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421" r:id="rId2"/>
    <p:sldId id="258" r:id="rId3"/>
    <p:sldId id="299" r:id="rId4"/>
    <p:sldId id="301" r:id="rId5"/>
    <p:sldId id="300" r:id="rId6"/>
    <p:sldId id="324" r:id="rId7"/>
    <p:sldId id="325" r:id="rId8"/>
    <p:sldId id="326" r:id="rId9"/>
    <p:sldId id="327" r:id="rId10"/>
    <p:sldId id="328" r:id="rId11"/>
    <p:sldId id="329" r:id="rId12"/>
    <p:sldId id="302" r:id="rId13"/>
    <p:sldId id="259" r:id="rId14"/>
    <p:sldId id="264" r:id="rId15"/>
    <p:sldId id="260" r:id="rId16"/>
    <p:sldId id="275" r:id="rId17"/>
    <p:sldId id="276" r:id="rId18"/>
    <p:sldId id="296" r:id="rId19"/>
    <p:sldId id="321" r:id="rId20"/>
    <p:sldId id="277" r:id="rId21"/>
    <p:sldId id="278" r:id="rId22"/>
    <p:sldId id="279" r:id="rId23"/>
    <p:sldId id="280" r:id="rId24"/>
    <p:sldId id="281" r:id="rId25"/>
    <p:sldId id="283" r:id="rId26"/>
    <p:sldId id="284" r:id="rId27"/>
    <p:sldId id="285" r:id="rId28"/>
    <p:sldId id="286" r:id="rId29"/>
    <p:sldId id="304" r:id="rId30"/>
    <p:sldId id="297" r:id="rId31"/>
    <p:sldId id="298" r:id="rId32"/>
    <p:sldId id="322" r:id="rId33"/>
    <p:sldId id="323" r:id="rId34"/>
    <p:sldId id="288" r:id="rId35"/>
    <p:sldId id="330" r:id="rId36"/>
    <p:sldId id="295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D5EB6-8CD5-469E-B9E6-61B084717F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1271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115F5-D585-41CD-AF0A-07319DE0BA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7557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7C857-607D-4F12-B772-0613CA478351}" type="datetimeFigureOut">
              <a:rPr lang="en-US" smtClean="0"/>
              <a:pPr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33594-91DC-40DF-A86F-ECF3BB7172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2829" y="152400"/>
            <a:ext cx="6362179" cy="2111077"/>
          </a:xfrm>
        </p:spPr>
        <p:txBody>
          <a:bodyPr>
            <a:normAutofit/>
          </a:bodyPr>
          <a:lstStyle/>
          <a:p>
            <a:r>
              <a:rPr lang="en-US" b="1" dirty="0" err="1"/>
              <a:t>Reto</a:t>
            </a:r>
            <a:r>
              <a:rPr lang="en-US" b="1" dirty="0"/>
              <a:t> Libertad </a:t>
            </a:r>
            <a:r>
              <a:rPr lang="en-US" b="1" dirty="0" err="1"/>
              <a:t>Financiera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07792"/>
            <a:ext cx="2854596" cy="1185598"/>
          </a:xfrm>
        </p:spPr>
        <p:txBody>
          <a:bodyPr/>
          <a:lstStyle/>
          <a:p>
            <a:r>
              <a:rPr lang="en-US" dirty="0" err="1"/>
              <a:t>por</a:t>
            </a:r>
            <a:endParaRPr lang="en-US" dirty="0"/>
          </a:p>
          <a:p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C6B934-8BFA-F196-B3B5-B79081EEA4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76" y="103038"/>
            <a:ext cx="2209800" cy="2209800"/>
          </a:xfrm>
          <a:prstGeom prst="rect">
            <a:avLst/>
          </a:prstGeom>
        </p:spPr>
      </p:pic>
      <p:pic>
        <p:nvPicPr>
          <p:cNvPr id="6146" name="Picture 2" descr="What is athletics? Know all the track and field events">
            <a:extLst>
              <a:ext uri="{FF2B5EF4-FFF2-40B4-BE49-F238E27FC236}">
                <a16:creationId xmlns:a16="http://schemas.microsoft.com/office/drawing/2014/main" id="{735D1E35-707A-4C48-1BBE-06739EE263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595" y="2177949"/>
            <a:ext cx="2908178" cy="163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As the indoor Track and Field season wraps up, the Winona State University  team finishes on a fast note – The Winonan">
            <a:extLst>
              <a:ext uri="{FF2B5EF4-FFF2-40B4-BE49-F238E27FC236}">
                <a16:creationId xmlns:a16="http://schemas.microsoft.com/office/drawing/2014/main" id="{19B74D21-2C52-CF93-C98E-E27C86B9C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687" y="2177949"/>
            <a:ext cx="2902859" cy="1632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rossing Life's Finish Lines | Maria's Farm Country Kitchen">
            <a:extLst>
              <a:ext uri="{FF2B5EF4-FFF2-40B4-BE49-F238E27FC236}">
                <a16:creationId xmlns:a16="http://schemas.microsoft.com/office/drawing/2014/main" id="{16D62BB5-069F-6EFD-0AFB-0EA1C53B9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595" y="4163279"/>
            <a:ext cx="2908178" cy="1817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Look: 2A, 5A athletes compete in 2022 Texas (UIL) Track &amp; Field State  Championships - Sports Illustrated High School News, Analysis and More">
            <a:extLst>
              <a:ext uri="{FF2B5EF4-FFF2-40B4-BE49-F238E27FC236}">
                <a16:creationId xmlns:a16="http://schemas.microsoft.com/office/drawing/2014/main" id="{46F5B090-5140-83C4-EFC0-CB41F4475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688" y="4043384"/>
            <a:ext cx="2902930" cy="212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E3C7390-C5DC-F418-2CB1-CA904031814A}"/>
              </a:ext>
            </a:extLst>
          </p:cNvPr>
          <p:cNvSpPr txBox="1">
            <a:spLocks/>
          </p:cNvSpPr>
          <p:nvPr/>
        </p:nvSpPr>
        <p:spPr>
          <a:xfrm>
            <a:off x="-19462" y="2404963"/>
            <a:ext cx="2854595" cy="631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Presenta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0EE313-FD1C-94FC-4FC5-43FBFB31273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49" y="3622023"/>
            <a:ext cx="2731851" cy="88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44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620000" cy="884238"/>
          </a:xfrm>
        </p:spPr>
        <p:txBody>
          <a:bodyPr/>
          <a:lstStyle/>
          <a:p>
            <a:r>
              <a:rPr lang="en-US" b="1" dirty="0"/>
              <a:t>3.) Las 3 </a:t>
            </a:r>
            <a:r>
              <a:rPr lang="en-US" b="1" dirty="0" err="1"/>
              <a:t>Etapas</a:t>
            </a:r>
            <a:r>
              <a:rPr lang="en-US" b="1" dirty="0"/>
              <a:t> de la </a:t>
            </a:r>
            <a:r>
              <a:rPr lang="en-US" b="1" dirty="0" err="1"/>
              <a:t>Realidad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675650" cy="1905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La </a:t>
            </a:r>
            <a:r>
              <a:rPr lang="en-US" b="1" dirty="0" err="1"/>
              <a:t>mayoría</a:t>
            </a:r>
            <a:r>
              <a:rPr lang="en-US" b="1" dirty="0"/>
              <a:t> de las </a:t>
            </a:r>
            <a:r>
              <a:rPr lang="en-US" b="1" dirty="0" err="1"/>
              <a:t>cosas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la </a:t>
            </a:r>
            <a:r>
              <a:rPr lang="en-US" b="1" dirty="0" err="1"/>
              <a:t>vida</a:t>
            </a:r>
            <a:r>
              <a:rPr lang="en-US" b="1" dirty="0"/>
              <a:t> </a:t>
            </a:r>
            <a:r>
              <a:rPr lang="en-US" b="1" dirty="0" err="1"/>
              <a:t>pasan</a:t>
            </a:r>
            <a:r>
              <a:rPr lang="en-US" b="1" dirty="0"/>
              <a:t> a </a:t>
            </a:r>
            <a:r>
              <a:rPr lang="en-US" b="1" dirty="0" err="1"/>
              <a:t>través</a:t>
            </a:r>
            <a:r>
              <a:rPr lang="en-US" b="1" dirty="0"/>
              <a:t> de 3 </a:t>
            </a:r>
            <a:r>
              <a:rPr lang="en-US" b="1" dirty="0" err="1"/>
              <a:t>etapas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La clave para </a:t>
            </a:r>
            <a:r>
              <a:rPr lang="en-US" b="1" dirty="0" err="1"/>
              <a:t>hacer</a:t>
            </a:r>
            <a:r>
              <a:rPr lang="en-US" b="1" dirty="0"/>
              <a:t> </a:t>
            </a:r>
            <a:r>
              <a:rPr lang="en-US" b="1" dirty="0" err="1"/>
              <a:t>tus</a:t>
            </a:r>
            <a:r>
              <a:rPr lang="en-US" b="1" dirty="0"/>
              <a:t> </a:t>
            </a:r>
            <a:r>
              <a:rPr lang="en-US" b="1" dirty="0" err="1"/>
              <a:t>sueños</a:t>
            </a:r>
            <a:r>
              <a:rPr lang="en-US" b="1" dirty="0"/>
              <a:t> </a:t>
            </a:r>
            <a:r>
              <a:rPr lang="en-US" b="1" dirty="0" err="1"/>
              <a:t>realidad</a:t>
            </a:r>
            <a:r>
              <a:rPr lang="en-US" b="1" dirty="0"/>
              <a:t> es no </a:t>
            </a:r>
            <a:r>
              <a:rPr lang="en-US" b="1" dirty="0" err="1"/>
              <a:t>brincarte</a:t>
            </a:r>
            <a:r>
              <a:rPr lang="en-US" b="1" dirty="0"/>
              <a:t> la </a:t>
            </a:r>
            <a:r>
              <a:rPr lang="en-US" b="1" dirty="0" err="1"/>
              <a:t>etapa</a:t>
            </a:r>
            <a:r>
              <a:rPr lang="en-US" b="1" dirty="0"/>
              <a:t> de </a:t>
            </a:r>
            <a:r>
              <a:rPr lang="en-US" b="1" dirty="0" err="1"/>
              <a:t>en</a:t>
            </a:r>
            <a:r>
              <a:rPr lang="en-US" b="1" dirty="0"/>
              <a:t> medio </a:t>
            </a:r>
            <a:r>
              <a:rPr lang="en-US" b="1" dirty="0" err="1"/>
              <a:t>si</a:t>
            </a:r>
            <a:r>
              <a:rPr lang="en-US" b="1" dirty="0"/>
              <a:t> no </a:t>
            </a:r>
            <a:r>
              <a:rPr lang="en-US" b="1" dirty="0" err="1"/>
              <a:t>más</a:t>
            </a:r>
            <a:r>
              <a:rPr lang="en-US" b="1" dirty="0"/>
              <a:t> bien pasar </a:t>
            </a:r>
            <a:r>
              <a:rPr lang="en-US" b="1" dirty="0" err="1"/>
              <a:t>más</a:t>
            </a:r>
            <a:r>
              <a:rPr lang="en-US" b="1" dirty="0"/>
              <a:t> </a:t>
            </a:r>
            <a:r>
              <a:rPr lang="en-US" b="1" dirty="0" err="1"/>
              <a:t>tiempo</a:t>
            </a:r>
            <a:r>
              <a:rPr lang="en-US" b="1" dirty="0"/>
              <a:t> </a:t>
            </a:r>
            <a:r>
              <a:rPr lang="en-US" b="1" dirty="0" err="1"/>
              <a:t>allí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0" y="3585116"/>
            <a:ext cx="2304475" cy="2282284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Concebir</a:t>
            </a: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En</a:t>
            </a:r>
            <a:r>
              <a:rPr lang="en-US" sz="2800" b="1" dirty="0"/>
              <a:t> la </a:t>
            </a:r>
            <a:r>
              <a:rPr lang="en-US" sz="2800" b="1" dirty="0" err="1"/>
              <a:t>Mente</a:t>
            </a:r>
            <a:r>
              <a:rPr lang="en-US" sz="2800" b="1" dirty="0"/>
              <a:t> o </a:t>
            </a:r>
            <a:r>
              <a:rPr lang="en-US" sz="2800" b="1" dirty="0" err="1"/>
              <a:t>Coraz</a:t>
            </a:r>
            <a:r>
              <a:rPr lang="el-GR" sz="2800" b="1" dirty="0"/>
              <a:t>ό</a:t>
            </a:r>
            <a:r>
              <a:rPr lang="en-US" sz="2800" b="1" dirty="0"/>
              <a:t>n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58605" y="3605280"/>
            <a:ext cx="2826794" cy="226212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Comunicación</a:t>
            </a:r>
            <a:r>
              <a:rPr lang="en-US" sz="2800" b="1" dirty="0"/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o </a:t>
            </a:r>
            <a:r>
              <a:rPr lang="en-US" sz="2800" b="1" dirty="0" err="1"/>
              <a:t>Modelo</a:t>
            </a:r>
            <a:r>
              <a:rPr lang="en-US" sz="2800" b="1" dirty="0"/>
              <a:t> Mental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538258" y="3642138"/>
            <a:ext cx="2474423" cy="2262120"/>
          </a:xfrm>
          <a:prstGeom prst="rect">
            <a:avLst/>
          </a:prstGeom>
          <a:solidFill>
            <a:srgbClr val="66FFCC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 err="1"/>
              <a:t>Manifestaci</a:t>
            </a:r>
            <a:r>
              <a:rPr lang="el-GR" sz="2800" b="1" dirty="0"/>
              <a:t>ό</a:t>
            </a:r>
            <a:r>
              <a:rPr lang="en-US" sz="2800" b="1" dirty="0"/>
              <a:t>n </a:t>
            </a:r>
            <a:r>
              <a:rPr lang="en-US" sz="2800" b="1" dirty="0" err="1"/>
              <a:t>Física</a:t>
            </a:r>
            <a:r>
              <a:rPr lang="en-US" sz="2800" b="1" dirty="0"/>
              <a:t> o </a:t>
            </a:r>
            <a:r>
              <a:rPr lang="en-US" sz="2800" b="1" dirty="0" err="1"/>
              <a:t>Realidad</a:t>
            </a:r>
            <a:endParaRPr lang="en-US" sz="2800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F259E431-220F-44DE-9126-6D238A2DB2AC}"/>
              </a:ext>
            </a:extLst>
          </p:cNvPr>
          <p:cNvSpPr/>
          <p:nvPr/>
        </p:nvSpPr>
        <p:spPr>
          <a:xfrm flipH="1">
            <a:off x="2456874" y="4495800"/>
            <a:ext cx="701729" cy="475998"/>
          </a:xfrm>
          <a:prstGeom prst="leftArrow">
            <a:avLst/>
          </a:prstGeom>
          <a:solidFill>
            <a:srgbClr val="99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985399" y="4602369"/>
            <a:ext cx="552859" cy="426832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FDD2D9-99D1-AF28-A0C3-0E3269986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/>
              <a:t>4.) Las 12 </a:t>
            </a:r>
            <a:r>
              <a:rPr lang="en-US" b="1" dirty="0" err="1"/>
              <a:t>Áreas</a:t>
            </a:r>
            <a:r>
              <a:rPr lang="en-US" b="1" dirty="0"/>
              <a:t> de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675650" cy="190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Podemos </a:t>
            </a:r>
            <a:r>
              <a:rPr lang="en-US" b="1" dirty="0" err="1"/>
              <a:t>Analizar</a:t>
            </a:r>
            <a:r>
              <a:rPr lang="en-US" b="1" dirty="0"/>
              <a:t> la Vida </a:t>
            </a:r>
            <a:r>
              <a:rPr lang="en-US" b="1" dirty="0" err="1"/>
              <a:t>separándola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12 </a:t>
            </a:r>
            <a:r>
              <a:rPr lang="en-US" b="1" dirty="0" err="1"/>
              <a:t>Áreas</a:t>
            </a:r>
            <a:r>
              <a:rPr lang="en-US" b="1" dirty="0"/>
              <a:t> </a:t>
            </a:r>
            <a:r>
              <a:rPr lang="en-US" b="1" dirty="0" err="1"/>
              <a:t>Principales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Cada</a:t>
            </a:r>
            <a:r>
              <a:rPr lang="en-US" b="1" dirty="0"/>
              <a:t> </a:t>
            </a:r>
            <a:r>
              <a:rPr lang="en-US" b="1" dirty="0" err="1"/>
              <a:t>Área</a:t>
            </a:r>
            <a:r>
              <a:rPr lang="en-US" b="1" dirty="0"/>
              <a:t> </a:t>
            </a:r>
            <a:r>
              <a:rPr lang="en-US" b="1" dirty="0" err="1"/>
              <a:t>puede</a:t>
            </a:r>
            <a:r>
              <a:rPr lang="en-US" b="1" dirty="0"/>
              <a:t> </a:t>
            </a:r>
            <a:r>
              <a:rPr lang="en-US" b="1" dirty="0" err="1"/>
              <a:t>tener</a:t>
            </a:r>
            <a:r>
              <a:rPr lang="en-US" b="1" dirty="0"/>
              <a:t> </a:t>
            </a:r>
            <a:r>
              <a:rPr lang="en-US" b="1" dirty="0" err="1"/>
              <a:t>más</a:t>
            </a:r>
            <a:r>
              <a:rPr lang="en-US" b="1" dirty="0"/>
              <a:t> </a:t>
            </a:r>
            <a:r>
              <a:rPr lang="en-US" b="1" dirty="0" err="1"/>
              <a:t>subcategorías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2401" y="3585116"/>
            <a:ext cx="2304474" cy="495856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TÚ MISMO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165876" y="3566687"/>
            <a:ext cx="2677925" cy="833118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BANCOS &amp; FINANCIAMIENTO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538258" y="3642138"/>
            <a:ext cx="2474423" cy="63297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NEGOCIOS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65B92A5-67C0-41BC-A665-6F34AEC63D2F}"/>
              </a:ext>
            </a:extLst>
          </p:cNvPr>
          <p:cNvSpPr txBox="1">
            <a:spLocks/>
          </p:cNvSpPr>
          <p:nvPr/>
        </p:nvSpPr>
        <p:spPr>
          <a:xfrm>
            <a:off x="166945" y="4275116"/>
            <a:ext cx="2304474" cy="495856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RELACIONES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10294D8-A74B-44FE-965C-F451972AC9FD}"/>
              </a:ext>
            </a:extLst>
          </p:cNvPr>
          <p:cNvSpPr txBox="1">
            <a:spLocks/>
          </p:cNvSpPr>
          <p:nvPr/>
        </p:nvSpPr>
        <p:spPr>
          <a:xfrm>
            <a:off x="186837" y="4927088"/>
            <a:ext cx="2270037" cy="734403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ESTILO DE VIDA &amp; COMPRAS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0C61D80-54F9-49E1-A9F0-83ACB67062D9}"/>
              </a:ext>
            </a:extLst>
          </p:cNvPr>
          <p:cNvSpPr txBox="1">
            <a:spLocks/>
          </p:cNvSpPr>
          <p:nvPr/>
        </p:nvSpPr>
        <p:spPr>
          <a:xfrm>
            <a:off x="3177158" y="4537492"/>
            <a:ext cx="2677925" cy="52636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RESERVAS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A1B3AAD-AA56-43B2-B331-8F93EF8E24D8}"/>
              </a:ext>
            </a:extLst>
          </p:cNvPr>
          <p:cNvSpPr txBox="1">
            <a:spLocks/>
          </p:cNvSpPr>
          <p:nvPr/>
        </p:nvSpPr>
        <p:spPr>
          <a:xfrm>
            <a:off x="6523716" y="4399805"/>
            <a:ext cx="2474423" cy="63297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INVERSIONES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F383184-92A0-4BF5-90CE-4EABFF55026F}"/>
              </a:ext>
            </a:extLst>
          </p:cNvPr>
          <p:cNvSpPr txBox="1">
            <a:spLocks/>
          </p:cNvSpPr>
          <p:nvPr/>
        </p:nvSpPr>
        <p:spPr>
          <a:xfrm>
            <a:off x="6523716" y="5116773"/>
            <a:ext cx="2474423" cy="83311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LEGAL &amp;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IMPUESTOS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0A132D5-4675-4701-BE5C-854684F90D1E}"/>
              </a:ext>
            </a:extLst>
          </p:cNvPr>
          <p:cNvSpPr txBox="1">
            <a:spLocks/>
          </p:cNvSpPr>
          <p:nvPr/>
        </p:nvSpPr>
        <p:spPr>
          <a:xfrm>
            <a:off x="6525049" y="6033881"/>
            <a:ext cx="2474423" cy="632978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DONACIONES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03CBC0A6-9DDF-4CFE-AE6F-F6D69001ADA2}"/>
              </a:ext>
            </a:extLst>
          </p:cNvPr>
          <p:cNvSpPr txBox="1">
            <a:spLocks/>
          </p:cNvSpPr>
          <p:nvPr/>
        </p:nvSpPr>
        <p:spPr>
          <a:xfrm>
            <a:off x="152401" y="5825942"/>
            <a:ext cx="2270037" cy="757420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PATRIMONIO &amp;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LEGADO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8D98515-1733-432D-829C-4DAEFFA574D3}"/>
              </a:ext>
            </a:extLst>
          </p:cNvPr>
          <p:cNvSpPr txBox="1">
            <a:spLocks/>
          </p:cNvSpPr>
          <p:nvPr/>
        </p:nvSpPr>
        <p:spPr>
          <a:xfrm>
            <a:off x="3165876" y="5245117"/>
            <a:ext cx="2677925" cy="52636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PROTECCIÓN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63FB-9BBF-41C2-B8A0-73FEB6BA7C0F}"/>
              </a:ext>
            </a:extLst>
          </p:cNvPr>
          <p:cNvSpPr txBox="1">
            <a:spLocks/>
          </p:cNvSpPr>
          <p:nvPr/>
        </p:nvSpPr>
        <p:spPr>
          <a:xfrm>
            <a:off x="3199669" y="5909163"/>
            <a:ext cx="2677925" cy="707625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800" b="1" dirty="0"/>
              <a:t>TU PROPIO BANCO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F7FD217-869B-6918-BE00-3BEEF49B6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707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b="1" dirty="0"/>
              <a:t>Las 4 Hojas de Balance de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1" y="1524000"/>
            <a:ext cx="72390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En</a:t>
            </a:r>
            <a:r>
              <a:rPr lang="en-US" b="1" dirty="0"/>
              <a:t> la Vida hay 4 Hojas de Balance: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594517"/>
            <a:ext cx="3619500" cy="1295400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Balance Intangible (Humana)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3927" y="4572000"/>
            <a:ext cx="3619500" cy="1295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Hoja de Balance </a:t>
            </a:r>
            <a:r>
              <a:rPr lang="en-US" b="1" dirty="0" err="1"/>
              <a:t>Financiera</a:t>
            </a:r>
            <a:endParaRPr lang="en-US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800600" y="4572000"/>
            <a:ext cx="3619500" cy="12954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Hoja de Balance</a:t>
            </a:r>
          </a:p>
          <a:p>
            <a:pPr marL="0" indent="0" algn="ctr">
              <a:buNone/>
            </a:pPr>
            <a:r>
              <a:rPr lang="en-US" b="1" dirty="0"/>
              <a:t>de </a:t>
            </a:r>
            <a:r>
              <a:rPr lang="en-US" b="1" dirty="0" err="1"/>
              <a:t>Legado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953000" y="2579649"/>
            <a:ext cx="3619500" cy="1295400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Hoja de Balance </a:t>
            </a:r>
            <a:r>
              <a:rPr lang="en-US" b="1" dirty="0" err="1"/>
              <a:t>Resultados</a:t>
            </a:r>
            <a:r>
              <a:rPr lang="en-US" b="1" dirty="0"/>
              <a:t>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581400"/>
            <a:ext cx="1295400" cy="1295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4CE498D-EE39-0A38-09E7-CE53B179B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226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ich d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1676400"/>
            <a:ext cx="2971800" cy="2971800"/>
          </a:xfrm>
          <a:prstGeom prst="rect">
            <a:avLst/>
          </a:prstGeom>
        </p:spPr>
      </p:pic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800" b="1" dirty="0"/>
              <a:t>Lee: ¿Para </a:t>
            </a:r>
            <a:r>
              <a:rPr lang="en-US" sz="4800" b="1" dirty="0" err="1"/>
              <a:t>Qué</a:t>
            </a:r>
            <a:r>
              <a:rPr lang="en-US" sz="4800" b="1" dirty="0"/>
              <a:t> </a:t>
            </a:r>
            <a:r>
              <a:rPr lang="en-US" sz="4800" b="1" dirty="0" err="1"/>
              <a:t>Ense</a:t>
            </a:r>
            <a:r>
              <a:rPr lang="en-US" sz="4800" b="1" dirty="0" err="1">
                <a:latin typeface="Calibri"/>
              </a:rPr>
              <a:t>ñ</a:t>
            </a:r>
            <a:r>
              <a:rPr lang="en-US" sz="4800" b="1" dirty="0" err="1"/>
              <a:t>ar</a:t>
            </a:r>
            <a:r>
              <a:rPr lang="en-US" sz="4800" b="1" dirty="0"/>
              <a:t> </a:t>
            </a:r>
            <a:br>
              <a:rPr lang="en-US" sz="4800" b="1" dirty="0"/>
            </a:br>
            <a:r>
              <a:rPr lang="en-US" sz="4800" b="1" dirty="0" err="1"/>
              <a:t>Educación</a:t>
            </a:r>
            <a:r>
              <a:rPr lang="en-US" sz="4800" b="1" dirty="0"/>
              <a:t> </a:t>
            </a:r>
            <a:r>
              <a:rPr lang="en-US" sz="4800" b="1" dirty="0" err="1"/>
              <a:t>Financiera</a:t>
            </a:r>
            <a:r>
              <a:rPr lang="en-US" sz="4800" b="1" dirty="0"/>
              <a:t>?</a:t>
            </a:r>
            <a:endParaRPr lang="en-US" sz="48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553200" cy="3048000"/>
          </a:xfrm>
        </p:spPr>
        <p:txBody>
          <a:bodyPr>
            <a:normAutofit/>
          </a:bodyPr>
          <a:lstStyle/>
          <a:p>
            <a:r>
              <a:rPr lang="en-US" dirty="0"/>
              <a:t>“</a:t>
            </a:r>
            <a:r>
              <a:rPr lang="es-ES" dirty="0"/>
              <a:t>El dinero sin inteligencia financiera es dinero que pronto se va</a:t>
            </a:r>
            <a:r>
              <a:rPr lang="en-US" dirty="0"/>
              <a:t>.”</a:t>
            </a:r>
          </a:p>
          <a:p>
            <a:r>
              <a:rPr lang="en-US" dirty="0"/>
              <a:t>“Lo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cuenta</a:t>
            </a:r>
            <a:r>
              <a:rPr lang="en-US" dirty="0"/>
              <a:t> no </a:t>
            </a:r>
            <a:r>
              <a:rPr lang="es-ES" dirty="0"/>
              <a:t>es la cantidad de dinero que ganas, sino la cantidad de dinero que te queda</a:t>
            </a:r>
            <a:r>
              <a:rPr lang="en-US" dirty="0"/>
              <a:t>.”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FAB841E-AC8B-45D8-AD4E-60F2E8EC0FD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9223" name="Content Placeholder 2"/>
          <p:cNvSpPr txBox="1">
            <a:spLocks/>
          </p:cNvSpPr>
          <p:nvPr/>
        </p:nvSpPr>
        <p:spPr bwMode="auto">
          <a:xfrm>
            <a:off x="457200" y="4267200"/>
            <a:ext cx="8001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latin typeface="Calibri" pitchFamily="34" charset="0"/>
              </a:rPr>
              <a:t>“</a:t>
            </a:r>
            <a:r>
              <a:rPr lang="es-ES" sz="3200" dirty="0">
                <a:latin typeface="Calibri" pitchFamily="34" charset="0"/>
              </a:rPr>
              <a:t>Las personas ricas adquieren Bienes</a:t>
            </a:r>
            <a:r>
              <a:rPr lang="en-US" sz="3200" dirty="0">
                <a:latin typeface="Calibri" pitchFamily="34" charset="0"/>
              </a:rPr>
              <a:t>.”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3200" dirty="0">
                <a:latin typeface="Calibri" pitchFamily="34" charset="0"/>
              </a:rPr>
              <a:t>“</a:t>
            </a:r>
            <a:r>
              <a:rPr lang="es-ES" sz="3200" dirty="0">
                <a:latin typeface="Calibri" pitchFamily="34" charset="0"/>
              </a:rPr>
              <a:t>Los pobres y clase media adquieren deudas, pero ellos piensan que son bienes</a:t>
            </a:r>
            <a:r>
              <a:rPr lang="en-US" sz="3200" dirty="0">
                <a:latin typeface="Calibri" pitchFamily="34" charset="0"/>
              </a:rPr>
              <a:t>.”</a:t>
            </a:r>
          </a:p>
          <a:p>
            <a:pPr marL="342900" lvl="1" indent="-342900" algn="r">
              <a:spcBef>
                <a:spcPct val="20000"/>
              </a:spcBef>
            </a:pPr>
            <a:r>
              <a:rPr lang="en-US" sz="3200" dirty="0"/>
              <a:t>- Robert </a:t>
            </a:r>
            <a:r>
              <a:rPr lang="en-US" sz="3200" dirty="0" err="1"/>
              <a:t>Kiyosaki</a:t>
            </a:r>
            <a:endParaRPr lang="en-US" sz="3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0E695A-DC0F-01D7-54CE-79F6C72EE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bal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828800"/>
            <a:ext cx="4972050" cy="2057400"/>
          </a:xfrm>
          <a:prstGeom prst="rect">
            <a:avLst/>
          </a:prstGeom>
        </p:spPr>
      </p:pic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/>
              <a:t>¿</a:t>
            </a:r>
            <a:r>
              <a:rPr lang="en-US" sz="4800" b="1" dirty="0" err="1"/>
              <a:t>Qué</a:t>
            </a:r>
            <a:r>
              <a:rPr lang="en-US" sz="4800" b="1" dirty="0"/>
              <a:t> es un Balance General?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0"/>
            <a:ext cx="8534400" cy="213360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US" sz="2800" i="1" dirty="0">
                <a:solidFill>
                  <a:srgbClr val="00B050"/>
                </a:solidFill>
              </a:rPr>
              <a:t>“</a:t>
            </a:r>
            <a:r>
              <a:rPr lang="es-ES" sz="2800" i="1" dirty="0">
                <a:solidFill>
                  <a:srgbClr val="00B050"/>
                </a:solidFill>
              </a:rPr>
              <a:t>Si quieres ser rico, simplemente pasa la vida comprando bienes. Si quieres ser pobre o de clase media, pasa la vida comprando deudas. El no saber la diferencia es lo que hace que la mayor parte de la lucha financiera</a:t>
            </a:r>
            <a:r>
              <a:rPr lang="en-US" sz="2800" i="1" dirty="0">
                <a:solidFill>
                  <a:srgbClr val="00B050"/>
                </a:solidFill>
              </a:rPr>
              <a:t>.”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/>
              <a:t>–  Robert </a:t>
            </a:r>
            <a:r>
              <a:rPr lang="en-US" sz="2800" dirty="0" err="1"/>
              <a:t>Kiyosaki</a:t>
            </a:r>
            <a:endParaRPr lang="en-US" sz="2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E8820EF5-E39C-45CC-9F45-36E11683995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6400" y="1600200"/>
            <a:ext cx="24384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/>
              <a:t>Bienes</a:t>
            </a:r>
            <a:endParaRPr lang="en-US" sz="4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1600200"/>
            <a:ext cx="24384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/>
              <a:t>Deudas</a:t>
            </a:r>
            <a:endParaRPr lang="en-US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71800" y="3810000"/>
            <a:ext cx="2819400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Valor </a:t>
            </a:r>
            <a:r>
              <a:rPr lang="en-US" sz="4400" b="1" dirty="0" err="1"/>
              <a:t>Neto</a:t>
            </a:r>
            <a:endParaRPr lang="en-US" sz="4400" b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B1753A-1B88-6475-BC2D-AE6FE304C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151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-1" y="685800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b="1" dirty="0" err="1">
                <a:solidFill>
                  <a:srgbClr val="7030A0"/>
                </a:solidFill>
              </a:rPr>
              <a:t>Pensamiento</a:t>
            </a:r>
            <a:r>
              <a:rPr lang="en-US" b="1" dirty="0">
                <a:solidFill>
                  <a:srgbClr val="7030A0"/>
                </a:solidFill>
              </a:rPr>
              <a:t> Clave de </a:t>
            </a:r>
            <a:r>
              <a:rPr lang="en-US" b="1" dirty="0" err="1">
                <a:solidFill>
                  <a:srgbClr val="7030A0"/>
                </a:solidFill>
              </a:rPr>
              <a:t>Avance</a:t>
            </a:r>
            <a:r>
              <a:rPr lang="en-US" b="1" dirty="0">
                <a:solidFill>
                  <a:srgbClr val="7030A0"/>
                </a:solidFill>
              </a:rPr>
              <a:t>: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No </a:t>
            </a:r>
            <a:r>
              <a:rPr lang="en-US" b="1" dirty="0" err="1">
                <a:solidFill>
                  <a:srgbClr val="7030A0"/>
                </a:solidFill>
              </a:rPr>
              <a:t>Confundas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1" dirty="0" err="1">
                <a:solidFill>
                  <a:srgbClr val="7030A0"/>
                </a:solidFill>
              </a:rPr>
              <a:t>Bienes</a:t>
            </a:r>
            <a:r>
              <a:rPr lang="en-US" b="1" dirty="0">
                <a:solidFill>
                  <a:srgbClr val="7030A0"/>
                </a:solidFill>
              </a:rPr>
              <a:t> y </a:t>
            </a:r>
            <a:r>
              <a:rPr lang="en-US" b="1" dirty="0" err="1">
                <a:solidFill>
                  <a:srgbClr val="7030A0"/>
                </a:solidFill>
              </a:rPr>
              <a:t>Deudas</a:t>
            </a:r>
            <a:r>
              <a:rPr lang="en-US" b="1" dirty="0">
                <a:solidFill>
                  <a:srgbClr val="7030A0"/>
                </a:solidFill>
              </a:rPr>
              <a:t>!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5334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b="1" dirty="0" err="1">
                <a:solidFill>
                  <a:srgbClr val="3333FF"/>
                </a:solidFill>
              </a:rPr>
              <a:t>Bienes</a:t>
            </a:r>
            <a:r>
              <a:rPr lang="en-US" dirty="0"/>
              <a:t>: </a:t>
            </a:r>
            <a:r>
              <a:rPr lang="es-ES" dirty="0"/>
              <a:t>Un bien pone dinero en tu bolsillo</a:t>
            </a:r>
            <a:endParaRPr lang="en-US" dirty="0"/>
          </a:p>
          <a:p>
            <a:pPr>
              <a:defRPr/>
            </a:pPr>
            <a:r>
              <a:rPr lang="en-US" b="1" dirty="0" err="1">
                <a:solidFill>
                  <a:srgbClr val="3333FF"/>
                </a:solidFill>
              </a:rPr>
              <a:t>Deudas</a:t>
            </a:r>
            <a:r>
              <a:rPr lang="en-US" dirty="0"/>
              <a:t>: </a:t>
            </a:r>
            <a:r>
              <a:rPr lang="es-ES" dirty="0"/>
              <a:t>Una deuda saca dinero de tu bolsillo</a:t>
            </a:r>
            <a:endParaRPr lang="en-US" dirty="0"/>
          </a:p>
          <a:p>
            <a:pPr>
              <a:defRPr/>
            </a:pPr>
            <a:r>
              <a:rPr lang="en-US" b="1" dirty="0">
                <a:solidFill>
                  <a:srgbClr val="3333FF"/>
                </a:solidFill>
              </a:rPr>
              <a:t>Valor Neto</a:t>
            </a:r>
            <a:r>
              <a:rPr lang="en-US" dirty="0"/>
              <a:t>: </a:t>
            </a:r>
            <a:r>
              <a:rPr lang="es-ES" dirty="0"/>
              <a:t>La diferencia entre Bienes y Deudas</a:t>
            </a:r>
            <a:endParaRPr lang="en-US" dirty="0"/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–  Robert Kiyosaki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E8820EF5-E39C-45CC-9F45-36E11683995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 descr="Seminario Libertad Financiera 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6248400"/>
            <a:ext cx="1840831" cy="609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47653E-9D6B-B6FF-C1CD-11FAEA1CF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8531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Hay en un Balance General?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3124200" cy="4800600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C000"/>
                </a:solidFill>
              </a:rPr>
              <a:t>BIENES</a:t>
            </a:r>
            <a:endParaRPr lang="en-US" dirty="0">
              <a:solidFill>
                <a:srgbClr val="FFC000"/>
              </a:solidFill>
            </a:endParaRPr>
          </a:p>
          <a:p>
            <a:pPr lvl="0"/>
            <a:r>
              <a:rPr lang="en-US" b="1" dirty="0" err="1"/>
              <a:t>Efectivo</a:t>
            </a:r>
            <a:r>
              <a:rPr lang="en-US" b="1" dirty="0"/>
              <a:t>, Oro</a:t>
            </a:r>
            <a:endParaRPr lang="en-US" dirty="0"/>
          </a:p>
          <a:p>
            <a:pPr lvl="0"/>
            <a:r>
              <a:rPr lang="en-US" b="1" dirty="0" err="1"/>
              <a:t>Inversiones</a:t>
            </a:r>
            <a:endParaRPr lang="en-US" dirty="0"/>
          </a:p>
          <a:p>
            <a:pPr lvl="0"/>
            <a:r>
              <a:rPr lang="en-US" b="1" dirty="0" err="1"/>
              <a:t>Negocios</a:t>
            </a:r>
            <a:endParaRPr lang="en-US" b="1" dirty="0"/>
          </a:p>
          <a:p>
            <a:pPr lvl="0"/>
            <a:r>
              <a:rPr lang="en-US" b="1" dirty="0" err="1"/>
              <a:t>Bienes</a:t>
            </a:r>
            <a:r>
              <a:rPr lang="en-US" b="1" dirty="0"/>
              <a:t> </a:t>
            </a:r>
            <a:r>
              <a:rPr lang="en-US" b="1" dirty="0" err="1"/>
              <a:t>Raíces</a:t>
            </a: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COMPRAS</a:t>
            </a:r>
            <a:endParaRPr lang="en-US" dirty="0">
              <a:solidFill>
                <a:srgbClr val="3333FF"/>
              </a:solidFill>
            </a:endParaRPr>
          </a:p>
          <a:p>
            <a:pPr lvl="0"/>
            <a:r>
              <a:rPr lang="en-US" b="1" dirty="0"/>
              <a:t>Casa</a:t>
            </a:r>
            <a:endParaRPr lang="en-US" dirty="0"/>
          </a:p>
          <a:p>
            <a:pPr lvl="0"/>
            <a:r>
              <a:rPr lang="en-US" b="1" dirty="0" err="1"/>
              <a:t>Carros</a:t>
            </a:r>
            <a:endParaRPr lang="en-US" b="1" dirty="0"/>
          </a:p>
          <a:p>
            <a:pPr lvl="0"/>
            <a:r>
              <a:rPr lang="en-US" b="1" dirty="0" err="1"/>
              <a:t>Muebles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3352800" cy="4800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DEUDAS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err="1"/>
              <a:t>Tarjetas</a:t>
            </a:r>
            <a:r>
              <a:rPr lang="en-US" sz="2800" b="1" dirty="0"/>
              <a:t> de </a:t>
            </a:r>
            <a:r>
              <a:rPr lang="en-US" sz="2800" b="1" dirty="0" err="1"/>
              <a:t>Crédito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err="1"/>
              <a:t>Préstamo</a:t>
            </a:r>
            <a:r>
              <a:rPr lang="en-US" sz="2800" b="1" dirty="0"/>
              <a:t> de Auto</a:t>
            </a:r>
            <a:endParaRPr lang="en-US" sz="2800" dirty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err="1"/>
              <a:t>Préstamo</a:t>
            </a:r>
            <a:r>
              <a:rPr lang="en-US" sz="2800" b="1" dirty="0"/>
              <a:t> </a:t>
            </a:r>
            <a:r>
              <a:rPr lang="en-US" sz="2800" b="1" dirty="0" err="1"/>
              <a:t>Estudiantil</a:t>
            </a:r>
            <a:endParaRPr lang="en-US" sz="28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Hipoteca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Otra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Deuda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CAPITAL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= Valor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</a:rPr>
              <a:t>Neto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C2751D-A5C3-C4D8-7A47-BEB56C3F1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Determinar</a:t>
            </a:r>
            <a:r>
              <a:rPr lang="en-US" b="1" dirty="0"/>
              <a:t> el Valor </a:t>
            </a:r>
            <a:r>
              <a:rPr lang="en-US" b="1" dirty="0" err="1"/>
              <a:t>Neto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1"/>
            <a:ext cx="7924800" cy="2209800"/>
          </a:xfrm>
          <a:ln>
            <a:noFill/>
          </a:ln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>
                <a:solidFill>
                  <a:srgbClr val="00B050"/>
                </a:solidFill>
              </a:rPr>
              <a:t>CAPITAL </a:t>
            </a:r>
            <a:r>
              <a:rPr lang="en-US" dirty="0"/>
              <a:t>=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BIENES + </a:t>
            </a:r>
            <a:r>
              <a:rPr lang="en-US" b="1" dirty="0">
                <a:solidFill>
                  <a:srgbClr val="3333FF"/>
                </a:solidFill>
              </a:rPr>
              <a:t>COMPRAS - </a:t>
            </a:r>
            <a:r>
              <a:rPr lang="en-US" b="1" dirty="0">
                <a:solidFill>
                  <a:srgbClr val="FF0000"/>
                </a:solidFill>
              </a:rPr>
              <a:t>DEUDAS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3333FF"/>
              </a:solidFill>
            </a:endParaRPr>
          </a:p>
          <a:p>
            <a:pPr lvl="0" algn="ctr">
              <a:buNone/>
            </a:pPr>
            <a:r>
              <a:rPr lang="en-US" b="1" dirty="0">
                <a:solidFill>
                  <a:srgbClr val="00B050"/>
                </a:solidFill>
              </a:rPr>
              <a:t>VALOR NETO </a:t>
            </a:r>
            <a:r>
              <a:rPr lang="en-US" dirty="0"/>
              <a:t>=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3333FF"/>
                </a:solidFill>
              </a:rPr>
              <a:t>TIENES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DEBES</a:t>
            </a:r>
          </a:p>
        </p:txBody>
      </p:sp>
      <p:pic>
        <p:nvPicPr>
          <p:cNvPr id="5" name="Picture 4" descr="AssetsversusLiabilities-1024x4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810000"/>
            <a:ext cx="5562600" cy="21837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0960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"</a:t>
            </a:r>
            <a:r>
              <a:rPr lang="es-ES" dirty="0"/>
              <a:t> Tu valor neto se compone de lo que tienes menos lo que debes</a:t>
            </a:r>
            <a:r>
              <a:rPr lang="en-US" i="1" dirty="0"/>
              <a:t>.“ – Paul J. Meyer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0" y="3962400"/>
            <a:ext cx="1828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Elephant" pitchFamily="18" charset="0"/>
              </a:rPr>
              <a:t>BIENES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48200" y="3962400"/>
            <a:ext cx="2590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Elephant" pitchFamily="18" charset="0"/>
              </a:rPr>
              <a:t>DEUDAS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F8E783-CF1F-BF93-FD15-3623DB631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b="1" dirty="0"/>
              <a:t>Balance General de la </a:t>
            </a:r>
            <a:r>
              <a:rPr lang="en-US" b="1" dirty="0" err="1"/>
              <a:t>Mayoría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ACTIVOS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70C0"/>
                </a:solidFill>
              </a:rPr>
              <a:t>ACTIVOS FINANCIEROS</a:t>
            </a:r>
          </a:p>
          <a:p>
            <a:r>
              <a:rPr lang="en-US" dirty="0" err="1"/>
              <a:t>Trabajo</a:t>
            </a:r>
            <a:endParaRPr lang="en-US" dirty="0"/>
          </a:p>
          <a:p>
            <a:r>
              <a:rPr lang="en-US" dirty="0" err="1"/>
              <a:t>Cuenta</a:t>
            </a:r>
            <a:r>
              <a:rPr lang="en-US" dirty="0"/>
              <a:t> de </a:t>
            </a:r>
            <a:r>
              <a:rPr lang="en-US" dirty="0" err="1"/>
              <a:t>Cheques</a:t>
            </a:r>
            <a:r>
              <a:rPr lang="en-US" dirty="0"/>
              <a:t>  $1,000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COMPRAS</a:t>
            </a:r>
          </a:p>
          <a:p>
            <a:r>
              <a:rPr lang="en-US" dirty="0" err="1"/>
              <a:t>Carro</a:t>
            </a:r>
            <a:r>
              <a:rPr lang="en-US" dirty="0"/>
              <a:t>  	             $30,000</a:t>
            </a:r>
          </a:p>
          <a:p>
            <a:r>
              <a:rPr lang="en-US" dirty="0"/>
              <a:t>Casa                        $160,000</a:t>
            </a:r>
          </a:p>
          <a:p>
            <a:pPr marL="0" indent="0">
              <a:buNone/>
            </a:pPr>
            <a:r>
              <a:rPr lang="en-US" dirty="0"/>
              <a:t>=========================</a:t>
            </a:r>
          </a:p>
          <a:p>
            <a:pPr marL="0" indent="0">
              <a:buNone/>
            </a:pPr>
            <a:r>
              <a:rPr lang="en-US" dirty="0"/>
              <a:t>TOTAL ACTIVO            $191,000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PASIVOS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270375" cy="4683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PASIVOS “BUENOS”</a:t>
            </a:r>
          </a:p>
          <a:p>
            <a:r>
              <a:rPr lang="en-US" dirty="0" err="1"/>
              <a:t>Préstamo</a:t>
            </a:r>
            <a:r>
              <a:rPr lang="en-US" dirty="0"/>
              <a:t> </a:t>
            </a:r>
            <a:r>
              <a:rPr lang="en-US" dirty="0" err="1"/>
              <a:t>Estudiantil</a:t>
            </a:r>
            <a:r>
              <a:rPr lang="en-US" dirty="0"/>
              <a:t>   $50,000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PASIVOS “MALOS”</a:t>
            </a:r>
          </a:p>
          <a:p>
            <a:r>
              <a:rPr lang="en-US" dirty="0" err="1"/>
              <a:t>Tarjetas</a:t>
            </a:r>
            <a:r>
              <a:rPr lang="en-US" dirty="0"/>
              <a:t> de </a:t>
            </a:r>
            <a:r>
              <a:rPr lang="en-US" dirty="0" err="1"/>
              <a:t>Crédito</a:t>
            </a:r>
            <a:r>
              <a:rPr lang="en-US" dirty="0"/>
              <a:t>      $20,000</a:t>
            </a:r>
          </a:p>
          <a:p>
            <a:r>
              <a:rPr lang="en-US" dirty="0" err="1"/>
              <a:t>Préstamo</a:t>
            </a:r>
            <a:r>
              <a:rPr lang="en-US" dirty="0"/>
              <a:t> de </a:t>
            </a:r>
            <a:r>
              <a:rPr lang="en-US" dirty="0" err="1"/>
              <a:t>Carro</a:t>
            </a:r>
            <a:r>
              <a:rPr lang="en-US" dirty="0"/>
              <a:t>      $40,000</a:t>
            </a:r>
          </a:p>
          <a:p>
            <a:r>
              <a:rPr lang="en-US" dirty="0" err="1"/>
              <a:t>Hipoteca</a:t>
            </a:r>
            <a:r>
              <a:rPr lang="en-US" dirty="0"/>
              <a:t> de Casa      $155,000</a:t>
            </a:r>
          </a:p>
          <a:p>
            <a:pPr marL="0" indent="0">
              <a:buNone/>
            </a:pPr>
            <a:r>
              <a:rPr lang="en-US" dirty="0"/>
              <a:t>===========================</a:t>
            </a:r>
          </a:p>
          <a:p>
            <a:pPr marL="0" indent="0">
              <a:buNone/>
            </a:pPr>
            <a:r>
              <a:rPr lang="en-US" dirty="0"/>
              <a:t>TOTAL PASIVOS               $265,000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VALOR NETO =                </a:t>
            </a:r>
            <a:r>
              <a:rPr lang="en-US" b="1" dirty="0">
                <a:solidFill>
                  <a:srgbClr val="FF0000"/>
                </a:solidFill>
              </a:rPr>
              <a:t>($74,000)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D11348-8E9D-5384-FBCB-35AC84C0A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01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p Arrow 8">
            <a:extLst>
              <a:ext uri="{FF2B5EF4-FFF2-40B4-BE49-F238E27FC236}">
                <a16:creationId xmlns:a16="http://schemas.microsoft.com/office/drawing/2014/main" id="{EF455890-7E4B-430E-BA47-B7CB29F65E0B}"/>
              </a:ext>
            </a:extLst>
          </p:cNvPr>
          <p:cNvSpPr/>
          <p:nvPr/>
        </p:nvSpPr>
        <p:spPr>
          <a:xfrm flipV="1">
            <a:off x="7624011" y="2209800"/>
            <a:ext cx="762000" cy="32004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>
            <a:extLst>
              <a:ext uri="{FF2B5EF4-FFF2-40B4-BE49-F238E27FC236}">
                <a16:creationId xmlns:a16="http://schemas.microsoft.com/office/drawing/2014/main" id="{B72C683D-58B2-4DFC-9052-989F665A1D1D}"/>
              </a:ext>
            </a:extLst>
          </p:cNvPr>
          <p:cNvSpPr/>
          <p:nvPr/>
        </p:nvSpPr>
        <p:spPr>
          <a:xfrm>
            <a:off x="3276600" y="2057400"/>
            <a:ext cx="838200" cy="1676400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7"/>
          </a:xfrm>
        </p:spPr>
        <p:txBody>
          <a:bodyPr/>
          <a:lstStyle/>
          <a:p>
            <a:r>
              <a:rPr lang="en-US" b="1" dirty="0"/>
              <a:t>La Meta de la Libertad </a:t>
            </a:r>
            <a:r>
              <a:rPr lang="en-US" b="1" dirty="0" err="1"/>
              <a:t>Financiera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ACTIVOS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395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0070C0"/>
                </a:solidFill>
              </a:rPr>
              <a:t>ACTIVOS FINANCIEROS</a:t>
            </a:r>
          </a:p>
          <a:p>
            <a:r>
              <a:rPr lang="en-US" dirty="0" err="1"/>
              <a:t>Trabajo</a:t>
            </a:r>
            <a:endParaRPr lang="en-US" dirty="0"/>
          </a:p>
          <a:p>
            <a:r>
              <a:rPr lang="en-US" dirty="0" err="1"/>
              <a:t>Cuenta</a:t>
            </a:r>
            <a:r>
              <a:rPr lang="en-US" dirty="0"/>
              <a:t> de </a:t>
            </a:r>
            <a:r>
              <a:rPr lang="en-US" dirty="0" err="1"/>
              <a:t>Cheques</a:t>
            </a:r>
            <a:r>
              <a:rPr lang="en-US" dirty="0"/>
              <a:t>  $1,000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COMPRAS</a:t>
            </a:r>
          </a:p>
          <a:p>
            <a:r>
              <a:rPr lang="en-US" dirty="0" err="1"/>
              <a:t>Carro</a:t>
            </a:r>
            <a:r>
              <a:rPr lang="en-US" dirty="0"/>
              <a:t>  	             $30,000</a:t>
            </a:r>
          </a:p>
          <a:p>
            <a:r>
              <a:rPr lang="en-US" dirty="0"/>
              <a:t>Casa                        $160,000</a:t>
            </a:r>
          </a:p>
          <a:p>
            <a:pPr marL="0" indent="0">
              <a:buNone/>
            </a:pPr>
            <a:r>
              <a:rPr lang="en-US" dirty="0"/>
              <a:t>=========================</a:t>
            </a:r>
          </a:p>
          <a:p>
            <a:pPr marL="0" indent="0">
              <a:buNone/>
            </a:pPr>
            <a:r>
              <a:rPr lang="en-US" dirty="0"/>
              <a:t>TOTAL ACTIVO            $191,000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PASIVOS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270375" cy="46831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PASIVOS “BUENOS”</a:t>
            </a:r>
          </a:p>
          <a:p>
            <a:r>
              <a:rPr lang="en-US" dirty="0" err="1"/>
              <a:t>Préstamo</a:t>
            </a:r>
            <a:r>
              <a:rPr lang="en-US" dirty="0"/>
              <a:t> </a:t>
            </a:r>
            <a:r>
              <a:rPr lang="en-US" dirty="0" err="1"/>
              <a:t>Estudiantil</a:t>
            </a:r>
            <a:r>
              <a:rPr lang="en-US" dirty="0"/>
              <a:t>   $50,000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PASIVOS “MALOS”</a:t>
            </a:r>
          </a:p>
          <a:p>
            <a:r>
              <a:rPr lang="en-US" dirty="0" err="1"/>
              <a:t>Tarjetas</a:t>
            </a:r>
            <a:r>
              <a:rPr lang="en-US" dirty="0"/>
              <a:t> de </a:t>
            </a:r>
            <a:r>
              <a:rPr lang="en-US" dirty="0" err="1"/>
              <a:t>Crédito</a:t>
            </a:r>
            <a:r>
              <a:rPr lang="en-US" dirty="0"/>
              <a:t>      $20,000</a:t>
            </a:r>
          </a:p>
          <a:p>
            <a:r>
              <a:rPr lang="en-US" dirty="0" err="1"/>
              <a:t>Préstamo</a:t>
            </a:r>
            <a:r>
              <a:rPr lang="en-US" dirty="0"/>
              <a:t> de </a:t>
            </a:r>
            <a:r>
              <a:rPr lang="en-US" dirty="0" err="1"/>
              <a:t>Carro</a:t>
            </a:r>
            <a:r>
              <a:rPr lang="en-US" dirty="0"/>
              <a:t>      $40,000</a:t>
            </a:r>
          </a:p>
          <a:p>
            <a:r>
              <a:rPr lang="en-US" dirty="0" err="1"/>
              <a:t>Hipoteca</a:t>
            </a:r>
            <a:r>
              <a:rPr lang="en-US" dirty="0"/>
              <a:t> de Casa      $155,000</a:t>
            </a:r>
          </a:p>
          <a:p>
            <a:pPr marL="0" indent="0">
              <a:buNone/>
            </a:pPr>
            <a:r>
              <a:rPr lang="en-US" dirty="0"/>
              <a:t>===========================</a:t>
            </a:r>
          </a:p>
          <a:p>
            <a:pPr marL="0" indent="0">
              <a:buNone/>
            </a:pPr>
            <a:r>
              <a:rPr lang="en-US" dirty="0"/>
              <a:t>TOTAL PASIVOS               $265,000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VALOR NETO =                </a:t>
            </a:r>
            <a:r>
              <a:rPr lang="en-US" b="1" dirty="0">
                <a:solidFill>
                  <a:srgbClr val="FF0000"/>
                </a:solidFill>
              </a:rPr>
              <a:t>($74,000)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Up Arrow 9">
            <a:extLst>
              <a:ext uri="{FF2B5EF4-FFF2-40B4-BE49-F238E27FC236}">
                <a16:creationId xmlns:a16="http://schemas.microsoft.com/office/drawing/2014/main" id="{8A2E83F1-CF51-43C3-8EAF-C8DEEBEFBD3F}"/>
              </a:ext>
            </a:extLst>
          </p:cNvPr>
          <p:cNvSpPr/>
          <p:nvPr/>
        </p:nvSpPr>
        <p:spPr>
          <a:xfrm>
            <a:off x="8538411" y="5654842"/>
            <a:ext cx="605589" cy="1093870"/>
          </a:xfrm>
          <a:prstGeom prst="upArrow">
            <a:avLst/>
          </a:prstGeom>
          <a:solidFill>
            <a:srgbClr val="33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4030BA3-0990-6028-86CF-65C46C832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5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609600"/>
            <a:ext cx="9144000" cy="1447800"/>
          </a:xfrm>
        </p:spPr>
        <p:txBody>
          <a:bodyPr>
            <a:normAutofit/>
          </a:bodyPr>
          <a:lstStyle/>
          <a:p>
            <a:r>
              <a:rPr lang="en-US" b="1" dirty="0"/>
              <a:t>EL JUEGO DE LA VIDA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EC2692EC-AB26-43DA-87CA-2DF54ED369D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 descr="money2-150x15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286000"/>
            <a:ext cx="4143375" cy="41433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40A65E9-B5D7-62E5-BF8A-D829B2C9D9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¿Que </a:t>
            </a:r>
            <a:r>
              <a:rPr lang="en-US" b="1" dirty="0" err="1"/>
              <a:t>Está</a:t>
            </a:r>
            <a:r>
              <a:rPr lang="en-US" b="1" dirty="0"/>
              <a:t> en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Balance General Intangible?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3810000" cy="52578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INTANGIBLES</a:t>
            </a:r>
            <a:endParaRPr lang="en-US" dirty="0">
              <a:solidFill>
                <a:srgbClr val="3333FF"/>
              </a:solidFill>
            </a:endParaRPr>
          </a:p>
          <a:p>
            <a:pPr lvl="0"/>
            <a:r>
              <a:rPr lang="en-US" b="1" dirty="0" err="1"/>
              <a:t>Educación</a:t>
            </a:r>
            <a:endParaRPr lang="en-US" dirty="0"/>
          </a:p>
          <a:p>
            <a:pPr lvl="0"/>
            <a:r>
              <a:rPr lang="es-ES" b="1" dirty="0"/>
              <a:t>É</a:t>
            </a:r>
            <a:r>
              <a:rPr lang="en-US" b="1" dirty="0" err="1"/>
              <a:t>tica</a:t>
            </a:r>
            <a:r>
              <a:rPr lang="en-US" b="1" dirty="0"/>
              <a:t> de </a:t>
            </a:r>
            <a:r>
              <a:rPr lang="en-US" b="1" dirty="0" err="1"/>
              <a:t>Trabajo</a:t>
            </a:r>
            <a:endParaRPr lang="en-US" b="1" dirty="0"/>
          </a:p>
          <a:p>
            <a:pPr lvl="0"/>
            <a:r>
              <a:rPr lang="en-US" b="1" dirty="0" err="1"/>
              <a:t>Trabajo</a:t>
            </a:r>
            <a:endParaRPr lang="en-US" b="1" dirty="0"/>
          </a:p>
          <a:p>
            <a:pPr lvl="0"/>
            <a:r>
              <a:rPr lang="en-US" b="1" dirty="0" err="1"/>
              <a:t>Negocio</a:t>
            </a:r>
            <a:endParaRPr lang="en-US" b="1" dirty="0"/>
          </a:p>
          <a:p>
            <a:pPr lvl="0"/>
            <a:r>
              <a:rPr lang="en-US" b="1" dirty="0" err="1"/>
              <a:t>Decisiones</a:t>
            </a:r>
            <a:endParaRPr lang="en-US" b="1" dirty="0"/>
          </a:p>
          <a:p>
            <a:pPr lvl="0"/>
            <a:r>
              <a:rPr lang="en-US" b="1" dirty="0" err="1"/>
              <a:t>Oportunidades</a:t>
            </a:r>
            <a:endParaRPr lang="en-US" b="1" dirty="0"/>
          </a:p>
          <a:p>
            <a:pPr lvl="0"/>
            <a:r>
              <a:rPr lang="en-US" b="1" dirty="0" err="1"/>
              <a:t>Reputación</a:t>
            </a:r>
            <a:endParaRPr lang="en-US" b="1" dirty="0"/>
          </a:p>
          <a:p>
            <a:pPr lvl="0"/>
            <a:r>
              <a:rPr lang="en-US" b="1" dirty="0" err="1"/>
              <a:t>Experiencia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14800" y="1524000"/>
            <a:ext cx="4724400" cy="5257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b="1" dirty="0">
                <a:solidFill>
                  <a:srgbClr val="FF0000"/>
                </a:solidFill>
              </a:rPr>
              <a:t>DESVENTAJA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Creencias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Limitantes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err="1"/>
              <a:t>Actitudes</a:t>
            </a:r>
            <a:r>
              <a:rPr lang="en-US" sz="2800" b="1" dirty="0"/>
              <a:t> </a:t>
            </a:r>
            <a:r>
              <a:rPr lang="en-US" sz="2800" b="1" dirty="0" err="1"/>
              <a:t>Negativas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Preocupación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Deshonestidad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b="1" dirty="0" err="1"/>
              <a:t>Procrastinación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b="1" dirty="0" err="1"/>
              <a:t>Indecisión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lang="en-US" sz="2800" b="1" dirty="0">
                <a:solidFill>
                  <a:srgbClr val="00B050"/>
                </a:solidFill>
              </a:rPr>
              <a:t>PATRIMONIO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Gente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Bendecida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i="1" dirty="0"/>
              <a:t>+ </a:t>
            </a:r>
            <a:r>
              <a:rPr lang="en-US" sz="2800" b="1" i="1" dirty="0" err="1"/>
              <a:t>Metas</a:t>
            </a:r>
            <a:r>
              <a:rPr lang="en-US" sz="2800" b="1" i="1" dirty="0"/>
              <a:t> </a:t>
            </a:r>
            <a:r>
              <a:rPr lang="en-US" sz="2800" b="1" i="1" dirty="0" err="1"/>
              <a:t>Alcanzadas</a:t>
            </a:r>
            <a:r>
              <a:rPr lang="en-US" sz="2800" b="1" i="1" dirty="0"/>
              <a:t>  + </a:t>
            </a:r>
            <a:r>
              <a:rPr lang="en-US" sz="2800" b="1" i="1" dirty="0" err="1"/>
              <a:t>Legado</a:t>
            </a:r>
            <a:r>
              <a:rPr lang="en-US" sz="2800" b="1" i="1" dirty="0"/>
              <a:t> = </a:t>
            </a:r>
            <a:r>
              <a:rPr lang="en-US" sz="2800" b="1" i="1" dirty="0" err="1"/>
              <a:t>Destino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B7DB59-2CFB-DA3B-5E7A-FB8BBC4E9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962400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“SER”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s-ES" dirty="0"/>
              <a:t>Confiabilidad</a:t>
            </a:r>
            <a:endParaRPr lang="en-US" dirty="0"/>
          </a:p>
          <a:p>
            <a:r>
              <a:rPr lang="en-US" dirty="0" err="1"/>
              <a:t>Honestidad</a:t>
            </a:r>
            <a:endParaRPr lang="en-US" dirty="0"/>
          </a:p>
          <a:p>
            <a:r>
              <a:rPr lang="en-US" dirty="0" err="1"/>
              <a:t>Fidelidad</a:t>
            </a:r>
            <a:endParaRPr lang="en-US" dirty="0"/>
          </a:p>
          <a:p>
            <a:r>
              <a:rPr lang="en-US" dirty="0" err="1"/>
              <a:t>Puntualidad</a:t>
            </a:r>
            <a:endParaRPr lang="en-US" dirty="0"/>
          </a:p>
          <a:p>
            <a:r>
              <a:rPr lang="en-US" dirty="0" err="1"/>
              <a:t>Persistencia</a:t>
            </a:r>
            <a:endParaRPr lang="en-US" dirty="0"/>
          </a:p>
          <a:p>
            <a:r>
              <a:rPr lang="en-US" dirty="0" err="1"/>
              <a:t>Compromiso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38100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500" b="1" dirty="0">
                <a:solidFill>
                  <a:srgbClr val="FF0000"/>
                </a:solidFill>
              </a:rPr>
              <a:t>DESVENTAJAS “SER” 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err="1"/>
              <a:t>Falta</a:t>
            </a:r>
            <a:r>
              <a:rPr lang="en-US" sz="3200" dirty="0"/>
              <a:t> de </a:t>
            </a:r>
            <a:r>
              <a:rPr lang="en-US" sz="3200" dirty="0" err="1"/>
              <a:t>Confiabilidad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err="1"/>
              <a:t>Deshonestidad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err="1"/>
              <a:t>Infidelidad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err="1"/>
              <a:t>Siempre</a:t>
            </a:r>
            <a:r>
              <a:rPr lang="en-US" sz="3200" dirty="0"/>
              <a:t> </a:t>
            </a:r>
            <a:r>
              <a:rPr lang="en-US" sz="3200" dirty="0" err="1"/>
              <a:t>Tarde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 Se </a:t>
            </a:r>
            <a:r>
              <a:rPr lang="en-US" sz="3200" dirty="0" err="1"/>
              <a:t>Rinde</a:t>
            </a:r>
            <a:r>
              <a:rPr lang="en-US" sz="3200" dirty="0"/>
              <a:t> </a:t>
            </a:r>
            <a:r>
              <a:rPr lang="en-US" sz="3200" dirty="0" err="1"/>
              <a:t>Fácilmente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200" dirty="0" err="1"/>
              <a:t>Falta</a:t>
            </a:r>
            <a:r>
              <a:rPr lang="en-US" sz="3200" dirty="0"/>
              <a:t> de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Compromiso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17E615-8636-AF24-9AA6-279A1B515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4038600" cy="4525963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“CREER”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s-ES" dirty="0"/>
              <a:t>El Dinero es Una Herramienta</a:t>
            </a:r>
          </a:p>
          <a:p>
            <a:r>
              <a:rPr lang="en-US" dirty="0" err="1"/>
              <a:t>Mentalidad</a:t>
            </a:r>
            <a:r>
              <a:rPr lang="en-US" dirty="0"/>
              <a:t> de </a:t>
            </a:r>
            <a:r>
              <a:rPr lang="en-US" dirty="0" err="1"/>
              <a:t>Administración</a:t>
            </a:r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Prosperidad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la </a:t>
            </a:r>
            <a:r>
              <a:rPr lang="en-US" dirty="0" err="1"/>
              <a:t>Voluntad</a:t>
            </a:r>
            <a:r>
              <a:rPr lang="en-US" dirty="0"/>
              <a:t> de Dios</a:t>
            </a:r>
          </a:p>
          <a:p>
            <a:r>
              <a:rPr lang="en-US" dirty="0"/>
              <a:t>Dios </a:t>
            </a:r>
            <a:r>
              <a:rPr lang="en-US" dirty="0" err="1"/>
              <a:t>Tiene</a:t>
            </a:r>
            <a:r>
              <a:rPr lang="en-US" dirty="0"/>
              <a:t> un </a:t>
            </a:r>
            <a:r>
              <a:rPr lang="en-US" dirty="0" err="1"/>
              <a:t>Propósito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Mi Vida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FF0000"/>
                </a:solidFill>
              </a:rPr>
              <a:t>DESVENTAJAS “CREER”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s-ES" sz="3200" dirty="0"/>
              <a:t>El Dinero es Malo</a:t>
            </a: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Mentalidad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Due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ñ</a:t>
            </a:r>
            <a:r>
              <a:rPr kumimoji="0" lang="en-US" sz="32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200" noProof="0" dirty="0"/>
              <a:t> La </a:t>
            </a:r>
            <a:r>
              <a:rPr lang="en-US" sz="3200" noProof="0" dirty="0" err="1"/>
              <a:t>Pobreza</a:t>
            </a:r>
            <a:r>
              <a:rPr lang="en-US" sz="3200" noProof="0" dirty="0"/>
              <a:t> </a:t>
            </a:r>
            <a:r>
              <a:rPr lang="en-US" sz="3200" noProof="0" dirty="0" err="1"/>
              <a:t>es</a:t>
            </a:r>
            <a:r>
              <a:rPr lang="en-US" sz="3200" noProof="0" dirty="0"/>
              <a:t> </a:t>
            </a:r>
            <a:r>
              <a:rPr lang="en-US" sz="3200" noProof="0" dirty="0" err="1"/>
              <a:t>Humildad</a:t>
            </a:r>
            <a:endParaRPr lang="en-US" sz="3200" noProof="0" dirty="0"/>
          </a:p>
          <a:p>
            <a:pPr>
              <a:buFont typeface="Arial" pitchFamily="34" charset="0"/>
              <a:buChar char="•"/>
            </a:pPr>
            <a:r>
              <a:rPr kumimoji="0" lang="en-US" sz="320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Sin ide</a:t>
            </a:r>
            <a:r>
              <a:rPr lang="en-US" sz="3200" dirty="0"/>
              <a:t>a de la </a:t>
            </a:r>
            <a:r>
              <a:rPr lang="en-US" sz="3200" dirty="0" err="1"/>
              <a:t>Voluntad</a:t>
            </a:r>
            <a:r>
              <a:rPr lang="en-US" sz="3200" dirty="0"/>
              <a:t> de Dios Para </a:t>
            </a:r>
            <a:r>
              <a:rPr lang="en-US" sz="3200" dirty="0" err="1"/>
              <a:t>tu</a:t>
            </a:r>
            <a:r>
              <a:rPr lang="en-US" sz="3200" dirty="0"/>
              <a:t> Vida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C7343E-77B4-03D3-986B-FBF261F066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962400" cy="4525963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“PENSAR” 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n-US" dirty="0" err="1"/>
              <a:t>Actitud</a:t>
            </a:r>
            <a:r>
              <a:rPr lang="en-US" dirty="0"/>
              <a:t> Mental </a:t>
            </a:r>
            <a:r>
              <a:rPr lang="en-US" dirty="0" err="1"/>
              <a:t>Positiva</a:t>
            </a:r>
            <a:r>
              <a:rPr lang="en-US" dirty="0"/>
              <a:t> (AMP)</a:t>
            </a:r>
          </a:p>
          <a:p>
            <a:r>
              <a:rPr lang="en-US" dirty="0" err="1"/>
              <a:t>Mentalidad</a:t>
            </a:r>
            <a:r>
              <a:rPr lang="en-US" dirty="0"/>
              <a:t> de </a:t>
            </a:r>
            <a:r>
              <a:rPr lang="en-US" dirty="0" err="1"/>
              <a:t>Abundancia</a:t>
            </a:r>
            <a:endParaRPr lang="en-US" dirty="0"/>
          </a:p>
          <a:p>
            <a:r>
              <a:rPr lang="en-US" dirty="0" err="1"/>
              <a:t>Perspectiva</a:t>
            </a:r>
            <a:r>
              <a:rPr lang="en-US" dirty="0"/>
              <a:t> </a:t>
            </a:r>
            <a:r>
              <a:rPr lang="en-US" dirty="0" err="1"/>
              <a:t>Positiva</a:t>
            </a:r>
            <a:r>
              <a:rPr lang="en-US" dirty="0"/>
              <a:t> = Como “</a:t>
            </a:r>
            <a:r>
              <a:rPr lang="en-US" dirty="0" err="1"/>
              <a:t>Ves</a:t>
            </a:r>
            <a:r>
              <a:rPr lang="en-US" dirty="0"/>
              <a:t>” al </a:t>
            </a:r>
            <a:r>
              <a:rPr lang="en-US" dirty="0" err="1"/>
              <a:t>Mundo</a:t>
            </a:r>
            <a:endParaRPr lang="en-US" dirty="0"/>
          </a:p>
          <a:p>
            <a:r>
              <a:rPr lang="en-US" dirty="0" err="1"/>
              <a:t>Reconocer</a:t>
            </a:r>
            <a:r>
              <a:rPr lang="en-US" dirty="0"/>
              <a:t> </a:t>
            </a:r>
            <a:r>
              <a:rPr lang="en-US" dirty="0" err="1"/>
              <a:t>Oportunidades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41148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900" b="1" dirty="0">
                <a:solidFill>
                  <a:srgbClr val="FF0000"/>
                </a:solidFill>
              </a:rPr>
              <a:t>DESVENTAJAS “PENSAR” </a:t>
            </a:r>
            <a:endParaRPr kumimoji="0" lang="en-US" sz="39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/>
              <a:t> </a:t>
            </a:r>
            <a:r>
              <a:rPr lang="en-US" sz="3800" dirty="0" err="1"/>
              <a:t>Actitud</a:t>
            </a:r>
            <a:r>
              <a:rPr lang="en-US" sz="3800" dirty="0"/>
              <a:t> Mental </a:t>
            </a:r>
            <a:r>
              <a:rPr lang="en-US" sz="3800" dirty="0" err="1"/>
              <a:t>Negativa</a:t>
            </a:r>
            <a:r>
              <a:rPr lang="en-US" sz="3800" dirty="0"/>
              <a:t> (AMN)</a:t>
            </a:r>
          </a:p>
          <a:p>
            <a:pPr>
              <a:buFont typeface="Arial" pitchFamily="34" charset="0"/>
              <a:buChar char="•"/>
            </a:pPr>
            <a:r>
              <a:rPr kumimoji="0" lang="en-US" sz="3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3800" dirty="0" err="1"/>
              <a:t>Mentalidad</a:t>
            </a:r>
            <a:r>
              <a:rPr lang="en-US" sz="3800" dirty="0"/>
              <a:t> de </a:t>
            </a:r>
            <a:r>
              <a:rPr lang="en-US" sz="3800" dirty="0" err="1"/>
              <a:t>Escasez</a:t>
            </a:r>
            <a:endParaRPr kumimoji="0" lang="en-US" sz="3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800" noProof="0" dirty="0"/>
              <a:t> </a:t>
            </a:r>
            <a:r>
              <a:rPr lang="en-US" sz="3800" noProof="0" dirty="0" err="1"/>
              <a:t>Temor</a:t>
            </a:r>
            <a:r>
              <a:rPr lang="en-US" sz="3800" noProof="0" dirty="0"/>
              <a:t>, </a:t>
            </a:r>
            <a:r>
              <a:rPr lang="en-US" sz="3800" noProof="0" dirty="0" err="1"/>
              <a:t>Preocupación</a:t>
            </a:r>
            <a:r>
              <a:rPr lang="en-US" sz="3800" noProof="0" dirty="0"/>
              <a:t>, </a:t>
            </a:r>
            <a:r>
              <a:rPr lang="en-US" sz="3800" noProof="0" dirty="0" err="1"/>
              <a:t>Duda</a:t>
            </a:r>
            <a:r>
              <a:rPr lang="en-US" sz="3800" noProof="0" dirty="0"/>
              <a:t>, </a:t>
            </a:r>
            <a:r>
              <a:rPr lang="en-US" sz="3800" noProof="0" dirty="0" err="1"/>
              <a:t>Inseguridad</a:t>
            </a:r>
            <a:endParaRPr lang="en-US" sz="3800" noProof="0" dirty="0"/>
          </a:p>
          <a:p>
            <a:pPr>
              <a:buFont typeface="Arial" pitchFamily="34" charset="0"/>
              <a:buChar char="•"/>
            </a:pPr>
            <a:r>
              <a:rPr kumimoji="0" lang="en-US" sz="38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80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Avaricia</a:t>
            </a:r>
            <a:r>
              <a:rPr kumimoji="0" lang="en-US" sz="38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80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Envidia</a:t>
            </a:r>
            <a:endParaRPr kumimoji="0" lang="en-US" sz="380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800" baseline="0" dirty="0"/>
              <a:t> Solo </a:t>
            </a:r>
            <a:r>
              <a:rPr lang="en-US" sz="3800" baseline="0" dirty="0" err="1"/>
              <a:t>Puedes</a:t>
            </a:r>
            <a:r>
              <a:rPr lang="en-US" sz="3800" dirty="0"/>
              <a:t> “</a:t>
            </a:r>
            <a:r>
              <a:rPr lang="en-US" sz="3800" dirty="0" err="1"/>
              <a:t>Ver</a:t>
            </a:r>
            <a:r>
              <a:rPr lang="en-US" sz="3800" dirty="0"/>
              <a:t>” </a:t>
            </a:r>
            <a:r>
              <a:rPr lang="en-US" sz="3800" dirty="0" err="1"/>
              <a:t>Limitaciones</a:t>
            </a:r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>
              <a:buFont typeface="Arial" pitchFamily="34" charset="0"/>
              <a:buChar char="•"/>
            </a:pP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9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9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89AAC2-B841-72F7-3A42-775D8BBB5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581400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>
                <a:solidFill>
                  <a:srgbClr val="3333FF"/>
                </a:solidFill>
              </a:rPr>
              <a:t>BIENES “CONOCER”</a:t>
            </a:r>
            <a:endParaRPr lang="en-US" sz="3000" dirty="0">
              <a:solidFill>
                <a:srgbClr val="3333FF"/>
              </a:solidFill>
            </a:endParaRPr>
          </a:p>
          <a:p>
            <a:r>
              <a:rPr lang="en-US" dirty="0" err="1"/>
              <a:t>Educación</a:t>
            </a:r>
            <a:endParaRPr lang="en-US" dirty="0"/>
          </a:p>
          <a:p>
            <a:r>
              <a:rPr lang="en-US" dirty="0" err="1"/>
              <a:t>Conocimiento</a:t>
            </a:r>
            <a:endParaRPr lang="en-US" dirty="0"/>
          </a:p>
          <a:p>
            <a:r>
              <a:rPr lang="en-US" dirty="0" err="1"/>
              <a:t>Información</a:t>
            </a:r>
            <a:endParaRPr lang="en-US" dirty="0"/>
          </a:p>
          <a:p>
            <a:r>
              <a:rPr lang="en-US" dirty="0" err="1"/>
              <a:t>Habilidades</a:t>
            </a:r>
            <a:endParaRPr lang="en-US" dirty="0"/>
          </a:p>
          <a:p>
            <a:r>
              <a:rPr lang="en-US" dirty="0" err="1"/>
              <a:t>Experiencia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67200" y="1600200"/>
            <a:ext cx="44196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000" b="1" dirty="0">
                <a:solidFill>
                  <a:srgbClr val="FF0000"/>
                </a:solidFill>
              </a:rPr>
              <a:t>DESVENTAJAS “CONOCER”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300" dirty="0"/>
              <a:t> </a:t>
            </a:r>
            <a:r>
              <a:rPr lang="en-US" sz="3300" dirty="0" err="1"/>
              <a:t>Ignorancia</a:t>
            </a:r>
            <a:endParaRPr lang="en-US" sz="3300" dirty="0"/>
          </a:p>
          <a:p>
            <a:pPr>
              <a:buFont typeface="Arial" pitchFamily="34" charset="0"/>
              <a:buChar char="•"/>
            </a:pP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Falta</a:t>
            </a: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Educación</a:t>
            </a:r>
            <a:endParaRPr kumimoji="0" lang="en-US" sz="3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300" dirty="0"/>
              <a:t> </a:t>
            </a:r>
            <a:r>
              <a:rPr lang="en-US" sz="3300" dirty="0" err="1"/>
              <a:t>Falta</a:t>
            </a:r>
            <a:r>
              <a:rPr lang="en-US" sz="3300" dirty="0"/>
              <a:t> de </a:t>
            </a:r>
            <a:r>
              <a:rPr lang="en-US" sz="3300" dirty="0" err="1"/>
              <a:t>Conocimiento</a:t>
            </a:r>
            <a:endParaRPr lang="en-US" sz="3300" dirty="0"/>
          </a:p>
          <a:p>
            <a:pPr>
              <a:buFont typeface="Arial" pitchFamily="34" charset="0"/>
              <a:buChar char="•"/>
            </a:pP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Falta</a:t>
            </a: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Deseo</a:t>
            </a: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Aprender</a:t>
            </a:r>
            <a:r>
              <a:rPr kumimoji="0" lang="en-US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sz="3300" dirty="0"/>
              <a:t> </a:t>
            </a:r>
            <a:r>
              <a:rPr lang="en-US" sz="3300" dirty="0" err="1"/>
              <a:t>Falta</a:t>
            </a:r>
            <a:r>
              <a:rPr lang="en-US" sz="3300" dirty="0"/>
              <a:t> de </a:t>
            </a:r>
            <a:r>
              <a:rPr lang="en-US" sz="3300" dirty="0" err="1"/>
              <a:t>Experiencia</a:t>
            </a:r>
            <a:endParaRPr kumimoji="0" lang="en-US" sz="33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6F17EE-7A86-C111-DC1E-D11CE265E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3352800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>
                <a:solidFill>
                  <a:srgbClr val="3333FF"/>
                </a:solidFill>
              </a:rPr>
              <a:t>BIENES “HACER”</a:t>
            </a:r>
            <a:endParaRPr lang="en-US" sz="3600" dirty="0">
              <a:solidFill>
                <a:srgbClr val="3333FF"/>
              </a:solidFill>
            </a:endParaRPr>
          </a:p>
          <a:p>
            <a:r>
              <a:rPr lang="en-US" sz="3600" dirty="0" err="1"/>
              <a:t>Oportunidad</a:t>
            </a:r>
            <a:endParaRPr lang="en-US" sz="3600" dirty="0"/>
          </a:p>
          <a:p>
            <a:r>
              <a:rPr lang="en-US" sz="3600" dirty="0" err="1"/>
              <a:t>Tomar</a:t>
            </a:r>
            <a:r>
              <a:rPr lang="en-US" sz="3600" dirty="0"/>
              <a:t> </a:t>
            </a:r>
            <a:r>
              <a:rPr lang="en-US" sz="3600" dirty="0" err="1"/>
              <a:t>Decisiones</a:t>
            </a:r>
            <a:endParaRPr lang="en-US" sz="3600" dirty="0"/>
          </a:p>
          <a:p>
            <a:r>
              <a:rPr lang="en-US" sz="3600" dirty="0" err="1"/>
              <a:t>Tomar</a:t>
            </a:r>
            <a:r>
              <a:rPr lang="en-US" sz="3600" dirty="0"/>
              <a:t> </a:t>
            </a:r>
            <a:r>
              <a:rPr lang="en-US" sz="3600" dirty="0" err="1"/>
              <a:t>Acción</a:t>
            </a:r>
            <a:r>
              <a:rPr lang="en-US" sz="3600" dirty="0"/>
              <a:t>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36576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600" b="1" dirty="0">
                <a:solidFill>
                  <a:srgbClr val="FF0000"/>
                </a:solidFill>
              </a:rPr>
              <a:t>DESVENTAJAS “HACER”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300" dirty="0"/>
              <a:t> </a:t>
            </a:r>
            <a:r>
              <a:rPr lang="en-US" sz="3600" dirty="0" err="1"/>
              <a:t>Dilación</a:t>
            </a:r>
            <a:endParaRPr lang="en-US" sz="3600" dirty="0"/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Indecisión</a:t>
            </a:r>
            <a:endParaRPr lang="en-US" sz="3600" dirty="0"/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Inacción</a:t>
            </a:r>
            <a:endParaRPr lang="en-US" sz="3600" dirty="0"/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Análisis</a:t>
            </a:r>
            <a:r>
              <a:rPr lang="en-US" sz="3600" dirty="0"/>
              <a:t> </a:t>
            </a:r>
            <a:r>
              <a:rPr lang="en-US" sz="3600" dirty="0" err="1"/>
              <a:t>Parálisis</a:t>
            </a:r>
            <a:endParaRPr lang="en-US" sz="3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AF6745-0629-05E5-CAC4-73E9AED58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3124200" cy="452596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“GENTE” 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n-US" dirty="0" err="1"/>
              <a:t>Familia</a:t>
            </a:r>
            <a:endParaRPr lang="en-US" dirty="0"/>
          </a:p>
          <a:p>
            <a:r>
              <a:rPr lang="en-US" dirty="0" err="1"/>
              <a:t>Mentores</a:t>
            </a:r>
            <a:endParaRPr lang="en-US" dirty="0"/>
          </a:p>
          <a:p>
            <a:r>
              <a:rPr lang="en-US" dirty="0" err="1"/>
              <a:t>Clientes</a:t>
            </a:r>
            <a:endParaRPr lang="en-US" dirty="0"/>
          </a:p>
          <a:p>
            <a:r>
              <a:rPr lang="en-US" dirty="0" err="1"/>
              <a:t>Compa</a:t>
            </a:r>
            <a:r>
              <a:rPr lang="en-US" dirty="0" err="1">
                <a:latin typeface="Calibri"/>
              </a:rPr>
              <a:t>ñ</a:t>
            </a:r>
            <a:r>
              <a:rPr lang="en-US" dirty="0" err="1"/>
              <a:t>eros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lang="en-US" dirty="0"/>
          </a:p>
          <a:p>
            <a:r>
              <a:rPr lang="en-US" dirty="0" err="1"/>
              <a:t>Empleados</a:t>
            </a:r>
            <a:endParaRPr lang="en-US" dirty="0"/>
          </a:p>
          <a:p>
            <a:r>
              <a:rPr lang="en-US" dirty="0" err="1"/>
              <a:t>Proveedores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35052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500" b="1" dirty="0">
                <a:solidFill>
                  <a:srgbClr val="FF0000"/>
                </a:solidFill>
              </a:rPr>
              <a:t>DESVENTAJAS “GENTE”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300" dirty="0"/>
              <a:t> </a:t>
            </a:r>
            <a:r>
              <a:rPr lang="en-US" sz="3600" dirty="0" err="1"/>
              <a:t>Gente</a:t>
            </a:r>
            <a:r>
              <a:rPr lang="en-US" sz="3600" dirty="0"/>
              <a:t> </a:t>
            </a:r>
            <a:r>
              <a:rPr lang="en-US" sz="3600" dirty="0" err="1"/>
              <a:t>Cerrada</a:t>
            </a:r>
            <a:r>
              <a:rPr lang="en-US" sz="3600" dirty="0"/>
              <a:t> de </a:t>
            </a:r>
            <a:r>
              <a:rPr lang="en-US" sz="3600" dirty="0" err="1"/>
              <a:t>Mente</a:t>
            </a:r>
            <a:endParaRPr lang="en-US" sz="3600" dirty="0"/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Gente</a:t>
            </a:r>
            <a:r>
              <a:rPr lang="en-US" sz="3600" dirty="0"/>
              <a:t> </a:t>
            </a:r>
            <a:r>
              <a:rPr lang="en-US" sz="3600" dirty="0" err="1"/>
              <a:t>Negativa</a:t>
            </a:r>
            <a:r>
              <a:rPr lang="en-US" sz="3600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Influencias</a:t>
            </a:r>
            <a:r>
              <a:rPr lang="en-US" sz="3600" dirty="0"/>
              <a:t> </a:t>
            </a:r>
            <a:r>
              <a:rPr lang="en-US" sz="3600" dirty="0" err="1"/>
              <a:t>Negativas</a:t>
            </a:r>
            <a:endParaRPr lang="en-US" sz="3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EAAC3B-74B1-01C6-62ED-5A5F34A9FA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3429000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“TENER” 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n-US" dirty="0" err="1"/>
              <a:t>Trabajo</a:t>
            </a:r>
            <a:endParaRPr lang="en-US" dirty="0"/>
          </a:p>
          <a:p>
            <a:r>
              <a:rPr lang="en-US" dirty="0" err="1"/>
              <a:t>Negocio</a:t>
            </a:r>
            <a:endParaRPr lang="en-US" dirty="0"/>
          </a:p>
          <a:p>
            <a:r>
              <a:rPr lang="en-US" dirty="0" err="1"/>
              <a:t>Bienes</a:t>
            </a:r>
            <a:r>
              <a:rPr lang="en-US" dirty="0"/>
              <a:t> </a:t>
            </a:r>
            <a:r>
              <a:rPr lang="en-US" dirty="0" err="1"/>
              <a:t>Raíces</a:t>
            </a:r>
            <a:endParaRPr lang="en-US" dirty="0"/>
          </a:p>
          <a:p>
            <a:r>
              <a:rPr lang="en-US" dirty="0"/>
              <a:t>Casa</a:t>
            </a:r>
          </a:p>
          <a:p>
            <a:r>
              <a:rPr lang="en-US" dirty="0" err="1"/>
              <a:t>Carros</a:t>
            </a:r>
            <a:endParaRPr lang="en-US" dirty="0"/>
          </a:p>
          <a:p>
            <a:r>
              <a:rPr lang="en-US" dirty="0" err="1"/>
              <a:t>Seguros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91000" y="1600200"/>
            <a:ext cx="41910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500" b="1" dirty="0">
                <a:solidFill>
                  <a:srgbClr val="FF0000"/>
                </a:solidFill>
              </a:rPr>
              <a:t>DESVENTAJAS “TENER” 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US" sz="3300" dirty="0"/>
              <a:t> </a:t>
            </a:r>
            <a:r>
              <a:rPr lang="en-US" sz="3500" dirty="0" err="1"/>
              <a:t>Préstamos</a:t>
            </a:r>
            <a:endParaRPr lang="en-US" sz="3500" dirty="0"/>
          </a:p>
          <a:p>
            <a:pPr>
              <a:buFont typeface="Arial" pitchFamily="34" charset="0"/>
              <a:buChar char="•"/>
            </a:pPr>
            <a:r>
              <a:rPr lang="en-US" sz="3500" dirty="0"/>
              <a:t> </a:t>
            </a:r>
            <a:r>
              <a:rPr lang="en-US" sz="3500" dirty="0" err="1"/>
              <a:t>Deudas</a:t>
            </a:r>
            <a:endParaRPr lang="en-US" sz="3500" dirty="0"/>
          </a:p>
          <a:p>
            <a:pPr>
              <a:buFont typeface="Arial" pitchFamily="34" charset="0"/>
              <a:buChar char="•"/>
            </a:pPr>
            <a:r>
              <a:rPr lang="en-US" sz="3500" dirty="0"/>
              <a:t> </a:t>
            </a:r>
            <a:r>
              <a:rPr lang="en-US" sz="3500" dirty="0" err="1"/>
              <a:t>Hipotecas</a:t>
            </a:r>
            <a:endParaRPr lang="en-US" sz="3500" dirty="0"/>
          </a:p>
          <a:p>
            <a:pPr>
              <a:buFont typeface="Arial" pitchFamily="34" charset="0"/>
              <a:buChar char="•"/>
            </a:pPr>
            <a:r>
              <a:rPr lang="en-US" sz="3500" dirty="0"/>
              <a:t> </a:t>
            </a:r>
            <a:r>
              <a:rPr lang="en-US" sz="3500" dirty="0" err="1"/>
              <a:t>Tarjetas</a:t>
            </a:r>
            <a:r>
              <a:rPr lang="en-US" sz="3500" dirty="0"/>
              <a:t> de </a:t>
            </a:r>
            <a:r>
              <a:rPr lang="en-US" sz="3500" dirty="0" err="1"/>
              <a:t>Crédito</a:t>
            </a:r>
            <a:endParaRPr lang="en-US" sz="3500" dirty="0"/>
          </a:p>
          <a:p>
            <a:pPr>
              <a:buFont typeface="Arial" pitchFamily="34" charset="0"/>
              <a:buChar char="•"/>
            </a:pPr>
            <a:r>
              <a:rPr lang="en-US" sz="3500" dirty="0"/>
              <a:t> </a:t>
            </a:r>
            <a:r>
              <a:rPr lang="en-US" sz="3500" dirty="0" err="1"/>
              <a:t>Contratos</a:t>
            </a:r>
            <a:r>
              <a:rPr lang="en-US" sz="3500" dirty="0"/>
              <a:t> de </a:t>
            </a:r>
            <a:r>
              <a:rPr lang="en-US" sz="3500" dirty="0" err="1"/>
              <a:t>Renta</a:t>
            </a:r>
            <a:endParaRPr lang="en-US" sz="3500" dirty="0"/>
          </a:p>
          <a:p>
            <a:pPr>
              <a:buFont typeface="Arial" pitchFamily="34" charset="0"/>
              <a:buChar char="•"/>
            </a:pPr>
            <a:r>
              <a:rPr lang="en-US" sz="3500" dirty="0"/>
              <a:t> </a:t>
            </a:r>
            <a:r>
              <a:rPr lang="en-US" sz="3500" dirty="0" err="1"/>
              <a:t>Impuestos</a:t>
            </a:r>
            <a:endParaRPr lang="en-US" sz="3500" dirty="0"/>
          </a:p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PATRIMONIO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??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2057A2-145B-DB8D-98CA-6F5142F7B2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/>
          </a:bodyPr>
          <a:lstStyle/>
          <a:p>
            <a:r>
              <a:rPr lang="en-US" b="1" dirty="0" err="1"/>
              <a:t>Tu</a:t>
            </a:r>
            <a:r>
              <a:rPr lang="en-US" b="1" dirty="0"/>
              <a:t> Balance General Intangible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3124200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3333FF"/>
                </a:solidFill>
              </a:rPr>
              <a:t>BIENES “ADQUIRIDOS” </a:t>
            </a:r>
            <a:endParaRPr lang="en-US" dirty="0">
              <a:solidFill>
                <a:srgbClr val="3333FF"/>
              </a:solidFill>
            </a:endParaRPr>
          </a:p>
          <a:p>
            <a:r>
              <a:rPr lang="en-US" dirty="0" err="1"/>
              <a:t>Buen</a:t>
            </a:r>
            <a:r>
              <a:rPr lang="en-US" dirty="0"/>
              <a:t> </a:t>
            </a:r>
            <a:r>
              <a:rPr lang="en-US" dirty="0" err="1"/>
              <a:t>Nombre</a:t>
            </a:r>
            <a:endParaRPr lang="en-US" dirty="0"/>
          </a:p>
          <a:p>
            <a:r>
              <a:rPr lang="en-US" dirty="0" err="1"/>
              <a:t>Reputación</a:t>
            </a:r>
            <a:endParaRPr lang="en-US" dirty="0"/>
          </a:p>
          <a:p>
            <a:r>
              <a:rPr lang="en-US" dirty="0"/>
              <a:t>Record</a:t>
            </a:r>
          </a:p>
          <a:p>
            <a:r>
              <a:rPr lang="en-US" dirty="0" err="1"/>
              <a:t>Experiencia</a:t>
            </a:r>
            <a:endParaRPr lang="en-US" dirty="0"/>
          </a:p>
          <a:p>
            <a:r>
              <a:rPr lang="en-US" dirty="0" err="1"/>
              <a:t>Historia</a:t>
            </a:r>
            <a:r>
              <a:rPr lang="en-US" dirty="0"/>
              <a:t> de </a:t>
            </a:r>
            <a:r>
              <a:rPr lang="en-US" dirty="0" err="1"/>
              <a:t>Crédito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37338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3200" b="1" dirty="0">
                <a:solidFill>
                  <a:srgbClr val="00B050"/>
                </a:solidFill>
              </a:rPr>
              <a:t>PATRIMONIO INTANGIBLE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</a:t>
            </a:r>
            <a:r>
              <a:rPr kumimoji="0" lang="en-US" sz="320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Gente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Beneficiada</a:t>
            </a:r>
            <a:endParaRPr kumimoji="0" lang="en-US" sz="32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i="1" dirty="0"/>
              <a:t>= </a:t>
            </a:r>
            <a:r>
              <a:rPr lang="en-US" sz="3200" i="1" dirty="0" err="1"/>
              <a:t>Riquezas</a:t>
            </a:r>
            <a:r>
              <a:rPr lang="en-US" sz="3200" i="1" dirty="0"/>
              <a:t>, Valor </a:t>
            </a:r>
            <a:r>
              <a:rPr lang="en-US" sz="3200" i="1" dirty="0" err="1"/>
              <a:t>Neto</a:t>
            </a:r>
            <a:r>
              <a:rPr lang="en-US" sz="3200" i="1" dirty="0"/>
              <a:t>, </a:t>
            </a:r>
            <a:r>
              <a:rPr lang="en-US" sz="3200" i="1" dirty="0" err="1"/>
              <a:t>Dinero</a:t>
            </a:r>
            <a:endParaRPr lang="en-US" sz="3200" i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320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i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Abundancia</a:t>
            </a:r>
            <a:r>
              <a:rPr kumimoji="0" lang="en-US" sz="320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i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Bendiciones</a:t>
            </a:r>
            <a:r>
              <a:rPr kumimoji="0" lang="en-US" sz="320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i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Prosperidad</a:t>
            </a:r>
            <a:r>
              <a:rPr kumimoji="0" lang="en-US" sz="320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i="1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Éxito</a:t>
            </a:r>
            <a:r>
              <a:rPr kumimoji="0" lang="en-US" sz="320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Libertad, Paz Mental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i="1" baseline="0" dirty="0"/>
              <a:t>=</a:t>
            </a:r>
            <a:r>
              <a:rPr lang="en-US" sz="3200" i="1" dirty="0"/>
              <a:t> </a:t>
            </a:r>
            <a:r>
              <a:rPr lang="en-US" sz="3200" i="1" dirty="0" err="1"/>
              <a:t>Propiedad</a:t>
            </a:r>
            <a:r>
              <a:rPr lang="en-US" sz="3200" i="1" dirty="0"/>
              <a:t>, </a:t>
            </a:r>
            <a:r>
              <a:rPr lang="en-US" sz="3200" i="1" dirty="0" err="1"/>
              <a:t>Heredad</a:t>
            </a:r>
            <a:r>
              <a:rPr lang="en-US" sz="3200" i="1" dirty="0"/>
              <a:t>, </a:t>
            </a:r>
            <a:r>
              <a:rPr lang="en-US" sz="3200" i="1" dirty="0" err="1"/>
              <a:t>Legado</a:t>
            </a:r>
            <a:r>
              <a:rPr lang="en-US" sz="3200" i="1" dirty="0"/>
              <a:t>, </a:t>
            </a:r>
            <a:r>
              <a:rPr lang="en-US" sz="3200" i="1" dirty="0" err="1"/>
              <a:t>Destino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B5A58B-E1CD-C583-DCBF-72D5B7120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441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hay </a:t>
            </a:r>
            <a:r>
              <a:rPr lang="en-US" b="1" dirty="0" err="1"/>
              <a:t>en</a:t>
            </a:r>
            <a:r>
              <a:rPr lang="en-US" b="1" dirty="0"/>
              <a:t> una Hoja de Balance</a:t>
            </a:r>
            <a:br>
              <a:rPr lang="en-US" b="1" dirty="0"/>
            </a:br>
            <a:r>
              <a:rPr lang="en-US" b="1" dirty="0"/>
              <a:t>de </a:t>
            </a:r>
            <a:r>
              <a:rPr lang="en-US" b="1" dirty="0" err="1"/>
              <a:t>Resultados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057400"/>
            <a:ext cx="3124200" cy="4525963"/>
          </a:xfrm>
          <a:ln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C000"/>
                </a:solidFill>
              </a:rPr>
              <a:t>ACTIVOS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s-ES" dirty="0"/>
              <a:t>Cuerpo</a:t>
            </a:r>
          </a:p>
          <a:p>
            <a:r>
              <a:rPr lang="es-ES" dirty="0"/>
              <a:t>Salud</a:t>
            </a:r>
          </a:p>
          <a:p>
            <a:r>
              <a:rPr lang="es-ES" dirty="0"/>
              <a:t>Vida espiritual</a:t>
            </a:r>
          </a:p>
          <a:p>
            <a:r>
              <a:rPr lang="es-ES" dirty="0"/>
              <a:t>Educación</a:t>
            </a:r>
          </a:p>
          <a:p>
            <a:r>
              <a:rPr lang="es-ES" dirty="0"/>
              <a:t>Relaciones</a:t>
            </a:r>
          </a:p>
          <a:p>
            <a:r>
              <a:rPr lang="es-ES" dirty="0"/>
              <a:t>Propiedades</a:t>
            </a:r>
          </a:p>
          <a:p>
            <a:r>
              <a:rPr lang="es-ES" dirty="0"/>
              <a:t>Negocios</a:t>
            </a:r>
          </a:p>
          <a:p>
            <a:r>
              <a:rPr lang="es-ES" dirty="0"/>
              <a:t>Inversiones</a:t>
            </a:r>
          </a:p>
          <a:p>
            <a:r>
              <a:rPr lang="es-ES" dirty="0"/>
              <a:t>Metas Cumplidas</a:t>
            </a:r>
          </a:p>
          <a:p>
            <a:pPr lvl="0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2053362"/>
            <a:ext cx="3048000" cy="4525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solidFill>
                  <a:srgbClr val="FF0000"/>
                </a:solidFill>
              </a:rPr>
              <a:t>PASIVO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s-ES" sz="2700" dirty="0"/>
              <a:t>Enfermedades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s-ES" sz="2700" dirty="0"/>
              <a:t>Errores pasados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s-ES" sz="2700" dirty="0"/>
              <a:t>Relaciones fallidas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s-ES" sz="2700" dirty="0"/>
              <a:t>Malas decisiones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s-ES" sz="2700" dirty="0"/>
              <a:t>Fracasos en la vida</a:t>
            </a:r>
          </a:p>
          <a:p>
            <a:pPr marL="285750" indent="-285750" fontAlgn="t">
              <a:buFont typeface="Arial" panose="020B0604020202020204" pitchFamily="34" charset="0"/>
              <a:buChar char="•"/>
            </a:pPr>
            <a:r>
              <a:rPr lang="es-ES" sz="2700" dirty="0"/>
              <a:t>Pérdidas financieras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solidFill>
                  <a:srgbClr val="00B050"/>
                </a:solidFill>
              </a:rPr>
              <a:t>CAPITAL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Valor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Neto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1B66D0-4966-5FA5-6A09-831F51C9F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5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 </a:t>
            </a:r>
            <a:r>
              <a:rPr lang="en-US" b="1" dirty="0" err="1"/>
              <a:t>Juego</a:t>
            </a:r>
            <a:r>
              <a:rPr lang="en-US" b="1" dirty="0"/>
              <a:t> de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b="1" dirty="0"/>
              <a:t>La Vida es un Juego</a:t>
            </a:r>
            <a:r>
              <a:rPr lang="en-US" b="1" dirty="0"/>
              <a:t>. </a:t>
            </a:r>
          </a:p>
          <a:p>
            <a:r>
              <a:rPr lang="es-ES" dirty="0"/>
              <a:t>Tiene jugadores (tú y otros a tu alrededor)</a:t>
            </a:r>
          </a:p>
          <a:p>
            <a:r>
              <a:rPr lang="es-ES" dirty="0"/>
              <a:t>Tiene capitanes de equipo (tu jefe u otros líderes)</a:t>
            </a:r>
          </a:p>
          <a:p>
            <a:r>
              <a:rPr lang="es-ES" dirty="0"/>
              <a:t>Equipos (familias, empresas, organizaciones)</a:t>
            </a:r>
          </a:p>
          <a:p>
            <a:r>
              <a:rPr lang="es-ES" dirty="0"/>
              <a:t>Espectadores (personas que están al margen observando)</a:t>
            </a:r>
          </a:p>
          <a:p>
            <a:r>
              <a:rPr lang="es-ES" dirty="0"/>
              <a:t>Aficionados (amigos que quieren que ganes)</a:t>
            </a:r>
          </a:p>
          <a:p>
            <a:r>
              <a:rPr lang="es-ES" dirty="0"/>
              <a:t>Enemigos (enemigos que quieren que pierdas)</a:t>
            </a:r>
          </a:p>
          <a:p>
            <a:r>
              <a:rPr lang="es-ES" dirty="0"/>
              <a:t>Entrenadores (profesores, mentores)</a:t>
            </a:r>
          </a:p>
          <a:p>
            <a:r>
              <a:rPr lang="es-ES" dirty="0"/>
              <a:t>Reglas (cómo juegas el juego)</a:t>
            </a:r>
          </a:p>
          <a:p>
            <a:r>
              <a:rPr lang="es-ES" dirty="0"/>
              <a:t>Objetivos (lo que constituye progreso)</a:t>
            </a:r>
          </a:p>
          <a:p>
            <a:r>
              <a:rPr lang="es-ES" dirty="0"/>
              <a:t>Tarjetas de puntuación (para medir dónde te encuentras)</a:t>
            </a:r>
          </a:p>
          <a:p>
            <a:r>
              <a:rPr lang="es-ES" dirty="0"/>
              <a:t>Límites (lo que es correcto frente a lo incorrecto)</a:t>
            </a:r>
          </a:p>
          <a:p>
            <a:r>
              <a:rPr lang="es-ES" dirty="0"/>
              <a:t>Sanciones (costo de cometer un error)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99BA5B-6524-BCE4-A4D0-9193961E7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9691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/>
          <a:lstStyle/>
          <a:p>
            <a:r>
              <a:rPr lang="en-US" b="1" dirty="0"/>
              <a:t>Balance General “Real” - </a:t>
            </a:r>
            <a:r>
              <a:rPr lang="en-US" b="1" dirty="0" err="1"/>
              <a:t>Malo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39762"/>
          </a:xfrm>
        </p:spPr>
        <p:txBody>
          <a:bodyPr/>
          <a:lstStyle/>
          <a:p>
            <a:r>
              <a:rPr lang="en-US" dirty="0"/>
              <a:t>ACTIVOS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4040188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3333FF"/>
                </a:solidFill>
              </a:rPr>
              <a:t>ACTIVOS “INTANGIBLES”</a:t>
            </a:r>
          </a:p>
          <a:p>
            <a:r>
              <a:rPr lang="en-US" dirty="0" err="1"/>
              <a:t>Trabajar</a:t>
            </a:r>
            <a:r>
              <a:rPr lang="en-US" dirty="0"/>
              <a:t> </a:t>
            </a:r>
            <a:r>
              <a:rPr lang="en-US" dirty="0" err="1"/>
              <a:t>Duro</a:t>
            </a:r>
            <a:endParaRPr lang="en-US" dirty="0"/>
          </a:p>
          <a:p>
            <a:r>
              <a:rPr lang="en-US" dirty="0" err="1"/>
              <a:t>Honestidad</a:t>
            </a:r>
            <a:endParaRPr lang="en-US" dirty="0"/>
          </a:p>
          <a:p>
            <a:r>
              <a:rPr lang="en-US" dirty="0" err="1"/>
              <a:t>Familia</a:t>
            </a:r>
            <a:endParaRPr lang="en-US" dirty="0"/>
          </a:p>
          <a:p>
            <a:r>
              <a:rPr lang="en-US" dirty="0" err="1"/>
              <a:t>Salud</a:t>
            </a:r>
            <a:endParaRPr lang="en-US" dirty="0"/>
          </a:p>
          <a:p>
            <a:r>
              <a:rPr lang="en-US" dirty="0" err="1"/>
              <a:t>Educación</a:t>
            </a:r>
            <a:r>
              <a:rPr lang="en-US" dirty="0"/>
              <a:t> </a:t>
            </a:r>
            <a:r>
              <a:rPr lang="en-US" dirty="0" err="1"/>
              <a:t>tradicional</a:t>
            </a:r>
            <a:endParaRPr lang="en-US" dirty="0"/>
          </a:p>
          <a:p>
            <a:pPr marL="0" indent="0">
              <a:buNone/>
            </a:pPr>
            <a:endParaRPr lang="en-US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0070C0"/>
                </a:solidFill>
              </a:rPr>
              <a:t>ACTIVOS FINANCIEROS</a:t>
            </a:r>
          </a:p>
          <a:p>
            <a:r>
              <a:rPr lang="en-US" dirty="0" err="1"/>
              <a:t>Trabajo</a:t>
            </a:r>
            <a:endParaRPr lang="en-US" dirty="0"/>
          </a:p>
          <a:p>
            <a:r>
              <a:rPr lang="en-US" dirty="0" err="1"/>
              <a:t>Cuenta</a:t>
            </a:r>
            <a:r>
              <a:rPr lang="en-US" dirty="0"/>
              <a:t> de </a:t>
            </a:r>
            <a:r>
              <a:rPr lang="en-US" dirty="0" err="1"/>
              <a:t>Cheques</a:t>
            </a:r>
            <a:r>
              <a:rPr lang="en-US" dirty="0"/>
              <a:t>  	    $1,000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COMPRAS</a:t>
            </a:r>
          </a:p>
          <a:p>
            <a:r>
              <a:rPr lang="en-US" dirty="0" err="1"/>
              <a:t>Carro</a:t>
            </a:r>
            <a:r>
              <a:rPr lang="en-US" dirty="0"/>
              <a:t>  	             	  $30,000</a:t>
            </a:r>
          </a:p>
          <a:p>
            <a:r>
              <a:rPr lang="en-US" dirty="0"/>
              <a:t>Casa                        	$200,000</a:t>
            </a:r>
          </a:p>
          <a:p>
            <a:pPr marL="0" indent="0">
              <a:buNone/>
            </a:pPr>
            <a:r>
              <a:rPr lang="en-US" dirty="0"/>
              <a:t>===================================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3333FF"/>
                </a:solidFill>
              </a:rPr>
              <a:t>TOTAL ACTIVOS           	$231,000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39762"/>
          </a:xfrm>
        </p:spPr>
        <p:txBody>
          <a:bodyPr/>
          <a:lstStyle/>
          <a:p>
            <a:r>
              <a:rPr lang="en-US" dirty="0"/>
              <a:t>PASIVOS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0"/>
            <a:ext cx="4270375" cy="50291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PASIVOS “INTANGIBLES”</a:t>
            </a:r>
          </a:p>
          <a:p>
            <a:r>
              <a:rPr lang="en-US" dirty="0" err="1"/>
              <a:t>Papel</a:t>
            </a:r>
            <a:r>
              <a:rPr lang="en-US" dirty="0"/>
              <a:t> de </a:t>
            </a:r>
            <a:r>
              <a:rPr lang="en-US" dirty="0" err="1"/>
              <a:t>Víctima</a:t>
            </a:r>
            <a:r>
              <a:rPr lang="en-US" dirty="0"/>
              <a:t>, Zona de </a:t>
            </a:r>
            <a:r>
              <a:rPr lang="en-US" dirty="0" err="1"/>
              <a:t>Confort</a:t>
            </a:r>
            <a:endParaRPr lang="en-US" dirty="0"/>
          </a:p>
          <a:p>
            <a:r>
              <a:rPr lang="en-US" dirty="0" err="1"/>
              <a:t>Malos</a:t>
            </a:r>
            <a:r>
              <a:rPr lang="en-US" dirty="0"/>
              <a:t> </a:t>
            </a:r>
            <a:r>
              <a:rPr lang="en-US" dirty="0" err="1"/>
              <a:t>Hábitos</a:t>
            </a:r>
            <a:r>
              <a:rPr lang="en-US" dirty="0"/>
              <a:t>, </a:t>
            </a:r>
            <a:r>
              <a:rPr lang="en-US" dirty="0" err="1"/>
              <a:t>Vicios</a:t>
            </a:r>
            <a:r>
              <a:rPr lang="en-US" dirty="0"/>
              <a:t>, </a:t>
            </a:r>
            <a:r>
              <a:rPr lang="en-US" dirty="0" err="1"/>
              <a:t>Malas</a:t>
            </a:r>
            <a:r>
              <a:rPr lang="en-US" dirty="0"/>
              <a:t> </a:t>
            </a:r>
            <a:r>
              <a:rPr lang="en-US" dirty="0" err="1"/>
              <a:t>Compañias</a:t>
            </a:r>
            <a:endParaRPr lang="en-US" dirty="0"/>
          </a:p>
          <a:p>
            <a:r>
              <a:rPr lang="en-US" dirty="0" err="1"/>
              <a:t>Temores</a:t>
            </a:r>
            <a:r>
              <a:rPr lang="en-US" dirty="0"/>
              <a:t>, </a:t>
            </a:r>
            <a:r>
              <a:rPr lang="en-US" dirty="0" err="1"/>
              <a:t>Dudas</a:t>
            </a:r>
            <a:r>
              <a:rPr lang="en-US" dirty="0"/>
              <a:t>, </a:t>
            </a:r>
            <a:r>
              <a:rPr lang="en-US" dirty="0" err="1"/>
              <a:t>Inseguridad</a:t>
            </a:r>
            <a:endParaRPr lang="en-US" dirty="0"/>
          </a:p>
          <a:p>
            <a:r>
              <a:rPr lang="en-US" dirty="0"/>
              <a:t>Malas </a:t>
            </a:r>
            <a:r>
              <a:rPr lang="en-US" dirty="0" err="1"/>
              <a:t>Actitudes</a:t>
            </a:r>
            <a:r>
              <a:rPr lang="en-US" dirty="0"/>
              <a:t>, Mal </a:t>
            </a:r>
            <a:r>
              <a:rPr lang="en-US" dirty="0" err="1"/>
              <a:t>Carácter</a:t>
            </a:r>
            <a:endParaRPr lang="en-US" dirty="0"/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PASIVOS “BUENOS”</a:t>
            </a:r>
          </a:p>
          <a:p>
            <a:r>
              <a:rPr lang="en-US" dirty="0" err="1"/>
              <a:t>Estudiantil</a:t>
            </a:r>
            <a:r>
              <a:rPr lang="en-US" dirty="0"/>
              <a:t>   $80,000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PASIVOS “MALOS”</a:t>
            </a:r>
          </a:p>
          <a:p>
            <a:r>
              <a:rPr lang="en-US" dirty="0" err="1"/>
              <a:t>Tarjetas</a:t>
            </a:r>
            <a:r>
              <a:rPr lang="en-US" dirty="0"/>
              <a:t> de </a:t>
            </a:r>
            <a:r>
              <a:rPr lang="en-US" dirty="0" err="1"/>
              <a:t>Crédito</a:t>
            </a:r>
            <a:r>
              <a:rPr lang="en-US" dirty="0"/>
              <a:t>   	   $20,000</a:t>
            </a:r>
          </a:p>
          <a:p>
            <a:r>
              <a:rPr lang="en-US" dirty="0" err="1"/>
              <a:t>Préstamo</a:t>
            </a:r>
            <a:r>
              <a:rPr lang="en-US" dirty="0"/>
              <a:t> de </a:t>
            </a:r>
            <a:r>
              <a:rPr lang="en-US" dirty="0" err="1"/>
              <a:t>Carro</a:t>
            </a:r>
            <a:r>
              <a:rPr lang="en-US" dirty="0"/>
              <a:t>     	   $40,000</a:t>
            </a:r>
          </a:p>
          <a:p>
            <a:r>
              <a:rPr lang="en-US" dirty="0" err="1"/>
              <a:t>Hipoteca</a:t>
            </a:r>
            <a:r>
              <a:rPr lang="en-US" dirty="0"/>
              <a:t> de Casa      	 $195,000</a:t>
            </a:r>
          </a:p>
          <a:p>
            <a:pPr marL="0" indent="0">
              <a:buNone/>
            </a:pPr>
            <a:r>
              <a:rPr lang="en-US" dirty="0"/>
              <a:t>====================================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TOTAL PASIVOS            	 $335,000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VALOR NETO =            	</a:t>
            </a:r>
            <a:r>
              <a:rPr lang="en-US" b="1" dirty="0">
                <a:solidFill>
                  <a:srgbClr val="FF0000"/>
                </a:solidFill>
              </a:rPr>
              <a:t>($104,000)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41823A-1C5C-F70B-D801-051B3B1CC2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318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r>
              <a:rPr lang="en-US" b="1" dirty="0"/>
              <a:t>Balance General “Ideal” - Bueno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457200"/>
          </a:xfrm>
        </p:spPr>
        <p:txBody>
          <a:bodyPr/>
          <a:lstStyle/>
          <a:p>
            <a:r>
              <a:rPr lang="en-US" dirty="0"/>
              <a:t>ACTIVOS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00200"/>
            <a:ext cx="4268788" cy="5257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3333FF"/>
                </a:solidFill>
              </a:rPr>
              <a:t>ACTIVOS “INTANGIBLES”</a:t>
            </a:r>
          </a:p>
          <a:p>
            <a:r>
              <a:rPr lang="en-US" dirty="0"/>
              <a:t>TÚ ERES TU MEJOR INVERSIÓN!</a:t>
            </a:r>
          </a:p>
          <a:p>
            <a:r>
              <a:rPr lang="en-US" dirty="0" err="1"/>
              <a:t>Mentalidad</a:t>
            </a:r>
            <a:r>
              <a:rPr lang="en-US" dirty="0"/>
              <a:t> de </a:t>
            </a:r>
            <a:r>
              <a:rPr lang="en-US" dirty="0" err="1"/>
              <a:t>Prosperidad</a:t>
            </a:r>
            <a:r>
              <a:rPr lang="en-US" dirty="0"/>
              <a:t> y </a:t>
            </a:r>
            <a:r>
              <a:rPr lang="en-US" dirty="0" err="1"/>
              <a:t>Abundancia</a:t>
            </a:r>
            <a:endParaRPr lang="en-US" dirty="0"/>
          </a:p>
          <a:p>
            <a:r>
              <a:rPr lang="en-US" dirty="0" err="1"/>
              <a:t>Actitud</a:t>
            </a:r>
            <a:r>
              <a:rPr lang="en-US" dirty="0"/>
              <a:t> Mental </a:t>
            </a:r>
            <a:r>
              <a:rPr lang="en-US" dirty="0" err="1"/>
              <a:t>Positiva</a:t>
            </a:r>
            <a:endParaRPr lang="en-US" dirty="0"/>
          </a:p>
          <a:p>
            <a:r>
              <a:rPr lang="en-US" dirty="0" err="1"/>
              <a:t>Sueños</a:t>
            </a:r>
            <a:r>
              <a:rPr lang="en-US" dirty="0"/>
              <a:t>, </a:t>
            </a:r>
            <a:r>
              <a:rPr lang="en-US" dirty="0" err="1"/>
              <a:t>Visión</a:t>
            </a:r>
            <a:r>
              <a:rPr lang="en-US" dirty="0"/>
              <a:t>, </a:t>
            </a:r>
            <a:r>
              <a:rPr lang="en-US" dirty="0" err="1"/>
              <a:t>Propósito</a:t>
            </a:r>
            <a:r>
              <a:rPr lang="en-US" dirty="0"/>
              <a:t>, </a:t>
            </a:r>
            <a:r>
              <a:rPr lang="en-US" dirty="0" err="1"/>
              <a:t>Metas</a:t>
            </a:r>
            <a:r>
              <a:rPr lang="en-US" dirty="0"/>
              <a:t>, </a:t>
            </a:r>
            <a:r>
              <a:rPr lang="en-US" dirty="0" err="1"/>
              <a:t>Destino</a:t>
            </a:r>
            <a:r>
              <a:rPr lang="en-US" dirty="0"/>
              <a:t>, </a:t>
            </a:r>
            <a:r>
              <a:rPr lang="en-US" dirty="0" err="1"/>
              <a:t>Sentido</a:t>
            </a:r>
            <a:r>
              <a:rPr lang="en-US" dirty="0"/>
              <a:t> de </a:t>
            </a:r>
            <a:r>
              <a:rPr lang="en-US" dirty="0" err="1"/>
              <a:t>Dirección</a:t>
            </a:r>
            <a:endParaRPr lang="en-US" dirty="0"/>
          </a:p>
          <a:p>
            <a:r>
              <a:rPr lang="en-US" dirty="0" err="1"/>
              <a:t>Trabajas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Propio</a:t>
            </a:r>
            <a:r>
              <a:rPr lang="en-US" dirty="0"/>
              <a:t> </a:t>
            </a:r>
            <a:r>
              <a:rPr lang="en-US" dirty="0" err="1"/>
              <a:t>Negocio</a:t>
            </a:r>
            <a:endParaRPr lang="en-US" dirty="0"/>
          </a:p>
          <a:p>
            <a:pPr marL="0" indent="0">
              <a:buNone/>
            </a:pPr>
            <a:endParaRPr lang="en-US" b="1" u="sng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0070C0"/>
                </a:solidFill>
              </a:rPr>
              <a:t>ACTIVOS FINANCIEROS</a:t>
            </a:r>
          </a:p>
          <a:p>
            <a:r>
              <a:rPr lang="en-US" dirty="0" err="1"/>
              <a:t>Cuenta</a:t>
            </a:r>
            <a:r>
              <a:rPr lang="en-US" dirty="0"/>
              <a:t> de </a:t>
            </a:r>
            <a:r>
              <a:rPr lang="en-US" dirty="0" err="1"/>
              <a:t>Cheques</a:t>
            </a:r>
            <a:r>
              <a:rPr lang="en-US" dirty="0"/>
              <a:t>                          $100,000</a:t>
            </a:r>
          </a:p>
          <a:p>
            <a:r>
              <a:rPr lang="en-US" dirty="0" err="1"/>
              <a:t>Cuenta</a:t>
            </a:r>
            <a:r>
              <a:rPr lang="en-US" dirty="0"/>
              <a:t> de </a:t>
            </a:r>
            <a:r>
              <a:rPr lang="en-US" dirty="0" err="1"/>
              <a:t>Ahorros</a:t>
            </a:r>
            <a:r>
              <a:rPr lang="en-US" dirty="0"/>
              <a:t>                           $100,000</a:t>
            </a:r>
          </a:p>
          <a:p>
            <a:r>
              <a:rPr lang="en-US" dirty="0" err="1"/>
              <a:t>Seguro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“</a:t>
            </a:r>
            <a:r>
              <a:rPr lang="en-US" dirty="0" err="1"/>
              <a:t>Propio</a:t>
            </a:r>
            <a:r>
              <a:rPr lang="en-US" dirty="0"/>
              <a:t> Banco”            $1,000,000</a:t>
            </a:r>
          </a:p>
          <a:p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Propio</a:t>
            </a:r>
            <a:r>
              <a:rPr lang="en-US" dirty="0"/>
              <a:t> </a:t>
            </a:r>
            <a:r>
              <a:rPr lang="en-US" dirty="0" err="1"/>
              <a:t>Negocio</a:t>
            </a:r>
            <a:r>
              <a:rPr lang="en-US" dirty="0"/>
              <a:t>  	  $1,000,000</a:t>
            </a:r>
          </a:p>
          <a:p>
            <a:r>
              <a:rPr lang="en-US" dirty="0" err="1"/>
              <a:t>Inversiones</a:t>
            </a:r>
            <a:r>
              <a:rPr lang="en-US" dirty="0"/>
              <a:t>  		  $1,000,000</a:t>
            </a:r>
          </a:p>
          <a:p>
            <a:r>
              <a:rPr lang="en-US" dirty="0" err="1"/>
              <a:t>Bienes</a:t>
            </a:r>
            <a:r>
              <a:rPr lang="en-US" dirty="0"/>
              <a:t> </a:t>
            </a:r>
            <a:r>
              <a:rPr lang="en-US" dirty="0" err="1"/>
              <a:t>Raíces</a:t>
            </a:r>
            <a:r>
              <a:rPr lang="en-US" dirty="0"/>
              <a:t>  		      $700,000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COMPRAS</a:t>
            </a:r>
          </a:p>
          <a:p>
            <a:r>
              <a:rPr lang="en-US" dirty="0" err="1"/>
              <a:t>Carro</a:t>
            </a:r>
            <a:r>
              <a:rPr lang="en-US" dirty="0"/>
              <a:t>  	                  		     $100,000</a:t>
            </a:r>
          </a:p>
          <a:p>
            <a:r>
              <a:rPr lang="en-US" dirty="0"/>
              <a:t>Casa                        		  $1,000,000</a:t>
            </a:r>
          </a:p>
          <a:p>
            <a:pPr marL="0" indent="0">
              <a:buNone/>
            </a:pPr>
            <a:r>
              <a:rPr lang="en-US" dirty="0"/>
              <a:t>=======================================</a:t>
            </a:r>
          </a:p>
          <a:p>
            <a:pPr marL="0" indent="0">
              <a:buNone/>
            </a:pPr>
            <a:r>
              <a:rPr lang="en-US" sz="2900" b="1" dirty="0"/>
              <a:t>TOTAL ACTIVOS                       $5,000,000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4041775" cy="457200"/>
          </a:xfrm>
        </p:spPr>
        <p:txBody>
          <a:bodyPr/>
          <a:lstStyle/>
          <a:p>
            <a:r>
              <a:rPr lang="en-US" dirty="0"/>
              <a:t>PASIVOS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270375" cy="50291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PASIVOS “INTANGIBLES”</a:t>
            </a: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PASIVOS “BUENOS”</a:t>
            </a:r>
          </a:p>
          <a:p>
            <a:r>
              <a:rPr lang="en-US" dirty="0" err="1"/>
              <a:t>Préstamo</a:t>
            </a:r>
            <a:r>
              <a:rPr lang="en-US" dirty="0"/>
              <a:t> </a:t>
            </a:r>
            <a:r>
              <a:rPr lang="en-US" dirty="0" err="1"/>
              <a:t>Estudiantil</a:t>
            </a:r>
            <a:r>
              <a:rPr lang="en-US" dirty="0"/>
              <a:t>          		$0</a:t>
            </a:r>
          </a:p>
          <a:p>
            <a:r>
              <a:rPr lang="en-US" dirty="0" err="1"/>
              <a:t>Préstamo</a:t>
            </a:r>
            <a:r>
              <a:rPr lang="en-US" dirty="0"/>
              <a:t> Para </a:t>
            </a:r>
            <a:r>
              <a:rPr lang="en-US" dirty="0" err="1"/>
              <a:t>Invertir</a:t>
            </a:r>
            <a:r>
              <a:rPr lang="en-US" dirty="0"/>
              <a:t>		$0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>
                <a:solidFill>
                  <a:srgbClr val="FF0000"/>
                </a:solidFill>
              </a:rPr>
              <a:t>PASIVOS “MALOS”</a:t>
            </a:r>
          </a:p>
          <a:p>
            <a:r>
              <a:rPr lang="en-US" dirty="0"/>
              <a:t>Tarjetas de </a:t>
            </a:r>
            <a:r>
              <a:rPr lang="en-US" dirty="0" err="1"/>
              <a:t>Crédito</a:t>
            </a:r>
            <a:r>
              <a:rPr lang="en-US" dirty="0"/>
              <a:t>      	 	$0</a:t>
            </a:r>
          </a:p>
          <a:p>
            <a:r>
              <a:rPr lang="en-US" dirty="0" err="1"/>
              <a:t>Préstamo</a:t>
            </a:r>
            <a:r>
              <a:rPr lang="en-US" dirty="0"/>
              <a:t> de </a:t>
            </a:r>
            <a:r>
              <a:rPr lang="en-US" dirty="0" err="1"/>
              <a:t>Carro</a:t>
            </a:r>
            <a:r>
              <a:rPr lang="en-US" dirty="0"/>
              <a:t>      	    	$0</a:t>
            </a:r>
          </a:p>
          <a:p>
            <a:r>
              <a:rPr lang="en-US" dirty="0" err="1"/>
              <a:t>Hipoteca</a:t>
            </a:r>
            <a:r>
              <a:rPr lang="en-US" dirty="0"/>
              <a:t> de Casa                 		$0</a:t>
            </a:r>
          </a:p>
          <a:p>
            <a:pPr marL="0" indent="0">
              <a:buNone/>
            </a:pPr>
            <a:r>
              <a:rPr lang="en-US" dirty="0"/>
              <a:t>=====================================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TOTAL PASIVOS            		$0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VALOR NETO =             	   </a:t>
            </a:r>
            <a:r>
              <a:rPr lang="en-US" b="1" dirty="0">
                <a:solidFill>
                  <a:srgbClr val="00B050"/>
                </a:solidFill>
              </a:rPr>
              <a:t>$5,000,000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15E20E-21BE-F15E-27FF-1F0381EBE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609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hay </a:t>
            </a:r>
            <a:r>
              <a:rPr lang="en-US" b="1" dirty="0" err="1"/>
              <a:t>en</a:t>
            </a:r>
            <a:r>
              <a:rPr lang="en-US" b="1" dirty="0"/>
              <a:t> una </a:t>
            </a:r>
            <a:br>
              <a:rPr lang="en-US" b="1" dirty="0"/>
            </a:br>
            <a:r>
              <a:rPr lang="en-US" b="1" dirty="0"/>
              <a:t>Hoja de Balance de </a:t>
            </a:r>
            <a:r>
              <a:rPr lang="en-US" b="1" dirty="0" err="1"/>
              <a:t>Legado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114800" cy="51816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C000"/>
                </a:solidFill>
              </a:rPr>
              <a:t>ACTIVOS</a:t>
            </a:r>
            <a:endParaRPr lang="en-US" dirty="0">
              <a:solidFill>
                <a:srgbClr val="FFC000"/>
              </a:solidFill>
            </a:endParaRPr>
          </a:p>
          <a:p>
            <a:pPr lvl="0"/>
            <a:r>
              <a:rPr lang="en-US" b="1" dirty="0" err="1"/>
              <a:t>Herencia</a:t>
            </a:r>
            <a:r>
              <a:rPr lang="en-US" b="1" dirty="0"/>
              <a:t> &amp; </a:t>
            </a:r>
            <a:r>
              <a:rPr lang="en-US" b="1" dirty="0" err="1"/>
              <a:t>Legado</a:t>
            </a:r>
            <a:endParaRPr lang="en-US" b="1" dirty="0"/>
          </a:p>
          <a:p>
            <a:pPr lvl="0"/>
            <a:r>
              <a:rPr lang="en-US" b="1" dirty="0" err="1"/>
              <a:t>Riqueza</a:t>
            </a:r>
            <a:r>
              <a:rPr lang="en-US" b="1" dirty="0"/>
              <a:t> &amp; </a:t>
            </a:r>
            <a:r>
              <a:rPr lang="en-US" b="1" dirty="0" err="1"/>
              <a:t>Protecci</a:t>
            </a:r>
            <a:r>
              <a:rPr lang="el-GR" b="1" dirty="0"/>
              <a:t>ό</a:t>
            </a:r>
            <a:r>
              <a:rPr lang="en-US" b="1" dirty="0"/>
              <a:t>n</a:t>
            </a:r>
          </a:p>
          <a:p>
            <a:pPr lvl="0"/>
            <a:r>
              <a:rPr lang="en-US" b="1" dirty="0"/>
              <a:t>Legal &amp; </a:t>
            </a:r>
            <a:r>
              <a:rPr lang="en-US" b="1" dirty="0" err="1"/>
              <a:t>Protecci</a:t>
            </a:r>
            <a:r>
              <a:rPr lang="el-GR" b="1" dirty="0"/>
              <a:t>ό</a:t>
            </a:r>
            <a:r>
              <a:rPr lang="en-US" b="1" dirty="0"/>
              <a:t>n de </a:t>
            </a:r>
            <a:r>
              <a:rPr lang="en-US" b="1" dirty="0" err="1"/>
              <a:t>Patrimonio</a:t>
            </a:r>
            <a:endParaRPr lang="en-US" b="1" dirty="0"/>
          </a:p>
          <a:p>
            <a:pPr lvl="0"/>
            <a:r>
              <a:rPr lang="en-US" b="1" dirty="0" err="1"/>
              <a:t>Filantropía</a:t>
            </a:r>
            <a:endParaRPr lang="en-US" b="1" dirty="0"/>
          </a:p>
          <a:p>
            <a:pPr lvl="0"/>
            <a:r>
              <a:rPr lang="en-US" b="1" dirty="0" err="1"/>
              <a:t>Destino</a:t>
            </a:r>
            <a:endParaRPr lang="en-US" b="1" dirty="0"/>
          </a:p>
          <a:p>
            <a:pPr lvl="0"/>
            <a:r>
              <a:rPr lang="en-US" b="1" dirty="0" err="1"/>
              <a:t>Eternidad</a:t>
            </a:r>
            <a:endParaRPr lang="en-US" b="1" dirty="0"/>
          </a:p>
          <a:p>
            <a:pPr lvl="0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4114800" cy="5181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PASIVOS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Malas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Memorias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/>
              <a:t>No </a:t>
            </a:r>
            <a:r>
              <a:rPr lang="en-US" sz="3200" b="1" dirty="0" err="1"/>
              <a:t>Protecci</a:t>
            </a:r>
            <a:r>
              <a:rPr lang="el-GR" sz="3200" b="1" dirty="0"/>
              <a:t>ό</a:t>
            </a:r>
            <a:r>
              <a:rPr lang="en-US" sz="3200" b="1" dirty="0"/>
              <a:t>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</a:t>
            </a:r>
            <a:r>
              <a:rPr lang="en-US" sz="3200" b="1" dirty="0" err="1"/>
              <a:t>Testamento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Deudas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Promesas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Rotas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 err="1"/>
              <a:t>Tiempo</a:t>
            </a:r>
            <a:r>
              <a:rPr lang="en-US" sz="3200" b="1" dirty="0"/>
              <a:t> </a:t>
            </a:r>
            <a:r>
              <a:rPr lang="en-US" sz="3200" b="1" dirty="0" err="1"/>
              <a:t>Malgastado</a:t>
            </a:r>
            <a:endParaRPr lang="en-US" sz="32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solidFill>
                  <a:srgbClr val="00B050"/>
                </a:solidFill>
              </a:rPr>
              <a:t>CAPITAL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</a:t>
            </a:r>
            <a:r>
              <a:rPr lang="en-US" sz="3200" b="1" i="1" dirty="0"/>
              <a:t>Valor </a:t>
            </a:r>
            <a:r>
              <a:rPr lang="en-US" sz="3200" b="1" i="1" dirty="0" err="1"/>
              <a:t>Neto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95E5FC-58EB-AA13-0B01-D5AD06E52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5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/>
              <a:t>¿</a:t>
            </a:r>
            <a:r>
              <a:rPr lang="en-US" b="1" dirty="0" err="1"/>
              <a:t>Cuál</a:t>
            </a:r>
            <a:r>
              <a:rPr lang="en-US" b="1" dirty="0"/>
              <a:t> es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Riqueza</a:t>
            </a:r>
            <a:r>
              <a:rPr lang="en-US" b="1" dirty="0"/>
              <a:t> &amp; </a:t>
            </a:r>
            <a:r>
              <a:rPr lang="en-US" b="1" dirty="0" err="1"/>
              <a:t>Protecci</a:t>
            </a:r>
            <a:r>
              <a:rPr lang="el-GR" b="1" dirty="0"/>
              <a:t>ό</a:t>
            </a:r>
            <a:r>
              <a:rPr lang="en-US" b="1" dirty="0"/>
              <a:t>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4114800" cy="5181600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C000"/>
                </a:solidFill>
              </a:rPr>
              <a:t>SEGURO DE VIDA</a:t>
            </a:r>
            <a:endParaRPr lang="en-US" dirty="0">
              <a:solidFill>
                <a:srgbClr val="FFC000"/>
              </a:solidFill>
            </a:endParaRPr>
          </a:p>
          <a:p>
            <a:pPr lvl="0"/>
            <a:r>
              <a:rPr lang="en-US" b="1" dirty="0" err="1"/>
              <a:t>Beneficio</a:t>
            </a:r>
            <a:r>
              <a:rPr lang="en-US" b="1" dirty="0"/>
              <a:t> de </a:t>
            </a:r>
            <a:r>
              <a:rPr lang="en-US" b="1" dirty="0" err="1"/>
              <a:t>Muerte</a:t>
            </a:r>
            <a:endParaRPr lang="en-US" b="1" dirty="0"/>
          </a:p>
          <a:p>
            <a:pPr lvl="1"/>
            <a:r>
              <a:rPr lang="en-US" b="1" dirty="0"/>
              <a:t>Vida </a:t>
            </a:r>
            <a:r>
              <a:rPr lang="en-US" b="1" dirty="0" err="1"/>
              <a:t>Entera</a:t>
            </a:r>
            <a:endParaRPr lang="en-US" b="1" dirty="0"/>
          </a:p>
          <a:p>
            <a:pPr lvl="1"/>
            <a:r>
              <a:rPr lang="en-US" b="1" dirty="0"/>
              <a:t>Seguro Temporal</a:t>
            </a:r>
          </a:p>
          <a:p>
            <a:pPr lvl="1"/>
            <a:r>
              <a:rPr lang="en-US" b="1" dirty="0" err="1"/>
              <a:t>Coberturas</a:t>
            </a:r>
            <a:r>
              <a:rPr lang="en-US" b="1" dirty="0"/>
              <a:t> </a:t>
            </a:r>
            <a:r>
              <a:rPr lang="en-US" b="1" dirty="0" err="1"/>
              <a:t>Añadidas</a:t>
            </a:r>
            <a:r>
              <a:rPr lang="en-US" b="1" dirty="0"/>
              <a:t> (PUA)</a:t>
            </a:r>
          </a:p>
          <a:p>
            <a:pPr lvl="0"/>
            <a:r>
              <a:rPr lang="en-US" b="1" dirty="0" err="1"/>
              <a:t>Beneficiarios</a:t>
            </a:r>
            <a:endParaRPr lang="en-US" b="1" dirty="0"/>
          </a:p>
          <a:p>
            <a:pPr lvl="0"/>
            <a:r>
              <a:rPr lang="en-US" b="1" dirty="0" err="1"/>
              <a:t>Instrucciones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Fideicomiso</a:t>
            </a:r>
            <a:r>
              <a:rPr lang="en-US" b="1" dirty="0"/>
              <a:t> / </a:t>
            </a:r>
            <a:r>
              <a:rPr lang="en-US" b="1" dirty="0" err="1"/>
              <a:t>Testamento</a:t>
            </a:r>
            <a:r>
              <a:rPr lang="en-US" b="1" dirty="0"/>
              <a:t> que </a:t>
            </a:r>
            <a:r>
              <a:rPr lang="en-US" b="1" dirty="0" err="1"/>
              <a:t>hacer</a:t>
            </a:r>
            <a:r>
              <a:rPr lang="en-US" b="1" dirty="0"/>
              <a:t> con el </a:t>
            </a:r>
            <a:r>
              <a:rPr lang="en-US" b="1" dirty="0" err="1"/>
              <a:t>Beneficio</a:t>
            </a:r>
            <a:r>
              <a:rPr lang="en-US" b="1" dirty="0"/>
              <a:t> de </a:t>
            </a:r>
            <a:r>
              <a:rPr lang="en-US" b="1" dirty="0" err="1"/>
              <a:t>Muerte</a:t>
            </a:r>
            <a:endParaRPr lang="en-US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1600200"/>
            <a:ext cx="4114800" cy="5181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solidFill>
                  <a:srgbClr val="FF0000"/>
                </a:solidFill>
              </a:rPr>
              <a:t>OBLIGACIONE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Préstamos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Póliza</a:t>
            </a:r>
            <a:endParaRPr lang="en-US" sz="32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b="1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>
                <a:solidFill>
                  <a:srgbClr val="00B050"/>
                </a:solidFill>
              </a:rPr>
              <a:t>CAPITAL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= 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Beneficio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Muerte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Neto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03B362-F1F9-8567-A9EF-4237964D2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7951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CONCLUSIÓN: </a:t>
            </a:r>
            <a:br>
              <a:rPr lang="en-US" b="1" dirty="0"/>
            </a:br>
            <a:r>
              <a:rPr lang="en-US" b="1" dirty="0"/>
              <a:t>¿</a:t>
            </a:r>
            <a:r>
              <a:rPr lang="en-US" b="1" dirty="0" err="1"/>
              <a:t>Cómo</a:t>
            </a:r>
            <a:r>
              <a:rPr lang="en-US" b="1" dirty="0"/>
              <a:t> </a:t>
            </a:r>
            <a:r>
              <a:rPr lang="en-US" b="1" dirty="0" err="1"/>
              <a:t>Esta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Balance General?</a:t>
            </a:r>
            <a:br>
              <a:rPr lang="en-US" b="1" dirty="0"/>
            </a:br>
            <a:r>
              <a:rPr lang="en-US" b="1" dirty="0"/>
              <a:t>¿</a:t>
            </a:r>
            <a:r>
              <a:rPr lang="en-US" b="1" dirty="0" err="1"/>
              <a:t>Cuál</a:t>
            </a:r>
            <a:r>
              <a:rPr lang="en-US" b="1" dirty="0"/>
              <a:t> </a:t>
            </a:r>
            <a:r>
              <a:rPr lang="en-US" b="1" dirty="0" err="1"/>
              <a:t>es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Valor </a:t>
            </a:r>
            <a:r>
              <a:rPr lang="en-US" b="1" dirty="0" err="1"/>
              <a:t>Neto</a:t>
            </a:r>
            <a:r>
              <a:rPr lang="en-US" b="1" dirty="0"/>
              <a:t>?</a:t>
            </a:r>
          </a:p>
        </p:txBody>
      </p:sp>
      <p:pic>
        <p:nvPicPr>
          <p:cNvPr id="6" name="Content Placeholder 5" descr="PTW-125~Justification-for-Higher-Education-Post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8200" y="3962400"/>
            <a:ext cx="3842820" cy="2565082"/>
          </a:xfrm>
        </p:spPr>
      </p:pic>
      <p:pic>
        <p:nvPicPr>
          <p:cNvPr id="4" name="Picture 3" descr="imagesCAZ8FP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752600"/>
            <a:ext cx="3124200" cy="2340134"/>
          </a:xfrm>
          <a:prstGeom prst="rect">
            <a:avLst/>
          </a:prstGeom>
        </p:spPr>
      </p:pic>
      <p:pic>
        <p:nvPicPr>
          <p:cNvPr id="5" name="Picture 4" descr="seed of succe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4267200"/>
            <a:ext cx="2667000" cy="2365680"/>
          </a:xfrm>
          <a:prstGeom prst="rect">
            <a:avLst/>
          </a:prstGeom>
        </p:spPr>
      </p:pic>
      <p:pic>
        <p:nvPicPr>
          <p:cNvPr id="7" name="Picture 6" descr="imagesCAMTR3E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486401" y="1676401"/>
            <a:ext cx="1447800" cy="21756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82A93C-0DF9-831C-99AF-25AC1B8BBC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5449-6F81-4CC2-B8C5-F751BF158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b="1" dirty="0"/>
              <a:t>¿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Dónde</a:t>
            </a:r>
            <a:r>
              <a:rPr lang="en-US" b="1" dirty="0"/>
              <a:t>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Encuentras</a:t>
            </a:r>
            <a:r>
              <a:rPr lang="en-US" b="1" dirty="0"/>
              <a:t> Hoy?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D676B-808E-49A2-A8C6-8680B6EB5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u="sng" dirty="0"/>
              <a:t>TAREA</a:t>
            </a:r>
            <a:r>
              <a:rPr lang="en-US" dirty="0"/>
              <a:t>:  </a:t>
            </a:r>
            <a:r>
              <a:rPr lang="en-US" dirty="0" err="1"/>
              <a:t>Identifica</a:t>
            </a:r>
            <a:r>
              <a:rPr lang="en-US" dirty="0"/>
              <a:t> Tu Punto de </a:t>
            </a:r>
            <a:r>
              <a:rPr lang="en-US" dirty="0" err="1"/>
              <a:t>Partida</a:t>
            </a:r>
            <a:r>
              <a:rPr lang="en-US" dirty="0"/>
              <a:t>. Tu </a:t>
            </a:r>
            <a:r>
              <a:rPr lang="en-US" dirty="0" err="1"/>
              <a:t>Realidad</a:t>
            </a:r>
            <a:r>
              <a:rPr lang="en-US" dirty="0"/>
              <a:t> de Hoy.</a:t>
            </a:r>
          </a:p>
          <a:p>
            <a:pPr marL="0" indent="0">
              <a:buNone/>
            </a:pPr>
            <a:r>
              <a:rPr lang="en-US" dirty="0"/>
              <a:t>1.) 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Hoja de Balance </a:t>
            </a:r>
            <a:r>
              <a:rPr lang="en-US" dirty="0" err="1"/>
              <a:t>Financiera</a:t>
            </a:r>
            <a:r>
              <a:rPr lang="en-US" dirty="0"/>
              <a:t> </a:t>
            </a:r>
            <a:r>
              <a:rPr lang="en-US" dirty="0" err="1"/>
              <a:t>ahorita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Activos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Pasivos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2.) 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Estado de </a:t>
            </a:r>
            <a:r>
              <a:rPr lang="en-US" dirty="0" err="1"/>
              <a:t>Resultados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Fuentes de </a:t>
            </a:r>
            <a:r>
              <a:rPr lang="en-US" dirty="0" err="1"/>
              <a:t>Ingresos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ha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historial</a:t>
            </a:r>
            <a:r>
              <a:rPr lang="en-US" dirty="0"/>
              <a:t> de </a:t>
            </a:r>
            <a:r>
              <a:rPr lang="en-US" dirty="0" err="1"/>
              <a:t>Gastos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los </a:t>
            </a:r>
            <a:r>
              <a:rPr lang="en-US" dirty="0" err="1"/>
              <a:t>últimos</a:t>
            </a:r>
            <a:r>
              <a:rPr lang="en-US" dirty="0"/>
              <a:t> 2 meses?</a:t>
            </a:r>
          </a:p>
          <a:p>
            <a:pPr marL="0" indent="0">
              <a:buNone/>
            </a:pPr>
            <a:r>
              <a:rPr lang="en-US" dirty="0"/>
              <a:t>3.) 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Hoja de Balance Intangible?</a:t>
            </a:r>
          </a:p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mayores</a:t>
            </a:r>
            <a:r>
              <a:rPr lang="en-US" dirty="0"/>
              <a:t> </a:t>
            </a:r>
            <a:r>
              <a:rPr lang="en-US" dirty="0" err="1"/>
              <a:t>Activos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</a:t>
            </a:r>
            <a:r>
              <a:rPr lang="en-US" dirty="0" err="1"/>
              <a:t>tus</a:t>
            </a:r>
            <a:r>
              <a:rPr lang="en-US" dirty="0"/>
              <a:t> </a:t>
            </a:r>
            <a:r>
              <a:rPr lang="en-US" dirty="0" err="1"/>
              <a:t>mayores</a:t>
            </a:r>
            <a:r>
              <a:rPr lang="en-US" dirty="0"/>
              <a:t> </a:t>
            </a:r>
            <a:r>
              <a:rPr lang="en-US" dirty="0" err="1"/>
              <a:t>Pasivos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4.) 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Hoja de Balance de </a:t>
            </a:r>
            <a:r>
              <a:rPr lang="en-US" dirty="0" err="1"/>
              <a:t>Legado</a:t>
            </a:r>
            <a:r>
              <a:rPr lang="en-US" dirty="0"/>
              <a:t>?</a:t>
            </a:r>
          </a:p>
          <a:p>
            <a:r>
              <a:rPr lang="en-US" dirty="0"/>
              <a:t>¿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protegida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Familia </a:t>
            </a:r>
            <a:r>
              <a:rPr lang="en-US" dirty="0" err="1"/>
              <a:t>si</a:t>
            </a:r>
            <a:r>
              <a:rPr lang="en-US" dirty="0"/>
              <a:t> algo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pasara</a:t>
            </a:r>
            <a:r>
              <a:rPr lang="en-US" dirty="0"/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7414C3-A89B-E562-1B35-A28857764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853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s-ES" b="1" dirty="0"/>
              <a:t>¿</a:t>
            </a:r>
            <a:r>
              <a:rPr lang="en-US" b="1" dirty="0" err="1"/>
              <a:t>Preguntas</a:t>
            </a:r>
            <a:r>
              <a:rPr lang="en-US" b="1" dirty="0"/>
              <a:t>? </a:t>
            </a:r>
            <a:r>
              <a:rPr lang="es-ES" b="1" dirty="0"/>
              <a:t>¿</a:t>
            </a:r>
            <a:r>
              <a:rPr lang="en-US" b="1" dirty="0" err="1"/>
              <a:t>Comentarios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questionscommen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6129358" cy="2235709"/>
          </a:xfrm>
          <a:prstGeom prst="rect">
            <a:avLst/>
          </a:prstGeom>
        </p:spPr>
      </p:pic>
      <p:pic>
        <p:nvPicPr>
          <p:cNvPr id="5" name="Picture 4" descr="visitor-inform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581400"/>
            <a:ext cx="3153103" cy="2971800"/>
          </a:xfrm>
          <a:prstGeom prst="rect">
            <a:avLst/>
          </a:prstGeom>
        </p:spPr>
      </p:pic>
      <p:pic>
        <p:nvPicPr>
          <p:cNvPr id="6" name="Picture 5" descr="questions comments bubb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676400"/>
            <a:ext cx="2628900" cy="17335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E36593-DF92-15E1-C4A9-7CFC3E13B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348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b="1" dirty="0" err="1"/>
              <a:t>Nadie</a:t>
            </a:r>
            <a:r>
              <a:rPr lang="en-US" b="1" dirty="0"/>
              <a:t> </a:t>
            </a:r>
            <a:r>
              <a:rPr lang="en-US" b="1" dirty="0" err="1"/>
              <a:t>Nace</a:t>
            </a:r>
            <a:r>
              <a:rPr lang="en-US" b="1" dirty="0"/>
              <a:t> </a:t>
            </a:r>
            <a:r>
              <a:rPr lang="en-US" b="1" dirty="0" err="1"/>
              <a:t>Siendo</a:t>
            </a:r>
            <a:r>
              <a:rPr lang="en-US" b="1" dirty="0"/>
              <a:t> </a:t>
            </a:r>
            <a:r>
              <a:rPr lang="en-US" b="1" dirty="0" err="1"/>
              <a:t>Experto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b="1" dirty="0"/>
              <a:t>Tienes que aprender a jugar el juego</a:t>
            </a:r>
            <a:r>
              <a:rPr lang="en-US" b="1" dirty="0"/>
              <a:t>. </a:t>
            </a:r>
          </a:p>
          <a:p>
            <a:r>
              <a:rPr lang="es-ES" dirty="0"/>
              <a:t>Tienes que aprender el idioma</a:t>
            </a:r>
          </a:p>
          <a:p>
            <a:r>
              <a:rPr lang="es-ES" dirty="0"/>
              <a:t>Tienes que aprender las reglas</a:t>
            </a:r>
          </a:p>
          <a:p>
            <a:r>
              <a:rPr lang="es-ES" dirty="0"/>
              <a:t>Tienes que aprender a marcar un gol</a:t>
            </a:r>
          </a:p>
          <a:p>
            <a:r>
              <a:rPr lang="es-ES" dirty="0"/>
              <a:t>Tienes que elegir quién está en tu equipo</a:t>
            </a:r>
          </a:p>
          <a:p>
            <a:r>
              <a:rPr lang="es-ES" dirty="0"/>
              <a:t>Tienes que aprender a ser un jugador de equipo</a:t>
            </a:r>
          </a:p>
          <a:p>
            <a:r>
              <a:rPr lang="es-ES" dirty="0"/>
              <a:t>Tienes que aprender a diferenciar quiénes son tus aficionados y quiénes son tus enemigos</a:t>
            </a:r>
          </a:p>
          <a:p>
            <a:r>
              <a:rPr lang="es-ES" dirty="0"/>
              <a:t>Tienes que aprender a leer el cuadro de mando</a:t>
            </a:r>
          </a:p>
          <a:p>
            <a:r>
              <a:rPr lang="es-ES" dirty="0"/>
              <a:t>Tienes que aprender a evitar sanciones</a:t>
            </a:r>
          </a:p>
          <a:p>
            <a:r>
              <a:rPr lang="es-ES" dirty="0"/>
              <a:t>Tienes que seleccionar buenos entrenadores</a:t>
            </a:r>
          </a:p>
          <a:p>
            <a:r>
              <a:rPr lang="es-ES" dirty="0"/>
              <a:t>Tienes que practicar una y otra vez</a:t>
            </a:r>
          </a:p>
          <a:p>
            <a:r>
              <a:rPr lang="es-ES" dirty="0"/>
              <a:t>¡Cuanto antes aprendas, mejor serás tú!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2E5345-0799-EEDC-983E-163926DB61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0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Las </a:t>
            </a:r>
            <a:r>
              <a:rPr lang="en-US" b="1" dirty="0" err="1"/>
              <a:t>Finanzas</a:t>
            </a:r>
            <a:r>
              <a:rPr lang="en-US" b="1" dirty="0"/>
              <a:t> son un </a:t>
            </a:r>
            <a:r>
              <a:rPr lang="en-US" b="1" dirty="0" err="1"/>
              <a:t>Juego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b="1" dirty="0"/>
              <a:t>Las Finanzas También son un Juego</a:t>
            </a:r>
            <a:r>
              <a:rPr lang="en-US" b="1" dirty="0"/>
              <a:t>. </a:t>
            </a:r>
          </a:p>
          <a:p>
            <a:r>
              <a:rPr lang="es-ES" dirty="0"/>
              <a:t>Tiene jugadores (tú y otros)</a:t>
            </a:r>
          </a:p>
          <a:p>
            <a:r>
              <a:rPr lang="es-ES" dirty="0"/>
              <a:t>Tiene capitanes de equipo (tu jefe u otros líderes)</a:t>
            </a:r>
          </a:p>
          <a:p>
            <a:r>
              <a:rPr lang="es-ES" dirty="0"/>
              <a:t>Equipos (familias, empresas, organizaciones)</a:t>
            </a:r>
          </a:p>
          <a:p>
            <a:r>
              <a:rPr lang="es-ES" dirty="0"/>
              <a:t>Espectadores (personas que están al margen observando)</a:t>
            </a:r>
          </a:p>
          <a:p>
            <a:r>
              <a:rPr lang="es-ES" dirty="0"/>
              <a:t>Aficionados (amigos que quieren que ganes)</a:t>
            </a:r>
          </a:p>
          <a:p>
            <a:r>
              <a:rPr lang="es-ES" dirty="0"/>
              <a:t>Enemigos (enemigos que quieren que pierdas)</a:t>
            </a:r>
          </a:p>
          <a:p>
            <a:r>
              <a:rPr lang="es-ES" dirty="0"/>
              <a:t>Entrenadores (profesores, mentores)</a:t>
            </a:r>
          </a:p>
          <a:p>
            <a:r>
              <a:rPr lang="es-ES" dirty="0"/>
              <a:t>Reglas (cómo juegas el juego)</a:t>
            </a:r>
          </a:p>
          <a:p>
            <a:r>
              <a:rPr lang="es-ES" dirty="0"/>
              <a:t>Objetivos (lo que constituye progreso)</a:t>
            </a:r>
          </a:p>
          <a:p>
            <a:r>
              <a:rPr lang="es-ES" dirty="0"/>
              <a:t>Tarjetas de puntuación (para medir dónde te encuentras)</a:t>
            </a:r>
          </a:p>
          <a:p>
            <a:r>
              <a:rPr lang="es-ES" dirty="0"/>
              <a:t>Límites (lo que es correcto frente a lo incorrecto)</a:t>
            </a:r>
          </a:p>
          <a:p>
            <a:r>
              <a:rPr lang="es-ES" dirty="0"/>
              <a:t>Sanciones (costo de cometer un error)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39D60A-2046-76F2-B752-9C5EBF982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36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32" y="285621"/>
            <a:ext cx="8229600" cy="1143000"/>
          </a:xfrm>
        </p:spPr>
        <p:txBody>
          <a:bodyPr/>
          <a:lstStyle/>
          <a:p>
            <a:r>
              <a:rPr lang="en-US" b="1" dirty="0"/>
              <a:t>Las 4 </a:t>
            </a:r>
            <a:r>
              <a:rPr lang="en-US" b="1" dirty="0" err="1"/>
              <a:t>Dimensiones</a:t>
            </a:r>
            <a:r>
              <a:rPr lang="en-US" b="1" dirty="0"/>
              <a:t> de la Vida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1" y="1524000"/>
            <a:ext cx="7239000" cy="99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En</a:t>
            </a:r>
            <a:r>
              <a:rPr lang="en-US" b="1" dirty="0"/>
              <a:t> la Vida hay 4 </a:t>
            </a:r>
            <a:r>
              <a:rPr lang="en-US" b="1" dirty="0" err="1"/>
              <a:t>Dimensiones</a:t>
            </a:r>
            <a:r>
              <a:rPr lang="en-US" b="1" dirty="0"/>
              <a:t>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0" y="2147288"/>
            <a:ext cx="3048000" cy="1295400"/>
          </a:xfrm>
          <a:prstGeom prst="rect">
            <a:avLst/>
          </a:prstGeom>
          <a:solidFill>
            <a:srgbClr val="FFC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Tiempo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0" y="5170797"/>
            <a:ext cx="3048000" cy="1295400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Dinero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85750" y="3657600"/>
            <a:ext cx="2762250" cy="12954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Áreas</a:t>
            </a:r>
            <a:r>
              <a:rPr lang="en-US" b="1" dirty="0"/>
              <a:t> 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de la Vida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6000" y="3627786"/>
            <a:ext cx="2857500" cy="1295400"/>
          </a:xfrm>
          <a:prstGeom prst="rect">
            <a:avLst/>
          </a:prstGeom>
          <a:solidFill>
            <a:srgbClr val="00B0F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Etapas</a:t>
            </a:r>
            <a:r>
              <a:rPr lang="en-US" b="1" dirty="0"/>
              <a:t> de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la </a:t>
            </a:r>
            <a:r>
              <a:rPr lang="en-US" b="1" dirty="0" err="1"/>
              <a:t>Realidad</a:t>
            </a:r>
            <a:endParaRPr lang="en-US" b="1" dirty="0"/>
          </a:p>
        </p:txBody>
      </p:sp>
      <p:sp>
        <p:nvSpPr>
          <p:cNvPr id="10" name="Arrow: Quad 9">
            <a:extLst>
              <a:ext uri="{FF2B5EF4-FFF2-40B4-BE49-F238E27FC236}">
                <a16:creationId xmlns:a16="http://schemas.microsoft.com/office/drawing/2014/main" id="{59FF8477-E65A-4FD7-8C92-77D98BFA2E2D}"/>
              </a:ext>
            </a:extLst>
          </p:cNvPr>
          <p:cNvSpPr/>
          <p:nvPr/>
        </p:nvSpPr>
        <p:spPr>
          <a:xfrm>
            <a:off x="3905250" y="3657600"/>
            <a:ext cx="1219200" cy="1143000"/>
          </a:xfrm>
          <a:prstGeom prst="quad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9D1FAA-A132-BE15-9132-40F2D4A71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4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901" y="528206"/>
            <a:ext cx="7620000" cy="839678"/>
          </a:xfrm>
        </p:spPr>
        <p:txBody>
          <a:bodyPr/>
          <a:lstStyle/>
          <a:p>
            <a:r>
              <a:rPr lang="en-US" b="1" dirty="0"/>
              <a:t>1.) La </a:t>
            </a:r>
            <a:r>
              <a:rPr lang="en-US" b="1" dirty="0" err="1"/>
              <a:t>Dimensión</a:t>
            </a:r>
            <a:r>
              <a:rPr lang="en-US" b="1" dirty="0"/>
              <a:t> del </a:t>
            </a:r>
            <a:r>
              <a:rPr lang="en-US" b="1" dirty="0" err="1"/>
              <a:t>Tiempo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447049" cy="17488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/>
              <a:t>Todas</a:t>
            </a:r>
            <a:r>
              <a:rPr lang="en-US" b="1" dirty="0"/>
              <a:t> las </a:t>
            </a:r>
            <a:r>
              <a:rPr lang="en-US" b="1" dirty="0" err="1"/>
              <a:t>cosas</a:t>
            </a:r>
            <a:r>
              <a:rPr lang="en-US" b="1" dirty="0"/>
              <a:t> que </a:t>
            </a:r>
            <a:r>
              <a:rPr lang="en-US" b="1" dirty="0" err="1"/>
              <a:t>hacemos</a:t>
            </a:r>
            <a:r>
              <a:rPr lang="en-US" b="1" dirty="0"/>
              <a:t> son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funci</a:t>
            </a:r>
            <a:r>
              <a:rPr lang="el-GR" b="1" dirty="0"/>
              <a:t>ό</a:t>
            </a:r>
            <a:r>
              <a:rPr lang="en-US" b="1" dirty="0"/>
              <a:t>n del TIEMPO: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Hay 3 </a:t>
            </a:r>
            <a:r>
              <a:rPr lang="en-US" b="1" dirty="0" err="1"/>
              <a:t>marcos</a:t>
            </a:r>
            <a:r>
              <a:rPr lang="en-US" b="1" dirty="0"/>
              <a:t> de </a:t>
            </a:r>
            <a:r>
              <a:rPr lang="en-US" b="1" dirty="0" err="1"/>
              <a:t>tiempo</a:t>
            </a:r>
            <a:r>
              <a:rPr lang="en-US" b="1" dirty="0"/>
              <a:t> que </a:t>
            </a:r>
            <a:r>
              <a:rPr lang="en-US" b="1" dirty="0" err="1"/>
              <a:t>siempre</a:t>
            </a:r>
            <a:r>
              <a:rPr lang="en-US" b="1" dirty="0"/>
              <a:t> </a:t>
            </a:r>
            <a:r>
              <a:rPr lang="en-US" b="1" dirty="0" err="1"/>
              <a:t>debemos</a:t>
            </a:r>
            <a:r>
              <a:rPr lang="en-US" b="1" dirty="0"/>
              <a:t> </a:t>
            </a:r>
            <a:r>
              <a:rPr lang="en-US" b="1" dirty="0" err="1"/>
              <a:t>tener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</a:t>
            </a:r>
            <a:r>
              <a:rPr lang="en-US" b="1" dirty="0" err="1"/>
              <a:t>mente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301" y="3585116"/>
            <a:ext cx="1981200" cy="1748884"/>
          </a:xfrm>
          <a:prstGeom prst="rect">
            <a:avLst/>
          </a:prstGeom>
          <a:solidFill>
            <a:srgbClr val="FF0066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Pasado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15446" y="3621358"/>
            <a:ext cx="2116873" cy="1676400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Presente</a:t>
            </a: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538259" y="3642138"/>
            <a:ext cx="2116873" cy="1676401"/>
          </a:xfrm>
          <a:prstGeom prst="rect">
            <a:avLst/>
          </a:prstGeom>
          <a:solidFill>
            <a:srgbClr val="66FFFF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 err="1"/>
              <a:t>Futuro</a:t>
            </a:r>
            <a:endParaRPr lang="en-US" b="1" dirty="0"/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F259E431-220F-44DE-9126-6D238A2DB2AC}"/>
              </a:ext>
            </a:extLst>
          </p:cNvPr>
          <p:cNvSpPr/>
          <p:nvPr/>
        </p:nvSpPr>
        <p:spPr>
          <a:xfrm>
            <a:off x="2478973" y="4234799"/>
            <a:ext cx="762000" cy="4910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706792" y="4268678"/>
            <a:ext cx="670701" cy="457201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BDCBDE-4935-7525-6603-F7AE94292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353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901" y="202190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/>
              <a:t>2.) La </a:t>
            </a:r>
            <a:r>
              <a:rPr lang="en-US" b="1" dirty="0" err="1"/>
              <a:t>Dimensión</a:t>
            </a:r>
            <a:r>
              <a:rPr lang="en-US" b="1" dirty="0"/>
              <a:t> del Dinero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50" y="1524000"/>
            <a:ext cx="8599450" cy="1905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Es </a:t>
            </a:r>
            <a:r>
              <a:rPr lang="en-US" b="1" dirty="0" err="1"/>
              <a:t>crítico</a:t>
            </a:r>
            <a:r>
              <a:rPr lang="en-US" b="1" dirty="0"/>
              <a:t> </a:t>
            </a:r>
            <a:r>
              <a:rPr lang="en-US" b="1" dirty="0" err="1"/>
              <a:t>entender</a:t>
            </a:r>
            <a:r>
              <a:rPr lang="en-US" b="1" dirty="0"/>
              <a:t> la </a:t>
            </a:r>
            <a:r>
              <a:rPr lang="en-US" b="1" dirty="0" err="1"/>
              <a:t>Dimensión</a:t>
            </a:r>
            <a:r>
              <a:rPr lang="en-US" b="1" dirty="0"/>
              <a:t> del DINERO 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Hay 3 </a:t>
            </a:r>
            <a:r>
              <a:rPr lang="en-US" b="1" dirty="0" err="1"/>
              <a:t>Estados</a:t>
            </a:r>
            <a:r>
              <a:rPr lang="en-US" b="1" dirty="0"/>
              <a:t> </a:t>
            </a:r>
            <a:r>
              <a:rPr lang="en-US" b="1" dirty="0" err="1"/>
              <a:t>Financieros</a:t>
            </a:r>
            <a:r>
              <a:rPr lang="en-US" b="1" dirty="0"/>
              <a:t> clave que </a:t>
            </a:r>
            <a:r>
              <a:rPr lang="en-US" b="1" dirty="0" err="1"/>
              <a:t>estan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Interconectados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913" y="3585116"/>
            <a:ext cx="1981200" cy="2358484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</a:t>
            </a:r>
            <a:r>
              <a:rPr lang="en-US" b="1" dirty="0" err="1"/>
              <a:t>Flujo</a:t>
            </a:r>
            <a:r>
              <a:rPr lang="en-US" b="1" dirty="0"/>
              <a:t> de </a:t>
            </a:r>
            <a:r>
              <a:rPr lang="en-US" b="1" dirty="0" err="1"/>
              <a:t>Efectivo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633437" y="3631747"/>
            <a:ext cx="2116873" cy="232224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Balance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03826" y="3642138"/>
            <a:ext cx="2116873" cy="2301462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Estado de </a:t>
            </a:r>
            <a:r>
              <a:rPr lang="en-US" b="1" dirty="0" err="1"/>
              <a:t>Resultados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1CC2F7AC-B0BA-41D9-B8BA-552A59AAF623}"/>
              </a:ext>
            </a:extLst>
          </p:cNvPr>
          <p:cNvSpPr/>
          <p:nvPr/>
        </p:nvSpPr>
        <p:spPr>
          <a:xfrm>
            <a:off x="5949802" y="4564268"/>
            <a:ext cx="670701" cy="457201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973CC8ED-D18E-4FCC-B5D4-6909945A4F19}"/>
              </a:ext>
            </a:extLst>
          </p:cNvPr>
          <p:cNvSpPr/>
          <p:nvPr/>
        </p:nvSpPr>
        <p:spPr>
          <a:xfrm>
            <a:off x="2763244" y="4554744"/>
            <a:ext cx="670701" cy="457201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C13A398-973A-4BA1-B829-98E7265D6902}"/>
              </a:ext>
            </a:extLst>
          </p:cNvPr>
          <p:cNvCxnSpPr>
            <a:cxnSpLocks/>
            <a:stCxn id="8" idx="2"/>
            <a:endCxn id="5" idx="1"/>
          </p:cNvCxnSpPr>
          <p:nvPr/>
        </p:nvCxnSpPr>
        <p:spPr>
          <a:xfrm rot="5400000" flipH="1">
            <a:off x="3531967" y="1713304"/>
            <a:ext cx="1179242" cy="7281350"/>
          </a:xfrm>
          <a:prstGeom prst="bentConnector4">
            <a:avLst>
              <a:gd name="adj1" fmla="val -19385"/>
              <a:gd name="adj2" fmla="val 103140"/>
            </a:avLst>
          </a:prstGeom>
          <a:ln>
            <a:solidFill>
              <a:srgbClr val="3333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0CD068C-1017-9EE9-4270-D4376E3CCF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81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3901" y="400288"/>
            <a:ext cx="7620000" cy="944902"/>
          </a:xfrm>
        </p:spPr>
        <p:txBody>
          <a:bodyPr>
            <a:normAutofit/>
          </a:bodyPr>
          <a:lstStyle/>
          <a:p>
            <a:r>
              <a:rPr lang="en-US" b="1" dirty="0"/>
              <a:t>2.) Los 3 </a:t>
            </a:r>
            <a:r>
              <a:rPr lang="en-US" b="1" dirty="0" err="1"/>
              <a:t>Estados</a:t>
            </a:r>
            <a:r>
              <a:rPr lang="en-US" b="1" dirty="0"/>
              <a:t> </a:t>
            </a:r>
            <a:r>
              <a:rPr lang="en-US" b="1" dirty="0" err="1"/>
              <a:t>Financieros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48" y="1439482"/>
            <a:ext cx="8465551" cy="114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Cada</a:t>
            </a:r>
            <a:r>
              <a:rPr lang="en-US" b="1" dirty="0"/>
              <a:t> uno de los 3 </a:t>
            </a:r>
            <a:r>
              <a:rPr lang="en-US" b="1" dirty="0" err="1"/>
              <a:t>Estados</a:t>
            </a:r>
            <a:r>
              <a:rPr lang="en-US" b="1" dirty="0"/>
              <a:t> </a:t>
            </a:r>
            <a:r>
              <a:rPr lang="en-US" b="1" dirty="0" err="1"/>
              <a:t>Financieros</a:t>
            </a:r>
            <a:r>
              <a:rPr lang="en-US" b="1" dirty="0"/>
              <a:t> </a:t>
            </a:r>
            <a:r>
              <a:rPr lang="en-US" b="1" dirty="0" err="1"/>
              <a:t>tiene</a:t>
            </a:r>
            <a:r>
              <a:rPr lang="en-US" b="1" dirty="0"/>
              <a:t> 3 </a:t>
            </a:r>
            <a:r>
              <a:rPr lang="en-US" b="1" dirty="0" err="1"/>
              <a:t>partes</a:t>
            </a:r>
            <a:r>
              <a:rPr lang="en-US" b="1" dirty="0"/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3300" y="3585115"/>
            <a:ext cx="2648500" cy="273948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INVERSIONES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sz="2400" b="1" dirty="0"/>
              <a:t>FINANCIAMIENTO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OPERACIONES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63625" y="3621676"/>
            <a:ext cx="2116873" cy="269285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ACTIVOS -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PASIVOS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= VALOR NETO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703826" y="3642137"/>
            <a:ext cx="2116873" cy="269285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INGRESOS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- GASTOS</a:t>
            </a:r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= INGRESO NETO</a:t>
            </a:r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5C13A398-973A-4BA1-B829-98E7265D6902}"/>
              </a:ext>
            </a:extLst>
          </p:cNvPr>
          <p:cNvCxnSpPr>
            <a:cxnSpLocks/>
            <a:stCxn id="8" idx="2"/>
            <a:endCxn id="5" idx="1"/>
          </p:cNvCxnSpPr>
          <p:nvPr/>
        </p:nvCxnSpPr>
        <p:spPr>
          <a:xfrm rot="5400000" flipH="1">
            <a:off x="3352715" y="1925443"/>
            <a:ext cx="1380133" cy="7438963"/>
          </a:xfrm>
          <a:prstGeom prst="bentConnector4">
            <a:avLst>
              <a:gd name="adj1" fmla="val -16564"/>
              <a:gd name="adj2" fmla="val 103073"/>
            </a:avLst>
          </a:prstGeom>
          <a:ln>
            <a:solidFill>
              <a:srgbClr val="3333FF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0038AA-BBF3-4BCA-9DC3-C7A416FCB82D}"/>
              </a:ext>
            </a:extLst>
          </p:cNvPr>
          <p:cNvSpPr txBox="1">
            <a:spLocks/>
          </p:cNvSpPr>
          <p:nvPr/>
        </p:nvSpPr>
        <p:spPr>
          <a:xfrm>
            <a:off x="3763625" y="2592080"/>
            <a:ext cx="2116873" cy="1029596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Balance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BA457A3-6474-4D94-BFFD-876600A28352}"/>
              </a:ext>
            </a:extLst>
          </p:cNvPr>
          <p:cNvSpPr txBox="1">
            <a:spLocks/>
          </p:cNvSpPr>
          <p:nvPr/>
        </p:nvSpPr>
        <p:spPr>
          <a:xfrm>
            <a:off x="6716378" y="2549226"/>
            <a:ext cx="2116873" cy="1099340"/>
          </a:xfrm>
          <a:prstGeom prst="rect">
            <a:avLst/>
          </a:prstGeom>
          <a:solidFill>
            <a:srgbClr val="99FF33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Estado de </a:t>
            </a:r>
            <a:r>
              <a:rPr lang="en-US" b="1" dirty="0" err="1"/>
              <a:t>Resultados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DCEB80-49AC-4F86-8CDD-27B38F3D7993}"/>
              </a:ext>
            </a:extLst>
          </p:cNvPr>
          <p:cNvSpPr txBox="1">
            <a:spLocks/>
          </p:cNvSpPr>
          <p:nvPr/>
        </p:nvSpPr>
        <p:spPr>
          <a:xfrm>
            <a:off x="310736" y="2668303"/>
            <a:ext cx="2673615" cy="9168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/>
              <a:t>Hoja de </a:t>
            </a:r>
            <a:r>
              <a:rPr lang="en-US" b="1" dirty="0" err="1"/>
              <a:t>Flujo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r>
              <a:rPr lang="en-US" b="1" dirty="0"/>
              <a:t>de </a:t>
            </a:r>
            <a:r>
              <a:rPr lang="en-US" b="1" dirty="0" err="1"/>
              <a:t>Efectivo</a:t>
            </a:r>
            <a:endParaRPr lang="en-US" b="1" dirty="0"/>
          </a:p>
          <a:p>
            <a:pPr marL="0" indent="0" algn="ctr">
              <a:buFont typeface="Arial" pitchFamily="34" charset="0"/>
              <a:buNone/>
            </a:pPr>
            <a:endParaRPr lang="en-US" b="1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AA59779-28EA-42B7-8EA7-E5DB002CBE92}"/>
              </a:ext>
            </a:extLst>
          </p:cNvPr>
          <p:cNvSpPr/>
          <p:nvPr/>
        </p:nvSpPr>
        <p:spPr>
          <a:xfrm>
            <a:off x="5956811" y="4363251"/>
            <a:ext cx="670701" cy="236332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7195C56-C9CE-4C3A-876E-9E2357D341FC}"/>
              </a:ext>
            </a:extLst>
          </p:cNvPr>
          <p:cNvSpPr/>
          <p:nvPr/>
        </p:nvSpPr>
        <p:spPr>
          <a:xfrm>
            <a:off x="5956811" y="4901646"/>
            <a:ext cx="670701" cy="236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5F13AA9F-137B-4ECB-AC36-7FBFE5F62B84}"/>
              </a:ext>
            </a:extLst>
          </p:cNvPr>
          <p:cNvSpPr/>
          <p:nvPr/>
        </p:nvSpPr>
        <p:spPr>
          <a:xfrm flipH="1">
            <a:off x="5956811" y="5507205"/>
            <a:ext cx="670701" cy="2363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0DE8434-1087-4FF9-8979-2A506A47A3B0}"/>
              </a:ext>
            </a:extLst>
          </p:cNvPr>
          <p:cNvSpPr/>
          <p:nvPr/>
        </p:nvSpPr>
        <p:spPr>
          <a:xfrm>
            <a:off x="3065047" y="4178259"/>
            <a:ext cx="670701" cy="194519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7A9F6CD-4D46-4C10-B0C0-5FF836BD86F6}"/>
              </a:ext>
            </a:extLst>
          </p:cNvPr>
          <p:cNvSpPr/>
          <p:nvPr/>
        </p:nvSpPr>
        <p:spPr>
          <a:xfrm>
            <a:off x="3049296" y="4781085"/>
            <a:ext cx="670701" cy="23633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2371D27A-4FCA-4A09-9AA7-F59024053761}"/>
              </a:ext>
            </a:extLst>
          </p:cNvPr>
          <p:cNvSpPr/>
          <p:nvPr/>
        </p:nvSpPr>
        <p:spPr>
          <a:xfrm>
            <a:off x="3065047" y="5424587"/>
            <a:ext cx="670701" cy="236332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A95A8A3C-9999-4F2B-B1B7-766953AE20D1}"/>
              </a:ext>
            </a:extLst>
          </p:cNvPr>
          <p:cNvSpPr/>
          <p:nvPr/>
        </p:nvSpPr>
        <p:spPr>
          <a:xfrm flipH="1">
            <a:off x="3064322" y="4406840"/>
            <a:ext cx="655674" cy="194519"/>
          </a:xfrm>
          <a:prstGeom prst="rightArrow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8F7EEAE3-2467-439A-8118-5C96924720EA}"/>
              </a:ext>
            </a:extLst>
          </p:cNvPr>
          <p:cNvSpPr/>
          <p:nvPr/>
        </p:nvSpPr>
        <p:spPr>
          <a:xfrm flipH="1">
            <a:off x="3044185" y="5044840"/>
            <a:ext cx="639425" cy="23500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1D8D6F44-6B77-4FDC-817D-76C940B5AC02}"/>
              </a:ext>
            </a:extLst>
          </p:cNvPr>
          <p:cNvSpPr/>
          <p:nvPr/>
        </p:nvSpPr>
        <p:spPr>
          <a:xfrm flipH="1">
            <a:off x="3049295" y="5655909"/>
            <a:ext cx="662463" cy="235003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62775-DAA8-165D-3C21-16AEBABFB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4433"/>
            <a:ext cx="2080410" cy="6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85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1969</TotalTime>
  <Words>2009</Words>
  <Application>Microsoft Office PowerPoint</Application>
  <PresentationFormat>On-screen Show (4:3)</PresentationFormat>
  <Paragraphs>507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Elephant</vt:lpstr>
      <vt:lpstr>Wingdings</vt:lpstr>
      <vt:lpstr>Office Theme</vt:lpstr>
      <vt:lpstr>Reto Libertad Financiera</vt:lpstr>
      <vt:lpstr>EL JUEGO DE LA VIDA</vt:lpstr>
      <vt:lpstr>El Juego de la Vida</vt:lpstr>
      <vt:lpstr>Nadie Nace Siendo Experto</vt:lpstr>
      <vt:lpstr>Las Finanzas son un Juego</vt:lpstr>
      <vt:lpstr>Las 4 Dimensiones de la Vida</vt:lpstr>
      <vt:lpstr>1.) La Dimensión del Tiempo</vt:lpstr>
      <vt:lpstr>2.) La Dimensión del Dinero</vt:lpstr>
      <vt:lpstr>2.) Los 3 Estados Financieros</vt:lpstr>
      <vt:lpstr>3.) Las 3 Etapas de la Realidad</vt:lpstr>
      <vt:lpstr>4.) Las 12 Áreas de la Vida</vt:lpstr>
      <vt:lpstr>Las 4 Hojas de Balance de la Vida</vt:lpstr>
      <vt:lpstr>Lee: ¿Para Qué Enseñar  Educación Financiera?</vt:lpstr>
      <vt:lpstr>¿Qué es un Balance General?</vt:lpstr>
      <vt:lpstr>Pensamiento Clave de Avance: No Confundas Bienes y Deudas!</vt:lpstr>
      <vt:lpstr>¿Qué Hay en un Balance General?</vt:lpstr>
      <vt:lpstr>¿Cómo Determinar el Valor Neto?</vt:lpstr>
      <vt:lpstr>Balance General de la Mayoría</vt:lpstr>
      <vt:lpstr>La Meta de la Libertad Financiera</vt:lpstr>
      <vt:lpstr>¿Que Está en Tu  Balance General Intangible?</vt:lpstr>
      <vt:lpstr>Tu Balance General Intangible </vt:lpstr>
      <vt:lpstr>Tu Balance General Intangible </vt:lpstr>
      <vt:lpstr>Tu Balance General Intangible </vt:lpstr>
      <vt:lpstr>Tu Balance General Intangible </vt:lpstr>
      <vt:lpstr>Tu Balance General Intangible </vt:lpstr>
      <vt:lpstr>Tu Balance General Intangible </vt:lpstr>
      <vt:lpstr>Tu Balance General Intangible </vt:lpstr>
      <vt:lpstr>Tu Balance General Intangible </vt:lpstr>
      <vt:lpstr>¿Qué hay en una Hoja de Balance de Resultados?</vt:lpstr>
      <vt:lpstr>Balance General “Real” - Malo</vt:lpstr>
      <vt:lpstr>Balance General “Ideal” - Bueno</vt:lpstr>
      <vt:lpstr>¿Qué hay en una  Hoja de Balance de Legado?</vt:lpstr>
      <vt:lpstr>¿Cuál es tu Riqueza &amp; Protecciόn?</vt:lpstr>
      <vt:lpstr>CONCLUSIÓN:  ¿Cómo Esta Tu Balance General? ¿Cuál es Tu Valor Neto?</vt:lpstr>
      <vt:lpstr>¿En Dónde te Encuentras Hoy?</vt:lpstr>
      <vt:lpstr>¿Preguntas? ¿Comentarios?</vt:lpstr>
    </vt:vector>
  </TitlesOfParts>
  <Company>Multiple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Freedom 101 Seminar</dc:title>
  <dc:creator>abarron</dc:creator>
  <cp:lastModifiedBy>Alex Barron</cp:lastModifiedBy>
  <cp:revision>124</cp:revision>
  <dcterms:created xsi:type="dcterms:W3CDTF">2012-03-10T05:38:32Z</dcterms:created>
  <dcterms:modified xsi:type="dcterms:W3CDTF">2024-05-20T23:06:17Z</dcterms:modified>
</cp:coreProperties>
</file>