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21" r:id="rId2"/>
    <p:sldId id="258"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86" r:id="rId22"/>
    <p:sldId id="297" r:id="rId23"/>
    <p:sldId id="293" r:id="rId24"/>
    <p:sldId id="291" r:id="rId25"/>
    <p:sldId id="296" r:id="rId26"/>
    <p:sldId id="295" r:id="rId27"/>
    <p:sldId id="403" r:id="rId28"/>
    <p:sldId id="280" r:id="rId29"/>
    <p:sldId id="281" r:id="rId30"/>
    <p:sldId id="282" r:id="rId31"/>
    <p:sldId id="285" r:id="rId32"/>
    <p:sldId id="301" r:id="rId33"/>
    <p:sldId id="302" r:id="rId34"/>
    <p:sldId id="303" r:id="rId35"/>
    <p:sldId id="300" r:id="rId36"/>
    <p:sldId id="299"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411BD8B-96B9-4EED-9C12-0B1359227CFA}" type="slidenum">
              <a:rPr lang="en-US" altLang="en-US"/>
              <a:pPr/>
              <a:t>‹#›</a:t>
            </a:fld>
            <a:endParaRPr lang="en-US" altLang="en-US"/>
          </a:p>
        </p:txBody>
      </p:sp>
    </p:spTree>
    <p:extLst>
      <p:ext uri="{BB962C8B-B14F-4D97-AF65-F5344CB8AC3E}">
        <p14:creationId xmlns:p14="http://schemas.microsoft.com/office/powerpoint/2010/main" val="38828505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AD66CEC-D40E-4316-BC7D-B39C3DD4E7CF}" type="slidenum">
              <a:rPr lang="en-US" altLang="en-US"/>
              <a:pPr/>
              <a:t>‹#›</a:t>
            </a:fld>
            <a:endParaRPr lang="en-US" altLang="en-US"/>
          </a:p>
        </p:txBody>
      </p:sp>
    </p:spTree>
    <p:extLst>
      <p:ext uri="{BB962C8B-B14F-4D97-AF65-F5344CB8AC3E}">
        <p14:creationId xmlns:p14="http://schemas.microsoft.com/office/powerpoint/2010/main" val="383835192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ln>
            <a:miter lim="800000"/>
            <a:headEnd/>
            <a:tailEnd/>
          </a:ln>
        </p:spPr>
        <p:txBody>
          <a:bodyPr/>
          <a:lstStyle/>
          <a:p>
            <a:fld id="{38F758E6-8447-4B55-BAE5-B41771E12A4A}" type="slidenum">
              <a:rPr lang="en-US" altLang="en-US"/>
              <a:pPr/>
              <a:t>20</a:t>
            </a:fld>
            <a:endParaRPr lang="en-US" altLang="en-US"/>
          </a:p>
        </p:txBody>
      </p:sp>
      <p:sp>
        <p:nvSpPr>
          <p:cNvPr id="266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ln>
            <a:miter lim="800000"/>
            <a:headEnd/>
            <a:tailEnd/>
          </a:ln>
        </p:spPr>
        <p:txBody>
          <a:bodyPr/>
          <a:lstStyle/>
          <a:p>
            <a:fld id="{38F758E6-8447-4B55-BAE5-B41771E12A4A}" type="slidenum">
              <a:rPr lang="en-US" altLang="en-US"/>
              <a:pPr/>
              <a:t>21</a:t>
            </a:fld>
            <a:endParaRPr lang="en-US" altLang="en-US"/>
          </a:p>
        </p:txBody>
      </p:sp>
      <p:sp>
        <p:nvSpPr>
          <p:cNvPr id="266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71F0E80-FD89-4934-8B66-88890479A7D9}" type="datetimeFigureOut">
              <a:rPr lang="en-US"/>
              <a:pPr>
                <a:defRPr/>
              </a:pPr>
              <a:t>5/27/2024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2EC1E9-75B8-4F61-9F37-333205E6158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923D60-0F2C-446B-A061-5765FC40810A}" type="datetimeFigureOut">
              <a:rPr lang="en-US"/>
              <a:pPr>
                <a:defRPr/>
              </a:pPr>
              <a:t>5/27/2024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B28584-DEB4-4BDE-9DB2-DAF53FCCBEA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2259F-107B-4E22-AB55-8289F5F087F4}" type="datetimeFigureOut">
              <a:rPr lang="en-US"/>
              <a:pPr>
                <a:defRPr/>
              </a:pPr>
              <a:t>5/27/2024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B4FA7F-69D8-4896-B56E-3431A0F0D7B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CD0E6A-ACB4-42BF-8B11-604D82B787BF}" type="datetimeFigureOut">
              <a:rPr lang="en-US"/>
              <a:pPr>
                <a:defRPr/>
              </a:pPr>
              <a:t>5/27/2024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C072C8-266D-490B-8835-A9351EFD44F4}"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EE2B5B-5F52-4D09-AF8D-B2941E56694C}" type="datetimeFigureOut">
              <a:rPr lang="en-US"/>
              <a:pPr>
                <a:defRPr/>
              </a:pPr>
              <a:t>5/27/2024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CDE414-08CE-4584-B8C2-6F71D330191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C84168-A73D-4296-9F89-2895C32B2623}" type="datetimeFigureOut">
              <a:rPr lang="en-US"/>
              <a:pPr>
                <a:defRPr/>
              </a:pPr>
              <a:t>5/27/2024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ABDF18-B8C3-4C2B-ABE8-2A858C53723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8B4D88-E61B-4137-B356-5CC0DA224108}" type="datetimeFigureOut">
              <a:rPr lang="en-US"/>
              <a:pPr>
                <a:defRPr/>
              </a:pPr>
              <a:t>5/27/2024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3D08C7D-37A5-461F-84C1-B465CD90862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994183-C85A-4F9E-9D90-DDE65BBED4A0}" type="datetimeFigureOut">
              <a:rPr lang="en-US"/>
              <a:pPr>
                <a:defRPr/>
              </a:pPr>
              <a:t>5/27/2024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54D13E2-6960-434C-8AEE-912176C749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A4AFFB-7DB0-460C-99E8-E1C26F2D75AF}" type="datetimeFigureOut">
              <a:rPr lang="en-US"/>
              <a:pPr>
                <a:defRPr/>
              </a:pPr>
              <a:t>5/27/2024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ED606BD-BDF2-499B-A6A9-2E20766E84A5}"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9B9BAA-39BF-4EC3-A100-989D30712D06}" type="datetimeFigureOut">
              <a:rPr lang="en-US"/>
              <a:pPr>
                <a:defRPr/>
              </a:pPr>
              <a:t>5/27/2024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4D9ECA-2BF2-4B54-B232-87201C4D661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71E633-9BCF-4FDA-A8FC-213480A55A95}" type="datetimeFigureOut">
              <a:rPr lang="en-US"/>
              <a:pPr>
                <a:defRPr/>
              </a:pPr>
              <a:t>5/27/2024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E29DE8-7A4F-4AD2-A972-5E093BBF719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BAE1845-B801-4DA6-81E5-46115481D8DC}" type="datetimeFigureOut">
              <a:rPr lang="en-US"/>
              <a:pPr>
                <a:defRPr/>
              </a:pPr>
              <a:t>5/27/2024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A4A48D8-39FC-4339-A10A-CD3BC2AB983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0"/>
            <a:ext cx="6362179" cy="2111077"/>
          </a:xfrm>
        </p:spPr>
        <p:txBody>
          <a:bodyPr>
            <a:normAutofit/>
          </a:bodyPr>
          <a:lstStyle/>
          <a:p>
            <a:r>
              <a:rPr lang="en-US" b="1" dirty="0" err="1"/>
              <a:t>Reto</a:t>
            </a:r>
            <a:r>
              <a:rPr lang="en-US" b="1" dirty="0"/>
              <a:t> Libertad </a:t>
            </a:r>
            <a:r>
              <a:rPr lang="en-US" b="1" dirty="0" err="1"/>
              <a:t>Financiera</a:t>
            </a:r>
            <a:endParaRPr lang="en-US" dirty="0"/>
          </a:p>
        </p:txBody>
      </p:sp>
      <p:sp>
        <p:nvSpPr>
          <p:cNvPr id="3" name="Subtitle 2"/>
          <p:cNvSpPr>
            <a:spLocks noGrp="1"/>
          </p:cNvSpPr>
          <p:nvPr>
            <p:ph type="subTitle" idx="1"/>
          </p:nvPr>
        </p:nvSpPr>
        <p:spPr>
          <a:xfrm>
            <a:off x="0" y="5107792"/>
            <a:ext cx="2854596" cy="1185598"/>
          </a:xfrm>
        </p:spPr>
        <p:txBody>
          <a:bodyPr/>
          <a:lstStyle/>
          <a:p>
            <a:r>
              <a:rPr lang="en-US" dirty="0" err="1"/>
              <a:t>por</a:t>
            </a:r>
            <a:endParaRPr lang="en-US" dirty="0"/>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76" y="103038"/>
            <a:ext cx="2209800" cy="2209800"/>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687"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595" y="4163279"/>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9462"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t>Presenta</a:t>
            </a:r>
            <a:endParaRPr lang="en-US" dirty="0"/>
          </a:p>
        </p:txBody>
      </p:sp>
      <p:pic>
        <p:nvPicPr>
          <p:cNvPr id="7" name="Picture 6">
            <a:extLst>
              <a:ext uri="{FF2B5EF4-FFF2-40B4-BE49-F238E27FC236}">
                <a16:creationId xmlns:a16="http://schemas.microsoft.com/office/drawing/2014/main" id="{610EE313-FD1C-94FC-4FC5-43FBFB312732}"/>
              </a:ext>
            </a:extLst>
          </p:cNvPr>
          <p:cNvPicPr>
            <a:picLocks noChangeAspect="1"/>
          </p:cNvPicPr>
          <p:nvPr/>
        </p:nvPicPr>
        <p:blipFill>
          <a:blip r:embed="rId7"/>
          <a:stretch>
            <a:fillRect/>
          </a:stretch>
        </p:blipFill>
        <p:spPr>
          <a:xfrm>
            <a:off x="11349" y="3622023"/>
            <a:ext cx="2731851" cy="881593"/>
          </a:xfrm>
          <a:prstGeom prst="rect">
            <a:avLst/>
          </a:prstGeom>
        </p:spPr>
      </p:pic>
    </p:spTree>
    <p:extLst>
      <p:ext uri="{BB962C8B-B14F-4D97-AF65-F5344CB8AC3E}">
        <p14:creationId xmlns:p14="http://schemas.microsoft.com/office/powerpoint/2010/main" val="356944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720075" y="978102"/>
            <a:ext cx="7941325" cy="1062644"/>
          </a:xfrm>
        </p:spPr>
        <p:txBody>
          <a:bodyPr anchor="b">
            <a:normAutofit/>
          </a:bodyPr>
          <a:lstStyle/>
          <a:p>
            <a:pPr algn="l" eaLnBrk="1" hangingPunct="1"/>
            <a:r>
              <a:rPr lang="en-US" altLang="en-US" b="1" dirty="0"/>
              <a:t>¿</a:t>
            </a:r>
            <a:r>
              <a:rPr lang="en-US" altLang="en-US" b="1" dirty="0" err="1"/>
              <a:t>Quién</a:t>
            </a:r>
            <a:r>
              <a:rPr lang="en-US" altLang="en-US" b="1" dirty="0"/>
              <a:t> </a:t>
            </a:r>
            <a:r>
              <a:rPr lang="en-US" altLang="en-US" b="1" dirty="0" err="1"/>
              <a:t>Quiere</a:t>
            </a:r>
            <a:r>
              <a:rPr lang="en-US" altLang="en-US" b="1" dirty="0"/>
              <a:t> </a:t>
            </a:r>
            <a:r>
              <a:rPr lang="en-US" altLang="en-US" b="1" dirty="0" err="1"/>
              <a:t>Ser</a:t>
            </a:r>
            <a:r>
              <a:rPr lang="en-US" altLang="en-US" b="1" dirty="0"/>
              <a:t> </a:t>
            </a:r>
            <a:r>
              <a:rPr lang="en-US" altLang="en-US" b="1" dirty="0" err="1"/>
              <a:t>Millonario</a:t>
            </a:r>
            <a:r>
              <a:rPr lang="en-US" altLang="en-US" b="1" dirty="0"/>
              <a:t>?</a:t>
            </a:r>
            <a:endParaRPr lang="en-US" altLang="en-US" b="1"/>
          </a:p>
        </p:txBody>
      </p:sp>
      <p:cxnSp>
        <p:nvCxnSpPr>
          <p:cNvPr id="75" name="Straight Connector 7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366" name="Picture 5" descr="imagesCA1EFLKE.jpg"/>
          <p:cNvPicPr>
            <a:picLocks noChangeAspect="1"/>
          </p:cNvPicPr>
          <p:nvPr/>
        </p:nvPicPr>
        <p:blipFill>
          <a:blip r:embed="rId2" cstate="print"/>
          <a:stretch>
            <a:fillRect/>
          </a:stretch>
        </p:blipFill>
        <p:spPr bwMode="auto">
          <a:xfrm>
            <a:off x="835517" y="2811104"/>
            <a:ext cx="2524860" cy="2104050"/>
          </a:xfrm>
          <a:prstGeom prst="rect">
            <a:avLst/>
          </a:prstGeom>
          <a:noFill/>
        </p:spPr>
      </p:pic>
      <p:sp>
        <p:nvSpPr>
          <p:cNvPr id="3" name="Content Placeholder 2"/>
          <p:cNvSpPr>
            <a:spLocks noGrp="1"/>
          </p:cNvSpPr>
          <p:nvPr>
            <p:ph idx="1"/>
          </p:nvPr>
        </p:nvSpPr>
        <p:spPr>
          <a:xfrm>
            <a:off x="3716515" y="2682433"/>
            <a:ext cx="4711627" cy="3215749"/>
          </a:xfrm>
        </p:spPr>
        <p:txBody>
          <a:bodyPr rtlCol="0">
            <a:normAutofit/>
          </a:bodyPr>
          <a:lstStyle/>
          <a:p>
            <a:pPr eaLnBrk="1" fontAlgn="auto" hangingPunct="1">
              <a:lnSpc>
                <a:spcPct val="90000"/>
              </a:lnSpc>
              <a:spcAft>
                <a:spcPts val="0"/>
              </a:spcAft>
              <a:buFont typeface="Arial" panose="020B0604020202020204" pitchFamily="34" charset="0"/>
              <a:buChar char="•"/>
              <a:defRPr/>
            </a:pPr>
            <a:r>
              <a:rPr lang="es-MX" sz="1600"/>
              <a:t>¿Te Das Cuenta Que Eres Millonario?</a:t>
            </a:r>
          </a:p>
          <a:p>
            <a:pPr eaLnBrk="1" fontAlgn="auto" hangingPunct="1">
              <a:lnSpc>
                <a:spcPct val="90000"/>
              </a:lnSpc>
              <a:spcAft>
                <a:spcPts val="0"/>
              </a:spcAft>
              <a:buFont typeface="Arial" panose="020B0604020202020204" pitchFamily="34" charset="0"/>
              <a:buChar char="•"/>
              <a:defRPr/>
            </a:pPr>
            <a:r>
              <a:rPr lang="es-MX" sz="1600"/>
              <a:t>Piénsalo.</a:t>
            </a:r>
          </a:p>
          <a:p>
            <a:pPr lvl="1" eaLnBrk="1" fontAlgn="auto" hangingPunct="1">
              <a:lnSpc>
                <a:spcPct val="90000"/>
              </a:lnSpc>
              <a:spcAft>
                <a:spcPts val="0"/>
              </a:spcAft>
              <a:buFont typeface="Arial" panose="020B0604020202020204" pitchFamily="34" charset="0"/>
              <a:buChar char="–"/>
              <a:defRPr/>
            </a:pPr>
            <a:r>
              <a:rPr lang="es-MX" sz="1600"/>
              <a:t>Si tu hogar gana un salario promedio </a:t>
            </a:r>
          </a:p>
          <a:p>
            <a:pPr lvl="1" eaLnBrk="1" fontAlgn="auto" hangingPunct="1">
              <a:lnSpc>
                <a:spcPct val="90000"/>
              </a:lnSpc>
              <a:spcAft>
                <a:spcPts val="0"/>
              </a:spcAft>
              <a:buFont typeface="Arial" panose="020B0604020202020204" pitchFamily="34" charset="0"/>
              <a:buNone/>
              <a:defRPr/>
            </a:pPr>
            <a:r>
              <a:rPr lang="es-MX" sz="1600"/>
              <a:t>    de $50,000/año</a:t>
            </a:r>
          </a:p>
          <a:p>
            <a:pPr lvl="1" eaLnBrk="1" fontAlgn="auto" hangingPunct="1">
              <a:lnSpc>
                <a:spcPct val="90000"/>
              </a:lnSpc>
              <a:spcAft>
                <a:spcPts val="0"/>
              </a:spcAft>
              <a:buFont typeface="Arial" panose="020B0604020202020204" pitchFamily="34" charset="0"/>
              <a:buChar char="–"/>
              <a:defRPr/>
            </a:pPr>
            <a:r>
              <a:rPr lang="es-MX" sz="1600"/>
              <a:t>Y trabajas por 40 años</a:t>
            </a:r>
          </a:p>
          <a:p>
            <a:pPr lvl="1" eaLnBrk="1" fontAlgn="auto" hangingPunct="1">
              <a:lnSpc>
                <a:spcPct val="90000"/>
              </a:lnSpc>
              <a:spcAft>
                <a:spcPts val="0"/>
              </a:spcAft>
              <a:buFont typeface="Arial" panose="020B0604020202020204" pitchFamily="34" charset="0"/>
              <a:buChar char="–"/>
              <a:defRPr/>
            </a:pPr>
            <a:r>
              <a:rPr lang="es-MX" sz="1600"/>
              <a:t>¿Cuanto ganarías en todos tus años de trabajo? </a:t>
            </a:r>
          </a:p>
          <a:p>
            <a:pPr lvl="1" eaLnBrk="1" fontAlgn="auto" hangingPunct="1">
              <a:lnSpc>
                <a:spcPct val="90000"/>
              </a:lnSpc>
              <a:spcAft>
                <a:spcPts val="0"/>
              </a:spcAft>
              <a:buFont typeface="Arial" panose="020B0604020202020204" pitchFamily="34" charset="0"/>
              <a:buChar char="–"/>
              <a:defRPr/>
            </a:pPr>
            <a:r>
              <a:rPr lang="es-MX" sz="1600"/>
              <a:t>Respuesta: $2 Millones!</a:t>
            </a:r>
          </a:p>
          <a:p>
            <a:pPr eaLnBrk="1" fontAlgn="auto" hangingPunct="1">
              <a:lnSpc>
                <a:spcPct val="90000"/>
              </a:lnSpc>
              <a:spcAft>
                <a:spcPts val="0"/>
              </a:spcAft>
              <a:buFont typeface="Arial" panose="020B0604020202020204" pitchFamily="34" charset="0"/>
              <a:buChar char="•"/>
              <a:defRPr/>
            </a:pPr>
            <a:r>
              <a:rPr lang="es-MX" sz="1600"/>
              <a:t>Y sin embargo cuánto de este dinero has guardado?</a:t>
            </a:r>
          </a:p>
          <a:p>
            <a:pPr eaLnBrk="1" fontAlgn="auto" hangingPunct="1">
              <a:lnSpc>
                <a:spcPct val="90000"/>
              </a:lnSpc>
              <a:spcAft>
                <a:spcPts val="0"/>
              </a:spcAft>
              <a:buFont typeface="Arial" panose="020B0604020202020204" pitchFamily="34" charset="0"/>
              <a:buChar char="•"/>
              <a:defRPr/>
            </a:pPr>
            <a:r>
              <a:rPr lang="es-MX" sz="1600"/>
              <a:t>Y cuánto tienes ahora?</a:t>
            </a:r>
          </a:p>
          <a:p>
            <a:pPr eaLnBrk="1" fontAlgn="auto" hangingPunct="1">
              <a:lnSpc>
                <a:spcPct val="90000"/>
              </a:lnSpc>
              <a:spcAft>
                <a:spcPts val="0"/>
              </a:spcAft>
              <a:buFont typeface="Arial" panose="020B0604020202020204" pitchFamily="34" charset="0"/>
              <a:buChar char="•"/>
              <a:defRPr/>
            </a:pPr>
            <a:r>
              <a:rPr lang="es-MX" sz="1600"/>
              <a:t>¿Por qué? ¿A dónde se fue?</a:t>
            </a:r>
          </a:p>
        </p:txBody>
      </p:sp>
      <p:sp>
        <p:nvSpPr>
          <p:cNvPr id="7" name="Footer Placeholder 6"/>
          <p:cNvSpPr>
            <a:spLocks noGrp="1"/>
          </p:cNvSpPr>
          <p:nvPr>
            <p:ph type="ftr" sz="quarter" idx="11"/>
          </p:nvPr>
        </p:nvSpPr>
        <p:spPr>
          <a:xfrm>
            <a:off x="748344" y="6217920"/>
            <a:ext cx="3086100" cy="365125"/>
          </a:xfrm>
        </p:spPr>
        <p:txBody>
          <a:bodyPr>
            <a:normAutofit/>
          </a:bodyPr>
          <a:lstStyle/>
          <a:p>
            <a:pPr algn="l">
              <a:spcAft>
                <a:spcPts val="600"/>
              </a:spcAft>
              <a:defRPr/>
            </a:pPr>
            <a:r>
              <a:rPr lang="en-US" sz="1000">
                <a:solidFill>
                  <a:prstClr val="black">
                    <a:lumMod val="50000"/>
                    <a:lumOff val="50000"/>
                  </a:prstClr>
                </a:solidFill>
              </a:rPr>
              <a:t>© Alex Barrón 2020</a:t>
            </a:r>
          </a:p>
        </p:txBody>
      </p:sp>
      <p:sp>
        <p:nvSpPr>
          <p:cNvPr id="15365" name="Slide Number Placeholder 7"/>
          <p:cNvSpPr>
            <a:spLocks noGrp="1"/>
          </p:cNvSpPr>
          <p:nvPr>
            <p:ph type="sldNum" sz="quarter" idx="12"/>
          </p:nvPr>
        </p:nvSpPr>
        <p:spPr bwMode="auto">
          <a:xfrm>
            <a:off x="7748177" y="6217920"/>
            <a:ext cx="685800" cy="365125"/>
          </a:xfrm>
        </p:spPr>
        <p:txBody>
          <a:bodyPr>
            <a:normAutofit/>
          </a:bodyPr>
          <a:lstStyle/>
          <a:p>
            <a:pPr>
              <a:spcAft>
                <a:spcPts val="600"/>
              </a:spcAft>
            </a:pPr>
            <a:fld id="{CB128D6F-1B79-45B1-B5E8-8DC408BD6253}" type="slidenum">
              <a:rPr lang="en-US" altLang="en-US" sz="1000">
                <a:solidFill>
                  <a:prstClr val="black">
                    <a:lumMod val="50000"/>
                    <a:lumOff val="50000"/>
                  </a:prstClr>
                </a:solidFill>
              </a:rPr>
              <a:pPr>
                <a:spcAft>
                  <a:spcPts val="600"/>
                </a:spcAft>
              </a:pPr>
              <a:t>10</a:t>
            </a:fld>
            <a:endParaRPr lang="en-US" altLang="en-US" sz="1000">
              <a:solidFill>
                <a:prstClr val="black">
                  <a:lumMod val="50000"/>
                  <a:lumOff val="50000"/>
                </a:prstClr>
              </a:solidFill>
            </a:endParaRPr>
          </a:p>
        </p:txBody>
      </p:sp>
      <p:pic>
        <p:nvPicPr>
          <p:cNvPr id="2" name="Picture 1">
            <a:extLst>
              <a:ext uri="{FF2B5EF4-FFF2-40B4-BE49-F238E27FC236}">
                <a16:creationId xmlns:a16="http://schemas.microsoft.com/office/drawing/2014/main" id="{AA603538-DA41-32E0-1E36-736AAA28E3D5}"/>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lstStyle/>
          <a:p>
            <a:pPr eaLnBrk="1" hangingPunct="1"/>
            <a:r>
              <a:rPr lang="en-US" altLang="en-US" b="1"/>
              <a:t>Sólo Imagínate …</a:t>
            </a:r>
          </a:p>
        </p:txBody>
      </p:sp>
      <p:sp>
        <p:nvSpPr>
          <p:cNvPr id="16387" name="Content Placeholder 2"/>
          <p:cNvSpPr>
            <a:spLocks noGrp="1"/>
          </p:cNvSpPr>
          <p:nvPr>
            <p:ph idx="1"/>
          </p:nvPr>
        </p:nvSpPr>
        <p:spPr>
          <a:xfrm>
            <a:off x="457200" y="1295400"/>
            <a:ext cx="8686800" cy="2438400"/>
          </a:xfrm>
        </p:spPr>
        <p:txBody>
          <a:bodyPr/>
          <a:lstStyle/>
          <a:p>
            <a:pPr eaLnBrk="1" hangingPunct="1"/>
            <a:r>
              <a:rPr lang="es-MX" altLang="en-US" sz="2400"/>
              <a:t>Si te quedaras con una décima parte de todo lo que ganas, ¿cuánto tendrías en diez años?</a:t>
            </a:r>
          </a:p>
          <a:p>
            <a:pPr eaLnBrk="1" hangingPunct="1"/>
            <a:r>
              <a:rPr lang="es-MX" altLang="en-US" sz="2400"/>
              <a:t>¿Lo mismo que hubieras ganado en un año?</a:t>
            </a:r>
          </a:p>
          <a:p>
            <a:pPr eaLnBrk="1" hangingPunct="1"/>
            <a:r>
              <a:rPr lang="es-MX" altLang="en-US" sz="2400"/>
              <a:t>Esto no es más que una verdad a medias.  </a:t>
            </a:r>
          </a:p>
          <a:p>
            <a:pPr eaLnBrk="1" hangingPunct="1"/>
            <a:r>
              <a:rPr lang="es-MX" altLang="en-US" sz="2400"/>
              <a:t>Cada pieza de oro que ahorras es como un esclavo que trabaja para ti.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16389"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4387801C-991D-4373-8575-C71F09322D10}" type="slidenum">
              <a:rPr lang="en-US" altLang="en-US"/>
              <a:pPr/>
              <a:t>11</a:t>
            </a:fld>
            <a:endParaRPr lang="en-US" altLang="en-US"/>
          </a:p>
        </p:txBody>
      </p:sp>
      <p:pic>
        <p:nvPicPr>
          <p:cNvPr id="16390" name="Picture 8" descr="0156_L_1.jpg"/>
          <p:cNvPicPr>
            <a:picLocks noChangeAspect="1"/>
          </p:cNvPicPr>
          <p:nvPr/>
        </p:nvPicPr>
        <p:blipFill>
          <a:blip r:embed="rId2" cstate="print"/>
          <a:srcRect/>
          <a:stretch>
            <a:fillRect/>
          </a:stretch>
        </p:blipFill>
        <p:spPr bwMode="auto">
          <a:xfrm>
            <a:off x="6629400" y="3733800"/>
            <a:ext cx="2157413" cy="2876550"/>
          </a:xfrm>
          <a:prstGeom prst="rect">
            <a:avLst/>
          </a:prstGeom>
          <a:noFill/>
          <a:ln w="9525">
            <a:noFill/>
            <a:miter lim="800000"/>
            <a:headEnd/>
            <a:tailEnd/>
          </a:ln>
        </p:spPr>
      </p:pic>
      <p:sp>
        <p:nvSpPr>
          <p:cNvPr id="16391" name="Content Placeholder 2"/>
          <p:cNvSpPr txBox="1">
            <a:spLocks/>
          </p:cNvSpPr>
          <p:nvPr/>
        </p:nvSpPr>
        <p:spPr bwMode="auto">
          <a:xfrm>
            <a:off x="457200" y="3657600"/>
            <a:ext cx="6096000" cy="28956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ES" altLang="en-US" sz="2400" dirty="0">
                <a:latin typeface="Calibri" pitchFamily="34" charset="0"/>
              </a:rPr>
              <a:t>Cada pieza de cobre que ganas es como su hijo que también puede ganar para ti.</a:t>
            </a:r>
            <a:r>
              <a:rPr lang="en-US" altLang="en-US" sz="2400" dirty="0">
                <a:latin typeface="Calibri" pitchFamily="34" charset="0"/>
              </a:rPr>
              <a:t>  </a:t>
            </a:r>
          </a:p>
          <a:p>
            <a:pPr marL="342900" indent="-342900" eaLnBrk="1" hangingPunct="1">
              <a:spcBef>
                <a:spcPct val="20000"/>
              </a:spcBef>
              <a:buFont typeface="Arial" charset="0"/>
              <a:buChar char="•"/>
            </a:pPr>
            <a:r>
              <a:rPr lang="es-ES" altLang="en-US" sz="2400" dirty="0">
                <a:latin typeface="Calibri" pitchFamily="34" charset="0"/>
              </a:rPr>
              <a:t>Si tu deseas ser rico, entonces lo que le ahorras debe ganar, y sus hijos deben ganar, y los hijos de sus hijos deben ganar, de modo que puedas adquirir la abundancia si se te antoja</a:t>
            </a:r>
            <a:r>
              <a:rPr lang="en-US" altLang="en-US" sz="2400" dirty="0">
                <a:latin typeface="Calibri" pitchFamily="34" charset="0"/>
              </a:rPr>
              <a:t>.</a:t>
            </a:r>
          </a:p>
        </p:txBody>
      </p:sp>
      <p:pic>
        <p:nvPicPr>
          <p:cNvPr id="2" name="Picture 1">
            <a:extLst>
              <a:ext uri="{FF2B5EF4-FFF2-40B4-BE49-F238E27FC236}">
                <a16:creationId xmlns:a16="http://schemas.microsoft.com/office/drawing/2014/main" id="{02AE12BD-53D7-E9B6-80B1-A5116E9DB767}"/>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80410" y="14434"/>
            <a:ext cx="7063589" cy="1128566"/>
          </a:xfrm>
        </p:spPr>
        <p:txBody>
          <a:bodyPr/>
          <a:lstStyle/>
          <a:p>
            <a:pPr eaLnBrk="1" hangingPunct="1"/>
            <a:r>
              <a:rPr lang="es-ES" altLang="en-US" b="1" dirty="0"/>
              <a:t>Planta tu Árbol de la Riqueza</a:t>
            </a:r>
            <a:endParaRPr lang="en-US" altLang="en-US" b="1" dirty="0"/>
          </a:p>
        </p:txBody>
      </p:sp>
      <p:sp>
        <p:nvSpPr>
          <p:cNvPr id="17411" name="Content Placeholder 2"/>
          <p:cNvSpPr>
            <a:spLocks noGrp="1"/>
          </p:cNvSpPr>
          <p:nvPr>
            <p:ph idx="1"/>
          </p:nvPr>
        </p:nvSpPr>
        <p:spPr>
          <a:xfrm>
            <a:off x="3200400" y="1143000"/>
            <a:ext cx="5943600" cy="2209800"/>
          </a:xfrm>
        </p:spPr>
        <p:txBody>
          <a:bodyPr/>
          <a:lstStyle/>
          <a:p>
            <a:pPr eaLnBrk="1" hangingPunct="1"/>
            <a:r>
              <a:rPr lang="es-MX" altLang="en-US" sz="2400" dirty="0"/>
              <a:t>La riqueza, como un árbol, crece a partir de una pequeña semilla.  </a:t>
            </a:r>
          </a:p>
          <a:p>
            <a:pPr eaLnBrk="1" hangingPunct="1"/>
            <a:r>
              <a:rPr lang="es-MX" altLang="en-US" sz="2400" dirty="0"/>
              <a:t>La primer moneda de cobre que ahorres es la semilla de la cual el árbol de la riqueza crecerá.  </a:t>
            </a:r>
          </a:p>
          <a:p>
            <a:pPr eaLnBrk="1" hangingPunct="1"/>
            <a:r>
              <a:rPr lang="es-MX" altLang="en-US" sz="2400" dirty="0"/>
              <a:t>Cuanto antes plantes la semilla, más pronto crecerá el árbol.</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17413"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085F6E0E-441E-44B9-AD4F-6EE329143B21}" type="slidenum">
              <a:rPr lang="en-US" altLang="en-US"/>
              <a:pPr/>
              <a:t>12</a:t>
            </a:fld>
            <a:endParaRPr lang="en-US" altLang="en-US"/>
          </a:p>
        </p:txBody>
      </p:sp>
      <p:pic>
        <p:nvPicPr>
          <p:cNvPr id="17414" name="Picture 10" descr="imagesCA3YFM4I.jpg"/>
          <p:cNvPicPr>
            <a:picLocks noChangeAspect="1"/>
          </p:cNvPicPr>
          <p:nvPr/>
        </p:nvPicPr>
        <p:blipFill>
          <a:blip r:embed="rId2" cstate="print"/>
          <a:srcRect/>
          <a:stretch>
            <a:fillRect/>
          </a:stretch>
        </p:blipFill>
        <p:spPr bwMode="auto">
          <a:xfrm>
            <a:off x="6380163" y="3581400"/>
            <a:ext cx="2763837" cy="2971800"/>
          </a:xfrm>
          <a:prstGeom prst="rect">
            <a:avLst/>
          </a:prstGeom>
          <a:noFill/>
          <a:ln w="9525">
            <a:noFill/>
            <a:miter lim="800000"/>
            <a:headEnd/>
            <a:tailEnd/>
          </a:ln>
        </p:spPr>
      </p:pic>
      <p:pic>
        <p:nvPicPr>
          <p:cNvPr id="17415" name="Picture 11" descr="imagesCA6Y6NPO.jpg"/>
          <p:cNvPicPr>
            <a:picLocks noChangeAspect="1"/>
          </p:cNvPicPr>
          <p:nvPr/>
        </p:nvPicPr>
        <p:blipFill>
          <a:blip r:embed="rId3" cstate="print"/>
          <a:srcRect/>
          <a:stretch>
            <a:fillRect/>
          </a:stretch>
        </p:blipFill>
        <p:spPr bwMode="auto">
          <a:xfrm>
            <a:off x="381000" y="2743200"/>
            <a:ext cx="2628900" cy="1743075"/>
          </a:xfrm>
          <a:prstGeom prst="rect">
            <a:avLst/>
          </a:prstGeom>
          <a:noFill/>
          <a:ln w="9525">
            <a:noFill/>
            <a:miter lim="800000"/>
            <a:headEnd/>
            <a:tailEnd/>
          </a:ln>
        </p:spPr>
      </p:pic>
      <p:sp>
        <p:nvSpPr>
          <p:cNvPr id="17416" name="Content Placeholder 2"/>
          <p:cNvSpPr txBox="1">
            <a:spLocks/>
          </p:cNvSpPr>
          <p:nvPr/>
        </p:nvSpPr>
        <p:spPr bwMode="auto">
          <a:xfrm>
            <a:off x="3200400" y="3962400"/>
            <a:ext cx="3352800" cy="28956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ES" altLang="en-US" sz="2400" dirty="0">
                <a:latin typeface="Calibri" pitchFamily="34" charset="0"/>
              </a:rPr>
              <a:t>Y cuanto más fielmente alimentes y riegues ese árbol con ahorros constantes, más pronto podrás disfrutar de la alegría bajo su sombra</a:t>
            </a:r>
            <a:r>
              <a:rPr lang="en-US" altLang="en-US" sz="2400" dirty="0">
                <a:latin typeface="Calibri" pitchFamily="34" charset="0"/>
              </a:rPr>
              <a:t>.</a:t>
            </a:r>
          </a:p>
        </p:txBody>
      </p:sp>
      <p:pic>
        <p:nvPicPr>
          <p:cNvPr id="17417" name="Picture 13" descr="imagesCA9YTEI1.jpg"/>
          <p:cNvPicPr>
            <a:picLocks noChangeAspect="1"/>
          </p:cNvPicPr>
          <p:nvPr/>
        </p:nvPicPr>
        <p:blipFill>
          <a:blip r:embed="rId4" cstate="print"/>
          <a:srcRect/>
          <a:stretch>
            <a:fillRect/>
          </a:stretch>
        </p:blipFill>
        <p:spPr bwMode="auto">
          <a:xfrm>
            <a:off x="381000" y="4572000"/>
            <a:ext cx="2628900" cy="1743075"/>
          </a:xfrm>
          <a:prstGeom prst="rect">
            <a:avLst/>
          </a:prstGeom>
          <a:noFill/>
          <a:ln w="9525">
            <a:noFill/>
            <a:miter lim="800000"/>
            <a:headEnd/>
            <a:tailEnd/>
          </a:ln>
        </p:spPr>
      </p:pic>
      <p:pic>
        <p:nvPicPr>
          <p:cNvPr id="17418" name="Picture 14" descr="DollarSeed.jpg"/>
          <p:cNvPicPr>
            <a:picLocks noChangeAspect="1"/>
          </p:cNvPicPr>
          <p:nvPr/>
        </p:nvPicPr>
        <p:blipFill>
          <a:blip r:embed="rId5" cstate="print"/>
          <a:srcRect/>
          <a:stretch>
            <a:fillRect/>
          </a:stretch>
        </p:blipFill>
        <p:spPr bwMode="auto">
          <a:xfrm>
            <a:off x="381000" y="990600"/>
            <a:ext cx="2590800" cy="1722438"/>
          </a:xfrm>
          <a:prstGeom prst="rect">
            <a:avLst/>
          </a:prstGeom>
          <a:noFill/>
          <a:ln w="9525">
            <a:noFill/>
            <a:miter lim="800000"/>
            <a:headEnd/>
            <a:tailEnd/>
          </a:ln>
        </p:spPr>
      </p:pic>
      <p:pic>
        <p:nvPicPr>
          <p:cNvPr id="2" name="Picture 1">
            <a:extLst>
              <a:ext uri="{FF2B5EF4-FFF2-40B4-BE49-F238E27FC236}">
                <a16:creationId xmlns:a16="http://schemas.microsoft.com/office/drawing/2014/main" id="{ED27116D-FCF8-976C-C2B6-9B1FC8A0485A}"/>
              </a:ext>
            </a:extLst>
          </p:cNvPr>
          <p:cNvPicPr>
            <a:picLocks noChangeAspect="1"/>
          </p:cNvPicPr>
          <p:nvPr/>
        </p:nvPicPr>
        <p:blipFill>
          <a:blip r:embed="rId6"/>
          <a:stretch>
            <a:fillRect/>
          </a:stretch>
        </p:blipFill>
        <p:spPr>
          <a:xfrm>
            <a:off x="1" y="14433"/>
            <a:ext cx="2080410" cy="67136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rising wealth.jpg"/>
          <p:cNvPicPr>
            <a:picLocks noChangeAspect="1"/>
          </p:cNvPicPr>
          <p:nvPr/>
        </p:nvPicPr>
        <p:blipFill>
          <a:blip r:embed="rId2" cstate="print"/>
          <a:srcRect/>
          <a:stretch>
            <a:fillRect/>
          </a:stretch>
        </p:blipFill>
        <p:spPr bwMode="auto">
          <a:xfrm>
            <a:off x="7086600" y="1371600"/>
            <a:ext cx="2057400" cy="1890713"/>
          </a:xfrm>
          <a:prstGeom prst="rect">
            <a:avLst/>
          </a:prstGeom>
          <a:noFill/>
          <a:ln w="9525">
            <a:noFill/>
            <a:miter lim="800000"/>
            <a:headEnd/>
            <a:tailEnd/>
          </a:ln>
        </p:spPr>
      </p:pic>
      <p:sp>
        <p:nvSpPr>
          <p:cNvPr id="18435" name="Title 1"/>
          <p:cNvSpPr>
            <a:spLocks noGrp="1"/>
          </p:cNvSpPr>
          <p:nvPr>
            <p:ph type="title"/>
          </p:nvPr>
        </p:nvSpPr>
        <p:spPr>
          <a:xfrm>
            <a:off x="609600" y="0"/>
            <a:ext cx="8534400" cy="1143000"/>
          </a:xfrm>
        </p:spPr>
        <p:txBody>
          <a:bodyPr/>
          <a:lstStyle/>
          <a:p>
            <a:pPr eaLnBrk="1" hangingPunct="1"/>
            <a:r>
              <a:rPr lang="en-US" altLang="en-US" b="1" dirty="0"/>
              <a:t>La Clave de la </a:t>
            </a:r>
            <a:r>
              <a:rPr lang="en-US" altLang="en-US" b="1" dirty="0" err="1"/>
              <a:t>Riqueza</a:t>
            </a:r>
            <a:r>
              <a:rPr lang="en-US" altLang="en-US" b="1" dirty="0"/>
              <a:t>: </a:t>
            </a:r>
            <a:br>
              <a:rPr lang="en-US" altLang="en-US" b="1" dirty="0"/>
            </a:br>
            <a:r>
              <a:rPr lang="en-US" altLang="en-US" b="1" dirty="0" err="1"/>
              <a:t>Págate</a:t>
            </a:r>
            <a:r>
              <a:rPr lang="en-US" altLang="en-US" b="1" dirty="0"/>
              <a:t>  a </a:t>
            </a:r>
            <a:r>
              <a:rPr lang="en-US" altLang="en-US" b="1" dirty="0" err="1"/>
              <a:t>Ti</a:t>
            </a:r>
            <a:r>
              <a:rPr lang="en-US" altLang="en-US" b="1" dirty="0"/>
              <a:t> </a:t>
            </a:r>
            <a:r>
              <a:rPr lang="en-US" altLang="en-US" b="1" dirty="0" err="1"/>
              <a:t>Mismo</a:t>
            </a:r>
            <a:r>
              <a:rPr lang="en-US" altLang="en-US" b="1" dirty="0"/>
              <a:t> Primero!</a:t>
            </a:r>
          </a:p>
        </p:txBody>
      </p:sp>
      <p:sp>
        <p:nvSpPr>
          <p:cNvPr id="18436" name="Content Placeholder 2"/>
          <p:cNvSpPr>
            <a:spLocks noGrp="1"/>
          </p:cNvSpPr>
          <p:nvPr>
            <p:ph idx="1"/>
          </p:nvPr>
        </p:nvSpPr>
        <p:spPr>
          <a:xfrm>
            <a:off x="304800" y="1219200"/>
            <a:ext cx="8382000" cy="2438400"/>
          </a:xfrm>
        </p:spPr>
        <p:txBody>
          <a:bodyPr/>
          <a:lstStyle/>
          <a:p>
            <a:pPr eaLnBrk="1" hangingPunct="1"/>
            <a:r>
              <a:rPr lang="en-US" altLang="en-US" sz="2400"/>
              <a:t>El Secreto de la Riqueza es: Una Parte de Todo Lo Que Ganas es Tuya Para Guardarla!</a:t>
            </a:r>
          </a:p>
          <a:p>
            <a:pPr eaLnBrk="1" hangingPunct="1"/>
            <a:r>
              <a:rPr lang="en-US" altLang="en-US" sz="2400"/>
              <a:t>Págate a ti mismo primero!</a:t>
            </a:r>
          </a:p>
          <a:p>
            <a:pPr eaLnBrk="1" hangingPunct="1"/>
            <a:r>
              <a:rPr lang="es-ES" altLang="en-US" sz="2400"/>
              <a:t>Págate a tí mismo fielmente</a:t>
            </a:r>
            <a:r>
              <a:rPr lang="en-US" altLang="en-US" sz="2400"/>
              <a:t>.</a:t>
            </a:r>
          </a:p>
          <a:p>
            <a:pPr eaLnBrk="1" hangingPunct="1"/>
            <a:r>
              <a:rPr lang="es-ES" altLang="en-US" sz="2400"/>
              <a:t>A menos que y hasta que comprendas esta verdad, no vas a entender el resto de lo que vamos a enseñar en este seminario.</a:t>
            </a:r>
            <a:endParaRPr lang="en-US" altLang="en-US" sz="240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18438"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B9DBB60A-E649-4D31-8D31-87B7A7494CD3}" type="slidenum">
              <a:rPr lang="en-US" altLang="en-US"/>
              <a:pPr/>
              <a:t>13</a:t>
            </a:fld>
            <a:endParaRPr lang="en-US" altLang="en-US"/>
          </a:p>
        </p:txBody>
      </p:sp>
      <p:sp>
        <p:nvSpPr>
          <p:cNvPr id="18439" name="Content Placeholder 2"/>
          <p:cNvSpPr txBox="1">
            <a:spLocks/>
          </p:cNvSpPr>
          <p:nvPr/>
        </p:nvSpPr>
        <p:spPr bwMode="auto">
          <a:xfrm>
            <a:off x="304800" y="3657600"/>
            <a:ext cx="8305800" cy="32004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MX" altLang="en-US" sz="2400" dirty="0">
                <a:latin typeface="Calibri" pitchFamily="34" charset="0"/>
              </a:rPr>
              <a:t>Lee de nuevo este capítulo de El Hombre Más Rico de Babilonia varias veces hasta que la lección clave quede grabada en tu mente para siempre!</a:t>
            </a:r>
          </a:p>
          <a:p>
            <a:pPr marL="342900" indent="-342900" eaLnBrk="1" hangingPunct="1">
              <a:spcBef>
                <a:spcPct val="20000"/>
              </a:spcBef>
              <a:buFont typeface="Arial" charset="0"/>
              <a:buChar char="•"/>
            </a:pPr>
            <a:r>
              <a:rPr lang="es-MX" altLang="en-US" sz="2400" b="1" dirty="0">
                <a:solidFill>
                  <a:srgbClr val="FF0000"/>
                </a:solidFill>
                <a:latin typeface="Calibri" pitchFamily="34" charset="0"/>
              </a:rPr>
              <a:t>Dilo en voz alta: "Una parte de todo lo que gano es mía para guardarla! Me tengo que pagar primero.“  </a:t>
            </a:r>
          </a:p>
          <a:p>
            <a:pPr marL="342900" indent="-342900" eaLnBrk="1" hangingPunct="1">
              <a:spcBef>
                <a:spcPct val="20000"/>
              </a:spcBef>
              <a:buFont typeface="Arial" charset="0"/>
              <a:buChar char="•"/>
            </a:pPr>
            <a:r>
              <a:rPr lang="es-MX" altLang="en-US" sz="2400" dirty="0">
                <a:latin typeface="Calibri" pitchFamily="34" charset="0"/>
              </a:rPr>
              <a:t>Tiene que ser al menos 10%.</a:t>
            </a:r>
          </a:p>
          <a:p>
            <a:pPr marL="342900" indent="-342900" eaLnBrk="1" hangingPunct="1">
              <a:spcBef>
                <a:spcPct val="20000"/>
              </a:spcBef>
              <a:buFont typeface="Arial" charset="0"/>
              <a:buChar char="•"/>
            </a:pPr>
            <a:r>
              <a:rPr lang="es-MX" altLang="en-US" sz="2400" b="1" dirty="0">
                <a:latin typeface="Calibri" pitchFamily="34" charset="0"/>
              </a:rPr>
              <a:t>Recuerda</a:t>
            </a:r>
            <a:r>
              <a:rPr lang="es-MX" altLang="en-US" sz="2400" dirty="0">
                <a:latin typeface="Calibri" pitchFamily="34" charset="0"/>
              </a:rPr>
              <a:t>: Si no ahorras la semilla del éxito no está en ti.</a:t>
            </a:r>
          </a:p>
        </p:txBody>
      </p:sp>
      <p:pic>
        <p:nvPicPr>
          <p:cNvPr id="2" name="Picture 1">
            <a:extLst>
              <a:ext uri="{FF2B5EF4-FFF2-40B4-BE49-F238E27FC236}">
                <a16:creationId xmlns:a16="http://schemas.microsoft.com/office/drawing/2014/main" id="{7DABB35C-9E99-EACD-8ABD-C7005C9C9D9C}"/>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80411" y="14433"/>
            <a:ext cx="6377790" cy="1128567"/>
          </a:xfrm>
        </p:spPr>
        <p:txBody>
          <a:bodyPr/>
          <a:lstStyle/>
          <a:p>
            <a:pPr eaLnBrk="1" hangingPunct="1"/>
            <a:r>
              <a:rPr lang="en-US" altLang="en-US" b="1" dirty="0" err="1"/>
              <a:t>Algunas</a:t>
            </a:r>
            <a:r>
              <a:rPr lang="en-US" altLang="en-US" b="1" dirty="0"/>
              <a:t> </a:t>
            </a:r>
            <a:r>
              <a:rPr lang="en-US" altLang="en-US" b="1" dirty="0" err="1"/>
              <a:t>Otros</a:t>
            </a:r>
            <a:r>
              <a:rPr lang="en-US" altLang="en-US" b="1" dirty="0"/>
              <a:t> </a:t>
            </a:r>
            <a:r>
              <a:rPr lang="en-US" altLang="en-US" b="1" dirty="0" err="1"/>
              <a:t>Lecciones</a:t>
            </a:r>
            <a:r>
              <a:rPr lang="en-US" altLang="en-US" b="1" dirty="0"/>
              <a:t> De </a:t>
            </a:r>
            <a:r>
              <a:rPr lang="en-US" altLang="en-US" b="1" dirty="0" err="1"/>
              <a:t>Arkad</a:t>
            </a:r>
            <a:endParaRPr lang="en-US" altLang="en-US" b="1" dirty="0"/>
          </a:p>
        </p:txBody>
      </p:sp>
      <p:sp>
        <p:nvSpPr>
          <p:cNvPr id="19459" name="Content Placeholder 2"/>
          <p:cNvSpPr>
            <a:spLocks noGrp="1"/>
          </p:cNvSpPr>
          <p:nvPr>
            <p:ph idx="1"/>
          </p:nvPr>
        </p:nvSpPr>
        <p:spPr>
          <a:xfrm>
            <a:off x="304800" y="1143000"/>
            <a:ext cx="8382000" cy="1828800"/>
          </a:xfrm>
        </p:spPr>
        <p:txBody>
          <a:bodyPr/>
          <a:lstStyle/>
          <a:p>
            <a:pPr marL="457200" indent="-457200" eaLnBrk="1" hangingPunct="1">
              <a:buFont typeface="Calibri" pitchFamily="34" charset="0"/>
              <a:buAutoNum type="arabicPeriod"/>
            </a:pPr>
            <a:r>
              <a:rPr lang="es-ES" altLang="en-US" sz="2400"/>
              <a:t>Aprende a vivir con menos dinero del que ganas</a:t>
            </a:r>
            <a:r>
              <a:rPr lang="en-US" altLang="en-US" sz="2400"/>
              <a:t>.  </a:t>
            </a:r>
          </a:p>
          <a:p>
            <a:pPr marL="457200" indent="-457200" eaLnBrk="1" hangingPunct="1">
              <a:buFont typeface="Calibri" pitchFamily="34" charset="0"/>
              <a:buAutoNum type="arabicPeriod"/>
            </a:pPr>
            <a:r>
              <a:rPr lang="es-ES" altLang="en-US" sz="2400"/>
              <a:t>Aprende a pedir consejo de aquellos que son competentes a través de sus propias experiencias para darlo</a:t>
            </a:r>
            <a:r>
              <a:rPr lang="en-US" altLang="en-US" sz="2400"/>
              <a:t>.  </a:t>
            </a:r>
          </a:p>
          <a:p>
            <a:pPr marL="457200" indent="-457200" eaLnBrk="1" hangingPunct="1">
              <a:buFont typeface="Calibri" pitchFamily="34" charset="0"/>
              <a:buAutoNum type="arabicPeriod"/>
            </a:pPr>
            <a:r>
              <a:rPr lang="es-ES" altLang="en-US" sz="2400"/>
              <a:t>Aprende a hacer que el oro trabaje para ti.</a:t>
            </a:r>
            <a:endParaRPr lang="en-US" altLang="en-US" sz="240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19461"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588AA92C-E3CB-402B-859C-D115A27E54FB}" type="slidenum">
              <a:rPr lang="en-US" altLang="en-US"/>
              <a:pPr/>
              <a:t>14</a:t>
            </a:fld>
            <a:endParaRPr lang="en-US" altLang="en-US"/>
          </a:p>
        </p:txBody>
      </p:sp>
      <p:sp>
        <p:nvSpPr>
          <p:cNvPr id="19462" name="Content Placeholder 2"/>
          <p:cNvSpPr txBox="1">
            <a:spLocks/>
          </p:cNvSpPr>
          <p:nvPr/>
        </p:nvSpPr>
        <p:spPr bwMode="auto">
          <a:xfrm>
            <a:off x="457200" y="2895600"/>
            <a:ext cx="8686800" cy="3733800"/>
          </a:xfrm>
          <a:prstGeom prst="rect">
            <a:avLst/>
          </a:prstGeom>
          <a:noFill/>
          <a:ln w="9525">
            <a:noFill/>
            <a:miter lim="800000"/>
            <a:headEnd/>
            <a:tailEnd/>
          </a:ln>
        </p:spPr>
        <p:txBody>
          <a:bodyPr/>
          <a:lstStyle/>
          <a:p>
            <a:pPr eaLnBrk="1" hangingPunct="1">
              <a:buFont typeface="Arial" charset="0"/>
              <a:buChar char="•"/>
            </a:pPr>
            <a:r>
              <a:rPr lang="es-MX" altLang="en-US" sz="2400" dirty="0">
                <a:latin typeface="Calibri" pitchFamily="34" charset="0"/>
              </a:rPr>
              <a:t> “Enséñate a ti mismo la forma de adquirir dinero, cómo guardarlo y cómo usarlo.”</a:t>
            </a:r>
          </a:p>
          <a:p>
            <a:pPr eaLnBrk="1" hangingPunct="1">
              <a:buFont typeface="Arial" charset="0"/>
              <a:buChar char="•"/>
            </a:pPr>
            <a:r>
              <a:rPr lang="es-MX" altLang="en-US" sz="2400" dirty="0">
                <a:latin typeface="Calibri" pitchFamily="34" charset="0"/>
              </a:rPr>
              <a:t> “Necesitas tener el deseo de prosperar antes de hacerlo.”</a:t>
            </a:r>
          </a:p>
          <a:p>
            <a:pPr eaLnBrk="1" hangingPunct="1">
              <a:buFont typeface="Arial" charset="0"/>
              <a:buChar char="•"/>
            </a:pPr>
            <a:r>
              <a:rPr lang="es-MX" altLang="en-US" sz="2400" dirty="0">
                <a:latin typeface="Calibri" pitchFamily="34" charset="0"/>
              </a:rPr>
              <a:t> “Tu demuestras tu propósito bien definido, reteniendo al menos una décima parte de todo lo que ganas.”</a:t>
            </a:r>
          </a:p>
          <a:p>
            <a:pPr eaLnBrk="1" hangingPunct="1">
              <a:buFont typeface="Arial" charset="0"/>
              <a:buChar char="•"/>
            </a:pPr>
            <a:r>
              <a:rPr lang="es-MX" altLang="en-US" sz="2400" dirty="0">
                <a:latin typeface="Calibri" pitchFamily="34" charset="0"/>
              </a:rPr>
              <a:t> “La oportunidad no pierde el tiempo con aquellos que no están preparados.”</a:t>
            </a:r>
          </a:p>
          <a:p>
            <a:pPr eaLnBrk="1" hangingPunct="1">
              <a:buFont typeface="Arial" charset="0"/>
              <a:buChar char="•"/>
            </a:pPr>
            <a:r>
              <a:rPr lang="es-MX" altLang="en-US" sz="2400" dirty="0">
                <a:latin typeface="Calibri" pitchFamily="34" charset="0"/>
              </a:rPr>
              <a:t> “Cuando te propongas hacer algo, hazlo y termínalo.”</a:t>
            </a:r>
          </a:p>
          <a:p>
            <a:pPr eaLnBrk="1" hangingPunct="1">
              <a:buFont typeface="Arial" charset="0"/>
              <a:buChar char="•"/>
            </a:pPr>
            <a:r>
              <a:rPr lang="es-MX" altLang="en-US" sz="2400" dirty="0">
                <a:latin typeface="Calibri" pitchFamily="34" charset="0"/>
              </a:rPr>
              <a:t> “La riqueza crece donde los hombres ejercen energía. La riqueza crece en formas mágicas. Nadie puede predecir sus límites.”</a:t>
            </a:r>
          </a:p>
          <a:p>
            <a:pPr eaLnBrk="1" hangingPunct="1"/>
            <a:r>
              <a:rPr lang="es-MX" altLang="en-US" sz="2400" dirty="0">
                <a:latin typeface="Calibri" pitchFamily="34" charset="0"/>
              </a:rPr>
              <a:t> </a:t>
            </a:r>
          </a:p>
        </p:txBody>
      </p:sp>
      <p:pic>
        <p:nvPicPr>
          <p:cNvPr id="2" name="Picture 1">
            <a:extLst>
              <a:ext uri="{FF2B5EF4-FFF2-40B4-BE49-F238E27FC236}">
                <a16:creationId xmlns:a16="http://schemas.microsoft.com/office/drawing/2014/main" id="{7C8C8247-EB50-D9D6-8474-C98E5602796D}"/>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852322" y="839286"/>
            <a:ext cx="5605629" cy="994172"/>
          </a:xfrm>
        </p:spPr>
        <p:txBody>
          <a:bodyPr>
            <a:normAutofit/>
          </a:bodyPr>
          <a:lstStyle/>
          <a:p>
            <a:pPr eaLnBrk="1" hangingPunct="1">
              <a:lnSpc>
                <a:spcPct val="90000"/>
              </a:lnSpc>
            </a:pPr>
            <a:r>
              <a:rPr lang="en-US" altLang="en-US" sz="3700" b="1" err="1"/>
              <a:t>Págate</a:t>
            </a:r>
            <a:r>
              <a:rPr lang="en-US" altLang="en-US" sz="3700" b="1"/>
              <a:t> a </a:t>
            </a:r>
            <a:r>
              <a:rPr lang="en-US" altLang="en-US" sz="3700" b="1" err="1"/>
              <a:t>Tí</a:t>
            </a:r>
            <a:r>
              <a:rPr lang="en-US" altLang="en-US" sz="3700" b="1"/>
              <a:t> </a:t>
            </a:r>
            <a:r>
              <a:rPr lang="en-US" altLang="en-US" sz="3700" b="1" err="1"/>
              <a:t>Mismo</a:t>
            </a:r>
            <a:r>
              <a:rPr lang="en-US" altLang="en-US" sz="3700" b="1"/>
              <a:t> Primero</a:t>
            </a:r>
          </a:p>
        </p:txBody>
      </p:sp>
      <p:sp>
        <p:nvSpPr>
          <p:cNvPr id="20483" name="Content Placeholder 2"/>
          <p:cNvSpPr>
            <a:spLocks noGrp="1"/>
          </p:cNvSpPr>
          <p:nvPr>
            <p:ph idx="1"/>
          </p:nvPr>
        </p:nvSpPr>
        <p:spPr>
          <a:xfrm>
            <a:off x="748623" y="1484030"/>
            <a:ext cx="5508485" cy="3351532"/>
          </a:xfrm>
        </p:spPr>
        <p:txBody>
          <a:bodyPr anchor="ctr">
            <a:normAutofit/>
          </a:bodyPr>
          <a:lstStyle/>
          <a:p>
            <a:pPr marL="457200" indent="-457200" eaLnBrk="1" hangingPunct="1">
              <a:buFont typeface="Arial" charset="0"/>
              <a:buNone/>
            </a:pPr>
            <a:r>
              <a:rPr lang="es-MX" altLang="en-US" sz="1800" b="1" dirty="0"/>
              <a:t>Hablar en Voz Alta y la Repetición Son Clave </a:t>
            </a:r>
            <a:r>
              <a:rPr lang="es-MX" altLang="en-US" sz="1800" dirty="0"/>
              <a:t>: </a:t>
            </a:r>
          </a:p>
          <a:p>
            <a:pPr marL="457200" indent="-457200" eaLnBrk="1" hangingPunct="1"/>
            <a:r>
              <a:rPr lang="es-MX" altLang="en-US" sz="1800" dirty="0"/>
              <a:t>“Dite a ti mismo, 'Una parte de todo lo que gano es mía para guardarla’.”</a:t>
            </a:r>
          </a:p>
          <a:p>
            <a:pPr marL="457200" indent="-457200" eaLnBrk="1" hangingPunct="1"/>
            <a:r>
              <a:rPr lang="es-MX" altLang="en-US" sz="1800" dirty="0"/>
              <a:t>Dilo en la mañana, al despertar. Dilo al mediodía.</a:t>
            </a:r>
          </a:p>
          <a:p>
            <a:pPr marL="457200" indent="-457200" eaLnBrk="1" hangingPunct="1"/>
            <a:r>
              <a:rPr lang="es-MX" altLang="en-US" sz="1800" dirty="0"/>
              <a:t>Dilo en la noche. Dilo a cada hora de cada día. Dilo hasta que las palabras queden marcadas como letras de fuego en el cielo.</a:t>
            </a:r>
          </a:p>
        </p:txBody>
      </p:sp>
      <p:sp>
        <p:nvSpPr>
          <p:cNvPr id="7" name="Footer Placeholder 6"/>
          <p:cNvSpPr>
            <a:spLocks noGrp="1"/>
          </p:cNvSpPr>
          <p:nvPr>
            <p:ph type="ftr" sz="quarter" idx="11"/>
          </p:nvPr>
        </p:nvSpPr>
        <p:spPr>
          <a:xfrm>
            <a:off x="827895" y="6367463"/>
            <a:ext cx="3670627" cy="273844"/>
          </a:xfrm>
        </p:spPr>
        <p:txBody>
          <a:bodyPr>
            <a:normAutofit/>
          </a:bodyPr>
          <a:lstStyle/>
          <a:p>
            <a:pPr algn="l">
              <a:spcAft>
                <a:spcPts val="600"/>
              </a:spcAft>
              <a:defRPr/>
            </a:pPr>
            <a:r>
              <a:rPr lang="en-US" sz="788">
                <a:solidFill>
                  <a:schemeClr val="tx1">
                    <a:lumMod val="75000"/>
                    <a:lumOff val="25000"/>
                  </a:schemeClr>
                </a:solidFill>
              </a:rPr>
              <a:t>© Alex Barrón 2020</a:t>
            </a:r>
          </a:p>
        </p:txBody>
      </p:sp>
      <p:sp>
        <p:nvSpPr>
          <p:cNvPr id="76" name="Rectangle 7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85" name="Slide Number Placeholder 7"/>
          <p:cNvSpPr>
            <a:spLocks noGrp="1"/>
          </p:cNvSpPr>
          <p:nvPr>
            <p:ph type="sldNum" sz="quarter" idx="12"/>
          </p:nvPr>
        </p:nvSpPr>
        <p:spPr bwMode="auto">
          <a:xfrm>
            <a:off x="7756072" y="5624513"/>
            <a:ext cx="759278" cy="273844"/>
          </a:xfrm>
        </p:spPr>
        <p:txBody>
          <a:bodyPr>
            <a:normAutofit/>
          </a:bodyPr>
          <a:lstStyle/>
          <a:p>
            <a:pPr>
              <a:lnSpc>
                <a:spcPct val="90000"/>
              </a:lnSpc>
              <a:spcAft>
                <a:spcPts val="600"/>
              </a:spcAft>
            </a:pPr>
            <a:fld id="{820B3AFF-FF07-46DC-9005-0CB2282CC599}" type="slidenum">
              <a:rPr lang="en-US" altLang="en-US">
                <a:solidFill>
                  <a:srgbClr val="FFFFFF"/>
                </a:solidFill>
              </a:rPr>
              <a:pPr>
                <a:lnSpc>
                  <a:spcPct val="90000"/>
                </a:lnSpc>
                <a:spcAft>
                  <a:spcPts val="600"/>
                </a:spcAft>
              </a:pPr>
              <a:t>15</a:t>
            </a:fld>
            <a:endParaRPr lang="en-US" altLang="en-US">
              <a:solidFill>
                <a:srgbClr val="FFFFFF"/>
              </a:solidFill>
            </a:endParaRPr>
          </a:p>
        </p:txBody>
      </p:sp>
      <p:sp>
        <p:nvSpPr>
          <p:cNvPr id="78" name="Oval 7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487" name="Picture 8" descr="repetition.jpeg"/>
          <p:cNvPicPr>
            <a:picLocks noChangeAspect="1"/>
          </p:cNvPicPr>
          <p:nvPr/>
        </p:nvPicPr>
        <p:blipFill rotWithShape="1">
          <a:blip r:embed="rId2" cstate="print">
            <a:alphaModFix/>
          </a:blip>
          <a:srcRect r="-1" b="160"/>
          <a:stretch/>
        </p:blipFill>
        <p:spPr bwMode="auto">
          <a:xfrm>
            <a:off x="6598028" y="2461923"/>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
        <p:nvSpPr>
          <p:cNvPr id="20486" name="Content Placeholder 2"/>
          <p:cNvSpPr txBox="1">
            <a:spLocks/>
          </p:cNvSpPr>
          <p:nvPr/>
        </p:nvSpPr>
        <p:spPr bwMode="auto">
          <a:xfrm>
            <a:off x="300544" y="4533357"/>
            <a:ext cx="6781800" cy="1524000"/>
          </a:xfrm>
          <a:prstGeom prst="rect">
            <a:avLst/>
          </a:prstGeom>
          <a:noFill/>
          <a:ln w="9525">
            <a:noFill/>
            <a:miter lim="800000"/>
            <a:headEnd/>
            <a:tailEnd/>
          </a:ln>
        </p:spPr>
        <p:txBody>
          <a:bodyPr/>
          <a:lstStyle/>
          <a:p>
            <a:pPr marL="457200" indent="-457200" eaLnBrk="1" hangingPunct="1">
              <a:spcAft>
                <a:spcPts val="600"/>
              </a:spcAft>
              <a:buFont typeface="Wingdings" pitchFamily="2" charset="2"/>
              <a:buChar char="Ø"/>
            </a:pPr>
            <a:r>
              <a:rPr lang="en-US" altLang="en-US" sz="2400" dirty="0">
                <a:latin typeface="Calibri" pitchFamily="34" charset="0"/>
              </a:rPr>
              <a:t> </a:t>
            </a:r>
            <a:r>
              <a:rPr lang="es-ES" altLang="en-US" sz="2400" i="1" dirty="0">
                <a:solidFill>
                  <a:srgbClr val="FF0000"/>
                </a:solidFill>
                <a:latin typeface="Calibri" pitchFamily="34" charset="0"/>
              </a:rPr>
              <a:t>Porque de cierto os digo que </a:t>
            </a:r>
            <a:r>
              <a:rPr lang="es-ES" altLang="en-US" sz="2400" b="1" i="1" dirty="0">
                <a:solidFill>
                  <a:srgbClr val="FF0000"/>
                </a:solidFill>
                <a:latin typeface="Calibri" pitchFamily="34" charset="0"/>
              </a:rPr>
              <a:t>cualquiera que dijere </a:t>
            </a:r>
            <a:r>
              <a:rPr lang="es-ES" altLang="en-US" sz="2400" i="1" dirty="0">
                <a:solidFill>
                  <a:srgbClr val="FF0000"/>
                </a:solidFill>
                <a:latin typeface="Calibri" pitchFamily="34" charset="0"/>
              </a:rPr>
              <a:t>a este monte: Quítate y échate en el mar, </a:t>
            </a:r>
            <a:r>
              <a:rPr lang="es-ES" altLang="en-US" sz="2400" b="1" i="1" dirty="0">
                <a:solidFill>
                  <a:srgbClr val="FF0000"/>
                </a:solidFill>
                <a:latin typeface="Calibri" pitchFamily="34" charset="0"/>
              </a:rPr>
              <a:t>y no dudaré en su corazón, sino creyere que será hecho lo que dice, lo que diga le será hecho</a:t>
            </a:r>
            <a:r>
              <a:rPr lang="es-ES" altLang="en-US" sz="2400" i="1" dirty="0">
                <a:solidFill>
                  <a:srgbClr val="FF0000"/>
                </a:solidFill>
                <a:latin typeface="Calibri" pitchFamily="34" charset="0"/>
              </a:rPr>
              <a:t>.</a:t>
            </a:r>
            <a:r>
              <a:rPr lang="en-US" altLang="en-US" sz="2400" i="1" dirty="0">
                <a:solidFill>
                  <a:srgbClr val="FF0000"/>
                </a:solidFill>
                <a:latin typeface="Calibri" pitchFamily="34" charset="0"/>
              </a:rPr>
              <a:t>” </a:t>
            </a:r>
          </a:p>
          <a:p>
            <a:pPr marL="457200" indent="-457200" algn="r" eaLnBrk="1" hangingPunct="1">
              <a:spcAft>
                <a:spcPts val="600"/>
              </a:spcAft>
            </a:pPr>
            <a:r>
              <a:rPr lang="en-US" altLang="en-US" sz="2400" i="1" dirty="0">
                <a:solidFill>
                  <a:srgbClr val="FF0000"/>
                </a:solidFill>
                <a:latin typeface="Calibri" pitchFamily="34" charset="0"/>
              </a:rPr>
              <a:t>- Marcos 11:23</a:t>
            </a:r>
          </a:p>
        </p:txBody>
      </p:sp>
      <p:pic>
        <p:nvPicPr>
          <p:cNvPr id="2" name="Picture 1">
            <a:extLst>
              <a:ext uri="{FF2B5EF4-FFF2-40B4-BE49-F238E27FC236}">
                <a16:creationId xmlns:a16="http://schemas.microsoft.com/office/drawing/2014/main" id="{340C43D4-9EC7-FF0B-0FED-894993324A92}"/>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rtlCol="0">
            <a:normAutofit/>
          </a:bodyPr>
          <a:lstStyle/>
          <a:p>
            <a:pPr eaLnBrk="1" fontAlgn="auto" hangingPunct="1">
              <a:lnSpc>
                <a:spcPct val="90000"/>
              </a:lnSpc>
              <a:spcAft>
                <a:spcPts val="0"/>
              </a:spcAft>
              <a:defRPr/>
            </a:pPr>
            <a:r>
              <a:rPr lang="en-US" sz="3400" b="1" err="1"/>
              <a:t>Cómo</a:t>
            </a:r>
            <a:r>
              <a:rPr lang="en-US" sz="3400" b="1"/>
              <a:t> y </a:t>
            </a:r>
            <a:r>
              <a:rPr lang="en-US" sz="3400" b="1" err="1"/>
              <a:t>Porqué</a:t>
            </a:r>
            <a:r>
              <a:rPr lang="en-US" sz="3400" b="1"/>
              <a:t> </a:t>
            </a:r>
            <a:r>
              <a:rPr lang="en-US" sz="3400" b="1" err="1"/>
              <a:t>Debes</a:t>
            </a:r>
            <a:r>
              <a:rPr lang="en-US" sz="3400" b="1"/>
              <a:t> </a:t>
            </a:r>
            <a:br>
              <a:rPr lang="en-US" sz="3400" b="1"/>
            </a:br>
            <a:r>
              <a:rPr lang="en-US" sz="3400" b="1" err="1"/>
              <a:t>Pagarte</a:t>
            </a:r>
            <a:r>
              <a:rPr lang="en-US" sz="3400" b="1"/>
              <a:t> a Ti </a:t>
            </a:r>
            <a:r>
              <a:rPr lang="en-US" sz="3400" b="1" err="1"/>
              <a:t>Mismo</a:t>
            </a:r>
            <a:r>
              <a:rPr lang="en-US" sz="3400" b="1"/>
              <a:t> Primero</a:t>
            </a:r>
          </a:p>
        </p:txBody>
      </p:sp>
      <p:pic>
        <p:nvPicPr>
          <p:cNvPr id="21510" name="Picture 8" descr="imagesCAYUN66M.jpg"/>
          <p:cNvPicPr>
            <a:picLocks noChangeAspect="1"/>
          </p:cNvPicPr>
          <p:nvPr/>
        </p:nvPicPr>
        <p:blipFill>
          <a:blip r:embed="rId2" cstate="print"/>
          <a:stretch>
            <a:fillRect/>
          </a:stretch>
        </p:blipFill>
        <p:spPr bwMode="auto">
          <a:xfrm>
            <a:off x="360045" y="2466449"/>
            <a:ext cx="2569467" cy="1924620"/>
          </a:xfrm>
          <a:prstGeom prst="rect">
            <a:avLst/>
          </a:prstGeom>
          <a:noFill/>
        </p:spPr>
      </p:pic>
      <p:sp>
        <p:nvSpPr>
          <p:cNvPr id="21507" name="Content Placeholder 2"/>
          <p:cNvSpPr>
            <a:spLocks noGrp="1"/>
          </p:cNvSpPr>
          <p:nvPr>
            <p:ph idx="1"/>
          </p:nvPr>
        </p:nvSpPr>
        <p:spPr>
          <a:xfrm>
            <a:off x="3290636" y="2022601"/>
            <a:ext cx="5370763" cy="4154361"/>
          </a:xfrm>
        </p:spPr>
        <p:txBody>
          <a:bodyPr>
            <a:normAutofit/>
          </a:bodyPr>
          <a:lstStyle/>
          <a:p>
            <a:pPr marL="457200" indent="-457200" eaLnBrk="1" hangingPunct="1"/>
            <a:r>
              <a:rPr lang="es-MX" altLang="en-US" sz="1700"/>
              <a:t>Imprime en tu mente esta idea.  </a:t>
            </a:r>
          </a:p>
          <a:p>
            <a:pPr marL="457200" indent="-457200" eaLnBrk="1" hangingPunct="1"/>
            <a:r>
              <a:rPr lang="es-MX" altLang="en-US" sz="1700"/>
              <a:t>Llénate con el pensamiento.  </a:t>
            </a:r>
          </a:p>
          <a:p>
            <a:pPr marL="457200" indent="-457200" eaLnBrk="1" hangingPunct="1"/>
            <a:r>
              <a:rPr lang="es-MX" altLang="en-US" sz="1700"/>
              <a:t>Luego toma cualquier porción te parezca prudente.  </a:t>
            </a:r>
          </a:p>
          <a:p>
            <a:pPr marL="457200" indent="-457200" eaLnBrk="1" hangingPunct="1"/>
            <a:r>
              <a:rPr lang="es-MX" altLang="en-US" sz="1700"/>
              <a:t>Que no sea menos de una décima parte y ponla a un lado.</a:t>
            </a:r>
          </a:p>
          <a:p>
            <a:pPr marL="457200" indent="-457200" eaLnBrk="1" hangingPunct="1"/>
            <a:r>
              <a:rPr lang="es-MX" altLang="en-US" sz="1700"/>
              <a:t>Ajusta tus otros gastos para hacer esto si es necesario. Pero haz a un lado esta parte primero.  </a:t>
            </a:r>
          </a:p>
          <a:p>
            <a:pPr marL="457200" indent="-457200" eaLnBrk="1" hangingPunct="1"/>
            <a:r>
              <a:rPr lang="es-MX" altLang="en-US" sz="1700"/>
              <a:t>Pronto empezarás a experimentar la sensación rica de tener algo que sólo a ti te pertenece.  </a:t>
            </a:r>
          </a:p>
          <a:p>
            <a:pPr marL="457200" indent="-457200" eaLnBrk="1" hangingPunct="1"/>
            <a:r>
              <a:rPr lang="es-MX" altLang="en-US" sz="1700"/>
              <a:t>A medida que crece, te estimulará. Una nueva alegría de la vida te emocionará.  </a:t>
            </a:r>
          </a:p>
          <a:p>
            <a:pPr marL="457200" indent="-457200" eaLnBrk="1" hangingPunct="1"/>
            <a:r>
              <a:rPr lang="es-MX" altLang="en-US" sz="1700"/>
              <a:t>Te sentirás motivado a trabajar más duro para ganar aún más.</a:t>
            </a:r>
          </a:p>
        </p:txBody>
      </p:sp>
      <p:sp>
        <p:nvSpPr>
          <p:cNvPr id="7" name="Footer Placeholder 6"/>
          <p:cNvSpPr>
            <a:spLocks noGrp="1"/>
          </p:cNvSpPr>
          <p:nvPr>
            <p:ph type="ftr" sz="quarter" idx="11"/>
          </p:nvPr>
        </p:nvSpPr>
        <p:spPr>
          <a:xfrm>
            <a:off x="3514725" y="6356350"/>
            <a:ext cx="2817495" cy="365125"/>
          </a:xfrm>
        </p:spPr>
        <p:txBody>
          <a:bodyPr anchor="ctr">
            <a:normAutofit/>
          </a:bodyPr>
          <a:lstStyle/>
          <a:p>
            <a:pPr algn="l">
              <a:spcAft>
                <a:spcPts val="600"/>
              </a:spcAft>
              <a:defRPr/>
            </a:pPr>
            <a:r>
              <a:rPr lang="en-US">
                <a:solidFill>
                  <a:schemeClr val="tx1">
                    <a:alpha val="80000"/>
                  </a:schemeClr>
                </a:solidFill>
              </a:rPr>
              <a:t>© Alex Barrón 2020</a:t>
            </a:r>
          </a:p>
        </p:txBody>
      </p:sp>
      <p:sp>
        <p:nvSpPr>
          <p:cNvPr id="21509" name="Slide Number Placeholder 7"/>
          <p:cNvSpPr>
            <a:spLocks noGrp="1"/>
          </p:cNvSpPr>
          <p:nvPr>
            <p:ph type="sldNum" sz="quarter" idx="12"/>
          </p:nvPr>
        </p:nvSpPr>
        <p:spPr bwMode="auto">
          <a:xfrm>
            <a:off x="6457950" y="6356350"/>
            <a:ext cx="2057400" cy="365125"/>
          </a:xfrm>
        </p:spPr>
        <p:txBody>
          <a:bodyPr anchor="ctr">
            <a:normAutofit/>
          </a:bodyPr>
          <a:lstStyle/>
          <a:p>
            <a:pPr>
              <a:spcAft>
                <a:spcPts val="600"/>
              </a:spcAft>
            </a:pPr>
            <a:fld id="{A0CE7550-86F4-48AF-8D37-06D06D458B03}" type="slidenum">
              <a:rPr lang="en-US" altLang="en-US">
                <a:solidFill>
                  <a:schemeClr val="tx1">
                    <a:alpha val="80000"/>
                  </a:schemeClr>
                </a:solidFill>
              </a:rPr>
              <a:pPr>
                <a:spcAft>
                  <a:spcPts val="600"/>
                </a:spcAft>
              </a:pPr>
              <a:t>16</a:t>
            </a:fld>
            <a:endParaRPr lang="en-US" altLang="en-US">
              <a:solidFill>
                <a:schemeClr val="tx1">
                  <a:alpha val="80000"/>
                </a:schemeClr>
              </a:solidFill>
            </a:endParaRPr>
          </a:p>
        </p:txBody>
      </p:sp>
      <p:pic>
        <p:nvPicPr>
          <p:cNvPr id="3" name="Picture 2">
            <a:extLst>
              <a:ext uri="{FF2B5EF4-FFF2-40B4-BE49-F238E27FC236}">
                <a16:creationId xmlns:a16="http://schemas.microsoft.com/office/drawing/2014/main" id="{570304EA-2CAC-E1A5-7F1D-98C51C85AFF6}"/>
              </a:ext>
            </a:extLst>
          </p:cNvPr>
          <p:cNvPicPr>
            <a:picLocks noChangeAspect="1"/>
          </p:cNvPicPr>
          <p:nvPr/>
        </p:nvPicPr>
        <p:blipFill>
          <a:blip r:embed="rId3"/>
          <a:stretch>
            <a:fillRect/>
          </a:stretch>
        </p:blipFill>
        <p:spPr>
          <a:xfrm>
            <a:off x="1" y="14433"/>
            <a:ext cx="2080410" cy="671367"/>
          </a:xfrm>
          <a:prstGeom prst="rect">
            <a:avLst/>
          </a:prstGeom>
        </p:spPr>
      </p:pic>
    </p:spTree>
  </p:cSld>
  <p:clrMapOvr>
    <a:overrideClrMapping bg1="dk1" tx1="lt1" bg2="dk2" tx2="lt2" accent1="accent1" accent2="accent2" accent3="accent3" accent4="accent4" accent5="accent5" accent6="accent6" hlink="hlink" folHlink="folHlink"/>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1351956"/>
            <a:ext cx="3754752" cy="1325563"/>
          </a:xfrm>
        </p:spPr>
        <p:txBody>
          <a:bodyPr rtlCol="0">
            <a:normAutofit/>
          </a:bodyPr>
          <a:lstStyle/>
          <a:p>
            <a:pPr eaLnBrk="1" fontAlgn="auto" hangingPunct="1">
              <a:lnSpc>
                <a:spcPct val="90000"/>
              </a:lnSpc>
              <a:spcAft>
                <a:spcPts val="0"/>
              </a:spcAft>
              <a:defRPr/>
            </a:pPr>
            <a:r>
              <a:rPr lang="pt-BR" sz="2800" b="1" dirty="0"/>
              <a:t>Comprende e Interioriza Estas Verdades</a:t>
            </a:r>
            <a:endParaRPr lang="en-US" sz="2800" b="1" dirty="0"/>
          </a:p>
        </p:txBody>
      </p:sp>
      <p:sp>
        <p:nvSpPr>
          <p:cNvPr id="22535" name="Freeform: Shape 7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6" name="Freeform: Shape 7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3" name="Slide Number Placeholder 7"/>
          <p:cNvSpPr>
            <a:spLocks noGrp="1"/>
          </p:cNvSpPr>
          <p:nvPr>
            <p:ph type="sldNum" sz="quarter" idx="12"/>
          </p:nvPr>
        </p:nvSpPr>
        <p:spPr bwMode="auto">
          <a:xfrm>
            <a:off x="8250174" y="599325"/>
            <a:ext cx="411480" cy="548640"/>
          </a:xfrm>
          <a:prstGeom prst="ellipse">
            <a:avLst/>
          </a:prstGeom>
          <a:solidFill>
            <a:srgbClr val="938466"/>
          </a:solidFill>
        </p:spPr>
        <p:txBody>
          <a:bodyPr anchor="ctr">
            <a:normAutofit fontScale="92500" lnSpcReduction="20000"/>
          </a:bodyPr>
          <a:lstStyle/>
          <a:p>
            <a:pPr algn="ctr">
              <a:spcAft>
                <a:spcPts val="600"/>
              </a:spcAft>
            </a:pPr>
            <a:fld id="{33836ED9-454B-4562-A84E-053B94FFC7F1}" type="slidenum">
              <a:rPr lang="en-US" altLang="en-US" sz="1300">
                <a:solidFill>
                  <a:srgbClr val="FFFFFF"/>
                </a:solidFill>
              </a:rPr>
              <a:pPr algn="ctr">
                <a:spcAft>
                  <a:spcPts val="600"/>
                </a:spcAft>
              </a:pPr>
              <a:t>17</a:t>
            </a:fld>
            <a:endParaRPr lang="en-US" altLang="en-US" sz="1300">
              <a:solidFill>
                <a:srgbClr val="FFFFFF"/>
              </a:solidFill>
            </a:endParaRPr>
          </a:p>
        </p:txBody>
      </p:sp>
      <p:sp>
        <p:nvSpPr>
          <p:cNvPr id="22531" name="Content Placeholder 2"/>
          <p:cNvSpPr>
            <a:spLocks noGrp="1"/>
          </p:cNvSpPr>
          <p:nvPr>
            <p:ph idx="1"/>
          </p:nvPr>
        </p:nvSpPr>
        <p:spPr>
          <a:xfrm>
            <a:off x="4791294" y="2871982"/>
            <a:ext cx="4200305" cy="3181684"/>
          </a:xfrm>
        </p:spPr>
        <p:txBody>
          <a:bodyPr anchor="t">
            <a:noAutofit/>
          </a:bodyPr>
          <a:lstStyle/>
          <a:p>
            <a:pPr marL="457200" indent="-457200" eaLnBrk="1" hangingPunct="1">
              <a:lnSpc>
                <a:spcPct val="90000"/>
              </a:lnSpc>
            </a:pPr>
            <a:r>
              <a:rPr lang="es-MX" altLang="en-US" sz="1400" dirty="0"/>
              <a:t>Págate tu primero.</a:t>
            </a:r>
          </a:p>
          <a:p>
            <a:pPr marL="457200" indent="-457200" eaLnBrk="1" hangingPunct="1">
              <a:lnSpc>
                <a:spcPct val="90000"/>
              </a:lnSpc>
            </a:pPr>
            <a:r>
              <a:rPr lang="es-MX" altLang="en-US" sz="1400" dirty="0"/>
              <a:t>Si me pago primero, me vuelvo más fuerte financieramente, mentalmente y fiscalmente.</a:t>
            </a:r>
          </a:p>
          <a:p>
            <a:pPr marL="457200" indent="-457200" eaLnBrk="1" hangingPunct="1">
              <a:lnSpc>
                <a:spcPct val="90000"/>
              </a:lnSpc>
            </a:pPr>
            <a:r>
              <a:rPr lang="es-MX" altLang="en-US" sz="1400" dirty="0"/>
              <a:t>Si me pago al final, o nunca, me hago más débil.</a:t>
            </a:r>
          </a:p>
          <a:p>
            <a:pPr marL="457200" indent="-457200" eaLnBrk="1" hangingPunct="1">
              <a:lnSpc>
                <a:spcPct val="90000"/>
              </a:lnSpc>
            </a:pPr>
            <a:r>
              <a:rPr lang="es-MX" altLang="en-US" sz="1400" dirty="0"/>
              <a:t>La persistencia es la clave.</a:t>
            </a:r>
          </a:p>
          <a:p>
            <a:pPr marL="457200" indent="-457200" eaLnBrk="1" hangingPunct="1">
              <a:lnSpc>
                <a:spcPct val="90000"/>
              </a:lnSpc>
            </a:pPr>
            <a:r>
              <a:rPr lang="es-MX" altLang="en-US" sz="1400" dirty="0"/>
              <a:t>Un Árbol de la Riqueza no nace de la noche a la mañana.</a:t>
            </a:r>
          </a:p>
          <a:p>
            <a:pPr marL="457200" indent="-457200" eaLnBrk="1" hangingPunct="1">
              <a:lnSpc>
                <a:spcPct val="90000"/>
              </a:lnSpc>
            </a:pPr>
            <a:r>
              <a:rPr lang="es-MX" altLang="en-US" sz="1400" dirty="0"/>
              <a:t>Tiene que empezar en algún momento. </a:t>
            </a:r>
          </a:p>
          <a:p>
            <a:pPr marL="457200" indent="-457200" eaLnBrk="1" hangingPunct="1">
              <a:lnSpc>
                <a:spcPct val="90000"/>
              </a:lnSpc>
            </a:pPr>
            <a:r>
              <a:rPr lang="es-MX" altLang="en-US" sz="1400" dirty="0"/>
              <a:t>¡Haz el compromiso de iniciar aquí, en este momento!</a:t>
            </a:r>
          </a:p>
          <a:p>
            <a:pPr marL="457200" indent="-457200" eaLnBrk="1" hangingPunct="1">
              <a:lnSpc>
                <a:spcPct val="90000"/>
              </a:lnSpc>
            </a:pPr>
            <a:r>
              <a:rPr lang="es-MX" altLang="en-US" sz="1400" dirty="0"/>
              <a:t>Si no tú, ¿entonces quién?</a:t>
            </a:r>
          </a:p>
          <a:p>
            <a:pPr marL="457200" indent="-457200" eaLnBrk="1" hangingPunct="1">
              <a:lnSpc>
                <a:spcPct val="90000"/>
              </a:lnSpc>
            </a:pPr>
            <a:r>
              <a:rPr lang="es-MX" altLang="en-US" sz="1400" dirty="0"/>
              <a:t>Si no es ahora, ¿entonces cuándo?</a:t>
            </a:r>
          </a:p>
          <a:p>
            <a:pPr marL="457200" indent="-457200" eaLnBrk="1" hangingPunct="1">
              <a:lnSpc>
                <a:spcPct val="90000"/>
              </a:lnSpc>
            </a:pPr>
            <a:r>
              <a:rPr lang="es-MX" altLang="en-US" sz="1400" dirty="0"/>
              <a:t>La mayoría de las personas le pagan a todos los demás, pero no se pagan a sí mismas.</a:t>
            </a:r>
          </a:p>
        </p:txBody>
      </p:sp>
      <p:sp>
        <p:nvSpPr>
          <p:cNvPr id="7" name="Footer Placeholder 6"/>
          <p:cNvSpPr>
            <a:spLocks noGrp="1"/>
          </p:cNvSpPr>
          <p:nvPr>
            <p:ph type="ftr" sz="quarter" idx="11"/>
          </p:nvPr>
        </p:nvSpPr>
        <p:spPr>
          <a:xfrm>
            <a:off x="4992879" y="6199632"/>
            <a:ext cx="3754752" cy="365125"/>
          </a:xfrm>
        </p:spPr>
        <p:txBody>
          <a:bodyPr>
            <a:normAutofit/>
          </a:bodyPr>
          <a:lstStyle/>
          <a:p>
            <a:pPr algn="l">
              <a:spcAft>
                <a:spcPts val="600"/>
              </a:spcAft>
              <a:defRPr/>
            </a:pPr>
            <a:r>
              <a:rPr lang="en-US" sz="1000">
                <a:solidFill>
                  <a:schemeClr val="tx1">
                    <a:alpha val="80000"/>
                  </a:schemeClr>
                </a:solidFill>
              </a:rPr>
              <a:t>© Alex Barrón 2020</a:t>
            </a:r>
          </a:p>
        </p:txBody>
      </p:sp>
      <p:pic>
        <p:nvPicPr>
          <p:cNvPr id="3" name="Picture 2">
            <a:extLst>
              <a:ext uri="{FF2B5EF4-FFF2-40B4-BE49-F238E27FC236}">
                <a16:creationId xmlns:a16="http://schemas.microsoft.com/office/drawing/2014/main" id="{CC622E17-24B1-717E-5AAD-32DD403ADD37}"/>
              </a:ext>
            </a:extLst>
          </p:cNvPr>
          <p:cNvPicPr>
            <a:picLocks noChangeAspect="1"/>
          </p:cNvPicPr>
          <p:nvPr/>
        </p:nvPicPr>
        <p:blipFill>
          <a:blip r:embed="rId2"/>
          <a:stretch>
            <a:fillRect/>
          </a:stretch>
        </p:blipFill>
        <p:spPr>
          <a:xfrm>
            <a:off x="609600" y="1981200"/>
            <a:ext cx="3228444" cy="1041848"/>
          </a:xfrm>
          <a:prstGeom prst="rect">
            <a:avLst/>
          </a:prstGeom>
        </p:spPr>
      </p:pic>
    </p:spTree>
  </p:cSld>
  <p:clrMapOvr>
    <a:overrideClrMapping bg1="dk1" tx1="lt1" bg2="dk2" tx2="lt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938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Title 1"/>
          <p:cNvSpPr>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a:normAutofit/>
          </a:bodyPr>
          <a:lstStyle/>
          <a:p>
            <a:pPr eaLnBrk="1" hangingPunct="1"/>
            <a:r>
              <a:rPr lang="en-US" altLang="en-US" sz="2300" b="1" dirty="0" err="1">
                <a:solidFill>
                  <a:srgbClr val="FFFFFF"/>
                </a:solidFill>
              </a:rPr>
              <a:t>Concepto</a:t>
            </a:r>
            <a:r>
              <a:rPr lang="en-US" altLang="en-US" sz="2300" b="1" dirty="0">
                <a:solidFill>
                  <a:srgbClr val="FFFFFF"/>
                </a:solidFill>
              </a:rPr>
              <a:t> Clave: </a:t>
            </a:r>
            <a:r>
              <a:rPr lang="en-US" altLang="en-US" sz="2300" b="1" dirty="0" err="1">
                <a:solidFill>
                  <a:srgbClr val="FFFFFF"/>
                </a:solidFill>
              </a:rPr>
              <a:t>Ingreso</a:t>
            </a:r>
            <a:r>
              <a:rPr lang="en-US" altLang="en-US" sz="2300" b="1" dirty="0">
                <a:solidFill>
                  <a:srgbClr val="FFFFFF"/>
                </a:solidFill>
              </a:rPr>
              <a:t> </a:t>
            </a:r>
            <a:r>
              <a:rPr lang="en-US" altLang="en-US" sz="2300" b="1" dirty="0" err="1">
                <a:solidFill>
                  <a:srgbClr val="FFFFFF"/>
                </a:solidFill>
              </a:rPr>
              <a:t>Neto</a:t>
            </a:r>
            <a:endParaRPr lang="en-US" altLang="en-US" sz="2300" b="1" dirty="0">
              <a:solidFill>
                <a:srgbClr val="FFFFFF"/>
              </a:solidFill>
            </a:endParaRPr>
          </a:p>
        </p:txBody>
      </p:sp>
      <p:sp>
        <p:nvSpPr>
          <p:cNvPr id="23555" name="Content Placeholder 2"/>
          <p:cNvSpPr>
            <a:spLocks noGrp="1"/>
          </p:cNvSpPr>
          <p:nvPr>
            <p:ph idx="1"/>
          </p:nvPr>
        </p:nvSpPr>
        <p:spPr>
          <a:xfrm>
            <a:off x="3051252" y="3505200"/>
            <a:ext cx="5391149" cy="2851150"/>
          </a:xfrm>
        </p:spPr>
        <p:txBody>
          <a:bodyPr>
            <a:noAutofit/>
          </a:bodyPr>
          <a:lstStyle/>
          <a:p>
            <a:pPr marL="0" indent="0" eaLnBrk="1" hangingPunct="1">
              <a:lnSpc>
                <a:spcPct val="90000"/>
              </a:lnSpc>
              <a:buNone/>
            </a:pPr>
            <a:r>
              <a:rPr lang="en-US" altLang="en-US" sz="2400" dirty="0">
                <a:solidFill>
                  <a:srgbClr val="00B050"/>
                </a:solidFill>
              </a:rPr>
              <a:t> </a:t>
            </a:r>
            <a:r>
              <a:rPr lang="en-US" altLang="en-US" sz="2400" dirty="0" err="1">
                <a:solidFill>
                  <a:srgbClr val="00B050"/>
                </a:solidFill>
              </a:rPr>
              <a:t>Ingresos</a:t>
            </a:r>
            <a:endParaRPr lang="en-US" altLang="en-US" sz="2400" dirty="0">
              <a:solidFill>
                <a:srgbClr val="00B050"/>
              </a:solidFill>
            </a:endParaRPr>
          </a:p>
          <a:p>
            <a:pPr marL="0" indent="0" eaLnBrk="1" hangingPunct="1">
              <a:lnSpc>
                <a:spcPct val="90000"/>
              </a:lnSpc>
              <a:buNone/>
            </a:pPr>
            <a:r>
              <a:rPr lang="en-US" altLang="en-US" sz="2400" dirty="0"/>
              <a:t>- </a:t>
            </a:r>
            <a:r>
              <a:rPr lang="en-US" altLang="en-US" sz="2400" dirty="0" err="1">
                <a:solidFill>
                  <a:srgbClr val="FF0000"/>
                </a:solidFill>
              </a:rPr>
              <a:t>Gastos</a:t>
            </a:r>
            <a:endParaRPr lang="en-US" altLang="en-US" sz="2400" dirty="0">
              <a:solidFill>
                <a:srgbClr val="FF0000"/>
              </a:solidFill>
            </a:endParaRPr>
          </a:p>
          <a:p>
            <a:pPr marL="0" indent="0" eaLnBrk="1" hangingPunct="1">
              <a:lnSpc>
                <a:spcPct val="90000"/>
              </a:lnSpc>
              <a:buNone/>
            </a:pPr>
            <a:r>
              <a:rPr lang="en-US" altLang="en-US" sz="2400" dirty="0"/>
              <a:t>=================</a:t>
            </a:r>
          </a:p>
          <a:p>
            <a:pPr marL="0" indent="0" eaLnBrk="1" hangingPunct="1">
              <a:lnSpc>
                <a:spcPct val="90000"/>
              </a:lnSpc>
              <a:buNone/>
            </a:pPr>
            <a:r>
              <a:rPr lang="en-US" altLang="en-US" sz="2400" dirty="0"/>
              <a:t>= </a:t>
            </a:r>
            <a:r>
              <a:rPr lang="en-US" altLang="en-US" sz="2400" b="1" dirty="0" err="1">
                <a:solidFill>
                  <a:srgbClr val="3333FF"/>
                </a:solidFill>
              </a:rPr>
              <a:t>Ingreso</a:t>
            </a:r>
            <a:r>
              <a:rPr lang="en-US" altLang="en-US" sz="2400" b="1" dirty="0">
                <a:solidFill>
                  <a:srgbClr val="3333FF"/>
                </a:solidFill>
              </a:rPr>
              <a:t> </a:t>
            </a:r>
            <a:r>
              <a:rPr lang="en-US" altLang="en-US" sz="2400" b="1" dirty="0" err="1">
                <a:solidFill>
                  <a:srgbClr val="3333FF"/>
                </a:solidFill>
              </a:rPr>
              <a:t>Neto</a:t>
            </a:r>
            <a:endParaRPr lang="en-US" altLang="en-US" sz="2400" b="1" dirty="0">
              <a:solidFill>
                <a:srgbClr val="3333FF"/>
              </a:solidFill>
            </a:endParaRPr>
          </a:p>
          <a:p>
            <a:pPr marL="457200" indent="-457200" eaLnBrk="1" hangingPunct="1">
              <a:lnSpc>
                <a:spcPct val="90000"/>
              </a:lnSpc>
            </a:pPr>
            <a:endParaRPr lang="en-US" altLang="en-US" sz="2400" dirty="0"/>
          </a:p>
          <a:p>
            <a:pPr marL="457200" indent="-457200" eaLnBrk="1" hangingPunct="1">
              <a:lnSpc>
                <a:spcPct val="90000"/>
              </a:lnSpc>
              <a:buFont typeface="Wingdings" pitchFamily="2" charset="2"/>
              <a:buChar char="Ø"/>
            </a:pPr>
            <a:r>
              <a:rPr lang="en-US" altLang="en-US" sz="2400" b="1" dirty="0" err="1">
                <a:solidFill>
                  <a:srgbClr val="3333FF"/>
                </a:solidFill>
              </a:rPr>
              <a:t>Ingreso</a:t>
            </a:r>
            <a:r>
              <a:rPr lang="en-US" altLang="en-US" sz="2400" b="1" dirty="0">
                <a:solidFill>
                  <a:srgbClr val="3333FF"/>
                </a:solidFill>
              </a:rPr>
              <a:t> </a:t>
            </a:r>
            <a:r>
              <a:rPr lang="en-US" altLang="en-US" sz="2400" b="1" dirty="0" err="1">
                <a:solidFill>
                  <a:srgbClr val="3333FF"/>
                </a:solidFill>
              </a:rPr>
              <a:t>Neto</a:t>
            </a:r>
            <a:r>
              <a:rPr lang="en-US" altLang="en-US" sz="2400" b="1" dirty="0">
                <a:solidFill>
                  <a:srgbClr val="3333FF"/>
                </a:solidFill>
              </a:rPr>
              <a:t> </a:t>
            </a:r>
            <a:r>
              <a:rPr lang="en-US" altLang="en-US" sz="2400" dirty="0"/>
              <a:t>es la </a:t>
            </a:r>
            <a:r>
              <a:rPr lang="en-US" altLang="en-US" sz="2400" dirty="0" err="1"/>
              <a:t>diferencia</a:t>
            </a:r>
            <a:r>
              <a:rPr lang="en-US" altLang="en-US" sz="2400" dirty="0"/>
              <a:t> entre lo que </a:t>
            </a:r>
            <a:r>
              <a:rPr lang="en-US" altLang="en-US" sz="2400" dirty="0" err="1"/>
              <a:t>tú</a:t>
            </a:r>
            <a:r>
              <a:rPr lang="en-US" altLang="en-US" sz="2400" dirty="0"/>
              <a:t> </a:t>
            </a:r>
            <a:r>
              <a:rPr lang="en-US" altLang="en-US" sz="2400" dirty="0" err="1">
                <a:solidFill>
                  <a:srgbClr val="00B050"/>
                </a:solidFill>
              </a:rPr>
              <a:t>Ganas</a:t>
            </a:r>
            <a:r>
              <a:rPr lang="en-US" altLang="en-US" sz="2400" dirty="0"/>
              <a:t> y lo que </a:t>
            </a:r>
            <a:r>
              <a:rPr lang="en-US" altLang="en-US" sz="2400" dirty="0" err="1"/>
              <a:t>tú</a:t>
            </a:r>
            <a:r>
              <a:rPr lang="en-US" altLang="en-US" sz="2400" dirty="0"/>
              <a:t> </a:t>
            </a:r>
            <a:r>
              <a:rPr lang="en-US" altLang="en-US" sz="2400" dirty="0" err="1">
                <a:solidFill>
                  <a:srgbClr val="FF0000"/>
                </a:solidFill>
              </a:rPr>
              <a:t>Gastas</a:t>
            </a:r>
            <a:r>
              <a:rPr lang="en-US" altLang="en-US" sz="2400" dirty="0"/>
              <a:t>.</a:t>
            </a:r>
          </a:p>
        </p:txBody>
      </p:sp>
      <p:sp>
        <p:nvSpPr>
          <p:cNvPr id="7" name="Footer Placeholder 6"/>
          <p:cNvSpPr>
            <a:spLocks noGrp="1"/>
          </p:cNvSpPr>
          <p:nvPr>
            <p:ph type="ftr" sz="quarter" idx="11"/>
          </p:nvPr>
        </p:nvSpPr>
        <p:spPr>
          <a:xfrm>
            <a:off x="3028949" y="6356350"/>
            <a:ext cx="3635923" cy="365125"/>
          </a:xfrm>
        </p:spPr>
        <p:txBody>
          <a:bodyPr>
            <a:normAutofit/>
          </a:bodyPr>
          <a:lstStyle/>
          <a:p>
            <a:pPr algn="l">
              <a:spcAft>
                <a:spcPts val="600"/>
              </a:spcAft>
              <a:defRPr/>
            </a:pPr>
            <a:r>
              <a:rPr lang="en-US" sz="1000">
                <a:solidFill>
                  <a:prstClr val="black">
                    <a:tint val="75000"/>
                  </a:prstClr>
                </a:solidFill>
              </a:rPr>
              <a:t>© Alex Barrón 2020</a:t>
            </a:r>
          </a:p>
        </p:txBody>
      </p:sp>
      <p:sp>
        <p:nvSpPr>
          <p:cNvPr id="23557" name="Slide Number Placeholder 7"/>
          <p:cNvSpPr>
            <a:spLocks noGrp="1"/>
          </p:cNvSpPr>
          <p:nvPr>
            <p:ph type="sldNum" sz="quarter" idx="12"/>
          </p:nvPr>
        </p:nvSpPr>
        <p:spPr bwMode="auto">
          <a:xfrm>
            <a:off x="7413733" y="6356350"/>
            <a:ext cx="1101616" cy="365125"/>
          </a:xfrm>
        </p:spPr>
        <p:txBody>
          <a:bodyPr>
            <a:normAutofit/>
          </a:bodyPr>
          <a:lstStyle/>
          <a:p>
            <a:pPr>
              <a:spcAft>
                <a:spcPts val="600"/>
              </a:spcAft>
            </a:pPr>
            <a:fld id="{8AE58902-BA11-44CC-AB5D-FA7B5B1CB940}" type="slidenum">
              <a:rPr lang="en-US" altLang="en-US" sz="1000">
                <a:solidFill>
                  <a:prstClr val="black">
                    <a:tint val="75000"/>
                  </a:prstClr>
                </a:solidFill>
              </a:rPr>
              <a:pPr>
                <a:spcAft>
                  <a:spcPts val="600"/>
                </a:spcAft>
              </a:pPr>
              <a:t>18</a:t>
            </a:fld>
            <a:endParaRPr lang="en-US" altLang="en-US" sz="1000">
              <a:solidFill>
                <a:prstClr val="black">
                  <a:tint val="75000"/>
                </a:prstClr>
              </a:solidFill>
            </a:endParaRPr>
          </a:p>
        </p:txBody>
      </p:sp>
      <p:pic>
        <p:nvPicPr>
          <p:cNvPr id="2" name="Picture 1">
            <a:extLst>
              <a:ext uri="{FF2B5EF4-FFF2-40B4-BE49-F238E27FC236}">
                <a16:creationId xmlns:a16="http://schemas.microsoft.com/office/drawing/2014/main" id="{6F14EE85-0C79-E5B0-4F8A-6A568759AF3F}"/>
              </a:ext>
            </a:extLst>
          </p:cNvPr>
          <p:cNvPicPr>
            <a:picLocks noChangeAspect="1"/>
          </p:cNvPicPr>
          <p:nvPr/>
        </p:nvPicPr>
        <p:blipFill>
          <a:blip r:embed="rId2"/>
          <a:stretch>
            <a:fillRect/>
          </a:stretch>
        </p:blipFill>
        <p:spPr>
          <a:xfrm>
            <a:off x="3099163" y="1487272"/>
            <a:ext cx="5544711" cy="1789328"/>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rtlCol="0">
            <a:normAutofit fontScale="90000"/>
          </a:bodyPr>
          <a:lstStyle/>
          <a:p>
            <a:pPr eaLnBrk="1" fontAlgn="auto" hangingPunct="1">
              <a:spcAft>
                <a:spcPts val="0"/>
              </a:spcAft>
              <a:defRPr/>
            </a:pPr>
            <a:r>
              <a:rPr lang="en-US" b="1" dirty="0" err="1"/>
              <a:t>Qué</a:t>
            </a:r>
            <a:r>
              <a:rPr lang="en-US" b="1" dirty="0"/>
              <a:t> </a:t>
            </a:r>
            <a:r>
              <a:rPr lang="en-US" b="1" dirty="0" err="1"/>
              <a:t>Hace</a:t>
            </a:r>
            <a:r>
              <a:rPr lang="en-US" b="1" dirty="0"/>
              <a:t> la </a:t>
            </a:r>
            <a:r>
              <a:rPr lang="en-US" b="1" dirty="0" err="1"/>
              <a:t>Diferencia</a:t>
            </a:r>
            <a:r>
              <a:rPr lang="en-US" b="1" dirty="0"/>
              <a:t> Entre</a:t>
            </a:r>
            <a:br>
              <a:rPr lang="en-US" b="1" dirty="0"/>
            </a:br>
            <a:r>
              <a:rPr lang="en-US" b="1" dirty="0"/>
              <a:t>Los </a:t>
            </a:r>
            <a:r>
              <a:rPr lang="en-US" b="1" dirty="0" err="1"/>
              <a:t>Ricos</a:t>
            </a:r>
            <a:r>
              <a:rPr lang="en-US" b="1" dirty="0"/>
              <a:t> vs. la </a:t>
            </a:r>
            <a:r>
              <a:rPr lang="en-US" b="1" dirty="0" err="1"/>
              <a:t>Clase</a:t>
            </a:r>
            <a:r>
              <a:rPr lang="en-US" b="1" dirty="0"/>
              <a:t> Media vs. los </a:t>
            </a:r>
            <a:r>
              <a:rPr lang="en-US" b="1" dirty="0" err="1"/>
              <a:t>Pobres</a:t>
            </a:r>
            <a:endParaRPr lang="en-US" b="1" dirty="0"/>
          </a:p>
        </p:txBody>
      </p:sp>
      <p:sp>
        <p:nvSpPr>
          <p:cNvPr id="24579" name="Content Placeholder 2"/>
          <p:cNvSpPr>
            <a:spLocks noGrp="1"/>
          </p:cNvSpPr>
          <p:nvPr>
            <p:ph idx="1"/>
          </p:nvPr>
        </p:nvSpPr>
        <p:spPr>
          <a:xfrm>
            <a:off x="304800" y="1219200"/>
            <a:ext cx="8839200" cy="5410200"/>
          </a:xfrm>
        </p:spPr>
        <p:txBody>
          <a:bodyPr/>
          <a:lstStyle/>
          <a:p>
            <a:pPr marL="457200" indent="-457200" eaLnBrk="1" hangingPunct="1"/>
            <a:r>
              <a:rPr lang="es-MX" altLang="en-US" sz="2800" b="1" dirty="0">
                <a:solidFill>
                  <a:srgbClr val="FF0000"/>
                </a:solidFill>
              </a:rPr>
              <a:t>Pobres</a:t>
            </a:r>
            <a:r>
              <a:rPr lang="es-MX" altLang="en-US" sz="2800" dirty="0"/>
              <a:t> = Ingreso Neto (-). </a:t>
            </a:r>
          </a:p>
          <a:p>
            <a:pPr marL="857250" lvl="1" indent="-457200" eaLnBrk="1" hangingPunct="1"/>
            <a:r>
              <a:rPr lang="es-MX" altLang="en-US" sz="2400" dirty="0"/>
              <a:t>Ellos gastan más de lo que ganan. </a:t>
            </a:r>
          </a:p>
          <a:p>
            <a:pPr marL="857250" lvl="1" indent="-457200" eaLnBrk="1" hangingPunct="1"/>
            <a:r>
              <a:rPr lang="es-MX" altLang="en-US" sz="2400" dirty="0"/>
              <a:t>Ellos piden prestado para comprar las cosas que desean.</a:t>
            </a:r>
          </a:p>
          <a:p>
            <a:pPr marL="457200" indent="-457200" eaLnBrk="1" hangingPunct="1"/>
            <a:r>
              <a:rPr lang="es-MX" altLang="en-US" sz="2800" b="1" dirty="0">
                <a:solidFill>
                  <a:srgbClr val="0070C0"/>
                </a:solidFill>
              </a:rPr>
              <a:t>Clase Media </a:t>
            </a:r>
            <a:r>
              <a:rPr lang="es-MX" altLang="en-US" sz="2800" dirty="0"/>
              <a:t>= Ingreso Neto (0). </a:t>
            </a:r>
          </a:p>
          <a:p>
            <a:pPr marL="857250" lvl="1" indent="-457200" eaLnBrk="1" hangingPunct="1"/>
            <a:r>
              <a:rPr lang="es-MX" altLang="en-US" sz="2400" dirty="0"/>
              <a:t>Ellos viven de cheque en cheque.</a:t>
            </a:r>
          </a:p>
          <a:p>
            <a:pPr marL="857250" lvl="1" indent="-457200" eaLnBrk="1" hangingPunct="1"/>
            <a:r>
              <a:rPr lang="es-MX" altLang="en-US" sz="2400" dirty="0"/>
              <a:t>Ellos no piden prestado, pero tampoco ahorran.</a:t>
            </a:r>
          </a:p>
          <a:p>
            <a:pPr marL="857250" lvl="1" indent="-457200" eaLnBrk="1" hangingPunct="1"/>
            <a:r>
              <a:rPr lang="es-MX" altLang="en-US" sz="2400" dirty="0"/>
              <a:t>Ellos se gastan cada dólar que ganan.</a:t>
            </a:r>
          </a:p>
          <a:p>
            <a:pPr marL="457200" indent="-457200" eaLnBrk="1" hangingPunct="1"/>
            <a:r>
              <a:rPr lang="es-MX" altLang="en-US" sz="2800" b="1" dirty="0">
                <a:solidFill>
                  <a:srgbClr val="00B050"/>
                </a:solidFill>
              </a:rPr>
              <a:t>Ricos</a:t>
            </a:r>
            <a:r>
              <a:rPr lang="es-MX" altLang="en-US" sz="2800" dirty="0"/>
              <a:t> = Ingreso Neto (+).</a:t>
            </a:r>
          </a:p>
          <a:p>
            <a:pPr marL="857250" lvl="1" indent="-457200" eaLnBrk="1" hangingPunct="1"/>
            <a:r>
              <a:rPr lang="es-MX" altLang="en-US" sz="2400" dirty="0"/>
              <a:t>Ellos ahorran una parte de todo lo que ganan.</a:t>
            </a:r>
          </a:p>
          <a:p>
            <a:pPr marL="857250" lvl="1" indent="-457200" eaLnBrk="1" hangingPunct="1"/>
            <a:r>
              <a:rPr lang="es-MX" altLang="en-US" sz="2400" dirty="0"/>
              <a:t>Ellos viven a un nivel con menos de lo que ganan.</a:t>
            </a:r>
          </a:p>
          <a:p>
            <a:pPr marL="857250" lvl="1" indent="-457200" eaLnBrk="1" hangingPunct="1"/>
            <a:r>
              <a:rPr lang="es-MX" altLang="en-US" sz="2400" dirty="0"/>
              <a:t>Ellos son sabios, pacientes y saben que la clave de la riqueza es el ahorrar y la inversión.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4581"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C19F06CD-FA15-435C-B3E6-470CD78FC702}" type="slidenum">
              <a:rPr lang="en-US" altLang="en-US"/>
              <a:pPr/>
              <a:t>19</a:t>
            </a:fld>
            <a:endParaRPr lang="en-US" altLang="en-US"/>
          </a:p>
        </p:txBody>
      </p:sp>
      <p:pic>
        <p:nvPicPr>
          <p:cNvPr id="6" name="Picture 5" descr="Seminario Libertad Financiera logo.png"/>
          <p:cNvPicPr>
            <a:picLocks noChangeAspect="1"/>
          </p:cNvPicPr>
          <p:nvPr/>
        </p:nvPicPr>
        <p:blipFill>
          <a:blip r:embed="rId2" cstate="print"/>
          <a:stretch>
            <a:fillRect/>
          </a:stretch>
        </p:blipFill>
        <p:spPr>
          <a:xfrm>
            <a:off x="7010400" y="6328086"/>
            <a:ext cx="1600200" cy="529914"/>
          </a:xfrm>
          <a:prstGeom prst="rect">
            <a:avLst/>
          </a:prstGeom>
        </p:spPr>
      </p:pic>
      <p:pic>
        <p:nvPicPr>
          <p:cNvPr id="3" name="Picture 2">
            <a:extLst>
              <a:ext uri="{FF2B5EF4-FFF2-40B4-BE49-F238E27FC236}">
                <a16:creationId xmlns:a16="http://schemas.microsoft.com/office/drawing/2014/main" id="{3B13B6F2-2341-8966-9667-B1236FF9FD33}"/>
              </a:ext>
            </a:extLst>
          </p:cNvPr>
          <p:cNvPicPr>
            <a:picLocks noChangeAspect="1"/>
          </p:cNvPicPr>
          <p:nvPr/>
        </p:nvPicPr>
        <p:blipFill>
          <a:blip r:embed="rId3"/>
          <a:stretch>
            <a:fillRect/>
          </a:stretch>
        </p:blipFill>
        <p:spPr>
          <a:xfrm>
            <a:off x="1" y="14433"/>
            <a:ext cx="1608158" cy="51896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7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ctrTitle"/>
          </p:nvPr>
        </p:nvSpPr>
        <p:spPr>
          <a:xfrm>
            <a:off x="409763" y="433545"/>
            <a:ext cx="8354890" cy="930447"/>
          </a:xfrm>
        </p:spPr>
        <p:txBody>
          <a:bodyPr>
            <a:normAutofit/>
          </a:bodyPr>
          <a:lstStyle/>
          <a:p>
            <a:pPr eaLnBrk="1" hangingPunct="1">
              <a:lnSpc>
                <a:spcPct val="90000"/>
              </a:lnSpc>
            </a:pPr>
            <a:r>
              <a:rPr lang="en-US" altLang="en-US" sz="2900" b="1">
                <a:solidFill>
                  <a:srgbClr val="FFFFFF"/>
                </a:solidFill>
              </a:rPr>
              <a:t>LA SEMILLA DEL ÉXITO </a:t>
            </a:r>
            <a:br>
              <a:rPr lang="en-US" altLang="en-US" sz="2900" b="1">
                <a:solidFill>
                  <a:srgbClr val="FFFFFF"/>
                </a:solidFill>
              </a:rPr>
            </a:br>
            <a:r>
              <a:rPr lang="en-US" altLang="en-US" sz="2900" b="1">
                <a:solidFill>
                  <a:srgbClr val="FFFFFF"/>
                </a:solidFill>
              </a:rPr>
              <a:t>PÁGATE A TI MISMO PRIMERO (AHORRO)</a:t>
            </a:r>
          </a:p>
        </p:txBody>
      </p:sp>
      <p:cxnSp>
        <p:nvCxnSpPr>
          <p:cNvPr id="6152" name="Straight Connector 7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49" name="Picture 9" descr="savings tree.jpg"/>
          <p:cNvPicPr>
            <a:picLocks noChangeAspect="1"/>
          </p:cNvPicPr>
          <p:nvPr/>
        </p:nvPicPr>
        <p:blipFill>
          <a:blip r:embed="rId2" cstate="print"/>
          <a:stretch>
            <a:fillRect/>
          </a:stretch>
        </p:blipFill>
        <p:spPr bwMode="auto">
          <a:xfrm>
            <a:off x="248675" y="3069070"/>
            <a:ext cx="4091938" cy="2713132"/>
          </a:xfrm>
          <a:prstGeom prst="rect">
            <a:avLst/>
          </a:prstGeom>
          <a:noFill/>
        </p:spPr>
      </p:pic>
      <p:cxnSp>
        <p:nvCxnSpPr>
          <p:cNvPr id="6153" name="Straight Connector 7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Footer Placeholder 7"/>
          <p:cNvSpPr>
            <a:spLocks noGrp="1"/>
          </p:cNvSpPr>
          <p:nvPr>
            <p:ph type="ftr" sz="quarter" idx="11"/>
          </p:nvPr>
        </p:nvSpPr>
        <p:spPr>
          <a:xfrm>
            <a:off x="3028950" y="6522430"/>
            <a:ext cx="3086100" cy="347472"/>
          </a:xfrm>
        </p:spPr>
        <p:txBody>
          <a:bodyPr>
            <a:normAutofit/>
          </a:bodyPr>
          <a:lstStyle/>
          <a:p>
            <a:pPr>
              <a:spcAft>
                <a:spcPts val="600"/>
              </a:spcAft>
              <a:defRPr/>
            </a:pPr>
            <a:r>
              <a:rPr lang="en-US">
                <a:solidFill>
                  <a:srgbClr val="898989"/>
                </a:solidFill>
              </a:rPr>
              <a:t>© Alex Barrón 2020</a:t>
            </a:r>
          </a:p>
        </p:txBody>
      </p:sp>
      <p:sp>
        <p:nvSpPr>
          <p:cNvPr id="6148" name="Slide Number Placeholder 8"/>
          <p:cNvSpPr>
            <a:spLocks noGrp="1"/>
          </p:cNvSpPr>
          <p:nvPr>
            <p:ph type="sldNum" sz="quarter" idx="12"/>
          </p:nvPr>
        </p:nvSpPr>
        <p:spPr bwMode="auto">
          <a:xfrm>
            <a:off x="6452507" y="6522430"/>
            <a:ext cx="2057400" cy="347472"/>
          </a:xfrm>
        </p:spPr>
        <p:txBody>
          <a:bodyPr>
            <a:normAutofit/>
          </a:bodyPr>
          <a:lstStyle/>
          <a:p>
            <a:pPr>
              <a:spcAft>
                <a:spcPts val="600"/>
              </a:spcAft>
            </a:pPr>
            <a:fld id="{D627824D-A559-4206-B7D2-C9A503EC948C}" type="slidenum">
              <a:rPr lang="en-US" altLang="en-US" smtClean="0"/>
              <a:pPr>
                <a:spcAft>
                  <a:spcPts val="600"/>
                </a:spcAft>
              </a:pPr>
              <a:t>2</a:t>
            </a:fld>
            <a:endParaRPr lang="en-US" altLang="en-US"/>
          </a:p>
        </p:txBody>
      </p:sp>
      <p:pic>
        <p:nvPicPr>
          <p:cNvPr id="2" name="Picture 1">
            <a:extLst>
              <a:ext uri="{FF2B5EF4-FFF2-40B4-BE49-F238E27FC236}">
                <a16:creationId xmlns:a16="http://schemas.microsoft.com/office/drawing/2014/main" id="{F7D4EEC1-9291-5CFB-3CB2-719A926F47F4}"/>
              </a:ext>
            </a:extLst>
          </p:cNvPr>
          <p:cNvPicPr>
            <a:picLocks noChangeAspect="1"/>
          </p:cNvPicPr>
          <p:nvPr/>
        </p:nvPicPr>
        <p:blipFill>
          <a:blip r:embed="rId3"/>
          <a:stretch>
            <a:fillRect/>
          </a:stretch>
        </p:blipFill>
        <p:spPr>
          <a:xfrm>
            <a:off x="4708485" y="3733800"/>
            <a:ext cx="4186840" cy="1351131"/>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 y="549275"/>
            <a:ext cx="9144000" cy="762000"/>
          </a:xfrm>
        </p:spPr>
        <p:txBody>
          <a:bodyPr/>
          <a:lstStyle/>
          <a:p>
            <a:pPr eaLnBrk="1" hangingPunct="1"/>
            <a:r>
              <a:rPr lang="en-US" altLang="en-US" b="1" dirty="0" err="1"/>
              <a:t>Ricos</a:t>
            </a:r>
            <a:r>
              <a:rPr lang="en-US" altLang="en-US" b="1" dirty="0"/>
              <a:t> vs. </a:t>
            </a:r>
            <a:r>
              <a:rPr lang="en-US" altLang="en-US" b="1" dirty="0" err="1"/>
              <a:t>Clase</a:t>
            </a:r>
            <a:r>
              <a:rPr lang="en-US" altLang="en-US" b="1" dirty="0"/>
              <a:t> Media vs. </a:t>
            </a:r>
            <a:r>
              <a:rPr lang="en-US" altLang="en-US" b="1" dirty="0" err="1"/>
              <a:t>Pobres</a:t>
            </a:r>
            <a:endParaRPr lang="en-US" altLang="en-US" b="1" dirty="0"/>
          </a:p>
        </p:txBody>
      </p:sp>
      <p:sp>
        <p:nvSpPr>
          <p:cNvPr id="25603" name="Content Placeholder 2"/>
          <p:cNvSpPr>
            <a:spLocks noGrp="1"/>
          </p:cNvSpPr>
          <p:nvPr>
            <p:ph idx="1"/>
          </p:nvPr>
        </p:nvSpPr>
        <p:spPr>
          <a:xfrm>
            <a:off x="304800" y="1295400"/>
            <a:ext cx="3276600" cy="5410200"/>
          </a:xfrm>
        </p:spPr>
        <p:txBody>
          <a:bodyPr/>
          <a:lstStyle/>
          <a:p>
            <a:pPr marL="457200" indent="-457200" eaLnBrk="1" hangingPunct="1">
              <a:buFont typeface="Arial" charset="0"/>
              <a:buNone/>
            </a:pPr>
            <a:r>
              <a:rPr lang="en-US" altLang="en-US" sz="3600" b="1">
                <a:solidFill>
                  <a:srgbClr val="FF0000"/>
                </a:solidFill>
              </a:rPr>
              <a:t>Pobres</a:t>
            </a:r>
            <a:r>
              <a:rPr lang="en-US" altLang="en-US" sz="3600"/>
              <a:t> </a:t>
            </a:r>
          </a:p>
          <a:p>
            <a:pPr marL="457200" indent="-457200" eaLnBrk="1" hangingPunct="1">
              <a:buFont typeface="Arial" charset="0"/>
              <a:buNone/>
            </a:pPr>
            <a:r>
              <a:rPr lang="en-US" altLang="en-US" sz="2800"/>
              <a:t>  Ganan     $100 </a:t>
            </a:r>
          </a:p>
          <a:p>
            <a:pPr marL="457200" indent="-457200" eaLnBrk="1" hangingPunct="1">
              <a:buFont typeface="Arial" charset="0"/>
              <a:buNone/>
            </a:pPr>
            <a:r>
              <a:rPr lang="en-US" altLang="en-US" sz="2800"/>
              <a:t>- Gastan $101</a:t>
            </a:r>
          </a:p>
          <a:p>
            <a:pPr marL="457200" indent="-457200" eaLnBrk="1" hangingPunct="1">
              <a:buFont typeface="Arial" charset="0"/>
              <a:buNone/>
            </a:pPr>
            <a:r>
              <a:rPr lang="en-US" altLang="en-US" sz="2800" baseline="-25000"/>
              <a:t>======================</a:t>
            </a:r>
          </a:p>
          <a:p>
            <a:pPr marL="457200" indent="-457200" eaLnBrk="1" hangingPunct="1">
              <a:buFont typeface="Arial" charset="0"/>
              <a:buNone/>
            </a:pPr>
            <a:r>
              <a:rPr lang="en-US" altLang="en-US" sz="2800" b="1">
                <a:solidFill>
                  <a:srgbClr val="FF0000"/>
                </a:solidFill>
              </a:rPr>
              <a:t>Piden Prestado =  </a:t>
            </a:r>
          </a:p>
          <a:p>
            <a:pPr marL="457200" indent="-457200" eaLnBrk="1" hangingPunct="1">
              <a:buFont typeface="Arial" charset="0"/>
              <a:buNone/>
            </a:pPr>
            <a:r>
              <a:rPr lang="en-US" altLang="en-US" sz="2800" b="1">
                <a:solidFill>
                  <a:srgbClr val="FF0000"/>
                </a:solidFill>
              </a:rPr>
              <a:t>                     ($1)</a:t>
            </a:r>
          </a:p>
          <a:p>
            <a:pPr marL="457200" indent="-457200" eaLnBrk="1" hangingPunct="1"/>
            <a:endParaRPr lang="en-US" altLang="en-US" sz="280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5605"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C7109EF7-D7C1-4321-852E-BEB9A68B9DCF}" type="slidenum">
              <a:rPr lang="en-US" altLang="en-US"/>
              <a:pPr/>
              <a:t>20</a:t>
            </a:fld>
            <a:endParaRPr lang="en-US" altLang="en-US"/>
          </a:p>
        </p:txBody>
      </p:sp>
      <p:sp>
        <p:nvSpPr>
          <p:cNvPr id="25606" name="Content Placeholder 2"/>
          <p:cNvSpPr txBox="1">
            <a:spLocks/>
          </p:cNvSpPr>
          <p:nvPr/>
        </p:nvSpPr>
        <p:spPr bwMode="auto">
          <a:xfrm>
            <a:off x="3200400" y="1219200"/>
            <a:ext cx="2819400" cy="5410200"/>
          </a:xfrm>
          <a:prstGeom prst="rect">
            <a:avLst/>
          </a:prstGeom>
          <a:noFill/>
          <a:ln w="9525">
            <a:noFill/>
            <a:miter lim="800000"/>
            <a:headEnd/>
            <a:tailEnd/>
          </a:ln>
        </p:spPr>
        <p:txBody>
          <a:bodyPr/>
          <a:lstStyle/>
          <a:p>
            <a:pPr marL="457200" indent="-457200" eaLnBrk="1" hangingPunct="1">
              <a:spcBef>
                <a:spcPct val="20000"/>
              </a:spcBef>
              <a:buFont typeface="Arial" charset="0"/>
              <a:buNone/>
            </a:pPr>
            <a:r>
              <a:rPr lang="en-US" altLang="en-US" sz="3600" b="1">
                <a:solidFill>
                  <a:srgbClr val="3333FF"/>
                </a:solidFill>
                <a:latin typeface="Calibri" pitchFamily="34" charset="0"/>
              </a:rPr>
              <a:t>Clase Media</a:t>
            </a:r>
            <a:endParaRPr lang="en-US" altLang="en-US" sz="3600">
              <a:solidFill>
                <a:srgbClr val="3333FF"/>
              </a:solidFill>
              <a:latin typeface="Calibri" pitchFamily="34" charset="0"/>
            </a:endParaRPr>
          </a:p>
          <a:p>
            <a:pPr marL="457200" indent="-457200" eaLnBrk="1" hangingPunct="1">
              <a:spcBef>
                <a:spcPct val="20000"/>
              </a:spcBef>
            </a:pPr>
            <a:r>
              <a:rPr lang="en-US" altLang="en-US" sz="2800">
                <a:latin typeface="Calibri" pitchFamily="34" charset="0"/>
              </a:rPr>
              <a:t>   Ganan         $100 </a:t>
            </a:r>
          </a:p>
          <a:p>
            <a:pPr marL="457200" indent="-457200" eaLnBrk="1" hangingPunct="1">
              <a:spcBef>
                <a:spcPct val="20000"/>
              </a:spcBef>
            </a:pPr>
            <a:r>
              <a:rPr lang="en-US" altLang="en-US" sz="2800">
                <a:latin typeface="Calibri" pitchFamily="34" charset="0"/>
              </a:rPr>
              <a:t>-  Gastan     $100</a:t>
            </a:r>
          </a:p>
          <a:p>
            <a:pPr marL="457200" indent="-457200" eaLnBrk="1" hangingPunct="1"/>
            <a:r>
              <a:rPr lang="en-US" altLang="en-US" sz="2800" baseline="-25000">
                <a:latin typeface="Calibri" pitchFamily="34" charset="0"/>
              </a:rPr>
              <a:t>======================</a:t>
            </a:r>
            <a:endParaRPr lang="en-US" altLang="en-US" sz="2800">
              <a:latin typeface="Calibri" pitchFamily="34" charset="0"/>
            </a:endParaRPr>
          </a:p>
          <a:p>
            <a:pPr marL="457200" indent="-457200" eaLnBrk="1" hangingPunct="1"/>
            <a:r>
              <a:rPr lang="en-US" altLang="en-US" sz="2800" b="1">
                <a:latin typeface="Calibri" pitchFamily="34" charset="0"/>
              </a:rPr>
              <a:t>Ingreso Neto = $0</a:t>
            </a:r>
          </a:p>
        </p:txBody>
      </p:sp>
      <p:sp>
        <p:nvSpPr>
          <p:cNvPr id="25607" name="Content Placeholder 2"/>
          <p:cNvSpPr txBox="1">
            <a:spLocks/>
          </p:cNvSpPr>
          <p:nvPr/>
        </p:nvSpPr>
        <p:spPr bwMode="auto">
          <a:xfrm>
            <a:off x="6172200" y="1219200"/>
            <a:ext cx="2971800" cy="5410200"/>
          </a:xfrm>
          <a:prstGeom prst="rect">
            <a:avLst/>
          </a:prstGeom>
          <a:noFill/>
          <a:ln w="9525">
            <a:noFill/>
            <a:miter lim="800000"/>
            <a:headEnd/>
            <a:tailEnd/>
          </a:ln>
        </p:spPr>
        <p:txBody>
          <a:bodyPr/>
          <a:lstStyle/>
          <a:p>
            <a:pPr marL="457200" indent="-457200" eaLnBrk="1" hangingPunct="1">
              <a:spcBef>
                <a:spcPct val="20000"/>
              </a:spcBef>
            </a:pPr>
            <a:r>
              <a:rPr lang="en-US" altLang="en-US" sz="3600" b="1">
                <a:solidFill>
                  <a:srgbClr val="00B050"/>
                </a:solidFill>
                <a:latin typeface="Calibri" pitchFamily="34" charset="0"/>
              </a:rPr>
              <a:t>Ricos</a:t>
            </a:r>
            <a:endParaRPr lang="en-US" altLang="en-US" sz="3600">
              <a:solidFill>
                <a:srgbClr val="00B050"/>
              </a:solidFill>
              <a:latin typeface="Calibri" pitchFamily="34" charset="0"/>
            </a:endParaRPr>
          </a:p>
          <a:p>
            <a:pPr marL="457200" indent="-457200" eaLnBrk="1" hangingPunct="1">
              <a:spcBef>
                <a:spcPct val="20000"/>
              </a:spcBef>
            </a:pPr>
            <a:r>
              <a:rPr lang="en-US" altLang="en-US" sz="2800">
                <a:latin typeface="Calibri" pitchFamily="34" charset="0"/>
              </a:rPr>
              <a:t>   Ganan   $100 </a:t>
            </a:r>
          </a:p>
          <a:p>
            <a:pPr marL="457200" indent="-457200" eaLnBrk="1" hangingPunct="1">
              <a:spcBef>
                <a:spcPct val="20000"/>
              </a:spcBef>
            </a:pPr>
            <a:r>
              <a:rPr lang="en-US" altLang="en-US" sz="2800">
                <a:latin typeface="Calibri" pitchFamily="34" charset="0"/>
              </a:rPr>
              <a:t>-  Gastan  $99</a:t>
            </a:r>
          </a:p>
          <a:p>
            <a:pPr marL="457200" indent="-457200" eaLnBrk="1" hangingPunct="1"/>
            <a:r>
              <a:rPr lang="en-US" altLang="en-US" sz="2800" baseline="-25000">
                <a:latin typeface="Calibri" pitchFamily="34" charset="0"/>
              </a:rPr>
              <a:t>======================</a:t>
            </a:r>
            <a:endParaRPr lang="en-US" altLang="en-US" sz="2800">
              <a:latin typeface="Calibri" pitchFamily="34" charset="0"/>
            </a:endParaRPr>
          </a:p>
          <a:p>
            <a:pPr marL="457200" indent="-457200" eaLnBrk="1" hangingPunct="1"/>
            <a:r>
              <a:rPr lang="en-US" altLang="en-US" sz="2800" b="1">
                <a:solidFill>
                  <a:srgbClr val="00B050"/>
                </a:solidFill>
                <a:latin typeface="Calibri" pitchFamily="34" charset="0"/>
              </a:rPr>
              <a:t>    Ahorran =  $1</a:t>
            </a:r>
          </a:p>
        </p:txBody>
      </p:sp>
      <p:pic>
        <p:nvPicPr>
          <p:cNvPr id="25608" name="Picture 9" descr="poor.jpeg"/>
          <p:cNvPicPr>
            <a:picLocks noChangeAspect="1"/>
          </p:cNvPicPr>
          <p:nvPr/>
        </p:nvPicPr>
        <p:blipFill>
          <a:blip r:embed="rId3" cstate="print"/>
          <a:srcRect/>
          <a:stretch>
            <a:fillRect/>
          </a:stretch>
        </p:blipFill>
        <p:spPr bwMode="auto">
          <a:xfrm>
            <a:off x="3657600" y="3886200"/>
            <a:ext cx="1828800" cy="2286000"/>
          </a:xfrm>
          <a:prstGeom prst="rect">
            <a:avLst/>
          </a:prstGeom>
          <a:noFill/>
          <a:ln w="9525">
            <a:noFill/>
            <a:miter lim="800000"/>
            <a:headEnd/>
            <a:tailEnd/>
          </a:ln>
        </p:spPr>
      </p:pic>
      <p:pic>
        <p:nvPicPr>
          <p:cNvPr id="25609" name="Picture 10" descr="richie rich.jpeg"/>
          <p:cNvPicPr>
            <a:picLocks noChangeAspect="1"/>
          </p:cNvPicPr>
          <p:nvPr/>
        </p:nvPicPr>
        <p:blipFill>
          <a:blip r:embed="rId4" cstate="print"/>
          <a:srcRect/>
          <a:stretch>
            <a:fillRect/>
          </a:stretch>
        </p:blipFill>
        <p:spPr bwMode="auto">
          <a:xfrm>
            <a:off x="6248400" y="4114800"/>
            <a:ext cx="2143125" cy="2133600"/>
          </a:xfrm>
          <a:prstGeom prst="rect">
            <a:avLst/>
          </a:prstGeom>
          <a:noFill/>
          <a:ln w="9525">
            <a:noFill/>
            <a:miter lim="800000"/>
            <a:headEnd/>
            <a:tailEnd/>
          </a:ln>
        </p:spPr>
      </p:pic>
      <p:pic>
        <p:nvPicPr>
          <p:cNvPr id="25610" name="Picture 11" descr="homeless.jpeg"/>
          <p:cNvPicPr>
            <a:picLocks noChangeAspect="1"/>
          </p:cNvPicPr>
          <p:nvPr/>
        </p:nvPicPr>
        <p:blipFill>
          <a:blip r:embed="rId5" cstate="print"/>
          <a:srcRect/>
          <a:stretch>
            <a:fillRect/>
          </a:stretch>
        </p:blipFill>
        <p:spPr bwMode="auto">
          <a:xfrm>
            <a:off x="533400" y="4191000"/>
            <a:ext cx="2105025" cy="2171700"/>
          </a:xfrm>
          <a:prstGeom prst="rect">
            <a:avLst/>
          </a:prstGeom>
          <a:noFill/>
          <a:ln w="9525">
            <a:noFill/>
            <a:miter lim="800000"/>
            <a:headEnd/>
            <a:tailEnd/>
          </a:ln>
        </p:spPr>
      </p:pic>
      <p:pic>
        <p:nvPicPr>
          <p:cNvPr id="2" name="Picture 1">
            <a:extLst>
              <a:ext uri="{FF2B5EF4-FFF2-40B4-BE49-F238E27FC236}">
                <a16:creationId xmlns:a16="http://schemas.microsoft.com/office/drawing/2014/main" id="{816D3B8C-6B7A-E544-F1A0-3E7FCA0CB12B}"/>
              </a:ext>
            </a:extLst>
          </p:cNvPr>
          <p:cNvPicPr>
            <a:picLocks noChangeAspect="1"/>
          </p:cNvPicPr>
          <p:nvPr/>
        </p:nvPicPr>
        <p:blipFill>
          <a:blip r:embed="rId6"/>
          <a:stretch>
            <a:fillRect/>
          </a:stretch>
        </p:blipFill>
        <p:spPr>
          <a:xfrm>
            <a:off x="1" y="14433"/>
            <a:ext cx="2080410" cy="67136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467" y="565476"/>
            <a:ext cx="9144000" cy="762000"/>
          </a:xfrm>
        </p:spPr>
        <p:txBody>
          <a:bodyPr/>
          <a:lstStyle/>
          <a:p>
            <a:pPr eaLnBrk="1" hangingPunct="1"/>
            <a:r>
              <a:rPr lang="en-US" altLang="en-US" b="1" dirty="0" err="1"/>
              <a:t>Cómo</a:t>
            </a:r>
            <a:r>
              <a:rPr lang="en-US" altLang="en-US" b="1" dirty="0"/>
              <a:t> </a:t>
            </a:r>
            <a:r>
              <a:rPr lang="en-US" altLang="en-US" b="1" dirty="0" err="1"/>
              <a:t>Pagarte</a:t>
            </a:r>
            <a:r>
              <a:rPr lang="en-US" altLang="en-US" b="1" dirty="0"/>
              <a:t> a </a:t>
            </a:r>
            <a:r>
              <a:rPr lang="en-US" altLang="en-US" b="1" dirty="0" err="1"/>
              <a:t>Ti</a:t>
            </a:r>
            <a:r>
              <a:rPr lang="en-US" altLang="en-US" b="1" dirty="0"/>
              <a:t> </a:t>
            </a:r>
            <a:r>
              <a:rPr lang="en-US" altLang="en-US" b="1" dirty="0" err="1"/>
              <a:t>Mismo</a:t>
            </a:r>
            <a:r>
              <a:rPr lang="en-US" altLang="en-US" b="1" dirty="0"/>
              <a:t> Primero</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5605"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C7109EF7-D7C1-4321-852E-BEB9A68B9DCF}" type="slidenum">
              <a:rPr lang="en-US" altLang="en-US"/>
              <a:pPr/>
              <a:t>21</a:t>
            </a:fld>
            <a:endParaRPr lang="en-US" altLang="en-US"/>
          </a:p>
        </p:txBody>
      </p:sp>
      <p:sp>
        <p:nvSpPr>
          <p:cNvPr id="25607" name="Content Placeholder 2"/>
          <p:cNvSpPr txBox="1">
            <a:spLocks/>
          </p:cNvSpPr>
          <p:nvPr/>
        </p:nvSpPr>
        <p:spPr bwMode="auto">
          <a:xfrm>
            <a:off x="304800" y="1203366"/>
            <a:ext cx="3429000" cy="5410200"/>
          </a:xfrm>
          <a:prstGeom prst="rect">
            <a:avLst/>
          </a:prstGeom>
          <a:noFill/>
          <a:ln w="9525">
            <a:noFill/>
            <a:miter lim="800000"/>
            <a:headEnd/>
            <a:tailEnd/>
          </a:ln>
        </p:spPr>
        <p:txBody>
          <a:bodyPr/>
          <a:lstStyle/>
          <a:p>
            <a:pPr marL="457200" indent="-457200" eaLnBrk="1" hangingPunct="1">
              <a:spcBef>
                <a:spcPct val="20000"/>
              </a:spcBef>
            </a:pPr>
            <a:r>
              <a:rPr lang="en-US" altLang="en-US" sz="3600" b="1" dirty="0" err="1">
                <a:solidFill>
                  <a:srgbClr val="00B050"/>
                </a:solidFill>
                <a:latin typeface="Calibri" pitchFamily="34" charset="0"/>
              </a:rPr>
              <a:t>Ricos</a:t>
            </a:r>
            <a:r>
              <a:rPr lang="en-US" altLang="en-US" sz="3600" b="1" dirty="0">
                <a:solidFill>
                  <a:srgbClr val="00B050"/>
                </a:solidFill>
                <a:latin typeface="Calibri" pitchFamily="34" charset="0"/>
              </a:rPr>
              <a:t> NO </a:t>
            </a:r>
            <a:r>
              <a:rPr lang="en-US" altLang="en-US" sz="3600" b="1" dirty="0" err="1">
                <a:solidFill>
                  <a:srgbClr val="00B050"/>
                </a:solidFill>
                <a:latin typeface="Calibri" pitchFamily="34" charset="0"/>
              </a:rPr>
              <a:t>Gastan</a:t>
            </a:r>
            <a:r>
              <a:rPr lang="en-US" altLang="en-US" sz="3600" b="1" dirty="0">
                <a:solidFill>
                  <a:srgbClr val="00B050"/>
                </a:solidFill>
                <a:latin typeface="Calibri" pitchFamily="34" charset="0"/>
              </a:rPr>
              <a:t> primero</a:t>
            </a:r>
            <a:endParaRPr lang="en-US" altLang="en-US" sz="3600" dirty="0">
              <a:solidFill>
                <a:srgbClr val="00B050"/>
              </a:solidFill>
              <a:latin typeface="Calibri" pitchFamily="34" charset="0"/>
            </a:endParaRPr>
          </a:p>
          <a:p>
            <a:pPr marL="457200" indent="-457200" eaLnBrk="1" hangingPunct="1">
              <a:spcBef>
                <a:spcPct val="20000"/>
              </a:spcBef>
            </a:pPr>
            <a:r>
              <a:rPr lang="en-US" altLang="en-US" sz="2800" dirty="0">
                <a:latin typeface="Calibri" pitchFamily="34" charset="0"/>
              </a:rPr>
              <a:t>   </a:t>
            </a:r>
            <a:r>
              <a:rPr lang="en-US" altLang="en-US" sz="2800" dirty="0" err="1">
                <a:latin typeface="Calibri" pitchFamily="34" charset="0"/>
              </a:rPr>
              <a:t>Ganan</a:t>
            </a:r>
            <a:r>
              <a:rPr lang="en-US" altLang="en-US" sz="2800" dirty="0">
                <a:latin typeface="Calibri" pitchFamily="34" charset="0"/>
              </a:rPr>
              <a:t>   $100 </a:t>
            </a:r>
          </a:p>
          <a:p>
            <a:pPr marL="457200" indent="-457200" eaLnBrk="1" hangingPunct="1">
              <a:spcBef>
                <a:spcPct val="20000"/>
              </a:spcBef>
            </a:pPr>
            <a:r>
              <a:rPr lang="en-US" altLang="en-US" sz="2800" dirty="0">
                <a:solidFill>
                  <a:srgbClr val="FF0000"/>
                </a:solidFill>
                <a:latin typeface="Calibri" pitchFamily="34" charset="0"/>
              </a:rPr>
              <a:t>-  </a:t>
            </a:r>
            <a:r>
              <a:rPr lang="en-US" altLang="en-US" sz="2800" dirty="0" err="1">
                <a:solidFill>
                  <a:srgbClr val="FF0000"/>
                </a:solidFill>
                <a:latin typeface="Calibri" pitchFamily="34" charset="0"/>
              </a:rPr>
              <a:t>Gastan</a:t>
            </a:r>
            <a:r>
              <a:rPr lang="en-US" altLang="en-US" sz="2800" dirty="0">
                <a:solidFill>
                  <a:srgbClr val="FF0000"/>
                </a:solidFill>
                <a:latin typeface="Calibri" pitchFamily="34" charset="0"/>
              </a:rPr>
              <a:t>  $90</a:t>
            </a:r>
          </a:p>
          <a:p>
            <a:pPr marL="457200" indent="-457200" eaLnBrk="1" hangingPunct="1"/>
            <a:r>
              <a:rPr lang="en-US" altLang="en-US" sz="2800" baseline="-25000" dirty="0">
                <a:latin typeface="Calibri" pitchFamily="34" charset="0"/>
              </a:rPr>
              <a:t>======================</a:t>
            </a:r>
            <a:endParaRPr lang="en-US" altLang="en-US" sz="2800" dirty="0">
              <a:latin typeface="Calibri" pitchFamily="34" charset="0"/>
            </a:endParaRPr>
          </a:p>
          <a:p>
            <a:pPr marL="457200" indent="-457200" eaLnBrk="1" hangingPunct="1"/>
            <a:r>
              <a:rPr lang="en-US" altLang="en-US" sz="2800" b="1" dirty="0">
                <a:solidFill>
                  <a:srgbClr val="00B050"/>
                </a:solidFill>
                <a:latin typeface="Calibri" pitchFamily="34" charset="0"/>
              </a:rPr>
              <a:t>    </a:t>
            </a:r>
            <a:r>
              <a:rPr lang="en-US" altLang="en-US" sz="2800" b="1" dirty="0" err="1">
                <a:solidFill>
                  <a:srgbClr val="00B050"/>
                </a:solidFill>
                <a:latin typeface="Calibri" pitchFamily="34" charset="0"/>
              </a:rPr>
              <a:t>Ahorran</a:t>
            </a:r>
            <a:r>
              <a:rPr lang="en-US" altLang="en-US" sz="2800" b="1" dirty="0">
                <a:solidFill>
                  <a:srgbClr val="00B050"/>
                </a:solidFill>
                <a:latin typeface="Calibri" pitchFamily="34" charset="0"/>
              </a:rPr>
              <a:t> =  $10</a:t>
            </a:r>
          </a:p>
        </p:txBody>
      </p:sp>
      <p:pic>
        <p:nvPicPr>
          <p:cNvPr id="25609" name="Picture 10" descr="richie rich.jpeg"/>
          <p:cNvPicPr>
            <a:picLocks noChangeAspect="1"/>
          </p:cNvPicPr>
          <p:nvPr/>
        </p:nvPicPr>
        <p:blipFill>
          <a:blip r:embed="rId3" cstate="print"/>
          <a:srcRect/>
          <a:stretch>
            <a:fillRect/>
          </a:stretch>
        </p:blipFill>
        <p:spPr bwMode="auto">
          <a:xfrm>
            <a:off x="1066800" y="4498878"/>
            <a:ext cx="2143125" cy="2133600"/>
          </a:xfrm>
          <a:prstGeom prst="rect">
            <a:avLst/>
          </a:prstGeom>
          <a:noFill/>
          <a:ln w="9525">
            <a:noFill/>
            <a:miter lim="800000"/>
            <a:headEnd/>
            <a:tailEnd/>
          </a:ln>
        </p:spPr>
      </p:pic>
      <p:sp>
        <p:nvSpPr>
          <p:cNvPr id="13" name="Content Placeholder 2"/>
          <p:cNvSpPr txBox="1">
            <a:spLocks/>
          </p:cNvSpPr>
          <p:nvPr/>
        </p:nvSpPr>
        <p:spPr bwMode="auto">
          <a:xfrm>
            <a:off x="4572000" y="1205345"/>
            <a:ext cx="4267200" cy="5410200"/>
          </a:xfrm>
          <a:prstGeom prst="rect">
            <a:avLst/>
          </a:prstGeom>
          <a:noFill/>
          <a:ln w="9525">
            <a:noFill/>
            <a:miter lim="800000"/>
            <a:headEnd/>
            <a:tailEnd/>
          </a:ln>
        </p:spPr>
        <p:txBody>
          <a:bodyPr/>
          <a:lstStyle/>
          <a:p>
            <a:pPr marL="457200" indent="-457200" eaLnBrk="1" hangingPunct="1">
              <a:spcBef>
                <a:spcPct val="20000"/>
              </a:spcBef>
            </a:pPr>
            <a:r>
              <a:rPr lang="en-US" altLang="en-US" sz="3600" b="1" dirty="0" err="1">
                <a:solidFill>
                  <a:srgbClr val="00B050"/>
                </a:solidFill>
                <a:latin typeface="Calibri" pitchFamily="34" charset="0"/>
              </a:rPr>
              <a:t>Ricos</a:t>
            </a:r>
            <a:r>
              <a:rPr lang="en-US" altLang="en-US" sz="3600" b="1" dirty="0">
                <a:solidFill>
                  <a:srgbClr val="00B050"/>
                </a:solidFill>
                <a:latin typeface="Calibri" pitchFamily="34" charset="0"/>
              </a:rPr>
              <a:t> </a:t>
            </a:r>
            <a:r>
              <a:rPr lang="en-US" altLang="en-US" sz="3600" b="1" dirty="0" err="1">
                <a:solidFill>
                  <a:srgbClr val="00B050"/>
                </a:solidFill>
                <a:latin typeface="Calibri" pitchFamily="34" charset="0"/>
              </a:rPr>
              <a:t>Ahorran</a:t>
            </a:r>
            <a:r>
              <a:rPr lang="en-US" altLang="en-US" sz="3600" b="1" dirty="0">
                <a:solidFill>
                  <a:srgbClr val="00B050"/>
                </a:solidFill>
                <a:latin typeface="Calibri" pitchFamily="34" charset="0"/>
              </a:rPr>
              <a:t> Primero</a:t>
            </a:r>
            <a:endParaRPr lang="en-US" altLang="en-US" sz="3600" dirty="0">
              <a:solidFill>
                <a:srgbClr val="00B050"/>
              </a:solidFill>
              <a:latin typeface="Calibri" pitchFamily="34" charset="0"/>
            </a:endParaRPr>
          </a:p>
          <a:p>
            <a:pPr marL="457200" indent="-457200" eaLnBrk="1" hangingPunct="1">
              <a:spcBef>
                <a:spcPct val="20000"/>
              </a:spcBef>
            </a:pPr>
            <a:r>
              <a:rPr lang="en-US" altLang="en-US" sz="2800" dirty="0">
                <a:latin typeface="Calibri" pitchFamily="34" charset="0"/>
              </a:rPr>
              <a:t>   </a:t>
            </a:r>
            <a:r>
              <a:rPr lang="en-US" altLang="en-US" sz="2800" dirty="0" err="1">
                <a:latin typeface="Calibri" pitchFamily="34" charset="0"/>
              </a:rPr>
              <a:t>Ganan</a:t>
            </a:r>
            <a:r>
              <a:rPr lang="en-US" altLang="en-US" sz="2800" dirty="0">
                <a:latin typeface="Calibri" pitchFamily="34" charset="0"/>
              </a:rPr>
              <a:t>   $100 </a:t>
            </a:r>
          </a:p>
          <a:p>
            <a:pPr marL="457200" indent="-457200" eaLnBrk="1" hangingPunct="1"/>
            <a:r>
              <a:rPr lang="en-US" altLang="en-US" sz="2800" b="1" dirty="0">
                <a:solidFill>
                  <a:srgbClr val="00B050"/>
                </a:solidFill>
                <a:latin typeface="Calibri" pitchFamily="34" charset="0"/>
              </a:rPr>
              <a:t>- Se Pagan Primero =  $10</a:t>
            </a:r>
          </a:p>
          <a:p>
            <a:pPr marL="457200" indent="-457200" eaLnBrk="1" hangingPunct="1"/>
            <a:r>
              <a:rPr lang="en-US" altLang="en-US" sz="2800" baseline="-25000" dirty="0">
                <a:latin typeface="Calibri" pitchFamily="34" charset="0"/>
              </a:rPr>
              <a:t>======================</a:t>
            </a:r>
            <a:endParaRPr lang="en-US" altLang="en-US" sz="2800" dirty="0">
              <a:latin typeface="Calibri" pitchFamily="34" charset="0"/>
            </a:endParaRPr>
          </a:p>
          <a:p>
            <a:pPr marL="457200" indent="-457200" eaLnBrk="1" hangingPunct="1"/>
            <a:r>
              <a:rPr lang="en-US" altLang="en-US" sz="2800" dirty="0">
                <a:latin typeface="Calibri" pitchFamily="34" charset="0"/>
              </a:rPr>
              <a:t>  </a:t>
            </a:r>
            <a:r>
              <a:rPr lang="en-US" altLang="en-US" sz="2800" dirty="0" err="1">
                <a:solidFill>
                  <a:srgbClr val="FF0000"/>
                </a:solidFill>
                <a:latin typeface="Calibri" pitchFamily="34" charset="0"/>
              </a:rPr>
              <a:t>Gastan</a:t>
            </a:r>
            <a:r>
              <a:rPr lang="en-US" altLang="en-US" sz="2800" dirty="0">
                <a:solidFill>
                  <a:srgbClr val="FF0000"/>
                </a:solidFill>
                <a:latin typeface="Calibri" pitchFamily="34" charset="0"/>
              </a:rPr>
              <a:t> $90  </a:t>
            </a:r>
          </a:p>
        </p:txBody>
      </p:sp>
      <p:sp>
        <p:nvSpPr>
          <p:cNvPr id="3" name="Right Arrow 2"/>
          <p:cNvSpPr/>
          <p:nvPr/>
        </p:nvSpPr>
        <p:spPr>
          <a:xfrm>
            <a:off x="3429000" y="2218706"/>
            <a:ext cx="914400" cy="609600"/>
          </a:xfrm>
          <a:prstGeom prst="righ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467" y="4457094"/>
            <a:ext cx="3624745" cy="2039417"/>
          </a:xfrm>
          <a:prstGeom prst="rect">
            <a:avLst/>
          </a:prstGeom>
        </p:spPr>
      </p:pic>
      <p:pic>
        <p:nvPicPr>
          <p:cNvPr id="2" name="Picture 1">
            <a:extLst>
              <a:ext uri="{FF2B5EF4-FFF2-40B4-BE49-F238E27FC236}">
                <a16:creationId xmlns:a16="http://schemas.microsoft.com/office/drawing/2014/main" id="{A05E6672-7648-66C3-767D-71EE94E8734C}"/>
              </a:ext>
            </a:extLst>
          </p:cNvPr>
          <p:cNvPicPr>
            <a:picLocks noChangeAspect="1"/>
          </p:cNvPicPr>
          <p:nvPr/>
        </p:nvPicPr>
        <p:blipFill>
          <a:blip r:embed="rId5"/>
          <a:stretch>
            <a:fillRect/>
          </a:stretch>
        </p:blipFill>
        <p:spPr>
          <a:xfrm>
            <a:off x="1" y="14433"/>
            <a:ext cx="2080410" cy="671367"/>
          </a:xfrm>
          <a:prstGeom prst="rect">
            <a:avLst/>
          </a:prstGeom>
        </p:spPr>
      </p:pic>
    </p:spTree>
    <p:extLst>
      <p:ext uri="{BB962C8B-B14F-4D97-AF65-F5344CB8AC3E}">
        <p14:creationId xmlns:p14="http://schemas.microsoft.com/office/powerpoint/2010/main" val="5097294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60AB-0696-463F-9C19-5E2C5A8314DA}"/>
              </a:ext>
            </a:extLst>
          </p:cNvPr>
          <p:cNvSpPr>
            <a:spLocks noGrp="1"/>
          </p:cNvSpPr>
          <p:nvPr>
            <p:ph type="title"/>
          </p:nvPr>
        </p:nvSpPr>
        <p:spPr>
          <a:xfrm>
            <a:off x="457200" y="749300"/>
            <a:ext cx="8229600" cy="1143000"/>
          </a:xfrm>
        </p:spPr>
        <p:txBody>
          <a:bodyPr>
            <a:normAutofit fontScale="90000"/>
          </a:bodyPr>
          <a:lstStyle/>
          <a:p>
            <a:pPr>
              <a:defRPr/>
            </a:pPr>
            <a:r>
              <a:rPr lang="en-US" b="1" dirty="0"/>
              <a:t>La </a:t>
            </a:r>
            <a:r>
              <a:rPr lang="en-US" b="1" dirty="0" err="1"/>
              <a:t>mayoría</a:t>
            </a:r>
            <a:r>
              <a:rPr lang="en-US" b="1" dirty="0"/>
              <a:t> de la </a:t>
            </a:r>
            <a:r>
              <a:rPr lang="en-US" b="1" dirty="0" err="1"/>
              <a:t>gente</a:t>
            </a:r>
            <a:r>
              <a:rPr lang="en-US" b="1" dirty="0"/>
              <a:t> </a:t>
            </a:r>
            <a:r>
              <a:rPr lang="en-US" b="1" dirty="0" err="1"/>
              <a:t>usa</a:t>
            </a:r>
            <a:r>
              <a:rPr lang="en-US" b="1" dirty="0"/>
              <a:t> una </a:t>
            </a:r>
            <a:r>
              <a:rPr lang="en-US" b="1" dirty="0" err="1"/>
              <a:t>cuenta</a:t>
            </a:r>
            <a:br>
              <a:rPr lang="en-US" b="1" dirty="0"/>
            </a:br>
            <a:r>
              <a:rPr lang="en-US" b="1" dirty="0"/>
              <a:t>para </a:t>
            </a:r>
            <a:r>
              <a:rPr lang="en-US" b="1" dirty="0" err="1"/>
              <a:t>administrar</a:t>
            </a:r>
            <a:r>
              <a:rPr lang="en-US" b="1" dirty="0"/>
              <a:t> </a:t>
            </a:r>
            <a:r>
              <a:rPr lang="en-US" b="1" dirty="0" err="1"/>
              <a:t>su</a:t>
            </a:r>
            <a:r>
              <a:rPr lang="en-US" b="1" dirty="0"/>
              <a:t> </a:t>
            </a:r>
            <a:r>
              <a:rPr lang="en-US" b="1" dirty="0" err="1"/>
              <a:t>dinero</a:t>
            </a:r>
            <a:endParaRPr lang="en-US" b="1" dirty="0"/>
          </a:p>
        </p:txBody>
      </p:sp>
      <p:sp>
        <p:nvSpPr>
          <p:cNvPr id="24579" name="TextBox 3">
            <a:extLst>
              <a:ext uri="{FF2B5EF4-FFF2-40B4-BE49-F238E27FC236}">
                <a16:creationId xmlns:a16="http://schemas.microsoft.com/office/drawing/2014/main" id="{3E578E7E-6AB0-4BFF-AA4D-C9CE9BBD5068}"/>
              </a:ext>
            </a:extLst>
          </p:cNvPr>
          <p:cNvSpPr txBox="1">
            <a:spLocks noChangeArrowheads="1"/>
          </p:cNvSpPr>
          <p:nvPr/>
        </p:nvSpPr>
        <p:spPr bwMode="auto">
          <a:xfrm>
            <a:off x="3705225" y="3657600"/>
            <a:ext cx="1676396" cy="2031325"/>
          </a:xfrm>
          <a:prstGeom prst="rect">
            <a:avLst/>
          </a:prstGeom>
          <a:solidFill>
            <a:schemeClr val="bg1"/>
          </a:solidFill>
          <a:ln w="254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4580" name="TextBox 34">
            <a:extLst>
              <a:ext uri="{FF2B5EF4-FFF2-40B4-BE49-F238E27FC236}">
                <a16:creationId xmlns:a16="http://schemas.microsoft.com/office/drawing/2014/main" id="{5FAF0A7E-A569-4226-A4BF-767BFCC75F0F}"/>
              </a:ext>
            </a:extLst>
          </p:cNvPr>
          <p:cNvSpPr txBox="1">
            <a:spLocks noChangeArrowheads="1"/>
          </p:cNvSpPr>
          <p:nvPr/>
        </p:nvSpPr>
        <p:spPr bwMode="auto">
          <a:xfrm>
            <a:off x="3524250" y="2047875"/>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cxnSp>
        <p:nvCxnSpPr>
          <p:cNvPr id="15" name="Elbow Connector 14">
            <a:extLst>
              <a:ext uri="{FF2B5EF4-FFF2-40B4-BE49-F238E27FC236}">
                <a16:creationId xmlns:a16="http://schemas.microsoft.com/office/drawing/2014/main" id="{D1D21924-628D-45E6-B039-668EA24581D4}"/>
              </a:ext>
            </a:extLst>
          </p:cNvPr>
          <p:cNvCxnSpPr>
            <a:cxnSpLocks/>
            <a:stCxn id="24580" idx="2"/>
            <a:endCxn id="24579" idx="0"/>
          </p:cNvCxnSpPr>
          <p:nvPr/>
        </p:nvCxnSpPr>
        <p:spPr>
          <a:xfrm rot="5400000">
            <a:off x="4200524" y="3314699"/>
            <a:ext cx="685800" cy="2"/>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93B07118-20C1-4094-9338-D186DA995E88}"/>
              </a:ext>
            </a:extLst>
          </p:cNvPr>
          <p:cNvCxnSpPr/>
          <p:nvPr/>
        </p:nvCxnSpPr>
        <p:spPr>
          <a:xfrm rot="10800000" flipV="1">
            <a:off x="2895600" y="4673600"/>
            <a:ext cx="804863" cy="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E3DA55F2-3572-4ADC-88FD-AB224D8346DA}"/>
              </a:ext>
            </a:extLst>
          </p:cNvPr>
          <p:cNvCxnSpPr/>
          <p:nvPr/>
        </p:nvCxnSpPr>
        <p:spPr>
          <a:xfrm>
            <a:off x="5381625" y="4673600"/>
            <a:ext cx="871538" cy="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9287F1DF-32BE-48DA-8483-2B45BBAD05CB}"/>
              </a:ext>
            </a:extLst>
          </p:cNvPr>
          <p:cNvCxnSpPr/>
          <p:nvPr/>
        </p:nvCxnSpPr>
        <p:spPr>
          <a:xfrm rot="5400000">
            <a:off x="4238625" y="6018213"/>
            <a:ext cx="609600" cy="0"/>
          </a:xfrm>
          <a:prstGeom prst="bentConnector3">
            <a:avLst>
              <a:gd name="adj1" fmla="val -10448"/>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8439C17-15D7-4E7B-A020-62EC6696E541}"/>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34E0-FB57-4B92-B7BC-816A3C4ACAEA}"/>
              </a:ext>
            </a:extLst>
          </p:cNvPr>
          <p:cNvSpPr>
            <a:spLocks noGrp="1"/>
          </p:cNvSpPr>
          <p:nvPr>
            <p:ph type="title"/>
          </p:nvPr>
        </p:nvSpPr>
        <p:spPr>
          <a:xfrm>
            <a:off x="458788" y="20638"/>
            <a:ext cx="8229600" cy="1646237"/>
          </a:xfrm>
        </p:spPr>
        <p:txBody>
          <a:bodyPr>
            <a:normAutofit fontScale="90000"/>
          </a:bodyPr>
          <a:lstStyle/>
          <a:p>
            <a:pPr>
              <a:defRPr/>
            </a:pPr>
            <a:r>
              <a:rPr lang="en-US" b="1" dirty="0"/>
              <a:t>La </a:t>
            </a:r>
            <a:r>
              <a:rPr lang="en-US" b="1" dirty="0" err="1"/>
              <a:t>mayoría</a:t>
            </a:r>
            <a:r>
              <a:rPr lang="en-US" b="1" dirty="0"/>
              <a:t> de la </a:t>
            </a:r>
            <a:r>
              <a:rPr lang="en-US" b="1" dirty="0" err="1"/>
              <a:t>gente</a:t>
            </a:r>
            <a:br>
              <a:rPr lang="en-US" b="1" dirty="0"/>
            </a:br>
            <a:r>
              <a:rPr lang="en-US" b="1" dirty="0" err="1"/>
              <a:t>usa</a:t>
            </a:r>
            <a:r>
              <a:rPr lang="en-US" b="1" dirty="0"/>
              <a:t> </a:t>
            </a:r>
            <a:r>
              <a:rPr lang="en-US" b="1" dirty="0" err="1"/>
              <a:t>su</a:t>
            </a:r>
            <a:r>
              <a:rPr lang="en-US" b="1" dirty="0"/>
              <a:t> </a:t>
            </a:r>
            <a:r>
              <a:rPr lang="en-US" b="1" dirty="0" err="1"/>
              <a:t>cuenta</a:t>
            </a:r>
            <a:r>
              <a:rPr lang="en-US" b="1" dirty="0"/>
              <a:t> de cheques</a:t>
            </a:r>
            <a:br>
              <a:rPr lang="en-US" b="1" dirty="0"/>
            </a:br>
            <a:r>
              <a:rPr lang="en-US" b="1" dirty="0"/>
              <a:t>para </a:t>
            </a:r>
            <a:r>
              <a:rPr lang="en-US" b="1" dirty="0" err="1"/>
              <a:t>pagar</a:t>
            </a:r>
            <a:r>
              <a:rPr lang="en-US" b="1" dirty="0"/>
              <a:t> </a:t>
            </a:r>
            <a:r>
              <a:rPr lang="en-US" b="1" dirty="0" err="1"/>
              <a:t>todo</a:t>
            </a:r>
            <a:endParaRPr lang="en-US" b="1" dirty="0"/>
          </a:p>
        </p:txBody>
      </p:sp>
      <p:sp>
        <p:nvSpPr>
          <p:cNvPr id="26627" name="TextBox 3">
            <a:extLst>
              <a:ext uri="{FF2B5EF4-FFF2-40B4-BE49-F238E27FC236}">
                <a16:creationId xmlns:a16="http://schemas.microsoft.com/office/drawing/2014/main" id="{4ECAE3D0-8D3A-4329-BC20-C94B34EEE259}"/>
              </a:ext>
            </a:extLst>
          </p:cNvPr>
          <p:cNvSpPr txBox="1">
            <a:spLocks noChangeArrowheads="1"/>
          </p:cNvSpPr>
          <p:nvPr/>
        </p:nvSpPr>
        <p:spPr bwMode="auto">
          <a:xfrm>
            <a:off x="3524250" y="3175000"/>
            <a:ext cx="1676400" cy="20313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6628" name="TextBox 5">
            <a:extLst>
              <a:ext uri="{FF2B5EF4-FFF2-40B4-BE49-F238E27FC236}">
                <a16:creationId xmlns:a16="http://schemas.microsoft.com/office/drawing/2014/main" id="{85BD1451-F0DA-421F-B743-439D2D1FEDAC}"/>
              </a:ext>
            </a:extLst>
          </p:cNvPr>
          <p:cNvSpPr txBox="1">
            <a:spLocks noChangeArrowheads="1"/>
          </p:cNvSpPr>
          <p:nvPr/>
        </p:nvSpPr>
        <p:spPr bwMode="auto">
          <a:xfrm>
            <a:off x="219075" y="3854450"/>
            <a:ext cx="2447925" cy="646331"/>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PAGAR DEUDAS &amp; INTERESES</a:t>
            </a:r>
          </a:p>
        </p:txBody>
      </p:sp>
      <p:sp>
        <p:nvSpPr>
          <p:cNvPr id="26629" name="TextBox 32">
            <a:extLst>
              <a:ext uri="{FF2B5EF4-FFF2-40B4-BE49-F238E27FC236}">
                <a16:creationId xmlns:a16="http://schemas.microsoft.com/office/drawing/2014/main" id="{CE75A75F-3738-4B1E-B0BE-320869B4006F}"/>
              </a:ext>
            </a:extLst>
          </p:cNvPr>
          <p:cNvSpPr txBox="1">
            <a:spLocks noChangeArrowheads="1"/>
          </p:cNvSpPr>
          <p:nvPr/>
        </p:nvSpPr>
        <p:spPr bwMode="auto">
          <a:xfrm>
            <a:off x="6307138" y="3419475"/>
            <a:ext cx="2371725" cy="646113"/>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INVERTIR EN </a:t>
            </a:r>
          </a:p>
          <a:p>
            <a:pPr algn="ctr">
              <a:spcBef>
                <a:spcPct val="0"/>
              </a:spcBef>
              <a:buFontTx/>
              <a:buNone/>
            </a:pPr>
            <a:r>
              <a:rPr lang="en-US" altLang="en-US" sz="1800" dirty="0">
                <a:latin typeface="Arial" panose="020B0604020202020204" pitchFamily="34" charset="0"/>
              </a:rPr>
              <a:t>ACTIVOS</a:t>
            </a:r>
          </a:p>
        </p:txBody>
      </p:sp>
      <p:cxnSp>
        <p:nvCxnSpPr>
          <p:cNvPr id="46" name="Straight Arrow Connector 11">
            <a:extLst>
              <a:ext uri="{FF2B5EF4-FFF2-40B4-BE49-F238E27FC236}">
                <a16:creationId xmlns:a16="http://schemas.microsoft.com/office/drawing/2014/main" id="{7022D36E-62FB-4FB0-BBE0-BFD8A274A836}"/>
              </a:ext>
            </a:extLst>
          </p:cNvPr>
          <p:cNvCxnSpPr>
            <a:cxnSpLocks/>
            <a:stCxn id="26627" idx="3"/>
            <a:endCxn id="26629" idx="1"/>
          </p:cNvCxnSpPr>
          <p:nvPr/>
        </p:nvCxnSpPr>
        <p:spPr>
          <a:xfrm flipV="1">
            <a:off x="5200650" y="3742532"/>
            <a:ext cx="1106488" cy="44813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CC0C3368-6B22-40C9-B9FA-C13DC1D25C19}"/>
              </a:ext>
            </a:extLst>
          </p:cNvPr>
          <p:cNvCxnSpPr>
            <a:cxnSpLocks/>
            <a:stCxn id="26627" idx="1"/>
            <a:endCxn id="26628" idx="3"/>
          </p:cNvCxnSpPr>
          <p:nvPr/>
        </p:nvCxnSpPr>
        <p:spPr>
          <a:xfrm rot="10800000">
            <a:off x="2667000" y="4175127"/>
            <a:ext cx="857250" cy="1553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32" name="TextBox 34">
            <a:extLst>
              <a:ext uri="{FF2B5EF4-FFF2-40B4-BE49-F238E27FC236}">
                <a16:creationId xmlns:a16="http://schemas.microsoft.com/office/drawing/2014/main" id="{55BF31AB-BEA0-43DB-8299-90995BDBB975}"/>
              </a:ext>
            </a:extLst>
          </p:cNvPr>
          <p:cNvSpPr txBox="1">
            <a:spLocks noChangeArrowheads="1"/>
          </p:cNvSpPr>
          <p:nvPr/>
        </p:nvSpPr>
        <p:spPr bwMode="auto">
          <a:xfrm>
            <a:off x="3524250" y="1895475"/>
            <a:ext cx="167640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cxnSp>
        <p:nvCxnSpPr>
          <p:cNvPr id="12" name="Straight Arrow Connector 11">
            <a:extLst>
              <a:ext uri="{FF2B5EF4-FFF2-40B4-BE49-F238E27FC236}">
                <a16:creationId xmlns:a16="http://schemas.microsoft.com/office/drawing/2014/main" id="{1D269DE5-9E89-4F20-954A-76A0EC192A19}"/>
              </a:ext>
            </a:extLst>
          </p:cNvPr>
          <p:cNvCxnSpPr>
            <a:stCxn id="26632" idx="2"/>
            <a:endCxn id="26627" idx="0"/>
          </p:cNvCxnSpPr>
          <p:nvPr/>
        </p:nvCxnSpPr>
        <p:spPr>
          <a:xfrm>
            <a:off x="4362450" y="2819400"/>
            <a:ext cx="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34" name="TextBox 39">
            <a:extLst>
              <a:ext uri="{FF2B5EF4-FFF2-40B4-BE49-F238E27FC236}">
                <a16:creationId xmlns:a16="http://schemas.microsoft.com/office/drawing/2014/main" id="{F3C1C299-1238-4E51-A843-DC82BA80ABA7}"/>
              </a:ext>
            </a:extLst>
          </p:cNvPr>
          <p:cNvSpPr txBox="1">
            <a:spLocks noChangeArrowheads="1"/>
          </p:cNvSpPr>
          <p:nvPr/>
        </p:nvSpPr>
        <p:spPr bwMode="auto">
          <a:xfrm>
            <a:off x="3371850" y="5619750"/>
            <a:ext cx="1981200" cy="923925"/>
          </a:xfrm>
          <a:prstGeom prst="rect">
            <a:avLst/>
          </a:prstGeom>
          <a:solidFill>
            <a:srgbClr val="FFFF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GASTOS</a:t>
            </a:r>
          </a:p>
          <a:p>
            <a:pPr algn="ctr">
              <a:spcBef>
                <a:spcPct val="0"/>
              </a:spcBef>
              <a:buFontTx/>
              <a:buNone/>
            </a:pPr>
            <a:r>
              <a:rPr lang="en-US" altLang="en-US" sz="1800" dirty="0">
                <a:latin typeface="Arial" panose="020B0604020202020204" pitchFamily="34" charset="0"/>
              </a:rPr>
              <a:t>NECESIDADES</a:t>
            </a:r>
          </a:p>
          <a:p>
            <a:pPr algn="ctr">
              <a:spcBef>
                <a:spcPct val="0"/>
              </a:spcBef>
              <a:buFontTx/>
              <a:buNone/>
            </a:pPr>
            <a:r>
              <a:rPr lang="en-US" altLang="en-US" sz="1800" dirty="0">
                <a:latin typeface="Arial" panose="020B0604020202020204" pitchFamily="34" charset="0"/>
              </a:rPr>
              <a:t>CONSUMO</a:t>
            </a:r>
          </a:p>
        </p:txBody>
      </p:sp>
      <p:cxnSp>
        <p:nvCxnSpPr>
          <p:cNvPr id="42" name="Straight Arrow Connector 41">
            <a:extLst>
              <a:ext uri="{FF2B5EF4-FFF2-40B4-BE49-F238E27FC236}">
                <a16:creationId xmlns:a16="http://schemas.microsoft.com/office/drawing/2014/main" id="{87B57845-C712-4B55-AE83-336FCD67B424}"/>
              </a:ext>
            </a:extLst>
          </p:cNvPr>
          <p:cNvCxnSpPr>
            <a:stCxn id="26627" idx="2"/>
            <a:endCxn id="26634" idx="0"/>
          </p:cNvCxnSpPr>
          <p:nvPr/>
        </p:nvCxnSpPr>
        <p:spPr>
          <a:xfrm>
            <a:off x="4362450" y="5206325"/>
            <a:ext cx="0" cy="41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9845785-4E61-431C-9D2C-05E2768FFA8B}"/>
              </a:ext>
            </a:extLst>
          </p:cNvPr>
          <p:cNvSpPr txBox="1"/>
          <p:nvPr/>
        </p:nvSpPr>
        <p:spPr>
          <a:xfrm>
            <a:off x="6310313" y="4464050"/>
            <a:ext cx="2371725" cy="646331"/>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PAGAR </a:t>
            </a:r>
          </a:p>
          <a:p>
            <a:pPr algn="ctr">
              <a:defRPr/>
            </a:pPr>
            <a:r>
              <a:rPr lang="en-US" dirty="0">
                <a:latin typeface="Arial" charset="0"/>
              </a:rPr>
              <a:t>COMPRAS</a:t>
            </a:r>
          </a:p>
        </p:txBody>
      </p:sp>
      <p:cxnSp>
        <p:nvCxnSpPr>
          <p:cNvPr id="53" name="Straight Arrow Connector 11">
            <a:extLst>
              <a:ext uri="{FF2B5EF4-FFF2-40B4-BE49-F238E27FC236}">
                <a16:creationId xmlns:a16="http://schemas.microsoft.com/office/drawing/2014/main" id="{3808664F-636C-4054-A4E9-A95E1D3C5AE7}"/>
              </a:ext>
            </a:extLst>
          </p:cNvPr>
          <p:cNvCxnSpPr>
            <a:cxnSpLocks/>
            <a:endCxn id="50" idx="1"/>
          </p:cNvCxnSpPr>
          <p:nvPr/>
        </p:nvCxnSpPr>
        <p:spPr>
          <a:xfrm>
            <a:off x="5353050" y="4191000"/>
            <a:ext cx="957263" cy="596216"/>
          </a:xfrm>
          <a:prstGeom prst="bentConnector3">
            <a:avLst>
              <a:gd name="adj1" fmla="val 4301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EA45C2C-496E-2AD4-A89F-A2D03B73907D}"/>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261F-F233-4968-ABB4-12B136F4E39A}"/>
              </a:ext>
            </a:extLst>
          </p:cNvPr>
          <p:cNvSpPr>
            <a:spLocks noGrp="1"/>
          </p:cNvSpPr>
          <p:nvPr>
            <p:ph type="title"/>
          </p:nvPr>
        </p:nvSpPr>
        <p:spPr>
          <a:xfrm>
            <a:off x="914399" y="150812"/>
            <a:ext cx="8229600" cy="1143000"/>
          </a:xfrm>
        </p:spPr>
        <p:txBody>
          <a:bodyPr>
            <a:normAutofit fontScale="90000"/>
          </a:bodyPr>
          <a:lstStyle/>
          <a:p>
            <a:pPr>
              <a:defRPr/>
            </a:pPr>
            <a:r>
              <a:rPr lang="en-US" b="1" dirty="0"/>
              <a:t>La </a:t>
            </a:r>
            <a:r>
              <a:rPr lang="en-US" b="1" dirty="0" err="1"/>
              <a:t>mayoría</a:t>
            </a:r>
            <a:r>
              <a:rPr lang="en-US" b="1" dirty="0"/>
              <a:t> </a:t>
            </a:r>
            <a:r>
              <a:rPr lang="en-US" b="1" dirty="0" err="1"/>
              <a:t>trata</a:t>
            </a:r>
            <a:r>
              <a:rPr lang="en-US" b="1" dirty="0"/>
              <a:t> de </a:t>
            </a:r>
            <a:r>
              <a:rPr lang="en-US" b="1" dirty="0" err="1"/>
              <a:t>ahorrar</a:t>
            </a:r>
            <a:r>
              <a:rPr lang="en-US" b="1" dirty="0"/>
              <a:t> </a:t>
            </a:r>
            <a:br>
              <a:rPr lang="en-US" b="1" dirty="0"/>
            </a:br>
            <a:r>
              <a:rPr lang="en-US" b="1" dirty="0"/>
              <a:t>y </a:t>
            </a:r>
            <a:r>
              <a:rPr lang="en-US" b="1" dirty="0" err="1"/>
              <a:t>gastar</a:t>
            </a:r>
            <a:r>
              <a:rPr lang="en-US" b="1" dirty="0"/>
              <a:t> </a:t>
            </a:r>
            <a:r>
              <a:rPr lang="en-US" b="1" dirty="0" err="1"/>
              <a:t>en</a:t>
            </a:r>
            <a:r>
              <a:rPr lang="en-US" b="1" dirty="0"/>
              <a:t> </a:t>
            </a:r>
            <a:r>
              <a:rPr lang="en-US" b="1" dirty="0" err="1"/>
              <a:t>muchos</a:t>
            </a:r>
            <a:r>
              <a:rPr lang="en-US" b="1" dirty="0"/>
              <a:t> </a:t>
            </a:r>
            <a:r>
              <a:rPr lang="en-US" b="1" dirty="0" err="1"/>
              <a:t>lugares</a:t>
            </a:r>
            <a:r>
              <a:rPr lang="en-US" b="1" dirty="0"/>
              <a:t> </a:t>
            </a:r>
            <a:r>
              <a:rPr lang="en-US" b="1" dirty="0" err="1"/>
              <a:t>separados</a:t>
            </a:r>
            <a:endParaRPr lang="en-US" b="1" dirty="0"/>
          </a:p>
        </p:txBody>
      </p:sp>
      <p:sp>
        <p:nvSpPr>
          <p:cNvPr id="27651" name="TextBox 3">
            <a:extLst>
              <a:ext uri="{FF2B5EF4-FFF2-40B4-BE49-F238E27FC236}">
                <a16:creationId xmlns:a16="http://schemas.microsoft.com/office/drawing/2014/main" id="{192F799E-EBCF-44DD-ACED-83483D73C576}"/>
              </a:ext>
            </a:extLst>
          </p:cNvPr>
          <p:cNvSpPr txBox="1">
            <a:spLocks noChangeArrowheads="1"/>
          </p:cNvSpPr>
          <p:nvPr/>
        </p:nvSpPr>
        <p:spPr bwMode="auto">
          <a:xfrm>
            <a:off x="3524250" y="3267075"/>
            <a:ext cx="1676400" cy="203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7652" name="TextBox 4">
            <a:extLst>
              <a:ext uri="{FF2B5EF4-FFF2-40B4-BE49-F238E27FC236}">
                <a16:creationId xmlns:a16="http://schemas.microsoft.com/office/drawing/2014/main" id="{9B68045A-A690-4481-9630-B73B346CA7B7}"/>
              </a:ext>
            </a:extLst>
          </p:cNvPr>
          <p:cNvSpPr txBox="1">
            <a:spLocks noChangeArrowheads="1"/>
          </p:cNvSpPr>
          <p:nvPr/>
        </p:nvSpPr>
        <p:spPr bwMode="auto">
          <a:xfrm>
            <a:off x="6375400" y="4470400"/>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INVERSIÓN </a:t>
            </a:r>
          </a:p>
          <a:p>
            <a:pPr algn="ctr">
              <a:spcBef>
                <a:spcPct val="0"/>
              </a:spcBef>
              <a:buFontTx/>
              <a:buNone/>
            </a:pPr>
            <a:r>
              <a:rPr lang="en-US" altLang="en-US" sz="1800" dirty="0">
                <a:latin typeface="Arial" panose="020B0604020202020204" pitchFamily="34" charset="0"/>
              </a:rPr>
              <a:t>EN LA BOLSA</a:t>
            </a:r>
          </a:p>
        </p:txBody>
      </p:sp>
      <p:cxnSp>
        <p:nvCxnSpPr>
          <p:cNvPr id="7" name="Straight Arrow Connector 11">
            <a:extLst>
              <a:ext uri="{FF2B5EF4-FFF2-40B4-BE49-F238E27FC236}">
                <a16:creationId xmlns:a16="http://schemas.microsoft.com/office/drawing/2014/main" id="{5739C265-D082-49F7-A188-6D5D98F5B42B}"/>
              </a:ext>
            </a:extLst>
          </p:cNvPr>
          <p:cNvCxnSpPr>
            <a:cxnSpLocks/>
            <a:stCxn id="27651" idx="3"/>
            <a:endCxn id="27655" idx="1"/>
          </p:cNvCxnSpPr>
          <p:nvPr/>
        </p:nvCxnSpPr>
        <p:spPr>
          <a:xfrm flipV="1">
            <a:off x="5200650" y="2584450"/>
            <a:ext cx="1135063" cy="1698625"/>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F5B637B3-2B27-4EA0-811C-F9FF6FD546E0}"/>
              </a:ext>
            </a:extLst>
          </p:cNvPr>
          <p:cNvCxnSpPr>
            <a:stCxn id="27651" idx="1"/>
            <a:endCxn id="27667" idx="3"/>
          </p:cNvCxnSpPr>
          <p:nvPr/>
        </p:nvCxnSpPr>
        <p:spPr>
          <a:xfrm rot="10800000">
            <a:off x="2682876" y="1983305"/>
            <a:ext cx="841375" cy="229977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21">
            <a:extLst>
              <a:ext uri="{FF2B5EF4-FFF2-40B4-BE49-F238E27FC236}">
                <a16:creationId xmlns:a16="http://schemas.microsoft.com/office/drawing/2014/main" id="{C3635554-0BF7-4DA0-AE3E-9265ED60421B}"/>
              </a:ext>
            </a:extLst>
          </p:cNvPr>
          <p:cNvSpPr txBox="1">
            <a:spLocks noChangeArrowheads="1"/>
          </p:cNvSpPr>
          <p:nvPr/>
        </p:nvSpPr>
        <p:spPr bwMode="auto">
          <a:xfrm>
            <a:off x="6335713" y="2400300"/>
            <a:ext cx="2438400" cy="368300"/>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RETIRO (401k)</a:t>
            </a:r>
          </a:p>
        </p:txBody>
      </p:sp>
      <p:sp>
        <p:nvSpPr>
          <p:cNvPr id="27656" name="TextBox 22">
            <a:extLst>
              <a:ext uri="{FF2B5EF4-FFF2-40B4-BE49-F238E27FC236}">
                <a16:creationId xmlns:a16="http://schemas.microsoft.com/office/drawing/2014/main" id="{1ABC0B0D-B344-4F58-A419-44A3376096F0}"/>
              </a:ext>
            </a:extLst>
          </p:cNvPr>
          <p:cNvSpPr txBox="1">
            <a:spLocks noChangeArrowheads="1"/>
          </p:cNvSpPr>
          <p:nvPr/>
        </p:nvSpPr>
        <p:spPr bwMode="auto">
          <a:xfrm>
            <a:off x="6354763" y="3041650"/>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RETIRO (IRA)</a:t>
            </a:r>
          </a:p>
        </p:txBody>
      </p:sp>
      <p:sp>
        <p:nvSpPr>
          <p:cNvPr id="27657" name="TextBox 23">
            <a:extLst>
              <a:ext uri="{FF2B5EF4-FFF2-40B4-BE49-F238E27FC236}">
                <a16:creationId xmlns:a16="http://schemas.microsoft.com/office/drawing/2014/main" id="{79625E42-2CAA-4A09-B6D8-FB39E09139C4}"/>
              </a:ext>
            </a:extLst>
          </p:cNvPr>
          <p:cNvSpPr txBox="1">
            <a:spLocks noChangeArrowheads="1"/>
          </p:cNvSpPr>
          <p:nvPr/>
        </p:nvSpPr>
        <p:spPr bwMode="auto">
          <a:xfrm>
            <a:off x="6354763" y="3636963"/>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SEGURO DE VIDA PERMANENTE</a:t>
            </a:r>
          </a:p>
        </p:txBody>
      </p:sp>
      <p:sp>
        <p:nvSpPr>
          <p:cNvPr id="27658" name="TextBox 24">
            <a:extLst>
              <a:ext uri="{FF2B5EF4-FFF2-40B4-BE49-F238E27FC236}">
                <a16:creationId xmlns:a16="http://schemas.microsoft.com/office/drawing/2014/main" id="{D41DF366-686B-45F7-9743-07CC543A36EB}"/>
              </a:ext>
            </a:extLst>
          </p:cNvPr>
          <p:cNvSpPr txBox="1">
            <a:spLocks noChangeArrowheads="1"/>
          </p:cNvSpPr>
          <p:nvPr/>
        </p:nvSpPr>
        <p:spPr bwMode="auto">
          <a:xfrm>
            <a:off x="260350" y="3505200"/>
            <a:ext cx="2447925" cy="646331"/>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PRÉSTAMO ESTUDIANTIL</a:t>
            </a:r>
          </a:p>
        </p:txBody>
      </p:sp>
      <p:sp>
        <p:nvSpPr>
          <p:cNvPr id="26" name="TextBox 25">
            <a:extLst>
              <a:ext uri="{FF2B5EF4-FFF2-40B4-BE49-F238E27FC236}">
                <a16:creationId xmlns:a16="http://schemas.microsoft.com/office/drawing/2014/main" id="{2D3DCEEA-65DB-4E31-A825-5949F0A294DA}"/>
              </a:ext>
            </a:extLst>
          </p:cNvPr>
          <p:cNvSpPr txBox="1"/>
          <p:nvPr/>
        </p:nvSpPr>
        <p:spPr>
          <a:xfrm>
            <a:off x="273050" y="5251450"/>
            <a:ext cx="2447925" cy="368300"/>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PRÉSTAMO AUTO</a:t>
            </a:r>
          </a:p>
        </p:txBody>
      </p:sp>
      <p:sp>
        <p:nvSpPr>
          <p:cNvPr id="27660" name="TextBox 33">
            <a:extLst>
              <a:ext uri="{FF2B5EF4-FFF2-40B4-BE49-F238E27FC236}">
                <a16:creationId xmlns:a16="http://schemas.microsoft.com/office/drawing/2014/main" id="{427C8C17-A097-4CF9-845A-F249963805C8}"/>
              </a:ext>
            </a:extLst>
          </p:cNvPr>
          <p:cNvSpPr txBox="1">
            <a:spLocks noChangeArrowheads="1"/>
          </p:cNvSpPr>
          <p:nvPr/>
        </p:nvSpPr>
        <p:spPr bwMode="auto">
          <a:xfrm>
            <a:off x="6354763" y="1798638"/>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UNIVERSIDAD (529)</a:t>
            </a:r>
          </a:p>
        </p:txBody>
      </p:sp>
      <p:cxnSp>
        <p:nvCxnSpPr>
          <p:cNvPr id="37" name="Straight Arrow Connector 11">
            <a:extLst>
              <a:ext uri="{FF2B5EF4-FFF2-40B4-BE49-F238E27FC236}">
                <a16:creationId xmlns:a16="http://schemas.microsoft.com/office/drawing/2014/main" id="{0447F1E1-A59B-4960-A7D8-AD1166346421}"/>
              </a:ext>
            </a:extLst>
          </p:cNvPr>
          <p:cNvCxnSpPr>
            <a:cxnSpLocks/>
            <a:stCxn id="27651" idx="3"/>
            <a:endCxn id="27660" idx="1"/>
          </p:cNvCxnSpPr>
          <p:nvPr/>
        </p:nvCxnSpPr>
        <p:spPr>
          <a:xfrm flipV="1">
            <a:off x="5200650" y="1983304"/>
            <a:ext cx="1154113" cy="229977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62" name="TextBox 40">
            <a:extLst>
              <a:ext uri="{FF2B5EF4-FFF2-40B4-BE49-F238E27FC236}">
                <a16:creationId xmlns:a16="http://schemas.microsoft.com/office/drawing/2014/main" id="{B53C2655-F8CD-4CC7-8BEA-E73B862F5E44}"/>
              </a:ext>
            </a:extLst>
          </p:cNvPr>
          <p:cNvSpPr txBox="1">
            <a:spLocks noChangeArrowheads="1"/>
          </p:cNvSpPr>
          <p:nvPr/>
        </p:nvSpPr>
        <p:spPr bwMode="auto">
          <a:xfrm>
            <a:off x="6375400" y="5348288"/>
            <a:ext cx="2371725" cy="369887"/>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NEGOCIO</a:t>
            </a:r>
          </a:p>
        </p:txBody>
      </p:sp>
      <p:cxnSp>
        <p:nvCxnSpPr>
          <p:cNvPr id="46" name="Straight Arrow Connector 11">
            <a:extLst>
              <a:ext uri="{FF2B5EF4-FFF2-40B4-BE49-F238E27FC236}">
                <a16:creationId xmlns:a16="http://schemas.microsoft.com/office/drawing/2014/main" id="{4E04F037-D965-436B-BD1B-BEA3BF727D49}"/>
              </a:ext>
            </a:extLst>
          </p:cNvPr>
          <p:cNvCxnSpPr>
            <a:cxnSpLocks/>
            <a:stCxn id="27651" idx="3"/>
            <a:endCxn id="27656" idx="1"/>
          </p:cNvCxnSpPr>
          <p:nvPr/>
        </p:nvCxnSpPr>
        <p:spPr>
          <a:xfrm flipV="1">
            <a:off x="5200650" y="3226316"/>
            <a:ext cx="1154113" cy="1056759"/>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11">
            <a:extLst>
              <a:ext uri="{FF2B5EF4-FFF2-40B4-BE49-F238E27FC236}">
                <a16:creationId xmlns:a16="http://schemas.microsoft.com/office/drawing/2014/main" id="{3C887EC5-D28C-42B6-8C82-556E4B570D6A}"/>
              </a:ext>
            </a:extLst>
          </p:cNvPr>
          <p:cNvCxnSpPr>
            <a:cxnSpLocks/>
            <a:stCxn id="27651" idx="3"/>
          </p:cNvCxnSpPr>
          <p:nvPr/>
        </p:nvCxnSpPr>
        <p:spPr>
          <a:xfrm flipV="1">
            <a:off x="5200650" y="3678238"/>
            <a:ext cx="1428750" cy="604837"/>
          </a:xfrm>
          <a:prstGeom prst="bentConnector3">
            <a:avLst>
              <a:gd name="adj1" fmla="val 38537"/>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11">
            <a:extLst>
              <a:ext uri="{FF2B5EF4-FFF2-40B4-BE49-F238E27FC236}">
                <a16:creationId xmlns:a16="http://schemas.microsoft.com/office/drawing/2014/main" id="{DE971E1D-24BD-4833-9D5E-536752360FF3}"/>
              </a:ext>
            </a:extLst>
          </p:cNvPr>
          <p:cNvCxnSpPr>
            <a:cxnSpLocks/>
            <a:stCxn id="27651" idx="3"/>
            <a:endCxn id="27652" idx="1"/>
          </p:cNvCxnSpPr>
          <p:nvPr/>
        </p:nvCxnSpPr>
        <p:spPr>
          <a:xfrm>
            <a:off x="5200650" y="4283075"/>
            <a:ext cx="1174750" cy="51049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11">
            <a:extLst>
              <a:ext uri="{FF2B5EF4-FFF2-40B4-BE49-F238E27FC236}">
                <a16:creationId xmlns:a16="http://schemas.microsoft.com/office/drawing/2014/main" id="{0F9497E3-4721-4E5C-89C5-6BC7E1EACA7E}"/>
              </a:ext>
            </a:extLst>
          </p:cNvPr>
          <p:cNvCxnSpPr>
            <a:cxnSpLocks/>
            <a:stCxn id="27651" idx="3"/>
            <a:endCxn id="27662" idx="1"/>
          </p:cNvCxnSpPr>
          <p:nvPr/>
        </p:nvCxnSpPr>
        <p:spPr>
          <a:xfrm>
            <a:off x="5200650" y="4283075"/>
            <a:ext cx="1174750" cy="124936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67" name="TextBox 59">
            <a:extLst>
              <a:ext uri="{FF2B5EF4-FFF2-40B4-BE49-F238E27FC236}">
                <a16:creationId xmlns:a16="http://schemas.microsoft.com/office/drawing/2014/main" id="{2CE86FD5-5F6C-4E20-9DCE-EBD2E8F39F58}"/>
              </a:ext>
            </a:extLst>
          </p:cNvPr>
          <p:cNvSpPr txBox="1">
            <a:spLocks noChangeArrowheads="1"/>
          </p:cNvSpPr>
          <p:nvPr/>
        </p:nvSpPr>
        <p:spPr bwMode="auto">
          <a:xfrm>
            <a:off x="234950" y="1798638"/>
            <a:ext cx="2447925" cy="369332"/>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TARJETA CRÉDITO</a:t>
            </a:r>
          </a:p>
        </p:txBody>
      </p:sp>
      <p:sp>
        <p:nvSpPr>
          <p:cNvPr id="27668" name="TextBox 60">
            <a:extLst>
              <a:ext uri="{FF2B5EF4-FFF2-40B4-BE49-F238E27FC236}">
                <a16:creationId xmlns:a16="http://schemas.microsoft.com/office/drawing/2014/main" id="{50A4B821-F5B9-4A64-8ED1-ECADBC86E49B}"/>
              </a:ext>
            </a:extLst>
          </p:cNvPr>
          <p:cNvSpPr txBox="1">
            <a:spLocks noChangeArrowheads="1"/>
          </p:cNvSpPr>
          <p:nvPr/>
        </p:nvSpPr>
        <p:spPr bwMode="auto">
          <a:xfrm>
            <a:off x="234950" y="2352675"/>
            <a:ext cx="2447925" cy="369888"/>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TARJETA CRÉDITO 2</a:t>
            </a:r>
          </a:p>
        </p:txBody>
      </p:sp>
      <p:sp>
        <p:nvSpPr>
          <p:cNvPr id="27669" name="TextBox 61">
            <a:extLst>
              <a:ext uri="{FF2B5EF4-FFF2-40B4-BE49-F238E27FC236}">
                <a16:creationId xmlns:a16="http://schemas.microsoft.com/office/drawing/2014/main" id="{78AEF943-D7A0-4C66-BC33-FD0598CB9934}"/>
              </a:ext>
            </a:extLst>
          </p:cNvPr>
          <p:cNvSpPr txBox="1">
            <a:spLocks noChangeArrowheads="1"/>
          </p:cNvSpPr>
          <p:nvPr/>
        </p:nvSpPr>
        <p:spPr bwMode="auto">
          <a:xfrm>
            <a:off x="234950" y="2963863"/>
            <a:ext cx="2447925" cy="369887"/>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LINEA DE CRÉDITO</a:t>
            </a:r>
          </a:p>
        </p:txBody>
      </p:sp>
      <p:sp>
        <p:nvSpPr>
          <p:cNvPr id="63" name="TextBox 62">
            <a:extLst>
              <a:ext uri="{FF2B5EF4-FFF2-40B4-BE49-F238E27FC236}">
                <a16:creationId xmlns:a16="http://schemas.microsoft.com/office/drawing/2014/main" id="{9E1C835E-CBC4-4A36-AF83-25C7EA3ACFCD}"/>
              </a:ext>
            </a:extLst>
          </p:cNvPr>
          <p:cNvSpPr txBox="1"/>
          <p:nvPr/>
        </p:nvSpPr>
        <p:spPr>
          <a:xfrm>
            <a:off x="234950" y="5765800"/>
            <a:ext cx="2447925" cy="369888"/>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t>PRÉSTAMO AUTO</a:t>
            </a:r>
            <a:r>
              <a:rPr lang="en-US" dirty="0">
                <a:latin typeface="Arial" charset="0"/>
              </a:rPr>
              <a:t> 2</a:t>
            </a:r>
          </a:p>
        </p:txBody>
      </p:sp>
      <p:sp>
        <p:nvSpPr>
          <p:cNvPr id="64" name="TextBox 63">
            <a:extLst>
              <a:ext uri="{FF2B5EF4-FFF2-40B4-BE49-F238E27FC236}">
                <a16:creationId xmlns:a16="http://schemas.microsoft.com/office/drawing/2014/main" id="{89A0070C-EFF7-4F2E-ABFF-0B085BCE6F4A}"/>
              </a:ext>
            </a:extLst>
          </p:cNvPr>
          <p:cNvSpPr txBox="1"/>
          <p:nvPr/>
        </p:nvSpPr>
        <p:spPr>
          <a:xfrm>
            <a:off x="234950" y="6324600"/>
            <a:ext cx="2447925" cy="369332"/>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HIPOTECA</a:t>
            </a:r>
          </a:p>
        </p:txBody>
      </p:sp>
      <p:sp>
        <p:nvSpPr>
          <p:cNvPr id="27672" name="TextBox 64">
            <a:extLst>
              <a:ext uri="{FF2B5EF4-FFF2-40B4-BE49-F238E27FC236}">
                <a16:creationId xmlns:a16="http://schemas.microsoft.com/office/drawing/2014/main" id="{EA9FDF03-2CAB-45BF-A453-66B57568B705}"/>
              </a:ext>
            </a:extLst>
          </p:cNvPr>
          <p:cNvSpPr txBox="1">
            <a:spLocks noChangeArrowheads="1"/>
          </p:cNvSpPr>
          <p:nvPr/>
        </p:nvSpPr>
        <p:spPr bwMode="auto">
          <a:xfrm>
            <a:off x="200025" y="4341813"/>
            <a:ext cx="2482850" cy="646331"/>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SEGURO DE VIDA TEMPORAL</a:t>
            </a:r>
          </a:p>
        </p:txBody>
      </p:sp>
      <p:cxnSp>
        <p:nvCxnSpPr>
          <p:cNvPr id="73" name="Elbow Connector 72">
            <a:extLst>
              <a:ext uri="{FF2B5EF4-FFF2-40B4-BE49-F238E27FC236}">
                <a16:creationId xmlns:a16="http://schemas.microsoft.com/office/drawing/2014/main" id="{0BA92DD7-DD2C-468C-A242-5F14F930870F}"/>
              </a:ext>
            </a:extLst>
          </p:cNvPr>
          <p:cNvCxnSpPr>
            <a:stCxn id="27651" idx="1"/>
            <a:endCxn id="27669" idx="3"/>
          </p:cNvCxnSpPr>
          <p:nvPr/>
        </p:nvCxnSpPr>
        <p:spPr>
          <a:xfrm rot="10800000">
            <a:off x="2682875" y="3149600"/>
            <a:ext cx="841375" cy="11334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D2619D35-BAC0-4648-A190-72CDAE91078F}"/>
              </a:ext>
            </a:extLst>
          </p:cNvPr>
          <p:cNvCxnSpPr>
            <a:stCxn id="27651" idx="1"/>
            <a:endCxn id="27658" idx="3"/>
          </p:cNvCxnSpPr>
          <p:nvPr/>
        </p:nvCxnSpPr>
        <p:spPr>
          <a:xfrm rot="10800000">
            <a:off x="2708276" y="3828367"/>
            <a:ext cx="815975" cy="45470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5E37F030-7364-443B-983A-28AA4BFAC491}"/>
              </a:ext>
            </a:extLst>
          </p:cNvPr>
          <p:cNvCxnSpPr>
            <a:stCxn id="27651" idx="1"/>
            <a:endCxn id="26" idx="3"/>
          </p:cNvCxnSpPr>
          <p:nvPr/>
        </p:nvCxnSpPr>
        <p:spPr>
          <a:xfrm rot="10800000" flipV="1">
            <a:off x="2720975" y="4283075"/>
            <a:ext cx="803275" cy="115252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F87181E8-EE74-4EE4-8E28-DCA7C3C6FE7C}"/>
              </a:ext>
            </a:extLst>
          </p:cNvPr>
          <p:cNvCxnSpPr>
            <a:stCxn id="27651" idx="1"/>
            <a:endCxn id="63" idx="3"/>
          </p:cNvCxnSpPr>
          <p:nvPr/>
        </p:nvCxnSpPr>
        <p:spPr>
          <a:xfrm rot="10800000" flipV="1">
            <a:off x="2682875" y="4283075"/>
            <a:ext cx="841375" cy="16668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DBE4632C-1A90-458A-BA2C-97FBBAFBB25D}"/>
              </a:ext>
            </a:extLst>
          </p:cNvPr>
          <p:cNvCxnSpPr>
            <a:stCxn id="27651" idx="1"/>
            <a:endCxn id="64" idx="3"/>
          </p:cNvCxnSpPr>
          <p:nvPr/>
        </p:nvCxnSpPr>
        <p:spPr>
          <a:xfrm rot="10800000" flipV="1">
            <a:off x="2682876" y="4283074"/>
            <a:ext cx="841375" cy="222619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7CCFB971-B050-4604-A853-ECC762030078}"/>
              </a:ext>
            </a:extLst>
          </p:cNvPr>
          <p:cNvCxnSpPr>
            <a:stCxn id="27651" idx="1"/>
            <a:endCxn id="27672" idx="3"/>
          </p:cNvCxnSpPr>
          <p:nvPr/>
        </p:nvCxnSpPr>
        <p:spPr>
          <a:xfrm rot="10800000" flipV="1">
            <a:off x="2682876" y="4283075"/>
            <a:ext cx="841375" cy="381904"/>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79" name="TextBox 34">
            <a:extLst>
              <a:ext uri="{FF2B5EF4-FFF2-40B4-BE49-F238E27FC236}">
                <a16:creationId xmlns:a16="http://schemas.microsoft.com/office/drawing/2014/main" id="{E687E71C-359B-4A4B-9F02-389C1BBB0145}"/>
              </a:ext>
            </a:extLst>
          </p:cNvPr>
          <p:cNvSpPr txBox="1">
            <a:spLocks noChangeArrowheads="1"/>
          </p:cNvSpPr>
          <p:nvPr/>
        </p:nvSpPr>
        <p:spPr bwMode="auto">
          <a:xfrm>
            <a:off x="3524250" y="1798638"/>
            <a:ext cx="1676400" cy="923330"/>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cxnSp>
        <p:nvCxnSpPr>
          <p:cNvPr id="12" name="Straight Arrow Connector 11">
            <a:extLst>
              <a:ext uri="{FF2B5EF4-FFF2-40B4-BE49-F238E27FC236}">
                <a16:creationId xmlns:a16="http://schemas.microsoft.com/office/drawing/2014/main" id="{5C79E5C0-2400-4996-BA80-9F8305FB96E7}"/>
              </a:ext>
            </a:extLst>
          </p:cNvPr>
          <p:cNvCxnSpPr>
            <a:stCxn id="27679" idx="2"/>
            <a:endCxn id="27651" idx="0"/>
          </p:cNvCxnSpPr>
          <p:nvPr/>
        </p:nvCxnSpPr>
        <p:spPr>
          <a:xfrm>
            <a:off x="4362450" y="2721968"/>
            <a:ext cx="0" cy="545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81" name="TextBox 39">
            <a:extLst>
              <a:ext uri="{FF2B5EF4-FFF2-40B4-BE49-F238E27FC236}">
                <a16:creationId xmlns:a16="http://schemas.microsoft.com/office/drawing/2014/main" id="{955A2087-023C-4289-A70A-5B6C3553893F}"/>
              </a:ext>
            </a:extLst>
          </p:cNvPr>
          <p:cNvSpPr txBox="1">
            <a:spLocks noChangeArrowheads="1"/>
          </p:cNvSpPr>
          <p:nvPr/>
        </p:nvSpPr>
        <p:spPr bwMode="auto">
          <a:xfrm>
            <a:off x="3429000" y="5619750"/>
            <a:ext cx="1981200" cy="923925"/>
          </a:xfrm>
          <a:prstGeom prst="rect">
            <a:avLst/>
          </a:prstGeom>
          <a:solidFill>
            <a:srgbClr val="FFFF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GASTOS</a:t>
            </a:r>
          </a:p>
          <a:p>
            <a:pPr algn="ctr">
              <a:spcBef>
                <a:spcPct val="0"/>
              </a:spcBef>
              <a:buFontTx/>
              <a:buNone/>
            </a:pPr>
            <a:r>
              <a:rPr lang="en-US" altLang="en-US" sz="1800" dirty="0">
                <a:latin typeface="Arial" panose="020B0604020202020204" pitchFamily="34" charset="0"/>
              </a:rPr>
              <a:t>NECESIDADES</a:t>
            </a:r>
          </a:p>
          <a:p>
            <a:pPr algn="ctr">
              <a:spcBef>
                <a:spcPct val="0"/>
              </a:spcBef>
              <a:buFontTx/>
              <a:buNone/>
            </a:pPr>
            <a:r>
              <a:rPr lang="en-US" altLang="en-US" sz="1800" dirty="0">
                <a:latin typeface="Arial" panose="020B0604020202020204" pitchFamily="34" charset="0"/>
              </a:rPr>
              <a:t>CONSUMO</a:t>
            </a:r>
          </a:p>
        </p:txBody>
      </p:sp>
      <p:cxnSp>
        <p:nvCxnSpPr>
          <p:cNvPr id="42" name="Straight Arrow Connector 41">
            <a:extLst>
              <a:ext uri="{FF2B5EF4-FFF2-40B4-BE49-F238E27FC236}">
                <a16:creationId xmlns:a16="http://schemas.microsoft.com/office/drawing/2014/main" id="{AE56248F-B353-47C0-B8DF-0F8D5F7EAE63}"/>
              </a:ext>
            </a:extLst>
          </p:cNvPr>
          <p:cNvCxnSpPr>
            <a:stCxn id="27651" idx="2"/>
          </p:cNvCxnSpPr>
          <p:nvPr/>
        </p:nvCxnSpPr>
        <p:spPr>
          <a:xfrm>
            <a:off x="4362450" y="5299075"/>
            <a:ext cx="0" cy="3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83" name="TextBox 125">
            <a:extLst>
              <a:ext uri="{FF2B5EF4-FFF2-40B4-BE49-F238E27FC236}">
                <a16:creationId xmlns:a16="http://schemas.microsoft.com/office/drawing/2014/main" id="{3334A7B8-C537-43E9-9759-A57C8E518775}"/>
              </a:ext>
            </a:extLst>
          </p:cNvPr>
          <p:cNvSpPr txBox="1">
            <a:spLocks noChangeArrowheads="1"/>
          </p:cNvSpPr>
          <p:nvPr/>
        </p:nvSpPr>
        <p:spPr bwMode="auto">
          <a:xfrm>
            <a:off x="6421438" y="5954713"/>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INVERSIÓN </a:t>
            </a:r>
          </a:p>
          <a:p>
            <a:pPr algn="ctr">
              <a:spcBef>
                <a:spcPct val="0"/>
              </a:spcBef>
              <a:buFontTx/>
              <a:buNone/>
            </a:pPr>
            <a:r>
              <a:rPr lang="en-US" altLang="en-US" sz="1800" dirty="0">
                <a:latin typeface="Arial" panose="020B0604020202020204" pitchFamily="34" charset="0"/>
              </a:rPr>
              <a:t>BIENES RAÍCES</a:t>
            </a:r>
          </a:p>
        </p:txBody>
      </p:sp>
      <p:cxnSp>
        <p:nvCxnSpPr>
          <p:cNvPr id="127" name="Straight Arrow Connector 11">
            <a:extLst>
              <a:ext uri="{FF2B5EF4-FFF2-40B4-BE49-F238E27FC236}">
                <a16:creationId xmlns:a16="http://schemas.microsoft.com/office/drawing/2014/main" id="{9A3D6F77-C222-4BB5-92DE-AAEE266FE732}"/>
              </a:ext>
            </a:extLst>
          </p:cNvPr>
          <p:cNvCxnSpPr>
            <a:cxnSpLocks/>
            <a:stCxn id="27651" idx="3"/>
            <a:endCxn id="27683" idx="1"/>
          </p:cNvCxnSpPr>
          <p:nvPr/>
        </p:nvCxnSpPr>
        <p:spPr>
          <a:xfrm>
            <a:off x="5200650" y="4283075"/>
            <a:ext cx="1220788" cy="199480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2BC4199-DEA5-E007-8892-60986C173D2A}"/>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1A68-A07A-46DD-9E94-FF50EB28C282}"/>
              </a:ext>
            </a:extLst>
          </p:cNvPr>
          <p:cNvSpPr>
            <a:spLocks noGrp="1"/>
          </p:cNvSpPr>
          <p:nvPr>
            <p:ph type="title"/>
          </p:nvPr>
        </p:nvSpPr>
        <p:spPr>
          <a:xfrm>
            <a:off x="457200" y="152400"/>
            <a:ext cx="8229600" cy="1143000"/>
          </a:xfrm>
        </p:spPr>
        <p:txBody>
          <a:bodyPr>
            <a:normAutofit fontScale="90000"/>
          </a:bodyPr>
          <a:lstStyle/>
          <a:p>
            <a:pPr>
              <a:defRPr/>
            </a:pPr>
            <a:r>
              <a:rPr lang="en-US" b="1" dirty="0"/>
              <a:t>La </a:t>
            </a:r>
            <a:r>
              <a:rPr lang="en-US" b="1" dirty="0" err="1"/>
              <a:t>Lecci</a:t>
            </a:r>
            <a:r>
              <a:rPr lang="el-GR" b="1" dirty="0"/>
              <a:t>ό</a:t>
            </a:r>
            <a:r>
              <a:rPr lang="en-US" b="1" dirty="0"/>
              <a:t>n Clave es </a:t>
            </a:r>
            <a:br>
              <a:rPr lang="en-US" b="1" dirty="0"/>
            </a:br>
            <a:r>
              <a:rPr lang="en-US" b="1" dirty="0" err="1"/>
              <a:t>Ahorrar</a:t>
            </a:r>
            <a:r>
              <a:rPr lang="en-US" b="1" dirty="0"/>
              <a:t> Antes de </a:t>
            </a:r>
            <a:r>
              <a:rPr lang="en-US" b="1" dirty="0" err="1"/>
              <a:t>Gastar</a:t>
            </a:r>
            <a:endParaRPr lang="en-US" b="1" dirty="0"/>
          </a:p>
        </p:txBody>
      </p:sp>
      <p:sp>
        <p:nvSpPr>
          <p:cNvPr id="25603" name="TextBox 3">
            <a:extLst>
              <a:ext uri="{FF2B5EF4-FFF2-40B4-BE49-F238E27FC236}">
                <a16:creationId xmlns:a16="http://schemas.microsoft.com/office/drawing/2014/main" id="{5063A9F5-59C9-4AD9-BDA9-C3C8D39A1662}"/>
              </a:ext>
            </a:extLst>
          </p:cNvPr>
          <p:cNvSpPr txBox="1">
            <a:spLocks noChangeArrowheads="1"/>
          </p:cNvSpPr>
          <p:nvPr/>
        </p:nvSpPr>
        <p:spPr bwMode="auto">
          <a:xfrm>
            <a:off x="2686050" y="3160713"/>
            <a:ext cx="1676400" cy="2032000"/>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5604" name="TextBox 34">
            <a:extLst>
              <a:ext uri="{FF2B5EF4-FFF2-40B4-BE49-F238E27FC236}">
                <a16:creationId xmlns:a16="http://schemas.microsoft.com/office/drawing/2014/main" id="{857164D8-ED8A-48A7-AC77-FA2A0C44CC9E}"/>
              </a:ext>
            </a:extLst>
          </p:cNvPr>
          <p:cNvSpPr txBox="1">
            <a:spLocks noChangeArrowheads="1"/>
          </p:cNvSpPr>
          <p:nvPr/>
        </p:nvSpPr>
        <p:spPr bwMode="auto">
          <a:xfrm>
            <a:off x="3524250" y="1676400"/>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sp>
        <p:nvSpPr>
          <p:cNvPr id="25606" name="TextBox 18">
            <a:extLst>
              <a:ext uri="{FF2B5EF4-FFF2-40B4-BE49-F238E27FC236}">
                <a16:creationId xmlns:a16="http://schemas.microsoft.com/office/drawing/2014/main" id="{8B7BA4E4-6FE5-4355-B6CB-4C859EEE2341}"/>
              </a:ext>
            </a:extLst>
          </p:cNvPr>
          <p:cNvSpPr txBox="1">
            <a:spLocks noChangeArrowheads="1"/>
          </p:cNvSpPr>
          <p:nvPr/>
        </p:nvSpPr>
        <p:spPr bwMode="auto">
          <a:xfrm>
            <a:off x="4724400" y="3160713"/>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AHORROS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cxnSp>
        <p:nvCxnSpPr>
          <p:cNvPr id="15" name="Elbow Connector 14">
            <a:extLst>
              <a:ext uri="{FF2B5EF4-FFF2-40B4-BE49-F238E27FC236}">
                <a16:creationId xmlns:a16="http://schemas.microsoft.com/office/drawing/2014/main" id="{0E84B06F-3513-4C60-9543-8FE7211362AE}"/>
              </a:ext>
            </a:extLst>
          </p:cNvPr>
          <p:cNvCxnSpPr>
            <a:stCxn id="25604" idx="2"/>
            <a:endCxn id="25603" idx="0"/>
          </p:cNvCxnSpPr>
          <p:nvPr/>
        </p:nvCxnSpPr>
        <p:spPr>
          <a:xfrm rot="5400000">
            <a:off x="3753644" y="2370931"/>
            <a:ext cx="560388" cy="1019175"/>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4F65D949-8015-4164-A0FF-8C75D63DCC2E}"/>
              </a:ext>
            </a:extLst>
          </p:cNvPr>
          <p:cNvCxnSpPr>
            <a:stCxn id="25604" idx="2"/>
            <a:endCxn id="25606" idx="0"/>
          </p:cNvCxnSpPr>
          <p:nvPr/>
        </p:nvCxnSpPr>
        <p:spPr>
          <a:xfrm rot="16200000" flipH="1">
            <a:off x="4772818" y="2370931"/>
            <a:ext cx="560388" cy="1019175"/>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9" name="TextBox 25">
            <a:extLst>
              <a:ext uri="{FF2B5EF4-FFF2-40B4-BE49-F238E27FC236}">
                <a16:creationId xmlns:a16="http://schemas.microsoft.com/office/drawing/2014/main" id="{312BE463-652E-4DDD-B8AB-1C1D4D51813B}"/>
              </a:ext>
            </a:extLst>
          </p:cNvPr>
          <p:cNvSpPr txBox="1">
            <a:spLocks noChangeArrowheads="1"/>
          </p:cNvSpPr>
          <p:nvPr/>
        </p:nvSpPr>
        <p:spPr bwMode="auto">
          <a:xfrm>
            <a:off x="4724400" y="5334000"/>
            <a:ext cx="200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Para </a:t>
            </a:r>
            <a:r>
              <a:rPr lang="en-US" altLang="en-US" sz="1800" dirty="0" err="1">
                <a:latin typeface="Arial" panose="020B0604020202020204" pitchFamily="34" charset="0"/>
              </a:rPr>
              <a:t>Necesidades</a:t>
            </a:r>
            <a:r>
              <a:rPr lang="en-US" altLang="en-US" sz="1800" dirty="0">
                <a:latin typeface="Arial" panose="020B0604020202020204" pitchFamily="34" charset="0"/>
              </a:rPr>
              <a:t>, </a:t>
            </a:r>
            <a:r>
              <a:rPr lang="en-US" altLang="en-US" sz="1800" dirty="0" err="1">
                <a:latin typeface="Arial" panose="020B0604020202020204" pitchFamily="34" charset="0"/>
              </a:rPr>
              <a:t>Gastos</a:t>
            </a:r>
            <a:r>
              <a:rPr lang="en-US" altLang="en-US" sz="1800" dirty="0">
                <a:latin typeface="Arial" panose="020B0604020202020204" pitchFamily="34" charset="0"/>
              </a:rPr>
              <a:t> y </a:t>
            </a:r>
            <a:r>
              <a:rPr lang="en-US" altLang="en-US" sz="1800" dirty="0" err="1">
                <a:latin typeface="Arial" panose="020B0604020202020204" pitchFamily="34" charset="0"/>
              </a:rPr>
              <a:t>Deseos</a:t>
            </a:r>
            <a:endParaRPr lang="en-US" altLang="en-US" sz="1800" dirty="0">
              <a:latin typeface="Arial" panose="020B0604020202020204" pitchFamily="34" charset="0"/>
            </a:endParaRPr>
          </a:p>
          <a:p>
            <a:pPr>
              <a:spcBef>
                <a:spcPct val="0"/>
              </a:spcBef>
              <a:buFontTx/>
              <a:buNone/>
            </a:pPr>
            <a:r>
              <a:rPr lang="en-US" altLang="en-US" sz="1800" dirty="0">
                <a:latin typeface="Arial" panose="020B0604020202020204" pitchFamily="34" charset="0"/>
              </a:rPr>
              <a:t>A Largo </a:t>
            </a:r>
            <a:r>
              <a:rPr lang="en-US" altLang="en-US" sz="1800" dirty="0" err="1">
                <a:latin typeface="Arial" panose="020B0604020202020204" pitchFamily="34" charset="0"/>
              </a:rPr>
              <a:t>Plazo</a:t>
            </a:r>
            <a:endParaRPr lang="en-US" altLang="en-US" sz="1800" dirty="0">
              <a:latin typeface="Arial" panose="020B0604020202020204" pitchFamily="34" charset="0"/>
            </a:endParaRPr>
          </a:p>
        </p:txBody>
      </p:sp>
      <p:sp>
        <p:nvSpPr>
          <p:cNvPr id="25610" name="TextBox 27">
            <a:extLst>
              <a:ext uri="{FF2B5EF4-FFF2-40B4-BE49-F238E27FC236}">
                <a16:creationId xmlns:a16="http://schemas.microsoft.com/office/drawing/2014/main" id="{94A2A412-E400-4089-94A2-5ABE1E1EADE2}"/>
              </a:ext>
            </a:extLst>
          </p:cNvPr>
          <p:cNvSpPr txBox="1">
            <a:spLocks noChangeArrowheads="1"/>
          </p:cNvSpPr>
          <p:nvPr/>
        </p:nvSpPr>
        <p:spPr bwMode="auto">
          <a:xfrm>
            <a:off x="6483350" y="3160713"/>
            <a:ext cx="1863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err="1">
                <a:latin typeface="Arial" panose="020B0604020202020204" pitchFamily="34" charset="0"/>
              </a:rPr>
              <a:t>Págate</a:t>
            </a:r>
            <a:r>
              <a:rPr lang="en-US" altLang="en-US" sz="1800" dirty="0">
                <a:latin typeface="Arial" panose="020B0604020202020204" pitchFamily="34" charset="0"/>
              </a:rPr>
              <a:t> a </a:t>
            </a:r>
            <a:r>
              <a:rPr lang="en-US" altLang="en-US" sz="1800" dirty="0" err="1">
                <a:latin typeface="Arial" panose="020B0604020202020204" pitchFamily="34" charset="0"/>
              </a:rPr>
              <a:t>Ti</a:t>
            </a:r>
            <a:r>
              <a:rPr lang="en-US" altLang="en-US" sz="1800" dirty="0">
                <a:latin typeface="Arial" panose="020B0604020202020204" pitchFamily="34" charset="0"/>
              </a:rPr>
              <a:t> </a:t>
            </a:r>
            <a:r>
              <a:rPr lang="en-US" altLang="en-US" sz="1800" dirty="0" err="1">
                <a:latin typeface="Arial" panose="020B0604020202020204" pitchFamily="34" charset="0"/>
              </a:rPr>
              <a:t>Mismo</a:t>
            </a:r>
            <a:r>
              <a:rPr lang="en-US" altLang="en-US" sz="1800" dirty="0">
                <a:latin typeface="Arial" panose="020B0604020202020204" pitchFamily="34" charset="0"/>
              </a:rPr>
              <a:t> </a:t>
            </a:r>
          </a:p>
          <a:p>
            <a:pPr>
              <a:spcBef>
                <a:spcPct val="0"/>
              </a:spcBef>
            </a:pPr>
            <a:r>
              <a:rPr lang="en-US" altLang="en-US" sz="1800" dirty="0">
                <a:latin typeface="Arial" panose="020B0604020202020204" pitchFamily="34" charset="0"/>
              </a:rPr>
              <a:t>PRIMERO!</a:t>
            </a:r>
          </a:p>
        </p:txBody>
      </p:sp>
      <p:sp>
        <p:nvSpPr>
          <p:cNvPr id="25611" name="TextBox 27">
            <a:extLst>
              <a:ext uri="{FF2B5EF4-FFF2-40B4-BE49-F238E27FC236}">
                <a16:creationId xmlns:a16="http://schemas.microsoft.com/office/drawing/2014/main" id="{4D0C0654-92B1-40C1-9BEE-6D15778F44C6}"/>
              </a:ext>
            </a:extLst>
          </p:cNvPr>
          <p:cNvSpPr txBox="1">
            <a:spLocks noChangeArrowheads="1"/>
          </p:cNvSpPr>
          <p:nvPr/>
        </p:nvSpPr>
        <p:spPr bwMode="auto">
          <a:xfrm>
            <a:off x="6788770" y="4072892"/>
            <a:ext cx="115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latin typeface="Arial" panose="020B0604020202020204" pitchFamily="34" charset="0"/>
              </a:rPr>
              <a:t>10%+</a:t>
            </a:r>
          </a:p>
        </p:txBody>
      </p:sp>
      <p:sp>
        <p:nvSpPr>
          <p:cNvPr id="25612" name="TextBox 25">
            <a:extLst>
              <a:ext uri="{FF2B5EF4-FFF2-40B4-BE49-F238E27FC236}">
                <a16:creationId xmlns:a16="http://schemas.microsoft.com/office/drawing/2014/main" id="{5BB03AAE-518C-431D-88B3-FF173CFE4975}"/>
              </a:ext>
            </a:extLst>
          </p:cNvPr>
          <p:cNvSpPr txBox="1">
            <a:spLocks noChangeArrowheads="1"/>
          </p:cNvSpPr>
          <p:nvPr/>
        </p:nvSpPr>
        <p:spPr bwMode="auto">
          <a:xfrm>
            <a:off x="2359025" y="5334000"/>
            <a:ext cx="200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dirty="0">
                <a:latin typeface="Arial" panose="020B0604020202020204" pitchFamily="34" charset="0"/>
              </a:rPr>
              <a:t>Para </a:t>
            </a:r>
            <a:r>
              <a:rPr lang="en-US" altLang="en-US" sz="1800" dirty="0" err="1">
                <a:latin typeface="Arial" panose="020B0604020202020204" pitchFamily="34" charset="0"/>
              </a:rPr>
              <a:t>Necesidades</a:t>
            </a:r>
            <a:r>
              <a:rPr lang="en-US" altLang="en-US" sz="1800" dirty="0">
                <a:latin typeface="Arial" panose="020B0604020202020204" pitchFamily="34" charset="0"/>
              </a:rPr>
              <a:t>, </a:t>
            </a:r>
            <a:r>
              <a:rPr lang="en-US" altLang="en-US" sz="1800" dirty="0" err="1">
                <a:latin typeface="Arial" panose="020B0604020202020204" pitchFamily="34" charset="0"/>
              </a:rPr>
              <a:t>Gastos</a:t>
            </a:r>
            <a:r>
              <a:rPr lang="en-US" altLang="en-US" sz="1800" dirty="0">
                <a:latin typeface="Arial" panose="020B0604020202020204" pitchFamily="34" charset="0"/>
              </a:rPr>
              <a:t> y </a:t>
            </a:r>
            <a:r>
              <a:rPr lang="en-US" altLang="en-US" sz="1800" dirty="0" err="1">
                <a:latin typeface="Arial" panose="020B0604020202020204" pitchFamily="34" charset="0"/>
              </a:rPr>
              <a:t>Deseos</a:t>
            </a:r>
            <a:endParaRPr lang="en-US" altLang="en-US" sz="1800" dirty="0">
              <a:latin typeface="Arial" panose="020B0604020202020204" pitchFamily="34" charset="0"/>
            </a:endParaRPr>
          </a:p>
          <a:p>
            <a:pPr algn="r">
              <a:spcBef>
                <a:spcPct val="0"/>
              </a:spcBef>
              <a:buFontTx/>
              <a:buNone/>
            </a:pPr>
            <a:r>
              <a:rPr lang="en-US" altLang="en-US" sz="1800" dirty="0">
                <a:latin typeface="Arial" panose="020B0604020202020204" pitchFamily="34" charset="0"/>
              </a:rPr>
              <a:t>A </a:t>
            </a:r>
            <a:r>
              <a:rPr lang="en-US" altLang="en-US" sz="1800" dirty="0" err="1">
                <a:latin typeface="Arial" panose="020B0604020202020204" pitchFamily="34" charset="0"/>
              </a:rPr>
              <a:t>Corto</a:t>
            </a:r>
            <a:r>
              <a:rPr lang="en-US" altLang="en-US" sz="1800" dirty="0">
                <a:latin typeface="Arial" panose="020B0604020202020204" pitchFamily="34" charset="0"/>
              </a:rPr>
              <a:t> </a:t>
            </a:r>
            <a:r>
              <a:rPr lang="en-US" altLang="en-US" sz="1800" dirty="0" err="1">
                <a:latin typeface="Arial" panose="020B0604020202020204" pitchFamily="34" charset="0"/>
              </a:rPr>
              <a:t>Plazo</a:t>
            </a:r>
            <a:endParaRPr lang="en-US" altLang="en-US" sz="1800" dirty="0">
              <a:latin typeface="Arial" panose="020B0604020202020204" pitchFamily="34" charset="0"/>
            </a:endParaRPr>
          </a:p>
        </p:txBody>
      </p:sp>
      <p:pic>
        <p:nvPicPr>
          <p:cNvPr id="3" name="Picture 2">
            <a:extLst>
              <a:ext uri="{FF2B5EF4-FFF2-40B4-BE49-F238E27FC236}">
                <a16:creationId xmlns:a16="http://schemas.microsoft.com/office/drawing/2014/main" id="{798C0856-3C80-8C46-8B1B-5FD440A7CB58}"/>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9F99-2C2F-4A5E-8DBD-0D5EE44B4853}"/>
              </a:ext>
            </a:extLst>
          </p:cNvPr>
          <p:cNvSpPr>
            <a:spLocks noGrp="1"/>
          </p:cNvSpPr>
          <p:nvPr>
            <p:ph type="title"/>
          </p:nvPr>
        </p:nvSpPr>
        <p:spPr>
          <a:xfrm>
            <a:off x="457200" y="152400"/>
            <a:ext cx="8229600" cy="1143000"/>
          </a:xfrm>
        </p:spPr>
        <p:txBody>
          <a:bodyPr>
            <a:normAutofit fontScale="90000"/>
          </a:bodyPr>
          <a:lstStyle/>
          <a:p>
            <a:pPr>
              <a:defRPr/>
            </a:pPr>
            <a:r>
              <a:rPr lang="en-US" b="1" dirty="0" err="1"/>
              <a:t>Separa</a:t>
            </a:r>
            <a:r>
              <a:rPr lang="en-US" b="1" dirty="0"/>
              <a:t> </a:t>
            </a:r>
            <a:r>
              <a:rPr lang="en-US" b="1" dirty="0" err="1"/>
              <a:t>tu</a:t>
            </a:r>
            <a:r>
              <a:rPr lang="en-US" b="1" dirty="0"/>
              <a:t> </a:t>
            </a:r>
            <a:r>
              <a:rPr lang="en-US" b="1" dirty="0" err="1"/>
              <a:t>Dinero</a:t>
            </a:r>
            <a:r>
              <a:rPr lang="en-US" b="1" dirty="0"/>
              <a:t> </a:t>
            </a:r>
            <a:br>
              <a:rPr lang="en-US" b="1" dirty="0"/>
            </a:br>
            <a:r>
              <a:rPr lang="en-US" b="1" dirty="0" err="1"/>
              <a:t>en</a:t>
            </a:r>
            <a:r>
              <a:rPr lang="en-US" b="1" dirty="0"/>
              <a:t> 2 </a:t>
            </a:r>
            <a:r>
              <a:rPr lang="en-US" b="1" dirty="0" err="1"/>
              <a:t>Cuentas</a:t>
            </a:r>
            <a:endParaRPr lang="en-US" b="1" dirty="0"/>
          </a:p>
        </p:txBody>
      </p:sp>
      <p:sp>
        <p:nvSpPr>
          <p:cNvPr id="28675" name="TextBox 3">
            <a:extLst>
              <a:ext uri="{FF2B5EF4-FFF2-40B4-BE49-F238E27FC236}">
                <a16:creationId xmlns:a16="http://schemas.microsoft.com/office/drawing/2014/main" id="{59197437-406F-4D44-90DF-A368A6AE8666}"/>
              </a:ext>
            </a:extLst>
          </p:cNvPr>
          <p:cNvSpPr txBox="1">
            <a:spLocks noChangeArrowheads="1"/>
          </p:cNvSpPr>
          <p:nvPr/>
        </p:nvSpPr>
        <p:spPr bwMode="auto">
          <a:xfrm>
            <a:off x="2854325" y="3160713"/>
            <a:ext cx="1676400" cy="2032000"/>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8676" name="TextBox 5">
            <a:extLst>
              <a:ext uri="{FF2B5EF4-FFF2-40B4-BE49-F238E27FC236}">
                <a16:creationId xmlns:a16="http://schemas.microsoft.com/office/drawing/2014/main" id="{F332DCFB-B89E-4785-825C-1489E3F771DA}"/>
              </a:ext>
            </a:extLst>
          </p:cNvPr>
          <p:cNvSpPr txBox="1">
            <a:spLocks noChangeArrowheads="1"/>
          </p:cNvSpPr>
          <p:nvPr/>
        </p:nvSpPr>
        <p:spPr bwMode="auto">
          <a:xfrm>
            <a:off x="2503091" y="5620924"/>
            <a:ext cx="2362200" cy="646113"/>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PAGAR DEUDAS &amp; INTERESES</a:t>
            </a:r>
          </a:p>
        </p:txBody>
      </p:sp>
      <p:sp>
        <p:nvSpPr>
          <p:cNvPr id="28677" name="TextBox 32">
            <a:extLst>
              <a:ext uri="{FF2B5EF4-FFF2-40B4-BE49-F238E27FC236}">
                <a16:creationId xmlns:a16="http://schemas.microsoft.com/office/drawing/2014/main" id="{B16E3D28-6912-4DDD-B5FE-FC01FB9E4018}"/>
              </a:ext>
            </a:extLst>
          </p:cNvPr>
          <p:cNvSpPr txBox="1">
            <a:spLocks noChangeArrowheads="1"/>
          </p:cNvSpPr>
          <p:nvPr/>
        </p:nvSpPr>
        <p:spPr bwMode="auto">
          <a:xfrm>
            <a:off x="6909594" y="3575596"/>
            <a:ext cx="2049462" cy="1200329"/>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CUENTA DE SEGURO Y RESERVA “MI PROPIO BANCO”</a:t>
            </a:r>
          </a:p>
        </p:txBody>
      </p:sp>
      <p:cxnSp>
        <p:nvCxnSpPr>
          <p:cNvPr id="46" name="Straight Arrow Connector 11">
            <a:extLst>
              <a:ext uri="{FF2B5EF4-FFF2-40B4-BE49-F238E27FC236}">
                <a16:creationId xmlns:a16="http://schemas.microsoft.com/office/drawing/2014/main" id="{CA703915-3E9A-4726-95EA-7F96FB0A2565}"/>
              </a:ext>
            </a:extLst>
          </p:cNvPr>
          <p:cNvCxnSpPr>
            <a:cxnSpLocks/>
            <a:stCxn id="28685" idx="3"/>
            <a:endCxn id="28677" idx="1"/>
          </p:cNvCxnSpPr>
          <p:nvPr/>
        </p:nvCxnSpPr>
        <p:spPr>
          <a:xfrm flipV="1">
            <a:off x="6359525" y="4175761"/>
            <a:ext cx="550069" cy="615"/>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B600C2F2-C701-4A63-83A6-7F7CDC4171AB}"/>
              </a:ext>
            </a:extLst>
          </p:cNvPr>
          <p:cNvCxnSpPr>
            <a:cxnSpLocks/>
            <a:stCxn id="28675" idx="2"/>
            <a:endCxn id="28676" idx="0"/>
          </p:cNvCxnSpPr>
          <p:nvPr/>
        </p:nvCxnSpPr>
        <p:spPr>
          <a:xfrm rot="5400000">
            <a:off x="3474253" y="5402651"/>
            <a:ext cx="428211" cy="833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0" name="TextBox 34">
            <a:extLst>
              <a:ext uri="{FF2B5EF4-FFF2-40B4-BE49-F238E27FC236}">
                <a16:creationId xmlns:a16="http://schemas.microsoft.com/office/drawing/2014/main" id="{8B328648-EEC9-4AFF-BD04-9B8D42B08684}"/>
              </a:ext>
            </a:extLst>
          </p:cNvPr>
          <p:cNvSpPr txBox="1">
            <a:spLocks noChangeArrowheads="1"/>
          </p:cNvSpPr>
          <p:nvPr/>
        </p:nvSpPr>
        <p:spPr bwMode="auto">
          <a:xfrm>
            <a:off x="3524250" y="1676400"/>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sp>
        <p:nvSpPr>
          <p:cNvPr id="28681" name="TextBox 39">
            <a:extLst>
              <a:ext uri="{FF2B5EF4-FFF2-40B4-BE49-F238E27FC236}">
                <a16:creationId xmlns:a16="http://schemas.microsoft.com/office/drawing/2014/main" id="{798FCF74-54B8-440B-B2D9-8C86EE2E12C3}"/>
              </a:ext>
            </a:extLst>
          </p:cNvPr>
          <p:cNvSpPr txBox="1">
            <a:spLocks noChangeArrowheads="1"/>
          </p:cNvSpPr>
          <p:nvPr/>
        </p:nvSpPr>
        <p:spPr bwMode="auto">
          <a:xfrm>
            <a:off x="253206" y="3714411"/>
            <a:ext cx="1981200" cy="923925"/>
          </a:xfrm>
          <a:prstGeom prst="rect">
            <a:avLst/>
          </a:prstGeom>
          <a:solidFill>
            <a:srgbClr val="FFFF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GASTOS</a:t>
            </a:r>
          </a:p>
          <a:p>
            <a:pPr algn="ctr">
              <a:spcBef>
                <a:spcPct val="0"/>
              </a:spcBef>
              <a:buFontTx/>
              <a:buNone/>
            </a:pPr>
            <a:r>
              <a:rPr lang="en-US" altLang="en-US" sz="1800" dirty="0">
                <a:latin typeface="Arial" panose="020B0604020202020204" pitchFamily="34" charset="0"/>
              </a:rPr>
              <a:t>NECESIDADES</a:t>
            </a:r>
          </a:p>
          <a:p>
            <a:pPr algn="ctr">
              <a:spcBef>
                <a:spcPct val="0"/>
              </a:spcBef>
              <a:buFontTx/>
              <a:buNone/>
            </a:pPr>
            <a:r>
              <a:rPr lang="en-US" altLang="en-US" sz="1800" dirty="0">
                <a:latin typeface="Arial" panose="020B0604020202020204" pitchFamily="34" charset="0"/>
              </a:rPr>
              <a:t>CONSUMO</a:t>
            </a:r>
          </a:p>
        </p:txBody>
      </p:sp>
      <p:sp>
        <p:nvSpPr>
          <p:cNvPr id="50" name="TextBox 49">
            <a:extLst>
              <a:ext uri="{FF2B5EF4-FFF2-40B4-BE49-F238E27FC236}">
                <a16:creationId xmlns:a16="http://schemas.microsoft.com/office/drawing/2014/main" id="{3A16D43A-E0A8-4832-A85B-14A18C353A46}"/>
              </a:ext>
            </a:extLst>
          </p:cNvPr>
          <p:cNvSpPr txBox="1"/>
          <p:nvPr/>
        </p:nvSpPr>
        <p:spPr>
          <a:xfrm>
            <a:off x="5943600" y="5792201"/>
            <a:ext cx="2071687" cy="646331"/>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PAGAR COMPRAS</a:t>
            </a:r>
          </a:p>
        </p:txBody>
      </p:sp>
      <p:cxnSp>
        <p:nvCxnSpPr>
          <p:cNvPr id="53" name="Straight Arrow Connector 11">
            <a:extLst>
              <a:ext uri="{FF2B5EF4-FFF2-40B4-BE49-F238E27FC236}">
                <a16:creationId xmlns:a16="http://schemas.microsoft.com/office/drawing/2014/main" id="{A1BACEDC-35BE-4865-87B7-A398201572B1}"/>
              </a:ext>
            </a:extLst>
          </p:cNvPr>
          <p:cNvCxnSpPr>
            <a:cxnSpLocks/>
            <a:stCxn id="28685" idx="2"/>
            <a:endCxn id="50" idx="0"/>
          </p:cNvCxnSpPr>
          <p:nvPr/>
        </p:nvCxnSpPr>
        <p:spPr>
          <a:xfrm rot="16200000" flipH="1">
            <a:off x="5950303" y="4763059"/>
            <a:ext cx="600163" cy="1458119"/>
          </a:xfrm>
          <a:prstGeom prst="bentConnector3">
            <a:avLst>
              <a:gd name="adj1" fmla="val 3885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685" name="TextBox 18">
            <a:extLst>
              <a:ext uri="{FF2B5EF4-FFF2-40B4-BE49-F238E27FC236}">
                <a16:creationId xmlns:a16="http://schemas.microsoft.com/office/drawing/2014/main" id="{87113522-FFF1-445C-90C7-B68FD9D0488C}"/>
              </a:ext>
            </a:extLst>
          </p:cNvPr>
          <p:cNvSpPr txBox="1">
            <a:spLocks noChangeArrowheads="1"/>
          </p:cNvSpPr>
          <p:nvPr/>
        </p:nvSpPr>
        <p:spPr bwMode="auto">
          <a:xfrm>
            <a:off x="4683125" y="3160713"/>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AHORROS</a:t>
            </a:r>
          </a:p>
          <a:p>
            <a:pPr algn="ctr">
              <a:spcBef>
                <a:spcPct val="0"/>
              </a:spcBef>
              <a:buFontTx/>
              <a:buNone/>
            </a:pPr>
            <a:r>
              <a:rPr lang="en-US" altLang="en-US" sz="1800" dirty="0">
                <a:latin typeface="Arial" panose="020B0604020202020204" pitchFamily="34" charset="0"/>
              </a:rPr>
              <a:t>(PÁGATE A TI MISMO)</a:t>
            </a:r>
          </a:p>
          <a:p>
            <a:pPr algn="ctr">
              <a:spcBef>
                <a:spcPct val="0"/>
              </a:spcBef>
              <a:buFontTx/>
              <a:buNone/>
            </a:pPr>
            <a:endParaRPr lang="en-US" altLang="en-US" sz="1800" dirty="0">
              <a:latin typeface="Arial" panose="020B0604020202020204" pitchFamily="34" charset="0"/>
            </a:endParaRPr>
          </a:p>
        </p:txBody>
      </p:sp>
      <p:cxnSp>
        <p:nvCxnSpPr>
          <p:cNvPr id="15" name="Elbow Connector 14">
            <a:extLst>
              <a:ext uri="{FF2B5EF4-FFF2-40B4-BE49-F238E27FC236}">
                <a16:creationId xmlns:a16="http://schemas.microsoft.com/office/drawing/2014/main" id="{2535A4E3-2AA5-4D58-961C-D25980DB7140}"/>
              </a:ext>
            </a:extLst>
          </p:cNvPr>
          <p:cNvCxnSpPr>
            <a:stCxn id="28680" idx="2"/>
            <a:endCxn id="28675" idx="0"/>
          </p:cNvCxnSpPr>
          <p:nvPr/>
        </p:nvCxnSpPr>
        <p:spPr>
          <a:xfrm rot="5400000">
            <a:off x="3837781" y="2455069"/>
            <a:ext cx="560388" cy="85090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D7BDCB50-4D45-4047-9391-91C363265023}"/>
              </a:ext>
            </a:extLst>
          </p:cNvPr>
          <p:cNvCxnSpPr>
            <a:stCxn id="28680" idx="2"/>
            <a:endCxn id="28685" idx="0"/>
          </p:cNvCxnSpPr>
          <p:nvPr/>
        </p:nvCxnSpPr>
        <p:spPr>
          <a:xfrm rot="16200000" flipH="1">
            <a:off x="4752181" y="2391569"/>
            <a:ext cx="560388" cy="9779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F2CB3157-378A-4CC2-BD5D-B15C417901D0}"/>
              </a:ext>
            </a:extLst>
          </p:cNvPr>
          <p:cNvCxnSpPr>
            <a:cxnSpLocks/>
            <a:stCxn id="28675" idx="1"/>
            <a:endCxn id="28681" idx="3"/>
          </p:cNvCxnSpPr>
          <p:nvPr/>
        </p:nvCxnSpPr>
        <p:spPr>
          <a:xfrm rot="10800000">
            <a:off x="2234407" y="4176375"/>
            <a:ext cx="619919" cy="339"/>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27">
            <a:extLst>
              <a:ext uri="{FF2B5EF4-FFF2-40B4-BE49-F238E27FC236}">
                <a16:creationId xmlns:a16="http://schemas.microsoft.com/office/drawing/2014/main" id="{181F4B32-A0EF-4226-839A-DDB25B2766B6}"/>
              </a:ext>
            </a:extLst>
          </p:cNvPr>
          <p:cNvSpPr txBox="1">
            <a:spLocks noChangeArrowheads="1"/>
          </p:cNvSpPr>
          <p:nvPr/>
        </p:nvSpPr>
        <p:spPr bwMode="auto">
          <a:xfrm>
            <a:off x="5600874" y="2444099"/>
            <a:ext cx="2836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err="1">
                <a:latin typeface="Arial" panose="020B0604020202020204" pitchFamily="34" charset="0"/>
              </a:rPr>
              <a:t>Págate</a:t>
            </a:r>
            <a:r>
              <a:rPr lang="en-US" altLang="en-US" sz="1800" dirty="0">
                <a:latin typeface="Arial" panose="020B0604020202020204" pitchFamily="34" charset="0"/>
              </a:rPr>
              <a:t> a </a:t>
            </a:r>
            <a:r>
              <a:rPr lang="en-US" altLang="en-US" sz="1800" dirty="0" err="1">
                <a:latin typeface="Arial" panose="020B0604020202020204" pitchFamily="34" charset="0"/>
              </a:rPr>
              <a:t>Ti</a:t>
            </a:r>
            <a:r>
              <a:rPr lang="en-US" altLang="en-US" sz="1800" dirty="0">
                <a:latin typeface="Arial" panose="020B0604020202020204" pitchFamily="34" charset="0"/>
              </a:rPr>
              <a:t> </a:t>
            </a:r>
            <a:r>
              <a:rPr lang="en-US" altLang="en-US" sz="1800" dirty="0" err="1">
                <a:latin typeface="Arial" panose="020B0604020202020204" pitchFamily="34" charset="0"/>
              </a:rPr>
              <a:t>Mismo</a:t>
            </a:r>
            <a:r>
              <a:rPr lang="en-US" altLang="en-US" sz="1800" dirty="0">
                <a:latin typeface="Arial" panose="020B0604020202020204" pitchFamily="34" charset="0"/>
              </a:rPr>
              <a:t> PRIMERO!</a:t>
            </a:r>
          </a:p>
        </p:txBody>
      </p:sp>
      <p:cxnSp>
        <p:nvCxnSpPr>
          <p:cNvPr id="60" name="Straight Arrow Connector 11">
            <a:extLst>
              <a:ext uri="{FF2B5EF4-FFF2-40B4-BE49-F238E27FC236}">
                <a16:creationId xmlns:a16="http://schemas.microsoft.com/office/drawing/2014/main" id="{59046796-A424-4534-92C5-01E2973B782E}"/>
              </a:ext>
            </a:extLst>
          </p:cNvPr>
          <p:cNvCxnSpPr>
            <a:cxnSpLocks/>
            <a:stCxn id="28685" idx="2"/>
            <a:endCxn id="28676" idx="2"/>
          </p:cNvCxnSpPr>
          <p:nvPr/>
        </p:nvCxnSpPr>
        <p:spPr>
          <a:xfrm rot="5400000">
            <a:off x="4065259" y="4810970"/>
            <a:ext cx="1074999" cy="1837134"/>
          </a:xfrm>
          <a:prstGeom prst="bentConnector3">
            <a:avLst>
              <a:gd name="adj1" fmla="val 121265"/>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7">
            <a:extLst>
              <a:ext uri="{FF2B5EF4-FFF2-40B4-BE49-F238E27FC236}">
                <a16:creationId xmlns:a16="http://schemas.microsoft.com/office/drawing/2014/main" id="{184CF8B7-4C57-4201-9986-AAC35060C870}"/>
              </a:ext>
            </a:extLst>
          </p:cNvPr>
          <p:cNvSpPr txBox="1">
            <a:spLocks noChangeArrowheads="1"/>
          </p:cNvSpPr>
          <p:nvPr/>
        </p:nvSpPr>
        <p:spPr bwMode="auto">
          <a:xfrm>
            <a:off x="3184326" y="6505131"/>
            <a:ext cx="283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err="1">
                <a:latin typeface="Arial" panose="020B0604020202020204" pitchFamily="34" charset="0"/>
              </a:rPr>
              <a:t>Préstate</a:t>
            </a:r>
            <a:r>
              <a:rPr lang="en-US" altLang="en-US" sz="1800" dirty="0">
                <a:latin typeface="Arial" panose="020B0604020202020204" pitchFamily="34" charset="0"/>
              </a:rPr>
              <a:t> a </a:t>
            </a:r>
            <a:r>
              <a:rPr lang="en-US" altLang="en-US" sz="1800" dirty="0" err="1">
                <a:latin typeface="Arial" panose="020B0604020202020204" pitchFamily="34" charset="0"/>
              </a:rPr>
              <a:t>Ti</a:t>
            </a:r>
            <a:r>
              <a:rPr lang="en-US" altLang="en-US" sz="1800" dirty="0">
                <a:latin typeface="Arial" panose="020B0604020202020204" pitchFamily="34" charset="0"/>
              </a:rPr>
              <a:t> </a:t>
            </a:r>
            <a:r>
              <a:rPr lang="en-US" altLang="en-US" sz="1800" dirty="0" err="1">
                <a:latin typeface="Arial" panose="020B0604020202020204" pitchFamily="34" charset="0"/>
              </a:rPr>
              <a:t>Mismo</a:t>
            </a:r>
            <a:r>
              <a:rPr lang="en-US" altLang="en-US" sz="1800" dirty="0">
                <a:latin typeface="Arial" panose="020B0604020202020204" pitchFamily="34" charset="0"/>
              </a:rPr>
              <a:t>!</a:t>
            </a:r>
          </a:p>
        </p:txBody>
      </p:sp>
      <p:cxnSp>
        <p:nvCxnSpPr>
          <p:cNvPr id="32" name="Elbow Connector 75">
            <a:extLst>
              <a:ext uri="{FF2B5EF4-FFF2-40B4-BE49-F238E27FC236}">
                <a16:creationId xmlns:a16="http://schemas.microsoft.com/office/drawing/2014/main" id="{ABDC8D43-B691-4549-9E72-2EDC7FFC78BC}"/>
              </a:ext>
            </a:extLst>
          </p:cNvPr>
          <p:cNvCxnSpPr>
            <a:cxnSpLocks/>
            <a:stCxn id="28677" idx="2"/>
          </p:cNvCxnSpPr>
          <p:nvPr/>
        </p:nvCxnSpPr>
        <p:spPr>
          <a:xfrm rot="5400000" flipH="1">
            <a:off x="6958581" y="3800182"/>
            <a:ext cx="377077" cy="1574410"/>
          </a:xfrm>
          <a:prstGeom prst="bentConnector4">
            <a:avLst>
              <a:gd name="adj1" fmla="val -60624"/>
              <a:gd name="adj2" fmla="val 82543"/>
            </a:avLst>
          </a:prstGeom>
          <a:ln>
            <a:tailEnd type="arrow"/>
          </a:ln>
        </p:spPr>
        <p:style>
          <a:lnRef idx="2">
            <a:schemeClr val="accent4"/>
          </a:lnRef>
          <a:fillRef idx="0">
            <a:schemeClr val="accent4"/>
          </a:fillRef>
          <a:effectRef idx="1">
            <a:schemeClr val="accent4"/>
          </a:effectRef>
          <a:fontRef idx="minor">
            <a:schemeClr val="tx1"/>
          </a:fontRef>
        </p:style>
      </p:cxnSp>
      <p:pic>
        <p:nvPicPr>
          <p:cNvPr id="3" name="Picture 2">
            <a:extLst>
              <a:ext uri="{FF2B5EF4-FFF2-40B4-BE49-F238E27FC236}">
                <a16:creationId xmlns:a16="http://schemas.microsoft.com/office/drawing/2014/main" id="{8731EF81-EFB5-E0AF-1DBD-83B0C6E459CF}"/>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109801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63BC96B-1D4B-4E54-ACF8-3A19149D27CD}"/>
              </a:ext>
            </a:extLst>
          </p:cNvPr>
          <p:cNvSpPr>
            <a:spLocks noGrp="1"/>
          </p:cNvSpPr>
          <p:nvPr>
            <p:ph type="title"/>
          </p:nvPr>
        </p:nvSpPr>
        <p:spPr>
          <a:xfrm>
            <a:off x="1314450" y="201613"/>
            <a:ext cx="7620000" cy="1143000"/>
          </a:xfrm>
        </p:spPr>
        <p:txBody>
          <a:bodyPr/>
          <a:lstStyle/>
          <a:p>
            <a:r>
              <a:rPr lang="en-US" altLang="en-US" b="1" dirty="0"/>
              <a:t>Los 3 </a:t>
            </a:r>
            <a:r>
              <a:rPr lang="en-US" altLang="en-US" b="1" dirty="0" err="1"/>
              <a:t>Estados</a:t>
            </a:r>
            <a:r>
              <a:rPr lang="en-US" altLang="en-US" b="1" dirty="0"/>
              <a:t> </a:t>
            </a:r>
            <a:r>
              <a:rPr lang="en-US" altLang="en-US" b="1" dirty="0" err="1"/>
              <a:t>Financieros</a:t>
            </a:r>
            <a:endParaRPr lang="en-US" altLang="en-US" b="1" dirty="0"/>
          </a:p>
        </p:txBody>
      </p:sp>
      <p:sp>
        <p:nvSpPr>
          <p:cNvPr id="3" name="Content Placeholder 2">
            <a:extLst>
              <a:ext uri="{FF2B5EF4-FFF2-40B4-BE49-F238E27FC236}">
                <a16:creationId xmlns:a16="http://schemas.microsoft.com/office/drawing/2014/main" id="{FDF4101F-2E66-42FE-9CDF-25C108FBD9E7}"/>
              </a:ext>
            </a:extLst>
          </p:cNvPr>
          <p:cNvSpPr>
            <a:spLocks noGrp="1"/>
          </p:cNvSpPr>
          <p:nvPr>
            <p:ph idx="1"/>
          </p:nvPr>
        </p:nvSpPr>
        <p:spPr>
          <a:xfrm>
            <a:off x="369888" y="1230313"/>
            <a:ext cx="8466137" cy="576262"/>
          </a:xfrm>
        </p:spPr>
        <p:txBody>
          <a:bodyPr>
            <a:normAutofit fontScale="92500"/>
          </a:bodyPr>
          <a:lstStyle/>
          <a:p>
            <a:pPr marL="0" indent="0">
              <a:buFont typeface="Arial" panose="020B0604020202020204" pitchFamily="34" charset="0"/>
              <a:buNone/>
              <a:defRPr/>
            </a:pPr>
            <a:r>
              <a:rPr lang="en-US" b="1" dirty="0" err="1"/>
              <a:t>Págate</a:t>
            </a:r>
            <a:r>
              <a:rPr lang="en-US" b="1" dirty="0"/>
              <a:t> a </a:t>
            </a:r>
            <a:r>
              <a:rPr lang="en-US" b="1" dirty="0" err="1"/>
              <a:t>Ti</a:t>
            </a:r>
            <a:r>
              <a:rPr lang="en-US" b="1" dirty="0"/>
              <a:t> </a:t>
            </a:r>
            <a:r>
              <a:rPr lang="en-US" b="1" dirty="0" err="1"/>
              <a:t>Mismo</a:t>
            </a:r>
            <a:r>
              <a:rPr lang="en-US" b="1" dirty="0"/>
              <a:t> Primero – Debe ser una </a:t>
            </a:r>
            <a:r>
              <a:rPr lang="en-US" b="1" dirty="0" err="1"/>
              <a:t>Prioridad</a:t>
            </a:r>
            <a:endParaRPr lang="en-US" b="1" dirty="0"/>
          </a:p>
        </p:txBody>
      </p:sp>
      <p:sp>
        <p:nvSpPr>
          <p:cNvPr id="5" name="Content Placeholder 2">
            <a:extLst>
              <a:ext uri="{FF2B5EF4-FFF2-40B4-BE49-F238E27FC236}">
                <a16:creationId xmlns:a16="http://schemas.microsoft.com/office/drawing/2014/main" id="{839511FE-D909-432B-BD2E-839D9173F122}"/>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INVERIONES</a:t>
            </a:r>
          </a:p>
          <a:p>
            <a:pPr marL="0" indent="0">
              <a:buFont typeface="Arial" pitchFamily="34" charset="0"/>
              <a:buNone/>
              <a:defRPr/>
            </a:pPr>
            <a:r>
              <a:rPr lang="en-US" sz="2800" b="1" dirty="0">
                <a:solidFill>
                  <a:srgbClr val="0000FF"/>
                </a:solidFill>
              </a:rPr>
              <a:t>+ MI MISMO</a:t>
            </a:r>
          </a:p>
          <a:p>
            <a:pPr marL="0" indent="0">
              <a:buFont typeface="Arial" pitchFamily="34" charset="0"/>
              <a:buNone/>
              <a:defRPr/>
            </a:pPr>
            <a:r>
              <a:rPr lang="en-US" sz="2800" b="1" dirty="0">
                <a:solidFill>
                  <a:srgbClr val="0000FF"/>
                </a:solidFill>
              </a:rPr>
              <a:t>+ BANCO</a:t>
            </a:r>
          </a:p>
          <a:p>
            <a:pPr>
              <a:defRPr/>
            </a:pPr>
            <a:r>
              <a:rPr lang="en-US" sz="2800" b="1" dirty="0">
                <a:solidFill>
                  <a:srgbClr val="FF0000"/>
                </a:solidFill>
              </a:rPr>
              <a:t>Cheques</a:t>
            </a:r>
          </a:p>
          <a:p>
            <a:pPr>
              <a:defRPr/>
            </a:pPr>
            <a:r>
              <a:rPr lang="en-US" sz="2800" b="1" dirty="0" err="1">
                <a:solidFill>
                  <a:srgbClr val="0000FF"/>
                </a:solidFill>
              </a:rPr>
              <a:t>Ahorros</a:t>
            </a:r>
            <a:endParaRPr lang="en-US" sz="2800" b="1" dirty="0">
              <a:solidFill>
                <a:srgbClr val="0000FF"/>
              </a:solidFill>
            </a:endParaRPr>
          </a:p>
          <a:p>
            <a:pPr marL="0" indent="0">
              <a:buFont typeface="Arial" pitchFamily="34" charset="0"/>
              <a:buNone/>
              <a:defRPr/>
            </a:pPr>
            <a:r>
              <a:rPr lang="en-US" sz="2800" b="1" dirty="0">
                <a:solidFill>
                  <a:srgbClr val="0000FF"/>
                </a:solidFill>
              </a:rPr>
              <a:t>+ TU PROPIO “BANCO”</a:t>
            </a:r>
          </a:p>
          <a:p>
            <a:pPr marL="0" indent="0" algn="ctr">
              <a:buFont typeface="Arial" pitchFamily="34" charset="0"/>
              <a:buNone/>
              <a:defRPr/>
            </a:pPr>
            <a:endParaRPr lang="en-US" sz="2400" b="1" dirty="0">
              <a:solidFill>
                <a:srgbClr val="FF0000"/>
              </a:solidFill>
            </a:endParaRPr>
          </a:p>
          <a:p>
            <a:pPr marL="0" indent="0" algn="ctr">
              <a:buFont typeface="Arial" pitchFamily="34" charset="0"/>
              <a:buNone/>
              <a:defRPr/>
            </a:pPr>
            <a:endParaRPr lang="en-US" sz="2400" b="1" dirty="0">
              <a:solidFill>
                <a:srgbClr val="FF0000"/>
              </a:solidFill>
            </a:endParaRPr>
          </a:p>
          <a:p>
            <a:pPr marL="0" indent="0" algn="ctr">
              <a:buFont typeface="Arial" pitchFamily="34" charset="0"/>
              <a:buNone/>
              <a:defRPr/>
            </a:pPr>
            <a:endParaRPr lang="en-US" sz="2400" b="1" dirty="0">
              <a:solidFill>
                <a:srgbClr val="FF0000"/>
              </a:solidFill>
            </a:endParaRPr>
          </a:p>
          <a:p>
            <a:pPr marL="0" indent="0">
              <a:buFont typeface="Arial" pitchFamily="34" charset="0"/>
              <a:buNone/>
              <a:defRPr/>
            </a:pPr>
            <a:r>
              <a:rPr lang="en-US" sz="2800" b="1" dirty="0"/>
              <a:t>FINANCIAMIENTO</a:t>
            </a:r>
          </a:p>
          <a:p>
            <a:pPr>
              <a:defRPr/>
            </a:pPr>
            <a:r>
              <a:rPr lang="en-US" sz="2400" b="1" dirty="0">
                <a:solidFill>
                  <a:srgbClr val="FF0000"/>
                </a:solidFill>
              </a:rPr>
              <a:t>- </a:t>
            </a:r>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C0EC740A-73D8-4A09-B372-77E0EBD680E5}"/>
              </a:ext>
            </a:extLst>
          </p:cNvPr>
          <p:cNvSpPr txBox="1">
            <a:spLocks/>
          </p:cNvSpPr>
          <p:nvPr/>
        </p:nvSpPr>
        <p:spPr>
          <a:xfrm>
            <a:off x="3817938" y="2982913"/>
            <a:ext cx="2116137" cy="3165475"/>
          </a:xfrm>
          <a:prstGeom prst="rect">
            <a:avLst/>
          </a:prstGeom>
          <a:solidFill>
            <a:schemeClr val="bg1"/>
          </a:solidFill>
          <a:ln w="25400">
            <a:solidFill>
              <a:schemeClr val="tx1"/>
            </a:solidFill>
          </a:ln>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300" b="1" dirty="0"/>
              <a:t>ACTIVOS</a:t>
            </a:r>
          </a:p>
          <a:p>
            <a:pPr marL="0" indent="0">
              <a:buFont typeface="Arial" pitchFamily="34" charset="0"/>
              <a:buNone/>
              <a:defRPr/>
            </a:pPr>
            <a:r>
              <a:rPr lang="en-US" sz="2400" b="1" dirty="0">
                <a:solidFill>
                  <a:srgbClr val="0000FF"/>
                </a:solidFill>
              </a:rPr>
              <a:t>TI MISMO</a:t>
            </a:r>
          </a:p>
          <a:p>
            <a:pPr marL="0" indent="0">
              <a:buFont typeface="Arial" pitchFamily="34" charset="0"/>
              <a:buNone/>
              <a:defRPr/>
            </a:pPr>
            <a:r>
              <a:rPr lang="en-US" sz="2400" b="1" dirty="0">
                <a:solidFill>
                  <a:srgbClr val="0000FF"/>
                </a:solidFill>
              </a:rPr>
              <a:t>BANCO</a:t>
            </a:r>
          </a:p>
          <a:p>
            <a:pPr>
              <a:defRPr/>
            </a:pPr>
            <a:r>
              <a:rPr lang="en-US" sz="2400" b="1" dirty="0">
                <a:solidFill>
                  <a:srgbClr val="FF0000"/>
                </a:solidFill>
              </a:rPr>
              <a:t>Cheques</a:t>
            </a:r>
          </a:p>
          <a:p>
            <a:pPr>
              <a:defRPr/>
            </a:pPr>
            <a:r>
              <a:rPr lang="en-US" sz="2400" b="1" dirty="0" err="1">
                <a:solidFill>
                  <a:srgbClr val="0000FF"/>
                </a:solidFill>
              </a:rPr>
              <a:t>Ahorros</a:t>
            </a:r>
            <a:endParaRPr lang="en-US" sz="2400" b="1" dirty="0">
              <a:solidFill>
                <a:srgbClr val="0000FF"/>
              </a:solidFill>
            </a:endParaRPr>
          </a:p>
          <a:p>
            <a:pPr marL="0" indent="0">
              <a:buFont typeface="Arial" pitchFamily="34" charset="0"/>
              <a:buNone/>
              <a:defRPr/>
            </a:pPr>
            <a:r>
              <a:rPr lang="en-US" sz="2400" b="1" dirty="0">
                <a:solidFill>
                  <a:srgbClr val="0000FF"/>
                </a:solidFill>
              </a:rPr>
              <a:t>TU PROPIO “BANCO”</a:t>
            </a:r>
          </a:p>
          <a:p>
            <a:pPr marL="0" indent="0">
              <a:buFont typeface="Arial" pitchFamily="34" charset="0"/>
              <a:buNone/>
              <a:defRPr/>
            </a:pPr>
            <a:r>
              <a:rPr lang="en-US" sz="3300" b="1" dirty="0"/>
              <a:t>PASIVOS</a:t>
            </a:r>
          </a:p>
          <a:p>
            <a:pPr>
              <a:defRPr/>
            </a:pPr>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a:p>
            <a:pPr>
              <a:defRPr/>
            </a:pPr>
            <a:endParaRPr lang="en-US" sz="2400" b="1" dirty="0"/>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17752577-11CD-4D8A-972D-4095270ED70D}"/>
              </a:ext>
            </a:extLst>
          </p:cNvPr>
          <p:cNvSpPr txBox="1">
            <a:spLocks/>
          </p:cNvSpPr>
          <p:nvPr/>
        </p:nvSpPr>
        <p:spPr bwMode="auto">
          <a:xfrm>
            <a:off x="6772275" y="3030538"/>
            <a:ext cx="2117725" cy="3117850"/>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800" b="1" dirty="0"/>
              <a:t>INGRESOS</a:t>
            </a:r>
          </a:p>
          <a:p>
            <a:pPr eaLnBrk="1" hangingPunct="1">
              <a:buFont typeface="Arial" panose="020B0604020202020204" pitchFamily="34" charset="0"/>
              <a:buNone/>
            </a:pPr>
            <a:endParaRPr lang="en-US" altLang="en-US" sz="2800" b="1" dirty="0"/>
          </a:p>
          <a:p>
            <a:pPr eaLnBrk="1" hangingPunct="1">
              <a:buFont typeface="Arial" panose="020B0604020202020204" pitchFamily="34" charset="0"/>
              <a:buNone/>
            </a:pPr>
            <a:endParaRPr lang="en-US" altLang="en-US" sz="2800" b="1" dirty="0"/>
          </a:p>
          <a:p>
            <a:pPr eaLnBrk="1" hangingPunct="1">
              <a:buFont typeface="Arial" panose="020B0604020202020204" pitchFamily="34" charset="0"/>
              <a:buNone/>
            </a:pPr>
            <a:r>
              <a:rPr lang="en-US" altLang="en-US" sz="2800" b="1" dirty="0"/>
              <a:t>- GASTOS</a:t>
            </a:r>
          </a:p>
          <a:p>
            <a:pPr algn="ctr" eaLnBrk="1" hangingPunct="1">
              <a:buFont typeface="Arial" panose="020B0604020202020204" pitchFamily="34" charset="0"/>
              <a:buNone/>
            </a:pP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CC639102-FAEF-48AB-8816-2EB5E7726312}"/>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FF815789-5EEA-462C-A20A-CA32227B3A17}"/>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FC30611E-78B2-43E3-B780-8E8EADD10E20}"/>
              </a:ext>
            </a:extLst>
          </p:cNvPr>
          <p:cNvCxnSpPr>
            <a:cxnSpLocks/>
            <a:stCxn id="34" idx="2"/>
            <a:endCxn id="5" idx="1"/>
          </p:cNvCxnSpPr>
          <p:nvPr/>
        </p:nvCxnSpPr>
        <p:spPr>
          <a:xfrm rot="5400000" flipH="1">
            <a:off x="3102769" y="1832769"/>
            <a:ext cx="2006600" cy="7450138"/>
          </a:xfrm>
          <a:prstGeom prst="bentConnector4">
            <a:avLst>
              <a:gd name="adj1" fmla="val -11392"/>
              <a:gd name="adj2" fmla="val 103068"/>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90F71B10-0226-44CA-A9FE-FC56F5794B9A}"/>
              </a:ext>
            </a:extLst>
          </p:cNvPr>
          <p:cNvSpPr txBox="1">
            <a:spLocks/>
          </p:cNvSpPr>
          <p:nvPr/>
        </p:nvSpPr>
        <p:spPr>
          <a:xfrm>
            <a:off x="3817938" y="1954213"/>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3" name="Content Placeholder 2">
            <a:extLst>
              <a:ext uri="{FF2B5EF4-FFF2-40B4-BE49-F238E27FC236}">
                <a16:creationId xmlns:a16="http://schemas.microsoft.com/office/drawing/2014/main" id="{CBEA08FA-DBD0-4A97-BFFD-B1E7BF003E51}"/>
              </a:ext>
            </a:extLst>
          </p:cNvPr>
          <p:cNvSpPr txBox="1">
            <a:spLocks/>
          </p:cNvSpPr>
          <p:nvPr/>
        </p:nvSpPr>
        <p:spPr>
          <a:xfrm>
            <a:off x="6775450" y="1938338"/>
            <a:ext cx="2116138" cy="1092200"/>
          </a:xfrm>
          <a:prstGeom prst="rect">
            <a:avLst/>
          </a:prstGeom>
          <a:solidFill>
            <a:srgbClr val="99FF33"/>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39CB8658-2A73-4997-9396-ED2ACA342260}"/>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Estado de </a:t>
            </a: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9BD45641-5B08-4364-8921-99F117E01273}"/>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BE5D6EE7-8BB7-4F66-954D-FFDB55E77BFD}"/>
              </a:ext>
            </a:extLst>
          </p:cNvPr>
          <p:cNvSpPr txBox="1">
            <a:spLocks/>
          </p:cNvSpPr>
          <p:nvPr/>
        </p:nvSpPr>
        <p:spPr>
          <a:xfrm>
            <a:off x="6772275" y="6113463"/>
            <a:ext cx="21177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D1460F7D-1D45-4471-805F-79E0C6513CEA}"/>
              </a:ext>
            </a:extLst>
          </p:cNvPr>
          <p:cNvSpPr txBox="1">
            <a:spLocks/>
          </p:cNvSpPr>
          <p:nvPr/>
        </p:nvSpPr>
        <p:spPr>
          <a:xfrm>
            <a:off x="3814763" y="6148388"/>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ED4F8AD7-B0AA-4EEE-863D-2691F679EDA1}"/>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1EAC18D7-729D-495F-ABA5-B82BC9112C8A}"/>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603D1ED5-6601-4590-854C-A61334D84738}"/>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2E51DF04-9C7C-C8EC-0074-E2501652214A}"/>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686800" cy="1143000"/>
          </a:xfrm>
        </p:spPr>
        <p:txBody>
          <a:bodyPr/>
          <a:lstStyle/>
          <a:p>
            <a:pPr eaLnBrk="1" hangingPunct="1"/>
            <a:r>
              <a:rPr lang="en-US" altLang="en-US" b="1" dirty="0" err="1"/>
              <a:t>Unas</a:t>
            </a:r>
            <a:r>
              <a:rPr lang="en-US" altLang="en-US" b="1" dirty="0"/>
              <a:t> Palabras de </a:t>
            </a:r>
            <a:br>
              <a:rPr lang="en-US" altLang="en-US" b="1" dirty="0"/>
            </a:br>
            <a:r>
              <a:rPr lang="en-US" altLang="en-US" b="1" dirty="0" err="1"/>
              <a:t>Sabiduría</a:t>
            </a:r>
            <a:r>
              <a:rPr lang="en-US" altLang="en-US" b="1" dirty="0"/>
              <a:t> </a:t>
            </a:r>
            <a:r>
              <a:rPr lang="en-US" altLang="en-US" b="1" dirty="0" err="1"/>
              <a:t>Sobre</a:t>
            </a:r>
            <a:r>
              <a:rPr lang="en-US" altLang="en-US" b="1" dirty="0"/>
              <a:t> el </a:t>
            </a:r>
            <a:r>
              <a:rPr lang="en-US" altLang="en-US" b="1" dirty="0" err="1"/>
              <a:t>Ahorro</a:t>
            </a:r>
            <a:endParaRPr lang="en-US" altLang="en-US" b="1" dirty="0"/>
          </a:p>
        </p:txBody>
      </p:sp>
      <p:sp>
        <p:nvSpPr>
          <p:cNvPr id="27651" name="Content Placeholder 2"/>
          <p:cNvSpPr>
            <a:spLocks noGrp="1"/>
          </p:cNvSpPr>
          <p:nvPr>
            <p:ph idx="1"/>
          </p:nvPr>
        </p:nvSpPr>
        <p:spPr>
          <a:xfrm>
            <a:off x="228600" y="1143000"/>
            <a:ext cx="6858000" cy="3124200"/>
          </a:xfrm>
        </p:spPr>
        <p:txBody>
          <a:bodyPr/>
          <a:lstStyle/>
          <a:p>
            <a:pPr marL="457200" indent="-457200" eaLnBrk="1" hangingPunct="1">
              <a:buFont typeface="Arial" charset="0"/>
              <a:buNone/>
            </a:pPr>
            <a:r>
              <a:rPr lang="en-US" altLang="en-US" sz="2400" i="1" dirty="0"/>
              <a:t>"</a:t>
            </a:r>
            <a:r>
              <a:rPr lang="es-ES" altLang="en-US" sz="2400" i="1" dirty="0"/>
              <a:t> El éxito financiero empieza con la actitud de ahorro</a:t>
            </a:r>
            <a:r>
              <a:rPr lang="en-US" altLang="en-US" sz="2400" i="1" dirty="0"/>
              <a:t>.“ </a:t>
            </a:r>
          </a:p>
          <a:p>
            <a:pPr marL="457200" indent="-457200" eaLnBrk="1" hangingPunct="1">
              <a:buFont typeface="Arial" charset="0"/>
              <a:buNone/>
            </a:pPr>
            <a:r>
              <a:rPr lang="en-US" altLang="en-US" sz="2400" i="1" dirty="0"/>
              <a:t>"</a:t>
            </a:r>
            <a:r>
              <a:rPr lang="es-ES" altLang="en-US" sz="2400" i="1" dirty="0"/>
              <a:t> Ahorrar e invertir mil dólares al año tiene muchas ventajas en apoyo de su objetivo de alcanzar el éxito financiero. Quizás el más importante de éstos es el valor de formar el hábito del ahorro</a:t>
            </a:r>
            <a:r>
              <a:rPr lang="en-US" altLang="en-US" sz="2400" i="1" dirty="0"/>
              <a:t>.“</a:t>
            </a:r>
          </a:p>
          <a:p>
            <a:pPr marL="457200" indent="-457200" eaLnBrk="1" hangingPunct="1">
              <a:buFont typeface="Arial" charset="0"/>
              <a:buNone/>
            </a:pPr>
            <a:r>
              <a:rPr lang="en-US" altLang="en-US" sz="2400" i="1" dirty="0"/>
              <a:t>"</a:t>
            </a:r>
            <a:r>
              <a:rPr lang="es-ES" altLang="en-US" sz="2400" i="1" dirty="0"/>
              <a:t> Formula metas de ahorro definidas y específicas, porque no puedes invertir dinero si no tienes nada para invertir. Págate a ti mismo primero</a:t>
            </a:r>
            <a:r>
              <a:rPr lang="en-US" altLang="en-US" sz="2400" i="1" dirty="0"/>
              <a:t>.“</a:t>
            </a:r>
          </a:p>
          <a:p>
            <a:pPr marL="457200" indent="-457200" eaLnBrk="1" hangingPunct="1">
              <a:buFont typeface="Arial" charset="0"/>
              <a:buNone/>
            </a:pPr>
            <a:endParaRPr lang="en-US" altLang="en-US" sz="2400" i="1" dirty="0"/>
          </a:p>
          <a:p>
            <a:pPr marL="457200" indent="-457200" eaLnBrk="1" hangingPunct="1">
              <a:buFont typeface="Arial" charset="0"/>
              <a:buNone/>
            </a:pPr>
            <a:endParaRPr lang="en-US" altLang="en-US" sz="2400"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7653"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4F1FF890-0624-463F-A199-48F5F03F04DB}" type="slidenum">
              <a:rPr lang="en-US" altLang="en-US"/>
              <a:pPr/>
              <a:t>28</a:t>
            </a:fld>
            <a:endParaRPr lang="en-US" altLang="en-US"/>
          </a:p>
        </p:txBody>
      </p:sp>
      <p:pic>
        <p:nvPicPr>
          <p:cNvPr id="27654" name="Picture 5" descr="paul j meyer.jpeg"/>
          <p:cNvPicPr>
            <a:picLocks noChangeAspect="1"/>
          </p:cNvPicPr>
          <p:nvPr/>
        </p:nvPicPr>
        <p:blipFill>
          <a:blip r:embed="rId2" cstate="print"/>
          <a:srcRect/>
          <a:stretch>
            <a:fillRect/>
          </a:stretch>
        </p:blipFill>
        <p:spPr bwMode="auto">
          <a:xfrm>
            <a:off x="7086600" y="1219200"/>
            <a:ext cx="1733550" cy="2638425"/>
          </a:xfrm>
          <a:prstGeom prst="rect">
            <a:avLst/>
          </a:prstGeom>
          <a:noFill/>
          <a:ln w="9525">
            <a:noFill/>
            <a:miter lim="800000"/>
            <a:headEnd/>
            <a:tailEnd/>
          </a:ln>
        </p:spPr>
      </p:pic>
      <p:sp>
        <p:nvSpPr>
          <p:cNvPr id="27655" name="Content Placeholder 2"/>
          <p:cNvSpPr txBox="1">
            <a:spLocks/>
          </p:cNvSpPr>
          <p:nvPr/>
        </p:nvSpPr>
        <p:spPr bwMode="auto">
          <a:xfrm>
            <a:off x="228600" y="4267200"/>
            <a:ext cx="8915400" cy="2362200"/>
          </a:xfrm>
          <a:prstGeom prst="rect">
            <a:avLst/>
          </a:prstGeom>
          <a:noFill/>
          <a:ln w="9525">
            <a:noFill/>
            <a:miter lim="800000"/>
            <a:headEnd/>
            <a:tailEnd/>
          </a:ln>
        </p:spPr>
        <p:txBody>
          <a:bodyPr/>
          <a:lstStyle/>
          <a:p>
            <a:pPr marL="457200" indent="-457200" eaLnBrk="1" hangingPunct="1">
              <a:spcBef>
                <a:spcPct val="20000"/>
              </a:spcBef>
              <a:buFont typeface="Arial" charset="0"/>
              <a:buNone/>
            </a:pPr>
            <a:r>
              <a:rPr lang="es-MX" altLang="en-US" sz="2400" i="1" dirty="0">
                <a:latin typeface="Calibri" pitchFamily="34" charset="0"/>
              </a:rPr>
              <a:t>“Incluye en tu plan financiero un aumento en el ahorro que coincida con el aumento previsto en tus metas de ganancias.“</a:t>
            </a:r>
          </a:p>
          <a:p>
            <a:pPr marL="457200" indent="-457200" eaLnBrk="1" hangingPunct="1">
              <a:spcBef>
                <a:spcPct val="20000"/>
              </a:spcBef>
              <a:buFont typeface="Arial" charset="0"/>
              <a:buNone/>
            </a:pPr>
            <a:r>
              <a:rPr lang="es-MX" altLang="en-US" sz="2400" i="1" dirty="0">
                <a:latin typeface="Calibri" pitchFamily="34" charset="0"/>
              </a:rPr>
              <a:t>“La inversión sabia de los ahorros es necesario para llegar al Múltiple Décimo de tu meta.“</a:t>
            </a:r>
          </a:p>
          <a:p>
            <a:pPr marL="457200" indent="-457200" eaLnBrk="1" hangingPunct="1">
              <a:spcBef>
                <a:spcPct val="20000"/>
              </a:spcBef>
              <a:buFont typeface="Arial" charset="0"/>
              <a:buNone/>
            </a:pPr>
            <a:r>
              <a:rPr lang="es-MX" altLang="en-US" sz="2400" i="1" dirty="0">
                <a:latin typeface="Calibri" pitchFamily="34" charset="0"/>
              </a:rPr>
              <a:t>" ¿Tienes metas específicas para tus ingresos, ahorros e inversiones?“     </a:t>
            </a:r>
          </a:p>
          <a:p>
            <a:pPr marL="457200" indent="-457200" eaLnBrk="1" hangingPunct="1">
              <a:spcBef>
                <a:spcPct val="20000"/>
              </a:spcBef>
              <a:buFont typeface="Arial" charset="0"/>
              <a:buNone/>
            </a:pPr>
            <a:r>
              <a:rPr lang="es-MX" altLang="en-US" sz="2400" i="1" dirty="0">
                <a:latin typeface="Calibri" pitchFamily="34" charset="0"/>
              </a:rPr>
              <a:t>                                                                                       – Paul J. Meyer</a:t>
            </a:r>
          </a:p>
          <a:p>
            <a:pPr marL="457200" indent="-457200" eaLnBrk="1" hangingPunct="1">
              <a:spcBef>
                <a:spcPct val="20000"/>
              </a:spcBef>
              <a:buFont typeface="Arial" charset="0"/>
              <a:buNone/>
            </a:pPr>
            <a:endParaRPr lang="es-MX" altLang="en-US" sz="2400" dirty="0">
              <a:latin typeface="Calibri" pitchFamily="34" charset="0"/>
            </a:endParaRPr>
          </a:p>
        </p:txBody>
      </p:sp>
      <p:pic>
        <p:nvPicPr>
          <p:cNvPr id="2" name="Picture 1">
            <a:extLst>
              <a:ext uri="{FF2B5EF4-FFF2-40B4-BE49-F238E27FC236}">
                <a16:creationId xmlns:a16="http://schemas.microsoft.com/office/drawing/2014/main" id="{A2161B43-61A1-20DC-A3B6-8D9C19F553BB}"/>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143000"/>
          </a:xfrm>
        </p:spPr>
        <p:txBody>
          <a:bodyPr/>
          <a:lstStyle/>
          <a:p>
            <a:pPr eaLnBrk="1" hangingPunct="1"/>
            <a:r>
              <a:rPr lang="en-US" altLang="en-US" b="1" dirty="0" err="1"/>
              <a:t>Unas</a:t>
            </a:r>
            <a:r>
              <a:rPr lang="en-US" altLang="en-US" b="1" dirty="0"/>
              <a:t> Palabras de </a:t>
            </a:r>
            <a:br>
              <a:rPr lang="en-US" altLang="en-US" b="1" dirty="0"/>
            </a:br>
            <a:r>
              <a:rPr lang="en-US" altLang="en-US" b="1" dirty="0" err="1"/>
              <a:t>Sabiduría</a:t>
            </a:r>
            <a:r>
              <a:rPr lang="en-US" altLang="en-US" b="1" dirty="0"/>
              <a:t> </a:t>
            </a:r>
            <a:r>
              <a:rPr lang="en-US" altLang="en-US" b="1" dirty="0" err="1"/>
              <a:t>Sobre</a:t>
            </a:r>
            <a:r>
              <a:rPr lang="en-US" altLang="en-US" b="1" dirty="0"/>
              <a:t> el </a:t>
            </a:r>
            <a:r>
              <a:rPr lang="en-US" altLang="en-US" b="1" dirty="0" err="1"/>
              <a:t>Ahorro</a:t>
            </a:r>
            <a:endParaRPr lang="en-US" altLang="en-US" b="1" dirty="0"/>
          </a:p>
        </p:txBody>
      </p:sp>
      <p:sp>
        <p:nvSpPr>
          <p:cNvPr id="28675" name="Content Placeholder 2"/>
          <p:cNvSpPr>
            <a:spLocks noGrp="1"/>
          </p:cNvSpPr>
          <p:nvPr>
            <p:ph idx="1"/>
          </p:nvPr>
        </p:nvSpPr>
        <p:spPr>
          <a:xfrm>
            <a:off x="2209800" y="1143000"/>
            <a:ext cx="6400800" cy="3505200"/>
          </a:xfrm>
        </p:spPr>
        <p:txBody>
          <a:bodyPr/>
          <a:lstStyle/>
          <a:p>
            <a:pPr marL="457200" indent="-457200" eaLnBrk="1" hangingPunct="1">
              <a:buFont typeface="Arial" charset="0"/>
              <a:buNone/>
            </a:pPr>
            <a:r>
              <a:rPr lang="en-US" altLang="en-US" sz="2400" dirty="0"/>
              <a:t>"</a:t>
            </a:r>
            <a:r>
              <a:rPr lang="es-ES" altLang="en-US" sz="2400" i="1" dirty="0"/>
              <a:t> Si eres negligente en ahorrar, limitarás tus opciones financieras más adelante en la vida</a:t>
            </a:r>
            <a:r>
              <a:rPr lang="en-US" altLang="en-US" sz="2400" i="1" dirty="0"/>
              <a:t>.“</a:t>
            </a:r>
          </a:p>
          <a:p>
            <a:pPr marL="457200" indent="-457200" eaLnBrk="1" hangingPunct="1">
              <a:buFont typeface="Arial" charset="0"/>
              <a:buNone/>
            </a:pPr>
            <a:r>
              <a:rPr lang="en-US" altLang="en-US" sz="2400" i="1" dirty="0"/>
              <a:t>"</a:t>
            </a:r>
            <a:r>
              <a:rPr lang="es-ES" altLang="en-US" sz="2400" i="1" dirty="0"/>
              <a:t> El ahorro es uno de los intercambios más valiosos e importantes, entre el tiempo / energía y finanzas</a:t>
            </a:r>
            <a:r>
              <a:rPr lang="en-US" altLang="en-US" sz="2400" i="1" dirty="0"/>
              <a:t>."</a:t>
            </a:r>
          </a:p>
          <a:p>
            <a:pPr marL="457200" indent="-457200" eaLnBrk="1" hangingPunct="1">
              <a:buFont typeface="Arial" charset="0"/>
              <a:buNone/>
            </a:pPr>
            <a:r>
              <a:rPr lang="en-US" altLang="en-US" sz="2400" i="1" dirty="0"/>
              <a:t>"</a:t>
            </a:r>
            <a:r>
              <a:rPr lang="es-ES" altLang="en-US" sz="2400" i="1" dirty="0"/>
              <a:t> Evita meterte en deuda. Conviértete en un ahorrador toda la vida. El porcentaje debe ser al menos 10 por ciento o más</a:t>
            </a:r>
            <a:r>
              <a:rPr lang="en-US" altLang="en-US" sz="2400" i="1" dirty="0"/>
              <a:t>.“                             - John Edmund Haggai</a:t>
            </a:r>
          </a:p>
          <a:p>
            <a:pPr marL="457200" indent="-457200" eaLnBrk="1" hangingPunct="1">
              <a:buFont typeface="Arial" charset="0"/>
              <a:buNone/>
            </a:pPr>
            <a:endParaRPr lang="en-US" altLang="en-US" sz="2400" i="1" dirty="0"/>
          </a:p>
          <a:p>
            <a:pPr marL="457200" indent="-457200" eaLnBrk="1" hangingPunct="1">
              <a:buFont typeface="Arial" charset="0"/>
              <a:buNone/>
            </a:pPr>
            <a:endParaRPr lang="en-US" altLang="en-US" sz="2400"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8677"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B400FF67-A5BB-4053-A435-8A6FC3A9A5C2}" type="slidenum">
              <a:rPr lang="en-US" altLang="en-US"/>
              <a:pPr/>
              <a:t>29</a:t>
            </a:fld>
            <a:endParaRPr lang="en-US" altLang="en-US"/>
          </a:p>
        </p:txBody>
      </p:sp>
      <p:pic>
        <p:nvPicPr>
          <p:cNvPr id="28678" name="Picture 5" descr="haggai.jpeg"/>
          <p:cNvPicPr>
            <a:picLocks noChangeAspect="1"/>
          </p:cNvPicPr>
          <p:nvPr/>
        </p:nvPicPr>
        <p:blipFill>
          <a:blip r:embed="rId2" cstate="print"/>
          <a:srcRect/>
          <a:stretch>
            <a:fillRect/>
          </a:stretch>
        </p:blipFill>
        <p:spPr bwMode="auto">
          <a:xfrm>
            <a:off x="228600" y="1219200"/>
            <a:ext cx="1762125" cy="2438400"/>
          </a:xfrm>
          <a:prstGeom prst="rect">
            <a:avLst/>
          </a:prstGeom>
          <a:noFill/>
          <a:ln w="9525">
            <a:noFill/>
            <a:miter lim="800000"/>
            <a:headEnd/>
            <a:tailEnd/>
          </a:ln>
        </p:spPr>
      </p:pic>
      <p:sp>
        <p:nvSpPr>
          <p:cNvPr id="28679" name="Rectangle 8"/>
          <p:cNvSpPr>
            <a:spLocks noChangeArrowheads="1"/>
          </p:cNvSpPr>
          <p:nvPr/>
        </p:nvSpPr>
        <p:spPr bwMode="auto">
          <a:xfrm>
            <a:off x="0" y="4800600"/>
            <a:ext cx="6096000" cy="1200150"/>
          </a:xfrm>
          <a:prstGeom prst="rect">
            <a:avLst/>
          </a:prstGeom>
          <a:noFill/>
          <a:ln w="9525">
            <a:noFill/>
            <a:miter lim="800000"/>
            <a:headEnd/>
            <a:tailEnd/>
          </a:ln>
        </p:spPr>
        <p:txBody>
          <a:bodyPr>
            <a:spAutoFit/>
          </a:bodyPr>
          <a:lstStyle/>
          <a:p>
            <a:pPr marL="457200" indent="-457200" eaLnBrk="1" hangingPunct="1"/>
            <a:r>
              <a:rPr lang="en-US" altLang="en-US" sz="2400" i="1">
                <a:latin typeface="Calibri" pitchFamily="34" charset="0"/>
              </a:rPr>
              <a:t>"</a:t>
            </a:r>
            <a:r>
              <a:rPr lang="es-ES" altLang="en-US" sz="2400" i="1">
                <a:latin typeface="Calibri" pitchFamily="34" charset="0"/>
              </a:rPr>
              <a:t> Tu encontrarás que hay más satisfacción en el ahorro racional, que en el gasto irracional</a:t>
            </a:r>
            <a:r>
              <a:rPr lang="en-US" altLang="en-US" sz="2400" i="1">
                <a:latin typeface="Calibri" pitchFamily="34" charset="0"/>
              </a:rPr>
              <a:t>.“</a:t>
            </a:r>
          </a:p>
          <a:p>
            <a:pPr marL="457200" indent="-457200" algn="r" eaLnBrk="1" hangingPunct="1"/>
            <a:r>
              <a:rPr lang="en-US" altLang="en-US" sz="2400" i="1">
                <a:latin typeface="Calibri" pitchFamily="34" charset="0"/>
              </a:rPr>
              <a:t>- P.T. Barnum</a:t>
            </a:r>
          </a:p>
        </p:txBody>
      </p:sp>
      <p:pic>
        <p:nvPicPr>
          <p:cNvPr id="28680" name="Picture 9" descr="pt barnum.jpeg"/>
          <p:cNvPicPr>
            <a:picLocks noChangeAspect="1"/>
          </p:cNvPicPr>
          <p:nvPr/>
        </p:nvPicPr>
        <p:blipFill>
          <a:blip r:embed="rId3" cstate="print"/>
          <a:srcRect/>
          <a:stretch>
            <a:fillRect/>
          </a:stretch>
        </p:blipFill>
        <p:spPr bwMode="auto">
          <a:xfrm>
            <a:off x="6324600" y="4343400"/>
            <a:ext cx="2819400" cy="2228850"/>
          </a:xfrm>
          <a:prstGeom prst="rect">
            <a:avLst/>
          </a:prstGeom>
          <a:noFill/>
          <a:ln w="9525">
            <a:noFill/>
            <a:miter lim="800000"/>
            <a:headEnd/>
            <a:tailEnd/>
          </a:ln>
        </p:spPr>
      </p:pic>
      <p:pic>
        <p:nvPicPr>
          <p:cNvPr id="2" name="Picture 1">
            <a:extLst>
              <a:ext uri="{FF2B5EF4-FFF2-40B4-BE49-F238E27FC236}">
                <a16:creationId xmlns:a16="http://schemas.microsoft.com/office/drawing/2014/main" id="{3231853C-5375-897A-B5F3-E45C71E855CB}"/>
              </a:ext>
            </a:extLst>
          </p:cNvPr>
          <p:cNvPicPr>
            <a:picLocks noChangeAspect="1"/>
          </p:cNvPicPr>
          <p:nvPr/>
        </p:nvPicPr>
        <p:blipFill>
          <a:blip r:embed="rId4"/>
          <a:stretch>
            <a:fillRect/>
          </a:stretch>
        </p:blipFill>
        <p:spPr>
          <a:xfrm>
            <a:off x="1" y="14433"/>
            <a:ext cx="2080410" cy="671367"/>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4808"/>
            <a:ext cx="5929478" cy="1148794"/>
          </a:xfrm>
        </p:spPr>
        <p:txBody>
          <a:bodyPr rtlCol="0">
            <a:noAutofit/>
          </a:bodyPr>
          <a:lstStyle/>
          <a:p>
            <a:pPr marL="571500" indent="-571500" eaLnBrk="1" fontAlgn="auto" hangingPunct="1">
              <a:lnSpc>
                <a:spcPct val="90000"/>
              </a:lnSpc>
              <a:spcAft>
                <a:spcPts val="0"/>
              </a:spcAft>
              <a:buFont typeface="Wingdings" panose="05000000000000000000" pitchFamily="2" charset="2"/>
              <a:buChar char="Ø"/>
              <a:defRPr/>
            </a:pPr>
            <a:r>
              <a:rPr lang="es-MX" sz="2800" b="1" dirty="0"/>
              <a:t>Pensamiento Clave de Avance: </a:t>
            </a:r>
            <a:br>
              <a:rPr lang="es-MX" sz="2800" b="1" dirty="0"/>
            </a:br>
            <a:r>
              <a:rPr lang="es-MX" sz="2800" b="1" dirty="0"/>
              <a:t>Siembra una Semilla Para </a:t>
            </a:r>
            <a:br>
              <a:rPr lang="es-MX" sz="2800" b="1" dirty="0"/>
            </a:br>
            <a:r>
              <a:rPr lang="es-MX" sz="2800" b="1" dirty="0"/>
              <a:t>Plantar Tu Árbol de Riqueza!</a:t>
            </a:r>
            <a:endParaRPr lang="es-MX" sz="2800" dirty="0"/>
          </a:p>
        </p:txBody>
      </p:sp>
      <p:sp>
        <p:nvSpPr>
          <p:cNvPr id="3" name="Content Placeholder 2"/>
          <p:cNvSpPr>
            <a:spLocks noGrp="1"/>
          </p:cNvSpPr>
          <p:nvPr>
            <p:ph idx="1"/>
          </p:nvPr>
        </p:nvSpPr>
        <p:spPr>
          <a:xfrm>
            <a:off x="852321" y="2147568"/>
            <a:ext cx="5508485" cy="3351532"/>
          </a:xfrm>
        </p:spPr>
        <p:txBody>
          <a:bodyPr rtlCol="0" anchor="ctr">
            <a:normAutofit/>
          </a:bodyPr>
          <a:lstStyle/>
          <a:p>
            <a:pPr eaLnBrk="1" fontAlgn="auto" hangingPunct="1">
              <a:spcAft>
                <a:spcPts val="0"/>
              </a:spcAft>
              <a:buFont typeface="Arial" panose="020B0604020202020204" pitchFamily="34" charset="0"/>
              <a:buNone/>
              <a:defRPr/>
            </a:pPr>
            <a:r>
              <a:rPr lang="es-MX" sz="1800" i="1" dirty="0">
                <a:solidFill>
                  <a:srgbClr val="3333FF"/>
                </a:solidFill>
              </a:rPr>
              <a:t>“Si no ahorras, las semillas del éxito no están en ti”.	</a:t>
            </a:r>
            <a:r>
              <a:rPr lang="es-MX" sz="1800" dirty="0">
                <a:solidFill>
                  <a:srgbClr val="3333FF"/>
                </a:solidFill>
              </a:rPr>
              <a:t>– </a:t>
            </a:r>
            <a:r>
              <a:rPr lang="es-MX" sz="1800" i="1" dirty="0">
                <a:solidFill>
                  <a:srgbClr val="3333FF"/>
                </a:solidFill>
              </a:rPr>
              <a:t>Peter J. Daniels</a:t>
            </a:r>
          </a:p>
          <a:p>
            <a:pPr eaLnBrk="1" fontAlgn="auto" hangingPunct="1">
              <a:spcAft>
                <a:spcPts val="0"/>
              </a:spcAft>
              <a:buFont typeface="Arial" panose="020B0604020202020204" pitchFamily="34" charset="0"/>
              <a:buChar char="•"/>
              <a:defRPr/>
            </a:pPr>
            <a:r>
              <a:rPr lang="es-MX" sz="1800" dirty="0"/>
              <a:t>Esta lección contiene la llave  de la</a:t>
            </a:r>
          </a:p>
          <a:p>
            <a:pPr eaLnBrk="1" fontAlgn="auto" hangingPunct="1">
              <a:spcAft>
                <a:spcPts val="0"/>
              </a:spcAft>
              <a:buFont typeface="Arial" charset="0"/>
              <a:buNone/>
              <a:defRPr/>
            </a:pPr>
            <a:r>
              <a:rPr lang="es-MX" sz="1800" dirty="0"/>
              <a:t>    riqueza!</a:t>
            </a:r>
          </a:p>
          <a:p>
            <a:pPr eaLnBrk="1" fontAlgn="auto" hangingPunct="1">
              <a:spcAft>
                <a:spcPts val="0"/>
              </a:spcAft>
              <a:buFont typeface="Arial" panose="020B0604020202020204" pitchFamily="34" charset="0"/>
              <a:buChar char="•"/>
              <a:defRPr/>
            </a:pPr>
            <a:r>
              <a:rPr lang="es-MX" sz="1800" dirty="0"/>
              <a:t>Lo que estas a punto de aprender es</a:t>
            </a:r>
          </a:p>
          <a:p>
            <a:pPr eaLnBrk="1" fontAlgn="auto" hangingPunct="1">
              <a:spcAft>
                <a:spcPts val="0"/>
              </a:spcAft>
              <a:buFont typeface="Arial" panose="020B0604020202020204" pitchFamily="34" charset="0"/>
              <a:buNone/>
              <a:defRPr/>
            </a:pPr>
            <a:r>
              <a:rPr lang="es-MX" sz="1800" dirty="0"/>
              <a:t>    muy simple.</a:t>
            </a:r>
          </a:p>
          <a:p>
            <a:pPr eaLnBrk="1" fontAlgn="auto" hangingPunct="1">
              <a:spcAft>
                <a:spcPts val="0"/>
              </a:spcAft>
              <a:buFont typeface="Arial" panose="020B0604020202020204" pitchFamily="34" charset="0"/>
              <a:buChar char="•"/>
              <a:defRPr/>
            </a:pPr>
            <a:r>
              <a:rPr lang="es-MX" sz="1800" dirty="0"/>
              <a:t>No permitas que su sencillez te prevenga de comprender qué tan poderoso es este secreto. </a:t>
            </a:r>
          </a:p>
          <a:p>
            <a:pPr eaLnBrk="1" fontAlgn="auto" hangingPunct="1">
              <a:spcAft>
                <a:spcPts val="0"/>
              </a:spcAft>
              <a:buFont typeface="Arial" panose="020B0604020202020204" pitchFamily="34" charset="0"/>
              <a:buChar char="•"/>
              <a:defRPr/>
            </a:pPr>
            <a:r>
              <a:rPr lang="es-MX" sz="1800" dirty="0"/>
              <a:t>Una vez que lo “entiendas” empezarás a “ver” que la libertad financiera es tuya si la quieres.</a:t>
            </a:r>
          </a:p>
          <a:p>
            <a:pPr eaLnBrk="1" fontAlgn="auto" hangingPunct="1">
              <a:spcAft>
                <a:spcPts val="0"/>
              </a:spcAft>
              <a:buFont typeface="Arial" panose="020B0604020202020204" pitchFamily="34" charset="0"/>
              <a:buChar char="•"/>
              <a:defRPr/>
            </a:pPr>
            <a:endParaRPr lang="es-MX" sz="1800" dirty="0"/>
          </a:p>
        </p:txBody>
      </p:sp>
      <p:sp>
        <p:nvSpPr>
          <p:cNvPr id="7" name="Footer Placeholder 6"/>
          <p:cNvSpPr>
            <a:spLocks noGrp="1"/>
          </p:cNvSpPr>
          <p:nvPr>
            <p:ph type="ftr" sz="quarter" idx="11"/>
          </p:nvPr>
        </p:nvSpPr>
        <p:spPr>
          <a:xfrm>
            <a:off x="827895" y="6367463"/>
            <a:ext cx="3670627" cy="273844"/>
          </a:xfrm>
        </p:spPr>
        <p:txBody>
          <a:bodyPr>
            <a:normAutofit/>
          </a:bodyPr>
          <a:lstStyle/>
          <a:p>
            <a:pPr algn="l">
              <a:spcAft>
                <a:spcPts val="600"/>
              </a:spcAft>
              <a:defRPr/>
            </a:pPr>
            <a:r>
              <a:rPr lang="en-US" sz="788">
                <a:solidFill>
                  <a:schemeClr val="tx1">
                    <a:lumMod val="75000"/>
                    <a:lumOff val="25000"/>
                  </a:schemeClr>
                </a:solidFill>
              </a:rPr>
              <a:t>© Alex Barrón 2020</a:t>
            </a:r>
          </a:p>
        </p:txBody>
      </p:sp>
      <p:sp>
        <p:nvSpPr>
          <p:cNvPr id="75" name="Rectangle 7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2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97" name="Slide Number Placeholder 7"/>
          <p:cNvSpPr>
            <a:spLocks noGrp="1"/>
          </p:cNvSpPr>
          <p:nvPr>
            <p:ph type="sldNum" sz="quarter" idx="12"/>
          </p:nvPr>
        </p:nvSpPr>
        <p:spPr bwMode="auto">
          <a:xfrm>
            <a:off x="7756072" y="5624513"/>
            <a:ext cx="759278" cy="273844"/>
          </a:xfrm>
        </p:spPr>
        <p:txBody>
          <a:bodyPr>
            <a:normAutofit/>
          </a:bodyPr>
          <a:lstStyle/>
          <a:p>
            <a:pPr>
              <a:lnSpc>
                <a:spcPct val="90000"/>
              </a:lnSpc>
              <a:spcAft>
                <a:spcPts val="600"/>
              </a:spcAft>
            </a:pPr>
            <a:fld id="{92D2C931-842B-4196-84FC-B8F61888898B}" type="slidenum">
              <a:rPr lang="en-US" altLang="en-US">
                <a:solidFill>
                  <a:srgbClr val="FFFFFF"/>
                </a:solidFill>
              </a:rPr>
              <a:pPr>
                <a:lnSpc>
                  <a:spcPct val="90000"/>
                </a:lnSpc>
                <a:spcAft>
                  <a:spcPts val="600"/>
                </a:spcAft>
              </a:pPr>
              <a:t>3</a:t>
            </a:fld>
            <a:endParaRPr lang="en-US" altLang="en-US">
              <a:solidFill>
                <a:srgbClr val="FFFFFF"/>
              </a:solidFill>
            </a:endParaRPr>
          </a:p>
        </p:txBody>
      </p:sp>
      <p:sp>
        <p:nvSpPr>
          <p:cNvPr id="77" name="Oval 7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E5A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198" name="Picture 8" descr="seed of success.jpg"/>
          <p:cNvPicPr>
            <a:picLocks noChangeAspect="1"/>
          </p:cNvPicPr>
          <p:nvPr/>
        </p:nvPicPr>
        <p:blipFill rotWithShape="1">
          <a:blip r:embed="rId2" cstate="print">
            <a:alphaModFix/>
          </a:blip>
          <a:srcRect l="11108" r="-6" b="-6"/>
          <a:stretch/>
        </p:blipFill>
        <p:spPr bwMode="auto">
          <a:xfrm>
            <a:off x="6598028" y="2461923"/>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pic>
        <p:nvPicPr>
          <p:cNvPr id="4" name="Picture 3">
            <a:extLst>
              <a:ext uri="{FF2B5EF4-FFF2-40B4-BE49-F238E27FC236}">
                <a16:creationId xmlns:a16="http://schemas.microsoft.com/office/drawing/2014/main" id="{DA9038E3-8838-7034-A44A-6964B69CA8A4}"/>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p:spPr>
        <p:txBody>
          <a:bodyPr/>
          <a:lstStyle/>
          <a:p>
            <a:pPr eaLnBrk="1" hangingPunct="1"/>
            <a:r>
              <a:rPr lang="en-US" altLang="en-US" b="1" dirty="0" err="1"/>
              <a:t>Conclusión</a:t>
            </a:r>
            <a:r>
              <a:rPr lang="en-US" altLang="en-US" b="1" dirty="0"/>
              <a:t>: </a:t>
            </a:r>
            <a:br>
              <a:rPr lang="en-US" altLang="en-US" b="1" dirty="0"/>
            </a:br>
            <a:r>
              <a:rPr lang="en-US" altLang="en-US" b="1" dirty="0" err="1"/>
              <a:t>Págate</a:t>
            </a:r>
            <a:r>
              <a:rPr lang="en-US" altLang="en-US" b="1" dirty="0"/>
              <a:t> a </a:t>
            </a:r>
            <a:r>
              <a:rPr lang="en-US" altLang="en-US" b="1" dirty="0" err="1"/>
              <a:t>Ti</a:t>
            </a:r>
            <a:r>
              <a:rPr lang="en-US" altLang="en-US" b="1" dirty="0"/>
              <a:t> </a:t>
            </a:r>
            <a:r>
              <a:rPr lang="en-US" altLang="en-US" b="1" dirty="0" err="1"/>
              <a:t>Mismo</a:t>
            </a:r>
            <a:r>
              <a:rPr lang="en-US" altLang="en-US" b="1" dirty="0"/>
              <a:t> Primero!</a:t>
            </a:r>
          </a:p>
        </p:txBody>
      </p:sp>
      <p:sp>
        <p:nvSpPr>
          <p:cNvPr id="29699" name="Content Placeholder 2"/>
          <p:cNvSpPr>
            <a:spLocks noGrp="1"/>
          </p:cNvSpPr>
          <p:nvPr>
            <p:ph idx="1"/>
          </p:nvPr>
        </p:nvSpPr>
        <p:spPr>
          <a:xfrm>
            <a:off x="2209800" y="1600200"/>
            <a:ext cx="6553200" cy="1447800"/>
          </a:xfrm>
        </p:spPr>
        <p:txBody>
          <a:bodyPr/>
          <a:lstStyle/>
          <a:p>
            <a:pPr marL="457200" indent="-457200" eaLnBrk="1" hangingPunct="1">
              <a:buFont typeface="Arial" charset="0"/>
              <a:buNone/>
            </a:pPr>
            <a:r>
              <a:rPr lang="en-US" altLang="en-US" i="1" dirty="0"/>
              <a:t>“</a:t>
            </a:r>
            <a:r>
              <a:rPr lang="es-ES" altLang="en-US" i="1" dirty="0"/>
              <a:t>Si no ahorras, las semillas del éxito no están en ti</a:t>
            </a:r>
            <a:r>
              <a:rPr lang="en-US" altLang="en-US" i="1" dirty="0"/>
              <a:t>!” </a:t>
            </a:r>
          </a:p>
          <a:p>
            <a:pPr marL="457200" indent="-457200" algn="r" eaLnBrk="1" hangingPunct="1">
              <a:buFont typeface="Arial" charset="0"/>
              <a:buNone/>
            </a:pPr>
            <a:r>
              <a:rPr lang="en-US" altLang="en-US" i="1" dirty="0"/>
              <a:t>– Peter J. Daniels</a:t>
            </a:r>
          </a:p>
          <a:p>
            <a:pPr marL="457200" indent="-457200" eaLnBrk="1" hangingPunct="1">
              <a:buFont typeface="Arial" charset="0"/>
              <a:buNone/>
            </a:pPr>
            <a:endParaRPr lang="en-US" altLang="en-US" i="1" dirty="0"/>
          </a:p>
          <a:p>
            <a:pPr marL="457200" indent="-457200" eaLnBrk="1" hangingPunct="1">
              <a:buFont typeface="Arial" charset="0"/>
              <a:buNone/>
            </a:pPr>
            <a:endParaRPr lang="en-US" alt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9701"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240D05C9-62BF-49BC-9C80-FAB92860500F}" type="slidenum">
              <a:rPr lang="en-US" altLang="en-US"/>
              <a:pPr/>
              <a:t>30</a:t>
            </a:fld>
            <a:endParaRPr lang="en-US" altLang="en-US" dirty="0"/>
          </a:p>
        </p:txBody>
      </p:sp>
      <p:sp>
        <p:nvSpPr>
          <p:cNvPr id="29702" name="Rectangle 8"/>
          <p:cNvSpPr>
            <a:spLocks noChangeArrowheads="1"/>
          </p:cNvSpPr>
          <p:nvPr/>
        </p:nvSpPr>
        <p:spPr bwMode="auto">
          <a:xfrm>
            <a:off x="381000" y="4038600"/>
            <a:ext cx="6096000" cy="3046413"/>
          </a:xfrm>
          <a:prstGeom prst="rect">
            <a:avLst/>
          </a:prstGeom>
          <a:noFill/>
          <a:ln w="9525">
            <a:noFill/>
            <a:miter lim="800000"/>
            <a:headEnd/>
            <a:tailEnd/>
          </a:ln>
        </p:spPr>
        <p:txBody>
          <a:bodyPr>
            <a:spAutoFit/>
          </a:bodyPr>
          <a:lstStyle/>
          <a:p>
            <a:pPr marL="457200" indent="-457200" eaLnBrk="1" hangingPunct="1"/>
            <a:r>
              <a:rPr lang="en-US" altLang="en-US" sz="3200" i="1" dirty="0">
                <a:latin typeface="Calibri" pitchFamily="34" charset="0"/>
              </a:rPr>
              <a:t>“</a:t>
            </a:r>
            <a:r>
              <a:rPr lang="es-ES" altLang="en-US" sz="3200" i="1" dirty="0">
                <a:latin typeface="Calibri" pitchFamily="34" charset="0"/>
              </a:rPr>
              <a:t>Una parte de todo lo que ganas es tuya para guardarla</a:t>
            </a:r>
            <a:r>
              <a:rPr lang="en-US" altLang="en-US" sz="3200" i="1" dirty="0">
                <a:latin typeface="Calibri" pitchFamily="34" charset="0"/>
              </a:rPr>
              <a:t>.“</a:t>
            </a:r>
          </a:p>
          <a:p>
            <a:pPr marL="457200" indent="-457200" eaLnBrk="1" hangingPunct="1"/>
            <a:endParaRPr lang="en-US" altLang="en-US" sz="3200" i="1" dirty="0">
              <a:latin typeface="Calibri" pitchFamily="34" charset="0"/>
            </a:endParaRPr>
          </a:p>
          <a:p>
            <a:pPr marL="457200" indent="-457200" eaLnBrk="1" hangingPunct="1"/>
            <a:r>
              <a:rPr lang="en-US" altLang="en-US" sz="3200" i="1" dirty="0">
                <a:latin typeface="Calibri" pitchFamily="34" charset="0"/>
              </a:rPr>
              <a:t>“</a:t>
            </a:r>
            <a:r>
              <a:rPr lang="en-US" altLang="en-US" sz="3200" i="1" dirty="0" err="1">
                <a:latin typeface="Calibri" pitchFamily="34" charset="0"/>
              </a:rPr>
              <a:t>Págate</a:t>
            </a:r>
            <a:r>
              <a:rPr lang="en-US" altLang="en-US" sz="3200" i="1" dirty="0">
                <a:latin typeface="Calibri" pitchFamily="34" charset="0"/>
              </a:rPr>
              <a:t> a </a:t>
            </a:r>
            <a:r>
              <a:rPr lang="en-US" altLang="en-US" sz="3200" i="1" dirty="0" err="1">
                <a:latin typeface="Calibri" pitchFamily="34" charset="0"/>
              </a:rPr>
              <a:t>Ti</a:t>
            </a:r>
            <a:r>
              <a:rPr lang="en-US" altLang="en-US" sz="3200" i="1" dirty="0">
                <a:latin typeface="Calibri" pitchFamily="34" charset="0"/>
              </a:rPr>
              <a:t> </a:t>
            </a:r>
            <a:r>
              <a:rPr lang="en-US" altLang="en-US" sz="3200" i="1" dirty="0" err="1">
                <a:latin typeface="Calibri" pitchFamily="34" charset="0"/>
              </a:rPr>
              <a:t>Mismo</a:t>
            </a:r>
            <a:r>
              <a:rPr lang="en-US" altLang="en-US" sz="3200" i="1" dirty="0">
                <a:latin typeface="Calibri" pitchFamily="34" charset="0"/>
              </a:rPr>
              <a:t> Primero!”</a:t>
            </a:r>
          </a:p>
          <a:p>
            <a:pPr marL="457200" indent="-457200" algn="r" eaLnBrk="1" hangingPunct="1"/>
            <a:r>
              <a:rPr lang="en-US" altLang="en-US" sz="3200" i="1" dirty="0">
                <a:latin typeface="Calibri" pitchFamily="34" charset="0"/>
              </a:rPr>
              <a:t> </a:t>
            </a:r>
            <a:r>
              <a:rPr lang="en-US" altLang="en-US" sz="3200" i="1" dirty="0"/>
              <a:t>– </a:t>
            </a:r>
            <a:r>
              <a:rPr lang="en-US" altLang="en-US" sz="3200" i="1" dirty="0">
                <a:latin typeface="Calibri" pitchFamily="34" charset="0"/>
              </a:rPr>
              <a:t>George S. </a:t>
            </a:r>
            <a:r>
              <a:rPr lang="en-US" altLang="en-US" sz="3200" i="1" dirty="0" err="1">
                <a:latin typeface="Calibri" pitchFamily="34" charset="0"/>
              </a:rPr>
              <a:t>Clason</a:t>
            </a:r>
            <a:endParaRPr lang="en-US" altLang="en-US" sz="3200" i="1" dirty="0">
              <a:latin typeface="Calibri" pitchFamily="34" charset="0"/>
            </a:endParaRPr>
          </a:p>
          <a:p>
            <a:pPr marL="457200" indent="-457200" algn="r" eaLnBrk="1" hangingPunct="1"/>
            <a:endParaRPr lang="en-US" altLang="en-US" sz="3200" i="1" dirty="0">
              <a:latin typeface="Calibri" pitchFamily="34" charset="0"/>
            </a:endParaRPr>
          </a:p>
        </p:txBody>
      </p:sp>
      <p:pic>
        <p:nvPicPr>
          <p:cNvPr id="29703" name="Picture 10" descr="imagesCA20246H.jpg"/>
          <p:cNvPicPr>
            <a:picLocks noChangeAspect="1"/>
          </p:cNvPicPr>
          <p:nvPr/>
        </p:nvPicPr>
        <p:blipFill>
          <a:blip r:embed="rId2" cstate="print"/>
          <a:srcRect/>
          <a:stretch>
            <a:fillRect/>
          </a:stretch>
        </p:blipFill>
        <p:spPr bwMode="auto">
          <a:xfrm>
            <a:off x="381000" y="1143000"/>
            <a:ext cx="1905000" cy="2811463"/>
          </a:xfrm>
          <a:prstGeom prst="rect">
            <a:avLst/>
          </a:prstGeom>
          <a:noFill/>
          <a:ln w="9525">
            <a:noFill/>
            <a:miter lim="800000"/>
            <a:headEnd/>
            <a:tailEnd/>
          </a:ln>
        </p:spPr>
      </p:pic>
      <p:pic>
        <p:nvPicPr>
          <p:cNvPr id="29704" name="Picture 11" descr="george s clason.jpeg"/>
          <p:cNvPicPr>
            <a:picLocks noChangeAspect="1"/>
          </p:cNvPicPr>
          <p:nvPr/>
        </p:nvPicPr>
        <p:blipFill>
          <a:blip r:embed="rId3" cstate="print"/>
          <a:srcRect/>
          <a:stretch>
            <a:fillRect/>
          </a:stretch>
        </p:blipFill>
        <p:spPr bwMode="auto">
          <a:xfrm>
            <a:off x="6781800" y="3810000"/>
            <a:ext cx="2012950" cy="2438400"/>
          </a:xfrm>
          <a:prstGeom prst="rect">
            <a:avLst/>
          </a:prstGeom>
          <a:noFill/>
          <a:ln w="9525">
            <a:noFill/>
            <a:miter lim="800000"/>
            <a:headEnd/>
            <a:tailEnd/>
          </a:ln>
        </p:spPr>
      </p:pic>
      <p:pic>
        <p:nvPicPr>
          <p:cNvPr id="2" name="Picture 1">
            <a:extLst>
              <a:ext uri="{FF2B5EF4-FFF2-40B4-BE49-F238E27FC236}">
                <a16:creationId xmlns:a16="http://schemas.microsoft.com/office/drawing/2014/main" id="{981A583A-D9B9-5DD1-FF3B-6DCFE5C005DC}"/>
              </a:ext>
            </a:extLst>
          </p:cNvPr>
          <p:cNvPicPr>
            <a:picLocks noChangeAspect="1"/>
          </p:cNvPicPr>
          <p:nvPr/>
        </p:nvPicPr>
        <p:blipFill>
          <a:blip r:embed="rId4"/>
          <a:stretch>
            <a:fillRect/>
          </a:stretch>
        </p:blipFill>
        <p:spPr>
          <a:xfrm>
            <a:off x="1" y="14433"/>
            <a:ext cx="2080410" cy="671367"/>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a:t>
            </a:r>
            <a:r>
              <a:rPr lang="en-US" b="1" dirty="0" err="1"/>
              <a:t>Preguntas</a:t>
            </a:r>
            <a:r>
              <a:rPr lang="en-US" b="1" dirty="0"/>
              <a:t>? </a:t>
            </a:r>
            <a:r>
              <a:rPr lang="es-ES" b="1" dirty="0"/>
              <a:t>¿</a:t>
            </a:r>
            <a:r>
              <a:rPr lang="en-US" b="1" dirty="0" err="1"/>
              <a:t>Comentarios</a:t>
            </a:r>
            <a:r>
              <a:rPr lang="en-US" b="1" dirty="0"/>
              <a:t>?</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pic>
        <p:nvPicPr>
          <p:cNvPr id="8" name="Picture 7">
            <a:extLst>
              <a:ext uri="{FF2B5EF4-FFF2-40B4-BE49-F238E27FC236}">
                <a16:creationId xmlns:a16="http://schemas.microsoft.com/office/drawing/2014/main" id="{41E8BE24-E91F-D0B3-9077-19CE8D47DED6}"/>
              </a:ext>
            </a:extLst>
          </p:cNvPr>
          <p:cNvPicPr>
            <a:picLocks noChangeAspect="1"/>
          </p:cNvPicPr>
          <p:nvPr/>
        </p:nvPicPr>
        <p:blipFill>
          <a:blip r:embed="rId5"/>
          <a:stretch>
            <a:fillRect/>
          </a:stretch>
        </p:blipFill>
        <p:spPr>
          <a:xfrm>
            <a:off x="1" y="14433"/>
            <a:ext cx="2080410" cy="671367"/>
          </a:xfrm>
          <a:prstGeom prst="rect">
            <a:avLst/>
          </a:prstGeom>
        </p:spPr>
      </p:pic>
    </p:spTree>
    <p:extLst>
      <p:ext uri="{BB962C8B-B14F-4D97-AF65-F5344CB8AC3E}">
        <p14:creationId xmlns:p14="http://schemas.microsoft.com/office/powerpoint/2010/main" val="1939101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3998-4A33-44D4-8ACD-EFC9F3108982}"/>
              </a:ext>
            </a:extLst>
          </p:cNvPr>
          <p:cNvSpPr>
            <a:spLocks noGrp="1"/>
          </p:cNvSpPr>
          <p:nvPr>
            <p:ph type="title"/>
          </p:nvPr>
        </p:nvSpPr>
        <p:spPr>
          <a:xfrm>
            <a:off x="628650" y="365125"/>
            <a:ext cx="7886700" cy="1325563"/>
          </a:xfrm>
        </p:spPr>
        <p:txBody>
          <a:bodyPr>
            <a:normAutofit/>
          </a:bodyPr>
          <a:lstStyle/>
          <a:p>
            <a:pPr>
              <a:lnSpc>
                <a:spcPct val="90000"/>
              </a:lnSpc>
            </a:pPr>
            <a:r>
              <a:rPr lang="en-US" b="1" dirty="0"/>
              <a:t>Las </a:t>
            </a:r>
            <a:r>
              <a:rPr lang="en-US" b="1" dirty="0" err="1"/>
              <a:t>Vacas</a:t>
            </a:r>
            <a:r>
              <a:rPr lang="en-US" b="1" dirty="0"/>
              <a:t> </a:t>
            </a:r>
            <a:r>
              <a:rPr lang="en-US" b="1" dirty="0" err="1"/>
              <a:t>Gordas</a:t>
            </a:r>
            <a:r>
              <a:rPr lang="en-US" b="1" dirty="0"/>
              <a:t> </a:t>
            </a:r>
            <a:br>
              <a:rPr lang="en-US" b="1" dirty="0"/>
            </a:br>
            <a:r>
              <a:rPr lang="en-US" b="1" dirty="0"/>
              <a:t>y las </a:t>
            </a:r>
            <a:r>
              <a:rPr lang="en-US" b="1" dirty="0" err="1"/>
              <a:t>Vacas</a:t>
            </a:r>
            <a:r>
              <a:rPr lang="en-US" b="1" dirty="0"/>
              <a:t> </a:t>
            </a:r>
            <a:r>
              <a:rPr lang="en-US" b="1" dirty="0" err="1"/>
              <a:t>Flacas</a:t>
            </a:r>
            <a:endParaRPr lang="en-US" dirty="0"/>
          </a:p>
        </p:txBody>
      </p:sp>
      <p:sp>
        <p:nvSpPr>
          <p:cNvPr id="3" name="Content Placeholder 2">
            <a:extLst>
              <a:ext uri="{FF2B5EF4-FFF2-40B4-BE49-F238E27FC236}">
                <a16:creationId xmlns:a16="http://schemas.microsoft.com/office/drawing/2014/main" id="{28AE6E6B-8A17-403D-935A-E67B36C87D50}"/>
              </a:ext>
            </a:extLst>
          </p:cNvPr>
          <p:cNvSpPr>
            <a:spLocks noGrp="1"/>
          </p:cNvSpPr>
          <p:nvPr>
            <p:ph idx="1"/>
          </p:nvPr>
        </p:nvSpPr>
        <p:spPr>
          <a:xfrm>
            <a:off x="152400" y="1825624"/>
            <a:ext cx="5012793" cy="4879975"/>
          </a:xfrm>
        </p:spPr>
        <p:txBody>
          <a:bodyPr>
            <a:noAutofit/>
          </a:bodyPr>
          <a:lstStyle/>
          <a:p>
            <a:pPr marL="0" indent="0">
              <a:lnSpc>
                <a:spcPct val="90000"/>
              </a:lnSpc>
              <a:buNone/>
            </a:pPr>
            <a:r>
              <a:rPr lang="es-ES" sz="2000" b="1" i="1" baseline="30000" dirty="0">
                <a:solidFill>
                  <a:srgbClr val="00B050"/>
                </a:solidFill>
              </a:rPr>
              <a:t>25 </a:t>
            </a:r>
            <a:r>
              <a:rPr lang="es-ES" sz="2000" i="1" dirty="0">
                <a:solidFill>
                  <a:srgbClr val="00B050"/>
                </a:solidFill>
              </a:rPr>
              <a:t>Entonces José respondió al faraón:</a:t>
            </a:r>
          </a:p>
          <a:p>
            <a:pPr marL="0" indent="0">
              <a:lnSpc>
                <a:spcPct val="90000"/>
              </a:lnSpc>
              <a:buNone/>
            </a:pPr>
            <a:r>
              <a:rPr lang="es-ES" sz="2000" i="1" dirty="0">
                <a:solidFill>
                  <a:srgbClr val="00B050"/>
                </a:solidFill>
              </a:rPr>
              <a:t>—El sueño del faraón es uno solo. Dios ha mostrado al faraón lo que va a hacer: </a:t>
            </a:r>
            <a:r>
              <a:rPr lang="es-ES" sz="2000" b="1" i="1" baseline="30000" dirty="0">
                <a:solidFill>
                  <a:srgbClr val="00B050"/>
                </a:solidFill>
              </a:rPr>
              <a:t>26 </a:t>
            </a:r>
            <a:r>
              <a:rPr lang="es-ES" sz="2000" i="1" dirty="0">
                <a:solidFill>
                  <a:srgbClr val="00B050"/>
                </a:solidFill>
              </a:rPr>
              <a:t>Las siete vacas hermosas son siete años; y las siete espigas hermosas también son siete años. Se trata de un mismo sueño. </a:t>
            </a:r>
            <a:r>
              <a:rPr lang="es-ES" sz="2000" b="1" i="1" baseline="30000" dirty="0">
                <a:solidFill>
                  <a:srgbClr val="00B050"/>
                </a:solidFill>
              </a:rPr>
              <a:t>27 </a:t>
            </a:r>
            <a:r>
              <a:rPr lang="es-ES" sz="2000" i="1" dirty="0">
                <a:solidFill>
                  <a:srgbClr val="00B050"/>
                </a:solidFill>
              </a:rPr>
              <a:t>Las siete vacas flacas y feas que salían detrás de las primeras son siete años, y las siete espigas delgadas y quemadas por el viento del oriente son siete años de hambre. </a:t>
            </a:r>
            <a:r>
              <a:rPr lang="es-ES" sz="2000" b="1" i="1" baseline="30000" dirty="0">
                <a:solidFill>
                  <a:srgbClr val="00B050"/>
                </a:solidFill>
              </a:rPr>
              <a:t>28 </a:t>
            </a:r>
            <a:r>
              <a:rPr lang="es-ES" sz="2000" i="1" dirty="0">
                <a:solidFill>
                  <a:srgbClr val="00B050"/>
                </a:solidFill>
              </a:rPr>
              <a:t>Como dije al faraón, Dios ha mostrado al faraón lo que va a hacer. </a:t>
            </a:r>
            <a:r>
              <a:rPr lang="es-ES" sz="2000" b="1" i="1" baseline="30000" dirty="0">
                <a:solidFill>
                  <a:srgbClr val="00B050"/>
                </a:solidFill>
              </a:rPr>
              <a:t>29 </a:t>
            </a:r>
            <a:r>
              <a:rPr lang="es-ES" sz="2000" i="1" dirty="0">
                <a:solidFill>
                  <a:srgbClr val="00B050"/>
                </a:solidFill>
              </a:rPr>
              <a:t>He aquí que vienen siete años de gran abundancia en toda la tierra de Egipto, </a:t>
            </a:r>
            <a:r>
              <a:rPr lang="es-ES" sz="2000" b="1" i="1" baseline="30000" dirty="0">
                <a:solidFill>
                  <a:srgbClr val="00B050"/>
                </a:solidFill>
              </a:rPr>
              <a:t>30 </a:t>
            </a:r>
            <a:r>
              <a:rPr lang="es-ES" sz="2000" i="1" dirty="0">
                <a:solidFill>
                  <a:srgbClr val="00B050"/>
                </a:solidFill>
              </a:rPr>
              <a:t>pero después de ellos vendrán siete años de hambre. Toda la abundancia anterior será olvidada en la tierra de Egipto. El hambre consumirá la tierra, </a:t>
            </a:r>
          </a:p>
          <a:p>
            <a:pPr marL="0" indent="0" algn="r">
              <a:lnSpc>
                <a:spcPct val="90000"/>
              </a:lnSpc>
              <a:buNone/>
            </a:pPr>
            <a:r>
              <a:rPr lang="es-ES" sz="2000" i="1" dirty="0"/>
              <a:t>- Genesis 41:25-30</a:t>
            </a:r>
            <a:endParaRPr lang="en-US" sz="2000" i="1" dirty="0"/>
          </a:p>
        </p:txBody>
      </p:sp>
      <p:pic>
        <p:nvPicPr>
          <p:cNvPr id="6" name="Picture 5" descr="A picture containing building, window&#10;&#10;Description automatically generated">
            <a:extLst>
              <a:ext uri="{FF2B5EF4-FFF2-40B4-BE49-F238E27FC236}">
                <a16:creationId xmlns:a16="http://schemas.microsoft.com/office/drawing/2014/main" id="{E8473623-2D9A-4310-9824-7565B2FF83A2}"/>
              </a:ext>
            </a:extLst>
          </p:cNvPr>
          <p:cNvPicPr>
            <a:picLocks noChangeAspect="1"/>
          </p:cNvPicPr>
          <p:nvPr/>
        </p:nvPicPr>
        <p:blipFill rotWithShape="1">
          <a:blip r:embed="rId2">
            <a:extLst>
              <a:ext uri="{28A0092B-C50C-407E-A947-70E740481C1C}">
                <a14:useLocalDpi xmlns:a14="http://schemas.microsoft.com/office/drawing/2010/main" val="0"/>
              </a:ext>
            </a:extLst>
          </a:blip>
          <a:srcRect l="11497" r="15466" b="-4"/>
          <a:stretch/>
        </p:blipFill>
        <p:spPr>
          <a:xfrm>
            <a:off x="5165193" y="1904281"/>
            <a:ext cx="3394096" cy="3810719"/>
          </a:xfrm>
          <a:prstGeom prst="rect">
            <a:avLst/>
          </a:prstGeom>
        </p:spPr>
      </p:pic>
      <p:pic>
        <p:nvPicPr>
          <p:cNvPr id="9" name="Picture 8" descr="Seminario Libertad Financiera logo.png">
            <a:extLst>
              <a:ext uri="{FF2B5EF4-FFF2-40B4-BE49-F238E27FC236}">
                <a16:creationId xmlns:a16="http://schemas.microsoft.com/office/drawing/2014/main" id="{608EDBFC-130B-4013-B598-F5FFE519122F}"/>
              </a:ext>
            </a:extLst>
          </p:cNvPr>
          <p:cNvPicPr>
            <a:picLocks noChangeAspect="1"/>
          </p:cNvPicPr>
          <p:nvPr/>
        </p:nvPicPr>
        <p:blipFill>
          <a:blip r:embed="rId3" cstate="print"/>
          <a:stretch>
            <a:fillRect/>
          </a:stretch>
        </p:blipFill>
        <p:spPr>
          <a:xfrm>
            <a:off x="0" y="0"/>
            <a:ext cx="1600200" cy="529914"/>
          </a:xfrm>
          <a:prstGeom prst="rect">
            <a:avLst/>
          </a:prstGeom>
        </p:spPr>
      </p:pic>
    </p:spTree>
    <p:extLst>
      <p:ext uri="{BB962C8B-B14F-4D97-AF65-F5344CB8AC3E}">
        <p14:creationId xmlns:p14="http://schemas.microsoft.com/office/powerpoint/2010/main" val="256659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3998-4A33-44D4-8ACD-EFC9F3108982}"/>
              </a:ext>
            </a:extLst>
          </p:cNvPr>
          <p:cNvSpPr>
            <a:spLocks noGrp="1"/>
          </p:cNvSpPr>
          <p:nvPr>
            <p:ph type="title"/>
          </p:nvPr>
        </p:nvSpPr>
        <p:spPr>
          <a:xfrm>
            <a:off x="628650" y="365125"/>
            <a:ext cx="7886700" cy="1325563"/>
          </a:xfrm>
        </p:spPr>
        <p:txBody>
          <a:bodyPr>
            <a:normAutofit/>
          </a:bodyPr>
          <a:lstStyle/>
          <a:p>
            <a:r>
              <a:rPr lang="en-US" b="1" dirty="0"/>
              <a:t>La </a:t>
            </a:r>
            <a:r>
              <a:rPr lang="en-US" b="1" dirty="0" err="1"/>
              <a:t>Importancia</a:t>
            </a:r>
            <a:r>
              <a:rPr lang="en-US" b="1" dirty="0"/>
              <a:t> de las </a:t>
            </a:r>
            <a:r>
              <a:rPr lang="en-US" b="1" dirty="0" err="1"/>
              <a:t>Reservas</a:t>
            </a:r>
            <a:endParaRPr lang="en-US" dirty="0"/>
          </a:p>
        </p:txBody>
      </p:sp>
      <p:sp>
        <p:nvSpPr>
          <p:cNvPr id="3" name="Content Placeholder 2">
            <a:extLst>
              <a:ext uri="{FF2B5EF4-FFF2-40B4-BE49-F238E27FC236}">
                <a16:creationId xmlns:a16="http://schemas.microsoft.com/office/drawing/2014/main" id="{28AE6E6B-8A17-403D-935A-E67B36C87D50}"/>
              </a:ext>
            </a:extLst>
          </p:cNvPr>
          <p:cNvSpPr>
            <a:spLocks noGrp="1"/>
          </p:cNvSpPr>
          <p:nvPr>
            <p:ph idx="1"/>
          </p:nvPr>
        </p:nvSpPr>
        <p:spPr>
          <a:xfrm>
            <a:off x="628650" y="1825625"/>
            <a:ext cx="3761613" cy="4351338"/>
          </a:xfrm>
        </p:spPr>
        <p:txBody>
          <a:bodyPr>
            <a:normAutofit/>
          </a:bodyPr>
          <a:lstStyle/>
          <a:p>
            <a:pPr>
              <a:lnSpc>
                <a:spcPct val="90000"/>
              </a:lnSpc>
            </a:pPr>
            <a:r>
              <a:rPr lang="es-ES" sz="1600" b="1" i="1" baseline="30000" dirty="0">
                <a:solidFill>
                  <a:srgbClr val="00B050"/>
                </a:solidFill>
              </a:rPr>
              <a:t>33 ”</a:t>
            </a:r>
            <a:r>
              <a:rPr lang="es-ES" sz="1600" i="1" dirty="0">
                <a:solidFill>
                  <a:srgbClr val="00B050"/>
                </a:solidFill>
              </a:rPr>
              <a:t>Por tanto, provéase el faraón de un hombre entendido y sabio y póngalo a cargo de la tierra de Egipto. </a:t>
            </a:r>
            <a:r>
              <a:rPr lang="es-ES" sz="1600" b="1" i="1" baseline="30000" dirty="0">
                <a:solidFill>
                  <a:srgbClr val="00B050"/>
                </a:solidFill>
              </a:rPr>
              <a:t>34 </a:t>
            </a:r>
            <a:r>
              <a:rPr lang="es-ES" sz="1600" i="1" dirty="0">
                <a:solidFill>
                  <a:srgbClr val="00B050"/>
                </a:solidFill>
              </a:rPr>
              <a:t>Haga esto el faraón: Ponga funcionarios a cargo del país </a:t>
            </a:r>
            <a:r>
              <a:rPr lang="es-ES" sz="1600" b="1" i="1" dirty="0">
                <a:solidFill>
                  <a:srgbClr val="00B050"/>
                </a:solidFill>
              </a:rPr>
              <a:t>que recauden la quinta parte del producto </a:t>
            </a:r>
            <a:r>
              <a:rPr lang="es-ES" sz="1600" i="1" dirty="0">
                <a:solidFill>
                  <a:srgbClr val="00B050"/>
                </a:solidFill>
              </a:rPr>
              <a:t>de la tierra de Egipto durante los siete años de abundancia. </a:t>
            </a:r>
            <a:r>
              <a:rPr lang="es-ES" sz="1600" b="1" i="1" baseline="30000" dirty="0">
                <a:solidFill>
                  <a:srgbClr val="00B050"/>
                </a:solidFill>
              </a:rPr>
              <a:t>35 </a:t>
            </a:r>
            <a:r>
              <a:rPr lang="es-ES" sz="1600" b="1" i="1" dirty="0">
                <a:solidFill>
                  <a:srgbClr val="00B050"/>
                </a:solidFill>
              </a:rPr>
              <a:t>Que ellos acumulen </a:t>
            </a:r>
            <a:r>
              <a:rPr lang="es-ES" sz="1600" i="1" dirty="0">
                <a:solidFill>
                  <a:srgbClr val="00B050"/>
                </a:solidFill>
              </a:rPr>
              <a:t>todos los alimentos de estos años buenos que vienen, </a:t>
            </a:r>
            <a:r>
              <a:rPr lang="es-ES" sz="1600" b="1" i="1" dirty="0">
                <a:solidFill>
                  <a:srgbClr val="00B050"/>
                </a:solidFill>
              </a:rPr>
              <a:t>que almacenen </a:t>
            </a:r>
            <a:r>
              <a:rPr lang="es-ES" sz="1600" i="1" dirty="0">
                <a:solidFill>
                  <a:srgbClr val="00B050"/>
                </a:solidFill>
              </a:rPr>
              <a:t>el trigo bajo la supervisión del faraón, y </a:t>
            </a:r>
            <a:r>
              <a:rPr lang="es-ES" sz="1600" b="1" i="1" dirty="0">
                <a:solidFill>
                  <a:srgbClr val="00B050"/>
                </a:solidFill>
              </a:rPr>
              <a:t>que los guarden </a:t>
            </a:r>
            <a:r>
              <a:rPr lang="es-ES" sz="1600" i="1" dirty="0">
                <a:solidFill>
                  <a:srgbClr val="00B050"/>
                </a:solidFill>
              </a:rPr>
              <a:t>en las ciudades para sustento. </a:t>
            </a:r>
            <a:r>
              <a:rPr lang="es-ES" sz="1600" b="1" i="1" baseline="30000" dirty="0">
                <a:solidFill>
                  <a:srgbClr val="00B050"/>
                </a:solidFill>
              </a:rPr>
              <a:t>36 </a:t>
            </a:r>
            <a:r>
              <a:rPr lang="es-ES" sz="1600" b="1" i="1" dirty="0">
                <a:solidFill>
                  <a:srgbClr val="00B050"/>
                </a:solidFill>
              </a:rPr>
              <a:t>Sean guardados los alimentos como reserva </a:t>
            </a:r>
            <a:r>
              <a:rPr lang="es-ES" sz="1600" i="1" dirty="0">
                <a:solidFill>
                  <a:srgbClr val="00B050"/>
                </a:solidFill>
              </a:rPr>
              <a:t>para el país, para los siete años de hambre que vendrán sobre la tierra de Egipto. Así el país no será arruinado por el hambre.”</a:t>
            </a:r>
          </a:p>
          <a:p>
            <a:pPr marL="0" indent="0">
              <a:lnSpc>
                <a:spcPct val="90000"/>
              </a:lnSpc>
              <a:buNone/>
            </a:pPr>
            <a:r>
              <a:rPr lang="es-ES" sz="1600" i="1" dirty="0">
                <a:latin typeface="Calibri" pitchFamily="34" charset="0"/>
              </a:rPr>
              <a:t>		– Genesis 41:33-36</a:t>
            </a:r>
          </a:p>
          <a:p>
            <a:pPr>
              <a:lnSpc>
                <a:spcPct val="90000"/>
              </a:lnSpc>
            </a:pPr>
            <a:endParaRPr lang="en-US" sz="1600" dirty="0"/>
          </a:p>
        </p:txBody>
      </p:sp>
      <p:pic>
        <p:nvPicPr>
          <p:cNvPr id="5" name="Picture 4" descr="A group of people standing in a room&#10;&#10;Description automatically generated">
            <a:extLst>
              <a:ext uri="{FF2B5EF4-FFF2-40B4-BE49-F238E27FC236}">
                <a16:creationId xmlns:a16="http://schemas.microsoft.com/office/drawing/2014/main" id="{431EE512-A3E3-401B-8815-04510388A68B}"/>
              </a:ext>
            </a:extLst>
          </p:cNvPr>
          <p:cNvPicPr>
            <a:picLocks noChangeAspect="1"/>
          </p:cNvPicPr>
          <p:nvPr/>
        </p:nvPicPr>
        <p:blipFill rotWithShape="1">
          <a:blip r:embed="rId2">
            <a:extLst>
              <a:ext uri="{28A0092B-C50C-407E-A947-70E740481C1C}">
                <a14:useLocalDpi xmlns:a14="http://schemas.microsoft.com/office/drawing/2010/main" val="0"/>
              </a:ext>
            </a:extLst>
          </a:blip>
          <a:srcRect l="17652" r="25792" b="3"/>
          <a:stretch/>
        </p:blipFill>
        <p:spPr>
          <a:xfrm>
            <a:off x="4753737" y="1904281"/>
            <a:ext cx="3805552" cy="4272681"/>
          </a:xfrm>
          <a:prstGeom prst="rect">
            <a:avLst/>
          </a:prstGeom>
        </p:spPr>
      </p:pic>
      <p:pic>
        <p:nvPicPr>
          <p:cNvPr id="7" name="Picture 6" descr="Seminario Libertad Financiera logo.png">
            <a:extLst>
              <a:ext uri="{FF2B5EF4-FFF2-40B4-BE49-F238E27FC236}">
                <a16:creationId xmlns:a16="http://schemas.microsoft.com/office/drawing/2014/main" id="{30A27DB4-8313-4DBC-AB28-47CFA408E85E}"/>
              </a:ext>
            </a:extLst>
          </p:cNvPr>
          <p:cNvPicPr>
            <a:picLocks noChangeAspect="1"/>
          </p:cNvPicPr>
          <p:nvPr/>
        </p:nvPicPr>
        <p:blipFill>
          <a:blip r:embed="rId3" cstate="print"/>
          <a:stretch>
            <a:fillRect/>
          </a:stretch>
        </p:blipFill>
        <p:spPr>
          <a:xfrm>
            <a:off x="0" y="0"/>
            <a:ext cx="1600200" cy="529914"/>
          </a:xfrm>
          <a:prstGeom prst="rect">
            <a:avLst/>
          </a:prstGeom>
        </p:spPr>
      </p:pic>
    </p:spTree>
    <p:extLst>
      <p:ext uri="{BB962C8B-B14F-4D97-AF65-F5344CB8AC3E}">
        <p14:creationId xmlns:p14="http://schemas.microsoft.com/office/powerpoint/2010/main" val="1992675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3998-4A33-44D4-8ACD-EFC9F3108982}"/>
              </a:ext>
            </a:extLst>
          </p:cNvPr>
          <p:cNvSpPr>
            <a:spLocks noGrp="1"/>
          </p:cNvSpPr>
          <p:nvPr>
            <p:ph type="title"/>
          </p:nvPr>
        </p:nvSpPr>
        <p:spPr>
          <a:xfrm>
            <a:off x="628650" y="365125"/>
            <a:ext cx="7886700" cy="1325563"/>
          </a:xfrm>
        </p:spPr>
        <p:txBody>
          <a:bodyPr>
            <a:normAutofit/>
          </a:bodyPr>
          <a:lstStyle/>
          <a:p>
            <a:r>
              <a:rPr lang="en-US" b="1"/>
              <a:t>La Importancia de las Reservas</a:t>
            </a:r>
            <a:endParaRPr lang="en-US" dirty="0"/>
          </a:p>
        </p:txBody>
      </p:sp>
      <p:sp>
        <p:nvSpPr>
          <p:cNvPr id="3" name="Content Placeholder 2">
            <a:extLst>
              <a:ext uri="{FF2B5EF4-FFF2-40B4-BE49-F238E27FC236}">
                <a16:creationId xmlns:a16="http://schemas.microsoft.com/office/drawing/2014/main" id="{28AE6E6B-8A17-403D-935A-E67B36C87D50}"/>
              </a:ext>
            </a:extLst>
          </p:cNvPr>
          <p:cNvSpPr>
            <a:spLocks noGrp="1"/>
          </p:cNvSpPr>
          <p:nvPr>
            <p:ph idx="1"/>
          </p:nvPr>
        </p:nvSpPr>
        <p:spPr>
          <a:xfrm>
            <a:off x="628650" y="1825625"/>
            <a:ext cx="2848355" cy="4351338"/>
          </a:xfrm>
        </p:spPr>
        <p:txBody>
          <a:bodyPr>
            <a:normAutofit/>
          </a:bodyPr>
          <a:lstStyle/>
          <a:p>
            <a:pPr marL="0" indent="0">
              <a:buNone/>
            </a:pPr>
            <a:r>
              <a:rPr lang="es-ES" sz="1700" b="1" i="1" baseline="30000" dirty="0">
                <a:solidFill>
                  <a:srgbClr val="00B050"/>
                </a:solidFill>
              </a:rPr>
              <a:t>47 </a:t>
            </a:r>
            <a:r>
              <a:rPr lang="es-ES" sz="1700" i="1" dirty="0">
                <a:solidFill>
                  <a:srgbClr val="00B050"/>
                </a:solidFill>
              </a:rPr>
              <a:t>La tierra produjo a montones en aquellos siete años de abundancia. </a:t>
            </a:r>
            <a:r>
              <a:rPr lang="es-ES" sz="1700" b="1" i="1" baseline="30000" dirty="0">
                <a:solidFill>
                  <a:srgbClr val="00B050"/>
                </a:solidFill>
              </a:rPr>
              <a:t>48 </a:t>
            </a:r>
            <a:r>
              <a:rPr lang="es-ES" sz="1700" b="1" i="1" dirty="0">
                <a:solidFill>
                  <a:srgbClr val="00B050"/>
                </a:solidFill>
              </a:rPr>
              <a:t>Él juntó todas las provisiones </a:t>
            </a:r>
            <a:r>
              <a:rPr lang="es-ES" sz="1700" i="1" dirty="0">
                <a:solidFill>
                  <a:srgbClr val="00B050"/>
                </a:solidFill>
              </a:rPr>
              <a:t>de aquellos siete años en la tierra de Egipto </a:t>
            </a:r>
            <a:r>
              <a:rPr lang="es-ES" sz="1700" b="1" i="1" dirty="0">
                <a:solidFill>
                  <a:srgbClr val="00B050"/>
                </a:solidFill>
              </a:rPr>
              <a:t>y almacenó </a:t>
            </a:r>
            <a:r>
              <a:rPr lang="es-ES" sz="1700" i="1" dirty="0">
                <a:solidFill>
                  <a:srgbClr val="00B050"/>
                </a:solidFill>
              </a:rPr>
              <a:t>los alimentos en las ciudades, llevando a cada ciudad las provisiones de los campos cercanos. </a:t>
            </a:r>
            <a:r>
              <a:rPr lang="es-ES" sz="1700" b="1" i="1" baseline="30000" dirty="0">
                <a:solidFill>
                  <a:srgbClr val="00B050"/>
                </a:solidFill>
              </a:rPr>
              <a:t>49 </a:t>
            </a:r>
            <a:r>
              <a:rPr lang="es-ES" sz="1700" i="1" dirty="0">
                <a:solidFill>
                  <a:srgbClr val="00B050"/>
                </a:solidFill>
              </a:rPr>
              <a:t>José </a:t>
            </a:r>
            <a:r>
              <a:rPr lang="es-ES" sz="1700" b="1" i="1" dirty="0">
                <a:solidFill>
                  <a:srgbClr val="00B050"/>
                </a:solidFill>
              </a:rPr>
              <a:t>acumuló</a:t>
            </a:r>
            <a:r>
              <a:rPr lang="es-ES" sz="1700" i="1" dirty="0">
                <a:solidFill>
                  <a:srgbClr val="00B050"/>
                </a:solidFill>
              </a:rPr>
              <a:t> trigo como la arena del mar, tantísimo que dejó de calcularlo, porque era incalculable.</a:t>
            </a:r>
          </a:p>
          <a:p>
            <a:pPr marL="0" indent="0">
              <a:buNone/>
            </a:pPr>
            <a:r>
              <a:rPr lang="es-ES" sz="1700" i="1" dirty="0">
                <a:latin typeface="Calibri" pitchFamily="34" charset="0"/>
              </a:rPr>
              <a:t>- Genesis 41:47-49</a:t>
            </a:r>
          </a:p>
          <a:p>
            <a:endParaRPr lang="en-US" sz="1700" dirty="0"/>
          </a:p>
        </p:txBody>
      </p:sp>
      <p:pic>
        <p:nvPicPr>
          <p:cNvPr id="5" name="Picture 4" descr="A close up of a plant&#10;&#10;Description automatically generated">
            <a:extLst>
              <a:ext uri="{FF2B5EF4-FFF2-40B4-BE49-F238E27FC236}">
                <a16:creationId xmlns:a16="http://schemas.microsoft.com/office/drawing/2014/main" id="{71700493-803E-401E-8D48-C632567E893D}"/>
              </a:ext>
            </a:extLst>
          </p:cNvPr>
          <p:cNvPicPr>
            <a:picLocks noChangeAspect="1"/>
          </p:cNvPicPr>
          <p:nvPr/>
        </p:nvPicPr>
        <p:blipFill rotWithShape="1">
          <a:blip r:embed="rId2">
            <a:extLst>
              <a:ext uri="{28A0092B-C50C-407E-A947-70E740481C1C}">
                <a14:useLocalDpi xmlns:a14="http://schemas.microsoft.com/office/drawing/2010/main" val="0"/>
              </a:ext>
            </a:extLst>
          </a:blip>
          <a:srcRect l="9361" r="17608" b="3"/>
          <a:stretch/>
        </p:blipFill>
        <p:spPr>
          <a:xfrm>
            <a:off x="3840480" y="1904281"/>
            <a:ext cx="4674870" cy="4272681"/>
          </a:xfrm>
          <a:prstGeom prst="rect">
            <a:avLst/>
          </a:prstGeom>
        </p:spPr>
      </p:pic>
      <p:pic>
        <p:nvPicPr>
          <p:cNvPr id="8" name="Picture 7" descr="Seminario Libertad Financiera logo.png">
            <a:extLst>
              <a:ext uri="{FF2B5EF4-FFF2-40B4-BE49-F238E27FC236}">
                <a16:creationId xmlns:a16="http://schemas.microsoft.com/office/drawing/2014/main" id="{9284A1A9-E2F5-4620-ACE8-D19AA01891A0}"/>
              </a:ext>
            </a:extLst>
          </p:cNvPr>
          <p:cNvPicPr>
            <a:picLocks noChangeAspect="1"/>
          </p:cNvPicPr>
          <p:nvPr/>
        </p:nvPicPr>
        <p:blipFill>
          <a:blip r:embed="rId3" cstate="print"/>
          <a:stretch>
            <a:fillRect/>
          </a:stretch>
        </p:blipFill>
        <p:spPr>
          <a:xfrm>
            <a:off x="0" y="0"/>
            <a:ext cx="1600200" cy="529914"/>
          </a:xfrm>
          <a:prstGeom prst="rect">
            <a:avLst/>
          </a:prstGeom>
        </p:spPr>
      </p:pic>
    </p:spTree>
    <p:extLst>
      <p:ext uri="{BB962C8B-B14F-4D97-AF65-F5344CB8AC3E}">
        <p14:creationId xmlns:p14="http://schemas.microsoft.com/office/powerpoint/2010/main" val="232682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3998-4A33-44D4-8ACD-EFC9F3108982}"/>
              </a:ext>
            </a:extLst>
          </p:cNvPr>
          <p:cNvSpPr>
            <a:spLocks noGrp="1"/>
          </p:cNvSpPr>
          <p:nvPr>
            <p:ph type="title"/>
          </p:nvPr>
        </p:nvSpPr>
        <p:spPr/>
        <p:txBody>
          <a:bodyPr/>
          <a:lstStyle/>
          <a:p>
            <a:r>
              <a:rPr lang="en-US" b="1" dirty="0"/>
              <a:t>La </a:t>
            </a:r>
            <a:r>
              <a:rPr lang="en-US" b="1" dirty="0" err="1"/>
              <a:t>Importancia</a:t>
            </a:r>
            <a:r>
              <a:rPr lang="en-US" b="1" dirty="0"/>
              <a:t> de las </a:t>
            </a:r>
            <a:r>
              <a:rPr lang="en-US" b="1" dirty="0" err="1"/>
              <a:t>Reservas</a:t>
            </a:r>
            <a:endParaRPr lang="en-US" dirty="0"/>
          </a:p>
        </p:txBody>
      </p:sp>
      <p:sp>
        <p:nvSpPr>
          <p:cNvPr id="3" name="Content Placeholder 2">
            <a:extLst>
              <a:ext uri="{FF2B5EF4-FFF2-40B4-BE49-F238E27FC236}">
                <a16:creationId xmlns:a16="http://schemas.microsoft.com/office/drawing/2014/main" id="{28AE6E6B-8A17-403D-935A-E67B36C87D50}"/>
              </a:ext>
            </a:extLst>
          </p:cNvPr>
          <p:cNvSpPr>
            <a:spLocks noGrp="1"/>
          </p:cNvSpPr>
          <p:nvPr>
            <p:ph idx="1"/>
          </p:nvPr>
        </p:nvSpPr>
        <p:spPr/>
        <p:txBody>
          <a:bodyPr/>
          <a:lstStyle/>
          <a:p>
            <a:r>
              <a:rPr lang="es-ES" i="1" dirty="0">
                <a:solidFill>
                  <a:srgbClr val="00B050"/>
                </a:solidFill>
                <a:latin typeface="Calibri" pitchFamily="34" charset="0"/>
              </a:rPr>
              <a:t>“Ve a la hormiga, oh perezoso, Mira sus caminos, y sé sabio; 7 La cual no teniendo capitán, Ni gobernador, ni señor, 8 Prepara en el verano su comida, Y recoge en el tiempo de la siega su mantenimiento.” </a:t>
            </a:r>
          </a:p>
          <a:p>
            <a:pPr marL="0" indent="0" algn="r">
              <a:buNone/>
            </a:pPr>
            <a:r>
              <a:rPr lang="es-ES" i="1" dirty="0">
                <a:latin typeface="Calibri" pitchFamily="34" charset="0"/>
              </a:rPr>
              <a:t>– Proverbios 6:6-8</a:t>
            </a:r>
          </a:p>
          <a:p>
            <a:pPr eaLnBrk="1" hangingPunct="1"/>
            <a:r>
              <a:rPr lang="es-MX" altLang="en-US" i="1" dirty="0">
                <a:solidFill>
                  <a:srgbClr val="3333FF"/>
                </a:solidFill>
                <a:latin typeface="Calibri" pitchFamily="34" charset="0"/>
              </a:rPr>
              <a:t>“No olvides tener reservas.” </a:t>
            </a:r>
          </a:p>
          <a:p>
            <a:pPr marL="0" indent="0" algn="r" eaLnBrk="1" hangingPunct="1">
              <a:buNone/>
            </a:pPr>
            <a:r>
              <a:rPr lang="es-MX" altLang="en-US" i="1" dirty="0">
                <a:latin typeface="Calibri" pitchFamily="34" charset="0"/>
              </a:rPr>
              <a:t>– Peter J. Daniels</a:t>
            </a:r>
          </a:p>
          <a:p>
            <a:endParaRPr lang="en-US" dirty="0"/>
          </a:p>
        </p:txBody>
      </p:sp>
      <p:pic>
        <p:nvPicPr>
          <p:cNvPr id="4" name="Picture 3" descr="Seminario Libertad Financiera logo.png">
            <a:extLst>
              <a:ext uri="{FF2B5EF4-FFF2-40B4-BE49-F238E27FC236}">
                <a16:creationId xmlns:a16="http://schemas.microsoft.com/office/drawing/2014/main" id="{863C6E6A-E0DA-482F-AFE9-492D30D0D2CD}"/>
              </a:ext>
            </a:extLst>
          </p:cNvPr>
          <p:cNvPicPr>
            <a:picLocks noChangeAspect="1"/>
          </p:cNvPicPr>
          <p:nvPr/>
        </p:nvPicPr>
        <p:blipFill>
          <a:blip r:embed="rId2" cstate="print"/>
          <a:stretch>
            <a:fillRect/>
          </a:stretch>
        </p:blipFill>
        <p:spPr>
          <a:xfrm>
            <a:off x="0" y="0"/>
            <a:ext cx="1600200" cy="529914"/>
          </a:xfrm>
          <a:prstGeom prst="rect">
            <a:avLst/>
          </a:prstGeom>
        </p:spPr>
      </p:pic>
    </p:spTree>
    <p:extLst>
      <p:ext uri="{BB962C8B-B14F-4D97-AF65-F5344CB8AC3E}">
        <p14:creationId xmlns:p14="http://schemas.microsoft.com/office/powerpoint/2010/main" val="919600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EADB-7466-4C2E-9277-600576969F75}"/>
              </a:ext>
            </a:extLst>
          </p:cNvPr>
          <p:cNvSpPr>
            <a:spLocks noGrp="1"/>
          </p:cNvSpPr>
          <p:nvPr>
            <p:ph type="title"/>
          </p:nvPr>
        </p:nvSpPr>
        <p:spPr>
          <a:xfrm>
            <a:off x="457200" y="529914"/>
            <a:ext cx="8229600" cy="1143000"/>
          </a:xfrm>
        </p:spPr>
        <p:txBody>
          <a:bodyPr/>
          <a:lstStyle/>
          <a:p>
            <a:r>
              <a:rPr lang="en-US" b="1" dirty="0"/>
              <a:t>3 </a:t>
            </a:r>
            <a:r>
              <a:rPr lang="en-US" b="1" dirty="0" err="1"/>
              <a:t>Tipos</a:t>
            </a:r>
            <a:r>
              <a:rPr lang="en-US" b="1" dirty="0"/>
              <a:t> de </a:t>
            </a:r>
            <a:r>
              <a:rPr lang="en-US" b="1" dirty="0" err="1"/>
              <a:t>Reservas</a:t>
            </a:r>
            <a:endParaRPr lang="en-US" b="1" dirty="0"/>
          </a:p>
        </p:txBody>
      </p:sp>
      <p:sp>
        <p:nvSpPr>
          <p:cNvPr id="3" name="Text Placeholder 2">
            <a:extLst>
              <a:ext uri="{FF2B5EF4-FFF2-40B4-BE49-F238E27FC236}">
                <a16:creationId xmlns:a16="http://schemas.microsoft.com/office/drawing/2014/main" id="{2683D427-D613-4DED-90FF-F79ED384B2A2}"/>
              </a:ext>
            </a:extLst>
          </p:cNvPr>
          <p:cNvSpPr>
            <a:spLocks noGrp="1"/>
          </p:cNvSpPr>
          <p:nvPr>
            <p:ph type="body" idx="1"/>
          </p:nvPr>
        </p:nvSpPr>
        <p:spPr>
          <a:xfrm>
            <a:off x="457200" y="2439194"/>
            <a:ext cx="2590800" cy="979041"/>
          </a:xfrm>
        </p:spPr>
        <p:txBody>
          <a:bodyPr/>
          <a:lstStyle/>
          <a:p>
            <a:pPr marL="457200" indent="-457200">
              <a:buAutoNum type="arabicPeriod"/>
            </a:pPr>
            <a:r>
              <a:rPr lang="en-US" dirty="0" err="1"/>
              <a:t>Efectivo</a:t>
            </a:r>
            <a:r>
              <a:rPr lang="en-US" dirty="0"/>
              <a:t> </a:t>
            </a:r>
          </a:p>
          <a:p>
            <a:r>
              <a:rPr lang="en-US" dirty="0"/>
              <a:t>      </a:t>
            </a:r>
            <a:r>
              <a:rPr lang="en-US" dirty="0" err="1"/>
              <a:t>en</a:t>
            </a:r>
            <a:r>
              <a:rPr lang="en-US" dirty="0"/>
              <a:t> el Banco</a:t>
            </a:r>
          </a:p>
        </p:txBody>
      </p:sp>
      <p:pic>
        <p:nvPicPr>
          <p:cNvPr id="9" name="Content Placeholder 8" descr="A picture containing indoor, photo, sitting, table&#10;&#10;Description automatically generated">
            <a:extLst>
              <a:ext uri="{FF2B5EF4-FFF2-40B4-BE49-F238E27FC236}">
                <a16:creationId xmlns:a16="http://schemas.microsoft.com/office/drawing/2014/main" id="{59850327-83D3-4056-BA59-5F3C0858D5D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902" y="3335573"/>
            <a:ext cx="3146588" cy="2886994"/>
          </a:xfrm>
        </p:spPr>
      </p:pic>
      <p:sp>
        <p:nvSpPr>
          <p:cNvPr id="5" name="Text Placeholder 4">
            <a:extLst>
              <a:ext uri="{FF2B5EF4-FFF2-40B4-BE49-F238E27FC236}">
                <a16:creationId xmlns:a16="http://schemas.microsoft.com/office/drawing/2014/main" id="{123FEDC7-E2BD-43BC-BF5E-725C84BC1028}"/>
              </a:ext>
            </a:extLst>
          </p:cNvPr>
          <p:cNvSpPr>
            <a:spLocks noGrp="1"/>
          </p:cNvSpPr>
          <p:nvPr>
            <p:ph type="body" sz="quarter" idx="3"/>
          </p:nvPr>
        </p:nvSpPr>
        <p:spPr>
          <a:xfrm>
            <a:off x="3218986" y="2386324"/>
            <a:ext cx="2877016" cy="1214846"/>
          </a:xfrm>
        </p:spPr>
        <p:txBody>
          <a:bodyPr/>
          <a:lstStyle/>
          <a:p>
            <a:r>
              <a:rPr lang="en-US" dirty="0"/>
              <a:t>2. Valor </a:t>
            </a:r>
            <a:r>
              <a:rPr lang="en-US" dirty="0" err="1"/>
              <a:t>en</a:t>
            </a:r>
            <a:r>
              <a:rPr lang="en-US" dirty="0"/>
              <a:t> </a:t>
            </a:r>
            <a:r>
              <a:rPr lang="en-US" dirty="0" err="1"/>
              <a:t>Efectivo</a:t>
            </a:r>
            <a:endParaRPr lang="en-US" dirty="0"/>
          </a:p>
          <a:p>
            <a:r>
              <a:rPr lang="en-US" dirty="0"/>
              <a:t>    </a:t>
            </a:r>
            <a:r>
              <a:rPr lang="en-US" dirty="0" err="1"/>
              <a:t>en</a:t>
            </a:r>
            <a:r>
              <a:rPr lang="en-US" dirty="0"/>
              <a:t> Seguro de Vida </a:t>
            </a:r>
          </a:p>
          <a:p>
            <a:r>
              <a:rPr lang="en-US" dirty="0"/>
              <a:t>    Permanente</a:t>
            </a:r>
          </a:p>
        </p:txBody>
      </p:sp>
      <p:pic>
        <p:nvPicPr>
          <p:cNvPr id="12" name="Content Placeholder 11" descr="A picture containing table, cup&#10;&#10;Description automatically generated">
            <a:extLst>
              <a:ext uri="{FF2B5EF4-FFF2-40B4-BE49-F238E27FC236}">
                <a16:creationId xmlns:a16="http://schemas.microsoft.com/office/drawing/2014/main" id="{61BB3121-25D6-4739-B0BB-8A31D575692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24600" y="3951212"/>
            <a:ext cx="2666043" cy="1768475"/>
          </a:xfrm>
        </p:spPr>
      </p:pic>
      <p:sp>
        <p:nvSpPr>
          <p:cNvPr id="10" name="Text Placeholder 4">
            <a:extLst>
              <a:ext uri="{FF2B5EF4-FFF2-40B4-BE49-F238E27FC236}">
                <a16:creationId xmlns:a16="http://schemas.microsoft.com/office/drawing/2014/main" id="{E440CD7E-671F-4F67-A4AF-063F8F88BED9}"/>
              </a:ext>
            </a:extLst>
          </p:cNvPr>
          <p:cNvSpPr txBox="1">
            <a:spLocks/>
          </p:cNvSpPr>
          <p:nvPr/>
        </p:nvSpPr>
        <p:spPr bwMode="auto">
          <a:xfrm>
            <a:off x="6247922" y="2386323"/>
            <a:ext cx="2819398" cy="949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3. </a:t>
            </a:r>
            <a:r>
              <a:rPr lang="en-US" dirty="0" err="1"/>
              <a:t>Monedas</a:t>
            </a:r>
            <a:r>
              <a:rPr lang="en-US" dirty="0"/>
              <a:t> de </a:t>
            </a:r>
          </a:p>
          <a:p>
            <a:r>
              <a:rPr lang="en-US" dirty="0"/>
              <a:t>    Oro y Plata</a:t>
            </a:r>
          </a:p>
        </p:txBody>
      </p:sp>
      <p:pic>
        <p:nvPicPr>
          <p:cNvPr id="14" name="Picture 13" descr="A close up of a piece of paper&#10;&#10;Description automatically generated">
            <a:extLst>
              <a:ext uri="{FF2B5EF4-FFF2-40B4-BE49-F238E27FC236}">
                <a16:creationId xmlns:a16="http://schemas.microsoft.com/office/drawing/2014/main" id="{B3BAAF81-3D10-4F38-A81B-411EFF6548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294" y="3788841"/>
            <a:ext cx="3086100" cy="2057400"/>
          </a:xfrm>
          <a:prstGeom prst="rect">
            <a:avLst/>
          </a:prstGeom>
        </p:spPr>
      </p:pic>
      <p:pic>
        <p:nvPicPr>
          <p:cNvPr id="15" name="Picture 14" descr="Seminario Libertad Financiera logo.png">
            <a:extLst>
              <a:ext uri="{FF2B5EF4-FFF2-40B4-BE49-F238E27FC236}">
                <a16:creationId xmlns:a16="http://schemas.microsoft.com/office/drawing/2014/main" id="{4D03CA58-C59B-4415-9AB9-270A853C800D}"/>
              </a:ext>
            </a:extLst>
          </p:cNvPr>
          <p:cNvPicPr>
            <a:picLocks noChangeAspect="1"/>
          </p:cNvPicPr>
          <p:nvPr/>
        </p:nvPicPr>
        <p:blipFill>
          <a:blip r:embed="rId5" cstate="print"/>
          <a:stretch>
            <a:fillRect/>
          </a:stretch>
        </p:blipFill>
        <p:spPr>
          <a:xfrm>
            <a:off x="0" y="0"/>
            <a:ext cx="1600200" cy="529914"/>
          </a:xfrm>
          <a:prstGeom prst="rect">
            <a:avLst/>
          </a:prstGeom>
        </p:spPr>
      </p:pic>
    </p:spTree>
    <p:extLst>
      <p:ext uri="{BB962C8B-B14F-4D97-AF65-F5344CB8AC3E}">
        <p14:creationId xmlns:p14="http://schemas.microsoft.com/office/powerpoint/2010/main" val="143661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457200"/>
            <a:ext cx="9144000" cy="960438"/>
          </a:xfrm>
        </p:spPr>
        <p:txBody>
          <a:bodyPr/>
          <a:lstStyle/>
          <a:p>
            <a:pPr eaLnBrk="1" hangingPunct="1"/>
            <a:r>
              <a:rPr lang="es-MX" altLang="en-US" b="1" dirty="0"/>
              <a:t>Lee: El Hombre Más Rico de Babilonia</a:t>
            </a:r>
            <a:endParaRPr lang="es-MX" altLang="en-US" dirty="0"/>
          </a:p>
        </p:txBody>
      </p:sp>
      <p:sp>
        <p:nvSpPr>
          <p:cNvPr id="3" name="Content Placeholder 2"/>
          <p:cNvSpPr>
            <a:spLocks noGrp="1"/>
          </p:cNvSpPr>
          <p:nvPr>
            <p:ph idx="1"/>
          </p:nvPr>
        </p:nvSpPr>
        <p:spPr>
          <a:xfrm>
            <a:off x="457200" y="1600200"/>
            <a:ext cx="6553200" cy="30480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s-MX" dirty="0"/>
              <a:t>“Si no haz adquirido más que una simple existencia en los años desde que éramos jóvenes, es porque o bien no haz aprendido las leyes que rigen la creación de riqueza, o de lo contrario no las observas.”</a:t>
            </a:r>
          </a:p>
          <a:p>
            <a:pPr lvl="1" algn="r" eaLnBrk="1" fontAlgn="auto" hangingPunct="1">
              <a:spcAft>
                <a:spcPts val="0"/>
              </a:spcAft>
              <a:buFont typeface="Arial" panose="020B0604020202020204" pitchFamily="34" charset="0"/>
              <a:buChar char="–"/>
              <a:defRPr/>
            </a:pPr>
            <a:r>
              <a:rPr lang="es-MX" sz="3200" dirty="0"/>
              <a:t>El Hombre Más Rico de Babilonia</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s-MX" dirty="0"/>
              <a:t>© Alex Barrón 2020</a:t>
            </a:r>
          </a:p>
        </p:txBody>
      </p:sp>
      <p:sp>
        <p:nvSpPr>
          <p:cNvPr id="9221"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66F3CB92-731A-41F6-9F77-F38B16303769}" type="slidenum">
              <a:rPr lang="es-MX" altLang="en-US"/>
              <a:pPr/>
              <a:t>4</a:t>
            </a:fld>
            <a:endParaRPr lang="es-MX" altLang="en-US"/>
          </a:p>
        </p:txBody>
      </p:sp>
      <p:sp>
        <p:nvSpPr>
          <p:cNvPr id="9222" name="Content Placeholder 2"/>
          <p:cNvSpPr txBox="1">
            <a:spLocks/>
          </p:cNvSpPr>
          <p:nvPr/>
        </p:nvSpPr>
        <p:spPr bwMode="auto">
          <a:xfrm>
            <a:off x="533400" y="4495800"/>
            <a:ext cx="8229600" cy="21336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MX" altLang="en-US" sz="3600" dirty="0">
                <a:latin typeface="Calibri" pitchFamily="34" charset="0"/>
              </a:rPr>
              <a:t>Hay Leyes específicas de la Riqueza que tú debes aprender para ser rico.</a:t>
            </a:r>
          </a:p>
          <a:p>
            <a:pPr marL="342900" indent="-342900" eaLnBrk="1" hangingPunct="1">
              <a:spcBef>
                <a:spcPct val="20000"/>
              </a:spcBef>
              <a:buFont typeface="Arial" charset="0"/>
              <a:buChar char="•"/>
            </a:pPr>
            <a:r>
              <a:rPr lang="es-MX" altLang="en-US" sz="3600" dirty="0">
                <a:latin typeface="Calibri" pitchFamily="34" charset="0"/>
              </a:rPr>
              <a:t>Afortunadamente, eso está por cambiar! </a:t>
            </a:r>
          </a:p>
        </p:txBody>
      </p:sp>
      <p:pic>
        <p:nvPicPr>
          <p:cNvPr id="9223" name="Picture 8" descr="el hombre mas rico.jpg"/>
          <p:cNvPicPr>
            <a:picLocks noChangeAspect="1"/>
          </p:cNvPicPr>
          <p:nvPr/>
        </p:nvPicPr>
        <p:blipFill>
          <a:blip r:embed="rId2" cstate="print"/>
          <a:srcRect/>
          <a:stretch>
            <a:fillRect/>
          </a:stretch>
        </p:blipFill>
        <p:spPr bwMode="auto">
          <a:xfrm>
            <a:off x="6858000" y="1371600"/>
            <a:ext cx="2438400" cy="2438400"/>
          </a:xfrm>
          <a:prstGeom prst="rect">
            <a:avLst/>
          </a:prstGeom>
          <a:noFill/>
          <a:ln w="9525">
            <a:noFill/>
            <a:miter lim="800000"/>
            <a:headEnd/>
            <a:tailEnd/>
          </a:ln>
        </p:spPr>
      </p:pic>
      <p:pic>
        <p:nvPicPr>
          <p:cNvPr id="2" name="Picture 1">
            <a:extLst>
              <a:ext uri="{FF2B5EF4-FFF2-40B4-BE49-F238E27FC236}">
                <a16:creationId xmlns:a16="http://schemas.microsoft.com/office/drawing/2014/main" id="{1930C94F-858D-3146-E177-5648833BE650}"/>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8" name="Rectangle 7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Shape 76">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687"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0" name="Freeform: Shape 78">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7621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2" name="Title 1"/>
          <p:cNvSpPr>
            <a:spLocks noGrp="1"/>
          </p:cNvSpPr>
          <p:nvPr>
            <p:ph type="title"/>
          </p:nvPr>
        </p:nvSpPr>
        <p:spPr>
          <a:xfrm>
            <a:off x="603504" y="365125"/>
            <a:ext cx="3284160" cy="1325563"/>
          </a:xfrm>
        </p:spPr>
        <p:txBody>
          <a:bodyPr>
            <a:normAutofit/>
          </a:bodyPr>
          <a:lstStyle/>
          <a:p>
            <a:pPr eaLnBrk="1" hangingPunct="1">
              <a:lnSpc>
                <a:spcPct val="90000"/>
              </a:lnSpc>
            </a:pPr>
            <a:r>
              <a:rPr lang="en-US" altLang="en-US" b="1"/>
              <a:t>¿Qué es la Riqueza?</a:t>
            </a:r>
            <a:endParaRPr lang="en-US" altLang="en-US"/>
          </a:p>
        </p:txBody>
      </p:sp>
      <p:sp>
        <p:nvSpPr>
          <p:cNvPr id="3" name="Content Placeholder 2"/>
          <p:cNvSpPr>
            <a:spLocks noGrp="1"/>
          </p:cNvSpPr>
          <p:nvPr>
            <p:ph idx="1"/>
          </p:nvPr>
        </p:nvSpPr>
        <p:spPr>
          <a:xfrm>
            <a:off x="603504" y="2020824"/>
            <a:ext cx="3807067" cy="4151376"/>
          </a:xfrm>
        </p:spPr>
        <p:txBody>
          <a:bodyPr rtlCol="0">
            <a:normAutofit/>
          </a:bodyPr>
          <a:lstStyle/>
          <a:p>
            <a:pPr eaLnBrk="1" fontAlgn="auto" hangingPunct="1">
              <a:lnSpc>
                <a:spcPct val="90000"/>
              </a:lnSpc>
              <a:spcAft>
                <a:spcPts val="0"/>
              </a:spcAft>
              <a:buFont typeface="Arial" panose="020B0604020202020204" pitchFamily="34" charset="0"/>
              <a:buChar char="•"/>
              <a:defRPr/>
            </a:pPr>
            <a:r>
              <a:rPr lang="es-MX" sz="1400"/>
              <a:t>“La Riqueza es un poder.  Con la riqueza muchas cosas son posibles.” </a:t>
            </a:r>
          </a:p>
          <a:p>
            <a:pPr lvl="1" eaLnBrk="1" fontAlgn="auto" hangingPunct="1">
              <a:lnSpc>
                <a:spcPct val="90000"/>
              </a:lnSpc>
              <a:spcAft>
                <a:spcPts val="0"/>
              </a:spcAft>
              <a:buFont typeface="Arial" panose="020B0604020202020204" pitchFamily="34" charset="0"/>
              <a:buChar char="–"/>
              <a:defRPr/>
            </a:pPr>
            <a:r>
              <a:rPr lang="es-MX" sz="1400"/>
              <a:t>Uno puede ornamentar su casa con los</a:t>
            </a:r>
          </a:p>
          <a:p>
            <a:pPr lvl="1" eaLnBrk="1" fontAlgn="auto" hangingPunct="1">
              <a:lnSpc>
                <a:spcPct val="90000"/>
              </a:lnSpc>
              <a:spcAft>
                <a:spcPts val="0"/>
              </a:spcAft>
              <a:buFont typeface="Arial" panose="020B0604020202020204" pitchFamily="34" charset="0"/>
              <a:buNone/>
              <a:defRPr/>
            </a:pPr>
            <a:r>
              <a:rPr lang="es-MX" sz="1400"/>
              <a:t>     muebles y adornos mas elegantes (CASA).  </a:t>
            </a:r>
          </a:p>
          <a:p>
            <a:pPr lvl="1" eaLnBrk="1" fontAlgn="auto" hangingPunct="1">
              <a:lnSpc>
                <a:spcPct val="90000"/>
              </a:lnSpc>
              <a:spcAft>
                <a:spcPts val="0"/>
              </a:spcAft>
              <a:buFont typeface="Arial" panose="020B0604020202020204" pitchFamily="34" charset="0"/>
              <a:buChar char="–"/>
              <a:defRPr/>
            </a:pPr>
            <a:r>
              <a:rPr lang="es-MX" sz="1400"/>
              <a:t>Uno puede viajar los mares distantes (VIAJAR).  </a:t>
            </a:r>
          </a:p>
          <a:p>
            <a:pPr lvl="1" eaLnBrk="1" fontAlgn="auto" hangingPunct="1">
              <a:lnSpc>
                <a:spcPct val="90000"/>
              </a:lnSpc>
              <a:spcAft>
                <a:spcPts val="0"/>
              </a:spcAft>
              <a:buFont typeface="Arial" panose="020B0604020202020204" pitchFamily="34" charset="0"/>
              <a:buChar char="–"/>
              <a:defRPr/>
            </a:pPr>
            <a:r>
              <a:rPr lang="es-MX" sz="1400"/>
              <a:t>Uno puede deleitarse con manjares de tierras lejanas (COMIDA).  </a:t>
            </a:r>
          </a:p>
          <a:p>
            <a:pPr lvl="1" eaLnBrk="1" fontAlgn="auto" hangingPunct="1">
              <a:lnSpc>
                <a:spcPct val="90000"/>
              </a:lnSpc>
              <a:spcAft>
                <a:spcPts val="0"/>
              </a:spcAft>
              <a:buFont typeface="Arial" panose="020B0604020202020204" pitchFamily="34" charset="0"/>
              <a:buChar char="–"/>
              <a:defRPr/>
            </a:pPr>
            <a:r>
              <a:rPr lang="es-MX" sz="1400"/>
              <a:t>Uno puede comprar oro y piedras preciosas (INVERSIONES).  </a:t>
            </a:r>
          </a:p>
          <a:p>
            <a:pPr lvl="1" eaLnBrk="1" fontAlgn="auto" hangingPunct="1">
              <a:lnSpc>
                <a:spcPct val="90000"/>
              </a:lnSpc>
              <a:spcAft>
                <a:spcPts val="0"/>
              </a:spcAft>
              <a:buFont typeface="Arial" panose="020B0604020202020204" pitchFamily="34" charset="0"/>
              <a:buChar char="–"/>
              <a:defRPr/>
            </a:pPr>
            <a:r>
              <a:rPr lang="es-MX" sz="1400"/>
              <a:t>Uno puede hacer todas estas cosas y muchas    </a:t>
            </a:r>
          </a:p>
          <a:p>
            <a:pPr lvl="1" eaLnBrk="1" fontAlgn="auto" hangingPunct="1">
              <a:lnSpc>
                <a:spcPct val="90000"/>
              </a:lnSpc>
              <a:spcAft>
                <a:spcPts val="0"/>
              </a:spcAft>
              <a:buFont typeface="Arial" charset="0"/>
              <a:buNone/>
              <a:defRPr/>
            </a:pPr>
            <a:r>
              <a:rPr lang="es-MX" sz="1400"/>
              <a:t>     otras, que deleitan los sentidos y</a:t>
            </a:r>
          </a:p>
          <a:p>
            <a:pPr lvl="1" eaLnBrk="1" fontAlgn="auto" hangingPunct="1">
              <a:lnSpc>
                <a:spcPct val="90000"/>
              </a:lnSpc>
              <a:spcAft>
                <a:spcPts val="0"/>
              </a:spcAft>
              <a:buFont typeface="Arial" panose="020B0604020202020204" pitchFamily="34" charset="0"/>
              <a:buNone/>
              <a:defRPr/>
            </a:pPr>
            <a:r>
              <a:rPr lang="es-MX" sz="1400"/>
              <a:t>     gratifican el alma (ENTRETENIMIENTO).</a:t>
            </a:r>
          </a:p>
          <a:p>
            <a:pPr eaLnBrk="1" fontAlgn="auto" hangingPunct="1">
              <a:lnSpc>
                <a:spcPct val="90000"/>
              </a:lnSpc>
              <a:spcAft>
                <a:spcPts val="0"/>
              </a:spcAft>
              <a:buFont typeface="Arial" panose="020B0604020202020204" pitchFamily="34" charset="0"/>
              <a:buChar char="•"/>
              <a:defRPr/>
            </a:pPr>
            <a:r>
              <a:rPr lang="es-MX" sz="1400"/>
              <a:t>Decide reclamar tu parte de las </a:t>
            </a:r>
          </a:p>
          <a:p>
            <a:pPr eaLnBrk="1" fontAlgn="auto" hangingPunct="1">
              <a:lnSpc>
                <a:spcPct val="90000"/>
              </a:lnSpc>
              <a:spcAft>
                <a:spcPts val="0"/>
              </a:spcAft>
              <a:buFont typeface="Arial" panose="020B0604020202020204" pitchFamily="34" charset="0"/>
              <a:buNone/>
              <a:defRPr/>
            </a:pPr>
            <a:r>
              <a:rPr lang="es-MX" sz="1400"/>
              <a:t>    cosas buenas de la vida!  </a:t>
            </a:r>
          </a:p>
          <a:p>
            <a:pPr eaLnBrk="1" fontAlgn="auto" hangingPunct="1">
              <a:lnSpc>
                <a:spcPct val="90000"/>
              </a:lnSpc>
              <a:spcAft>
                <a:spcPts val="0"/>
              </a:spcAft>
              <a:buFont typeface="Arial" panose="020B0604020202020204" pitchFamily="34" charset="0"/>
              <a:buChar char="•"/>
              <a:defRPr/>
            </a:pPr>
            <a:r>
              <a:rPr lang="es-MX" sz="1400"/>
              <a:t>Solo se vive una vez!</a:t>
            </a:r>
          </a:p>
        </p:txBody>
      </p:sp>
      <p:pic>
        <p:nvPicPr>
          <p:cNvPr id="10246" name="Picture 8" descr="wealth.jpg"/>
          <p:cNvPicPr>
            <a:picLocks noChangeAspect="1"/>
          </p:cNvPicPr>
          <p:nvPr/>
        </p:nvPicPr>
        <p:blipFill>
          <a:blip r:embed="rId2" cstate="print"/>
          <a:stretch>
            <a:fillRect/>
          </a:stretch>
        </p:blipFill>
        <p:spPr bwMode="auto">
          <a:xfrm>
            <a:off x="6230859" y="3623753"/>
            <a:ext cx="2678583" cy="2024510"/>
          </a:xfrm>
          <a:prstGeom prst="rect">
            <a:avLst/>
          </a:prstGeom>
          <a:noFill/>
        </p:spPr>
      </p:pic>
      <p:sp>
        <p:nvSpPr>
          <p:cNvPr id="7" name="Footer Placeholder 6"/>
          <p:cNvSpPr>
            <a:spLocks noGrp="1"/>
          </p:cNvSpPr>
          <p:nvPr>
            <p:ph type="ftr" sz="quarter" idx="11"/>
          </p:nvPr>
        </p:nvSpPr>
        <p:spPr>
          <a:xfrm>
            <a:off x="2384672" y="6356350"/>
            <a:ext cx="3412671" cy="365125"/>
          </a:xfrm>
        </p:spPr>
        <p:txBody>
          <a:bodyPr>
            <a:normAutofit/>
          </a:bodyPr>
          <a:lstStyle/>
          <a:p>
            <a:pPr>
              <a:spcAft>
                <a:spcPts val="600"/>
              </a:spcAft>
              <a:defRPr/>
            </a:pPr>
            <a:r>
              <a:rPr lang="en-US">
                <a:solidFill>
                  <a:schemeClr val="tx1">
                    <a:alpha val="80000"/>
                  </a:schemeClr>
                </a:solidFill>
              </a:rPr>
              <a:t>© Alex Barrón 2020</a:t>
            </a:r>
          </a:p>
        </p:txBody>
      </p:sp>
      <p:sp>
        <p:nvSpPr>
          <p:cNvPr id="10245" name="Slide Number Placeholder 7"/>
          <p:cNvSpPr>
            <a:spLocks noGrp="1"/>
          </p:cNvSpPr>
          <p:nvPr>
            <p:ph type="sldNum" sz="quarter" idx="12"/>
          </p:nvPr>
        </p:nvSpPr>
        <p:spPr bwMode="auto">
          <a:xfrm>
            <a:off x="7682592" y="6356350"/>
            <a:ext cx="832757" cy="365125"/>
          </a:xfrm>
        </p:spPr>
        <p:txBody>
          <a:bodyPr>
            <a:normAutofit/>
          </a:bodyPr>
          <a:lstStyle/>
          <a:p>
            <a:pPr>
              <a:spcAft>
                <a:spcPts val="600"/>
              </a:spcAft>
            </a:pPr>
            <a:fld id="{D32A3E24-538A-43A8-9ED1-3F83E0610D50}" type="slidenum">
              <a:rPr lang="en-US" altLang="en-US">
                <a:solidFill>
                  <a:schemeClr val="bg1">
                    <a:alpha val="80000"/>
                  </a:schemeClr>
                </a:solidFill>
              </a:rPr>
              <a:pPr>
                <a:spcAft>
                  <a:spcPts val="600"/>
                </a:spcAft>
              </a:pPr>
              <a:t>5</a:t>
            </a:fld>
            <a:endParaRPr lang="en-US" altLang="en-US">
              <a:solidFill>
                <a:schemeClr val="bg1">
                  <a:alpha val="80000"/>
                </a:schemeClr>
              </a:solidFill>
            </a:endParaRPr>
          </a:p>
        </p:txBody>
      </p:sp>
      <p:pic>
        <p:nvPicPr>
          <p:cNvPr id="2" name="Picture 1">
            <a:extLst>
              <a:ext uri="{FF2B5EF4-FFF2-40B4-BE49-F238E27FC236}">
                <a16:creationId xmlns:a16="http://schemas.microsoft.com/office/drawing/2014/main" id="{83029728-CB34-A4E2-2D26-ED188019308B}"/>
              </a:ext>
            </a:extLst>
          </p:cNvPr>
          <p:cNvPicPr>
            <a:picLocks noChangeAspect="1"/>
          </p:cNvPicPr>
          <p:nvPr/>
        </p:nvPicPr>
        <p:blipFill>
          <a:blip r:embed="rId3"/>
          <a:stretch>
            <a:fillRect/>
          </a:stretch>
        </p:blipFill>
        <p:spPr>
          <a:xfrm>
            <a:off x="5325243" y="1209737"/>
            <a:ext cx="3549610" cy="1145491"/>
          </a:xfrm>
          <a:prstGeom prst="rect">
            <a:avLst/>
          </a:prstGeom>
        </p:spPr>
      </p:pic>
    </p:spTree>
  </p:cSld>
  <p:clrMapOvr>
    <a:overrideClrMapping bg1="dk1" tx1="lt1" bg2="dk2" tx2="lt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94" name="Rectangle 14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2" name="Group 15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5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5" name="Group 17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76" name="Rectangle 17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8" name="Rectangle 17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11266" name="Title 1"/>
          <p:cNvSpPr>
            <a:spLocks noGrp="1"/>
          </p:cNvSpPr>
          <p:nvPr>
            <p:ph type="title"/>
          </p:nvPr>
        </p:nvSpPr>
        <p:spPr>
          <a:xfrm>
            <a:off x="678657" y="2415322"/>
            <a:ext cx="2588798" cy="2399869"/>
          </a:xfrm>
        </p:spPr>
        <p:txBody>
          <a:bodyPr>
            <a:normAutofit/>
          </a:bodyPr>
          <a:lstStyle/>
          <a:p>
            <a:pPr eaLnBrk="1" hangingPunct="1"/>
            <a:r>
              <a:rPr lang="es-ES" altLang="en-US" sz="3200" b="1">
                <a:solidFill>
                  <a:srgbClr val="FFFFFF"/>
                </a:solidFill>
              </a:rPr>
              <a:t>¿Qué Se Necesita Para </a:t>
            </a:r>
            <a:br>
              <a:rPr lang="es-ES" altLang="en-US" sz="3200" b="1">
                <a:solidFill>
                  <a:srgbClr val="FFFFFF"/>
                </a:solidFill>
              </a:rPr>
            </a:br>
            <a:r>
              <a:rPr lang="es-ES" altLang="en-US" sz="3200" b="1">
                <a:solidFill>
                  <a:srgbClr val="FFFFFF"/>
                </a:solidFill>
              </a:rPr>
              <a:t>Alcanzar la Riqueza</a:t>
            </a:r>
            <a:r>
              <a:rPr lang="en-US" altLang="en-US" sz="3200" b="1">
                <a:solidFill>
                  <a:srgbClr val="FFFFFF"/>
                </a:solidFill>
              </a:rPr>
              <a:t>?</a:t>
            </a:r>
            <a:endParaRPr lang="en-US" altLang="en-US" sz="3200">
              <a:solidFill>
                <a:srgbClr val="FFFFFF"/>
              </a:solidFill>
            </a:endParaRPr>
          </a:p>
        </p:txBody>
      </p:sp>
      <p:sp>
        <p:nvSpPr>
          <p:cNvPr id="11269" name="Slide Number Placeholder 7"/>
          <p:cNvSpPr>
            <a:spLocks noGrp="1"/>
          </p:cNvSpPr>
          <p:nvPr>
            <p:ph type="sldNum" sz="quarter" idx="12"/>
          </p:nvPr>
        </p:nvSpPr>
        <p:spPr bwMode="auto">
          <a:xfrm>
            <a:off x="7852410" y="320040"/>
            <a:ext cx="685800" cy="320040"/>
          </a:xfrm>
        </p:spPr>
        <p:txBody>
          <a:bodyPr>
            <a:normAutofit/>
          </a:bodyPr>
          <a:lstStyle/>
          <a:p>
            <a:pPr>
              <a:spcAft>
                <a:spcPts val="600"/>
              </a:spcAft>
            </a:pPr>
            <a:fld id="{6A6707B2-C2B8-460C-A877-7E74A3534278}" type="slidenum">
              <a:rPr lang="en-US" altLang="en-US" sz="1000">
                <a:solidFill>
                  <a:schemeClr val="tx1">
                    <a:lumMod val="50000"/>
                    <a:lumOff val="50000"/>
                  </a:schemeClr>
                </a:solidFill>
              </a:rPr>
              <a:pPr>
                <a:spcAft>
                  <a:spcPts val="600"/>
                </a:spcAft>
              </a:pPr>
              <a:t>6</a:t>
            </a:fld>
            <a:endParaRPr lang="en-US" altLang="en-US" sz="1000">
              <a:solidFill>
                <a:schemeClr val="tx1">
                  <a:lumMod val="50000"/>
                  <a:lumOff val="50000"/>
                </a:schemeClr>
              </a:solidFill>
            </a:endParaRPr>
          </a:p>
        </p:txBody>
      </p:sp>
      <p:sp>
        <p:nvSpPr>
          <p:cNvPr id="11295" name="Content Placeholder 2"/>
          <p:cNvSpPr>
            <a:spLocks noGrp="1"/>
          </p:cNvSpPr>
          <p:nvPr>
            <p:ph idx="1"/>
          </p:nvPr>
        </p:nvSpPr>
        <p:spPr>
          <a:xfrm>
            <a:off x="3840480" y="804672"/>
            <a:ext cx="4711446" cy="5248656"/>
          </a:xfrm>
        </p:spPr>
        <p:txBody>
          <a:bodyPr rtlCol="0" anchor="ctr">
            <a:normAutofit/>
          </a:bodyPr>
          <a:lstStyle/>
          <a:p>
            <a:pPr eaLnBrk="1" fontAlgn="auto" hangingPunct="1">
              <a:spcAft>
                <a:spcPts val="0"/>
              </a:spcAft>
              <a:buFont typeface="Arial" panose="020B0604020202020204" pitchFamily="34" charset="0"/>
              <a:buChar char="•"/>
              <a:defRPr/>
            </a:pPr>
            <a:r>
              <a:rPr lang="es-MX" sz="1700" b="1"/>
              <a:t>Un Deseo Ardiente</a:t>
            </a:r>
            <a:r>
              <a:rPr lang="es-MX" sz="1700"/>
              <a:t>: “Decidí que si iba a lograr lo que </a:t>
            </a:r>
            <a:r>
              <a:rPr lang="es-MX" sz="1700" b="1"/>
              <a:t>deseaba</a:t>
            </a:r>
            <a:r>
              <a:rPr lang="es-MX" sz="1700"/>
              <a:t>, se requeriría tiempo y estudio.” </a:t>
            </a:r>
          </a:p>
          <a:p>
            <a:pPr eaLnBrk="1" fontAlgn="auto" hangingPunct="1">
              <a:spcAft>
                <a:spcPts val="0"/>
              </a:spcAft>
              <a:buFont typeface="Arial" panose="020B0604020202020204" pitchFamily="34" charset="0"/>
              <a:buChar char="•"/>
              <a:defRPr/>
            </a:pPr>
            <a:r>
              <a:rPr lang="es-MX" sz="1700" b="1"/>
              <a:t>Una Decisión Clave</a:t>
            </a:r>
            <a:r>
              <a:rPr lang="es-MX" sz="1700"/>
              <a:t>: “</a:t>
            </a:r>
            <a:r>
              <a:rPr lang="es-MX" sz="1700" b="1"/>
              <a:t>Decidí averiguar cómo uno puede acumular riqueza</a:t>
            </a:r>
            <a:r>
              <a:rPr lang="es-MX" sz="1700"/>
              <a:t>, y cuando lo hubiera descubierto, hacer este mi trabajo y hacerlo bien.”</a:t>
            </a:r>
          </a:p>
          <a:p>
            <a:pPr eaLnBrk="1" fontAlgn="auto" hangingPunct="1">
              <a:spcAft>
                <a:spcPts val="0"/>
              </a:spcAft>
              <a:buFont typeface="Arial" panose="020B0604020202020204" pitchFamily="34" charset="0"/>
              <a:buChar char="•"/>
              <a:defRPr/>
            </a:pPr>
            <a:r>
              <a:rPr lang="es-MX" sz="1700" b="1"/>
              <a:t>Determinación</a:t>
            </a:r>
            <a:r>
              <a:rPr lang="es-MX" sz="1700"/>
              <a:t>: “Aunque en un principio no tenía nada que mostrar mis ingresos, mi </a:t>
            </a:r>
            <a:r>
              <a:rPr lang="es-MX" sz="1700" b="1"/>
              <a:t>determinación</a:t>
            </a:r>
            <a:r>
              <a:rPr lang="es-MX" sz="1700"/>
              <a:t> no me dejó.”</a:t>
            </a:r>
          </a:p>
          <a:p>
            <a:pPr eaLnBrk="1" fontAlgn="auto" hangingPunct="1">
              <a:spcAft>
                <a:spcPts val="0"/>
              </a:spcAft>
              <a:buFont typeface="Wingdings" pitchFamily="2" charset="2"/>
              <a:buChar char="Ø"/>
              <a:defRPr/>
            </a:pPr>
            <a:r>
              <a:rPr lang="es-MX" sz="1700" i="1"/>
              <a:t>Recuerda: “El fracaso nunca te sobrecogerá si tu determinación de tener éxito es lo suficientemente fuerte.”</a:t>
            </a:r>
          </a:p>
          <a:p>
            <a:pPr eaLnBrk="1" fontAlgn="auto" hangingPunct="1">
              <a:spcAft>
                <a:spcPts val="0"/>
              </a:spcAft>
              <a:buFont typeface="Arial" panose="020B0604020202020204" pitchFamily="34" charset="0"/>
              <a:buNone/>
              <a:defRPr/>
            </a:pPr>
            <a:r>
              <a:rPr lang="es-MX" sz="1700"/>
              <a:t>–  Og Mandino: El Vendedor Más Grande del Mundo</a:t>
            </a:r>
          </a:p>
        </p:txBody>
      </p:sp>
      <p:sp>
        <p:nvSpPr>
          <p:cNvPr id="7" name="Footer Placeholder 6"/>
          <p:cNvSpPr>
            <a:spLocks noGrp="1"/>
          </p:cNvSpPr>
          <p:nvPr>
            <p:ph type="ftr" sz="quarter" idx="11"/>
          </p:nvPr>
        </p:nvSpPr>
        <p:spPr>
          <a:xfrm>
            <a:off x="603504" y="6227064"/>
            <a:ext cx="7941564" cy="320040"/>
          </a:xfrm>
        </p:spPr>
        <p:txBody>
          <a:bodyPr>
            <a:normAutofit/>
          </a:bodyPr>
          <a:lstStyle/>
          <a:p>
            <a:pPr algn="r">
              <a:spcAft>
                <a:spcPts val="600"/>
              </a:spcAft>
              <a:defRPr/>
            </a:pPr>
            <a:r>
              <a:rPr lang="en-US" sz="1000">
                <a:solidFill>
                  <a:schemeClr val="tx1">
                    <a:lumMod val="50000"/>
                    <a:lumOff val="50000"/>
                  </a:schemeClr>
                </a:solidFill>
              </a:rPr>
              <a:t>© Alex Barrón 2020</a:t>
            </a:r>
          </a:p>
        </p:txBody>
      </p:sp>
      <p:pic>
        <p:nvPicPr>
          <p:cNvPr id="2" name="Picture 1">
            <a:extLst>
              <a:ext uri="{FF2B5EF4-FFF2-40B4-BE49-F238E27FC236}">
                <a16:creationId xmlns:a16="http://schemas.microsoft.com/office/drawing/2014/main" id="{8CAD36B4-9D16-5D15-4438-E88983B5F37D}"/>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852322" y="839286"/>
            <a:ext cx="5605629" cy="994172"/>
          </a:xfrm>
        </p:spPr>
        <p:txBody>
          <a:bodyPr>
            <a:normAutofit/>
          </a:bodyPr>
          <a:lstStyle/>
          <a:p>
            <a:pPr eaLnBrk="1" hangingPunct="1"/>
            <a:r>
              <a:rPr lang="en-US" altLang="en-US" b="1"/>
              <a:t>El Secreto es Revelado</a:t>
            </a:r>
            <a:endParaRPr lang="en-US" altLang="en-US"/>
          </a:p>
        </p:txBody>
      </p:sp>
      <p:sp>
        <p:nvSpPr>
          <p:cNvPr id="3" name="Content Placeholder 2"/>
          <p:cNvSpPr>
            <a:spLocks noGrp="1"/>
          </p:cNvSpPr>
          <p:nvPr>
            <p:ph idx="1"/>
          </p:nvPr>
        </p:nvSpPr>
        <p:spPr>
          <a:xfrm>
            <a:off x="852321" y="2147568"/>
            <a:ext cx="5508485" cy="3351532"/>
          </a:xfrm>
        </p:spPr>
        <p:txBody>
          <a:bodyPr rtlCol="0" anchor="ctr">
            <a:normAutofit/>
          </a:bodyPr>
          <a:lstStyle/>
          <a:p>
            <a:pPr eaLnBrk="1" fontAlgn="auto" hangingPunct="1">
              <a:lnSpc>
                <a:spcPct val="90000"/>
              </a:lnSpc>
              <a:spcAft>
                <a:spcPts val="0"/>
              </a:spcAft>
              <a:buFont typeface="Arial" panose="020B0604020202020204" pitchFamily="34" charset="0"/>
              <a:buChar char="•"/>
              <a:defRPr/>
            </a:pPr>
            <a:r>
              <a:rPr lang="es-MX" sz="1800"/>
              <a:t>¿Estás listo? </a:t>
            </a:r>
          </a:p>
          <a:p>
            <a:pPr eaLnBrk="1" fontAlgn="auto" hangingPunct="1">
              <a:lnSpc>
                <a:spcPct val="90000"/>
              </a:lnSpc>
              <a:spcAft>
                <a:spcPts val="0"/>
              </a:spcAft>
              <a:buFont typeface="Arial" panose="020B0604020202020204" pitchFamily="34" charset="0"/>
              <a:buNone/>
              <a:defRPr/>
            </a:pPr>
            <a:r>
              <a:rPr lang="es-MX" sz="1800"/>
              <a:t>   Este es el Secreto para</a:t>
            </a:r>
          </a:p>
          <a:p>
            <a:pPr eaLnBrk="1" fontAlgn="auto" hangingPunct="1">
              <a:lnSpc>
                <a:spcPct val="90000"/>
              </a:lnSpc>
              <a:spcAft>
                <a:spcPts val="0"/>
              </a:spcAft>
              <a:buFont typeface="Arial" panose="020B0604020202020204" pitchFamily="34" charset="0"/>
              <a:buNone/>
              <a:defRPr/>
            </a:pPr>
            <a:r>
              <a:rPr lang="es-MX" sz="1800"/>
              <a:t>   alcanzar riqueza sin límite…</a:t>
            </a:r>
          </a:p>
          <a:p>
            <a:pPr eaLnBrk="1" fontAlgn="auto" hangingPunct="1">
              <a:lnSpc>
                <a:spcPct val="90000"/>
              </a:lnSpc>
              <a:spcAft>
                <a:spcPts val="0"/>
              </a:spcAft>
              <a:buFont typeface="Arial" panose="020B0604020202020204" pitchFamily="34" charset="0"/>
              <a:buChar char="•"/>
              <a:defRPr/>
            </a:pPr>
            <a:endParaRPr lang="es-MX" sz="1800"/>
          </a:p>
          <a:p>
            <a:pPr eaLnBrk="1" fontAlgn="auto" hangingPunct="1">
              <a:lnSpc>
                <a:spcPct val="90000"/>
              </a:lnSpc>
              <a:spcAft>
                <a:spcPts val="0"/>
              </a:spcAft>
              <a:buFont typeface="Wingdings" pitchFamily="2" charset="2"/>
              <a:buChar char="Ø"/>
              <a:defRPr/>
            </a:pPr>
            <a:r>
              <a:rPr lang="es-MX" sz="1800" b="1"/>
              <a:t>Pensamiento de Avance</a:t>
            </a:r>
            <a:r>
              <a:rPr lang="es-MX" sz="1800"/>
              <a:t>: ‘Encontré el camino hacia la riqueza cuando decidí que </a:t>
            </a:r>
            <a:r>
              <a:rPr lang="es-MX" sz="1800" b="1"/>
              <a:t>una parte de todo lo que ganaba era mía para guardarla</a:t>
            </a:r>
            <a:r>
              <a:rPr lang="es-MX" sz="1800"/>
              <a:t>. Y tú también.’</a:t>
            </a:r>
          </a:p>
          <a:p>
            <a:pPr eaLnBrk="1" fontAlgn="auto" hangingPunct="1">
              <a:lnSpc>
                <a:spcPct val="90000"/>
              </a:lnSpc>
              <a:spcAft>
                <a:spcPts val="0"/>
              </a:spcAft>
              <a:buFont typeface="Arial" panose="020B0604020202020204" pitchFamily="34" charset="0"/>
              <a:buChar char="•"/>
              <a:defRPr/>
            </a:pPr>
            <a:r>
              <a:rPr lang="es-MX" sz="1800"/>
              <a:t>Pregunta: ¿Eso es todo???</a:t>
            </a:r>
          </a:p>
          <a:p>
            <a:pPr eaLnBrk="1" fontAlgn="auto" hangingPunct="1">
              <a:lnSpc>
                <a:spcPct val="90000"/>
              </a:lnSpc>
              <a:spcAft>
                <a:spcPts val="0"/>
              </a:spcAft>
              <a:buFont typeface="Arial" panose="020B0604020202020204" pitchFamily="34" charset="0"/>
              <a:buChar char="•"/>
              <a:defRPr/>
            </a:pPr>
            <a:r>
              <a:rPr lang="es-MX" sz="1800"/>
              <a:t>Respuesta: “Eso fue suficiente para cambiar el corazón de un pastor de ovejas en un prestamista de dinero.” </a:t>
            </a:r>
          </a:p>
        </p:txBody>
      </p:sp>
      <p:sp>
        <p:nvSpPr>
          <p:cNvPr id="7" name="Footer Placeholder 6"/>
          <p:cNvSpPr>
            <a:spLocks noGrp="1"/>
          </p:cNvSpPr>
          <p:nvPr>
            <p:ph type="ftr" sz="quarter" idx="11"/>
          </p:nvPr>
        </p:nvSpPr>
        <p:spPr>
          <a:xfrm>
            <a:off x="827895" y="6367463"/>
            <a:ext cx="3670627" cy="273844"/>
          </a:xfrm>
        </p:spPr>
        <p:txBody>
          <a:bodyPr>
            <a:normAutofit/>
          </a:bodyPr>
          <a:lstStyle/>
          <a:p>
            <a:pPr algn="l">
              <a:spcAft>
                <a:spcPts val="600"/>
              </a:spcAft>
              <a:defRPr/>
            </a:pPr>
            <a:r>
              <a:rPr lang="en-US" sz="788">
                <a:solidFill>
                  <a:schemeClr val="tx1">
                    <a:lumMod val="75000"/>
                    <a:lumOff val="25000"/>
                  </a:schemeClr>
                </a:solidFill>
              </a:rPr>
              <a:t>© Alex Barrón 2020</a:t>
            </a:r>
          </a:p>
        </p:txBody>
      </p:sp>
      <p:sp>
        <p:nvSpPr>
          <p:cNvPr id="75" name="Rectangle 7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612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3" name="Slide Number Placeholder 7"/>
          <p:cNvSpPr>
            <a:spLocks noGrp="1"/>
          </p:cNvSpPr>
          <p:nvPr>
            <p:ph type="sldNum" sz="quarter" idx="12"/>
          </p:nvPr>
        </p:nvSpPr>
        <p:spPr bwMode="auto">
          <a:xfrm>
            <a:off x="7756072" y="5624513"/>
            <a:ext cx="759278" cy="273844"/>
          </a:xfrm>
        </p:spPr>
        <p:txBody>
          <a:bodyPr>
            <a:normAutofit/>
          </a:bodyPr>
          <a:lstStyle/>
          <a:p>
            <a:pPr>
              <a:lnSpc>
                <a:spcPct val="90000"/>
              </a:lnSpc>
              <a:spcAft>
                <a:spcPts val="600"/>
              </a:spcAft>
            </a:pPr>
            <a:fld id="{F85D9193-0BD2-4DFE-A923-314A3E288C10}" type="slidenum">
              <a:rPr lang="en-US" altLang="en-US">
                <a:solidFill>
                  <a:srgbClr val="FFFFFF"/>
                </a:solidFill>
              </a:rPr>
              <a:pPr>
                <a:lnSpc>
                  <a:spcPct val="90000"/>
                </a:lnSpc>
                <a:spcAft>
                  <a:spcPts val="600"/>
                </a:spcAft>
              </a:pPr>
              <a:t>7</a:t>
            </a:fld>
            <a:endParaRPr lang="en-US" altLang="en-US">
              <a:solidFill>
                <a:srgbClr val="FFFFFF"/>
              </a:solidFill>
            </a:endParaRPr>
          </a:p>
        </p:txBody>
      </p:sp>
      <p:sp>
        <p:nvSpPr>
          <p:cNvPr id="77" name="Oval 7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B33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294" name="Picture 9" descr="the-the-secret.jpeg"/>
          <p:cNvPicPr>
            <a:picLocks noChangeAspect="1"/>
          </p:cNvPicPr>
          <p:nvPr/>
        </p:nvPicPr>
        <p:blipFill rotWithShape="1">
          <a:blip r:embed="rId2" cstate="print">
            <a:alphaModFix/>
          </a:blip>
          <a:srcRect t="161" r="7" b="7"/>
          <a:stretch/>
        </p:blipFill>
        <p:spPr bwMode="auto">
          <a:xfrm>
            <a:off x="6598028" y="2461923"/>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pic>
        <p:nvPicPr>
          <p:cNvPr id="2" name="Picture 1">
            <a:extLst>
              <a:ext uri="{FF2B5EF4-FFF2-40B4-BE49-F238E27FC236}">
                <a16:creationId xmlns:a16="http://schemas.microsoft.com/office/drawing/2014/main" id="{DF14D76D-BB1B-C78D-9556-E49418ED64D8}"/>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0"/>
            <a:ext cx="8534400" cy="990600"/>
          </a:xfrm>
        </p:spPr>
        <p:txBody>
          <a:bodyPr/>
          <a:lstStyle/>
          <a:p>
            <a:pPr eaLnBrk="1" hangingPunct="1"/>
            <a:r>
              <a:rPr lang="en-US" altLang="en-US" b="1" dirty="0"/>
              <a:t>El </a:t>
            </a:r>
            <a:r>
              <a:rPr lang="en-US" altLang="en-US" b="1" dirty="0" err="1"/>
              <a:t>Secreto</a:t>
            </a:r>
            <a:r>
              <a:rPr lang="en-US" altLang="en-US" b="1" dirty="0"/>
              <a:t> de la </a:t>
            </a:r>
            <a:r>
              <a:rPr lang="en-US" altLang="en-US" b="1" dirty="0" err="1"/>
              <a:t>Riqueza</a:t>
            </a:r>
            <a:endParaRPr lang="en-US" altLang="en-US" dirty="0"/>
          </a:p>
        </p:txBody>
      </p:sp>
      <p:sp>
        <p:nvSpPr>
          <p:cNvPr id="13315" name="Content Placeholder 2"/>
          <p:cNvSpPr>
            <a:spLocks noGrp="1"/>
          </p:cNvSpPr>
          <p:nvPr>
            <p:ph idx="1"/>
          </p:nvPr>
        </p:nvSpPr>
        <p:spPr>
          <a:xfrm>
            <a:off x="0" y="838200"/>
            <a:ext cx="8534400" cy="5410200"/>
          </a:xfrm>
        </p:spPr>
        <p:txBody>
          <a:bodyPr/>
          <a:lstStyle/>
          <a:p>
            <a:pPr eaLnBrk="1" hangingPunct="1">
              <a:buFont typeface="Wingdings" pitchFamily="2" charset="2"/>
              <a:buChar char="Ø"/>
            </a:pPr>
            <a:r>
              <a:rPr lang="en-US" altLang="en-US" b="1" dirty="0">
                <a:solidFill>
                  <a:srgbClr val="7030A0"/>
                </a:solidFill>
              </a:rPr>
              <a:t>UNA PARTE DE TODO LO QUE GANAS ES TUYA PARA GUARDARLA!</a:t>
            </a:r>
            <a:endParaRPr lang="en-US" altLang="en-US" dirty="0">
              <a:solidFill>
                <a:srgbClr val="7030A0"/>
              </a:solidFill>
            </a:endParaRPr>
          </a:p>
          <a:p>
            <a:pPr eaLnBrk="1" hangingPunct="1"/>
            <a:r>
              <a:rPr lang="en-US" altLang="en-US" dirty="0"/>
              <a:t>No </a:t>
            </a:r>
            <a:r>
              <a:rPr lang="en-US" altLang="en-US" dirty="0" err="1"/>
              <a:t>debe</a:t>
            </a:r>
            <a:r>
              <a:rPr lang="en-US" altLang="en-US" dirty="0"/>
              <a:t> </a:t>
            </a:r>
            <a:r>
              <a:rPr lang="en-US" altLang="en-US" dirty="0" err="1"/>
              <a:t>ser</a:t>
            </a:r>
            <a:r>
              <a:rPr lang="en-US" altLang="en-US" dirty="0"/>
              <a:t> </a:t>
            </a:r>
            <a:r>
              <a:rPr lang="en-US" altLang="en-US" dirty="0" err="1"/>
              <a:t>menos</a:t>
            </a:r>
            <a:r>
              <a:rPr lang="en-US" altLang="en-US" dirty="0"/>
              <a:t> de </a:t>
            </a:r>
            <a:r>
              <a:rPr lang="en-US" altLang="en-US" dirty="0" err="1"/>
              <a:t>una</a:t>
            </a:r>
            <a:r>
              <a:rPr lang="en-US" altLang="en-US" dirty="0"/>
              <a:t> </a:t>
            </a:r>
            <a:r>
              <a:rPr lang="en-US" altLang="en-US" dirty="0" err="1"/>
              <a:t>décima</a:t>
            </a:r>
            <a:r>
              <a:rPr lang="en-US" altLang="en-US" dirty="0"/>
              <a:t> parte, no </a:t>
            </a:r>
            <a:r>
              <a:rPr lang="en-US" altLang="en-US" dirty="0" err="1"/>
              <a:t>importa</a:t>
            </a:r>
            <a:r>
              <a:rPr lang="en-US" altLang="en-US" dirty="0"/>
              <a:t> que tan </a:t>
            </a:r>
            <a:r>
              <a:rPr lang="en-US" altLang="en-US" dirty="0" err="1"/>
              <a:t>poco</a:t>
            </a:r>
            <a:r>
              <a:rPr lang="en-US" altLang="en-US" dirty="0"/>
              <a:t> </a:t>
            </a:r>
            <a:r>
              <a:rPr lang="en-US" altLang="en-US" dirty="0" err="1"/>
              <a:t>ganes</a:t>
            </a:r>
            <a:r>
              <a:rPr lang="en-US" altLang="en-US" dirty="0"/>
              <a:t>.  </a:t>
            </a:r>
          </a:p>
          <a:p>
            <a:pPr eaLnBrk="1" hangingPunct="1"/>
            <a:r>
              <a:rPr lang="en-US" altLang="en-US" dirty="0" err="1"/>
              <a:t>Puede</a:t>
            </a:r>
            <a:r>
              <a:rPr lang="en-US" altLang="en-US" dirty="0"/>
              <a:t> </a:t>
            </a:r>
            <a:r>
              <a:rPr lang="en-US" altLang="en-US" dirty="0" err="1"/>
              <a:t>ser</a:t>
            </a:r>
            <a:r>
              <a:rPr lang="en-US" altLang="en-US" dirty="0"/>
              <a:t> </a:t>
            </a:r>
            <a:r>
              <a:rPr lang="en-US" altLang="en-US" dirty="0" err="1"/>
              <a:t>tanto</a:t>
            </a:r>
            <a:r>
              <a:rPr lang="en-US" altLang="en-US" dirty="0"/>
              <a:t> </a:t>
            </a:r>
            <a:r>
              <a:rPr lang="en-US" altLang="en-US" dirty="0" err="1"/>
              <a:t>como</a:t>
            </a:r>
            <a:r>
              <a:rPr lang="en-US" altLang="en-US" dirty="0"/>
              <a:t> </a:t>
            </a:r>
            <a:r>
              <a:rPr lang="en-US" altLang="en-US" dirty="0" err="1"/>
              <a:t>tú</a:t>
            </a:r>
            <a:r>
              <a:rPr lang="en-US" altLang="en-US" dirty="0"/>
              <a:t> </a:t>
            </a:r>
            <a:r>
              <a:rPr lang="en-US" altLang="en-US" dirty="0" err="1"/>
              <a:t>puedas</a:t>
            </a:r>
            <a:r>
              <a:rPr lang="en-US" altLang="en-US" dirty="0"/>
              <a:t> </a:t>
            </a:r>
            <a:r>
              <a:rPr lang="en-US" altLang="en-US" dirty="0" err="1"/>
              <a:t>permitirte</a:t>
            </a:r>
            <a:r>
              <a:rPr lang="en-US" altLang="en-US" dirty="0"/>
              <a:t>.</a:t>
            </a:r>
          </a:p>
          <a:p>
            <a:pPr eaLnBrk="1" hangingPunct="1"/>
            <a:r>
              <a:rPr lang="en-US" altLang="en-US" dirty="0" err="1"/>
              <a:t>Págate</a:t>
            </a:r>
            <a:r>
              <a:rPr lang="en-US" altLang="en-US" dirty="0"/>
              <a:t> a </a:t>
            </a:r>
            <a:r>
              <a:rPr lang="en-US" altLang="en-US" dirty="0" err="1"/>
              <a:t>ti</a:t>
            </a:r>
            <a:r>
              <a:rPr lang="en-US" altLang="en-US" dirty="0"/>
              <a:t> </a:t>
            </a:r>
            <a:r>
              <a:rPr lang="en-US" altLang="en-US" dirty="0" err="1"/>
              <a:t>mismo</a:t>
            </a:r>
            <a:r>
              <a:rPr lang="en-US" altLang="en-US" dirty="0"/>
              <a:t> primero!</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13317"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FDACB406-FEC1-496C-9D0F-B107D2A22323}" type="slidenum">
              <a:rPr lang="en-US" altLang="en-US"/>
              <a:pPr/>
              <a:t>8</a:t>
            </a:fld>
            <a:endParaRPr lang="en-US" altLang="en-US"/>
          </a:p>
        </p:txBody>
      </p:sp>
      <p:pic>
        <p:nvPicPr>
          <p:cNvPr id="13318" name="Picture 9" descr="principles20.jpg"/>
          <p:cNvPicPr>
            <a:picLocks noChangeAspect="1"/>
          </p:cNvPicPr>
          <p:nvPr/>
        </p:nvPicPr>
        <p:blipFill>
          <a:blip r:embed="rId2" cstate="print"/>
          <a:srcRect/>
          <a:stretch>
            <a:fillRect/>
          </a:stretch>
        </p:blipFill>
        <p:spPr bwMode="auto">
          <a:xfrm>
            <a:off x="4787900" y="4038600"/>
            <a:ext cx="4356100" cy="2819400"/>
          </a:xfrm>
          <a:prstGeom prst="rect">
            <a:avLst/>
          </a:prstGeom>
          <a:noFill/>
          <a:ln w="9525">
            <a:noFill/>
            <a:miter lim="800000"/>
            <a:headEnd/>
            <a:tailEnd/>
          </a:ln>
        </p:spPr>
      </p:pic>
      <p:pic>
        <p:nvPicPr>
          <p:cNvPr id="13319" name="Picture 11" descr="imagesCAHMJ7UC.jpg"/>
          <p:cNvPicPr>
            <a:picLocks noChangeAspect="1"/>
          </p:cNvPicPr>
          <p:nvPr/>
        </p:nvPicPr>
        <p:blipFill>
          <a:blip r:embed="rId3" cstate="print"/>
          <a:srcRect/>
          <a:stretch>
            <a:fillRect/>
          </a:stretch>
        </p:blipFill>
        <p:spPr bwMode="auto">
          <a:xfrm>
            <a:off x="990600" y="4267200"/>
            <a:ext cx="3028950" cy="2362200"/>
          </a:xfrm>
          <a:prstGeom prst="rect">
            <a:avLst/>
          </a:prstGeom>
          <a:noFill/>
          <a:ln w="9525">
            <a:noFill/>
            <a:miter lim="800000"/>
            <a:headEnd/>
            <a:tailEnd/>
          </a:ln>
        </p:spPr>
      </p:pic>
      <p:sp>
        <p:nvSpPr>
          <p:cNvPr id="13320" name="TextBox 8"/>
          <p:cNvSpPr txBox="1">
            <a:spLocks noChangeArrowheads="1"/>
          </p:cNvSpPr>
          <p:nvPr/>
        </p:nvSpPr>
        <p:spPr bwMode="auto">
          <a:xfrm>
            <a:off x="5257800" y="4495800"/>
            <a:ext cx="1981200" cy="954088"/>
          </a:xfrm>
          <a:prstGeom prst="rect">
            <a:avLst/>
          </a:prstGeom>
          <a:solidFill>
            <a:schemeClr val="bg1"/>
          </a:solidFill>
          <a:ln w="9525">
            <a:noFill/>
            <a:miter lim="800000"/>
            <a:headEnd/>
            <a:tailEnd/>
          </a:ln>
        </p:spPr>
        <p:txBody>
          <a:bodyPr>
            <a:spAutoFit/>
          </a:bodyPr>
          <a:lstStyle/>
          <a:p>
            <a:pPr algn="ctr" eaLnBrk="1" hangingPunct="1"/>
            <a:r>
              <a:rPr lang="en-US" altLang="en-US" sz="2800">
                <a:latin typeface="Comic Sans MS" pitchFamily="66" charset="0"/>
              </a:rPr>
              <a:t>Págate </a:t>
            </a:r>
          </a:p>
          <a:p>
            <a:pPr algn="ctr" eaLnBrk="1" hangingPunct="1"/>
            <a:r>
              <a:rPr lang="en-US" altLang="en-US" sz="2800">
                <a:latin typeface="Comic Sans MS" pitchFamily="66" charset="0"/>
              </a:rPr>
              <a:t>a Ti Mismo</a:t>
            </a:r>
          </a:p>
        </p:txBody>
      </p:sp>
      <p:sp>
        <p:nvSpPr>
          <p:cNvPr id="10" name="Rectangle 9"/>
          <p:cNvSpPr/>
          <p:nvPr/>
        </p:nvSpPr>
        <p:spPr>
          <a:xfrm>
            <a:off x="5029200" y="5410200"/>
            <a:ext cx="2339102" cy="646331"/>
          </a:xfrm>
          <a:prstGeom prst="rect">
            <a:avLst/>
          </a:prstGeom>
          <a:solidFill>
            <a:schemeClr val="bg1"/>
          </a:solidFill>
        </p:spPr>
        <p:txBody>
          <a:bodyPr wrap="none">
            <a:spAutoFit/>
          </a:bodyPr>
          <a:lstStyle/>
          <a:p>
            <a:pPr algn="ctr" eaLnBrk="1" hangingPunct="1">
              <a:defRPr/>
            </a:pPr>
            <a:r>
              <a:rPr lang="en-US" sz="36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PRIMERO</a:t>
            </a:r>
          </a:p>
        </p:txBody>
      </p:sp>
      <p:sp>
        <p:nvSpPr>
          <p:cNvPr id="13322" name="TextBox 10"/>
          <p:cNvSpPr txBox="1">
            <a:spLocks noChangeArrowheads="1"/>
          </p:cNvSpPr>
          <p:nvPr/>
        </p:nvSpPr>
        <p:spPr bwMode="auto">
          <a:xfrm>
            <a:off x="1066800" y="4419600"/>
            <a:ext cx="2819400" cy="2124075"/>
          </a:xfrm>
          <a:prstGeom prst="rect">
            <a:avLst/>
          </a:prstGeom>
          <a:solidFill>
            <a:srgbClr val="FFFFCC"/>
          </a:solidFill>
          <a:ln w="9525">
            <a:noFill/>
            <a:miter lim="800000"/>
            <a:headEnd/>
            <a:tailEnd/>
          </a:ln>
        </p:spPr>
        <p:txBody>
          <a:bodyPr>
            <a:spAutoFit/>
          </a:bodyPr>
          <a:lstStyle/>
          <a:p>
            <a:pPr eaLnBrk="1" hangingPunct="1"/>
            <a:r>
              <a:rPr lang="es-ES" altLang="en-US" sz="1200" b="1" dirty="0"/>
              <a:t>Págate a Ti Mismo Primero</a:t>
            </a:r>
          </a:p>
          <a:p>
            <a:pPr eaLnBrk="1" hangingPunct="1"/>
            <a:r>
              <a:rPr lang="es-ES" altLang="en-US" sz="1200" dirty="0"/>
              <a:t>“Págate a ti mismo primero" significa que tú tratas a tus ahorros como lo harías con cualquier otro cobro - como si fuera un gasto no es negociable. Cuando tú recibes tu cheque  y te estás preparando para pagar las cuentas, te pagas la cantidad que hayas determinado ahorrar (al poner el dinero en una cuenta de ahorros o cuenta de inversión).</a:t>
            </a:r>
            <a:endParaRPr lang="en-US" altLang="en-US" sz="1200" dirty="0"/>
          </a:p>
        </p:txBody>
      </p:sp>
      <p:pic>
        <p:nvPicPr>
          <p:cNvPr id="2" name="Picture 1">
            <a:extLst>
              <a:ext uri="{FF2B5EF4-FFF2-40B4-BE49-F238E27FC236}">
                <a16:creationId xmlns:a16="http://schemas.microsoft.com/office/drawing/2014/main" id="{6113C01B-8A26-DADC-823B-7A123C92D22B}"/>
              </a:ext>
            </a:extLst>
          </p:cNvPr>
          <p:cNvPicPr>
            <a:picLocks noChangeAspect="1"/>
          </p:cNvPicPr>
          <p:nvPr/>
        </p:nvPicPr>
        <p:blipFill>
          <a:blip r:embed="rId4"/>
          <a:stretch>
            <a:fillRect/>
          </a:stretch>
        </p:blipFill>
        <p:spPr>
          <a:xfrm>
            <a:off x="1" y="14433"/>
            <a:ext cx="2080410" cy="67136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p:spPr>
        <p:txBody>
          <a:bodyPr rtlCol="0">
            <a:normAutofit/>
          </a:bodyPr>
          <a:lstStyle/>
          <a:p>
            <a:pPr eaLnBrk="1" fontAlgn="auto" hangingPunct="1">
              <a:spcAft>
                <a:spcPts val="0"/>
              </a:spcAft>
              <a:defRPr/>
            </a:pPr>
            <a:r>
              <a:rPr lang="en-US" sz="3500" b="1"/>
              <a:t>“Pero si </a:t>
            </a:r>
            <a:r>
              <a:rPr lang="en-US" sz="3500" b="1" i="1"/>
              <a:t>todo </a:t>
            </a:r>
            <a:r>
              <a:rPr lang="en-US" sz="3500" b="1"/>
              <a:t>lo que gano es mío, ¿no?” </a:t>
            </a:r>
          </a:p>
        </p:txBody>
      </p:sp>
      <p:sp>
        <p:nvSpPr>
          <p:cNvPr id="3" name="Content Placeholder 2"/>
          <p:cNvSpPr>
            <a:spLocks noGrp="1"/>
          </p:cNvSpPr>
          <p:nvPr>
            <p:ph idx="1"/>
          </p:nvPr>
        </p:nvSpPr>
        <p:spPr>
          <a:xfrm>
            <a:off x="616136" y="2121762"/>
            <a:ext cx="4653738" cy="3626917"/>
          </a:xfrm>
        </p:spPr>
        <p:txBody>
          <a:bodyPr rtlCol="0">
            <a:normAutofit/>
          </a:bodyPr>
          <a:lstStyle/>
          <a:p>
            <a:pPr eaLnBrk="1" fontAlgn="auto" hangingPunct="1">
              <a:lnSpc>
                <a:spcPct val="90000"/>
              </a:lnSpc>
              <a:spcAft>
                <a:spcPts val="0"/>
              </a:spcAft>
              <a:buFont typeface="Arial" panose="020B0604020202020204" pitchFamily="34" charset="0"/>
              <a:buChar char="•"/>
              <a:defRPr/>
            </a:pPr>
            <a:r>
              <a:rPr lang="es-MX" sz="1600" dirty="0"/>
              <a:t>¿A quién le pagas antes que a ti mismo?</a:t>
            </a:r>
          </a:p>
          <a:p>
            <a:pPr lvl="1" eaLnBrk="1" fontAlgn="auto" hangingPunct="1">
              <a:lnSpc>
                <a:spcPct val="90000"/>
              </a:lnSpc>
              <a:spcAft>
                <a:spcPts val="0"/>
              </a:spcAft>
              <a:buFont typeface="Arial" panose="020B0604020202020204" pitchFamily="34" charset="0"/>
              <a:buChar char="–"/>
              <a:defRPr/>
            </a:pPr>
            <a:r>
              <a:rPr lang="es-MX" sz="1600" dirty="0"/>
              <a:t>¿No le pagas a la tienda de ropa? </a:t>
            </a:r>
          </a:p>
          <a:p>
            <a:pPr lvl="1" eaLnBrk="1" fontAlgn="auto" hangingPunct="1">
              <a:lnSpc>
                <a:spcPct val="90000"/>
              </a:lnSpc>
              <a:spcAft>
                <a:spcPts val="0"/>
              </a:spcAft>
              <a:buFont typeface="Arial" panose="020B0604020202020204" pitchFamily="34" charset="0"/>
              <a:buChar char="–"/>
              <a:defRPr/>
            </a:pPr>
            <a:r>
              <a:rPr lang="es-MX" sz="1600" dirty="0"/>
              <a:t>¿ No le pagas a la tienda de zapatos?</a:t>
            </a:r>
          </a:p>
          <a:p>
            <a:pPr lvl="1" eaLnBrk="1" fontAlgn="auto" hangingPunct="1">
              <a:lnSpc>
                <a:spcPct val="90000"/>
              </a:lnSpc>
              <a:spcAft>
                <a:spcPts val="0"/>
              </a:spcAft>
              <a:buFont typeface="Arial" panose="020B0604020202020204" pitchFamily="34" charset="0"/>
              <a:buChar char="–"/>
              <a:defRPr/>
            </a:pPr>
            <a:r>
              <a:rPr lang="es-MX" sz="1600" dirty="0"/>
              <a:t>¿ No pagas por lo que comes? </a:t>
            </a:r>
          </a:p>
          <a:p>
            <a:pPr lvl="1" eaLnBrk="1" fontAlgn="auto" hangingPunct="1">
              <a:lnSpc>
                <a:spcPct val="90000"/>
              </a:lnSpc>
              <a:spcAft>
                <a:spcPts val="0"/>
              </a:spcAft>
              <a:buFont typeface="Arial" panose="020B0604020202020204" pitchFamily="34" charset="0"/>
              <a:buChar char="–"/>
              <a:defRPr/>
            </a:pPr>
            <a:r>
              <a:rPr lang="es-MX" sz="1600" dirty="0"/>
              <a:t>¿ Puedes vivir sin gastar dinero?</a:t>
            </a:r>
          </a:p>
          <a:p>
            <a:pPr eaLnBrk="1" fontAlgn="auto" hangingPunct="1">
              <a:lnSpc>
                <a:spcPct val="90000"/>
              </a:lnSpc>
              <a:spcAft>
                <a:spcPts val="0"/>
              </a:spcAft>
              <a:buFont typeface="Arial" panose="020B0604020202020204" pitchFamily="34" charset="0"/>
              <a:buChar char="•"/>
              <a:defRPr/>
            </a:pPr>
            <a:r>
              <a:rPr lang="es-MX" sz="1600" dirty="0"/>
              <a:t>¿Cuánto te sobró de tus entradas que ganaste el mes pasado? ¿ Y del año pasado?  ¡Necio!  </a:t>
            </a:r>
          </a:p>
          <a:p>
            <a:pPr eaLnBrk="1" fontAlgn="auto" hangingPunct="1">
              <a:lnSpc>
                <a:spcPct val="90000"/>
              </a:lnSpc>
              <a:spcAft>
                <a:spcPts val="0"/>
              </a:spcAft>
              <a:buFont typeface="Arial" panose="020B0604020202020204" pitchFamily="34" charset="0"/>
              <a:buChar char="•"/>
              <a:defRPr/>
            </a:pPr>
            <a:r>
              <a:rPr lang="es-MX" sz="1600" dirty="0"/>
              <a:t>Le pagas a todo el mundo menos a ti.  </a:t>
            </a:r>
          </a:p>
          <a:p>
            <a:pPr eaLnBrk="1" fontAlgn="auto" hangingPunct="1">
              <a:lnSpc>
                <a:spcPct val="90000"/>
              </a:lnSpc>
              <a:spcAft>
                <a:spcPts val="0"/>
              </a:spcAft>
              <a:buFont typeface="Arial" panose="020B0604020202020204" pitchFamily="34" charset="0"/>
              <a:buChar char="•"/>
              <a:defRPr/>
            </a:pPr>
            <a:r>
              <a:rPr lang="es-MX" sz="1600" dirty="0"/>
              <a:t>Lelo, trabajas para los otros.  Lo mismo daría que fueras un esclavo y trabajaras para tu dueño, que te daría lo que necesitaras para comer y vestir. </a:t>
            </a:r>
          </a:p>
        </p:txBody>
      </p:sp>
      <p:pic>
        <p:nvPicPr>
          <p:cNvPr id="14342" name="Picture 8" descr="imagesCAWVV2G3.jpg"/>
          <p:cNvPicPr>
            <a:picLocks noChangeAspect="1"/>
          </p:cNvPicPr>
          <p:nvPr/>
        </p:nvPicPr>
        <p:blipFill>
          <a:blip r:embed="rId2" cstate="print"/>
          <a:stretch>
            <a:fillRect/>
          </a:stretch>
        </p:blipFill>
        <p:spPr bwMode="auto">
          <a:xfrm>
            <a:off x="6001039" y="2828925"/>
            <a:ext cx="2774055" cy="3388994"/>
          </a:xfrm>
          <a:prstGeom prst="rect">
            <a:avLst/>
          </a:prstGeom>
          <a:noFill/>
        </p:spPr>
      </p:pic>
      <p:sp>
        <p:nvSpPr>
          <p:cNvPr id="7" name="Footer Placeholder 6"/>
          <p:cNvSpPr>
            <a:spLocks noGrp="1"/>
          </p:cNvSpPr>
          <p:nvPr>
            <p:ph type="ftr" sz="quarter" idx="11"/>
          </p:nvPr>
        </p:nvSpPr>
        <p:spPr>
          <a:xfrm>
            <a:off x="3028950" y="6356350"/>
            <a:ext cx="3086100" cy="365125"/>
          </a:xfrm>
        </p:spPr>
        <p:txBody>
          <a:bodyPr>
            <a:normAutofit/>
          </a:bodyPr>
          <a:lstStyle/>
          <a:p>
            <a:pPr>
              <a:spcAft>
                <a:spcPts val="600"/>
              </a:spcAft>
              <a:defRPr/>
            </a:pPr>
            <a:r>
              <a:rPr lang="en-US" dirty="0"/>
              <a:t>© Alex </a:t>
            </a:r>
            <a:r>
              <a:rPr lang="en-US" dirty="0" err="1"/>
              <a:t>Barrón</a:t>
            </a:r>
            <a:r>
              <a:rPr lang="en-US" dirty="0"/>
              <a:t> 2020</a:t>
            </a:r>
            <a:endParaRPr lang="en-US"/>
          </a:p>
        </p:txBody>
      </p:sp>
      <p:sp>
        <p:nvSpPr>
          <p:cNvPr id="14341" name="Slide Number Placeholder 7"/>
          <p:cNvSpPr>
            <a:spLocks noGrp="1"/>
          </p:cNvSpPr>
          <p:nvPr>
            <p:ph type="sldNum" sz="quarter" idx="12"/>
          </p:nvPr>
        </p:nvSpPr>
        <p:spPr bwMode="auto">
          <a:xfrm>
            <a:off x="6457950" y="6356350"/>
            <a:ext cx="2057400" cy="365125"/>
          </a:xfrm>
        </p:spPr>
        <p:txBody>
          <a:bodyPr>
            <a:normAutofit/>
          </a:bodyPr>
          <a:lstStyle/>
          <a:p>
            <a:pPr>
              <a:spcAft>
                <a:spcPts val="600"/>
              </a:spcAft>
            </a:pPr>
            <a:fld id="{6256F572-FC4B-4C7D-8274-9A4E5324C600}" type="slidenum">
              <a:rPr lang="en-US" altLang="en-US"/>
              <a:pPr>
                <a:spcAft>
                  <a:spcPts val="600"/>
                </a:spcAft>
              </a:pPr>
              <a:t>9</a:t>
            </a:fld>
            <a:endParaRPr lang="en-US" altLang="en-US"/>
          </a:p>
        </p:txBody>
      </p:sp>
      <p:pic>
        <p:nvPicPr>
          <p:cNvPr id="4" name="Picture 3">
            <a:extLst>
              <a:ext uri="{FF2B5EF4-FFF2-40B4-BE49-F238E27FC236}">
                <a16:creationId xmlns:a16="http://schemas.microsoft.com/office/drawing/2014/main" id="{D2F62B98-4F30-0589-B2FD-7AC159B31918}"/>
              </a:ext>
            </a:extLst>
          </p:cNvPr>
          <p:cNvPicPr>
            <a:picLocks noChangeAspect="1"/>
          </p:cNvPicPr>
          <p:nvPr/>
        </p:nvPicPr>
        <p:blipFill>
          <a:blip r:embed="rId3"/>
          <a:stretch>
            <a:fillRect/>
          </a:stretch>
        </p:blipFill>
        <p:spPr>
          <a:xfrm>
            <a:off x="5872219" y="993333"/>
            <a:ext cx="3124090" cy="1008172"/>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3049</Words>
  <Application>Microsoft Office PowerPoint</Application>
  <PresentationFormat>On-screen Show (4:3)</PresentationFormat>
  <Paragraphs>384</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Comic Sans MS</vt:lpstr>
      <vt:lpstr>Wingdings</vt:lpstr>
      <vt:lpstr>Office Theme</vt:lpstr>
      <vt:lpstr>Reto Libertad Financiera</vt:lpstr>
      <vt:lpstr>LA SEMILLA DEL ÉXITO  PÁGATE A TI MISMO PRIMERO (AHORRO)</vt:lpstr>
      <vt:lpstr>Pensamiento Clave de Avance:  Siembra una Semilla Para  Plantar Tu Árbol de Riqueza!</vt:lpstr>
      <vt:lpstr>Lee: El Hombre Más Rico de Babilonia</vt:lpstr>
      <vt:lpstr>¿Qué es la Riqueza?</vt:lpstr>
      <vt:lpstr>¿Qué Se Necesita Para  Alcanzar la Riqueza?</vt:lpstr>
      <vt:lpstr>El Secreto es Revelado</vt:lpstr>
      <vt:lpstr>El Secreto de la Riqueza</vt:lpstr>
      <vt:lpstr>“Pero si todo lo que gano es mío, ¿no?” </vt:lpstr>
      <vt:lpstr>¿Quién Quiere Ser Millonario?</vt:lpstr>
      <vt:lpstr>Sólo Imagínate …</vt:lpstr>
      <vt:lpstr>Planta tu Árbol de la Riqueza</vt:lpstr>
      <vt:lpstr>La Clave de la Riqueza:  Págate  a Ti Mismo Primero!</vt:lpstr>
      <vt:lpstr>Algunas Otros Lecciones De Arkad</vt:lpstr>
      <vt:lpstr>Págate a Tí Mismo Primero</vt:lpstr>
      <vt:lpstr>Cómo y Porqué Debes  Pagarte a Ti Mismo Primero</vt:lpstr>
      <vt:lpstr>Comprende e Interioriza Estas Verdades</vt:lpstr>
      <vt:lpstr>Concepto Clave: Ingreso Neto</vt:lpstr>
      <vt:lpstr>Qué Hace la Diferencia Entre Los Ricos vs. la Clase Media vs. los Pobres</vt:lpstr>
      <vt:lpstr>Ricos vs. Clase Media vs. Pobres</vt:lpstr>
      <vt:lpstr>Cómo Pagarte a Ti Mismo Primero</vt:lpstr>
      <vt:lpstr>La mayoría de la gente usa una cuenta para administrar su dinero</vt:lpstr>
      <vt:lpstr>La mayoría de la gente usa su cuenta de cheques para pagar todo</vt:lpstr>
      <vt:lpstr>La mayoría trata de ahorrar  y gastar en muchos lugares separados</vt:lpstr>
      <vt:lpstr>La Lecciόn Clave es  Ahorrar Antes de Gastar</vt:lpstr>
      <vt:lpstr>Separa tu Dinero  en 2 Cuentas</vt:lpstr>
      <vt:lpstr>Los 3 Estados Financieros</vt:lpstr>
      <vt:lpstr>Unas Palabras de  Sabiduría Sobre el Ahorro</vt:lpstr>
      <vt:lpstr>Unas Palabras de  Sabiduría Sobre el Ahorro</vt:lpstr>
      <vt:lpstr>Conclusión:  Págate a Ti Mismo Primero!</vt:lpstr>
      <vt:lpstr>¿Preguntas? ¿Comentarios?</vt:lpstr>
      <vt:lpstr>Las Vacas Gordas  y las Vacas Flacas</vt:lpstr>
      <vt:lpstr>La Importancia de las Reservas</vt:lpstr>
      <vt:lpstr>La Importancia de las Reservas</vt:lpstr>
      <vt:lpstr>La Importancia de las Reservas</vt:lpstr>
      <vt:lpstr>3 Tipos de Reservas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Barron</dc:creator>
  <cp:lastModifiedBy>Alex Barron</cp:lastModifiedBy>
  <cp:revision>24</cp:revision>
  <dcterms:created xsi:type="dcterms:W3CDTF">2020-02-01T16:53:58Z</dcterms:created>
  <dcterms:modified xsi:type="dcterms:W3CDTF">2024-05-27T23:39:16Z</dcterms:modified>
</cp:coreProperties>
</file>