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21" r:id="rId2"/>
    <p:sldId id="258" r:id="rId3"/>
    <p:sldId id="327" r:id="rId4"/>
    <p:sldId id="397" r:id="rId5"/>
    <p:sldId id="398" r:id="rId6"/>
    <p:sldId id="399" r:id="rId7"/>
    <p:sldId id="400" r:id="rId8"/>
    <p:sldId id="299" r:id="rId9"/>
    <p:sldId id="401" r:id="rId10"/>
    <p:sldId id="402" r:id="rId11"/>
    <p:sldId id="404" r:id="rId12"/>
    <p:sldId id="405" r:id="rId13"/>
    <p:sldId id="313" r:id="rId14"/>
    <p:sldId id="303" r:id="rId15"/>
    <p:sldId id="40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62" autoAdjust="0"/>
    <p:restoredTop sz="94660"/>
  </p:normalViewPr>
  <p:slideViewPr>
    <p:cSldViewPr>
      <p:cViewPr varScale="1">
        <p:scale>
          <a:sx n="117" d="100"/>
          <a:sy n="117" d="100"/>
        </p:scale>
        <p:origin x="150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3D0D55-DBB2-44CE-A789-1C15F75405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0301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20CDB-69AE-4B0F-84B9-314ACF6D2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7866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AF80-4E03-485A-8EE5-C60D25EA8B63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A968-5246-41C7-81B0-3BD39BC9F7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AF80-4E03-485A-8EE5-C60D25EA8B63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A968-5246-41C7-81B0-3BD39BC9F7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AF80-4E03-485A-8EE5-C60D25EA8B63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A968-5246-41C7-81B0-3BD39BC9F7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AF80-4E03-485A-8EE5-C60D25EA8B63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A968-5246-41C7-81B0-3BD39BC9F7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AF80-4E03-485A-8EE5-C60D25EA8B63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A968-5246-41C7-81B0-3BD39BC9F7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AF80-4E03-485A-8EE5-C60D25EA8B63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A968-5246-41C7-81B0-3BD39BC9F7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AF80-4E03-485A-8EE5-C60D25EA8B63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A968-5246-41C7-81B0-3BD39BC9F7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AF80-4E03-485A-8EE5-C60D25EA8B63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A968-5246-41C7-81B0-3BD39BC9F7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AF80-4E03-485A-8EE5-C60D25EA8B63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A968-5246-41C7-81B0-3BD39BC9F7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AF80-4E03-485A-8EE5-C60D25EA8B63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A968-5246-41C7-81B0-3BD39BC9F7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AF80-4E03-485A-8EE5-C60D25EA8B63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A968-5246-41C7-81B0-3BD39BC9F7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FAF80-4E03-485A-8EE5-C60D25EA8B63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8A968-5246-41C7-81B0-3BD39BC9F7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52829" y="152400"/>
            <a:ext cx="6362179" cy="2111077"/>
          </a:xfrm>
        </p:spPr>
        <p:txBody>
          <a:bodyPr>
            <a:normAutofit/>
          </a:bodyPr>
          <a:lstStyle/>
          <a:p>
            <a:r>
              <a:rPr lang="en-US" b="1" dirty="0" err="1"/>
              <a:t>Reto</a:t>
            </a:r>
            <a:r>
              <a:rPr lang="en-US" b="1" dirty="0"/>
              <a:t> Libertad </a:t>
            </a:r>
            <a:r>
              <a:rPr lang="en-US" b="1" dirty="0" err="1"/>
              <a:t>Financiera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07792"/>
            <a:ext cx="2854596" cy="1185598"/>
          </a:xfrm>
        </p:spPr>
        <p:txBody>
          <a:bodyPr/>
          <a:lstStyle/>
          <a:p>
            <a:r>
              <a:rPr lang="en-US" dirty="0" err="1"/>
              <a:t>por</a:t>
            </a:r>
            <a:endParaRPr lang="en-US" dirty="0"/>
          </a:p>
          <a:p>
            <a:r>
              <a:rPr lang="en-US" dirty="0"/>
              <a:t>Alex </a:t>
            </a:r>
            <a:r>
              <a:rPr lang="en-US" dirty="0" err="1"/>
              <a:t>Barrón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C6B934-8BFA-F196-B3B5-B79081EEA4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76" y="103038"/>
            <a:ext cx="2209800" cy="2209800"/>
          </a:xfrm>
          <a:prstGeom prst="rect">
            <a:avLst/>
          </a:prstGeom>
        </p:spPr>
      </p:pic>
      <p:pic>
        <p:nvPicPr>
          <p:cNvPr id="6146" name="Picture 2" descr="What is athletics? Know all the track and field events">
            <a:extLst>
              <a:ext uri="{FF2B5EF4-FFF2-40B4-BE49-F238E27FC236}">
                <a16:creationId xmlns:a16="http://schemas.microsoft.com/office/drawing/2014/main" id="{735D1E35-707A-4C48-1BBE-06739EE26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595" y="2177949"/>
            <a:ext cx="2908178" cy="163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s the indoor Track and Field season wraps up, the Winona State University  team finishes on a fast note – The Winonan">
            <a:extLst>
              <a:ext uri="{FF2B5EF4-FFF2-40B4-BE49-F238E27FC236}">
                <a16:creationId xmlns:a16="http://schemas.microsoft.com/office/drawing/2014/main" id="{19B74D21-2C52-CF93-C98E-E27C86B9C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687" y="2177949"/>
            <a:ext cx="2902859" cy="163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rossing Life's Finish Lines | Maria's Farm Country Kitchen">
            <a:extLst>
              <a:ext uri="{FF2B5EF4-FFF2-40B4-BE49-F238E27FC236}">
                <a16:creationId xmlns:a16="http://schemas.microsoft.com/office/drawing/2014/main" id="{16D62BB5-069F-6EFD-0AFB-0EA1C53B9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595" y="4163279"/>
            <a:ext cx="2908178" cy="181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Look: 2A, 5A athletes compete in 2022 Texas (UIL) Track &amp; Field State  Championships - Sports Illustrated High School News, Analysis and More">
            <a:extLst>
              <a:ext uri="{FF2B5EF4-FFF2-40B4-BE49-F238E27FC236}">
                <a16:creationId xmlns:a16="http://schemas.microsoft.com/office/drawing/2014/main" id="{46F5B090-5140-83C4-EFC0-CB41F4475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688" y="4043384"/>
            <a:ext cx="2902930" cy="212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FE3C7390-C5DC-F418-2CB1-CA904031814A}"/>
              </a:ext>
            </a:extLst>
          </p:cNvPr>
          <p:cNvSpPr txBox="1">
            <a:spLocks/>
          </p:cNvSpPr>
          <p:nvPr/>
        </p:nvSpPr>
        <p:spPr>
          <a:xfrm>
            <a:off x="-19462" y="2404963"/>
            <a:ext cx="2854595" cy="631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Presenta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0EE313-FD1C-94FC-4FC5-43FBFB3127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49" y="3622023"/>
            <a:ext cx="2731851" cy="88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47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DD91F-B372-4194-AAEF-1D1B7EEBD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r>
              <a:rPr lang="en-US" b="1" dirty="0"/>
              <a:t>5.) </a:t>
            </a:r>
            <a:r>
              <a:rPr lang="en-US" b="1" dirty="0" err="1"/>
              <a:t>Invierte</a:t>
            </a:r>
            <a:r>
              <a:rPr lang="en-US" b="1" dirty="0"/>
              <a:t> </a:t>
            </a:r>
            <a:r>
              <a:rPr lang="en-US" b="1" dirty="0" err="1"/>
              <a:t>en</a:t>
            </a:r>
            <a:r>
              <a:rPr lang="en-US" b="1" dirty="0"/>
              <a:t> Tu Carrera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3CD51-3AE0-40E2-ADF8-EEF1EFD08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Invierte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tu</a:t>
            </a:r>
            <a:r>
              <a:rPr lang="en-US" dirty="0"/>
              <a:t> Desarrollo </a:t>
            </a:r>
            <a:r>
              <a:rPr lang="en-US" dirty="0" err="1"/>
              <a:t>Profesional</a:t>
            </a:r>
            <a:endParaRPr lang="en-US" dirty="0"/>
          </a:p>
          <a:p>
            <a:r>
              <a:rPr lang="en-US" dirty="0"/>
              <a:t>1.) </a:t>
            </a:r>
            <a:r>
              <a:rPr lang="en-US" dirty="0" err="1"/>
              <a:t>Conocimientos</a:t>
            </a:r>
            <a:endParaRPr lang="en-US" dirty="0"/>
          </a:p>
          <a:p>
            <a:r>
              <a:rPr lang="en-US" dirty="0"/>
              <a:t>2.) </a:t>
            </a:r>
            <a:r>
              <a:rPr lang="en-US" dirty="0" err="1"/>
              <a:t>Especialidades</a:t>
            </a:r>
            <a:endParaRPr lang="en-US" dirty="0"/>
          </a:p>
          <a:p>
            <a:r>
              <a:rPr lang="en-US" dirty="0"/>
              <a:t>3.) </a:t>
            </a:r>
            <a:r>
              <a:rPr lang="en-US" dirty="0" err="1"/>
              <a:t>Habilidades</a:t>
            </a:r>
            <a:endParaRPr lang="en-US" dirty="0"/>
          </a:p>
          <a:p>
            <a:r>
              <a:rPr lang="en-US" dirty="0"/>
              <a:t>4.) </a:t>
            </a:r>
            <a:r>
              <a:rPr lang="en-US" dirty="0" err="1"/>
              <a:t>Experiencia</a:t>
            </a:r>
            <a:endParaRPr lang="en-US" dirty="0"/>
          </a:p>
          <a:p>
            <a:r>
              <a:rPr lang="en-US" dirty="0"/>
              <a:t>5.) </a:t>
            </a:r>
            <a:r>
              <a:rPr lang="en-US" dirty="0" err="1"/>
              <a:t>Designaciones</a:t>
            </a:r>
            <a:r>
              <a:rPr lang="en-US" dirty="0"/>
              <a:t> </a:t>
            </a:r>
            <a:r>
              <a:rPr lang="en-US" dirty="0" err="1"/>
              <a:t>Profesionales</a:t>
            </a:r>
            <a:endParaRPr lang="en-US" dirty="0"/>
          </a:p>
          <a:p>
            <a:r>
              <a:rPr lang="en-US" dirty="0"/>
              <a:t>6.) </a:t>
            </a:r>
            <a:r>
              <a:rPr lang="en-US" dirty="0" err="1"/>
              <a:t>Reputación</a:t>
            </a:r>
            <a:endParaRPr lang="en-US" dirty="0"/>
          </a:p>
          <a:p>
            <a:r>
              <a:rPr lang="en-US" dirty="0"/>
              <a:t>7.) Carrera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B97067-0247-3FB3-936E-3DA994DB0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214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s-MX" b="1" dirty="0"/>
              <a:t>TRABAJO – La Clave para </a:t>
            </a:r>
            <a:r>
              <a:rPr lang="en-US" altLang="es-MX" b="1" dirty="0" err="1"/>
              <a:t>Ganar</a:t>
            </a:r>
            <a:r>
              <a:rPr lang="en-US" altLang="es-MX" b="1" dirty="0"/>
              <a:t> Dinero</a:t>
            </a:r>
            <a:endParaRPr lang="en-US" altLang="es-MX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5410200"/>
          </a:xfrm>
        </p:spPr>
        <p:txBody>
          <a:bodyPr/>
          <a:lstStyle/>
          <a:p>
            <a:pPr eaLnBrk="1" hangingPunct="1"/>
            <a:r>
              <a:rPr lang="es-ES" altLang="es-MX" i="1"/>
              <a:t>La riqueza crece donde el hombre ejerce energía</a:t>
            </a:r>
            <a:r>
              <a:rPr lang="en-US" altLang="es-MX" i="1"/>
              <a:t>.</a:t>
            </a:r>
          </a:p>
          <a:p>
            <a:pPr eaLnBrk="1" hangingPunct="1"/>
            <a:r>
              <a:rPr lang="es-ES" altLang="es-MX" i="1"/>
              <a:t>Hay muchos oficios y trabajos en los cuales los hombres pueden ganar monedas</a:t>
            </a:r>
            <a:r>
              <a:rPr lang="en-US" altLang="es-MX" i="1"/>
              <a:t>. </a:t>
            </a:r>
          </a:p>
          <a:p>
            <a:pPr eaLnBrk="1" hangingPunct="1"/>
            <a:r>
              <a:rPr lang="es-ES" altLang="es-MX" i="1"/>
              <a:t>El trabajo es tu mejor amigo</a:t>
            </a:r>
            <a:r>
              <a:rPr lang="en-US" altLang="es-MX" i="1"/>
              <a:t>.</a:t>
            </a:r>
          </a:p>
          <a:p>
            <a:pPr eaLnBrk="1" hangingPunct="1"/>
            <a:r>
              <a:rPr lang="es-ES" altLang="es-MX" i="1"/>
              <a:t>El trabajo se ofrece en abundancia a los que están dispuestos, pero no para los hombres que se consideraban demasiado buenos para el trabajo</a:t>
            </a:r>
            <a:r>
              <a:rPr lang="en-US" altLang="es-MX" i="1"/>
              <a:t>.</a:t>
            </a:r>
          </a:p>
          <a:p>
            <a:pPr eaLnBrk="1" hangingPunct="1"/>
            <a:r>
              <a:rPr lang="es-ES" altLang="es-MX" i="1"/>
              <a:t>El trabajo atrae a muchos amigos que admiran tu industria y el éxito que trae. El trabajo te trae el honor que tanto disfrutas</a:t>
            </a:r>
            <a:r>
              <a:rPr lang="en-US" altLang="es-MX" i="1"/>
              <a:t>.</a:t>
            </a:r>
          </a:p>
          <a:p>
            <a:pPr eaLnBrk="1" hangingPunct="1">
              <a:buFont typeface="Wingdings" pitchFamily="2" charset="2"/>
              <a:buChar char="Ø"/>
            </a:pPr>
            <a:endParaRPr lang="en-US" altLang="es-MX"/>
          </a:p>
          <a:p>
            <a:pPr eaLnBrk="1" hangingPunct="1">
              <a:buFont typeface="Wingdings" pitchFamily="2" charset="2"/>
              <a:buChar char="Ø"/>
            </a:pPr>
            <a:endParaRPr lang="en-US" altLang="es-MX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2020</a:t>
            </a:r>
          </a:p>
        </p:txBody>
      </p:sp>
      <p:sp>
        <p:nvSpPr>
          <p:cNvPr id="13317" name="Slide Number Placeholder 7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B8BC7B5D-6277-477D-8C26-8DC138750D7D}" type="slidenum">
              <a:rPr lang="en-US" altLang="es-MX"/>
              <a:pPr/>
              <a:t>11</a:t>
            </a:fld>
            <a:endParaRPr lang="en-US" altLang="es-MX"/>
          </a:p>
        </p:txBody>
      </p:sp>
      <p:pic>
        <p:nvPicPr>
          <p:cNvPr id="13318" name="Picture 8" descr="work pays mone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2438400"/>
            <a:ext cx="22002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5A492C4-47C3-5A5B-FE5B-4473283FA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2442" y="6080991"/>
            <a:ext cx="2080410" cy="67136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s-ES" altLang="es-MX" b="1"/>
              <a:t>Aumenta Tu Capacidad Para Ganar</a:t>
            </a:r>
            <a:endParaRPr lang="en-US" altLang="es-MX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534400" cy="5410200"/>
          </a:xfrm>
        </p:spPr>
        <p:txBody>
          <a:bodyPr rtlCol="0">
            <a:normAutofit fontScale="85000" lnSpcReduction="20000"/>
          </a:bodyPr>
          <a:lstStyle/>
          <a:p>
            <a:pPr>
              <a:defRPr/>
            </a:pPr>
            <a:r>
              <a:rPr lang="en-US" i="1" dirty="0">
                <a:solidFill>
                  <a:srgbClr val="3333FF"/>
                </a:solidFill>
              </a:rPr>
              <a:t>“</a:t>
            </a:r>
            <a:r>
              <a:rPr lang="es-ES" i="1" dirty="0">
                <a:solidFill>
                  <a:srgbClr val="3333FF"/>
                </a:solidFill>
              </a:rPr>
              <a:t>Conforme el hombre se perfecciona en su profesión, también aumenta su capacidad para ganar más</a:t>
            </a:r>
            <a:r>
              <a:rPr lang="en-US" i="1" dirty="0">
                <a:solidFill>
                  <a:srgbClr val="3333FF"/>
                </a:solidFill>
              </a:rPr>
              <a:t>.“</a:t>
            </a:r>
          </a:p>
          <a:p>
            <a:pPr>
              <a:defRPr/>
            </a:pPr>
            <a:r>
              <a:rPr lang="en-US" i="1" dirty="0">
                <a:solidFill>
                  <a:srgbClr val="3333FF"/>
                </a:solidFill>
              </a:rPr>
              <a:t>"</a:t>
            </a:r>
            <a:r>
              <a:rPr lang="es-ES" i="1" dirty="0">
                <a:solidFill>
                  <a:srgbClr val="3333FF"/>
                </a:solidFill>
              </a:rPr>
              <a:t>Determina que nadie te va a superar</a:t>
            </a:r>
            <a:r>
              <a:rPr lang="en-US" i="1" dirty="0">
                <a:solidFill>
                  <a:srgbClr val="3333FF"/>
                </a:solidFill>
              </a:rPr>
              <a:t>.“</a:t>
            </a:r>
          </a:p>
          <a:p>
            <a:pPr>
              <a:defRPr/>
            </a:pPr>
            <a:r>
              <a:rPr lang="en-US" i="1" dirty="0">
                <a:solidFill>
                  <a:srgbClr val="3333FF"/>
                </a:solidFill>
              </a:rPr>
              <a:t>“</a:t>
            </a:r>
            <a:r>
              <a:rPr lang="es-ES" i="1" dirty="0">
                <a:solidFill>
                  <a:srgbClr val="3333FF"/>
                </a:solidFill>
              </a:rPr>
              <a:t>Más interés en tu trabajo, más concentración en tu tarea, más persistencia en tu esfuerzo, y he aquí que pocos hombres podrán producir más que tú en un día. Con una rapidez razonable tu habilidad mayor será recompensada</a:t>
            </a:r>
            <a:r>
              <a:rPr lang="en-US" i="1" dirty="0">
                <a:solidFill>
                  <a:srgbClr val="3333FF"/>
                </a:solidFill>
              </a:rPr>
              <a:t>.“</a:t>
            </a:r>
          </a:p>
          <a:p>
            <a:pPr>
              <a:defRPr/>
            </a:pPr>
            <a:r>
              <a:rPr lang="en-US" i="1" dirty="0">
                <a:solidFill>
                  <a:srgbClr val="3333FF"/>
                </a:solidFill>
              </a:rPr>
              <a:t>"</a:t>
            </a:r>
            <a:r>
              <a:rPr lang="es-ES" i="1" dirty="0">
                <a:solidFill>
                  <a:srgbClr val="3333FF"/>
                </a:solidFill>
              </a:rPr>
              <a:t>El hombre que busca aprender más de su oficio será generosamente recompensado. Aprende los métodos y las herramientas de los más hábiles en la misma línea (de trabajo). Consulta e intercambia conocimientos con otros de tu vocación. Busca mejores productos que se puedan comprar a precios más bajos</a:t>
            </a:r>
            <a:r>
              <a:rPr lang="en-US" i="1" dirty="0">
                <a:solidFill>
                  <a:srgbClr val="3333FF"/>
                </a:solidFill>
              </a:rPr>
              <a:t>."</a:t>
            </a:r>
          </a:p>
          <a:p>
            <a:pPr algn="r">
              <a:buFont typeface="Arial" charset="0"/>
              <a:buNone/>
              <a:defRPr/>
            </a:pPr>
            <a:r>
              <a:rPr lang="en-US" dirty="0"/>
              <a:t>― George S. </a:t>
            </a:r>
            <a:r>
              <a:rPr lang="en-US" dirty="0" err="1"/>
              <a:t>Clason</a:t>
            </a:r>
            <a:r>
              <a:rPr lang="en-US" dirty="0"/>
              <a:t> – El Hombre </a:t>
            </a:r>
            <a:r>
              <a:rPr lang="en-US" dirty="0" err="1"/>
              <a:t>más</a:t>
            </a:r>
            <a:r>
              <a:rPr lang="en-US" dirty="0"/>
              <a:t> Rico de </a:t>
            </a:r>
            <a:r>
              <a:rPr lang="en-US" dirty="0" err="1"/>
              <a:t>Babilonia</a:t>
            </a:r>
            <a:r>
              <a:rPr lang="en-US" b="1" dirty="0"/>
              <a:t> 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2020</a:t>
            </a:r>
          </a:p>
        </p:txBody>
      </p:sp>
      <p:sp>
        <p:nvSpPr>
          <p:cNvPr id="14341" name="Slide Number Placeholder 7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1825CEE-1CDD-4447-AA0F-469D9DEE3538}" type="slidenum">
              <a:rPr lang="en-US" altLang="es-MX"/>
              <a:pPr/>
              <a:t>12</a:t>
            </a:fld>
            <a:endParaRPr lang="en-US" altLang="es-MX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567D9F-3F9C-8BF8-2586-72EB81393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399" y="6281645"/>
            <a:ext cx="1785991" cy="57635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s-ES" altLang="es-MX" b="1"/>
              <a:t>Reflexiones Sobre las Ganancias</a:t>
            </a:r>
            <a:endParaRPr lang="en-US" altLang="es-MX" b="1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54102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es-MX" sz="2000" i="1">
                <a:solidFill>
                  <a:srgbClr val="3333FF"/>
                </a:solidFill>
              </a:rPr>
              <a:t>"</a:t>
            </a:r>
            <a:r>
              <a:rPr lang="es-ES" altLang="es-MX" sz="2000" i="1">
                <a:solidFill>
                  <a:srgbClr val="3333FF"/>
                </a:solidFill>
              </a:rPr>
              <a:t>Date cuenta que ganar es sólo el primer paso para maximizar el dinero como un recurso</a:t>
            </a:r>
            <a:r>
              <a:rPr lang="en-US" altLang="es-MX" sz="2000" i="1">
                <a:solidFill>
                  <a:srgbClr val="3333FF"/>
                </a:solidFill>
              </a:rPr>
              <a:t>."</a:t>
            </a:r>
          </a:p>
          <a:p>
            <a:pPr>
              <a:buFont typeface="Arial" charset="0"/>
              <a:buNone/>
            </a:pPr>
            <a:r>
              <a:rPr lang="en-US" altLang="es-MX" sz="2000"/>
              <a:t>― John Edmund Haggai - Paul J. Meyer y el Arte del Dar</a:t>
            </a:r>
          </a:p>
          <a:p>
            <a:pPr>
              <a:buFont typeface="Arial" charset="0"/>
              <a:buNone/>
            </a:pPr>
            <a:r>
              <a:rPr lang="en-US" altLang="es-MX" sz="2000"/>
              <a:t> </a:t>
            </a:r>
            <a:r>
              <a:rPr lang="en-US" altLang="es-MX" sz="2000" i="1">
                <a:solidFill>
                  <a:srgbClr val="3333FF"/>
                </a:solidFill>
              </a:rPr>
              <a:t>"</a:t>
            </a:r>
            <a:r>
              <a:rPr lang="es-ES" altLang="es-MX" sz="2000" i="1">
                <a:solidFill>
                  <a:srgbClr val="3333FF"/>
                </a:solidFill>
              </a:rPr>
              <a:t>Lo que ganas es el cimiento, tu flujo de caja inicial - tu máquina de hacer dinero - para la creacion de tu éxito financiero</a:t>
            </a:r>
            <a:r>
              <a:rPr lang="en-US" altLang="es-MX" sz="2000" i="1">
                <a:solidFill>
                  <a:srgbClr val="3333FF"/>
                </a:solidFill>
              </a:rPr>
              <a:t>."</a:t>
            </a:r>
          </a:p>
          <a:p>
            <a:pPr>
              <a:buFont typeface="Arial" charset="0"/>
              <a:buNone/>
            </a:pPr>
            <a:r>
              <a:rPr lang="en-US" altLang="es-MX" sz="2000"/>
              <a:t>― Paul J. Meyer – Creando Éxito Financiero</a:t>
            </a:r>
          </a:p>
          <a:p>
            <a:pPr>
              <a:buFont typeface="Arial" charset="0"/>
              <a:buNone/>
            </a:pPr>
            <a:r>
              <a:rPr lang="en-US" altLang="es-MX" sz="2000"/>
              <a:t> </a:t>
            </a:r>
            <a:r>
              <a:rPr lang="en-US" altLang="es-MX" sz="2000" i="1">
                <a:solidFill>
                  <a:srgbClr val="3333FF"/>
                </a:solidFill>
              </a:rPr>
              <a:t>“</a:t>
            </a:r>
            <a:r>
              <a:rPr lang="es-ES" altLang="es-MX" sz="2000" i="1">
                <a:solidFill>
                  <a:srgbClr val="3333FF"/>
                </a:solidFill>
              </a:rPr>
              <a:t>El dinero que ganas no es nada más que el reconocimiento que te da la vida por tus esfuerzos adecuadamente invertidos</a:t>
            </a:r>
            <a:r>
              <a:rPr lang="en-US" altLang="es-MX" sz="2000" i="1">
                <a:solidFill>
                  <a:srgbClr val="3333FF"/>
                </a:solidFill>
              </a:rPr>
              <a:t>."</a:t>
            </a:r>
          </a:p>
          <a:p>
            <a:pPr>
              <a:buFont typeface="Arial" charset="0"/>
              <a:buNone/>
            </a:pPr>
            <a:r>
              <a:rPr lang="en-US" altLang="es-MX" sz="2000"/>
              <a:t>― Paul J. Meyer - Creando Éxito Financiero</a:t>
            </a:r>
          </a:p>
          <a:p>
            <a:pPr>
              <a:buFont typeface="Arial" charset="0"/>
              <a:buNone/>
            </a:pPr>
            <a:r>
              <a:rPr lang="en-US" altLang="es-MX" sz="2000" i="1"/>
              <a:t> </a:t>
            </a:r>
            <a:r>
              <a:rPr lang="en-US" altLang="es-MX" sz="2000" i="1">
                <a:solidFill>
                  <a:srgbClr val="3333FF"/>
                </a:solidFill>
              </a:rPr>
              <a:t>"</a:t>
            </a:r>
            <a:r>
              <a:rPr lang="es-ES" altLang="es-MX" sz="2000" i="1">
                <a:solidFill>
                  <a:srgbClr val="3333FF"/>
                </a:solidFill>
              </a:rPr>
              <a:t>¿Tienes metas específicas para tus ingresos, ahorros e inversiones</a:t>
            </a:r>
            <a:r>
              <a:rPr lang="en-US" altLang="es-MX" sz="2000" i="1">
                <a:solidFill>
                  <a:srgbClr val="3333FF"/>
                </a:solidFill>
              </a:rPr>
              <a:t>?"</a:t>
            </a:r>
          </a:p>
          <a:p>
            <a:pPr>
              <a:buFont typeface="Arial" charset="0"/>
              <a:buNone/>
            </a:pPr>
            <a:r>
              <a:rPr lang="en-US" altLang="es-MX" sz="2000"/>
              <a:t>― Paul J. Meyer - Creando Éxito Financiero</a:t>
            </a:r>
          </a:p>
          <a:p>
            <a:pPr>
              <a:buFont typeface="Arial" charset="0"/>
              <a:buNone/>
            </a:pPr>
            <a:r>
              <a:rPr lang="en-US" altLang="es-MX" sz="2000"/>
              <a:t> </a:t>
            </a:r>
            <a:r>
              <a:rPr lang="en-US" altLang="es-MX" sz="2000" i="1">
                <a:solidFill>
                  <a:srgbClr val="3333FF"/>
                </a:solidFill>
              </a:rPr>
              <a:t>“</a:t>
            </a:r>
            <a:r>
              <a:rPr lang="es-ES" altLang="es-MX" sz="2000" i="1">
                <a:solidFill>
                  <a:srgbClr val="3333FF"/>
                </a:solidFill>
              </a:rPr>
              <a:t>Haz una oración que durante esta próxima década de tu vida ganes más y des más de lo has hecho durante todos los años anteriores de tu vida juntos</a:t>
            </a:r>
            <a:r>
              <a:rPr lang="en-US" altLang="es-MX" sz="2000" i="1">
                <a:solidFill>
                  <a:srgbClr val="3333FF"/>
                </a:solidFill>
              </a:rPr>
              <a:t>."</a:t>
            </a:r>
          </a:p>
          <a:p>
            <a:pPr>
              <a:buFont typeface="Arial" charset="0"/>
              <a:buNone/>
            </a:pPr>
            <a:r>
              <a:rPr lang="en-US" altLang="es-MX" sz="2000"/>
              <a:t>― John Edmund Haggai - Paul J. Meyer y el Arte del Dar</a:t>
            </a:r>
          </a:p>
          <a:p>
            <a:pPr>
              <a:buFont typeface="Arial" charset="0"/>
              <a:buNone/>
            </a:pPr>
            <a:r>
              <a:rPr lang="en-US" altLang="es-MX" sz="2000"/>
              <a:t> </a:t>
            </a:r>
          </a:p>
          <a:p>
            <a:pPr eaLnBrk="1" hangingPunct="1"/>
            <a:endParaRPr lang="en-US" altLang="es-MX" sz="200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2020</a:t>
            </a:r>
          </a:p>
        </p:txBody>
      </p:sp>
      <p:sp>
        <p:nvSpPr>
          <p:cNvPr id="12293" name="Slide Number Placeholder 7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398AFDDF-9D11-4CC6-94D6-BD409F551F54}" type="slidenum">
              <a:rPr lang="en-US" altLang="es-MX"/>
              <a:pPr/>
              <a:t>13</a:t>
            </a:fld>
            <a:endParaRPr lang="en-US" altLang="es-MX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A72046-357C-0E01-4A8B-8A5E606A1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6080991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25941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4035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¿</a:t>
            </a:r>
            <a:r>
              <a:rPr lang="en-US" b="1" dirty="0" err="1"/>
              <a:t>Cómo</a:t>
            </a:r>
            <a:r>
              <a:rPr lang="en-US" b="1" dirty="0"/>
              <a:t> </a:t>
            </a:r>
            <a:r>
              <a:rPr lang="en-US" b="1" dirty="0" err="1"/>
              <a:t>Ganas</a:t>
            </a:r>
            <a:r>
              <a:rPr lang="en-US" b="1" dirty="0"/>
              <a:t> Más Dinero?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455" y="838200"/>
            <a:ext cx="4835274" cy="6019799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s-ES" sz="1400" b="1" u="sng" dirty="0"/>
              <a:t>¡INVERTE EN TÍ MISMO TODOS LOS DÍAS!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" sz="1400" b="1" u="sng" dirty="0"/>
              <a:t>DI: YO SOY MI INVERSIÓN NO. 1!</a:t>
            </a:r>
            <a:endParaRPr lang="en-US" sz="1400" b="1" u="sng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s-ES" sz="1400" dirty="0"/>
              <a:t>Cuido mi cuerpo todos los días haciendo ejercicio con regularidad, comiendo de manera saludable, descansando adecuadamente y cuidándome.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s-ES" sz="1400" dirty="0"/>
              <a:t>Soy un hijo de Dios. Dios me ama y está conmigo siempre.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s-ES" sz="1400" dirty="0"/>
              <a:t>Soy mi activo número uno.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s-ES" sz="1400" dirty="0"/>
              <a:t>Soy mi inversión número uno.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s-ES" sz="1400" dirty="0"/>
              <a:t>Estoy comprometido con mi desarrollo.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s-ES" sz="1400" dirty="0"/>
              <a:t>Trabajaré duro todos los días y nunca perderé un minuto de tiempo.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s-ES" sz="1400" dirty="0"/>
              <a:t>El tiempo es mi mayor activo y su desarrollo debe medirse con el criterio de calidad.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s-ES" sz="1400" dirty="0"/>
              <a:t>Siempre llegaré a tiempo a mis citas.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s-ES" sz="1400" dirty="0"/>
              <a:t>Actuaré profesionalmente en todo momento.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s-ES" sz="1400" dirty="0"/>
              <a:t>Haré todo lo posible para servir a los demás.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s-ES" sz="1400" dirty="0"/>
              <a:t>Siempre haré un esfuerzo adicional.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s-ES" sz="1400" dirty="0"/>
              <a:t>Me esforzaré por convertirme en el mejor en lo que hago.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s-ES" sz="1400" dirty="0"/>
              <a:t>Haré a los demás como quisiera que me hicieran a mí.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s-ES" sz="1400" dirty="0"/>
              <a:t>Seré diligente en todo momento.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s-ES" sz="1400" dirty="0"/>
              <a:t>Siempre trabajaré en mí mismo para mejorar cada día.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s-ES" sz="1400" dirty="0"/>
              <a:t>Yo soy el hombre en demanda.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s-ES" sz="1400" dirty="0"/>
              <a:t>Cuánto gano depende de </a:t>
            </a:r>
            <a:r>
              <a:rPr lang="en-US" sz="1400" dirty="0"/>
              <a:t>:</a:t>
            </a:r>
          </a:p>
          <a:p>
            <a:pPr marL="400050" lvl="1" indent="0">
              <a:lnSpc>
                <a:spcPct val="90000"/>
              </a:lnSpc>
              <a:buNone/>
            </a:pPr>
            <a:r>
              <a:rPr lang="es-ES" sz="1000" dirty="0"/>
              <a:t>1.) El valor que proporciono en el mercado</a:t>
            </a:r>
          </a:p>
          <a:p>
            <a:pPr marL="400050" lvl="1" indent="0">
              <a:lnSpc>
                <a:spcPct val="90000"/>
              </a:lnSpc>
              <a:buNone/>
            </a:pPr>
            <a:r>
              <a:rPr lang="es-ES" sz="1000" dirty="0"/>
              <a:t>2.) El número de personas a las que sirvo</a:t>
            </a:r>
          </a:p>
          <a:p>
            <a:pPr marL="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s-ES" sz="1400" dirty="0"/>
              <a:t>Los únicos límites en la vida son los que me impongo o dejo que otros me impongan.</a:t>
            </a:r>
            <a:endParaRPr lang="en-US" sz="1400" dirty="0"/>
          </a:p>
        </p:txBody>
      </p:sp>
      <p:pic>
        <p:nvPicPr>
          <p:cNvPr id="5" name="Picture 4" descr="A person in a suit standing in front of a building&#10;&#10;Description automatically generated">
            <a:extLst>
              <a:ext uri="{FF2B5EF4-FFF2-40B4-BE49-F238E27FC236}">
                <a16:creationId xmlns:a16="http://schemas.microsoft.com/office/drawing/2014/main" id="{E14CD989-4A3C-49D8-B4DE-67E091B41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044" y="3460775"/>
            <a:ext cx="3031236" cy="2121865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057900" y="6378384"/>
            <a:ext cx="30861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2020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831836" y="6356350"/>
            <a:ext cx="91211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6992660-07D7-4D1A-9A00-6246F487EF94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A54955-0A73-7F06-C23C-36C6F2676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2914" y="1914883"/>
            <a:ext cx="3223830" cy="104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70778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901" y="202190"/>
            <a:ext cx="7620000" cy="1143000"/>
          </a:xfrm>
        </p:spPr>
        <p:txBody>
          <a:bodyPr>
            <a:normAutofit/>
          </a:bodyPr>
          <a:lstStyle/>
          <a:p>
            <a:r>
              <a:rPr lang="en-US" b="1" dirty="0"/>
              <a:t>Los 3 </a:t>
            </a:r>
            <a:r>
              <a:rPr lang="en-US" b="1" dirty="0" err="1"/>
              <a:t>Estados</a:t>
            </a:r>
            <a:r>
              <a:rPr lang="en-US" b="1" dirty="0"/>
              <a:t> </a:t>
            </a:r>
            <a:r>
              <a:rPr lang="en-US" b="1" dirty="0" err="1"/>
              <a:t>Financieros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099" y="1229999"/>
            <a:ext cx="8933901" cy="57679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Tú </a:t>
            </a:r>
            <a:r>
              <a:rPr lang="en-US" b="1" dirty="0" err="1"/>
              <a:t>eres</a:t>
            </a:r>
            <a:r>
              <a:rPr lang="en-US" b="1" dirty="0"/>
              <a:t> </a:t>
            </a:r>
            <a:r>
              <a:rPr lang="en-US" b="1" dirty="0" err="1"/>
              <a:t>tu</a:t>
            </a:r>
            <a:r>
              <a:rPr lang="en-US" b="1" dirty="0"/>
              <a:t> </a:t>
            </a:r>
            <a:r>
              <a:rPr lang="en-US" b="1" dirty="0" err="1"/>
              <a:t>Inversión</a:t>
            </a:r>
            <a:r>
              <a:rPr lang="en-US" b="1" dirty="0"/>
              <a:t> No.1! </a:t>
            </a:r>
            <a:r>
              <a:rPr lang="en-US" b="1" dirty="0" err="1"/>
              <a:t>Siempre</a:t>
            </a:r>
            <a:r>
              <a:rPr lang="en-US" b="1" dirty="0"/>
              <a:t> ha </a:t>
            </a:r>
            <a:r>
              <a:rPr lang="en-US" b="1" dirty="0" err="1"/>
              <a:t>sido</a:t>
            </a:r>
            <a:r>
              <a:rPr lang="en-US" b="1" dirty="0"/>
              <a:t> </a:t>
            </a:r>
            <a:r>
              <a:rPr lang="en-US" b="1" dirty="0" err="1"/>
              <a:t>así</a:t>
            </a:r>
            <a:r>
              <a:rPr lang="en-US" b="1" dirty="0"/>
              <a:t>, </a:t>
            </a:r>
            <a:r>
              <a:rPr lang="en-US" b="1" dirty="0" err="1"/>
              <a:t>Siempre</a:t>
            </a:r>
            <a:r>
              <a:rPr lang="en-US" b="1" dirty="0"/>
              <a:t> lo </a:t>
            </a:r>
            <a:r>
              <a:rPr lang="en-US" b="1" dirty="0" err="1"/>
              <a:t>serás</a:t>
            </a:r>
            <a:r>
              <a:rPr lang="en-US" b="1" dirty="0"/>
              <a:t>!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0396" y="2869779"/>
            <a:ext cx="2673615" cy="336872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b="1" dirty="0"/>
              <a:t>INVERSIONES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b="1" dirty="0">
                <a:solidFill>
                  <a:srgbClr val="0000FF"/>
                </a:solidFill>
              </a:rPr>
              <a:t>+ MI MISMO</a:t>
            </a:r>
          </a:p>
          <a:p>
            <a:pPr marL="0" indent="0" algn="ctr">
              <a:buNone/>
            </a:pPr>
            <a:endParaRPr lang="en-US" sz="2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2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b="1" dirty="0"/>
              <a:t>FINANCIAMIENTO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- </a:t>
            </a:r>
            <a:r>
              <a:rPr lang="en-US" sz="2400" b="1" dirty="0" err="1">
                <a:solidFill>
                  <a:srgbClr val="FF0000"/>
                </a:solidFill>
              </a:rPr>
              <a:t>Préstamos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Estudiantiles</a:t>
            </a:r>
            <a:endParaRPr lang="en-US" sz="2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2400" b="1" dirty="0">
              <a:solidFill>
                <a:srgbClr val="FF0000"/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en-US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7777" y="2983508"/>
            <a:ext cx="2116873" cy="316459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300" b="1" dirty="0"/>
              <a:t>ACTIVOS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en-US" sz="2400" b="1" dirty="0">
                <a:solidFill>
                  <a:srgbClr val="0000FF"/>
                </a:solidFill>
              </a:rPr>
              <a:t>TÚ MISMO</a:t>
            </a:r>
          </a:p>
          <a:p>
            <a:r>
              <a:rPr lang="en-US" sz="2400" b="1" dirty="0" err="1"/>
              <a:t>Físico</a:t>
            </a:r>
            <a:endParaRPr lang="en-US" sz="2400" b="1" dirty="0"/>
          </a:p>
          <a:p>
            <a:r>
              <a:rPr lang="en-US" sz="2400" b="1" dirty="0"/>
              <a:t>Tu ser interior</a:t>
            </a:r>
          </a:p>
          <a:p>
            <a:r>
              <a:rPr lang="en-US" sz="2400" b="1" dirty="0" err="1"/>
              <a:t>Visión</a:t>
            </a:r>
            <a:r>
              <a:rPr lang="en-US" sz="2400" b="1" dirty="0"/>
              <a:t> de </a:t>
            </a:r>
            <a:r>
              <a:rPr lang="en-US" sz="2400" b="1" dirty="0" err="1"/>
              <a:t>vida</a:t>
            </a:r>
            <a:endParaRPr lang="en-US" sz="2400" b="1" dirty="0"/>
          </a:p>
          <a:p>
            <a:r>
              <a:rPr lang="en-US" sz="2400" b="1" dirty="0" err="1"/>
              <a:t>Educación</a:t>
            </a:r>
            <a:endParaRPr lang="en-US" sz="2400" b="1" dirty="0"/>
          </a:p>
          <a:p>
            <a:r>
              <a:rPr lang="en-US" sz="2400" b="1" dirty="0"/>
              <a:t>Carrera</a:t>
            </a:r>
          </a:p>
          <a:p>
            <a:pPr marL="0" indent="0">
              <a:buNone/>
            </a:pPr>
            <a:r>
              <a:rPr lang="en-US" sz="3300" b="1" dirty="0"/>
              <a:t>PASIVOS</a:t>
            </a:r>
          </a:p>
          <a:p>
            <a:r>
              <a:rPr lang="en-US" sz="2400" b="1" dirty="0" err="1">
                <a:solidFill>
                  <a:srgbClr val="FF0000"/>
                </a:solidFill>
              </a:rPr>
              <a:t>Préstamos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Estudiantiles</a:t>
            </a:r>
            <a:endParaRPr lang="en-US" sz="2400" b="1" dirty="0">
              <a:solidFill>
                <a:srgbClr val="FF0000"/>
              </a:solidFill>
            </a:endParaRPr>
          </a:p>
          <a:p>
            <a:endParaRPr lang="en-US" sz="2400" b="1" dirty="0"/>
          </a:p>
          <a:p>
            <a:pPr algn="ctr"/>
            <a:endParaRPr lang="en-US" sz="2400" b="1" dirty="0"/>
          </a:p>
          <a:p>
            <a:pPr marL="0" indent="0" algn="ctr">
              <a:buFont typeface="Arial" pitchFamily="34" charset="0"/>
              <a:buNone/>
            </a:pPr>
            <a:endParaRPr lang="en-US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772847" y="3030255"/>
            <a:ext cx="2116873" cy="311784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b="1" dirty="0"/>
              <a:t>INGRESOS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B050"/>
                </a:solidFill>
              </a:rPr>
              <a:t>+ </a:t>
            </a:r>
            <a:r>
              <a:rPr lang="en-US" sz="2400" b="1" dirty="0" err="1">
                <a:solidFill>
                  <a:srgbClr val="00B050"/>
                </a:solidFill>
              </a:rPr>
              <a:t>Salario</a:t>
            </a:r>
            <a:endParaRPr lang="en-US" sz="24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B050"/>
                </a:solidFill>
              </a:rPr>
              <a:t>+ </a:t>
            </a:r>
            <a:r>
              <a:rPr lang="en-US" sz="2400" b="1" dirty="0" err="1">
                <a:solidFill>
                  <a:srgbClr val="00B050"/>
                </a:solidFill>
              </a:rPr>
              <a:t>Comisiones</a:t>
            </a:r>
            <a:endParaRPr lang="en-US" sz="24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B050"/>
                </a:solidFill>
              </a:rPr>
              <a:t>+ </a:t>
            </a:r>
            <a:r>
              <a:rPr lang="en-US" sz="2400" b="1" dirty="0" err="1">
                <a:solidFill>
                  <a:srgbClr val="00B050"/>
                </a:solidFill>
              </a:rPr>
              <a:t>Bonos</a:t>
            </a:r>
            <a:endParaRPr lang="en-US" sz="24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B050"/>
                </a:solidFill>
              </a:rPr>
              <a:t>+ Certeza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B050"/>
                </a:solidFill>
              </a:rPr>
              <a:t>+ </a:t>
            </a:r>
            <a:r>
              <a:rPr lang="en-US" sz="2400" b="1" dirty="0" err="1">
                <a:solidFill>
                  <a:srgbClr val="00B050"/>
                </a:solidFill>
              </a:rPr>
              <a:t>Confianza</a:t>
            </a:r>
            <a:endParaRPr lang="en-US" sz="24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2800" b="1" dirty="0"/>
              <a:t>GASTOS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- </a:t>
            </a:r>
            <a:r>
              <a:rPr lang="en-US" sz="2400" b="1" dirty="0" err="1">
                <a:solidFill>
                  <a:srgbClr val="FF0000"/>
                </a:solidFill>
              </a:rPr>
              <a:t>Interés</a:t>
            </a:r>
            <a:r>
              <a:rPr lang="en-US" sz="2400" b="1" dirty="0">
                <a:solidFill>
                  <a:srgbClr val="FF0000"/>
                </a:solidFill>
              </a:rPr>
              <a:t> de </a:t>
            </a:r>
            <a:r>
              <a:rPr lang="en-US" sz="2400" b="1" dirty="0" err="1">
                <a:solidFill>
                  <a:srgbClr val="FF0000"/>
                </a:solidFill>
              </a:rPr>
              <a:t>Préstamos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Estudiantiles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1CC2F7AC-B0BA-41D9-B8BA-552A59AAF623}"/>
              </a:ext>
            </a:extLst>
          </p:cNvPr>
          <p:cNvSpPr/>
          <p:nvPr/>
        </p:nvSpPr>
        <p:spPr>
          <a:xfrm>
            <a:off x="5995212" y="3667931"/>
            <a:ext cx="670701" cy="236332"/>
          </a:xfrm>
          <a:prstGeom prst="rightArrow">
            <a:avLst/>
          </a:prstGeom>
          <a:solidFill>
            <a:srgbClr val="3333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973CC8ED-D18E-4FCC-B5D4-6909945A4F19}"/>
              </a:ext>
            </a:extLst>
          </p:cNvPr>
          <p:cNvSpPr/>
          <p:nvPr/>
        </p:nvSpPr>
        <p:spPr>
          <a:xfrm>
            <a:off x="3057910" y="3684400"/>
            <a:ext cx="670701" cy="194519"/>
          </a:xfrm>
          <a:prstGeom prst="rightArrow">
            <a:avLst/>
          </a:prstGeom>
          <a:solidFill>
            <a:srgbClr val="3333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5C13A398-973A-4BA1-B829-98E7265D6902}"/>
              </a:ext>
            </a:extLst>
          </p:cNvPr>
          <p:cNvCxnSpPr>
            <a:cxnSpLocks/>
            <a:stCxn id="34" idx="2"/>
            <a:endCxn id="5" idx="1"/>
          </p:cNvCxnSpPr>
          <p:nvPr/>
        </p:nvCxnSpPr>
        <p:spPr>
          <a:xfrm rot="5400000" flipH="1">
            <a:off x="3102500" y="1832040"/>
            <a:ext cx="2006679" cy="7450888"/>
          </a:xfrm>
          <a:prstGeom prst="bentConnector4">
            <a:avLst>
              <a:gd name="adj1" fmla="val -11392"/>
              <a:gd name="adj2" fmla="val 103068"/>
            </a:avLst>
          </a:prstGeom>
          <a:ln>
            <a:solidFill>
              <a:srgbClr val="3333FF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C0038AA-BBF3-4BCA-9DC3-C7A416FCB82D}"/>
              </a:ext>
            </a:extLst>
          </p:cNvPr>
          <p:cNvSpPr txBox="1">
            <a:spLocks/>
          </p:cNvSpPr>
          <p:nvPr/>
        </p:nvSpPr>
        <p:spPr>
          <a:xfrm>
            <a:off x="3817776" y="1953912"/>
            <a:ext cx="2116873" cy="1029596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/>
              <a:t>Hoja de Balance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BA457A3-6474-4D94-BFFD-876600A28352}"/>
              </a:ext>
            </a:extLst>
          </p:cNvPr>
          <p:cNvSpPr txBox="1">
            <a:spLocks/>
          </p:cNvSpPr>
          <p:nvPr/>
        </p:nvSpPr>
        <p:spPr>
          <a:xfrm>
            <a:off x="6775478" y="1938439"/>
            <a:ext cx="2116873" cy="1091816"/>
          </a:xfrm>
          <a:prstGeom prst="rect">
            <a:avLst/>
          </a:prstGeom>
          <a:solidFill>
            <a:srgbClr val="99FF33"/>
          </a:solidFill>
          <a:ln w="254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/>
              <a:t>Estado de </a:t>
            </a:r>
            <a:r>
              <a:rPr lang="en-US" b="1" dirty="0" err="1"/>
              <a:t>Resultados</a:t>
            </a:r>
            <a:endParaRPr lang="en-US" b="1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CDCEB80-49AC-4F86-8CDD-27B38F3D7993}"/>
              </a:ext>
            </a:extLst>
          </p:cNvPr>
          <p:cNvSpPr txBox="1">
            <a:spLocks/>
          </p:cNvSpPr>
          <p:nvPr/>
        </p:nvSpPr>
        <p:spPr>
          <a:xfrm>
            <a:off x="380397" y="1952966"/>
            <a:ext cx="2673615" cy="916813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/>
              <a:t>Estado de </a:t>
            </a:r>
            <a:r>
              <a:rPr lang="en-US" b="1" dirty="0" err="1"/>
              <a:t>Flujo</a:t>
            </a:r>
            <a:r>
              <a:rPr lang="en-US" b="1" dirty="0"/>
              <a:t> de </a:t>
            </a:r>
            <a:r>
              <a:rPr lang="en-US" b="1" dirty="0" err="1"/>
              <a:t>Efectivo</a:t>
            </a:r>
            <a:endParaRPr lang="en-US" b="1" dirty="0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87F54D69-2467-491D-8952-40BECA96D197}"/>
              </a:ext>
            </a:extLst>
          </p:cNvPr>
          <p:cNvSpPr/>
          <p:nvPr/>
        </p:nvSpPr>
        <p:spPr>
          <a:xfrm>
            <a:off x="6025832" y="5584492"/>
            <a:ext cx="670701" cy="23633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FB8952B-6AD8-4113-9069-B6EFF482F2C6}"/>
              </a:ext>
            </a:extLst>
          </p:cNvPr>
          <p:cNvSpPr txBox="1">
            <a:spLocks/>
          </p:cNvSpPr>
          <p:nvPr/>
        </p:nvSpPr>
        <p:spPr>
          <a:xfrm>
            <a:off x="6772847" y="6113694"/>
            <a:ext cx="2116873" cy="44712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b="1" dirty="0"/>
              <a:t>INGRESO NETO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F87B836E-258E-44C2-9AD3-9959C79F4411}"/>
              </a:ext>
            </a:extLst>
          </p:cNvPr>
          <p:cNvSpPr txBox="1">
            <a:spLocks/>
          </p:cNvSpPr>
          <p:nvPr/>
        </p:nvSpPr>
        <p:spPr>
          <a:xfrm>
            <a:off x="3815146" y="6148101"/>
            <a:ext cx="2116873" cy="44712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b="1" dirty="0"/>
              <a:t>VALOR NETO</a:t>
            </a:r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76FA774B-4E9E-43E8-BE4B-8B36B0CADB69}"/>
              </a:ext>
            </a:extLst>
          </p:cNvPr>
          <p:cNvSpPr/>
          <p:nvPr/>
        </p:nvSpPr>
        <p:spPr>
          <a:xfrm>
            <a:off x="3101485" y="5710790"/>
            <a:ext cx="670701" cy="23633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8434D6-449B-6EB7-D35F-48106AC70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62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6B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880" y="256540"/>
            <a:ext cx="877824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71700" y="5768204"/>
            <a:ext cx="4800600" cy="0"/>
          </a:xfrm>
          <a:prstGeom prst="line">
            <a:avLst/>
          </a:prstGeom>
          <a:ln>
            <a:solidFill>
              <a:srgbClr val="46B6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4277356"/>
            <a:ext cx="7475220" cy="1560320"/>
          </a:xfrm>
        </p:spPr>
        <p:txBody>
          <a:bodyPr>
            <a:normAutofit fontScale="90000"/>
          </a:bodyPr>
          <a:lstStyle/>
          <a:p>
            <a:r>
              <a:rPr lang="en-US" sz="5000" b="1" dirty="0">
                <a:solidFill>
                  <a:srgbClr val="46B665"/>
                </a:solidFill>
              </a:rPr>
              <a:t>TÚ ERES </a:t>
            </a:r>
            <a:br>
              <a:rPr lang="en-US" sz="5000" b="1" dirty="0">
                <a:solidFill>
                  <a:srgbClr val="46B665"/>
                </a:solidFill>
              </a:rPr>
            </a:br>
            <a:r>
              <a:rPr lang="en-US" sz="5000" b="1" dirty="0">
                <a:solidFill>
                  <a:srgbClr val="46B665"/>
                </a:solidFill>
              </a:rPr>
              <a:t>TU INVERSIÓN NO. 1</a:t>
            </a:r>
          </a:p>
        </p:txBody>
      </p:sp>
      <p:pic>
        <p:nvPicPr>
          <p:cNvPr id="4100" name="Picture 4" descr="Impact Investments in Yourself - BLUE FOX | Accounting for Nonprofits and  Social Enterprises">
            <a:extLst>
              <a:ext uri="{FF2B5EF4-FFF2-40B4-BE49-F238E27FC236}">
                <a16:creationId xmlns:a16="http://schemas.microsoft.com/office/drawing/2014/main" id="{FB5EFE7B-1086-47E1-B145-677988C1A3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7" r="2" b="9780"/>
          <a:stretch/>
        </p:blipFill>
        <p:spPr bwMode="auto">
          <a:xfrm>
            <a:off x="182880" y="256540"/>
            <a:ext cx="8778240" cy="376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259585"/>
            <a:ext cx="30861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46B665"/>
                </a:solidFill>
              </a:rPr>
              <a:t>© Alex Barrón 2020</a:t>
            </a: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259585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6992660-07D7-4D1A-9A00-6246F487EF94}" type="slidenum">
              <a:rPr lang="en-US">
                <a:solidFill>
                  <a:schemeClr val="accent1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419BA9-A59A-D85B-CCC5-734B17DDD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27" y="5923901"/>
            <a:ext cx="2080410" cy="67136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901" y="202190"/>
            <a:ext cx="7620000" cy="1143000"/>
          </a:xfrm>
        </p:spPr>
        <p:txBody>
          <a:bodyPr>
            <a:normAutofit/>
          </a:bodyPr>
          <a:lstStyle/>
          <a:p>
            <a:r>
              <a:rPr lang="en-US" b="1" dirty="0"/>
              <a:t>Los 3 </a:t>
            </a:r>
            <a:r>
              <a:rPr lang="en-US" b="1" dirty="0" err="1"/>
              <a:t>Estados</a:t>
            </a:r>
            <a:r>
              <a:rPr lang="en-US" b="1" dirty="0"/>
              <a:t> </a:t>
            </a:r>
            <a:r>
              <a:rPr lang="en-US" b="1" dirty="0" err="1"/>
              <a:t>Financieros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648" y="1439482"/>
            <a:ext cx="8465551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Cada</a:t>
            </a:r>
            <a:r>
              <a:rPr lang="en-US" b="1" dirty="0"/>
              <a:t> uno de los 3 </a:t>
            </a:r>
            <a:r>
              <a:rPr lang="en-US" b="1" dirty="0" err="1"/>
              <a:t>Estados</a:t>
            </a:r>
            <a:r>
              <a:rPr lang="en-US" b="1" dirty="0"/>
              <a:t> </a:t>
            </a:r>
            <a:r>
              <a:rPr lang="en-US" b="1" dirty="0" err="1"/>
              <a:t>Financieros</a:t>
            </a:r>
            <a:r>
              <a:rPr lang="en-US" b="1" dirty="0"/>
              <a:t> </a:t>
            </a:r>
            <a:r>
              <a:rPr lang="en-US" b="1" dirty="0" err="1"/>
              <a:t>esta</a:t>
            </a:r>
            <a:r>
              <a:rPr lang="en-US" b="1" dirty="0"/>
              <a:t> </a:t>
            </a:r>
            <a:r>
              <a:rPr lang="en-US" b="1" dirty="0" err="1"/>
              <a:t>relacionado</a:t>
            </a:r>
            <a:r>
              <a:rPr lang="en-US" b="1" dirty="0"/>
              <a:t>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23300" y="3585115"/>
            <a:ext cx="2648500" cy="273948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US" b="1" dirty="0"/>
          </a:p>
          <a:p>
            <a:pPr marL="0" indent="0" algn="ctr">
              <a:buFont typeface="Arial" pitchFamily="34" charset="0"/>
              <a:buNone/>
            </a:pPr>
            <a:r>
              <a:rPr lang="en-US" b="1" dirty="0"/>
              <a:t>INVERSIONES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2400" b="1" dirty="0"/>
              <a:t>FINANCIAMIENTO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b="1" dirty="0"/>
              <a:t>OPERACIONES</a:t>
            </a:r>
          </a:p>
          <a:p>
            <a:pPr marL="0" indent="0" algn="ctr">
              <a:buFont typeface="Arial" pitchFamily="34" charset="0"/>
              <a:buNone/>
            </a:pPr>
            <a:endParaRPr lang="en-US" b="1" dirty="0"/>
          </a:p>
          <a:p>
            <a:pPr marL="0" indent="0" algn="ctr">
              <a:buFont typeface="Arial" pitchFamily="34" charset="0"/>
              <a:buNone/>
            </a:pPr>
            <a:endParaRPr lang="en-US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763625" y="3621676"/>
            <a:ext cx="2116873" cy="269285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US" b="1" dirty="0"/>
          </a:p>
          <a:p>
            <a:pPr marL="0" indent="0" algn="ctr">
              <a:buFont typeface="Arial" pitchFamily="34" charset="0"/>
              <a:buNone/>
            </a:pPr>
            <a:r>
              <a:rPr lang="en-US" b="1" dirty="0"/>
              <a:t>ACTIVOS -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b="1" dirty="0"/>
              <a:t>PASIVOS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b="1" dirty="0"/>
              <a:t>= VALOR NETO</a:t>
            </a:r>
          </a:p>
          <a:p>
            <a:pPr marL="0" indent="0" algn="ctr">
              <a:buFont typeface="Arial" pitchFamily="34" charset="0"/>
              <a:buNone/>
            </a:pPr>
            <a:endParaRPr lang="en-US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703826" y="3642137"/>
            <a:ext cx="2116873" cy="269285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US" b="1" dirty="0"/>
          </a:p>
          <a:p>
            <a:pPr marL="0" indent="0" algn="ctr">
              <a:buFont typeface="Arial" pitchFamily="34" charset="0"/>
              <a:buNone/>
            </a:pPr>
            <a:r>
              <a:rPr lang="en-US" b="1" dirty="0"/>
              <a:t>INGRESOS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b="1" dirty="0"/>
              <a:t>- GASTOS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b="1" dirty="0"/>
              <a:t>= INGRESO NETO</a:t>
            </a:r>
          </a:p>
          <a:p>
            <a:pPr marL="0" indent="0" algn="ctr">
              <a:buFont typeface="Arial" pitchFamily="34" charset="0"/>
              <a:buNone/>
            </a:pPr>
            <a:endParaRPr lang="en-US" b="1" dirty="0"/>
          </a:p>
          <a:p>
            <a:pPr marL="0" indent="0" algn="ctr">
              <a:buFont typeface="Arial" pitchFamily="34" charset="0"/>
              <a:buNone/>
            </a:pPr>
            <a:endParaRPr lang="en-US" b="1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1CC2F7AC-B0BA-41D9-B8BA-552A59AAF623}"/>
              </a:ext>
            </a:extLst>
          </p:cNvPr>
          <p:cNvSpPr/>
          <p:nvPr/>
        </p:nvSpPr>
        <p:spPr>
          <a:xfrm>
            <a:off x="5956811" y="4363251"/>
            <a:ext cx="670701" cy="236332"/>
          </a:xfrm>
          <a:prstGeom prst="rightArrow">
            <a:avLst/>
          </a:prstGeom>
          <a:solidFill>
            <a:srgbClr val="3333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973CC8ED-D18E-4FCC-B5D4-6909945A4F19}"/>
              </a:ext>
            </a:extLst>
          </p:cNvPr>
          <p:cNvSpPr/>
          <p:nvPr/>
        </p:nvSpPr>
        <p:spPr>
          <a:xfrm>
            <a:off x="3032362" y="4267571"/>
            <a:ext cx="670701" cy="194519"/>
          </a:xfrm>
          <a:prstGeom prst="rightArrow">
            <a:avLst/>
          </a:prstGeom>
          <a:solidFill>
            <a:srgbClr val="3333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5C13A398-973A-4BA1-B829-98E7265D6902}"/>
              </a:ext>
            </a:extLst>
          </p:cNvPr>
          <p:cNvCxnSpPr>
            <a:cxnSpLocks/>
            <a:stCxn id="8" idx="2"/>
            <a:endCxn id="5" idx="1"/>
          </p:cNvCxnSpPr>
          <p:nvPr/>
        </p:nvCxnSpPr>
        <p:spPr>
          <a:xfrm rot="5400000" flipH="1">
            <a:off x="3352715" y="1925443"/>
            <a:ext cx="1380133" cy="7438963"/>
          </a:xfrm>
          <a:prstGeom prst="bentConnector4">
            <a:avLst>
              <a:gd name="adj1" fmla="val -16564"/>
              <a:gd name="adj2" fmla="val 103073"/>
            </a:avLst>
          </a:prstGeom>
          <a:ln>
            <a:solidFill>
              <a:srgbClr val="3333FF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C0038AA-BBF3-4BCA-9DC3-C7A416FCB82D}"/>
              </a:ext>
            </a:extLst>
          </p:cNvPr>
          <p:cNvSpPr txBox="1">
            <a:spLocks/>
          </p:cNvSpPr>
          <p:nvPr/>
        </p:nvSpPr>
        <p:spPr>
          <a:xfrm>
            <a:off x="3763625" y="2592080"/>
            <a:ext cx="2116873" cy="1029596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/>
              <a:t>Hoja de Balance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BA457A3-6474-4D94-BFFD-876600A28352}"/>
              </a:ext>
            </a:extLst>
          </p:cNvPr>
          <p:cNvSpPr txBox="1">
            <a:spLocks/>
          </p:cNvSpPr>
          <p:nvPr/>
        </p:nvSpPr>
        <p:spPr>
          <a:xfrm>
            <a:off x="6716378" y="2549226"/>
            <a:ext cx="2116873" cy="1099340"/>
          </a:xfrm>
          <a:prstGeom prst="rect">
            <a:avLst/>
          </a:prstGeom>
          <a:solidFill>
            <a:srgbClr val="99FF33"/>
          </a:solidFill>
          <a:ln w="25400"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/>
              <a:t>Estado de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b="1" dirty="0" err="1"/>
              <a:t>Resultados</a:t>
            </a:r>
            <a:endParaRPr lang="en-US" b="1" dirty="0"/>
          </a:p>
          <a:p>
            <a:pPr marL="0" indent="0" algn="ctr">
              <a:buFont typeface="Arial" pitchFamily="34" charset="0"/>
              <a:buNone/>
            </a:pPr>
            <a:endParaRPr lang="en-US" b="1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CDCEB80-49AC-4F86-8CDD-27B38F3D7993}"/>
              </a:ext>
            </a:extLst>
          </p:cNvPr>
          <p:cNvSpPr txBox="1">
            <a:spLocks/>
          </p:cNvSpPr>
          <p:nvPr/>
        </p:nvSpPr>
        <p:spPr>
          <a:xfrm>
            <a:off x="323300" y="2657911"/>
            <a:ext cx="2673615" cy="916813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/>
              <a:t>Estado de </a:t>
            </a:r>
            <a:r>
              <a:rPr lang="en-US" b="1" dirty="0" err="1"/>
              <a:t>Flujo</a:t>
            </a:r>
            <a:r>
              <a:rPr lang="en-US" b="1" dirty="0"/>
              <a:t> de </a:t>
            </a:r>
            <a:r>
              <a:rPr lang="en-US" b="1" dirty="0" err="1"/>
              <a:t>Efectivo</a:t>
            </a:r>
            <a:endParaRPr lang="en-US" b="1" dirty="0"/>
          </a:p>
          <a:p>
            <a:pPr marL="0" indent="0" algn="ctr">
              <a:buFont typeface="Arial" pitchFamily="34" charset="0"/>
              <a:buNone/>
            </a:pPr>
            <a:endParaRPr lang="en-US" b="1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6E6E2992-20F0-4B24-BC43-00DEED97D39D}"/>
              </a:ext>
            </a:extLst>
          </p:cNvPr>
          <p:cNvSpPr/>
          <p:nvPr/>
        </p:nvSpPr>
        <p:spPr>
          <a:xfrm>
            <a:off x="5956811" y="4901646"/>
            <a:ext cx="670701" cy="23633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90B687B2-3425-4B86-8754-A7D6D46E8C1A}"/>
              </a:ext>
            </a:extLst>
          </p:cNvPr>
          <p:cNvSpPr/>
          <p:nvPr/>
        </p:nvSpPr>
        <p:spPr>
          <a:xfrm>
            <a:off x="3016611" y="4870397"/>
            <a:ext cx="670701" cy="23633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41048106-4A3A-4A3B-AC04-760CD8A2ECD3}"/>
              </a:ext>
            </a:extLst>
          </p:cNvPr>
          <p:cNvSpPr/>
          <p:nvPr/>
        </p:nvSpPr>
        <p:spPr>
          <a:xfrm flipH="1">
            <a:off x="5965049" y="5526758"/>
            <a:ext cx="670701" cy="236332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0CF25533-A87A-403B-B68F-7D598DCE0D2E}"/>
              </a:ext>
            </a:extLst>
          </p:cNvPr>
          <p:cNvSpPr/>
          <p:nvPr/>
        </p:nvSpPr>
        <p:spPr>
          <a:xfrm>
            <a:off x="3032362" y="5513899"/>
            <a:ext cx="670701" cy="236332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680C23B2-79D4-4978-9D65-ABD54E247F8C}"/>
              </a:ext>
            </a:extLst>
          </p:cNvPr>
          <p:cNvSpPr/>
          <p:nvPr/>
        </p:nvSpPr>
        <p:spPr>
          <a:xfrm flipH="1">
            <a:off x="3031637" y="4496152"/>
            <a:ext cx="655674" cy="194519"/>
          </a:xfrm>
          <a:prstGeom prst="rightArrow">
            <a:avLst/>
          </a:prstGeom>
          <a:solidFill>
            <a:srgbClr val="3333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F815013D-5D3C-41BA-84CC-DB9755E6CF71}"/>
              </a:ext>
            </a:extLst>
          </p:cNvPr>
          <p:cNvSpPr/>
          <p:nvPr/>
        </p:nvSpPr>
        <p:spPr>
          <a:xfrm flipH="1">
            <a:off x="3011500" y="5134152"/>
            <a:ext cx="639425" cy="235003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EA61BD82-D970-416B-8EC9-3096AF3CC7F9}"/>
              </a:ext>
            </a:extLst>
          </p:cNvPr>
          <p:cNvSpPr/>
          <p:nvPr/>
        </p:nvSpPr>
        <p:spPr>
          <a:xfrm flipH="1">
            <a:off x="3016610" y="5745221"/>
            <a:ext cx="662463" cy="235003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496E0C-C44E-7B4B-73A9-C18791312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857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FFE16-78AF-4CD1-93B4-7E352A808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93114"/>
            <a:ext cx="7543800" cy="1143000"/>
          </a:xfrm>
        </p:spPr>
        <p:txBody>
          <a:bodyPr/>
          <a:lstStyle/>
          <a:p>
            <a:r>
              <a:rPr lang="en-US" b="1" dirty="0"/>
              <a:t>Como </a:t>
            </a:r>
            <a:r>
              <a:rPr lang="en-US" b="1" dirty="0" err="1"/>
              <a:t>Invertir</a:t>
            </a:r>
            <a:r>
              <a:rPr lang="en-US" b="1" dirty="0"/>
              <a:t>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Ti</a:t>
            </a:r>
            <a:r>
              <a:rPr lang="en-US" b="1" dirty="0"/>
              <a:t> </a:t>
            </a:r>
            <a:r>
              <a:rPr lang="en-US" b="1" dirty="0" err="1"/>
              <a:t>Mismo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5363D-2392-451F-BC79-32271F79E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TÚ </a:t>
            </a:r>
            <a:r>
              <a:rPr lang="en-US" dirty="0" err="1"/>
              <a:t>tienes</a:t>
            </a:r>
            <a:r>
              <a:rPr lang="en-US" dirty="0"/>
              <a:t> que </a:t>
            </a:r>
            <a:r>
              <a:rPr lang="en-US" dirty="0" err="1"/>
              <a:t>Invertir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tu</a:t>
            </a:r>
            <a:r>
              <a:rPr lang="en-US" dirty="0"/>
              <a:t>:</a:t>
            </a:r>
          </a:p>
          <a:p>
            <a:r>
              <a:rPr lang="en-US" dirty="0"/>
              <a:t>1. CUERPO FISICO</a:t>
            </a:r>
          </a:p>
          <a:p>
            <a:r>
              <a:rPr lang="en-US" dirty="0"/>
              <a:t>2. SER INTERIOR</a:t>
            </a:r>
          </a:p>
          <a:p>
            <a:r>
              <a:rPr lang="en-US" dirty="0"/>
              <a:t>3. VISIÓN de VIDA</a:t>
            </a:r>
          </a:p>
          <a:p>
            <a:r>
              <a:rPr lang="en-US" dirty="0"/>
              <a:t>4. EDUCACIÓN</a:t>
            </a:r>
          </a:p>
          <a:p>
            <a:r>
              <a:rPr lang="en-US" dirty="0"/>
              <a:t>5. CARRERA</a:t>
            </a:r>
          </a:p>
        </p:txBody>
      </p:sp>
      <p:pic>
        <p:nvPicPr>
          <p:cNvPr id="1026" name="Picture 2" descr="Invierte en ti - Parte 1 » INSPIRAR TU VIDA">
            <a:extLst>
              <a:ext uri="{FF2B5EF4-FFF2-40B4-BE49-F238E27FC236}">
                <a16:creationId xmlns:a16="http://schemas.microsoft.com/office/drawing/2014/main" id="{7813B308-267E-461E-B98E-4D5EA196A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51" y="1676400"/>
            <a:ext cx="3099876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B1F132-4539-9690-127E-BAB4F7303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788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5FFE16-78AF-4CD1-93B4-7E352A808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38196"/>
            <a:ext cx="4428087" cy="1135737"/>
          </a:xfrm>
        </p:spPr>
        <p:txBody>
          <a:bodyPr>
            <a:normAutofit/>
          </a:bodyPr>
          <a:lstStyle/>
          <a:p>
            <a:r>
              <a:rPr lang="en-US" sz="3100" b="1" dirty="0"/>
              <a:t>1.) </a:t>
            </a:r>
            <a:r>
              <a:rPr lang="en-US" sz="3100" b="1" dirty="0" err="1"/>
              <a:t>Invierte</a:t>
            </a:r>
            <a:r>
              <a:rPr lang="en-US" sz="3100" b="1" dirty="0"/>
              <a:t> </a:t>
            </a:r>
            <a:r>
              <a:rPr lang="en-US" sz="3100" b="1" dirty="0" err="1"/>
              <a:t>en</a:t>
            </a:r>
            <a:r>
              <a:rPr lang="en-US" sz="3100" b="1" dirty="0"/>
              <a:t> Tu Cuerpo </a:t>
            </a:r>
            <a:r>
              <a:rPr lang="en-US" sz="3100" b="1" dirty="0" err="1"/>
              <a:t>Físico</a:t>
            </a:r>
            <a:endParaRPr lang="en-US" sz="31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5363D-2392-451F-BC79-32271F79E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1" y="1782981"/>
            <a:ext cx="3852312" cy="43939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700" dirty="0" err="1"/>
              <a:t>Cuida</a:t>
            </a:r>
            <a:r>
              <a:rPr lang="en-US" sz="1700" dirty="0"/>
              <a:t> de </a:t>
            </a:r>
            <a:r>
              <a:rPr lang="en-US" sz="1700" dirty="0" err="1"/>
              <a:t>tu</a:t>
            </a:r>
            <a:r>
              <a:rPr lang="en-US" sz="1700" dirty="0"/>
              <a:t> Cuerpo. </a:t>
            </a:r>
            <a:r>
              <a:rPr lang="en-US" sz="1700" dirty="0" err="1"/>
              <a:t>Invierte</a:t>
            </a:r>
            <a:r>
              <a:rPr lang="en-US" sz="1700" dirty="0"/>
              <a:t> </a:t>
            </a:r>
            <a:r>
              <a:rPr lang="en-US" sz="1700" dirty="0" err="1"/>
              <a:t>en</a:t>
            </a:r>
            <a:r>
              <a:rPr lang="en-US" sz="1700" dirty="0"/>
              <a:t> </a:t>
            </a:r>
            <a:r>
              <a:rPr lang="en-US" sz="1700" dirty="0" err="1"/>
              <a:t>tu</a:t>
            </a:r>
            <a:r>
              <a:rPr lang="en-US" sz="1700" dirty="0"/>
              <a:t>:</a:t>
            </a:r>
          </a:p>
          <a:p>
            <a:r>
              <a:rPr lang="en-US" sz="1700" dirty="0"/>
              <a:t>1. </a:t>
            </a:r>
            <a:r>
              <a:rPr lang="en-US" sz="1700" b="1" dirty="0" err="1"/>
              <a:t>Nutricion</a:t>
            </a:r>
            <a:r>
              <a:rPr lang="en-US" sz="1700" b="1" dirty="0"/>
              <a:t> </a:t>
            </a:r>
            <a:r>
              <a:rPr lang="en-US" sz="1700" dirty="0"/>
              <a:t>– Come comida </a:t>
            </a:r>
            <a:r>
              <a:rPr lang="en-US" sz="1700" dirty="0" err="1"/>
              <a:t>saludable</a:t>
            </a:r>
            <a:r>
              <a:rPr lang="en-US" sz="1700" dirty="0"/>
              <a:t> – es </a:t>
            </a:r>
            <a:r>
              <a:rPr lang="en-US" sz="1700" dirty="0" err="1"/>
              <a:t>gasolina</a:t>
            </a:r>
            <a:r>
              <a:rPr lang="en-US" sz="1700" dirty="0"/>
              <a:t> para </a:t>
            </a:r>
            <a:r>
              <a:rPr lang="en-US" sz="1700" dirty="0" err="1"/>
              <a:t>tu</a:t>
            </a:r>
            <a:r>
              <a:rPr lang="en-US" sz="1700" dirty="0"/>
              <a:t> </a:t>
            </a:r>
            <a:r>
              <a:rPr lang="en-US" sz="1700" dirty="0" err="1"/>
              <a:t>cuerpo</a:t>
            </a:r>
            <a:r>
              <a:rPr lang="en-US" sz="1700" dirty="0"/>
              <a:t>; </a:t>
            </a:r>
            <a:r>
              <a:rPr lang="en-US" sz="1700" dirty="0" err="1"/>
              <a:t>Cuida</a:t>
            </a:r>
            <a:r>
              <a:rPr lang="en-US" sz="1700" dirty="0"/>
              <a:t> </a:t>
            </a:r>
            <a:r>
              <a:rPr lang="en-US" sz="1700" dirty="0" err="1"/>
              <a:t>tu</a:t>
            </a:r>
            <a:r>
              <a:rPr lang="en-US" sz="1700" dirty="0"/>
              <a:t> peso</a:t>
            </a:r>
          </a:p>
          <a:p>
            <a:r>
              <a:rPr lang="en-US" sz="1700" dirty="0"/>
              <a:t>2. </a:t>
            </a:r>
            <a:r>
              <a:rPr lang="en-US" sz="1700" b="1" dirty="0" err="1"/>
              <a:t>Ejercicio</a:t>
            </a:r>
            <a:r>
              <a:rPr lang="en-US" sz="1700" dirty="0"/>
              <a:t> – </a:t>
            </a:r>
            <a:r>
              <a:rPr lang="en-US" sz="1700" dirty="0" err="1"/>
              <a:t>adopta</a:t>
            </a:r>
            <a:r>
              <a:rPr lang="en-US" sz="1700" dirty="0"/>
              <a:t> un </a:t>
            </a:r>
            <a:r>
              <a:rPr lang="en-US" sz="1700" dirty="0" err="1"/>
              <a:t>programa</a:t>
            </a:r>
            <a:r>
              <a:rPr lang="en-US" sz="1700" dirty="0"/>
              <a:t> de </a:t>
            </a:r>
            <a:r>
              <a:rPr lang="en-US" sz="1700" dirty="0" err="1"/>
              <a:t>ejercicio</a:t>
            </a:r>
            <a:r>
              <a:rPr lang="en-US" sz="1700" dirty="0"/>
              <a:t> regular - cardio &amp; </a:t>
            </a:r>
            <a:r>
              <a:rPr lang="en-US" sz="1700" dirty="0" err="1"/>
              <a:t>pesas</a:t>
            </a:r>
            <a:endParaRPr lang="en-US" sz="1700" dirty="0"/>
          </a:p>
          <a:p>
            <a:r>
              <a:rPr lang="en-US" sz="1700" dirty="0"/>
              <a:t>3. </a:t>
            </a:r>
            <a:r>
              <a:rPr lang="en-US" sz="1700" b="1" dirty="0" err="1"/>
              <a:t>Sueño</a:t>
            </a:r>
            <a:r>
              <a:rPr lang="en-US" sz="1700" dirty="0"/>
              <a:t> – </a:t>
            </a:r>
            <a:r>
              <a:rPr lang="en-US" sz="1700" dirty="0" err="1"/>
              <a:t>duerme</a:t>
            </a:r>
            <a:r>
              <a:rPr lang="en-US" sz="1700" dirty="0"/>
              <a:t> lo </a:t>
            </a:r>
            <a:r>
              <a:rPr lang="en-US" sz="1700" dirty="0" err="1"/>
              <a:t>suficiente</a:t>
            </a:r>
            <a:r>
              <a:rPr lang="en-US" sz="1700" dirty="0"/>
              <a:t> </a:t>
            </a:r>
            <a:r>
              <a:rPr lang="en-US" sz="1700" dirty="0" err="1"/>
              <a:t>cada</a:t>
            </a:r>
            <a:r>
              <a:rPr lang="en-US" sz="1700" dirty="0"/>
              <a:t> día para </a:t>
            </a:r>
            <a:r>
              <a:rPr lang="en-US" sz="1700" dirty="0" err="1"/>
              <a:t>tener</a:t>
            </a:r>
            <a:r>
              <a:rPr lang="en-US" sz="1700" dirty="0"/>
              <a:t> </a:t>
            </a:r>
            <a:r>
              <a:rPr lang="en-US" sz="1700" dirty="0" err="1"/>
              <a:t>energía</a:t>
            </a:r>
            <a:endParaRPr lang="en-US" sz="1700" dirty="0"/>
          </a:p>
          <a:p>
            <a:r>
              <a:rPr lang="en-US" sz="1700" dirty="0"/>
              <a:t>4. </a:t>
            </a:r>
            <a:r>
              <a:rPr lang="en-US" sz="1700" b="1" dirty="0" err="1"/>
              <a:t>Salud</a:t>
            </a:r>
            <a:r>
              <a:rPr lang="en-US" sz="1700" dirty="0"/>
              <a:t> – </a:t>
            </a:r>
            <a:r>
              <a:rPr lang="en-US" sz="1700" dirty="0" err="1"/>
              <a:t>házte</a:t>
            </a:r>
            <a:r>
              <a:rPr lang="en-US" sz="1700" dirty="0"/>
              <a:t> un </a:t>
            </a:r>
            <a:r>
              <a:rPr lang="en-US" sz="1700" dirty="0" err="1"/>
              <a:t>exámen</a:t>
            </a:r>
            <a:r>
              <a:rPr lang="en-US" sz="1700" dirty="0"/>
              <a:t> </a:t>
            </a:r>
            <a:r>
              <a:rPr lang="en-US" sz="1700" dirty="0" err="1"/>
              <a:t>médico</a:t>
            </a:r>
            <a:r>
              <a:rPr lang="en-US" sz="1700" dirty="0"/>
              <a:t> </a:t>
            </a:r>
            <a:r>
              <a:rPr lang="en-US" sz="1700" dirty="0" err="1"/>
              <a:t>mínimo</a:t>
            </a:r>
            <a:r>
              <a:rPr lang="en-US" sz="1700" dirty="0"/>
              <a:t> </a:t>
            </a:r>
            <a:r>
              <a:rPr lang="en-US" sz="1700" dirty="0" err="1"/>
              <a:t>cada</a:t>
            </a:r>
            <a:r>
              <a:rPr lang="en-US" sz="1700" dirty="0"/>
              <a:t> </a:t>
            </a:r>
            <a:r>
              <a:rPr lang="en-US" sz="1700" dirty="0" err="1"/>
              <a:t>año</a:t>
            </a:r>
            <a:r>
              <a:rPr lang="en-US" sz="1700" dirty="0"/>
              <a:t>, </a:t>
            </a:r>
            <a:r>
              <a:rPr lang="en-US" sz="1700" dirty="0" err="1"/>
              <a:t>cuida</a:t>
            </a:r>
            <a:r>
              <a:rPr lang="en-US" sz="1700" dirty="0"/>
              <a:t> </a:t>
            </a:r>
            <a:r>
              <a:rPr lang="en-US" sz="1700" dirty="0" err="1"/>
              <a:t>tus</a:t>
            </a:r>
            <a:r>
              <a:rPr lang="en-US" sz="1700" dirty="0"/>
              <a:t> </a:t>
            </a:r>
            <a:r>
              <a:rPr lang="en-US" sz="1700" dirty="0" err="1"/>
              <a:t>dientes</a:t>
            </a:r>
            <a:r>
              <a:rPr lang="en-US" sz="1700" dirty="0"/>
              <a:t>, etc.</a:t>
            </a:r>
          </a:p>
          <a:p>
            <a:r>
              <a:rPr lang="en-US" sz="1700" dirty="0"/>
              <a:t>5. </a:t>
            </a:r>
            <a:r>
              <a:rPr lang="en-US" sz="1700" b="1" dirty="0"/>
              <a:t>Descanso &amp; </a:t>
            </a:r>
            <a:r>
              <a:rPr lang="en-US" sz="1700" b="1" dirty="0" err="1"/>
              <a:t>Relajarse</a:t>
            </a:r>
            <a:r>
              <a:rPr lang="en-US" sz="1700" b="1" dirty="0"/>
              <a:t> </a:t>
            </a:r>
            <a:r>
              <a:rPr lang="en-US" sz="1700" dirty="0"/>
              <a:t>– date un  </a:t>
            </a:r>
            <a:r>
              <a:rPr lang="en-US" sz="1700" dirty="0" err="1"/>
              <a:t>masaje</a:t>
            </a:r>
            <a:r>
              <a:rPr lang="en-US" sz="1700" dirty="0"/>
              <a:t>, </a:t>
            </a:r>
            <a:r>
              <a:rPr lang="en-US" sz="1700" dirty="0" err="1"/>
              <a:t>bañate</a:t>
            </a:r>
            <a:r>
              <a:rPr lang="en-US" sz="1700" dirty="0"/>
              <a:t> </a:t>
            </a:r>
            <a:r>
              <a:rPr lang="en-US" sz="1700" dirty="0" err="1"/>
              <a:t>en</a:t>
            </a:r>
            <a:r>
              <a:rPr lang="en-US" sz="1700" dirty="0"/>
              <a:t> tina caliente</a:t>
            </a:r>
          </a:p>
          <a:p>
            <a:r>
              <a:rPr lang="en-US" sz="1700" dirty="0"/>
              <a:t>6. </a:t>
            </a:r>
            <a:r>
              <a:rPr lang="en-US" sz="1700" b="1" dirty="0" err="1"/>
              <a:t>Vacaciones</a:t>
            </a:r>
            <a:r>
              <a:rPr lang="en-US" sz="1700" dirty="0"/>
              <a:t> – </a:t>
            </a:r>
            <a:r>
              <a:rPr lang="en-US" sz="1700" dirty="0" err="1"/>
              <a:t>toma</a:t>
            </a:r>
            <a:r>
              <a:rPr lang="en-US" sz="1700" dirty="0"/>
              <a:t> </a:t>
            </a:r>
            <a:r>
              <a:rPr lang="en-US" sz="1700" dirty="0" err="1"/>
              <a:t>tiempo</a:t>
            </a:r>
            <a:r>
              <a:rPr lang="en-US" sz="1700" dirty="0"/>
              <a:t> para </a:t>
            </a:r>
            <a:r>
              <a:rPr lang="en-US" sz="1700" dirty="0" err="1"/>
              <a:t>descansar</a:t>
            </a:r>
            <a:r>
              <a:rPr lang="en-US" sz="1700" dirty="0"/>
              <a:t> del </a:t>
            </a:r>
            <a:r>
              <a:rPr lang="en-US" sz="1700" dirty="0" err="1"/>
              <a:t>trabajo</a:t>
            </a:r>
            <a:r>
              <a:rPr lang="en-US" sz="1700" dirty="0"/>
              <a:t> – </a:t>
            </a:r>
            <a:r>
              <a:rPr lang="en-US" sz="1700" dirty="0" err="1"/>
              <a:t>viaja</a:t>
            </a:r>
            <a:r>
              <a:rPr lang="en-US" sz="1700" dirty="0"/>
              <a:t> &amp; </a:t>
            </a:r>
            <a:r>
              <a:rPr lang="en-US" sz="1700" dirty="0" err="1"/>
              <a:t>visita</a:t>
            </a:r>
            <a:r>
              <a:rPr lang="en-US" sz="1700" dirty="0"/>
              <a:t> </a:t>
            </a:r>
            <a:r>
              <a:rPr lang="en-US" sz="1700" dirty="0" err="1"/>
              <a:t>diferentes</a:t>
            </a:r>
            <a:r>
              <a:rPr lang="en-US" sz="1700" dirty="0"/>
              <a:t> </a:t>
            </a:r>
            <a:r>
              <a:rPr lang="en-US" sz="1700" dirty="0" err="1"/>
              <a:t>partes</a:t>
            </a:r>
            <a:r>
              <a:rPr lang="en-US" sz="1700" dirty="0"/>
              <a:t> del </a:t>
            </a:r>
            <a:r>
              <a:rPr lang="en-US" sz="1700" dirty="0" err="1"/>
              <a:t>mundo</a:t>
            </a:r>
            <a:endParaRPr lang="en-US" sz="1700" dirty="0"/>
          </a:p>
        </p:txBody>
      </p:sp>
      <p:pic>
        <p:nvPicPr>
          <p:cNvPr id="4" name="Picture 3" descr="health exercise.jpg">
            <a:extLst>
              <a:ext uri="{FF2B5EF4-FFF2-40B4-BE49-F238E27FC236}">
                <a16:creationId xmlns:a16="http://schemas.microsoft.com/office/drawing/2014/main" id="{CB64BD36-9903-4933-AA40-C6A8B23495C0}"/>
              </a:ext>
            </a:extLst>
          </p:cNvPr>
          <p:cNvPicPr/>
          <p:nvPr/>
        </p:nvPicPr>
        <p:blipFill rotWithShape="1">
          <a:blip r:embed="rId2" cstate="print"/>
          <a:srcRect t="12902" r="-3" b="8030"/>
          <a:stretch/>
        </p:blipFill>
        <p:spPr>
          <a:xfrm>
            <a:off x="4809087" y="10"/>
            <a:ext cx="4334913" cy="2287806"/>
          </a:xfrm>
          <a:prstGeom prst="rect">
            <a:avLst/>
          </a:prstGeom>
        </p:spPr>
      </p:pic>
      <p:pic>
        <p:nvPicPr>
          <p:cNvPr id="10" name="Picture 9" descr="A person lying on a bed&#10;&#10;Description automatically generated">
            <a:extLst>
              <a:ext uri="{FF2B5EF4-FFF2-40B4-BE49-F238E27FC236}">
                <a16:creationId xmlns:a16="http://schemas.microsoft.com/office/drawing/2014/main" id="{E768E5C0-BA1E-45D2-9DF0-3CAF96FA3F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5" r="-3" b="13440"/>
          <a:stretch/>
        </p:blipFill>
        <p:spPr>
          <a:xfrm>
            <a:off x="4809087" y="4570184"/>
            <a:ext cx="4334913" cy="2287816"/>
          </a:xfrm>
          <a:prstGeom prst="rect">
            <a:avLst/>
          </a:prstGeom>
        </p:spPr>
      </p:pic>
      <p:pic>
        <p:nvPicPr>
          <p:cNvPr id="1026" name="Picture 2" descr="World Food Day 2019: encouraging healthy diets for a #zerohunger world - On  Medicine">
            <a:extLst>
              <a:ext uri="{FF2B5EF4-FFF2-40B4-BE49-F238E27FC236}">
                <a16:creationId xmlns:a16="http://schemas.microsoft.com/office/drawing/2014/main" id="{85471A85-5254-47F6-B4B2-6DCF2471F8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4474"/>
          <a:stretch/>
        </p:blipFill>
        <p:spPr bwMode="auto">
          <a:xfrm>
            <a:off x="4809087" y="2288006"/>
            <a:ext cx="4334913" cy="228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4E1CCBAB-B73B-43B3-B640-671A62937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42340" y="713128"/>
            <a:ext cx="801649" cy="2126625"/>
            <a:chOff x="10918968" y="713127"/>
            <a:chExt cx="1273032" cy="2532832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3B1CF92E-2B5D-487A-A899-BB649820A3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Isosceles Triangle 74">
              <a:extLst>
                <a:ext uri="{FF2B5EF4-FFF2-40B4-BE49-F238E27FC236}">
                  <a16:creationId xmlns:a16="http://schemas.microsoft.com/office/drawing/2014/main" id="{E7354EA5-24E3-4F7E-933A-53A274ADA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628518" y="5230015"/>
            <a:ext cx="2017580" cy="760545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60240" y="5789405"/>
            <a:ext cx="485578" cy="36418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utoShape 4" descr="relax Massages at chinese foot spa($28up)">
            <a:extLst>
              <a:ext uri="{FF2B5EF4-FFF2-40B4-BE49-F238E27FC236}">
                <a16:creationId xmlns:a16="http://schemas.microsoft.com/office/drawing/2014/main" id="{1CE904D2-E718-46EE-BA0F-3339B126FC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relax Massages at chinese foot spa($28up)">
            <a:extLst>
              <a:ext uri="{FF2B5EF4-FFF2-40B4-BE49-F238E27FC236}">
                <a16:creationId xmlns:a16="http://schemas.microsoft.com/office/drawing/2014/main" id="{A55C269A-ECAB-4EE1-81F5-87AAE451A5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393232-A6FE-13EC-7318-EE82EAD2C7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80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Read the Bible in a Year—August 2017 - The Billy Graham Library Blog">
            <a:extLst>
              <a:ext uri="{FF2B5EF4-FFF2-40B4-BE49-F238E27FC236}">
                <a16:creationId xmlns:a16="http://schemas.microsoft.com/office/drawing/2014/main" id="{9662829E-EDB9-41B8-A28E-75409AAAB2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8" r="-2" b="457"/>
          <a:stretch/>
        </p:blipFill>
        <p:spPr bwMode="auto">
          <a:xfrm>
            <a:off x="3662268" y="10"/>
            <a:ext cx="5481732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When Prayer Fails Us | My Jewish Learning">
            <a:extLst>
              <a:ext uri="{FF2B5EF4-FFF2-40B4-BE49-F238E27FC236}">
                <a16:creationId xmlns:a16="http://schemas.microsoft.com/office/drawing/2014/main" id="{17762F96-78B5-4365-A6BF-26DAA76B39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8" r="-2" b="-2"/>
          <a:stretch/>
        </p:blipFill>
        <p:spPr bwMode="auto">
          <a:xfrm>
            <a:off x="3662268" y="3493008"/>
            <a:ext cx="5481732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5499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DF318A-67E7-4E37-98A7-04062A6AC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42" y="859536"/>
            <a:ext cx="3624601" cy="1243584"/>
          </a:xfrm>
        </p:spPr>
        <p:txBody>
          <a:bodyPr>
            <a:normAutofit/>
          </a:bodyPr>
          <a:lstStyle/>
          <a:p>
            <a:r>
              <a:rPr lang="en-US" sz="3000" b="1" dirty="0"/>
              <a:t>2.) </a:t>
            </a:r>
            <a:r>
              <a:rPr lang="en-US" sz="3000" b="1" dirty="0" err="1"/>
              <a:t>Invierte</a:t>
            </a:r>
            <a:r>
              <a:rPr lang="en-US" sz="3000" b="1" dirty="0"/>
              <a:t> </a:t>
            </a:r>
            <a:r>
              <a:rPr lang="en-US" sz="3000" b="1" dirty="0" err="1"/>
              <a:t>en</a:t>
            </a:r>
            <a:r>
              <a:rPr lang="en-US" sz="3000" b="1" dirty="0"/>
              <a:t> Tu Ser Interior</a:t>
            </a:r>
            <a:endParaRPr lang="en-US" sz="3000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F4309-585F-4D91-B8A8-B188F16FD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042" y="2512611"/>
            <a:ext cx="3624602" cy="3664351"/>
          </a:xfrm>
        </p:spPr>
        <p:txBody>
          <a:bodyPr>
            <a:normAutofit/>
          </a:bodyPr>
          <a:lstStyle/>
          <a:p>
            <a:r>
              <a:rPr lang="en-US" sz="1700" dirty="0" err="1"/>
              <a:t>Invierte</a:t>
            </a:r>
            <a:r>
              <a:rPr lang="en-US" sz="1700" dirty="0"/>
              <a:t> </a:t>
            </a:r>
            <a:r>
              <a:rPr lang="en-US" sz="1700" dirty="0" err="1"/>
              <a:t>en</a:t>
            </a:r>
            <a:r>
              <a:rPr lang="en-US" sz="1700" dirty="0"/>
              <a:t> </a:t>
            </a:r>
            <a:r>
              <a:rPr lang="en-US" sz="1700" dirty="0" err="1"/>
              <a:t>tu</a:t>
            </a:r>
            <a:r>
              <a:rPr lang="en-US" sz="1700" dirty="0"/>
              <a:t> Vida </a:t>
            </a:r>
            <a:r>
              <a:rPr lang="en-US" sz="1700" dirty="0" err="1"/>
              <a:t>Espiritual</a:t>
            </a:r>
            <a:r>
              <a:rPr lang="en-US" sz="1700" dirty="0"/>
              <a:t> a </a:t>
            </a:r>
            <a:r>
              <a:rPr lang="en-US" sz="1700" dirty="0" err="1"/>
              <a:t>través</a:t>
            </a:r>
            <a:r>
              <a:rPr lang="en-US" sz="1700" dirty="0"/>
              <a:t> de:</a:t>
            </a:r>
          </a:p>
          <a:p>
            <a:pPr marL="0" indent="0">
              <a:buNone/>
            </a:pPr>
            <a:r>
              <a:rPr lang="en-US" sz="1700" dirty="0"/>
              <a:t>1.) Una </a:t>
            </a:r>
            <a:r>
              <a:rPr lang="en-US" sz="1700" dirty="0" err="1"/>
              <a:t>relaci</a:t>
            </a:r>
            <a:r>
              <a:rPr lang="el-GR" sz="1700" dirty="0"/>
              <a:t>ό</a:t>
            </a:r>
            <a:r>
              <a:rPr lang="en-US" sz="1700" dirty="0"/>
              <a:t>n personal con Dios </a:t>
            </a:r>
          </a:p>
          <a:p>
            <a:pPr marL="0" indent="0">
              <a:buNone/>
            </a:pPr>
            <a:r>
              <a:rPr lang="en-US" sz="1700" dirty="0"/>
              <a:t>2.) Lee la Biblia</a:t>
            </a:r>
          </a:p>
          <a:p>
            <a:pPr marL="0" indent="0">
              <a:buNone/>
            </a:pPr>
            <a:r>
              <a:rPr lang="en-US" sz="1700" dirty="0"/>
              <a:t>3.) </a:t>
            </a:r>
            <a:r>
              <a:rPr lang="en-US" sz="1700" dirty="0" err="1"/>
              <a:t>Oraci</a:t>
            </a:r>
            <a:r>
              <a:rPr lang="el-GR" sz="1700" dirty="0"/>
              <a:t>ό</a:t>
            </a:r>
            <a:r>
              <a:rPr lang="en-US" sz="1700" dirty="0"/>
              <a:t>n</a:t>
            </a:r>
          </a:p>
          <a:p>
            <a:pPr marL="0" indent="0">
              <a:buNone/>
            </a:pPr>
            <a:r>
              <a:rPr lang="en-US" sz="1700" dirty="0"/>
              <a:t>4.) </a:t>
            </a:r>
            <a:r>
              <a:rPr lang="en-US" sz="1700" dirty="0" err="1"/>
              <a:t>Meditaci</a:t>
            </a:r>
            <a:r>
              <a:rPr lang="el-GR" sz="1700" dirty="0"/>
              <a:t>ό</a:t>
            </a:r>
            <a:r>
              <a:rPr lang="en-US" sz="1700" dirty="0"/>
              <a:t>n</a:t>
            </a:r>
          </a:p>
          <a:p>
            <a:pPr marL="0" indent="0">
              <a:buNone/>
            </a:pPr>
            <a:r>
              <a:rPr lang="en-US" sz="1700" dirty="0"/>
              <a:t>5.) </a:t>
            </a:r>
            <a:r>
              <a:rPr lang="en-US" sz="1700" dirty="0" err="1"/>
              <a:t>Adoraci</a:t>
            </a:r>
            <a:r>
              <a:rPr lang="el-GR" sz="1700" dirty="0"/>
              <a:t>ό</a:t>
            </a:r>
            <a:r>
              <a:rPr lang="en-US" sz="1700" dirty="0"/>
              <a:t>n</a:t>
            </a:r>
          </a:p>
          <a:p>
            <a:pPr marL="0" indent="0">
              <a:buNone/>
            </a:pPr>
            <a:r>
              <a:rPr lang="en-US" sz="1700" dirty="0"/>
              <a:t>6.) </a:t>
            </a:r>
            <a:r>
              <a:rPr lang="en-US" sz="1700" dirty="0" err="1"/>
              <a:t>Comuni</a:t>
            </a:r>
            <a:r>
              <a:rPr lang="el-GR" sz="1700" dirty="0"/>
              <a:t>ό</a:t>
            </a:r>
            <a:r>
              <a:rPr lang="en-US" sz="1700" dirty="0"/>
              <a:t>n con </a:t>
            </a:r>
            <a:r>
              <a:rPr lang="en-US" sz="1700" dirty="0" err="1"/>
              <a:t>otros</a:t>
            </a:r>
            <a:r>
              <a:rPr lang="en-US" sz="1700" dirty="0"/>
              <a:t> </a:t>
            </a:r>
            <a:r>
              <a:rPr lang="en-US" sz="1700" dirty="0" err="1"/>
              <a:t>creyentes</a:t>
            </a:r>
            <a:endParaRPr lang="en-US" sz="1700" dirty="0"/>
          </a:p>
          <a:p>
            <a:pPr marL="0" indent="0">
              <a:buNone/>
            </a:pPr>
            <a:r>
              <a:rPr lang="en-US" sz="1700" dirty="0"/>
              <a:t>7.) </a:t>
            </a:r>
            <a:r>
              <a:rPr lang="en-US" sz="1700" dirty="0" err="1"/>
              <a:t>Servir</a:t>
            </a:r>
            <a:r>
              <a:rPr lang="en-US" sz="1700" dirty="0"/>
              <a:t> a los </a:t>
            </a:r>
            <a:r>
              <a:rPr lang="en-US" sz="1700" dirty="0" err="1"/>
              <a:t>demas</a:t>
            </a:r>
            <a:endParaRPr lang="en-US" sz="1700" dirty="0"/>
          </a:p>
          <a:p>
            <a:pPr marL="0" indent="0">
              <a:buNone/>
            </a:pPr>
            <a:endParaRPr lang="en-US" sz="1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5EF2C4-5ED2-DF6B-A0ED-EFCEE4581A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559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EBC18B6-E5C3-4AD1-97A4-E6A3477A0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FBE3FE-311F-44A7-8356-0D59881FF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1078992"/>
            <a:ext cx="4704588" cy="1545336"/>
          </a:xfrm>
        </p:spPr>
        <p:txBody>
          <a:bodyPr anchor="b">
            <a:normAutofit/>
          </a:bodyPr>
          <a:lstStyle/>
          <a:p>
            <a:r>
              <a:rPr lang="en-US" sz="4500" b="1" dirty="0"/>
              <a:t>3.) </a:t>
            </a:r>
            <a:r>
              <a:rPr lang="en-US" sz="4500" b="1" dirty="0" err="1"/>
              <a:t>Invierte</a:t>
            </a:r>
            <a:r>
              <a:rPr lang="en-US" sz="4500" b="1" dirty="0"/>
              <a:t> </a:t>
            </a:r>
            <a:r>
              <a:rPr lang="en-US" sz="4500" b="1" dirty="0" err="1"/>
              <a:t>en</a:t>
            </a:r>
            <a:r>
              <a:rPr lang="en-US" sz="4500" b="1" dirty="0"/>
              <a:t> Tu </a:t>
            </a:r>
            <a:r>
              <a:rPr lang="en-US" sz="4500" b="1" dirty="0" err="1"/>
              <a:t>Visi</a:t>
            </a:r>
            <a:r>
              <a:rPr lang="el-GR" sz="4500" b="1" dirty="0"/>
              <a:t>ό</a:t>
            </a:r>
            <a:r>
              <a:rPr lang="en-US" sz="4500" b="1" dirty="0"/>
              <a:t>n de Vida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36A4AB6-B72B-4CC6-ADCF-BE807B6C3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28650" y="431969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Vision Board workshopMallorca Sunshine Radio">
            <a:extLst>
              <a:ext uri="{FF2B5EF4-FFF2-40B4-BE49-F238E27FC236}">
                <a16:creationId xmlns:a16="http://schemas.microsoft.com/office/drawing/2014/main" id="{DF8435A1-9E82-4B87-9EF8-665AB0B86F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8" r="2" b="2"/>
          <a:stretch/>
        </p:blipFill>
        <p:spPr bwMode="auto">
          <a:xfrm>
            <a:off x="5763006" y="1"/>
            <a:ext cx="3380994" cy="224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B35D540D-9486-4236-952A-F72DC52D7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2935541"/>
            <a:ext cx="46634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2250D-8EEE-40C8-8C00-9EFA92DE5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486" y="3355848"/>
            <a:ext cx="4704588" cy="2825496"/>
          </a:xfrm>
        </p:spPr>
        <p:txBody>
          <a:bodyPr>
            <a:normAutofit/>
          </a:bodyPr>
          <a:lstStyle/>
          <a:p>
            <a:r>
              <a:rPr lang="en-US" sz="1900" dirty="0" err="1"/>
              <a:t>Desarrolla</a:t>
            </a:r>
            <a:r>
              <a:rPr lang="en-US" sz="1900" dirty="0"/>
              <a:t> una </a:t>
            </a:r>
            <a:r>
              <a:rPr lang="en-US" sz="1900" dirty="0" err="1"/>
              <a:t>Visi</a:t>
            </a:r>
            <a:r>
              <a:rPr lang="el-GR" sz="1900" dirty="0"/>
              <a:t>ό</a:t>
            </a:r>
            <a:r>
              <a:rPr lang="en-US" sz="1900" dirty="0"/>
              <a:t>n de Vida al:</a:t>
            </a:r>
          </a:p>
          <a:p>
            <a:pPr marL="0" indent="0">
              <a:buNone/>
            </a:pPr>
            <a:r>
              <a:rPr lang="en-US" sz="1900" dirty="0"/>
              <a:t>1.) </a:t>
            </a:r>
            <a:r>
              <a:rPr lang="en-US" sz="1900" dirty="0" err="1"/>
              <a:t>Hacer</a:t>
            </a:r>
            <a:r>
              <a:rPr lang="en-US" sz="1900" dirty="0"/>
              <a:t> un </a:t>
            </a:r>
            <a:r>
              <a:rPr lang="en-US" sz="1900" dirty="0" err="1"/>
              <a:t>Tablero</a:t>
            </a:r>
            <a:r>
              <a:rPr lang="en-US" sz="1900" dirty="0"/>
              <a:t> de </a:t>
            </a:r>
            <a:r>
              <a:rPr lang="en-US" sz="1900" dirty="0" err="1"/>
              <a:t>Visi</a:t>
            </a:r>
            <a:r>
              <a:rPr lang="el-GR" sz="1900" dirty="0"/>
              <a:t>ό</a:t>
            </a:r>
            <a:r>
              <a:rPr lang="en-US" sz="1900" dirty="0"/>
              <a:t>n</a:t>
            </a:r>
          </a:p>
          <a:p>
            <a:pPr marL="0" indent="0">
              <a:buNone/>
            </a:pPr>
            <a:r>
              <a:rPr lang="en-US" sz="1900" dirty="0"/>
              <a:t>2.) </a:t>
            </a:r>
            <a:r>
              <a:rPr lang="en-US" sz="1900" dirty="0" err="1"/>
              <a:t>Establecer</a:t>
            </a:r>
            <a:r>
              <a:rPr lang="en-US" sz="1900" dirty="0"/>
              <a:t> Metas</a:t>
            </a:r>
          </a:p>
          <a:p>
            <a:pPr marL="0" indent="0">
              <a:buNone/>
            </a:pPr>
            <a:r>
              <a:rPr lang="en-US" sz="1900" dirty="0"/>
              <a:t>3.) </a:t>
            </a:r>
            <a:r>
              <a:rPr lang="en-US" sz="1900" dirty="0" err="1"/>
              <a:t>Hacer</a:t>
            </a:r>
            <a:r>
              <a:rPr lang="en-US" sz="1900" dirty="0"/>
              <a:t> un Bucket List</a:t>
            </a:r>
          </a:p>
          <a:p>
            <a:pPr marL="0" indent="0">
              <a:buNone/>
            </a:pPr>
            <a:r>
              <a:rPr lang="en-US" sz="1900" dirty="0"/>
              <a:t>4.) </a:t>
            </a:r>
            <a:r>
              <a:rPr lang="en-US" sz="1900" dirty="0" err="1"/>
              <a:t>Trabajar</a:t>
            </a:r>
            <a:r>
              <a:rPr lang="en-US" sz="1900" dirty="0"/>
              <a:t> </a:t>
            </a:r>
            <a:r>
              <a:rPr lang="en-US" sz="1900" dirty="0" err="1"/>
              <a:t>en</a:t>
            </a:r>
            <a:r>
              <a:rPr lang="en-US" sz="1900" dirty="0"/>
              <a:t> </a:t>
            </a:r>
            <a:r>
              <a:rPr lang="en-US" sz="1900" dirty="0" err="1"/>
              <a:t>tu</a:t>
            </a:r>
            <a:r>
              <a:rPr lang="en-US" sz="1900" dirty="0"/>
              <a:t> </a:t>
            </a:r>
            <a:r>
              <a:rPr lang="en-US" sz="1900" dirty="0" err="1"/>
              <a:t>Destino</a:t>
            </a:r>
            <a:endParaRPr lang="en-US" sz="1900" dirty="0"/>
          </a:p>
          <a:p>
            <a:pPr marL="0" indent="0">
              <a:buNone/>
            </a:pPr>
            <a:r>
              <a:rPr lang="en-US" sz="1900" dirty="0"/>
              <a:t>5.) </a:t>
            </a:r>
            <a:r>
              <a:rPr lang="en-US" sz="1900" dirty="0" err="1"/>
              <a:t>Viajar</a:t>
            </a:r>
            <a:r>
              <a:rPr lang="en-US" sz="1900" dirty="0"/>
              <a:t> </a:t>
            </a:r>
            <a:r>
              <a:rPr lang="en-US" sz="1900" dirty="0" err="1"/>
              <a:t>en</a:t>
            </a:r>
            <a:r>
              <a:rPr lang="en-US" sz="1900" dirty="0"/>
              <a:t> el </a:t>
            </a:r>
            <a:r>
              <a:rPr lang="en-US" sz="1900" dirty="0" err="1"/>
              <a:t>Crucero</a:t>
            </a:r>
            <a:r>
              <a:rPr lang="en-US" sz="1900" dirty="0"/>
              <a:t> de la </a:t>
            </a:r>
            <a:r>
              <a:rPr lang="en-US" sz="1900" dirty="0" err="1"/>
              <a:t>Conferencia</a:t>
            </a:r>
            <a:r>
              <a:rPr lang="en-US" sz="1900" dirty="0"/>
              <a:t> del </a:t>
            </a:r>
            <a:r>
              <a:rPr lang="en-US" sz="1900" dirty="0" err="1"/>
              <a:t>Éxito</a:t>
            </a:r>
            <a:endParaRPr lang="en-US" sz="1900" dirty="0"/>
          </a:p>
          <a:p>
            <a:pPr marL="0" indent="0">
              <a:buNone/>
            </a:pPr>
            <a:endParaRPr lang="en-US" sz="1900" dirty="0"/>
          </a:p>
        </p:txBody>
      </p:sp>
      <p:pic>
        <p:nvPicPr>
          <p:cNvPr id="6" name="Picture 5" descr="Raising arms to success.jpg">
            <a:extLst>
              <a:ext uri="{FF2B5EF4-FFF2-40B4-BE49-F238E27FC236}">
                <a16:creationId xmlns:a16="http://schemas.microsoft.com/office/drawing/2014/main" id="{4ABD7AD7-6D75-4EC9-A6CA-BD84609C029B}"/>
              </a:ext>
            </a:extLst>
          </p:cNvPr>
          <p:cNvPicPr/>
          <p:nvPr/>
        </p:nvPicPr>
        <p:blipFill rotWithShape="1">
          <a:blip r:embed="rId3" cstate="print"/>
          <a:srcRect l="1708" r="5101"/>
          <a:stretch/>
        </p:blipFill>
        <p:spPr>
          <a:xfrm>
            <a:off x="5763006" y="2308860"/>
            <a:ext cx="3380994" cy="2240280"/>
          </a:xfrm>
          <a:prstGeom prst="rect">
            <a:avLst/>
          </a:prstGeom>
        </p:spPr>
      </p:pic>
      <p:pic>
        <p:nvPicPr>
          <p:cNvPr id="8" name="Picture 7" descr="success road.jpg">
            <a:extLst>
              <a:ext uri="{FF2B5EF4-FFF2-40B4-BE49-F238E27FC236}">
                <a16:creationId xmlns:a16="http://schemas.microsoft.com/office/drawing/2014/main" id="{9FB8A6F2-6845-4852-9214-A6BC96B05CDA}"/>
              </a:ext>
            </a:extLst>
          </p:cNvPr>
          <p:cNvPicPr/>
          <p:nvPr/>
        </p:nvPicPr>
        <p:blipFill rotWithShape="1">
          <a:blip r:embed="rId4" cstate="print"/>
          <a:srcRect l="3858" r="2414"/>
          <a:stretch/>
        </p:blipFill>
        <p:spPr>
          <a:xfrm>
            <a:off x="5763006" y="4617720"/>
            <a:ext cx="3380994" cy="22402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ECE732-1A59-BF3E-F2D2-396E5C1226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751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158DE50F-3C0C-43DD-805D-2F373DA54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107950"/>
            <a:ext cx="5892800" cy="838200"/>
          </a:xfrm>
        </p:spPr>
        <p:txBody>
          <a:bodyPr>
            <a:normAutofit/>
          </a:bodyPr>
          <a:lstStyle/>
          <a:p>
            <a:r>
              <a:rPr lang="en-US" altLang="en-US" b="1" dirty="0"/>
              <a:t>Universidad del </a:t>
            </a:r>
            <a:r>
              <a:rPr lang="en-US" altLang="en-US" b="1" dirty="0" err="1"/>
              <a:t>Éxito</a:t>
            </a:r>
            <a:endParaRPr lang="en-US" alt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B08DE-A81B-46CA-908E-F4034C38F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66800"/>
            <a:ext cx="5353050" cy="5311775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dirty="0" err="1"/>
              <a:t>Clases</a:t>
            </a:r>
            <a:r>
              <a:rPr lang="en-US" dirty="0"/>
              <a:t> –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semana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2 horas.</a:t>
            </a:r>
          </a:p>
          <a:p>
            <a:pPr>
              <a:defRPr/>
            </a:pPr>
            <a:r>
              <a:rPr lang="en-US" dirty="0"/>
              <a:t>La </a:t>
            </a:r>
            <a:r>
              <a:rPr lang="en-US" dirty="0" err="1"/>
              <a:t>Fórmula</a:t>
            </a:r>
            <a:r>
              <a:rPr lang="en-US" dirty="0"/>
              <a:t> Secreta del </a:t>
            </a:r>
            <a:r>
              <a:rPr lang="en-US" dirty="0" err="1"/>
              <a:t>Éxito</a:t>
            </a:r>
            <a:r>
              <a:rPr lang="en-US" dirty="0"/>
              <a:t> paso a paso.</a:t>
            </a:r>
          </a:p>
          <a:p>
            <a:pPr>
              <a:defRPr/>
            </a:pPr>
            <a:r>
              <a:rPr lang="en-US" dirty="0"/>
              <a:t>Los </a:t>
            </a:r>
            <a:r>
              <a:rPr lang="en-US" dirty="0" err="1"/>
              <a:t>mejores</a:t>
            </a:r>
            <a:r>
              <a:rPr lang="en-US" dirty="0"/>
              <a:t> maestros del Desarrollo Personal.</a:t>
            </a:r>
          </a:p>
          <a:p>
            <a:pPr>
              <a:defRPr/>
            </a:pPr>
            <a:r>
              <a:rPr lang="es-ES" dirty="0"/>
              <a:t>Transformará tu mentalidad y te mostrará cómo transformar tus sueños y deseos en realidad.</a:t>
            </a:r>
          </a:p>
          <a:p>
            <a:pPr>
              <a:defRPr/>
            </a:pPr>
            <a:r>
              <a:rPr lang="es-ES" dirty="0"/>
              <a:t>Muy recomendado especialmente para aquellos que quieren crecer y convertirse en emprendedores</a:t>
            </a:r>
            <a:r>
              <a:rPr lang="en-US" dirty="0"/>
              <a:t>.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29701" name="Picture 4">
            <a:extLst>
              <a:ext uri="{FF2B5EF4-FFF2-40B4-BE49-F238E27FC236}">
                <a16:creationId xmlns:a16="http://schemas.microsoft.com/office/drawing/2014/main" id="{BEC335FC-A1EB-4BE7-8858-8CCD1912D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13" y="2268538"/>
            <a:ext cx="3722687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3">
            <a:extLst>
              <a:ext uri="{FF2B5EF4-FFF2-40B4-BE49-F238E27FC236}">
                <a16:creationId xmlns:a16="http://schemas.microsoft.com/office/drawing/2014/main" id="{DD38FA5B-C1F7-410B-B486-887F6E8DE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914400"/>
            <a:ext cx="3352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59CDB06-98BF-1533-560E-B0D30D36E3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DD91F-B372-4194-AAEF-1D1B7EEBD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4.) </a:t>
            </a:r>
            <a:r>
              <a:rPr lang="en-US" b="1" dirty="0" err="1"/>
              <a:t>Invierte</a:t>
            </a:r>
            <a:r>
              <a:rPr lang="en-US" b="1" dirty="0"/>
              <a:t> </a:t>
            </a:r>
            <a:r>
              <a:rPr lang="en-US" b="1" dirty="0" err="1"/>
              <a:t>en</a:t>
            </a:r>
            <a:r>
              <a:rPr lang="en-US" b="1" dirty="0"/>
              <a:t> Tu </a:t>
            </a:r>
            <a:r>
              <a:rPr lang="en-US" b="1" dirty="0" err="1"/>
              <a:t>Educaci</a:t>
            </a:r>
            <a:r>
              <a:rPr lang="el-GR" b="1" dirty="0"/>
              <a:t>ό</a:t>
            </a:r>
            <a:r>
              <a:rPr lang="en-US" b="1" dirty="0"/>
              <a:t>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3CD51-3AE0-40E2-ADF8-EEF1EFD08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Hay 2 </a:t>
            </a:r>
            <a:r>
              <a:rPr lang="en-US" dirty="0" err="1"/>
              <a:t>Tipos</a:t>
            </a:r>
            <a:r>
              <a:rPr lang="en-US" dirty="0"/>
              <a:t> de </a:t>
            </a:r>
            <a:r>
              <a:rPr lang="en-US" dirty="0" err="1"/>
              <a:t>Educaci</a:t>
            </a:r>
            <a:r>
              <a:rPr lang="el-GR" dirty="0"/>
              <a:t>ό</a:t>
            </a:r>
            <a:r>
              <a:rPr lang="en-US" dirty="0"/>
              <a:t>n</a:t>
            </a:r>
          </a:p>
          <a:p>
            <a:r>
              <a:rPr lang="en-US" dirty="0"/>
              <a:t>1.) </a:t>
            </a:r>
            <a:r>
              <a:rPr lang="en-US" dirty="0" err="1"/>
              <a:t>Educaci</a:t>
            </a:r>
            <a:r>
              <a:rPr lang="el-GR" dirty="0"/>
              <a:t>ό</a:t>
            </a:r>
            <a:r>
              <a:rPr lang="en-US" dirty="0"/>
              <a:t>n Formal</a:t>
            </a:r>
          </a:p>
          <a:p>
            <a:pPr lvl="1"/>
            <a:r>
              <a:rPr lang="en-US" dirty="0"/>
              <a:t>Carrera</a:t>
            </a:r>
          </a:p>
          <a:p>
            <a:pPr lvl="1"/>
            <a:r>
              <a:rPr lang="en-US" dirty="0" err="1"/>
              <a:t>Maestría</a:t>
            </a:r>
            <a:endParaRPr lang="en-US" dirty="0"/>
          </a:p>
          <a:p>
            <a:pPr lvl="1"/>
            <a:r>
              <a:rPr lang="en-US" dirty="0" err="1"/>
              <a:t>Doctorado</a:t>
            </a:r>
            <a:endParaRPr lang="en-US" dirty="0"/>
          </a:p>
          <a:p>
            <a:r>
              <a:rPr lang="en-US" dirty="0"/>
              <a:t>2.) Auto </a:t>
            </a:r>
            <a:r>
              <a:rPr lang="en-US" dirty="0" err="1"/>
              <a:t>Educaci</a:t>
            </a:r>
            <a:r>
              <a:rPr lang="el-GR" dirty="0"/>
              <a:t>ό</a:t>
            </a:r>
            <a:r>
              <a:rPr lang="en-US" dirty="0"/>
              <a:t>n</a:t>
            </a:r>
          </a:p>
          <a:p>
            <a:pPr lvl="1"/>
            <a:r>
              <a:rPr lang="en-US" dirty="0" err="1"/>
              <a:t>Seminarios</a:t>
            </a:r>
            <a:endParaRPr lang="en-US" dirty="0"/>
          </a:p>
          <a:p>
            <a:pPr lvl="1"/>
            <a:r>
              <a:rPr lang="en-US" dirty="0"/>
              <a:t>Videos YouTube </a:t>
            </a:r>
          </a:p>
          <a:p>
            <a:pPr lvl="1"/>
            <a:r>
              <a:rPr lang="en-US" dirty="0"/>
              <a:t>Leer </a:t>
            </a:r>
            <a:r>
              <a:rPr lang="en-US" dirty="0" err="1"/>
              <a:t>Libros</a:t>
            </a:r>
            <a:r>
              <a:rPr lang="en-US" dirty="0"/>
              <a:t> de Desarrollo Personal</a:t>
            </a:r>
          </a:p>
          <a:p>
            <a:pPr lvl="1"/>
            <a:r>
              <a:rPr lang="en-US" dirty="0"/>
              <a:t>Leer </a:t>
            </a:r>
            <a:r>
              <a:rPr lang="en-US" dirty="0" err="1"/>
              <a:t>Biografías</a:t>
            </a:r>
            <a:r>
              <a:rPr lang="en-US" dirty="0"/>
              <a:t> de </a:t>
            </a:r>
            <a:r>
              <a:rPr lang="en-US" dirty="0" err="1"/>
              <a:t>Gente</a:t>
            </a:r>
            <a:r>
              <a:rPr lang="en-US" dirty="0"/>
              <a:t> </a:t>
            </a:r>
            <a:r>
              <a:rPr lang="en-US" dirty="0" err="1"/>
              <a:t>Exitosa</a:t>
            </a:r>
            <a:endParaRPr lang="en-US" dirty="0"/>
          </a:p>
        </p:txBody>
      </p:sp>
      <p:pic>
        <p:nvPicPr>
          <p:cNvPr id="6148" name="Picture 4" descr="Jim Rohn - Formal education will make you a living; self-...">
            <a:extLst>
              <a:ext uri="{FF2B5EF4-FFF2-40B4-BE49-F238E27FC236}">
                <a16:creationId xmlns:a16="http://schemas.microsoft.com/office/drawing/2014/main" id="{C486D61D-37CB-41E6-A8DE-F2717CC3B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297" y="3501221"/>
            <a:ext cx="3733800" cy="196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Universidad Ana G. Méndez graduó más de 60 latinos de su sede en Wheaton El  Tiempo Latino | Noticias de Washington DC">
            <a:extLst>
              <a:ext uri="{FF2B5EF4-FFF2-40B4-BE49-F238E27FC236}">
                <a16:creationId xmlns:a16="http://schemas.microsoft.com/office/drawing/2014/main" id="{5B74C739-E1AB-4649-A4A2-85FAABC02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22368"/>
            <a:ext cx="3657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FFB3C78-033F-1B5E-6EA5-FADD546B5F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085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1176</Words>
  <Application>Microsoft Office PowerPoint</Application>
  <PresentationFormat>On-screen Show (4:3)</PresentationFormat>
  <Paragraphs>169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Office Theme</vt:lpstr>
      <vt:lpstr>Reto Libertad Financiera</vt:lpstr>
      <vt:lpstr>TÚ ERES  TU INVERSIÓN NO. 1</vt:lpstr>
      <vt:lpstr>Los 3 Estados Financieros</vt:lpstr>
      <vt:lpstr>Como Invertir en Ti Mismo</vt:lpstr>
      <vt:lpstr>1.) Invierte en Tu Cuerpo Físico</vt:lpstr>
      <vt:lpstr>2.) Invierte en Tu Ser Interior</vt:lpstr>
      <vt:lpstr>3.) Invierte en Tu Visiόn de Vida</vt:lpstr>
      <vt:lpstr>Universidad del Éxito</vt:lpstr>
      <vt:lpstr>4.) Invierte en Tu Educaciόn</vt:lpstr>
      <vt:lpstr>5.) Invierte en Tu Carrera</vt:lpstr>
      <vt:lpstr>TRABAJO – La Clave para Ganar Dinero</vt:lpstr>
      <vt:lpstr>Aumenta Tu Capacidad Para Ganar</vt:lpstr>
      <vt:lpstr>Reflexiones Sobre las Ganancias</vt:lpstr>
      <vt:lpstr>¿Cómo Ganas Más Dinero?</vt:lpstr>
      <vt:lpstr>Los 3 Estados Financieros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</dc:title>
  <dc:creator>Alex Barron</dc:creator>
  <cp:lastModifiedBy>Alex Barron</cp:lastModifiedBy>
  <cp:revision>28</cp:revision>
  <dcterms:created xsi:type="dcterms:W3CDTF">2020-10-25T17:23:35Z</dcterms:created>
  <dcterms:modified xsi:type="dcterms:W3CDTF">2024-05-28T01:57:25Z</dcterms:modified>
</cp:coreProperties>
</file>