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258" r:id="rId3"/>
    <p:sldId id="323" r:id="rId4"/>
    <p:sldId id="301" r:id="rId5"/>
    <p:sldId id="324" r:id="rId6"/>
    <p:sldId id="325" r:id="rId7"/>
    <p:sldId id="326" r:id="rId8"/>
    <p:sldId id="327" r:id="rId9"/>
    <p:sldId id="328" r:id="rId10"/>
    <p:sldId id="398" r:id="rId11"/>
    <p:sldId id="329" r:id="rId12"/>
    <p:sldId id="31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FF33"/>
    <a:srgbClr val="66FFCC"/>
    <a:srgbClr val="3333FF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1A936-AFAB-48FA-A505-01F8E3DBE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659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4882-9FD3-479A-B4FE-AB80C4C54E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296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7C857-607D-4F12-B772-0613CA478351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3959" y="2994323"/>
            <a:ext cx="3579159" cy="21110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Universidad del </a:t>
            </a:r>
            <a:r>
              <a:rPr lang="en-US" b="1" dirty="0" err="1"/>
              <a:t>Éxito</a:t>
            </a:r>
            <a:br>
              <a:rPr lang="en-US" b="1" dirty="0"/>
            </a:br>
            <a:r>
              <a:rPr lang="en-US" dirty="0"/>
              <a:t>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3959" y="5095717"/>
            <a:ext cx="3274359" cy="1752600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0C3FC6D3-5C0A-4217-B757-7C4521252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63499"/>
            <a:ext cx="5763491" cy="6650182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CF863D1-FD6C-4FEE-BC26-58D0B2C18C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226707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5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/>
              <a:t>4.) Las Areas de la Vida</a:t>
            </a:r>
          </a:p>
        </p:txBody>
      </p:sp>
      <p:sp>
        <p:nvSpPr>
          <p:cNvPr id="3" name="Oval 2"/>
          <p:cNvSpPr/>
          <p:nvPr/>
        </p:nvSpPr>
        <p:spPr>
          <a:xfrm>
            <a:off x="1676400" y="1524000"/>
            <a:ext cx="5943600" cy="533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505200" y="3200400"/>
            <a:ext cx="2133600" cy="2057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3733800"/>
            <a:ext cx="9906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DIOS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34290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DESARROLLO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2800" y="4648200"/>
            <a:ext cx="247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PERSONAL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86400" y="2514600"/>
            <a:ext cx="144780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133600" y="2819400"/>
            <a:ext cx="1524000" cy="9143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4"/>
          </p:cNvCxnSpPr>
          <p:nvPr/>
        </p:nvCxnSpPr>
        <p:spPr>
          <a:xfrm flipH="1" flipV="1">
            <a:off x="4572000" y="5257802"/>
            <a:ext cx="76200" cy="1600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5486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PROSPERIDAD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46203" y="535487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CC"/>
                </a:solidFill>
              </a:rPr>
              <a:t>SALUD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2400" y="1066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ALMA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2971800" y="1981200"/>
            <a:ext cx="990600" cy="137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4038600" y="1600200"/>
            <a:ext cx="3810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181600" y="1905000"/>
            <a:ext cx="914400" cy="144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800600" y="1600200"/>
            <a:ext cx="3048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16200000">
            <a:off x="3880366" y="22156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ESPIRITUAL</a:t>
            </a:r>
          </a:p>
        </p:txBody>
      </p:sp>
      <p:sp>
        <p:nvSpPr>
          <p:cNvPr id="35" name="TextBox 34"/>
          <p:cNvSpPr txBox="1"/>
          <p:nvPr/>
        </p:nvSpPr>
        <p:spPr>
          <a:xfrm rot="17328615">
            <a:off x="4561114" y="238891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SOCIAL</a:t>
            </a:r>
          </a:p>
        </p:txBody>
      </p:sp>
      <p:sp>
        <p:nvSpPr>
          <p:cNvPr id="36" name="TextBox 35"/>
          <p:cNvSpPr txBox="1"/>
          <p:nvPr/>
        </p:nvSpPr>
        <p:spPr>
          <a:xfrm rot="18640346">
            <a:off x="5221950" y="269452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EDUCACION</a:t>
            </a:r>
          </a:p>
        </p:txBody>
      </p:sp>
      <p:sp>
        <p:nvSpPr>
          <p:cNvPr id="37" name="TextBox 36"/>
          <p:cNvSpPr txBox="1"/>
          <p:nvPr/>
        </p:nvSpPr>
        <p:spPr>
          <a:xfrm rot="3985329">
            <a:off x="3167020" y="238081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RECREACION</a:t>
            </a:r>
          </a:p>
        </p:txBody>
      </p:sp>
      <p:sp>
        <p:nvSpPr>
          <p:cNvPr id="38" name="TextBox 37"/>
          <p:cNvSpPr txBox="1"/>
          <p:nvPr/>
        </p:nvSpPr>
        <p:spPr>
          <a:xfrm rot="2783592">
            <a:off x="2429705" y="274718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PERSONAL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5105400" y="5181600"/>
            <a:ext cx="685800" cy="144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410200" y="4876800"/>
            <a:ext cx="13716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5638800" y="4495800"/>
            <a:ext cx="190500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638800" y="3581400"/>
            <a:ext cx="19050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 rot="20266883">
            <a:off x="5807278" y="33080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MENTAL</a:t>
            </a:r>
          </a:p>
        </p:txBody>
      </p:sp>
      <p:sp>
        <p:nvSpPr>
          <p:cNvPr id="66" name="TextBox 65"/>
          <p:cNvSpPr txBox="1"/>
          <p:nvPr/>
        </p:nvSpPr>
        <p:spPr>
          <a:xfrm rot="21396506">
            <a:off x="6029457" y="408110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IDENTIDAD</a:t>
            </a:r>
          </a:p>
        </p:txBody>
      </p:sp>
      <p:sp>
        <p:nvSpPr>
          <p:cNvPr id="67" name="TextBox 66"/>
          <p:cNvSpPr txBox="1"/>
          <p:nvPr/>
        </p:nvSpPr>
        <p:spPr>
          <a:xfrm rot="1492414">
            <a:off x="5725523" y="493555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EMOCIONAL</a:t>
            </a:r>
          </a:p>
        </p:txBody>
      </p:sp>
      <p:sp>
        <p:nvSpPr>
          <p:cNvPr id="68" name="TextBox 67"/>
          <p:cNvSpPr txBox="1"/>
          <p:nvPr/>
        </p:nvSpPr>
        <p:spPr>
          <a:xfrm rot="3398097">
            <a:off x="4957374" y="5572251"/>
            <a:ext cx="168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RELACIONES</a:t>
            </a:r>
          </a:p>
        </p:txBody>
      </p:sp>
      <p:sp>
        <p:nvSpPr>
          <p:cNvPr id="69" name="TextBox 68"/>
          <p:cNvSpPr txBox="1"/>
          <p:nvPr/>
        </p:nvSpPr>
        <p:spPr>
          <a:xfrm rot="4603931">
            <a:off x="4346375" y="582009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FISICA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H="1" flipV="1">
            <a:off x="1676400" y="3886200"/>
            <a:ext cx="18288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1828800" y="4572000"/>
            <a:ext cx="17526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3" idx="3"/>
            <a:endCxn id="4" idx="3"/>
          </p:cNvCxnSpPr>
          <p:nvPr/>
        </p:nvCxnSpPr>
        <p:spPr>
          <a:xfrm flipV="1">
            <a:off x="2546821" y="4956501"/>
            <a:ext cx="1270838" cy="11203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3581400" y="5181600"/>
            <a:ext cx="5334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 rot="1492414">
            <a:off x="1915523" y="333535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CARRERA</a:t>
            </a:r>
          </a:p>
        </p:txBody>
      </p:sp>
      <p:sp>
        <p:nvSpPr>
          <p:cNvPr id="83" name="TextBox 82"/>
          <p:cNvSpPr txBox="1"/>
          <p:nvPr/>
        </p:nvSpPr>
        <p:spPr>
          <a:xfrm rot="21396506">
            <a:off x="1838457" y="423350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FINANCIERA</a:t>
            </a:r>
          </a:p>
        </p:txBody>
      </p:sp>
      <p:sp>
        <p:nvSpPr>
          <p:cNvPr id="84" name="TextBox 83"/>
          <p:cNvSpPr txBox="1"/>
          <p:nvPr/>
        </p:nvSpPr>
        <p:spPr>
          <a:xfrm rot="19684447">
            <a:off x="2067057" y="507170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NEGOCIOS</a:t>
            </a:r>
          </a:p>
        </p:txBody>
      </p:sp>
      <p:sp>
        <p:nvSpPr>
          <p:cNvPr id="85" name="TextBox 84"/>
          <p:cNvSpPr txBox="1"/>
          <p:nvPr/>
        </p:nvSpPr>
        <p:spPr>
          <a:xfrm rot="16618989">
            <a:off x="3509806" y="589031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DAR</a:t>
            </a:r>
          </a:p>
        </p:txBody>
      </p:sp>
      <p:sp>
        <p:nvSpPr>
          <p:cNvPr id="86" name="TextBox 85"/>
          <p:cNvSpPr txBox="1"/>
          <p:nvPr/>
        </p:nvSpPr>
        <p:spPr>
          <a:xfrm rot="18045746">
            <a:off x="2743455" y="5493371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ECONOMICA/POLITICA</a:t>
            </a:r>
          </a:p>
        </p:txBody>
      </p:sp>
      <p:sp>
        <p:nvSpPr>
          <p:cNvPr id="4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/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2021</a:t>
            </a:r>
          </a:p>
        </p:txBody>
      </p:sp>
      <p:pic>
        <p:nvPicPr>
          <p:cNvPr id="45" name="Picture 44" descr="Logo&#10;&#10;Description automatically generated">
            <a:extLst>
              <a:ext uri="{FF2B5EF4-FFF2-40B4-BE49-F238E27FC236}">
                <a16:creationId xmlns:a16="http://schemas.microsoft.com/office/drawing/2014/main" id="{819D1AB6-E092-4C3F-97EA-E679118EF9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372" y="5742049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1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/>
              <a:t>4.) Las 12 Areas de las </a:t>
            </a:r>
            <a:r>
              <a:rPr lang="en-US" b="1" dirty="0" err="1"/>
              <a:t>Finanzas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67565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Cada</a:t>
            </a:r>
            <a:r>
              <a:rPr lang="en-US" b="1" dirty="0"/>
              <a:t> Area </a:t>
            </a:r>
            <a:r>
              <a:rPr lang="en-US" b="1" dirty="0" err="1"/>
              <a:t>Puede</a:t>
            </a:r>
            <a:r>
              <a:rPr lang="en-US" b="1" dirty="0"/>
              <a:t> Tener </a:t>
            </a:r>
            <a:r>
              <a:rPr lang="en-US" b="1" dirty="0" err="1"/>
              <a:t>Varias</a:t>
            </a:r>
            <a:r>
              <a:rPr lang="en-US" b="1" dirty="0"/>
              <a:t> </a:t>
            </a:r>
            <a:r>
              <a:rPr lang="en-US" b="1" dirty="0" err="1"/>
              <a:t>subcategorias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1" y="3585116"/>
            <a:ext cx="2304474" cy="495856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YOUR SELF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61917" y="3585116"/>
            <a:ext cx="2677925" cy="83311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BANKING &amp; FINANCING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8258" y="3642138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BUSINESS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5B92A5-67C0-41BC-A665-6F34AEC63D2F}"/>
              </a:ext>
            </a:extLst>
          </p:cNvPr>
          <p:cNvSpPr txBox="1">
            <a:spLocks/>
          </p:cNvSpPr>
          <p:nvPr/>
        </p:nvSpPr>
        <p:spPr>
          <a:xfrm>
            <a:off x="166945" y="4275116"/>
            <a:ext cx="2304474" cy="495856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RELATIONSHIPS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10294D8-A74B-44FE-965C-F451972AC9FD}"/>
              </a:ext>
            </a:extLst>
          </p:cNvPr>
          <p:cNvSpPr txBox="1">
            <a:spLocks/>
          </p:cNvSpPr>
          <p:nvPr/>
        </p:nvSpPr>
        <p:spPr>
          <a:xfrm>
            <a:off x="186837" y="4927088"/>
            <a:ext cx="2270037" cy="734403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LIFESTYLE &amp; PURCHASES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C61D80-54F9-49E1-A9F0-83ACB67062D9}"/>
              </a:ext>
            </a:extLst>
          </p:cNvPr>
          <p:cNvSpPr txBox="1">
            <a:spLocks/>
          </p:cNvSpPr>
          <p:nvPr/>
        </p:nvSpPr>
        <p:spPr>
          <a:xfrm>
            <a:off x="3161255" y="4616224"/>
            <a:ext cx="2677925" cy="4958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RESERVES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A1B3AAD-AA56-43B2-B331-8F93EF8E24D8}"/>
              </a:ext>
            </a:extLst>
          </p:cNvPr>
          <p:cNvSpPr txBox="1">
            <a:spLocks/>
          </p:cNvSpPr>
          <p:nvPr/>
        </p:nvSpPr>
        <p:spPr>
          <a:xfrm>
            <a:off x="6523716" y="4399805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INVESTMENTS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F383184-92A0-4BF5-90CE-4EABFF55026F}"/>
              </a:ext>
            </a:extLst>
          </p:cNvPr>
          <p:cNvSpPr txBox="1">
            <a:spLocks/>
          </p:cNvSpPr>
          <p:nvPr/>
        </p:nvSpPr>
        <p:spPr>
          <a:xfrm>
            <a:off x="6523716" y="5116773"/>
            <a:ext cx="2474423" cy="83311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LEGAL &amp;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TAXES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0A132D5-4675-4701-BE5C-854684F90D1E}"/>
              </a:ext>
            </a:extLst>
          </p:cNvPr>
          <p:cNvSpPr txBox="1">
            <a:spLocks/>
          </p:cNvSpPr>
          <p:nvPr/>
        </p:nvSpPr>
        <p:spPr>
          <a:xfrm>
            <a:off x="6525049" y="6033881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GIVING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3CBC0A6-9DDF-4CFE-AE6F-F6D69001ADA2}"/>
              </a:ext>
            </a:extLst>
          </p:cNvPr>
          <p:cNvSpPr txBox="1">
            <a:spLocks/>
          </p:cNvSpPr>
          <p:nvPr/>
        </p:nvSpPr>
        <p:spPr>
          <a:xfrm>
            <a:off x="152401" y="5825942"/>
            <a:ext cx="2270037" cy="757420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ESTATE &amp;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LEGACY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7AD298-C504-4EBC-86E0-0D1CF7B5E638}"/>
              </a:ext>
            </a:extLst>
          </p:cNvPr>
          <p:cNvSpPr txBox="1">
            <a:spLocks/>
          </p:cNvSpPr>
          <p:nvPr/>
        </p:nvSpPr>
        <p:spPr>
          <a:xfrm>
            <a:off x="3161255" y="5357530"/>
            <a:ext cx="2677925" cy="4958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PROTECTION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5776E2-808C-4B20-92E1-476C449330A1}"/>
              </a:ext>
            </a:extLst>
          </p:cNvPr>
          <p:cNvSpPr txBox="1">
            <a:spLocks/>
          </p:cNvSpPr>
          <p:nvPr/>
        </p:nvSpPr>
        <p:spPr>
          <a:xfrm>
            <a:off x="3161255" y="6110584"/>
            <a:ext cx="2677925" cy="4958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YOUR OWN BANK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C2E786-232E-5F8C-022B-6241C78FBD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07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Questions? Thoughts?</a:t>
            </a:r>
          </a:p>
        </p:txBody>
      </p:sp>
      <p:pic>
        <p:nvPicPr>
          <p:cNvPr id="4" name="Content Placeholder 3" descr="SAP-HANA-Questi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752600"/>
            <a:ext cx="6201382" cy="4114800"/>
          </a:xfrm>
        </p:spPr>
      </p:pic>
    </p:spTree>
    <p:extLst>
      <p:ext uri="{BB962C8B-B14F-4D97-AF65-F5344CB8AC3E}">
        <p14:creationId xmlns:p14="http://schemas.microsoft.com/office/powerpoint/2010/main" val="365781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/>
              <a:t>EL </a:t>
            </a:r>
            <a:r>
              <a:rPr lang="en-US" b="1" dirty="0" err="1"/>
              <a:t>JUEGO</a:t>
            </a:r>
            <a:r>
              <a:rPr lang="en-US" b="1" dirty="0"/>
              <a:t> DE LA VIDA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EC2692EC-AB26-43DA-87CA-2DF54ED369D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 descr="money2-150x1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312" y="1905000"/>
            <a:ext cx="4143375" cy="4143375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958EF9D6-B589-FA2A-0B94-B67B1DC0FD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 </a:t>
            </a:r>
            <a:r>
              <a:rPr lang="en-US" b="1" dirty="0" err="1"/>
              <a:t>Juego</a:t>
            </a:r>
            <a:r>
              <a:rPr lang="en-US" b="1" dirty="0"/>
              <a:t>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La Vida es un </a:t>
            </a:r>
            <a:r>
              <a:rPr lang="en-US" b="1" dirty="0" err="1"/>
              <a:t>Juego</a:t>
            </a:r>
            <a:r>
              <a:rPr lang="en-US" b="1" dirty="0"/>
              <a:t>. </a:t>
            </a:r>
          </a:p>
          <a:p>
            <a:r>
              <a:rPr lang="es-ES" dirty="0"/>
              <a:t>Tiene jugadores (tú y otros a tu alrededor)</a:t>
            </a:r>
          </a:p>
          <a:p>
            <a:r>
              <a:rPr lang="es-ES" dirty="0"/>
              <a:t>Tiene capitanes de equipo (tus padres, tu jefe u otros líderes)</a:t>
            </a:r>
          </a:p>
          <a:p>
            <a:r>
              <a:rPr lang="es-ES" dirty="0"/>
              <a:t>Equipos (familias, empresas, organizaciones)</a:t>
            </a:r>
          </a:p>
          <a:p>
            <a:r>
              <a:rPr lang="es-ES" dirty="0"/>
              <a:t>Espectadores (personas que están al margen mirando)</a:t>
            </a:r>
          </a:p>
          <a:p>
            <a:r>
              <a:rPr lang="es-ES" dirty="0"/>
              <a:t>Aficionados (amigos que quieren que ganes)</a:t>
            </a:r>
          </a:p>
          <a:p>
            <a:r>
              <a:rPr lang="es-ES" dirty="0"/>
              <a:t>Enemigos (odiadores que quieren que pierdas)</a:t>
            </a:r>
          </a:p>
          <a:p>
            <a:r>
              <a:rPr lang="es-ES" dirty="0"/>
              <a:t>Entrenadores (maestros, mentores, pastores, etc.)</a:t>
            </a:r>
          </a:p>
          <a:p>
            <a:r>
              <a:rPr lang="es-ES" dirty="0"/>
              <a:t>Reglas (cómo se juega)</a:t>
            </a:r>
          </a:p>
          <a:p>
            <a:r>
              <a:rPr lang="es-ES" dirty="0"/>
              <a:t>Metas (lo que constituye progreso)</a:t>
            </a:r>
          </a:p>
          <a:p>
            <a:r>
              <a:rPr lang="es-ES" dirty="0"/>
              <a:t>Marcador (para medir tu posición)</a:t>
            </a:r>
          </a:p>
          <a:p>
            <a:r>
              <a:rPr lang="es-ES" dirty="0"/>
              <a:t>Límites (lo que está bien y lo que está mal)</a:t>
            </a:r>
          </a:p>
          <a:p>
            <a:r>
              <a:rPr lang="es-ES" dirty="0"/>
              <a:t>Penalizaciones (costo de cometer un error)</a:t>
            </a:r>
            <a:endParaRPr lang="en-US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BC2BAC3-4CD2-A6BD-5374-2BB488653C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7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Nadie</a:t>
            </a:r>
            <a:r>
              <a:rPr lang="en-US" b="1" dirty="0"/>
              <a:t> </a:t>
            </a:r>
            <a:r>
              <a:rPr lang="en-US" b="1" dirty="0" err="1"/>
              <a:t>Nace</a:t>
            </a:r>
            <a:r>
              <a:rPr lang="en-US" b="1" dirty="0"/>
              <a:t> </a:t>
            </a:r>
            <a:r>
              <a:rPr lang="en-US" b="1" dirty="0" err="1"/>
              <a:t>Siendo</a:t>
            </a:r>
            <a:r>
              <a:rPr lang="en-US" b="1" dirty="0"/>
              <a:t> </a:t>
            </a:r>
            <a:r>
              <a:rPr lang="en-US" b="1" dirty="0" err="1"/>
              <a:t>Experto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Tienes</a:t>
            </a:r>
            <a:r>
              <a:rPr lang="en-US" b="1" dirty="0"/>
              <a:t> Que </a:t>
            </a:r>
            <a:r>
              <a:rPr lang="en-US" b="1" dirty="0" err="1"/>
              <a:t>Aprender</a:t>
            </a:r>
            <a:r>
              <a:rPr lang="en-US" b="1" dirty="0"/>
              <a:t> a </a:t>
            </a:r>
            <a:r>
              <a:rPr lang="en-US" b="1" dirty="0" err="1"/>
              <a:t>Jugar</a:t>
            </a:r>
            <a:r>
              <a:rPr lang="en-US" b="1" dirty="0"/>
              <a:t>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Juego</a:t>
            </a:r>
            <a:r>
              <a:rPr lang="en-US" b="1" dirty="0"/>
              <a:t>. </a:t>
            </a:r>
          </a:p>
          <a:p>
            <a:r>
              <a:rPr lang="es-ES" dirty="0"/>
              <a:t>Tienes que aprender el idioma.</a:t>
            </a:r>
          </a:p>
          <a:p>
            <a:r>
              <a:rPr lang="es-ES" dirty="0"/>
              <a:t>Tienes que aprender las reglas.</a:t>
            </a:r>
          </a:p>
          <a:p>
            <a:r>
              <a:rPr lang="es-ES" dirty="0"/>
              <a:t>Tienes que aprender a marcar un gol.</a:t>
            </a:r>
          </a:p>
          <a:p>
            <a:r>
              <a:rPr lang="es-ES" dirty="0"/>
              <a:t>Tienes que elegir quién está en tu equipo.</a:t>
            </a:r>
          </a:p>
          <a:p>
            <a:r>
              <a:rPr lang="es-ES" dirty="0"/>
              <a:t>Tienes que aprender a ser un jugador de equipo.</a:t>
            </a:r>
          </a:p>
          <a:p>
            <a:r>
              <a:rPr lang="es-ES" dirty="0"/>
              <a:t>Tienes que Aprender a Diferenciar quiénes son tus Fans y quiénes tus Enemigos.</a:t>
            </a:r>
          </a:p>
          <a:p>
            <a:r>
              <a:rPr lang="es-ES" dirty="0"/>
              <a:t>Tienes que aprender a leer el cuadro de mando.</a:t>
            </a:r>
          </a:p>
          <a:p>
            <a:r>
              <a:rPr lang="es-ES" dirty="0"/>
              <a:t>Tienes que aprender a evitar las sanciones.</a:t>
            </a:r>
          </a:p>
          <a:p>
            <a:r>
              <a:rPr lang="es-ES" dirty="0"/>
              <a:t>Hay que seleccionar buenos entrenadores.</a:t>
            </a:r>
          </a:p>
          <a:p>
            <a:r>
              <a:rPr lang="es-ES" dirty="0"/>
              <a:t>Tienes que practicar una y otra vez.</a:t>
            </a:r>
          </a:p>
          <a:p>
            <a:r>
              <a:rPr lang="es-ES" dirty="0"/>
              <a:t>¡Cuanto antes aprendas, mejor estarás!</a:t>
            </a:r>
            <a:endParaRPr lang="en-US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0803C68-2360-464F-69CA-14ED0489AA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0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Las 4 </a:t>
            </a:r>
            <a:r>
              <a:rPr lang="en-US" b="1" dirty="0" err="1"/>
              <a:t>Dimensiones</a:t>
            </a:r>
            <a:r>
              <a:rPr lang="en-US" b="1" dirty="0"/>
              <a:t>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1" y="1524000"/>
            <a:ext cx="72390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En la Vida Hay 4 </a:t>
            </a:r>
            <a:r>
              <a:rPr lang="en-US" b="1" dirty="0" err="1"/>
              <a:t>Dimensiones</a:t>
            </a:r>
            <a:r>
              <a:rPr lang="en-US" b="1" dirty="0"/>
              <a:t>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2147288"/>
            <a:ext cx="3048000" cy="1295400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Tiempo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0" y="5170797"/>
            <a:ext cx="3048000" cy="1295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Dinero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85750" y="3657600"/>
            <a:ext cx="2762250" cy="12954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Areas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De la Vida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0" y="3627786"/>
            <a:ext cx="2857500" cy="1295400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Etapas</a:t>
            </a:r>
            <a:r>
              <a:rPr lang="en-US" b="1" dirty="0"/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De la </a:t>
            </a:r>
            <a:r>
              <a:rPr lang="en-US" b="1" dirty="0" err="1"/>
              <a:t>Realidad</a:t>
            </a:r>
            <a:endParaRPr lang="en-US" b="1" dirty="0"/>
          </a:p>
        </p:txBody>
      </p:sp>
      <p:sp>
        <p:nvSpPr>
          <p:cNvPr id="10" name="Arrow: Quad 9">
            <a:extLst>
              <a:ext uri="{FF2B5EF4-FFF2-40B4-BE49-F238E27FC236}">
                <a16:creationId xmlns:a16="http://schemas.microsoft.com/office/drawing/2014/main" id="{59FF8477-E65A-4FD7-8C92-77D98BFA2E2D}"/>
              </a:ext>
            </a:extLst>
          </p:cNvPr>
          <p:cNvSpPr/>
          <p:nvPr/>
        </p:nvSpPr>
        <p:spPr>
          <a:xfrm>
            <a:off x="3905250" y="3657600"/>
            <a:ext cx="1219200" cy="1143000"/>
          </a:xfrm>
          <a:prstGeom prst="quad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E2E53FD-A3A0-02BE-E8EF-D99ECAF60F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4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r>
              <a:rPr lang="en-US" b="1" dirty="0"/>
              <a:t>1.) La Dimension del </a:t>
            </a:r>
            <a:r>
              <a:rPr lang="en-US" b="1" dirty="0" err="1"/>
              <a:t>Tiempo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447049" cy="144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Todo lo que </a:t>
            </a:r>
            <a:r>
              <a:rPr lang="en-US" b="1" dirty="0" err="1"/>
              <a:t>hacemos</a:t>
            </a:r>
            <a:r>
              <a:rPr lang="en-US" b="1" dirty="0"/>
              <a:t> es </a:t>
            </a:r>
            <a:r>
              <a:rPr lang="en-US" b="1" dirty="0" err="1"/>
              <a:t>funcion</a:t>
            </a:r>
            <a:r>
              <a:rPr lang="en-US" b="1" dirty="0"/>
              <a:t> del </a:t>
            </a:r>
            <a:r>
              <a:rPr lang="en-US" b="1" dirty="0" err="1"/>
              <a:t>TIEMPO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Hay 3 </a:t>
            </a:r>
            <a:r>
              <a:rPr lang="en-US" b="1" dirty="0" err="1"/>
              <a:t>marcos</a:t>
            </a:r>
            <a:r>
              <a:rPr lang="en-US" b="1" dirty="0"/>
              <a:t> de </a:t>
            </a:r>
            <a:r>
              <a:rPr lang="en-US" b="1" dirty="0" err="1"/>
              <a:t>tiempo</a:t>
            </a:r>
            <a:r>
              <a:rPr lang="en-US" b="1" dirty="0"/>
              <a:t> que </a:t>
            </a:r>
            <a:r>
              <a:rPr lang="en-US" b="1" dirty="0" err="1"/>
              <a:t>siempre</a:t>
            </a:r>
            <a:r>
              <a:rPr lang="en-US" b="1" dirty="0"/>
              <a:t> temenos que </a:t>
            </a:r>
            <a:r>
              <a:rPr lang="en-US" b="1" dirty="0" err="1"/>
              <a:t>tener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cuenta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4077" y="3102876"/>
            <a:ext cx="1981200" cy="1748884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Pasado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16222" y="3139118"/>
            <a:ext cx="2116873" cy="1676400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Presente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9035" y="3159898"/>
            <a:ext cx="2116873" cy="1676401"/>
          </a:xfrm>
          <a:prstGeom prst="rect">
            <a:avLst/>
          </a:prstGeom>
          <a:solidFill>
            <a:srgbClr val="66FFFF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Futuro</a:t>
            </a:r>
            <a:endParaRPr lang="en-US" b="1" dirty="0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F259E431-220F-44DE-9126-6D238A2DB2AC}"/>
              </a:ext>
            </a:extLst>
          </p:cNvPr>
          <p:cNvSpPr/>
          <p:nvPr/>
        </p:nvSpPr>
        <p:spPr>
          <a:xfrm>
            <a:off x="2479749" y="3752559"/>
            <a:ext cx="762000" cy="4910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707568" y="3786438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A192BB2-A3B6-4073-B824-BE3CA896D768}"/>
              </a:ext>
            </a:extLst>
          </p:cNvPr>
          <p:cNvSpPr txBox="1">
            <a:spLocks/>
          </p:cNvSpPr>
          <p:nvPr/>
        </p:nvSpPr>
        <p:spPr>
          <a:xfrm>
            <a:off x="208083" y="5410200"/>
            <a:ext cx="8859717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No Podemos </a:t>
            </a:r>
            <a:r>
              <a:rPr lang="en-US" b="1" dirty="0" err="1"/>
              <a:t>cambiar</a:t>
            </a:r>
            <a:r>
              <a:rPr lang="en-US" b="1" dirty="0"/>
              <a:t>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Pasado</a:t>
            </a:r>
            <a:r>
              <a:rPr lang="en-US" b="1" dirty="0"/>
              <a:t>.</a:t>
            </a:r>
          </a:p>
          <a:p>
            <a:r>
              <a:rPr lang="en-US" b="1" dirty="0" err="1"/>
              <a:t>Vivimos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Presente</a:t>
            </a:r>
            <a:r>
              <a:rPr lang="en-US" b="1" dirty="0"/>
              <a:t>. </a:t>
            </a:r>
          </a:p>
          <a:p>
            <a:r>
              <a:rPr lang="en-US" b="1" dirty="0"/>
              <a:t>Lo que </a:t>
            </a:r>
            <a:r>
              <a:rPr lang="en-US" b="1" dirty="0" err="1"/>
              <a:t>pensamos</a:t>
            </a:r>
            <a:r>
              <a:rPr lang="en-US" b="1" dirty="0"/>
              <a:t>, </a:t>
            </a:r>
            <a:r>
              <a:rPr lang="en-US" b="1" dirty="0" err="1"/>
              <a:t>decidimos</a:t>
            </a:r>
            <a:r>
              <a:rPr lang="en-US" b="1" dirty="0"/>
              <a:t>, sentimos y </a:t>
            </a:r>
            <a:r>
              <a:rPr lang="en-US" b="1" dirty="0" err="1"/>
              <a:t>hacemos</a:t>
            </a:r>
            <a:r>
              <a:rPr lang="en-US" b="1" dirty="0"/>
              <a:t> hoy </a:t>
            </a:r>
            <a:r>
              <a:rPr lang="en-US" b="1" dirty="0" err="1"/>
              <a:t>afectara</a:t>
            </a:r>
            <a:r>
              <a:rPr lang="en-US" b="1" dirty="0"/>
              <a:t> </a:t>
            </a:r>
            <a:r>
              <a:rPr lang="en-US" b="1" dirty="0" err="1"/>
              <a:t>nuestro</a:t>
            </a:r>
            <a:r>
              <a:rPr lang="en-US" b="1" dirty="0"/>
              <a:t> </a:t>
            </a:r>
            <a:r>
              <a:rPr lang="en-US" b="1" dirty="0" err="1"/>
              <a:t>Futuro</a:t>
            </a:r>
            <a:r>
              <a:rPr lang="en-US" b="1" dirty="0"/>
              <a:t>.</a:t>
            </a:r>
          </a:p>
          <a:p>
            <a:r>
              <a:rPr lang="en-US" b="1" dirty="0"/>
              <a:t>Si </a:t>
            </a:r>
            <a:r>
              <a:rPr lang="en-US" b="1" dirty="0" err="1"/>
              <a:t>queremos</a:t>
            </a:r>
            <a:r>
              <a:rPr lang="en-US" b="1" dirty="0"/>
              <a:t> un major </a:t>
            </a:r>
            <a:r>
              <a:rPr lang="en-US" b="1" dirty="0" err="1"/>
              <a:t>mañana</a:t>
            </a:r>
            <a:r>
              <a:rPr lang="en-US" b="1" dirty="0"/>
              <a:t>, </a:t>
            </a:r>
            <a:r>
              <a:rPr lang="en-US" b="1" dirty="0" err="1"/>
              <a:t>tendremos</a:t>
            </a:r>
            <a:r>
              <a:rPr lang="en-US" b="1" dirty="0"/>
              <a:t> que </a:t>
            </a:r>
            <a:r>
              <a:rPr lang="en-US" b="1" dirty="0" err="1"/>
              <a:t>trabajar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el</a:t>
            </a:r>
            <a:r>
              <a:rPr lang="en-US" b="1" dirty="0"/>
              <a:t> Hoy!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21C0FD4-4F83-D687-0F00-DE70936305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5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901" y="202190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/>
              <a:t>2.) La Dimension del Dinero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599450" cy="190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Es </a:t>
            </a:r>
            <a:r>
              <a:rPr lang="en-US" b="1" dirty="0" err="1"/>
              <a:t>critico</a:t>
            </a:r>
            <a:r>
              <a:rPr lang="en-US" b="1" dirty="0"/>
              <a:t> de </a:t>
            </a:r>
            <a:r>
              <a:rPr lang="en-US" b="1" dirty="0" err="1"/>
              <a:t>entender</a:t>
            </a:r>
            <a:r>
              <a:rPr lang="en-US" b="1" dirty="0"/>
              <a:t> La Dimension del DINERO: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Hay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r>
              <a:rPr lang="en-US" b="1" dirty="0"/>
              <a:t> Clave que </a:t>
            </a:r>
            <a:r>
              <a:rPr lang="en-US" b="1" dirty="0" err="1"/>
              <a:t>estan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interconectados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913" y="3585116"/>
            <a:ext cx="1981200" cy="2358484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Estado de </a:t>
            </a:r>
            <a:r>
              <a:rPr lang="en-US" b="1" dirty="0" err="1"/>
              <a:t>Flujo</a:t>
            </a:r>
            <a:r>
              <a:rPr lang="en-US" b="1" dirty="0"/>
              <a:t> de </a:t>
            </a:r>
            <a:r>
              <a:rPr lang="en-US" b="1" dirty="0" err="1"/>
              <a:t>Efectivo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33437" y="3631747"/>
            <a:ext cx="2116873" cy="232224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Balance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03826" y="3642138"/>
            <a:ext cx="2116873" cy="2301462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Estado de </a:t>
            </a:r>
            <a:r>
              <a:rPr lang="en-US" b="1" dirty="0" err="1"/>
              <a:t>Resultados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949802" y="4564268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73CC8ED-D18E-4FCC-B5D4-6909945A4F19}"/>
              </a:ext>
            </a:extLst>
          </p:cNvPr>
          <p:cNvSpPr/>
          <p:nvPr/>
        </p:nvSpPr>
        <p:spPr>
          <a:xfrm>
            <a:off x="2763244" y="4554744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C13A398-973A-4BA1-B829-98E7265D6902}"/>
              </a:ext>
            </a:extLst>
          </p:cNvPr>
          <p:cNvCxnSpPr>
            <a:cxnSpLocks/>
            <a:stCxn id="8" idx="2"/>
            <a:endCxn id="5" idx="1"/>
          </p:cNvCxnSpPr>
          <p:nvPr/>
        </p:nvCxnSpPr>
        <p:spPr>
          <a:xfrm rot="5400000" flipH="1">
            <a:off x="3531967" y="1713304"/>
            <a:ext cx="1179242" cy="7281350"/>
          </a:xfrm>
          <a:prstGeom prst="bentConnector4">
            <a:avLst>
              <a:gd name="adj1" fmla="val -19385"/>
              <a:gd name="adj2" fmla="val 103140"/>
            </a:avLst>
          </a:prstGeom>
          <a:ln>
            <a:solidFill>
              <a:srgbClr val="3333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72E7C58-5723-59AF-450D-3858D91FD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8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901" y="202190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/>
              <a:t>2.) Los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48" y="1439482"/>
            <a:ext cx="8465551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Cada</a:t>
            </a:r>
            <a:r>
              <a:rPr lang="en-US" b="1" dirty="0"/>
              <a:t> uno de </a:t>
            </a:r>
            <a:r>
              <a:rPr lang="en-US" b="1" dirty="0" err="1"/>
              <a:t>los</a:t>
            </a:r>
            <a:r>
              <a:rPr lang="en-US" b="1" dirty="0"/>
              <a:t>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r>
              <a:rPr lang="en-US" b="1" dirty="0"/>
              <a:t> </a:t>
            </a:r>
            <a:r>
              <a:rPr lang="en-US" b="1" dirty="0" err="1"/>
              <a:t>tiene</a:t>
            </a:r>
            <a:r>
              <a:rPr lang="en-US" b="1" dirty="0"/>
              <a:t> 3 partes.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300" y="3585115"/>
            <a:ext cx="2648500" cy="273948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INVERSIONES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400" b="1" dirty="0" err="1"/>
              <a:t>FINANCIAMIENTO</a:t>
            </a:r>
            <a:endParaRPr lang="en-US" sz="2400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OPERACIONES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63625" y="3621676"/>
            <a:ext cx="2116873" cy="26928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ACTIVOS</a:t>
            </a:r>
            <a:r>
              <a:rPr lang="en-US" b="1" dirty="0"/>
              <a:t> -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PASIVOS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= VALOR NETO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03826" y="3642137"/>
            <a:ext cx="2116873" cy="26928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INGRESOS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- </a:t>
            </a:r>
            <a:r>
              <a:rPr lang="en-US" b="1" dirty="0" err="1"/>
              <a:t>GASTOS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= </a:t>
            </a:r>
            <a:r>
              <a:rPr lang="en-US" b="1" dirty="0" err="1"/>
              <a:t>INGRESO</a:t>
            </a:r>
            <a:r>
              <a:rPr lang="en-US" b="1" dirty="0"/>
              <a:t> NETO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956811" y="4363251"/>
            <a:ext cx="670701" cy="236332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73CC8ED-D18E-4FCC-B5D4-6909945A4F19}"/>
              </a:ext>
            </a:extLst>
          </p:cNvPr>
          <p:cNvSpPr/>
          <p:nvPr/>
        </p:nvSpPr>
        <p:spPr>
          <a:xfrm>
            <a:off x="3032362" y="4267571"/>
            <a:ext cx="670701" cy="194519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C13A398-973A-4BA1-B829-98E7265D6902}"/>
              </a:ext>
            </a:extLst>
          </p:cNvPr>
          <p:cNvCxnSpPr>
            <a:cxnSpLocks/>
            <a:stCxn id="8" idx="2"/>
            <a:endCxn id="5" idx="1"/>
          </p:cNvCxnSpPr>
          <p:nvPr/>
        </p:nvCxnSpPr>
        <p:spPr>
          <a:xfrm rot="5400000" flipH="1">
            <a:off x="3352715" y="1925443"/>
            <a:ext cx="1380133" cy="7438963"/>
          </a:xfrm>
          <a:prstGeom prst="bentConnector4">
            <a:avLst>
              <a:gd name="adj1" fmla="val -16564"/>
              <a:gd name="adj2" fmla="val 103073"/>
            </a:avLst>
          </a:prstGeom>
          <a:ln>
            <a:solidFill>
              <a:srgbClr val="3333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0038AA-BBF3-4BCA-9DC3-C7A416FCB82D}"/>
              </a:ext>
            </a:extLst>
          </p:cNvPr>
          <p:cNvSpPr txBox="1">
            <a:spLocks/>
          </p:cNvSpPr>
          <p:nvPr/>
        </p:nvSpPr>
        <p:spPr>
          <a:xfrm>
            <a:off x="3763625" y="2592080"/>
            <a:ext cx="2116873" cy="1029596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Balance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BA457A3-6474-4D94-BFFD-876600A28352}"/>
              </a:ext>
            </a:extLst>
          </p:cNvPr>
          <p:cNvSpPr txBox="1">
            <a:spLocks/>
          </p:cNvSpPr>
          <p:nvPr/>
        </p:nvSpPr>
        <p:spPr>
          <a:xfrm>
            <a:off x="6716378" y="2549226"/>
            <a:ext cx="2116873" cy="1099340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Estado de </a:t>
            </a:r>
            <a:r>
              <a:rPr lang="en-US" b="1" dirty="0" err="1"/>
              <a:t>Resultados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DCEB80-49AC-4F86-8CDD-27B38F3D7993}"/>
              </a:ext>
            </a:extLst>
          </p:cNvPr>
          <p:cNvSpPr txBox="1">
            <a:spLocks/>
          </p:cNvSpPr>
          <p:nvPr/>
        </p:nvSpPr>
        <p:spPr>
          <a:xfrm>
            <a:off x="310736" y="2668303"/>
            <a:ext cx="2673615" cy="9168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Flujo</a:t>
            </a:r>
            <a:r>
              <a:rPr lang="en-US" b="1" dirty="0"/>
              <a:t> de </a:t>
            </a:r>
            <a:r>
              <a:rPr lang="en-US" b="1" dirty="0" err="1"/>
              <a:t>Efectivo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E6E2992-20F0-4B24-BC43-00DEED97D39D}"/>
              </a:ext>
            </a:extLst>
          </p:cNvPr>
          <p:cNvSpPr/>
          <p:nvPr/>
        </p:nvSpPr>
        <p:spPr>
          <a:xfrm>
            <a:off x="5956811" y="4954856"/>
            <a:ext cx="670701" cy="236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B687B2-3425-4B86-8754-A7D6D46E8C1A}"/>
              </a:ext>
            </a:extLst>
          </p:cNvPr>
          <p:cNvSpPr/>
          <p:nvPr/>
        </p:nvSpPr>
        <p:spPr>
          <a:xfrm>
            <a:off x="3016611" y="4870397"/>
            <a:ext cx="670701" cy="236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41048106-4A3A-4A3B-AC04-760CD8A2ECD3}"/>
              </a:ext>
            </a:extLst>
          </p:cNvPr>
          <p:cNvSpPr/>
          <p:nvPr/>
        </p:nvSpPr>
        <p:spPr>
          <a:xfrm flipH="1">
            <a:off x="5965049" y="5526758"/>
            <a:ext cx="670701" cy="2363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0CF25533-A87A-403B-B68F-7D598DCE0D2E}"/>
              </a:ext>
            </a:extLst>
          </p:cNvPr>
          <p:cNvSpPr/>
          <p:nvPr/>
        </p:nvSpPr>
        <p:spPr>
          <a:xfrm>
            <a:off x="3032362" y="5513899"/>
            <a:ext cx="670701" cy="2363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80C23B2-79D4-4978-9D65-ABD54E247F8C}"/>
              </a:ext>
            </a:extLst>
          </p:cNvPr>
          <p:cNvSpPr/>
          <p:nvPr/>
        </p:nvSpPr>
        <p:spPr>
          <a:xfrm flipH="1">
            <a:off x="3031637" y="4496152"/>
            <a:ext cx="655674" cy="194519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F815013D-5D3C-41BA-84CC-DB9755E6CF71}"/>
              </a:ext>
            </a:extLst>
          </p:cNvPr>
          <p:cNvSpPr/>
          <p:nvPr/>
        </p:nvSpPr>
        <p:spPr>
          <a:xfrm flipH="1">
            <a:off x="3011500" y="5134152"/>
            <a:ext cx="639425" cy="23500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EA61BD82-D970-416B-8EC9-3096AF3CC7F9}"/>
              </a:ext>
            </a:extLst>
          </p:cNvPr>
          <p:cNvSpPr/>
          <p:nvPr/>
        </p:nvSpPr>
        <p:spPr>
          <a:xfrm flipH="1">
            <a:off x="3016610" y="5745221"/>
            <a:ext cx="662463" cy="23500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D62489C-8F68-948B-FE83-98DDD32899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5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r>
              <a:rPr lang="en-US" b="1" dirty="0"/>
              <a:t>3.) Las 3 </a:t>
            </a:r>
            <a:r>
              <a:rPr lang="en-US" b="1" dirty="0" err="1"/>
              <a:t>Etapas</a:t>
            </a:r>
            <a:r>
              <a:rPr lang="en-US" b="1" dirty="0"/>
              <a:t> de la </a:t>
            </a:r>
            <a:r>
              <a:rPr lang="en-US" b="1" dirty="0" err="1"/>
              <a:t>Realidad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675650" cy="190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La </a:t>
            </a:r>
            <a:r>
              <a:rPr lang="en-US" b="1" dirty="0" err="1"/>
              <a:t>mayoria</a:t>
            </a:r>
            <a:r>
              <a:rPr lang="en-US" b="1" dirty="0"/>
              <a:t> de las </a:t>
            </a:r>
            <a:r>
              <a:rPr lang="en-US" b="1" dirty="0" err="1"/>
              <a:t>cosas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la </a:t>
            </a:r>
            <a:r>
              <a:rPr lang="en-US" b="1" dirty="0" err="1"/>
              <a:t>vida</a:t>
            </a:r>
            <a:r>
              <a:rPr lang="en-US" b="1" dirty="0"/>
              <a:t> </a:t>
            </a:r>
            <a:r>
              <a:rPr lang="en-US" b="1" dirty="0" err="1"/>
              <a:t>pasan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3 </a:t>
            </a:r>
            <a:r>
              <a:rPr lang="en-US" b="1" dirty="0" err="1"/>
              <a:t>etapas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La Clave para </a:t>
            </a:r>
            <a:r>
              <a:rPr lang="en-US" b="1" dirty="0" err="1"/>
              <a:t>Lograrlo</a:t>
            </a:r>
            <a:r>
              <a:rPr lang="en-US" b="1" dirty="0"/>
              <a:t> es NO </a:t>
            </a:r>
            <a:r>
              <a:rPr lang="en-US" b="1" dirty="0" err="1"/>
              <a:t>brincarte</a:t>
            </a:r>
            <a:r>
              <a:rPr lang="en-US" b="1" dirty="0"/>
              <a:t> la Etapa de </a:t>
            </a:r>
            <a:r>
              <a:rPr lang="en-US" b="1" dirty="0" err="1"/>
              <a:t>en</a:t>
            </a:r>
            <a:r>
              <a:rPr lang="en-US" b="1" dirty="0"/>
              <a:t> Medio </a:t>
            </a:r>
            <a:r>
              <a:rPr lang="en-US" b="1" dirty="0" err="1"/>
              <a:t>sino</a:t>
            </a:r>
            <a:r>
              <a:rPr lang="en-US" b="1" dirty="0"/>
              <a:t> al </a:t>
            </a:r>
            <a:r>
              <a:rPr lang="en-US" b="1" dirty="0" err="1"/>
              <a:t>contrario</a:t>
            </a:r>
            <a:r>
              <a:rPr lang="en-US" b="1" dirty="0"/>
              <a:t> pasar mas </a:t>
            </a:r>
            <a:r>
              <a:rPr lang="en-US" b="1" dirty="0" err="1"/>
              <a:t>tiempo</a:t>
            </a:r>
            <a:r>
              <a:rPr lang="en-US" b="1" dirty="0"/>
              <a:t> </a:t>
            </a:r>
            <a:r>
              <a:rPr lang="en-US" b="1" dirty="0" err="1"/>
              <a:t>alli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3585116"/>
            <a:ext cx="2304475" cy="2282284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Concepccion</a:t>
            </a: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en</a:t>
            </a:r>
            <a:r>
              <a:rPr lang="en-US" sz="2800" b="1" dirty="0"/>
              <a:t> la </a:t>
            </a:r>
            <a:r>
              <a:rPr lang="en-US" sz="2800" b="1" dirty="0" err="1"/>
              <a:t>Mente</a:t>
            </a:r>
            <a:r>
              <a:rPr lang="en-US" sz="2800" b="1" dirty="0"/>
              <a:t> o </a:t>
            </a:r>
            <a:r>
              <a:rPr lang="en-US" sz="2800" b="1" dirty="0" err="1"/>
              <a:t>el</a:t>
            </a:r>
            <a:r>
              <a:rPr lang="en-US" sz="2800" b="1" dirty="0"/>
              <a:t> Corazon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58605" y="3605280"/>
            <a:ext cx="2826794" cy="22621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Comunicacion</a:t>
            </a:r>
            <a:r>
              <a:rPr lang="en-US" sz="2800" b="1" dirty="0"/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o </a:t>
            </a:r>
            <a:r>
              <a:rPr lang="en-US" sz="2800" b="1" dirty="0" err="1"/>
              <a:t>Modelo</a:t>
            </a:r>
            <a:r>
              <a:rPr lang="en-US" sz="2800" b="1" dirty="0"/>
              <a:t> Mental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8258" y="3642138"/>
            <a:ext cx="2474423" cy="2262120"/>
          </a:xfrm>
          <a:prstGeom prst="rect">
            <a:avLst/>
          </a:prstGeom>
          <a:solidFill>
            <a:srgbClr val="66FFCC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Manifestacion</a:t>
            </a:r>
            <a:r>
              <a:rPr lang="en-US" sz="2800" b="1" dirty="0"/>
              <a:t> </a:t>
            </a:r>
            <a:r>
              <a:rPr lang="en-US" sz="2800" b="1" dirty="0" err="1"/>
              <a:t>Fisica</a:t>
            </a: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o </a:t>
            </a:r>
            <a:r>
              <a:rPr lang="en-US" sz="2800" b="1" dirty="0" err="1"/>
              <a:t>Realidad</a:t>
            </a: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F259E431-220F-44DE-9126-6D238A2DB2AC}"/>
              </a:ext>
            </a:extLst>
          </p:cNvPr>
          <p:cNvSpPr/>
          <p:nvPr/>
        </p:nvSpPr>
        <p:spPr>
          <a:xfrm flipH="1">
            <a:off x="2456874" y="4495800"/>
            <a:ext cx="701729" cy="475998"/>
          </a:xfrm>
          <a:prstGeom prst="leftArrow">
            <a:avLst/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985399" y="4602369"/>
            <a:ext cx="552859" cy="426832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8CA764A-4150-1708-4084-99F68DD142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5"/>
            <a:ext cx="1231881" cy="12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542</Words>
  <Application>Microsoft Office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La Universidad del Éxito 2024</vt:lpstr>
      <vt:lpstr>EL JUEGO DE LA VIDA</vt:lpstr>
      <vt:lpstr>El Juego de la Vida</vt:lpstr>
      <vt:lpstr>Nadie Nace Siendo Experto</vt:lpstr>
      <vt:lpstr>Las 4 Dimensiones de la Vida</vt:lpstr>
      <vt:lpstr>1.) La Dimension del Tiempo</vt:lpstr>
      <vt:lpstr>2.) La Dimension del Dinero</vt:lpstr>
      <vt:lpstr>2.) Los 3 Estados Financieros</vt:lpstr>
      <vt:lpstr>3.) Las 3 Etapas de la Realidad</vt:lpstr>
      <vt:lpstr>4.) Las Areas de la Vida</vt:lpstr>
      <vt:lpstr>4.) Las 12 Areas de las Finanzas</vt:lpstr>
      <vt:lpstr>Questions? Thoughts?</vt:lpstr>
    </vt:vector>
  </TitlesOfParts>
  <Company>Multiple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Alex Barron</cp:lastModifiedBy>
  <cp:revision>89</cp:revision>
  <dcterms:created xsi:type="dcterms:W3CDTF">2012-03-10T05:38:32Z</dcterms:created>
  <dcterms:modified xsi:type="dcterms:W3CDTF">2024-01-15T23:17:30Z</dcterms:modified>
</cp:coreProperties>
</file>