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8" r:id="rId2"/>
    <p:sldId id="278" r:id="rId3"/>
    <p:sldId id="298" r:id="rId4"/>
    <p:sldId id="297" r:id="rId5"/>
    <p:sldId id="303" r:id="rId6"/>
    <p:sldId id="299" r:id="rId7"/>
    <p:sldId id="304" r:id="rId8"/>
    <p:sldId id="300" r:id="rId9"/>
    <p:sldId id="301" r:id="rId10"/>
    <p:sldId id="306" r:id="rId11"/>
    <p:sldId id="305" r:id="rId12"/>
    <p:sldId id="302" r:id="rId13"/>
    <p:sldId id="307" r:id="rId14"/>
    <p:sldId id="308" r:id="rId15"/>
    <p:sldId id="309" r:id="rId16"/>
    <p:sldId id="31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6" autoAdjust="0"/>
    <p:restoredTop sz="94660"/>
  </p:normalViewPr>
  <p:slideViewPr>
    <p:cSldViewPr>
      <p:cViewPr varScale="1">
        <p:scale>
          <a:sx n="93" d="100"/>
          <a:sy n="93" d="100"/>
        </p:scale>
        <p:origin x="160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A59FF9-2D67-4BA7-9B7A-700EB26D8B54}" type="datetimeFigureOut">
              <a:rPr lang="en-US" smtClean="0"/>
              <a:pPr/>
              <a:t>6/11/2024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1DF526-8CAA-4AB8-BDF4-61BEE10184A8}" type="slidenum">
              <a:rPr lang="en-US" smtClean="0"/>
              <a:pPr/>
              <a:t>‹#›</a:t>
            </a:fld>
            <a:endParaRPr lang="en-US"/>
          </a:p>
        </p:txBody>
      </p:sp>
    </p:spTree>
    <p:extLst>
      <p:ext uri="{BB962C8B-B14F-4D97-AF65-F5344CB8AC3E}">
        <p14:creationId xmlns:p14="http://schemas.microsoft.com/office/powerpoint/2010/main" val="354963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5100EB3-8071-412E-A1A1-3E74966A94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96CB6FB-2285-4021-9393-C77E378E96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4EC2D685-8644-4F2E-BD27-AACDEF731BB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41ED36-517A-4B35-B456-391640CAC312}"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AA1F71F5-B0C6-4BB5-B962-E2B32D40474B}"/>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92228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193E336-CF27-4642-9B42-1D17D7CBE4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E96A4616-9C3E-4D0D-A253-57D824B963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E5449519-C11A-4053-974A-C178BCDB33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6E0B09-C0CC-443B-BB1E-04F5A7D95A1F}"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3723EBDF-22D9-4A69-9DB8-4E1470467D19}"/>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71529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D93A8D9-35A2-47CB-AC29-86D7A429E4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AF6E15E2-2011-4A75-955B-5EABCB37C9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E7DACBD6-5400-4A38-80ED-0F1B74AABD7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189AA0-CD61-4144-B208-43807B1F6C95}"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03EEAC64-B333-4795-873D-4CBDF84A104B}"/>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20883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4825557-0AA1-400B-AA8C-5C8E3DDEFC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D0645C3D-DC7F-4484-AA70-C5B9B15137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055E4A63-1E04-4C76-B2C7-7EA870EA120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C6CE59-49A7-4941-B542-132123683264}"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A0921CCC-AEAF-4A37-8275-08C165AE9098}"/>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5790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8CA68B3-9F17-46F0-B65C-FDD7BA624F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981DAA5-B234-4A41-9451-F19E3691B0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A2B9D534-F6E7-41DE-8D02-0A2CA244822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20E893-D1FA-44ED-9282-6A8755509285}"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DA6AAB37-BD69-4C7B-95CE-AD2CA569C1A1}"/>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95791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DF9D3D2-1EB7-4BDF-98FE-C8088DDA67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0CA3991-A9C3-4CF0-8D6A-00C5978E9B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F8C43700-E519-4EFD-8C0E-10E661DA041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490F3C-0A72-4B44-BA0A-1F00B996CCD9}"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BCFA81A1-26F7-4255-ABB3-F1F039A07D8C}"/>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156653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2E2C216-A117-463F-942A-AA623DB2CB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08FCFFB-3484-4296-B39E-DC7543D759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8EA16104-22BC-4676-8E73-3DD57180D6F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9802B8-A5F0-41AB-B80A-E49A6B529717}"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A76D1762-BEA1-4B93-9623-78C0DB3F1A28}"/>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85540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B4C0710-59C1-4C08-8547-3738BB015D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50784B82-C21E-42BD-8E32-19B059A642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E5A34D43-AAD3-4E36-B1B0-D7DC4E7F668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81324A-5258-4114-9205-134E23F3D968}"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8B6D63BD-43C4-4C62-A234-A715F12C1F94}"/>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180698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B16FBAF-0AEA-419D-9A7A-496141A915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B6DF3A2-FA96-42B4-BDAB-A5C1B44BBF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99028D80-0BD7-4995-BB8D-B542E9C6A7E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91D594-8B6D-4B15-848C-8AB1A345F764}"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801472AC-4A8D-412C-BBFC-0767057C1C87}"/>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288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B3294DE-2C8D-48E0-BF9C-4B3B4D298A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4FFBC650-DC08-4A4B-8F09-2335F8ACD5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A835C49C-5375-476A-A473-E3CD07A1935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69CC87-D53E-47C2-AD09-7368400EA907}"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
        <p:nvSpPr>
          <p:cNvPr id="5" name="Date Placeholder 4">
            <a:extLst>
              <a:ext uri="{FF2B5EF4-FFF2-40B4-BE49-F238E27FC236}">
                <a16:creationId xmlns:a16="http://schemas.microsoft.com/office/drawing/2014/main" id="{3CFEF30B-7D3B-46CF-8816-93A27163BD01}"/>
              </a:ext>
            </a:extLst>
          </p:cNvPr>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21529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2E5F7-353A-4328-8838-E92C7A8CCF4A}"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2E5F7-353A-4328-8838-E92C7A8CCF4A}"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2E5F7-353A-4328-8838-E92C7A8CCF4A}"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2E5F7-353A-4328-8838-E92C7A8CCF4A}"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2E5F7-353A-4328-8838-E92C7A8CCF4A}"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2E5F7-353A-4328-8838-E92C7A8CCF4A}"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2E5F7-353A-4328-8838-E92C7A8CCF4A}" type="datetimeFigureOut">
              <a:rPr lang="en-US" smtClean="0"/>
              <a:pPr/>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2E5F7-353A-4328-8838-E92C7A8CCF4A}" type="datetimeFigureOut">
              <a:rPr lang="en-US" smtClean="0"/>
              <a:pPr/>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2E5F7-353A-4328-8838-E92C7A8CCF4A}" type="datetimeFigureOut">
              <a:rPr lang="en-US" smtClean="0"/>
              <a:pPr/>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2E5F7-353A-4328-8838-E92C7A8CCF4A}"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2E5F7-353A-4328-8838-E92C7A8CCF4A}"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A6BBE-5471-4DEB-B6D4-8223BF0FA0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2E5F7-353A-4328-8838-E92C7A8CCF4A}" type="datetimeFigureOut">
              <a:rPr lang="en-US" smtClean="0"/>
              <a:pPr/>
              <a:t>6/11/2024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A6BBE-5471-4DEB-B6D4-8223BF0FA0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832167E-4519-5662-B100-BCB0BED1F99C}"/>
              </a:ext>
            </a:extLst>
          </p:cNvPr>
          <p:cNvSpPr>
            <a:spLocks noGrp="1"/>
          </p:cNvSpPr>
          <p:nvPr>
            <p:ph type="ctrTitle"/>
          </p:nvPr>
        </p:nvSpPr>
        <p:spPr>
          <a:xfrm>
            <a:off x="2552700" y="152400"/>
            <a:ext cx="6362700" cy="2111375"/>
          </a:xfrm>
        </p:spPr>
        <p:txBody>
          <a:bodyPr/>
          <a:lstStyle/>
          <a:p>
            <a:r>
              <a:rPr lang="en-US" altLang="en-US" b="1"/>
              <a:t>Financial Freedom  Challenge</a:t>
            </a:r>
            <a:endParaRPr lang="en-US" altLang="en-US"/>
          </a:p>
        </p:txBody>
      </p:sp>
      <p:sp>
        <p:nvSpPr>
          <p:cNvPr id="3" name="Subtitle 2">
            <a:extLst>
              <a:ext uri="{FF2B5EF4-FFF2-40B4-BE49-F238E27FC236}">
                <a16:creationId xmlns:a16="http://schemas.microsoft.com/office/drawing/2014/main" id="{CCC987B1-B24D-043A-77BB-24343BED304B}"/>
              </a:ext>
            </a:extLst>
          </p:cNvPr>
          <p:cNvSpPr>
            <a:spLocks noGrp="1"/>
          </p:cNvSpPr>
          <p:nvPr>
            <p:ph type="subTitle" idx="1"/>
          </p:nvPr>
        </p:nvSpPr>
        <p:spPr>
          <a:xfrm>
            <a:off x="0" y="5108575"/>
            <a:ext cx="2854325" cy="1184275"/>
          </a:xfrm>
        </p:spPr>
        <p:txBody>
          <a:bodyPr/>
          <a:lstStyle/>
          <a:p>
            <a:pPr>
              <a:defRPr/>
            </a:pPr>
            <a:r>
              <a:rPr lang="en-US" dirty="0"/>
              <a:t>By</a:t>
            </a:r>
          </a:p>
          <a:p>
            <a:pPr>
              <a:defRPr/>
            </a:pPr>
            <a:r>
              <a:rPr lang="en-US" dirty="0"/>
              <a:t>Alex </a:t>
            </a:r>
            <a:r>
              <a:rPr lang="en-US" dirty="0" err="1"/>
              <a:t>Barrón</a:t>
            </a:r>
            <a:endParaRPr lang="en-US" dirty="0"/>
          </a:p>
        </p:txBody>
      </p:sp>
      <p:pic>
        <p:nvPicPr>
          <p:cNvPr id="4100" name="Picture 5">
            <a:extLst>
              <a:ext uri="{FF2B5EF4-FFF2-40B4-BE49-F238E27FC236}">
                <a16:creationId xmlns:a16="http://schemas.microsoft.com/office/drawing/2014/main" id="{2A054991-B353-A981-4BE5-E0498D009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03188"/>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
            <a:extLst>
              <a:ext uri="{FF2B5EF4-FFF2-40B4-BE49-F238E27FC236}">
                <a16:creationId xmlns:a16="http://schemas.microsoft.com/office/drawing/2014/main" id="{39E81195-4AC9-1365-250B-9991AD641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3128963"/>
            <a:ext cx="274637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What is athletics? Know all the track and field events">
            <a:extLst>
              <a:ext uri="{FF2B5EF4-FFF2-40B4-BE49-F238E27FC236}">
                <a16:creationId xmlns:a16="http://schemas.microsoft.com/office/drawing/2014/main" id="{5975C35B-8B15-2544-54E0-665167D411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325" y="2178050"/>
            <a:ext cx="29083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As the indoor Track and Field season wraps up, the Winona State University  team finishes on a fast note – The Winonan">
            <a:extLst>
              <a:ext uri="{FF2B5EF4-FFF2-40B4-BE49-F238E27FC236}">
                <a16:creationId xmlns:a16="http://schemas.microsoft.com/office/drawing/2014/main" id="{7EEA2833-5B4F-8BE9-02CF-E766D293E0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2813" y="2178050"/>
            <a:ext cx="29019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Crossing Life's Finish Lines | Maria's Farm Country Kitchen">
            <a:extLst>
              <a:ext uri="{FF2B5EF4-FFF2-40B4-BE49-F238E27FC236}">
                <a16:creationId xmlns:a16="http://schemas.microsoft.com/office/drawing/2014/main" id="{B560F832-15CE-97E1-2CAB-8903831ADB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4325" y="4164013"/>
            <a:ext cx="29083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descr="Look: 2A, 5A athletes compete in 2022 Texas (UIL) Track &amp; Field State  Championships - Sports Illustrated High School News, Analysis and More">
            <a:extLst>
              <a:ext uri="{FF2B5EF4-FFF2-40B4-BE49-F238E27FC236}">
                <a16:creationId xmlns:a16="http://schemas.microsoft.com/office/drawing/2014/main" id="{C6048118-780A-BF42-41FF-613E123B1D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2813" y="4043363"/>
            <a:ext cx="2903537"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Subtitle 2">
            <a:extLst>
              <a:ext uri="{FF2B5EF4-FFF2-40B4-BE49-F238E27FC236}">
                <a16:creationId xmlns:a16="http://schemas.microsoft.com/office/drawing/2014/main" id="{29755491-C65D-894A-11F3-2619FA4AC31B}"/>
              </a:ext>
            </a:extLst>
          </p:cNvPr>
          <p:cNvSpPr txBox="1">
            <a:spLocks noChangeArrowheads="1"/>
          </p:cNvSpPr>
          <p:nvPr/>
        </p:nvSpPr>
        <p:spPr bwMode="auto">
          <a:xfrm>
            <a:off x="-19050" y="2405063"/>
            <a:ext cx="28543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a:solidFill>
                  <a:srgbClr val="898989"/>
                </a:solidFill>
              </a:rPr>
              <a:t>Presents</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C4FD669-46A8-43DF-BFE0-DBDE587012FA}"/>
              </a:ext>
            </a:extLst>
          </p:cNvPr>
          <p:cNvSpPr>
            <a:spLocks noGrp="1"/>
          </p:cNvSpPr>
          <p:nvPr>
            <p:ph type="title"/>
          </p:nvPr>
        </p:nvSpPr>
        <p:spPr/>
        <p:txBody>
          <a:bodyPr/>
          <a:lstStyle/>
          <a:p>
            <a:pPr eaLnBrk="1" hangingPunct="1"/>
            <a:r>
              <a:rPr lang="en-US" altLang="en-US" b="1"/>
              <a:t>Debt is a Form of Slavery</a:t>
            </a:r>
          </a:p>
        </p:txBody>
      </p:sp>
      <p:sp>
        <p:nvSpPr>
          <p:cNvPr id="15363" name="Content Placeholder 2">
            <a:extLst>
              <a:ext uri="{FF2B5EF4-FFF2-40B4-BE49-F238E27FC236}">
                <a16:creationId xmlns:a16="http://schemas.microsoft.com/office/drawing/2014/main" id="{45AA60E5-58A0-46AB-A8B5-4104D20BC991}"/>
              </a:ext>
            </a:extLst>
          </p:cNvPr>
          <p:cNvSpPr>
            <a:spLocks noGrp="1"/>
          </p:cNvSpPr>
          <p:nvPr>
            <p:ph sz="half" idx="1"/>
          </p:nvPr>
        </p:nvSpPr>
        <p:spPr>
          <a:xfrm>
            <a:off x="457200" y="1524000"/>
            <a:ext cx="8458200" cy="3276600"/>
          </a:xfrm>
        </p:spPr>
        <p:txBody>
          <a:bodyPr/>
          <a:lstStyle/>
          <a:p>
            <a:pPr eaLnBrk="1" hangingPunct="1"/>
            <a:r>
              <a:rPr lang="en-US" altLang="en-US" sz="2400" i="1" dirty="0">
                <a:solidFill>
                  <a:srgbClr val="0000FF"/>
                </a:solidFill>
              </a:rPr>
              <a:t>"The rich </a:t>
            </a:r>
            <a:r>
              <a:rPr lang="en-US" altLang="en-US" sz="2400" i="1" dirty="0" err="1">
                <a:solidFill>
                  <a:srgbClr val="0000FF"/>
                </a:solidFill>
              </a:rPr>
              <a:t>ruleth</a:t>
            </a:r>
            <a:r>
              <a:rPr lang="en-US" altLang="en-US" sz="2400" i="1" dirty="0">
                <a:solidFill>
                  <a:srgbClr val="0000FF"/>
                </a:solidFill>
              </a:rPr>
              <a:t> over the poor, and the borrower is servant to the lender.“ </a:t>
            </a:r>
            <a:r>
              <a:rPr lang="en-US" altLang="en-US" sz="2400" i="1" dirty="0"/>
              <a:t>- </a:t>
            </a:r>
            <a:r>
              <a:rPr lang="en-US" altLang="en-US" sz="2400" i="1" dirty="0">
                <a:solidFill>
                  <a:srgbClr val="3333FF"/>
                </a:solidFill>
              </a:rPr>
              <a:t>Proverbs 22:7</a:t>
            </a:r>
            <a:r>
              <a:rPr lang="en-US" altLang="en-US" sz="2400" dirty="0">
                <a:solidFill>
                  <a:srgbClr val="3333FF"/>
                </a:solidFill>
              </a:rPr>
              <a:t>. </a:t>
            </a:r>
          </a:p>
          <a:p>
            <a:pPr eaLnBrk="1" hangingPunct="1"/>
            <a:r>
              <a:rPr lang="en-US" altLang="en-US" sz="2400" i="1" dirty="0"/>
              <a:t>" "But ah!  Think what you do when you run into debt;  you give to another power over your liberty.  If you cannot pay on time, you will be ashamed to see your creditor;  you will be in fear when you speak to him;  you will make poor pitiful sneaking excuses, and by degrees, come to lose your veracity, and sink into base, down-right lying..." ― Benjamin Franklin </a:t>
            </a:r>
          </a:p>
          <a:p>
            <a:pPr eaLnBrk="1" hangingPunct="1"/>
            <a:endParaRPr lang="en-US" altLang="en-US" sz="2400" dirty="0">
              <a:solidFill>
                <a:srgbClr val="3333FF"/>
              </a:solidFill>
            </a:endParaRPr>
          </a:p>
        </p:txBody>
      </p:sp>
      <p:sp>
        <p:nvSpPr>
          <p:cNvPr id="8" name="Footer Placeholder 7">
            <a:extLst>
              <a:ext uri="{FF2B5EF4-FFF2-40B4-BE49-F238E27FC236}">
                <a16:creationId xmlns:a16="http://schemas.microsoft.com/office/drawing/2014/main" id="{2AC4684E-4C13-4A67-8719-D0915656EDA6}"/>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id="{74B9E969-DF1A-4E9E-BEBE-BD8AE7E0DB7E}"/>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314E44-4A3E-46E5-91E3-9862DBC42385}" type="slidenum">
              <a:rPr lang="en-US" altLang="en-US">
                <a:solidFill>
                  <a:srgbClr val="898989"/>
                </a:solidFill>
                <a:latin typeface="Calibri" panose="020F0502020204030204" pitchFamily="34" charset="0"/>
              </a:rPr>
              <a:pPr eaLnBrk="1" hangingPunct="1"/>
              <a:t>10</a:t>
            </a:fld>
            <a:endParaRPr lang="en-US" altLang="en-US">
              <a:solidFill>
                <a:srgbClr val="898989"/>
              </a:solidFill>
              <a:latin typeface="Calibri" panose="020F0502020204030204" pitchFamily="34" charset="0"/>
            </a:endParaRPr>
          </a:p>
        </p:txBody>
      </p:sp>
      <p:pic>
        <p:nvPicPr>
          <p:cNvPr id="15366" name="Picture 5" descr="debt is slavery.jpg">
            <a:extLst>
              <a:ext uri="{FF2B5EF4-FFF2-40B4-BE49-F238E27FC236}">
                <a16:creationId xmlns:a16="http://schemas.microsoft.com/office/drawing/2014/main" id="{A2717A06-1814-49F6-9B01-412928B4CC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876800"/>
            <a:ext cx="26289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imagesCAEFXG9P.jpg">
            <a:extLst>
              <a:ext uri="{FF2B5EF4-FFF2-40B4-BE49-F238E27FC236}">
                <a16:creationId xmlns:a16="http://schemas.microsoft.com/office/drawing/2014/main" id="{AE167521-6DCC-4353-8801-323A333B413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4800600"/>
            <a:ext cx="2476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CA6D143-FB37-46B8-935D-2F84839AC6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40028983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AE28F18-EEF1-41EE-A7FD-F5051A270EFF}"/>
              </a:ext>
            </a:extLst>
          </p:cNvPr>
          <p:cNvSpPr>
            <a:spLocks noGrp="1"/>
          </p:cNvSpPr>
          <p:nvPr>
            <p:ph type="title"/>
          </p:nvPr>
        </p:nvSpPr>
        <p:spPr/>
        <p:txBody>
          <a:bodyPr/>
          <a:lstStyle/>
          <a:p>
            <a:pPr eaLnBrk="1" hangingPunct="1"/>
            <a:r>
              <a:rPr lang="en-US" altLang="en-US" b="1"/>
              <a:t>Thoughts on Debt</a:t>
            </a:r>
          </a:p>
        </p:txBody>
      </p:sp>
      <p:sp>
        <p:nvSpPr>
          <p:cNvPr id="3" name="Content Placeholder 2">
            <a:extLst>
              <a:ext uri="{FF2B5EF4-FFF2-40B4-BE49-F238E27FC236}">
                <a16:creationId xmlns:a16="http://schemas.microsoft.com/office/drawing/2014/main" id="{E72C11F6-489D-4155-A2F3-40E49B5C294A}"/>
              </a:ext>
            </a:extLst>
          </p:cNvPr>
          <p:cNvSpPr>
            <a:spLocks noGrp="1"/>
          </p:cNvSpPr>
          <p:nvPr>
            <p:ph sz="half" idx="1"/>
          </p:nvPr>
        </p:nvSpPr>
        <p:spPr>
          <a:xfrm>
            <a:off x="457200" y="1600200"/>
            <a:ext cx="8458200" cy="4648200"/>
          </a:xfrm>
        </p:spPr>
        <p:txBody>
          <a:bodyPr rtlCol="0">
            <a:normAutofit lnSpcReduction="10000"/>
          </a:bodyPr>
          <a:lstStyle/>
          <a:p>
            <a:pPr eaLnBrk="1" fontAlgn="auto" hangingPunct="1">
              <a:spcAft>
                <a:spcPts val="0"/>
              </a:spcAft>
              <a:defRPr/>
            </a:pPr>
            <a:r>
              <a:rPr lang="en-US" sz="2400" i="1" dirty="0">
                <a:solidFill>
                  <a:srgbClr val="0000FF"/>
                </a:solidFill>
              </a:rPr>
              <a:t>"Owe no man anything, but to love one another: for he that </a:t>
            </a:r>
            <a:r>
              <a:rPr lang="en-US" sz="2400" i="1" dirty="0" err="1">
                <a:solidFill>
                  <a:srgbClr val="0000FF"/>
                </a:solidFill>
              </a:rPr>
              <a:t>loveth</a:t>
            </a:r>
            <a:r>
              <a:rPr lang="en-US" sz="2400" i="1" dirty="0">
                <a:solidFill>
                  <a:srgbClr val="0000FF"/>
                </a:solidFill>
              </a:rPr>
              <a:t> another hath fulfilled the law."― </a:t>
            </a:r>
            <a:r>
              <a:rPr lang="en-US" sz="2400" i="1" dirty="0">
                <a:solidFill>
                  <a:srgbClr val="3333FF"/>
                </a:solidFill>
              </a:rPr>
              <a:t>Romans 13:8</a:t>
            </a:r>
            <a:r>
              <a:rPr lang="en-US" sz="2400" dirty="0">
                <a:solidFill>
                  <a:srgbClr val="3333FF"/>
                </a:solidFill>
              </a:rPr>
              <a:t>. </a:t>
            </a:r>
          </a:p>
          <a:p>
            <a:pPr eaLnBrk="1" fontAlgn="auto" hangingPunct="1">
              <a:spcAft>
                <a:spcPts val="0"/>
              </a:spcAft>
              <a:defRPr/>
            </a:pPr>
            <a:r>
              <a:rPr lang="en-US" sz="2400" i="1" dirty="0"/>
              <a:t>"Young men starting in life should avoid running into debt. There is scarcely anything that drags a person down like debt. It is a slavish position to get in.</a:t>
            </a:r>
            <a:endParaRPr lang="en-US" sz="2400" dirty="0"/>
          </a:p>
          <a:p>
            <a:pPr eaLnBrk="1" fontAlgn="auto" hangingPunct="1">
              <a:spcAft>
                <a:spcPts val="0"/>
              </a:spcAft>
              <a:defRPr/>
            </a:pPr>
            <a:r>
              <a:rPr lang="en-US" sz="2400" i="1" dirty="0"/>
              <a:t> Debt robs a man of his self-respect, and makes him almost despise himself. </a:t>
            </a:r>
            <a:endParaRPr lang="en-US" sz="2400" dirty="0"/>
          </a:p>
          <a:p>
            <a:pPr eaLnBrk="1" fontAlgn="auto" hangingPunct="1">
              <a:spcAft>
                <a:spcPts val="0"/>
              </a:spcAft>
              <a:defRPr/>
            </a:pPr>
            <a:r>
              <a:rPr lang="en-US" sz="2400" i="1" dirty="0"/>
              <a:t> Getting in debt for what you eat and drink and wear is to be avoided.“</a:t>
            </a:r>
            <a:r>
              <a:rPr lang="en-US" sz="2400" dirty="0"/>
              <a:t>― P.T. Barnum </a:t>
            </a:r>
          </a:p>
          <a:p>
            <a:pPr eaLnBrk="1" fontAlgn="auto" hangingPunct="1">
              <a:spcAft>
                <a:spcPts val="0"/>
              </a:spcAft>
              <a:defRPr/>
            </a:pPr>
            <a:r>
              <a:rPr lang="en-US" sz="2400" i="1" dirty="0"/>
              <a:t>"Do not get in debt.  Become a saver all your life.” – John Haggai</a:t>
            </a:r>
            <a:endParaRPr lang="en-US" sz="2400" dirty="0">
              <a:solidFill>
                <a:srgbClr val="3333FF"/>
              </a:solidFill>
            </a:endParaRPr>
          </a:p>
          <a:p>
            <a:pPr eaLnBrk="1" fontAlgn="auto" hangingPunct="1">
              <a:spcAft>
                <a:spcPts val="0"/>
              </a:spcAft>
              <a:defRPr/>
            </a:pPr>
            <a:r>
              <a:rPr lang="en-US" sz="2400" i="1" dirty="0"/>
              <a:t>"Greater debt means more financial uncertainty.“ – Robert </a:t>
            </a:r>
            <a:r>
              <a:rPr lang="en-US" sz="2400" i="1" dirty="0" err="1"/>
              <a:t>Kiyosaki</a:t>
            </a:r>
            <a:endParaRPr lang="en-US" sz="2400" dirty="0">
              <a:solidFill>
                <a:srgbClr val="3333FF"/>
              </a:solidFill>
            </a:endParaRPr>
          </a:p>
          <a:p>
            <a:pPr eaLnBrk="1" fontAlgn="auto" hangingPunct="1">
              <a:spcAft>
                <a:spcPts val="0"/>
              </a:spcAft>
              <a:defRPr/>
            </a:pPr>
            <a:endParaRPr lang="en-US" sz="2400" dirty="0">
              <a:solidFill>
                <a:srgbClr val="3333FF"/>
              </a:solidFill>
            </a:endParaRPr>
          </a:p>
        </p:txBody>
      </p:sp>
      <p:sp>
        <p:nvSpPr>
          <p:cNvPr id="8" name="Footer Placeholder 7">
            <a:extLst>
              <a:ext uri="{FF2B5EF4-FFF2-40B4-BE49-F238E27FC236}">
                <a16:creationId xmlns:a16="http://schemas.microsoft.com/office/drawing/2014/main" id="{26334EBD-B053-4348-8908-3B58998E3CE8}"/>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id="{63722795-9146-4FC1-B77F-8C08C4CDB50D}"/>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9BFA8B-F138-4FC0-82A6-32682565D542}" type="slidenum">
              <a:rPr lang="en-US" altLang="en-US">
                <a:solidFill>
                  <a:srgbClr val="898989"/>
                </a:solidFill>
                <a:latin typeface="Calibri" panose="020F0502020204030204" pitchFamily="34" charset="0"/>
              </a:rPr>
              <a:pPr eaLnBrk="1" hangingPunct="1"/>
              <a:t>11</a:t>
            </a:fld>
            <a:endParaRPr lang="en-US" altLang="en-US">
              <a:solidFill>
                <a:srgbClr val="898989"/>
              </a:solidFill>
              <a:latin typeface="Calibri" panose="020F0502020204030204" pitchFamily="34" charset="0"/>
            </a:endParaRPr>
          </a:p>
        </p:txBody>
      </p:sp>
      <p:pic>
        <p:nvPicPr>
          <p:cNvPr id="6" name="Picture 5">
            <a:extLst>
              <a:ext uri="{FF2B5EF4-FFF2-40B4-BE49-F238E27FC236}">
                <a16:creationId xmlns:a16="http://schemas.microsoft.com/office/drawing/2014/main" id="{E4CB45E8-E5D8-4A67-8E96-4F5A7BE83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611368" cy="838200"/>
          </a:xfrm>
          <a:prstGeom prst="rect">
            <a:avLst/>
          </a:prstGeom>
        </p:spPr>
      </p:pic>
    </p:spTree>
    <p:extLst>
      <p:ext uri="{BB962C8B-B14F-4D97-AF65-F5344CB8AC3E}">
        <p14:creationId xmlns:p14="http://schemas.microsoft.com/office/powerpoint/2010/main" val="23195991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7489CC5-0FC1-4DD4-BF72-89793ECD82E0}"/>
              </a:ext>
            </a:extLst>
          </p:cNvPr>
          <p:cNvSpPr>
            <a:spLocks noGrp="1"/>
          </p:cNvSpPr>
          <p:nvPr>
            <p:ph type="title"/>
          </p:nvPr>
        </p:nvSpPr>
        <p:spPr>
          <a:xfrm>
            <a:off x="457200" y="685800"/>
            <a:ext cx="8229600" cy="731838"/>
          </a:xfrm>
        </p:spPr>
        <p:txBody>
          <a:bodyPr>
            <a:normAutofit fontScale="90000"/>
          </a:bodyPr>
          <a:lstStyle/>
          <a:p>
            <a:pPr eaLnBrk="1" hangingPunct="1"/>
            <a:r>
              <a:rPr lang="en-US" altLang="en-US" b="1" dirty="0"/>
              <a:t>Bankruptcy is NOT a Solution</a:t>
            </a:r>
          </a:p>
        </p:txBody>
      </p:sp>
      <p:sp>
        <p:nvSpPr>
          <p:cNvPr id="11267" name="Content Placeholder 2">
            <a:extLst>
              <a:ext uri="{FF2B5EF4-FFF2-40B4-BE49-F238E27FC236}">
                <a16:creationId xmlns:a16="http://schemas.microsoft.com/office/drawing/2014/main" id="{E30B2586-2ABF-469D-A95E-7E829E104852}"/>
              </a:ext>
            </a:extLst>
          </p:cNvPr>
          <p:cNvSpPr>
            <a:spLocks noGrp="1"/>
          </p:cNvSpPr>
          <p:nvPr>
            <p:ph sz="half" idx="1"/>
          </p:nvPr>
        </p:nvSpPr>
        <p:spPr>
          <a:xfrm>
            <a:off x="457200" y="1600200"/>
            <a:ext cx="4343400" cy="5105400"/>
          </a:xfrm>
        </p:spPr>
        <p:txBody>
          <a:bodyPr/>
          <a:lstStyle/>
          <a:p>
            <a:pPr eaLnBrk="1" hangingPunct="1"/>
            <a:r>
              <a:rPr lang="en-US" altLang="en-US"/>
              <a:t>When people are in debt up to their eyeballs, they try to juggle their debt payments like those who spin plates in the air. </a:t>
            </a:r>
          </a:p>
          <a:p>
            <a:pPr eaLnBrk="1" hangingPunct="1"/>
            <a:r>
              <a:rPr lang="en-US" altLang="en-US"/>
              <a:t>Disaster is just around the corner as soon as they lose their job or their business slows down.</a:t>
            </a:r>
          </a:p>
          <a:p>
            <a:pPr eaLnBrk="1" hangingPunct="1"/>
            <a:r>
              <a:rPr lang="en-US" altLang="en-US"/>
              <a:t>Beware of Bankruptcy! It is NOT a Solution.</a:t>
            </a:r>
          </a:p>
        </p:txBody>
      </p:sp>
      <p:sp>
        <p:nvSpPr>
          <p:cNvPr id="8" name="Footer Placeholder 7">
            <a:extLst>
              <a:ext uri="{FF2B5EF4-FFF2-40B4-BE49-F238E27FC236}">
                <a16:creationId xmlns:a16="http://schemas.microsoft.com/office/drawing/2014/main" id="{BA458269-0383-4ACD-A226-01E479FA8533}"/>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id="{E1320B5C-B1DA-44C4-B521-6399AEA6D122}"/>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1805C2-0C1D-4D32-87D7-695DD0EA6D1E}" type="slidenum">
              <a:rPr lang="en-US" altLang="en-US">
                <a:solidFill>
                  <a:srgbClr val="898989"/>
                </a:solidFill>
                <a:latin typeface="Calibri" panose="020F0502020204030204" pitchFamily="34" charset="0"/>
              </a:rPr>
              <a:pPr eaLnBrk="1" hangingPunct="1"/>
              <a:t>12</a:t>
            </a:fld>
            <a:endParaRPr lang="en-US" altLang="en-US">
              <a:solidFill>
                <a:srgbClr val="898989"/>
              </a:solidFill>
              <a:latin typeface="Calibri" panose="020F0502020204030204" pitchFamily="34" charset="0"/>
            </a:endParaRPr>
          </a:p>
        </p:txBody>
      </p:sp>
      <p:pic>
        <p:nvPicPr>
          <p:cNvPr id="11270" name="Picture 11" descr="imagesCABXVHPW.jpg">
            <a:extLst>
              <a:ext uri="{FF2B5EF4-FFF2-40B4-BE49-F238E27FC236}">
                <a16:creationId xmlns:a16="http://schemas.microsoft.com/office/drawing/2014/main" id="{9C57D2AA-A199-405C-9C57-F13C710279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962400"/>
            <a:ext cx="34369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2" descr="juggling plates.jpg">
            <a:extLst>
              <a:ext uri="{FF2B5EF4-FFF2-40B4-BE49-F238E27FC236}">
                <a16:creationId xmlns:a16="http://schemas.microsoft.com/office/drawing/2014/main" id="{CA1A1695-2F2E-48E2-A6D2-9098960A1F1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524000"/>
            <a:ext cx="304800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9BCB02BC-33ED-4F6A-9FD2-7E4818D11E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162941184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ACEBFB0-F4F0-42CE-AB95-E2E3A9474479}"/>
              </a:ext>
            </a:extLst>
          </p:cNvPr>
          <p:cNvSpPr>
            <a:spLocks noGrp="1"/>
          </p:cNvSpPr>
          <p:nvPr>
            <p:ph type="title"/>
          </p:nvPr>
        </p:nvSpPr>
        <p:spPr>
          <a:xfrm>
            <a:off x="0" y="274638"/>
            <a:ext cx="9144000" cy="1143000"/>
          </a:xfrm>
        </p:spPr>
        <p:txBody>
          <a:bodyPr/>
          <a:lstStyle/>
          <a:p>
            <a:pPr eaLnBrk="1" hangingPunct="1"/>
            <a:r>
              <a:rPr lang="en-US" altLang="en-US" b="1"/>
              <a:t>WHY Are You in Debt?</a:t>
            </a:r>
          </a:p>
        </p:txBody>
      </p:sp>
      <p:sp>
        <p:nvSpPr>
          <p:cNvPr id="16387" name="Content Placeholder 2">
            <a:extLst>
              <a:ext uri="{FF2B5EF4-FFF2-40B4-BE49-F238E27FC236}">
                <a16:creationId xmlns:a16="http://schemas.microsoft.com/office/drawing/2014/main" id="{25BF0C18-A2E4-4763-87A7-042B1A153ACE}"/>
              </a:ext>
            </a:extLst>
          </p:cNvPr>
          <p:cNvSpPr>
            <a:spLocks noGrp="1"/>
          </p:cNvSpPr>
          <p:nvPr>
            <p:ph sz="half" idx="1"/>
          </p:nvPr>
        </p:nvSpPr>
        <p:spPr>
          <a:xfrm>
            <a:off x="457200" y="1524000"/>
            <a:ext cx="8458200" cy="3276600"/>
          </a:xfrm>
        </p:spPr>
        <p:txBody>
          <a:bodyPr/>
          <a:lstStyle/>
          <a:p>
            <a:pPr eaLnBrk="1" hangingPunct="1"/>
            <a:r>
              <a:rPr lang="en-US" altLang="en-US" sz="2400"/>
              <a:t>“So, if you find yourself in debt, your first question is not, "How do I get out of debt?"  Ask first of all, "Why am I in this situation?" and answer that question.” – Ron Blue</a:t>
            </a:r>
          </a:p>
          <a:p>
            <a:pPr eaLnBrk="1" hangingPunct="1"/>
            <a:r>
              <a:rPr lang="en-US" altLang="en-US" sz="2400" b="1"/>
              <a:t>Read: The Camel Trader of Babylon (Chapter 8 – The Richest Man in Babylon)</a:t>
            </a:r>
            <a:endParaRPr lang="en-US" altLang="en-US" sz="2400"/>
          </a:p>
          <a:p>
            <a:pPr eaLnBrk="1" hangingPunct="1"/>
            <a:endParaRPr lang="en-US" altLang="en-US" sz="2400">
              <a:solidFill>
                <a:srgbClr val="3333FF"/>
              </a:solidFill>
            </a:endParaRPr>
          </a:p>
        </p:txBody>
      </p:sp>
      <p:sp>
        <p:nvSpPr>
          <p:cNvPr id="8" name="Footer Placeholder 7">
            <a:extLst>
              <a:ext uri="{FF2B5EF4-FFF2-40B4-BE49-F238E27FC236}">
                <a16:creationId xmlns:a16="http://schemas.microsoft.com/office/drawing/2014/main" id="{3B24CB60-103E-4007-A2CB-58867CC2509D}"/>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id="{8C964D15-6360-4AE0-A2A0-8D491C4EE3A7}"/>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52540D-7B2F-482E-BE7C-BE158097594D}" type="slidenum">
              <a:rPr lang="en-US" altLang="en-US">
                <a:solidFill>
                  <a:srgbClr val="898989"/>
                </a:solidFill>
                <a:latin typeface="Calibri" panose="020F0502020204030204" pitchFamily="34" charset="0"/>
              </a:rPr>
              <a:pPr eaLnBrk="1" hangingPunct="1"/>
              <a:t>13</a:t>
            </a:fld>
            <a:endParaRPr lang="en-US" altLang="en-US">
              <a:solidFill>
                <a:srgbClr val="898989"/>
              </a:solidFill>
              <a:latin typeface="Calibri" panose="020F0502020204030204" pitchFamily="34" charset="0"/>
            </a:endParaRPr>
          </a:p>
        </p:txBody>
      </p:sp>
      <p:pic>
        <p:nvPicPr>
          <p:cNvPr id="16390" name="Picture 10" descr="1052.jpg">
            <a:extLst>
              <a:ext uri="{FF2B5EF4-FFF2-40B4-BE49-F238E27FC236}">
                <a16:creationId xmlns:a16="http://schemas.microsoft.com/office/drawing/2014/main" id="{220B987B-F6F3-4252-81FA-7ECF137E6C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657600"/>
            <a:ext cx="1709738"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DCEEC5E-C3C5-4E08-B2A6-88857E94D4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26437906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7900-A479-4BB9-88F0-C71865D7F996}"/>
              </a:ext>
            </a:extLst>
          </p:cNvPr>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b="1" dirty="0"/>
              <a:t>The First Step Towards Financial Freedom</a:t>
            </a:r>
          </a:p>
        </p:txBody>
      </p:sp>
      <p:sp>
        <p:nvSpPr>
          <p:cNvPr id="17411" name="Content Placeholder 2">
            <a:extLst>
              <a:ext uri="{FF2B5EF4-FFF2-40B4-BE49-F238E27FC236}">
                <a16:creationId xmlns:a16="http://schemas.microsoft.com/office/drawing/2014/main" id="{BA49C733-F24F-4B98-A72C-5D6B786E204B}"/>
              </a:ext>
            </a:extLst>
          </p:cNvPr>
          <p:cNvSpPr>
            <a:spLocks noGrp="1"/>
          </p:cNvSpPr>
          <p:nvPr>
            <p:ph sz="half" idx="1"/>
          </p:nvPr>
        </p:nvSpPr>
        <p:spPr>
          <a:xfrm>
            <a:off x="381000" y="1371600"/>
            <a:ext cx="8458200" cy="3276600"/>
          </a:xfrm>
        </p:spPr>
        <p:txBody>
          <a:bodyPr/>
          <a:lstStyle/>
          <a:p>
            <a:pPr eaLnBrk="1" hangingPunct="1"/>
            <a:r>
              <a:rPr lang="en-US" altLang="en-US" sz="2400" b="1" i="1"/>
              <a:t>Ask Yourself: “Do I have the soul of a slave? Or the soul of a free man?”</a:t>
            </a:r>
          </a:p>
          <a:p>
            <a:pPr eaLnBrk="1" hangingPunct="1"/>
            <a:r>
              <a:rPr lang="en-US" altLang="en-US" sz="2400"/>
              <a:t>“Where the determination is, the way can be found!” </a:t>
            </a:r>
          </a:p>
          <a:p>
            <a:pPr eaLnBrk="1" hangingPunct="1"/>
            <a:r>
              <a:rPr lang="en-US" altLang="en-US" sz="2400" i="1"/>
              <a:t>Have you a desire to repay the just debts you owe?  If thou contentedly let the years slip by and make no effort to repay, then thou hast but the contemptible soul of a slave.  No man is otherwise who cannot respect himself and no man can respect himself who does not repay honest debts.</a:t>
            </a:r>
            <a:endParaRPr lang="en-US" altLang="en-US" sz="2400"/>
          </a:p>
          <a:p>
            <a:pPr eaLnBrk="1" hangingPunct="1"/>
            <a:endParaRPr lang="en-US" altLang="en-US" sz="2400"/>
          </a:p>
          <a:p>
            <a:pPr eaLnBrk="1" hangingPunct="1"/>
            <a:endParaRPr lang="en-US" altLang="en-US" sz="2400">
              <a:solidFill>
                <a:srgbClr val="3333FF"/>
              </a:solidFill>
            </a:endParaRPr>
          </a:p>
        </p:txBody>
      </p:sp>
      <p:sp>
        <p:nvSpPr>
          <p:cNvPr id="8" name="Footer Placeholder 7">
            <a:extLst>
              <a:ext uri="{FF2B5EF4-FFF2-40B4-BE49-F238E27FC236}">
                <a16:creationId xmlns:a16="http://schemas.microsoft.com/office/drawing/2014/main" id="{00D0A949-D1D1-4262-80CB-1D9F993EEE4C}"/>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id="{2EA2068E-BC42-4CD1-ABD1-F90FDB9B09B0}"/>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E1D01C-38C9-4D8C-8BF1-224820559759}" type="slidenum">
              <a:rPr lang="en-US" altLang="en-US">
                <a:solidFill>
                  <a:srgbClr val="898989"/>
                </a:solidFill>
                <a:latin typeface="Calibri" panose="020F0502020204030204" pitchFamily="34" charset="0"/>
              </a:rPr>
              <a:pPr eaLnBrk="1" hangingPunct="1"/>
              <a:t>14</a:t>
            </a:fld>
            <a:endParaRPr lang="en-US" altLang="en-US">
              <a:solidFill>
                <a:srgbClr val="898989"/>
              </a:solidFill>
              <a:latin typeface="Calibri" panose="020F0502020204030204" pitchFamily="34" charset="0"/>
            </a:endParaRPr>
          </a:p>
        </p:txBody>
      </p:sp>
      <p:pic>
        <p:nvPicPr>
          <p:cNvPr id="17414" name="Picture 9" descr="2656648042_0ced853512.jpg">
            <a:extLst>
              <a:ext uri="{FF2B5EF4-FFF2-40B4-BE49-F238E27FC236}">
                <a16:creationId xmlns:a16="http://schemas.microsoft.com/office/drawing/2014/main" id="{159C439C-92C7-4258-B2A3-DDEC8B89188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5720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3B89FC0-659B-4867-A36A-16C09B0E7A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19800"/>
            <a:ext cx="1611368" cy="838200"/>
          </a:xfrm>
          <a:prstGeom prst="rect">
            <a:avLst/>
          </a:prstGeom>
        </p:spPr>
      </p:pic>
    </p:spTree>
    <p:extLst>
      <p:ext uri="{BB962C8B-B14F-4D97-AF65-F5344CB8AC3E}">
        <p14:creationId xmlns:p14="http://schemas.microsoft.com/office/powerpoint/2010/main" val="23612065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a:t>Don’t Lose Hope! We CAN Change The Future if We ACT Now!!!</a:t>
            </a:r>
          </a:p>
        </p:txBody>
      </p:sp>
      <p:sp>
        <p:nvSpPr>
          <p:cNvPr id="3" name="Content Placeholder 2"/>
          <p:cNvSpPr>
            <a:spLocks noGrp="1"/>
          </p:cNvSpPr>
          <p:nvPr>
            <p:ph sz="half" idx="1"/>
          </p:nvPr>
        </p:nvSpPr>
        <p:spPr>
          <a:xfrm>
            <a:off x="0" y="1371600"/>
            <a:ext cx="4874370" cy="5257800"/>
          </a:xfrm>
        </p:spPr>
        <p:txBody>
          <a:bodyPr>
            <a:noAutofit/>
          </a:bodyPr>
          <a:lstStyle/>
          <a:p>
            <a:r>
              <a:rPr lang="en-US" sz="2400" dirty="0"/>
              <a:t>America’s best days are NOT behind it! They are Ahead!</a:t>
            </a:r>
          </a:p>
          <a:p>
            <a:r>
              <a:rPr lang="en-US" sz="2400" dirty="0"/>
              <a:t>We need to make immediate changes.</a:t>
            </a:r>
          </a:p>
          <a:p>
            <a:r>
              <a:rPr lang="en-US" sz="2400" dirty="0"/>
              <a:t>We need a new mentality.</a:t>
            </a:r>
          </a:p>
          <a:p>
            <a:r>
              <a:rPr lang="en-US" sz="2400" dirty="0"/>
              <a:t>We MUST improve our financial condition.</a:t>
            </a:r>
          </a:p>
          <a:p>
            <a:r>
              <a:rPr lang="en-US" sz="2400" dirty="0"/>
              <a:t>There is Hope.  </a:t>
            </a:r>
          </a:p>
          <a:p>
            <a:r>
              <a:rPr lang="en-US" sz="2400" dirty="0"/>
              <a:t>Our Future depends on ALL of us</a:t>
            </a:r>
          </a:p>
          <a:p>
            <a:r>
              <a:rPr lang="en-US" sz="2400" dirty="0"/>
              <a:t>We must  Preserve our Heritage, our Liberty, and our Way of Life</a:t>
            </a:r>
          </a:p>
          <a:p>
            <a:r>
              <a:rPr lang="en-US" sz="2400" dirty="0"/>
              <a:t>We owe it to future generations to change to survive what is ahead. </a:t>
            </a:r>
          </a:p>
        </p:txBody>
      </p:sp>
      <p:pic>
        <p:nvPicPr>
          <p:cNvPr id="6" name="Content Placeholder 5" descr="better days ahead.jpg"/>
          <p:cNvPicPr>
            <a:picLocks noGrp="1" noChangeAspect="1"/>
          </p:cNvPicPr>
          <p:nvPr>
            <p:ph sz="half" idx="2"/>
          </p:nvPr>
        </p:nvPicPr>
        <p:blipFill>
          <a:blip r:embed="rId2" cstate="print"/>
          <a:stretch>
            <a:fillRect/>
          </a:stretch>
        </p:blipFill>
        <p:spPr>
          <a:xfrm>
            <a:off x="4800600" y="1524000"/>
            <a:ext cx="4038600" cy="2229307"/>
          </a:xfrm>
        </p:spPr>
      </p:pic>
      <p:pic>
        <p:nvPicPr>
          <p:cNvPr id="8" name="Picture 7" descr="Hope01_800.jpg"/>
          <p:cNvPicPr>
            <a:picLocks noChangeAspect="1"/>
          </p:cNvPicPr>
          <p:nvPr/>
        </p:nvPicPr>
        <p:blipFill>
          <a:blip r:embed="rId3" cstate="print"/>
          <a:stretch>
            <a:fillRect/>
          </a:stretch>
        </p:blipFill>
        <p:spPr>
          <a:xfrm>
            <a:off x="4874370" y="3886200"/>
            <a:ext cx="3888630" cy="2590800"/>
          </a:xfrm>
          <a:prstGeom prst="rect">
            <a:avLst/>
          </a:prstGeom>
        </p:spPr>
      </p:pic>
    </p:spTree>
    <p:extLst>
      <p:ext uri="{BB962C8B-B14F-4D97-AF65-F5344CB8AC3E}">
        <p14:creationId xmlns:p14="http://schemas.microsoft.com/office/powerpoint/2010/main" val="1169262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Comments?</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descr="questionscomments.png"/>
          <p:cNvPicPr>
            <a:picLocks noChangeAspect="1"/>
          </p:cNvPicPr>
          <p:nvPr/>
        </p:nvPicPr>
        <p:blipFill>
          <a:blip r:embed="rId2" cstate="print"/>
          <a:stretch>
            <a:fillRect/>
          </a:stretch>
        </p:blipFill>
        <p:spPr>
          <a:xfrm>
            <a:off x="2667000" y="1524000"/>
            <a:ext cx="6129358" cy="2235709"/>
          </a:xfrm>
          <a:prstGeom prst="rect">
            <a:avLst/>
          </a:prstGeom>
        </p:spPr>
      </p:pic>
      <p:pic>
        <p:nvPicPr>
          <p:cNvPr id="5" name="Picture 4" descr="visitor-information.jpg"/>
          <p:cNvPicPr>
            <a:picLocks noChangeAspect="1"/>
          </p:cNvPicPr>
          <p:nvPr/>
        </p:nvPicPr>
        <p:blipFill>
          <a:blip r:embed="rId3" cstate="print"/>
          <a:stretch>
            <a:fillRect/>
          </a:stretch>
        </p:blipFill>
        <p:spPr>
          <a:xfrm>
            <a:off x="228600" y="3581400"/>
            <a:ext cx="3153103" cy="2971800"/>
          </a:xfrm>
          <a:prstGeom prst="rect">
            <a:avLst/>
          </a:prstGeom>
        </p:spPr>
      </p:pic>
      <p:pic>
        <p:nvPicPr>
          <p:cNvPr id="6" name="Picture 5" descr="questions comments bubbles.jpg"/>
          <p:cNvPicPr>
            <a:picLocks noChangeAspect="1"/>
          </p:cNvPicPr>
          <p:nvPr/>
        </p:nvPicPr>
        <p:blipFill>
          <a:blip r:embed="rId4" cstate="print"/>
          <a:stretch>
            <a:fillRect/>
          </a:stretch>
        </p:blipFill>
        <p:spPr>
          <a:xfrm>
            <a:off x="457200" y="1676400"/>
            <a:ext cx="2628900" cy="1733550"/>
          </a:xfrm>
          <a:prstGeom prst="rect">
            <a:avLst/>
          </a:prstGeom>
        </p:spPr>
      </p:pic>
    </p:spTree>
    <p:extLst>
      <p:ext uri="{BB962C8B-B14F-4D97-AF65-F5344CB8AC3E}">
        <p14:creationId xmlns:p14="http://schemas.microsoft.com/office/powerpoint/2010/main" val="3938202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0" y="762000"/>
            <a:ext cx="9144000" cy="1295400"/>
          </a:xfrm>
        </p:spPr>
        <p:txBody>
          <a:bodyPr>
            <a:normAutofit fontScale="90000"/>
          </a:bodyPr>
          <a:lstStyle/>
          <a:p>
            <a:pPr eaLnBrk="1" hangingPunct="1"/>
            <a:r>
              <a:rPr lang="en-US" altLang="es-MX" b="1" dirty="0"/>
              <a:t>LESSON 3:  WHY DO WE GET INTO DEBT?</a:t>
            </a:r>
          </a:p>
        </p:txBody>
      </p:sp>
      <p:sp>
        <p:nvSpPr>
          <p:cNvPr id="7"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2019</a:t>
            </a:r>
          </a:p>
        </p:txBody>
      </p:sp>
      <p:sp>
        <p:nvSpPr>
          <p:cNvPr id="6148"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EC885D5F-85CE-4295-A299-2A9C7021449E}" type="slidenum">
              <a:rPr lang="en-US" altLang="es-MX"/>
              <a:pPr/>
              <a:t>2</a:t>
            </a:fld>
            <a:endParaRPr lang="en-US" altLang="es-MX"/>
          </a:p>
        </p:txBody>
      </p:sp>
      <p:pic>
        <p:nvPicPr>
          <p:cNvPr id="6149" name="Picture 8" descr="get-out-of-debt-2.jpg"/>
          <p:cNvPicPr>
            <a:picLocks noChangeAspect="1"/>
          </p:cNvPicPr>
          <p:nvPr/>
        </p:nvPicPr>
        <p:blipFill>
          <a:blip r:embed="rId2" cstate="print"/>
          <a:srcRect/>
          <a:stretch>
            <a:fillRect/>
          </a:stretch>
        </p:blipFill>
        <p:spPr bwMode="auto">
          <a:xfrm>
            <a:off x="1676400" y="2209800"/>
            <a:ext cx="5715000" cy="3797300"/>
          </a:xfrm>
          <a:prstGeom prst="rect">
            <a:avLst/>
          </a:prstGeom>
          <a:noFill/>
          <a:ln w="9525">
            <a:noFill/>
            <a:miter lim="800000"/>
            <a:headEnd/>
            <a:tailEnd/>
          </a:ln>
        </p:spPr>
      </p:pic>
      <p:pic>
        <p:nvPicPr>
          <p:cNvPr id="8" name="Picture 7">
            <a:extLst>
              <a:ext uri="{FF2B5EF4-FFF2-40B4-BE49-F238E27FC236}">
                <a16:creationId xmlns:a16="http://schemas.microsoft.com/office/drawing/2014/main" id="{046A502C-D50E-4B42-9D9F-A93D18837B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905000" cy="990941"/>
          </a:xfrm>
          <a:prstGeom prst="rect">
            <a:avLst/>
          </a:prstGeom>
        </p:spPr>
      </p:pic>
    </p:spTree>
    <p:extLst>
      <p:ext uri="{BB962C8B-B14F-4D97-AF65-F5344CB8AC3E}">
        <p14:creationId xmlns:p14="http://schemas.microsoft.com/office/powerpoint/2010/main" val="18999065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Debt Trap</a:t>
            </a:r>
          </a:p>
        </p:txBody>
      </p:sp>
      <p:cxnSp>
        <p:nvCxnSpPr>
          <p:cNvPr id="4" name="Elbow Connector 3"/>
          <p:cNvCxnSpPr/>
          <p:nvPr/>
        </p:nvCxnSpPr>
        <p:spPr>
          <a:xfrm rot="16200000" flipH="1">
            <a:off x="1409700" y="2095500"/>
            <a:ext cx="685800" cy="304800"/>
          </a:xfrm>
          <a:prstGeom prst="bentConnector3">
            <a:avLst>
              <a:gd name="adj1" fmla="val 76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6200000" flipH="1">
            <a:off x="1714500" y="2736166"/>
            <a:ext cx="685800" cy="304800"/>
          </a:xfrm>
          <a:prstGeom prst="bentConnector3">
            <a:avLst>
              <a:gd name="adj1" fmla="val 76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H="1">
            <a:off x="2019300" y="3390900"/>
            <a:ext cx="685800" cy="304800"/>
          </a:xfrm>
          <a:prstGeom prst="bentConnector3">
            <a:avLst>
              <a:gd name="adj1" fmla="val 76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H="1">
            <a:off x="2324100" y="4032737"/>
            <a:ext cx="685800" cy="304800"/>
          </a:xfrm>
          <a:prstGeom prst="bentConnector3">
            <a:avLst>
              <a:gd name="adj1" fmla="val 76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6200000" flipH="1">
            <a:off x="2628901" y="4718537"/>
            <a:ext cx="685800" cy="304800"/>
          </a:xfrm>
          <a:prstGeom prst="bentConnector3">
            <a:avLst>
              <a:gd name="adj1" fmla="val 76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09600" y="1905000"/>
            <a:ext cx="7543800" cy="0"/>
          </a:xfrm>
          <a:prstGeom prst="straightConnector1">
            <a:avLst/>
          </a:prstGeom>
          <a:ln w="254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515100" y="1905000"/>
            <a:ext cx="1447800" cy="461665"/>
          </a:xfrm>
          <a:prstGeom prst="rect">
            <a:avLst/>
          </a:prstGeom>
          <a:noFill/>
        </p:spPr>
        <p:txBody>
          <a:bodyPr wrap="square" rtlCol="0">
            <a:spAutoFit/>
          </a:bodyPr>
          <a:lstStyle/>
          <a:p>
            <a:pPr algn="ctr"/>
            <a:r>
              <a:rPr lang="en-US" sz="2400" dirty="0">
                <a:solidFill>
                  <a:srgbClr val="0000FF"/>
                </a:solidFill>
              </a:rPr>
              <a:t>time</a:t>
            </a:r>
          </a:p>
        </p:txBody>
      </p:sp>
      <p:cxnSp>
        <p:nvCxnSpPr>
          <p:cNvPr id="25" name="Straight Arrow Connector 24"/>
          <p:cNvCxnSpPr/>
          <p:nvPr/>
        </p:nvCxnSpPr>
        <p:spPr>
          <a:xfrm>
            <a:off x="626012" y="1861037"/>
            <a:ext cx="0" cy="464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26012" y="533400"/>
            <a:ext cx="0" cy="13716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0" y="5867400"/>
            <a:ext cx="657667" cy="523220"/>
          </a:xfrm>
          <a:prstGeom prst="rect">
            <a:avLst/>
          </a:prstGeom>
          <a:noFill/>
        </p:spPr>
        <p:txBody>
          <a:bodyPr wrap="square" rtlCol="0">
            <a:spAutoFit/>
          </a:bodyPr>
          <a:lstStyle/>
          <a:p>
            <a:r>
              <a:rPr lang="en-US" sz="2800" b="1" dirty="0">
                <a:solidFill>
                  <a:srgbClr val="FF0000"/>
                </a:solidFill>
              </a:rPr>
              <a:t>-$</a:t>
            </a:r>
          </a:p>
        </p:txBody>
      </p:sp>
      <p:sp>
        <p:nvSpPr>
          <p:cNvPr id="30" name="TextBox 29"/>
          <p:cNvSpPr txBox="1"/>
          <p:nvPr/>
        </p:nvSpPr>
        <p:spPr>
          <a:xfrm>
            <a:off x="1" y="695980"/>
            <a:ext cx="670062" cy="523220"/>
          </a:xfrm>
          <a:prstGeom prst="rect">
            <a:avLst/>
          </a:prstGeom>
          <a:noFill/>
        </p:spPr>
        <p:txBody>
          <a:bodyPr wrap="square" rtlCol="0">
            <a:spAutoFit/>
          </a:bodyPr>
          <a:lstStyle/>
          <a:p>
            <a:r>
              <a:rPr lang="en-US" sz="2800" b="1" dirty="0">
                <a:solidFill>
                  <a:srgbClr val="00B050"/>
                </a:solidFill>
              </a:rPr>
              <a:t>+$</a:t>
            </a:r>
          </a:p>
        </p:txBody>
      </p:sp>
      <p:sp>
        <p:nvSpPr>
          <p:cNvPr id="31" name="TextBox 30"/>
          <p:cNvSpPr txBox="1"/>
          <p:nvPr/>
        </p:nvSpPr>
        <p:spPr>
          <a:xfrm>
            <a:off x="1600200" y="1399372"/>
            <a:ext cx="762000" cy="461665"/>
          </a:xfrm>
          <a:prstGeom prst="rect">
            <a:avLst/>
          </a:prstGeom>
          <a:noFill/>
        </p:spPr>
        <p:txBody>
          <a:bodyPr wrap="square" rtlCol="0">
            <a:spAutoFit/>
          </a:bodyPr>
          <a:lstStyle/>
          <a:p>
            <a:pPr algn="ctr"/>
            <a:r>
              <a:rPr lang="en-US" sz="2400" b="1" dirty="0"/>
              <a:t>18</a:t>
            </a:r>
          </a:p>
        </p:txBody>
      </p:sp>
      <p:sp>
        <p:nvSpPr>
          <p:cNvPr id="32" name="TextBox 31"/>
          <p:cNvSpPr txBox="1"/>
          <p:nvPr/>
        </p:nvSpPr>
        <p:spPr>
          <a:xfrm>
            <a:off x="5763651" y="1399372"/>
            <a:ext cx="762000" cy="461665"/>
          </a:xfrm>
          <a:prstGeom prst="rect">
            <a:avLst/>
          </a:prstGeom>
          <a:noFill/>
        </p:spPr>
        <p:txBody>
          <a:bodyPr wrap="square" rtlCol="0">
            <a:spAutoFit/>
          </a:bodyPr>
          <a:lstStyle/>
          <a:p>
            <a:pPr algn="ctr"/>
            <a:r>
              <a:rPr lang="en-US" sz="2400" b="1" dirty="0"/>
              <a:t>65</a:t>
            </a:r>
          </a:p>
        </p:txBody>
      </p:sp>
      <p:cxnSp>
        <p:nvCxnSpPr>
          <p:cNvPr id="33" name="Elbow Connector 32"/>
          <p:cNvCxnSpPr/>
          <p:nvPr/>
        </p:nvCxnSpPr>
        <p:spPr>
          <a:xfrm rot="16200000" flipH="1">
            <a:off x="2933701" y="5372100"/>
            <a:ext cx="685800" cy="304800"/>
          </a:xfrm>
          <a:prstGeom prst="bentConnector3">
            <a:avLst>
              <a:gd name="adj1" fmla="val 76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6200000" flipH="1">
            <a:off x="3238501" y="6057900"/>
            <a:ext cx="685800" cy="304800"/>
          </a:xfrm>
          <a:prstGeom prst="bentConnector3">
            <a:avLst>
              <a:gd name="adj1" fmla="val 76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209800" y="2191908"/>
            <a:ext cx="3553851" cy="369332"/>
          </a:xfrm>
          <a:prstGeom prst="rect">
            <a:avLst/>
          </a:prstGeom>
          <a:noFill/>
        </p:spPr>
        <p:txBody>
          <a:bodyPr wrap="square" rtlCol="0">
            <a:spAutoFit/>
          </a:bodyPr>
          <a:lstStyle/>
          <a:p>
            <a:r>
              <a:rPr lang="en-US" b="1" dirty="0"/>
              <a:t>Student Loan</a:t>
            </a:r>
          </a:p>
        </p:txBody>
      </p:sp>
      <p:sp>
        <p:nvSpPr>
          <p:cNvPr id="36" name="TextBox 35"/>
          <p:cNvSpPr txBox="1"/>
          <p:nvPr/>
        </p:nvSpPr>
        <p:spPr>
          <a:xfrm>
            <a:off x="3865538" y="6028296"/>
            <a:ext cx="4558226" cy="369332"/>
          </a:xfrm>
          <a:prstGeom prst="rect">
            <a:avLst/>
          </a:prstGeom>
          <a:noFill/>
        </p:spPr>
        <p:txBody>
          <a:bodyPr wrap="square" rtlCol="0">
            <a:spAutoFit/>
          </a:bodyPr>
          <a:lstStyle/>
          <a:p>
            <a:r>
              <a:rPr lang="en-US" b="1" dirty="0"/>
              <a:t>Consolidation Loan</a:t>
            </a:r>
          </a:p>
        </p:txBody>
      </p:sp>
      <p:sp>
        <p:nvSpPr>
          <p:cNvPr id="37" name="TextBox 36"/>
          <p:cNvSpPr txBox="1"/>
          <p:nvPr/>
        </p:nvSpPr>
        <p:spPr>
          <a:xfrm>
            <a:off x="2657957" y="3332249"/>
            <a:ext cx="4468251" cy="369332"/>
          </a:xfrm>
          <a:prstGeom prst="rect">
            <a:avLst/>
          </a:prstGeom>
          <a:noFill/>
        </p:spPr>
        <p:txBody>
          <a:bodyPr wrap="square" rtlCol="0">
            <a:spAutoFit/>
          </a:bodyPr>
          <a:lstStyle/>
          <a:p>
            <a:r>
              <a:rPr lang="en-US" b="1" dirty="0"/>
              <a:t>Wedding and Honeymoon – Credit Card</a:t>
            </a:r>
          </a:p>
        </p:txBody>
      </p:sp>
      <p:sp>
        <p:nvSpPr>
          <p:cNvPr id="38" name="TextBox 37"/>
          <p:cNvSpPr txBox="1"/>
          <p:nvPr/>
        </p:nvSpPr>
        <p:spPr>
          <a:xfrm>
            <a:off x="2438400" y="2707110"/>
            <a:ext cx="5410199" cy="369332"/>
          </a:xfrm>
          <a:prstGeom prst="rect">
            <a:avLst/>
          </a:prstGeom>
          <a:noFill/>
        </p:spPr>
        <p:txBody>
          <a:bodyPr wrap="square" rtlCol="0">
            <a:spAutoFit/>
          </a:bodyPr>
          <a:lstStyle/>
          <a:p>
            <a:r>
              <a:rPr lang="en-US" b="1" dirty="0"/>
              <a:t>Consumption – Credit Cards</a:t>
            </a:r>
          </a:p>
        </p:txBody>
      </p:sp>
      <p:sp>
        <p:nvSpPr>
          <p:cNvPr id="39" name="TextBox 38"/>
          <p:cNvSpPr txBox="1"/>
          <p:nvPr/>
        </p:nvSpPr>
        <p:spPr>
          <a:xfrm>
            <a:off x="3352800" y="4661356"/>
            <a:ext cx="3553851" cy="369332"/>
          </a:xfrm>
          <a:prstGeom prst="rect">
            <a:avLst/>
          </a:prstGeom>
          <a:noFill/>
        </p:spPr>
        <p:txBody>
          <a:bodyPr wrap="square" rtlCol="0">
            <a:spAutoFit/>
          </a:bodyPr>
          <a:lstStyle/>
          <a:p>
            <a:r>
              <a:rPr lang="en-US" b="1" dirty="0"/>
              <a:t>New Home Mortgage</a:t>
            </a:r>
          </a:p>
        </p:txBody>
      </p:sp>
      <p:sp>
        <p:nvSpPr>
          <p:cNvPr id="40" name="TextBox 39"/>
          <p:cNvSpPr txBox="1"/>
          <p:nvPr/>
        </p:nvSpPr>
        <p:spPr>
          <a:xfrm>
            <a:off x="3592287" y="5360207"/>
            <a:ext cx="4038599" cy="369332"/>
          </a:xfrm>
          <a:prstGeom prst="rect">
            <a:avLst/>
          </a:prstGeom>
          <a:noFill/>
        </p:spPr>
        <p:txBody>
          <a:bodyPr wrap="square" rtlCol="0">
            <a:spAutoFit/>
          </a:bodyPr>
          <a:lstStyle/>
          <a:p>
            <a:r>
              <a:rPr lang="en-US" b="1" dirty="0"/>
              <a:t>Small Business Loan</a:t>
            </a:r>
          </a:p>
        </p:txBody>
      </p:sp>
      <p:sp>
        <p:nvSpPr>
          <p:cNvPr id="41" name="TextBox 40"/>
          <p:cNvSpPr txBox="1"/>
          <p:nvPr/>
        </p:nvSpPr>
        <p:spPr>
          <a:xfrm>
            <a:off x="2961249" y="3943066"/>
            <a:ext cx="3553851" cy="369332"/>
          </a:xfrm>
          <a:prstGeom prst="rect">
            <a:avLst/>
          </a:prstGeom>
          <a:noFill/>
        </p:spPr>
        <p:txBody>
          <a:bodyPr wrap="square" rtlCol="0">
            <a:spAutoFit/>
          </a:bodyPr>
          <a:lstStyle/>
          <a:p>
            <a:r>
              <a:rPr lang="en-US" b="1" dirty="0"/>
              <a:t>Car Loan</a:t>
            </a:r>
          </a:p>
        </p:txBody>
      </p:sp>
      <p:sp>
        <p:nvSpPr>
          <p:cNvPr id="3" name="TextBox 2"/>
          <p:cNvSpPr txBox="1"/>
          <p:nvPr/>
        </p:nvSpPr>
        <p:spPr>
          <a:xfrm>
            <a:off x="2282484" y="1445538"/>
            <a:ext cx="2286000" cy="369332"/>
          </a:xfrm>
          <a:prstGeom prst="rect">
            <a:avLst/>
          </a:prstGeom>
          <a:noFill/>
        </p:spPr>
        <p:txBody>
          <a:bodyPr wrap="square" rtlCol="0">
            <a:spAutoFit/>
          </a:bodyPr>
          <a:lstStyle/>
          <a:p>
            <a:r>
              <a:rPr lang="en-US" i="1" dirty="0"/>
              <a:t>Critical Decisions!</a:t>
            </a:r>
          </a:p>
        </p:txBody>
      </p:sp>
      <p:sp>
        <p:nvSpPr>
          <p:cNvPr id="28" name="TextBox 27"/>
          <p:cNvSpPr txBox="1"/>
          <p:nvPr/>
        </p:nvSpPr>
        <p:spPr>
          <a:xfrm>
            <a:off x="701965" y="3516915"/>
            <a:ext cx="1580519" cy="646331"/>
          </a:xfrm>
          <a:prstGeom prst="rect">
            <a:avLst/>
          </a:prstGeom>
          <a:noFill/>
        </p:spPr>
        <p:txBody>
          <a:bodyPr wrap="square" rtlCol="0">
            <a:spAutoFit/>
          </a:bodyPr>
          <a:lstStyle/>
          <a:p>
            <a:pPr algn="ctr"/>
            <a:r>
              <a:rPr lang="en-US" b="1" dirty="0">
                <a:solidFill>
                  <a:srgbClr val="FF0000"/>
                </a:solidFill>
              </a:rPr>
              <a:t>The Debt Trap!</a:t>
            </a:r>
          </a:p>
        </p:txBody>
      </p:sp>
      <p:sp>
        <p:nvSpPr>
          <p:cNvPr id="43" name="TextBox 42"/>
          <p:cNvSpPr txBox="1"/>
          <p:nvPr/>
        </p:nvSpPr>
        <p:spPr>
          <a:xfrm>
            <a:off x="1787723" y="6175176"/>
            <a:ext cx="1857061" cy="646331"/>
          </a:xfrm>
          <a:prstGeom prst="rect">
            <a:avLst/>
          </a:prstGeom>
          <a:noFill/>
        </p:spPr>
        <p:txBody>
          <a:bodyPr wrap="square" rtlCol="0">
            <a:spAutoFit/>
          </a:bodyPr>
          <a:lstStyle/>
          <a:p>
            <a:pPr algn="ctr"/>
            <a:r>
              <a:rPr lang="en-US" b="1" dirty="0">
                <a:solidFill>
                  <a:srgbClr val="FF0000"/>
                </a:solidFill>
              </a:rPr>
              <a:t>The Pit of Desperation</a:t>
            </a:r>
          </a:p>
        </p:txBody>
      </p:sp>
      <p:sp>
        <p:nvSpPr>
          <p:cNvPr id="6" name="Arc 5"/>
          <p:cNvSpPr/>
          <p:nvPr/>
        </p:nvSpPr>
        <p:spPr>
          <a:xfrm flipV="1">
            <a:off x="0" y="3666068"/>
            <a:ext cx="8229599" cy="2840770"/>
          </a:xfrm>
          <a:prstGeom prst="arc">
            <a:avLst/>
          </a:prstGeom>
          <a:ln w="254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 name="Picture 43">
            <a:extLst>
              <a:ext uri="{FF2B5EF4-FFF2-40B4-BE49-F238E27FC236}">
                <a16:creationId xmlns:a16="http://schemas.microsoft.com/office/drawing/2014/main" id="{7BC71FC7-ED3D-4CFE-963E-610EB8B4F9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2631" y="114300"/>
            <a:ext cx="1611368" cy="838200"/>
          </a:xfrm>
          <a:prstGeom prst="rect">
            <a:avLst/>
          </a:prstGeom>
        </p:spPr>
      </p:pic>
    </p:spTree>
    <p:extLst>
      <p:ext uri="{BB962C8B-B14F-4D97-AF65-F5344CB8AC3E}">
        <p14:creationId xmlns:p14="http://schemas.microsoft.com/office/powerpoint/2010/main" val="3304538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B8FE706-3FAD-46F5-8C61-4CFFE229EC5B}"/>
              </a:ext>
            </a:extLst>
          </p:cNvPr>
          <p:cNvSpPr>
            <a:spLocks noGrp="1"/>
          </p:cNvSpPr>
          <p:nvPr>
            <p:ph type="title"/>
          </p:nvPr>
        </p:nvSpPr>
        <p:spPr/>
        <p:txBody>
          <a:bodyPr/>
          <a:lstStyle/>
          <a:p>
            <a:pPr eaLnBrk="1" hangingPunct="1"/>
            <a:r>
              <a:rPr lang="en-US" altLang="en-US" b="1"/>
              <a:t>Getting Into Debt is Easy</a:t>
            </a:r>
          </a:p>
        </p:txBody>
      </p:sp>
      <p:sp>
        <p:nvSpPr>
          <p:cNvPr id="7171" name="Content Placeholder 2">
            <a:extLst>
              <a:ext uri="{FF2B5EF4-FFF2-40B4-BE49-F238E27FC236}">
                <a16:creationId xmlns:a16="http://schemas.microsoft.com/office/drawing/2014/main" id="{AC0D1694-25B4-42D6-9BA6-9407E5D9FBD7}"/>
              </a:ext>
            </a:extLst>
          </p:cNvPr>
          <p:cNvSpPr>
            <a:spLocks noGrp="1"/>
          </p:cNvSpPr>
          <p:nvPr>
            <p:ph sz="half" idx="1"/>
          </p:nvPr>
        </p:nvSpPr>
        <p:spPr>
          <a:xfrm>
            <a:off x="457200" y="1600200"/>
            <a:ext cx="4343400" cy="5105400"/>
          </a:xfrm>
        </p:spPr>
        <p:txBody>
          <a:bodyPr/>
          <a:lstStyle/>
          <a:p>
            <a:pPr eaLnBrk="1" hangingPunct="1"/>
            <a:r>
              <a:rPr lang="en-US" altLang="en-US" b="1"/>
              <a:t>What is Debt? </a:t>
            </a:r>
            <a:r>
              <a:rPr lang="en-US" altLang="en-US"/>
              <a:t>Borrowing money to buy today with the promise to repay in the future with interest.</a:t>
            </a:r>
          </a:p>
          <a:p>
            <a:pPr eaLnBrk="1" hangingPunct="1"/>
            <a:r>
              <a:rPr lang="en-US" altLang="en-US"/>
              <a:t>Typical Debt Progression:</a:t>
            </a:r>
          </a:p>
          <a:p>
            <a:pPr lvl="1" eaLnBrk="1" hangingPunct="1"/>
            <a:r>
              <a:rPr lang="en-US" altLang="en-US"/>
              <a:t>School Loan</a:t>
            </a:r>
          </a:p>
          <a:p>
            <a:pPr lvl="1" eaLnBrk="1" hangingPunct="1"/>
            <a:r>
              <a:rPr lang="en-US" altLang="en-US"/>
              <a:t>Car Loan</a:t>
            </a:r>
          </a:p>
          <a:p>
            <a:pPr lvl="1" eaLnBrk="1" hangingPunct="1"/>
            <a:r>
              <a:rPr lang="en-US" altLang="en-US"/>
              <a:t>Credit Cards</a:t>
            </a:r>
          </a:p>
          <a:p>
            <a:pPr lvl="1" eaLnBrk="1" hangingPunct="1"/>
            <a:r>
              <a:rPr lang="en-US" altLang="en-US"/>
              <a:t>Home Mortgage</a:t>
            </a:r>
          </a:p>
          <a:p>
            <a:pPr lvl="1" eaLnBrk="1" hangingPunct="1"/>
            <a:r>
              <a:rPr lang="en-US" altLang="en-US"/>
              <a:t>Store Credit</a:t>
            </a:r>
          </a:p>
          <a:p>
            <a:pPr lvl="1" eaLnBrk="1" hangingPunct="1"/>
            <a:r>
              <a:rPr lang="en-US" altLang="en-US"/>
              <a:t>Small Business Loan</a:t>
            </a:r>
          </a:p>
        </p:txBody>
      </p:sp>
      <p:sp>
        <p:nvSpPr>
          <p:cNvPr id="8" name="Footer Placeholder 7">
            <a:extLst>
              <a:ext uri="{FF2B5EF4-FFF2-40B4-BE49-F238E27FC236}">
                <a16:creationId xmlns:a16="http://schemas.microsoft.com/office/drawing/2014/main" id="{448E0F66-541D-487C-B5F6-0614001C19E5}"/>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id="{3363A5D8-9E20-488A-B975-0BE6DD856EF8}"/>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012892-BFA1-441D-92C4-BC879BEFB9C3}" type="slidenum">
              <a:rPr lang="en-US" altLang="en-US">
                <a:solidFill>
                  <a:srgbClr val="898989"/>
                </a:solidFill>
                <a:latin typeface="Calibri" panose="020F0502020204030204" pitchFamily="34" charset="0"/>
              </a:rPr>
              <a:pPr eaLnBrk="1" hangingPunct="1"/>
              <a:t>4</a:t>
            </a:fld>
            <a:endParaRPr lang="en-US" altLang="en-US">
              <a:solidFill>
                <a:srgbClr val="898989"/>
              </a:solidFill>
              <a:latin typeface="Calibri" panose="020F0502020204030204" pitchFamily="34" charset="0"/>
            </a:endParaRPr>
          </a:p>
        </p:txBody>
      </p:sp>
      <p:sp>
        <p:nvSpPr>
          <p:cNvPr id="7175" name="Content Placeholder 2">
            <a:extLst>
              <a:ext uri="{FF2B5EF4-FFF2-40B4-BE49-F238E27FC236}">
                <a16:creationId xmlns:a16="http://schemas.microsoft.com/office/drawing/2014/main" id="{FE127964-136D-453F-A402-7A173CAA50D0}"/>
              </a:ext>
            </a:extLst>
          </p:cNvPr>
          <p:cNvSpPr>
            <a:spLocks noGrp="1"/>
          </p:cNvSpPr>
          <p:nvPr>
            <p:ph sz="half" idx="1"/>
          </p:nvPr>
        </p:nvSpPr>
        <p:spPr>
          <a:xfrm>
            <a:off x="4419600" y="5410200"/>
            <a:ext cx="4724400" cy="1143000"/>
          </a:xfrm>
        </p:spPr>
        <p:txBody>
          <a:bodyPr/>
          <a:lstStyle/>
          <a:p>
            <a:pPr lvl="1" eaLnBrk="1" hangingPunct="1"/>
            <a:r>
              <a:rPr lang="en-US" altLang="en-US"/>
              <a:t>Commercial Lease</a:t>
            </a:r>
          </a:p>
          <a:p>
            <a:pPr lvl="1" eaLnBrk="1" hangingPunct="1"/>
            <a:r>
              <a:rPr lang="en-US" altLang="en-US"/>
              <a:t>Commercial Real Estate Loan</a:t>
            </a:r>
          </a:p>
        </p:txBody>
      </p:sp>
      <p:pic>
        <p:nvPicPr>
          <p:cNvPr id="10" name="Picture 9">
            <a:extLst>
              <a:ext uri="{FF2B5EF4-FFF2-40B4-BE49-F238E27FC236}">
                <a16:creationId xmlns:a16="http://schemas.microsoft.com/office/drawing/2014/main" id="{3ABEE719-F074-46D2-91C8-CBB55D22D7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1950" y="2277450"/>
            <a:ext cx="3136900" cy="2316480"/>
          </a:xfrm>
          <a:prstGeom prst="rect">
            <a:avLst/>
          </a:prstGeom>
        </p:spPr>
      </p:pic>
      <p:pic>
        <p:nvPicPr>
          <p:cNvPr id="11" name="Picture 10">
            <a:extLst>
              <a:ext uri="{FF2B5EF4-FFF2-40B4-BE49-F238E27FC236}">
                <a16:creationId xmlns:a16="http://schemas.microsoft.com/office/drawing/2014/main" id="{3E5C06A0-7D21-4452-BE5D-B297DBFC76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20606752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I want it now.jpg">
            <a:extLst>
              <a:ext uri="{FF2B5EF4-FFF2-40B4-BE49-F238E27FC236}">
                <a16:creationId xmlns:a16="http://schemas.microsoft.com/office/drawing/2014/main" id="{488F47D2-483D-48CD-BC6C-FC8896BD93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819400"/>
            <a:ext cx="24161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a:extLst>
              <a:ext uri="{FF2B5EF4-FFF2-40B4-BE49-F238E27FC236}">
                <a16:creationId xmlns:a16="http://schemas.microsoft.com/office/drawing/2014/main" id="{03C654B7-1491-4404-ACD4-ACB1300CA110}"/>
              </a:ext>
            </a:extLst>
          </p:cNvPr>
          <p:cNvSpPr>
            <a:spLocks noGrp="1"/>
          </p:cNvSpPr>
          <p:nvPr>
            <p:ph type="title"/>
          </p:nvPr>
        </p:nvSpPr>
        <p:spPr/>
        <p:txBody>
          <a:bodyPr/>
          <a:lstStyle/>
          <a:p>
            <a:pPr eaLnBrk="1" hangingPunct="1"/>
            <a:r>
              <a:rPr lang="en-US" altLang="en-US" b="1"/>
              <a:t>Why Do People Borrow?</a:t>
            </a:r>
          </a:p>
        </p:txBody>
      </p:sp>
      <p:sp>
        <p:nvSpPr>
          <p:cNvPr id="12292" name="Content Placeholder 2">
            <a:extLst>
              <a:ext uri="{FF2B5EF4-FFF2-40B4-BE49-F238E27FC236}">
                <a16:creationId xmlns:a16="http://schemas.microsoft.com/office/drawing/2014/main" id="{53207E1C-787D-4FD2-A226-2D40CD6AB3C4}"/>
              </a:ext>
            </a:extLst>
          </p:cNvPr>
          <p:cNvSpPr>
            <a:spLocks noGrp="1"/>
          </p:cNvSpPr>
          <p:nvPr>
            <p:ph sz="half" idx="1"/>
          </p:nvPr>
        </p:nvSpPr>
        <p:spPr>
          <a:xfrm>
            <a:off x="457200" y="1600200"/>
            <a:ext cx="8458200" cy="1828800"/>
          </a:xfrm>
        </p:spPr>
        <p:txBody>
          <a:bodyPr/>
          <a:lstStyle/>
          <a:p>
            <a:pPr eaLnBrk="1" hangingPunct="1"/>
            <a:r>
              <a:rPr lang="en-US" altLang="en-US" sz="2400" i="1" dirty="0">
                <a:solidFill>
                  <a:srgbClr val="3333FF"/>
                </a:solidFill>
              </a:rPr>
              <a:t>“Debt is never the real problem, it is only symptomatic of the real problem ― greed, self-indulgence, impatience, fear, poor self-image, lack of self-worth, lack of self-discipline, and perhaps many others.”  ― Ron Blue</a:t>
            </a:r>
            <a:r>
              <a:rPr lang="en-US" altLang="en-US" sz="2400" dirty="0">
                <a:solidFill>
                  <a:srgbClr val="3333FF"/>
                </a:solidFill>
              </a:rPr>
              <a:t>.</a:t>
            </a:r>
          </a:p>
        </p:txBody>
      </p:sp>
      <p:sp>
        <p:nvSpPr>
          <p:cNvPr id="8" name="Footer Placeholder 7">
            <a:extLst>
              <a:ext uri="{FF2B5EF4-FFF2-40B4-BE49-F238E27FC236}">
                <a16:creationId xmlns:a16="http://schemas.microsoft.com/office/drawing/2014/main" id="{C0CD878E-6672-4623-859D-0AB28161EA42}"/>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id="{5D533076-3393-4E14-8C6E-2BD52DEE938B}"/>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EF0FF5-5622-43D4-8674-C9ECB4E648C0}" type="slidenum">
              <a:rPr lang="en-US" altLang="en-US">
                <a:solidFill>
                  <a:srgbClr val="898989"/>
                </a:solidFill>
                <a:latin typeface="Calibri" panose="020F0502020204030204" pitchFamily="34" charset="0"/>
              </a:rPr>
              <a:pPr eaLnBrk="1" hangingPunct="1"/>
              <a:t>5</a:t>
            </a:fld>
            <a:endParaRPr lang="en-US" altLang="en-US">
              <a:solidFill>
                <a:srgbClr val="898989"/>
              </a:solidFill>
              <a:latin typeface="Calibri" panose="020F0502020204030204" pitchFamily="34" charset="0"/>
            </a:endParaRPr>
          </a:p>
        </p:txBody>
      </p:sp>
      <p:sp>
        <p:nvSpPr>
          <p:cNvPr id="12295" name="Content Placeholder 2">
            <a:extLst>
              <a:ext uri="{FF2B5EF4-FFF2-40B4-BE49-F238E27FC236}">
                <a16:creationId xmlns:a16="http://schemas.microsoft.com/office/drawing/2014/main" id="{E9DD6CDA-DD92-4BC5-BD90-0E847C9FB49E}"/>
              </a:ext>
            </a:extLst>
          </p:cNvPr>
          <p:cNvSpPr>
            <a:spLocks noGrp="1"/>
          </p:cNvSpPr>
          <p:nvPr>
            <p:ph sz="half" idx="1"/>
          </p:nvPr>
        </p:nvSpPr>
        <p:spPr>
          <a:xfrm>
            <a:off x="533400" y="3352800"/>
            <a:ext cx="6096000" cy="2895600"/>
          </a:xfrm>
        </p:spPr>
        <p:txBody>
          <a:bodyPr/>
          <a:lstStyle/>
          <a:p>
            <a:pPr eaLnBrk="1" hangingPunct="1"/>
            <a:r>
              <a:rPr lang="en-US" altLang="en-US" dirty="0"/>
              <a:t>Borrowing is Pulling the Future Forward.</a:t>
            </a:r>
          </a:p>
          <a:p>
            <a:pPr eaLnBrk="1" hangingPunct="1"/>
            <a:r>
              <a:rPr lang="en-US" altLang="en-US" dirty="0"/>
              <a:t>Someday the Future Becomes the Present.</a:t>
            </a:r>
          </a:p>
          <a:p>
            <a:pPr eaLnBrk="1" hangingPunct="1"/>
            <a:r>
              <a:rPr lang="en-US" altLang="en-US" dirty="0"/>
              <a:t>It is Easy to Get Into Debt. Getting Out of Debt is NOT so easy.</a:t>
            </a:r>
          </a:p>
          <a:p>
            <a:pPr eaLnBrk="1" hangingPunct="1"/>
            <a:endParaRPr lang="en-US" altLang="en-US" dirty="0"/>
          </a:p>
        </p:txBody>
      </p:sp>
      <p:pic>
        <p:nvPicPr>
          <p:cNvPr id="10" name="Picture 9">
            <a:extLst>
              <a:ext uri="{FF2B5EF4-FFF2-40B4-BE49-F238E27FC236}">
                <a16:creationId xmlns:a16="http://schemas.microsoft.com/office/drawing/2014/main" id="{A4696ACF-373C-4942-9C29-1570B19A9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33511820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2548125-87FC-4AF6-8249-17E18164745E}"/>
              </a:ext>
            </a:extLst>
          </p:cNvPr>
          <p:cNvSpPr>
            <a:spLocks noGrp="1"/>
          </p:cNvSpPr>
          <p:nvPr>
            <p:ph type="title"/>
          </p:nvPr>
        </p:nvSpPr>
        <p:spPr/>
        <p:txBody>
          <a:bodyPr/>
          <a:lstStyle/>
          <a:p>
            <a:pPr eaLnBrk="1" hangingPunct="1"/>
            <a:r>
              <a:rPr lang="en-US" altLang="en-US" b="1"/>
              <a:t>Debt is a Hopeless Pit</a:t>
            </a:r>
          </a:p>
        </p:txBody>
      </p:sp>
      <p:sp>
        <p:nvSpPr>
          <p:cNvPr id="3" name="Content Placeholder 2">
            <a:extLst>
              <a:ext uri="{FF2B5EF4-FFF2-40B4-BE49-F238E27FC236}">
                <a16:creationId xmlns:a16="http://schemas.microsoft.com/office/drawing/2014/main" id="{58AE7F5A-CDE2-4E78-8192-F7B2C44F8BD6}"/>
              </a:ext>
            </a:extLst>
          </p:cNvPr>
          <p:cNvSpPr>
            <a:spLocks noGrp="1"/>
          </p:cNvSpPr>
          <p:nvPr>
            <p:ph sz="half" idx="1"/>
          </p:nvPr>
        </p:nvSpPr>
        <p:spPr>
          <a:xfrm>
            <a:off x="457200" y="1600200"/>
            <a:ext cx="4343400" cy="5105400"/>
          </a:xfrm>
        </p:spPr>
        <p:txBody>
          <a:bodyPr rtlCol="0">
            <a:normAutofit fontScale="85000" lnSpcReduction="20000"/>
          </a:bodyPr>
          <a:lstStyle/>
          <a:p>
            <a:pPr eaLnBrk="1" fontAlgn="auto" hangingPunct="1">
              <a:spcAft>
                <a:spcPts val="0"/>
              </a:spcAft>
              <a:defRPr/>
            </a:pPr>
            <a:r>
              <a:rPr lang="en-US" i="1" dirty="0"/>
              <a:t>“Youth would take short cuts to wealth and the desirable things for which it stands.  To secure wealth quickly youth often borrows unwisely.  Youth, never having had experience, cannot realize that hopeless </a:t>
            </a:r>
            <a:r>
              <a:rPr lang="en-US" b="1" i="1" dirty="0"/>
              <a:t>debt</a:t>
            </a:r>
            <a:r>
              <a:rPr lang="en-US" i="1" dirty="0"/>
              <a:t> is like a deep pit into which one may descend quickly and where one may struggle vainly for many days.  It is a pit of sorrow and regrets where the brightness of the sun is overcast and night is made unhappy by restless sleeping</a:t>
            </a:r>
            <a:r>
              <a:rPr lang="en-US" dirty="0"/>
              <a:t>." ― George S. </a:t>
            </a:r>
            <a:r>
              <a:rPr lang="en-US" dirty="0" err="1"/>
              <a:t>Clason</a:t>
            </a:r>
            <a:endParaRPr lang="en-US" dirty="0"/>
          </a:p>
        </p:txBody>
      </p:sp>
      <p:sp>
        <p:nvSpPr>
          <p:cNvPr id="8" name="Footer Placeholder 7">
            <a:extLst>
              <a:ext uri="{FF2B5EF4-FFF2-40B4-BE49-F238E27FC236}">
                <a16:creationId xmlns:a16="http://schemas.microsoft.com/office/drawing/2014/main" id="{80C93BFC-2EF6-4BE8-B743-959F443CB5BB}"/>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id="{D511D9F9-D0FC-4F36-A8A0-31C5366E6E4E}"/>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A1D0F7-1A3B-47AA-B794-CA63AEFD51DD}" type="slidenum">
              <a:rPr lang="en-US" altLang="en-US">
                <a:solidFill>
                  <a:srgbClr val="898989"/>
                </a:solidFill>
                <a:latin typeface="Calibri" panose="020F0502020204030204" pitchFamily="34" charset="0"/>
              </a:rPr>
              <a:pPr eaLnBrk="1" hangingPunct="1"/>
              <a:t>6</a:t>
            </a:fld>
            <a:endParaRPr lang="en-US" altLang="en-US">
              <a:solidFill>
                <a:srgbClr val="898989"/>
              </a:solidFill>
              <a:latin typeface="Calibri" panose="020F0502020204030204" pitchFamily="34" charset="0"/>
            </a:endParaRPr>
          </a:p>
        </p:txBody>
      </p:sp>
      <p:pic>
        <p:nvPicPr>
          <p:cNvPr id="8198" name="Picture 9" descr="pit.jpg">
            <a:extLst>
              <a:ext uri="{FF2B5EF4-FFF2-40B4-BE49-F238E27FC236}">
                <a16:creationId xmlns:a16="http://schemas.microsoft.com/office/drawing/2014/main" id="{B3DD47AC-FE1C-4452-B53F-81DDAF2A49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905000"/>
            <a:ext cx="3762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224211C-8699-4390-9E54-BA698476C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41149230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EBB1EB2-5EB6-470E-8AD3-CA0430065D66}"/>
              </a:ext>
            </a:extLst>
          </p:cNvPr>
          <p:cNvSpPr>
            <a:spLocks noGrp="1"/>
          </p:cNvSpPr>
          <p:nvPr>
            <p:ph type="title"/>
          </p:nvPr>
        </p:nvSpPr>
        <p:spPr>
          <a:xfrm>
            <a:off x="457200" y="0"/>
            <a:ext cx="8229600" cy="1143000"/>
          </a:xfrm>
        </p:spPr>
        <p:txBody>
          <a:bodyPr/>
          <a:lstStyle/>
          <a:p>
            <a:pPr eaLnBrk="1" hangingPunct="1"/>
            <a:r>
              <a:rPr lang="en-US" altLang="en-US" b="1"/>
              <a:t>Why Can Credit be Dangerous?</a:t>
            </a:r>
          </a:p>
        </p:txBody>
      </p:sp>
      <p:sp>
        <p:nvSpPr>
          <p:cNvPr id="8" name="Footer Placeholder 7">
            <a:extLst>
              <a:ext uri="{FF2B5EF4-FFF2-40B4-BE49-F238E27FC236}">
                <a16:creationId xmlns:a16="http://schemas.microsoft.com/office/drawing/2014/main" id="{04DFDE60-D22F-4F10-B6CF-3F74E03AE69C}"/>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id="{4E3724E1-DD83-4938-960C-0DDA05898851}"/>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6727D4-8A91-429A-A803-6F2AADFA8D8C}" type="slidenum">
              <a:rPr lang="en-US" altLang="en-US">
                <a:solidFill>
                  <a:srgbClr val="898989"/>
                </a:solidFill>
                <a:latin typeface="Calibri" panose="020F0502020204030204" pitchFamily="34" charset="0"/>
              </a:rPr>
              <a:pPr eaLnBrk="1" hangingPunct="1"/>
              <a:t>7</a:t>
            </a:fld>
            <a:endParaRPr lang="en-US" altLang="en-US">
              <a:solidFill>
                <a:srgbClr val="898989"/>
              </a:solidFill>
              <a:latin typeface="Calibri" panose="020F0502020204030204" pitchFamily="34" charset="0"/>
            </a:endParaRPr>
          </a:p>
        </p:txBody>
      </p:sp>
      <p:sp>
        <p:nvSpPr>
          <p:cNvPr id="13317" name="Content Placeholder 2">
            <a:extLst>
              <a:ext uri="{FF2B5EF4-FFF2-40B4-BE49-F238E27FC236}">
                <a16:creationId xmlns:a16="http://schemas.microsoft.com/office/drawing/2014/main" id="{A04C8DFC-4FB9-4043-8A7A-D7DFA4C8FB26}"/>
              </a:ext>
            </a:extLst>
          </p:cNvPr>
          <p:cNvSpPr>
            <a:spLocks noGrp="1"/>
          </p:cNvSpPr>
          <p:nvPr>
            <p:ph sz="half" idx="1"/>
          </p:nvPr>
        </p:nvSpPr>
        <p:spPr>
          <a:xfrm>
            <a:off x="0" y="1066800"/>
            <a:ext cx="9144000" cy="5638800"/>
          </a:xfrm>
        </p:spPr>
        <p:txBody>
          <a:bodyPr/>
          <a:lstStyle/>
          <a:p>
            <a:pPr eaLnBrk="1" hangingPunct="1"/>
            <a:r>
              <a:rPr lang="en-US" altLang="en-US" sz="2400"/>
              <a:t>“Credit gives the appearance of wealth without being wealth itself.</a:t>
            </a:r>
          </a:p>
          <a:p>
            <a:pPr eaLnBrk="1" hangingPunct="1"/>
            <a:r>
              <a:rPr lang="en-US" altLang="en-US" sz="2400"/>
              <a:t>At the end, after paying sometimes two and three times more for the purchase than necessary (after taking into account interest payments), he who depends on credit ends with little or nothing to show for their money.</a:t>
            </a:r>
          </a:p>
          <a:p>
            <a:pPr eaLnBrk="1" hangingPunct="1"/>
            <a:r>
              <a:rPr lang="en-US" altLang="en-US" sz="2400"/>
              <a:t>The appearance of wealth can only be temporarily maintained when everything goes well and personal finances are running at an optimal level.</a:t>
            </a:r>
          </a:p>
          <a:p>
            <a:pPr eaLnBrk="1" hangingPunct="1"/>
            <a:r>
              <a:rPr lang="en-US" altLang="en-US" sz="2400"/>
              <a:t>Dependence on credit creates only a facade of wealth, a lifestyle beyond your real possibilities. It is a life that will prevent you from building personal wealth you'll need to ensure a comfortable retirement.</a:t>
            </a:r>
          </a:p>
          <a:p>
            <a:pPr eaLnBrk="1" hangingPunct="1"/>
            <a:r>
              <a:rPr lang="en-US" altLang="en-US" sz="2400"/>
              <a:t>The deception of the lifestyle of "buy now, pay later" appeals strongly to a generation accustomed to instant gratification.” </a:t>
            </a:r>
            <a:r>
              <a:rPr lang="en-US" altLang="en-US" sz="2400" i="1">
                <a:solidFill>
                  <a:srgbClr val="3333FF"/>
                </a:solidFill>
              </a:rPr>
              <a:t>– John Cummuta</a:t>
            </a:r>
          </a:p>
        </p:txBody>
      </p:sp>
    </p:spTree>
    <p:extLst>
      <p:ext uri="{BB962C8B-B14F-4D97-AF65-F5344CB8AC3E}">
        <p14:creationId xmlns:p14="http://schemas.microsoft.com/office/powerpoint/2010/main" val="181501537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E85BCEF-0350-4EC1-A41B-E9107B03F8A9}"/>
              </a:ext>
            </a:extLst>
          </p:cNvPr>
          <p:cNvSpPr>
            <a:spLocks noGrp="1"/>
          </p:cNvSpPr>
          <p:nvPr>
            <p:ph type="title"/>
          </p:nvPr>
        </p:nvSpPr>
        <p:spPr/>
        <p:txBody>
          <a:bodyPr/>
          <a:lstStyle/>
          <a:p>
            <a:pPr eaLnBrk="1" hangingPunct="1"/>
            <a:r>
              <a:rPr lang="en-US" altLang="en-US" b="1"/>
              <a:t>The Vortex of Debt</a:t>
            </a:r>
          </a:p>
        </p:txBody>
      </p:sp>
      <p:sp>
        <p:nvSpPr>
          <p:cNvPr id="3" name="Content Placeholder 2">
            <a:extLst>
              <a:ext uri="{FF2B5EF4-FFF2-40B4-BE49-F238E27FC236}">
                <a16:creationId xmlns:a16="http://schemas.microsoft.com/office/drawing/2014/main" id="{EE977489-9928-44C7-B19B-3C0D5E663A7D}"/>
              </a:ext>
            </a:extLst>
          </p:cNvPr>
          <p:cNvSpPr>
            <a:spLocks noGrp="1"/>
          </p:cNvSpPr>
          <p:nvPr>
            <p:ph sz="half" idx="1"/>
          </p:nvPr>
        </p:nvSpPr>
        <p:spPr>
          <a:xfrm>
            <a:off x="457200" y="1600200"/>
            <a:ext cx="4343400" cy="5105400"/>
          </a:xfrm>
        </p:spPr>
        <p:txBody>
          <a:bodyPr rtlCol="0">
            <a:normAutofit lnSpcReduction="10000"/>
          </a:bodyPr>
          <a:lstStyle/>
          <a:p>
            <a:pPr eaLnBrk="1" fontAlgn="auto" hangingPunct="1">
              <a:spcAft>
                <a:spcPts val="0"/>
              </a:spcAft>
              <a:defRPr/>
            </a:pPr>
            <a:r>
              <a:rPr lang="en-US" dirty="0"/>
              <a:t>When people begin to feel desperate about their debt situation, ironically the first thing they typically do is to get into MORE debt, digging up one hole to cover another.</a:t>
            </a:r>
          </a:p>
          <a:p>
            <a:pPr eaLnBrk="1" fontAlgn="auto" hangingPunct="1">
              <a:spcAft>
                <a:spcPts val="0"/>
              </a:spcAft>
              <a:defRPr/>
            </a:pPr>
            <a:r>
              <a:rPr lang="en-US" dirty="0"/>
              <a:t>This provides a temporary relief, but in a little bit proves to be a TRAP sucking you further and deeper into a hole!</a:t>
            </a:r>
          </a:p>
        </p:txBody>
      </p:sp>
      <p:sp>
        <p:nvSpPr>
          <p:cNvPr id="8" name="Footer Placeholder 7">
            <a:extLst>
              <a:ext uri="{FF2B5EF4-FFF2-40B4-BE49-F238E27FC236}">
                <a16:creationId xmlns:a16="http://schemas.microsoft.com/office/drawing/2014/main" id="{9B0EDA57-D2FD-41A7-A44E-1AF13AC45128}"/>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id="{11708279-62A2-4E15-8C8A-51AC0EDCCEFB}"/>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387F86-C0B6-4C91-9D53-C6856FA31D85}" type="slidenum">
              <a:rPr lang="en-US" altLang="en-US">
                <a:solidFill>
                  <a:srgbClr val="898989"/>
                </a:solidFill>
                <a:latin typeface="Calibri" panose="020F0502020204030204" pitchFamily="34" charset="0"/>
              </a:rPr>
              <a:pPr eaLnBrk="1" hangingPunct="1"/>
              <a:t>8</a:t>
            </a:fld>
            <a:endParaRPr lang="en-US" altLang="en-US">
              <a:solidFill>
                <a:srgbClr val="898989"/>
              </a:solidFill>
              <a:latin typeface="Calibri" panose="020F0502020204030204" pitchFamily="34" charset="0"/>
            </a:endParaRPr>
          </a:p>
        </p:txBody>
      </p:sp>
      <p:pic>
        <p:nvPicPr>
          <p:cNvPr id="9222" name="Picture 6" descr="vortex.jpg">
            <a:extLst>
              <a:ext uri="{FF2B5EF4-FFF2-40B4-BE49-F238E27FC236}">
                <a16:creationId xmlns:a16="http://schemas.microsoft.com/office/drawing/2014/main" id="{EB998B6B-1529-43AF-891E-D55C6B1337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676400"/>
            <a:ext cx="28035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51CD659-025E-4BCF-8250-F86D5698DF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21451269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AA86-553E-4888-A832-40BF7C61AE6D}"/>
              </a:ext>
            </a:extLst>
          </p:cNvPr>
          <p:cNvSpPr>
            <a:spLocks noGrp="1"/>
          </p:cNvSpPr>
          <p:nvPr>
            <p:ph type="title"/>
          </p:nvPr>
        </p:nvSpPr>
        <p:spPr/>
        <p:txBody>
          <a:bodyPr rtlCol="0">
            <a:normAutofit fontScale="90000"/>
          </a:bodyPr>
          <a:lstStyle/>
          <a:p>
            <a:pPr eaLnBrk="1" fontAlgn="auto" hangingPunct="1">
              <a:spcAft>
                <a:spcPts val="0"/>
              </a:spcAft>
              <a:defRPr/>
            </a:pPr>
            <a:r>
              <a:rPr lang="en-US" b="1" dirty="0"/>
              <a:t>Refinancing or More Credit</a:t>
            </a:r>
            <a:br>
              <a:rPr lang="en-US" b="1" dirty="0"/>
            </a:br>
            <a:r>
              <a:rPr lang="en-US" b="1" dirty="0"/>
              <a:t>is NOT a Solution</a:t>
            </a:r>
          </a:p>
        </p:txBody>
      </p:sp>
      <p:sp>
        <p:nvSpPr>
          <p:cNvPr id="3" name="Content Placeholder 2">
            <a:extLst>
              <a:ext uri="{FF2B5EF4-FFF2-40B4-BE49-F238E27FC236}">
                <a16:creationId xmlns:a16="http://schemas.microsoft.com/office/drawing/2014/main" id="{57E52DAB-D70A-4F9B-B652-0987AF0A5614}"/>
              </a:ext>
            </a:extLst>
          </p:cNvPr>
          <p:cNvSpPr>
            <a:spLocks noGrp="1"/>
          </p:cNvSpPr>
          <p:nvPr>
            <p:ph sz="half" idx="1"/>
          </p:nvPr>
        </p:nvSpPr>
        <p:spPr>
          <a:xfrm>
            <a:off x="457200" y="1600200"/>
            <a:ext cx="4343400" cy="5105400"/>
          </a:xfrm>
        </p:spPr>
        <p:txBody>
          <a:bodyPr rtlCol="0">
            <a:normAutofit fontScale="92500" lnSpcReduction="20000"/>
          </a:bodyPr>
          <a:lstStyle/>
          <a:p>
            <a:pPr eaLnBrk="1" fontAlgn="auto" hangingPunct="1">
              <a:spcAft>
                <a:spcPts val="0"/>
              </a:spcAft>
              <a:defRPr/>
            </a:pPr>
            <a:r>
              <a:rPr lang="en-US" dirty="0"/>
              <a:t>Many people are tempted by credit card applications where they are “Pre-Approved”.</a:t>
            </a:r>
          </a:p>
          <a:p>
            <a:pPr eaLnBrk="1" fontAlgn="auto" hangingPunct="1">
              <a:spcAft>
                <a:spcPts val="0"/>
              </a:spcAft>
              <a:defRPr/>
            </a:pPr>
            <a:r>
              <a:rPr lang="en-US" dirty="0"/>
              <a:t>These can provide a low introductory interest rate of 0-3.99% that later converts to 18-30%!</a:t>
            </a:r>
          </a:p>
          <a:p>
            <a:pPr eaLnBrk="1" fontAlgn="auto" hangingPunct="1">
              <a:spcAft>
                <a:spcPts val="0"/>
              </a:spcAft>
              <a:defRPr/>
            </a:pPr>
            <a:r>
              <a:rPr lang="en-US" dirty="0"/>
              <a:t>Beware and Throw them away without opening them!</a:t>
            </a:r>
          </a:p>
          <a:p>
            <a:pPr eaLnBrk="1" fontAlgn="auto" hangingPunct="1">
              <a:spcAft>
                <a:spcPts val="0"/>
              </a:spcAft>
              <a:defRPr/>
            </a:pPr>
            <a:r>
              <a:rPr lang="en-US" dirty="0"/>
              <a:t>Others will suggest to Refinance your Home or get a HELOC. </a:t>
            </a:r>
          </a:p>
        </p:txBody>
      </p:sp>
      <p:sp>
        <p:nvSpPr>
          <p:cNvPr id="8" name="Footer Placeholder 7">
            <a:extLst>
              <a:ext uri="{FF2B5EF4-FFF2-40B4-BE49-F238E27FC236}">
                <a16:creationId xmlns:a16="http://schemas.microsoft.com/office/drawing/2014/main" id="{18D8824B-7C0A-4FB5-9017-BB234031B20B}"/>
              </a:ext>
            </a:extLst>
          </p:cNvPr>
          <p:cNvSpPr>
            <a:spLocks noGrp="1"/>
          </p:cNvSpPr>
          <p:nvPr>
            <p:ph type="ftr" sz="quarter" idx="11"/>
          </p:nvPr>
        </p:nvSpPr>
        <p:spPr>
          <a:xfrm>
            <a:off x="0" y="6492875"/>
            <a:ext cx="2895600" cy="365125"/>
          </a:xfrm>
        </p:spPr>
        <p:txBody>
          <a:bodyPr/>
          <a:lstStyle/>
          <a:p>
            <a:pPr algn="l">
              <a:defRPr/>
            </a:pPr>
            <a:r>
              <a:rPr lang="en-US" dirty="0"/>
              <a:t>© Alex Barrón 2012</a:t>
            </a:r>
          </a:p>
        </p:txBody>
      </p:sp>
      <p:sp>
        <p:nvSpPr>
          <p:cNvPr id="9" name="Slide Number Placeholder 8">
            <a:extLst>
              <a:ext uri="{FF2B5EF4-FFF2-40B4-BE49-F238E27FC236}">
                <a16:creationId xmlns:a16="http://schemas.microsoft.com/office/drawing/2014/main" id="{A8A80B0A-F72B-437A-8FA2-53FFFE79EFB6}"/>
              </a:ext>
            </a:extLst>
          </p:cNvPr>
          <p:cNvSpPr>
            <a:spLocks noGrp="1"/>
          </p:cNvSpPr>
          <p:nvPr>
            <p:ph type="sldNum" sz="quarter" idx="12"/>
          </p:nvPr>
        </p:nvSpPr>
        <p:spPr>
          <a:xfrm>
            <a:off x="7010400" y="6492875"/>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1ECF03-AFE4-4C2D-9D1B-C1B19C2C472C}" type="slidenum">
              <a:rPr lang="en-US" altLang="en-US">
                <a:solidFill>
                  <a:srgbClr val="898989"/>
                </a:solidFill>
                <a:latin typeface="Calibri" panose="020F0502020204030204" pitchFamily="34" charset="0"/>
              </a:rPr>
              <a:pPr eaLnBrk="1" hangingPunct="1"/>
              <a:t>9</a:t>
            </a:fld>
            <a:endParaRPr lang="en-US" altLang="en-US">
              <a:solidFill>
                <a:srgbClr val="898989"/>
              </a:solidFill>
              <a:latin typeface="Calibri" panose="020F0502020204030204" pitchFamily="34" charset="0"/>
            </a:endParaRPr>
          </a:p>
        </p:txBody>
      </p:sp>
      <p:pic>
        <p:nvPicPr>
          <p:cNvPr id="10246" name="Picture 9" descr="credit card offers.bmp">
            <a:extLst>
              <a:ext uri="{FF2B5EF4-FFF2-40B4-BE49-F238E27FC236}">
                <a16:creationId xmlns:a16="http://schemas.microsoft.com/office/drawing/2014/main" id="{0D23F4EE-559D-47B1-BA87-99907B7372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752600"/>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descr="credit cards.bmp">
            <a:extLst>
              <a:ext uri="{FF2B5EF4-FFF2-40B4-BE49-F238E27FC236}">
                <a16:creationId xmlns:a16="http://schemas.microsoft.com/office/drawing/2014/main" id="{4E07FC15-55FA-4E9E-AE67-AC2DE344476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41910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6BF181C-DCE2-4107-9676-793945CAFC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
            <a:ext cx="1611368" cy="838200"/>
          </a:xfrm>
          <a:prstGeom prst="rect">
            <a:avLst/>
          </a:prstGeom>
        </p:spPr>
      </p:pic>
    </p:spTree>
    <p:extLst>
      <p:ext uri="{BB962C8B-B14F-4D97-AF65-F5344CB8AC3E}">
        <p14:creationId xmlns:p14="http://schemas.microsoft.com/office/powerpoint/2010/main" val="46613762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6596</TotalTime>
  <Words>1169</Words>
  <Application>Microsoft Office PowerPoint</Application>
  <PresentationFormat>On-screen Show (4:3)</PresentationFormat>
  <Paragraphs>118</Paragraphs>
  <Slides>16</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Financial Freedom  Challenge</vt:lpstr>
      <vt:lpstr>LESSON 3:  WHY DO WE GET INTO DEBT?</vt:lpstr>
      <vt:lpstr>The Debt Trap</vt:lpstr>
      <vt:lpstr>Getting Into Debt is Easy</vt:lpstr>
      <vt:lpstr>Why Do People Borrow?</vt:lpstr>
      <vt:lpstr>Debt is a Hopeless Pit</vt:lpstr>
      <vt:lpstr>Why Can Credit be Dangerous?</vt:lpstr>
      <vt:lpstr>The Vortex of Debt</vt:lpstr>
      <vt:lpstr>Refinancing or More Credit is NOT a Solution</vt:lpstr>
      <vt:lpstr>Debt is a Form of Slavery</vt:lpstr>
      <vt:lpstr>Thoughts on Debt</vt:lpstr>
      <vt:lpstr>Bankruptcy is NOT a Solution</vt:lpstr>
      <vt:lpstr>WHY Are You in Debt?</vt:lpstr>
      <vt:lpstr>The First Step Towards Financial Freedom</vt:lpstr>
      <vt:lpstr>Don’t Lose Hope! We CAN Change The Future if We ACT Now!!!</vt:lpstr>
      <vt:lpstr>Questions? Comments?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BECOME YOUR OWN BANK SEMINAR</dc:title>
  <dc:creator>abarron</dc:creator>
  <cp:lastModifiedBy>Alex Barron</cp:lastModifiedBy>
  <cp:revision>136</cp:revision>
  <dcterms:created xsi:type="dcterms:W3CDTF">2015-12-20T04:25:33Z</dcterms:created>
  <dcterms:modified xsi:type="dcterms:W3CDTF">2024-06-12T00:00:01Z</dcterms:modified>
</cp:coreProperties>
</file>