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421" r:id="rId2"/>
    <p:sldId id="258" r:id="rId3"/>
    <p:sldId id="301" r:id="rId4"/>
    <p:sldId id="262" r:id="rId5"/>
    <p:sldId id="268" r:id="rId6"/>
    <p:sldId id="263" r:id="rId7"/>
    <p:sldId id="274" r:id="rId8"/>
    <p:sldId id="295" r:id="rId9"/>
    <p:sldId id="264" r:id="rId10"/>
    <p:sldId id="265" r:id="rId11"/>
    <p:sldId id="270" r:id="rId12"/>
    <p:sldId id="269" r:id="rId13"/>
    <p:sldId id="266" r:id="rId14"/>
    <p:sldId id="271" r:id="rId15"/>
    <p:sldId id="272" r:id="rId16"/>
    <p:sldId id="293" r:id="rId17"/>
    <p:sldId id="294" r:id="rId18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20" autoAdjust="0"/>
    <p:restoredTop sz="94660"/>
  </p:normalViewPr>
  <p:slideViewPr>
    <p:cSldViewPr>
      <p:cViewPr varScale="1">
        <p:scale>
          <a:sx n="93" d="100"/>
          <a:sy n="93" d="100"/>
        </p:scale>
        <p:origin x="918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3550"/>
          </a:xfrm>
          <a:prstGeom prst="rect">
            <a:avLst/>
          </a:prstGeom>
        </p:spPr>
        <p:txBody>
          <a:bodyPr vert="horz" lIns="93241" tIns="46621" rIns="93241" bIns="46621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1925" y="0"/>
            <a:ext cx="3036888" cy="463550"/>
          </a:xfrm>
          <a:prstGeom prst="rect">
            <a:avLst/>
          </a:prstGeom>
        </p:spPr>
        <p:txBody>
          <a:bodyPr vert="horz" lIns="93241" tIns="46621" rIns="93241" bIns="46621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1263"/>
            <a:ext cx="3038475" cy="463550"/>
          </a:xfrm>
          <a:prstGeom prst="rect">
            <a:avLst/>
          </a:prstGeom>
        </p:spPr>
        <p:txBody>
          <a:bodyPr vert="horz" lIns="93241" tIns="46621" rIns="93241" bIns="46621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1925" y="8831263"/>
            <a:ext cx="3036888" cy="463550"/>
          </a:xfrm>
          <a:prstGeom prst="rect">
            <a:avLst/>
          </a:prstGeom>
        </p:spPr>
        <p:txBody>
          <a:bodyPr vert="horz" wrap="square" lIns="93241" tIns="46621" rIns="93241" bIns="46621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5C2BE182-2BFC-4019-AD70-11B7573BA48E}" type="slidenum">
              <a:rPr lang="en-US" altLang="es-MX"/>
              <a:pPr/>
              <a:t>‹#›</a:t>
            </a:fld>
            <a:endParaRPr lang="en-US" altLang="es-MX"/>
          </a:p>
        </p:txBody>
      </p:sp>
    </p:spTree>
    <p:extLst>
      <p:ext uri="{BB962C8B-B14F-4D97-AF65-F5344CB8AC3E}">
        <p14:creationId xmlns:p14="http://schemas.microsoft.com/office/powerpoint/2010/main" val="2502621351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3550"/>
          </a:xfrm>
          <a:prstGeom prst="rect">
            <a:avLst/>
          </a:prstGeom>
        </p:spPr>
        <p:txBody>
          <a:bodyPr vert="horz" lIns="93241" tIns="46621" rIns="93241" bIns="46621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1925" y="0"/>
            <a:ext cx="3036888" cy="463550"/>
          </a:xfrm>
          <a:prstGeom prst="rect">
            <a:avLst/>
          </a:prstGeom>
        </p:spPr>
        <p:txBody>
          <a:bodyPr vert="horz" lIns="93241" tIns="46621" rIns="93241" bIns="46621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98500"/>
            <a:ext cx="4646612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241" tIns="46621" rIns="93241" bIns="46621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1475"/>
          </a:xfrm>
          <a:prstGeom prst="rect">
            <a:avLst/>
          </a:prstGeom>
        </p:spPr>
        <p:txBody>
          <a:bodyPr vert="horz" lIns="93241" tIns="46621" rIns="93241" bIns="46621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1263"/>
            <a:ext cx="3038475" cy="463550"/>
          </a:xfrm>
          <a:prstGeom prst="rect">
            <a:avLst/>
          </a:prstGeom>
        </p:spPr>
        <p:txBody>
          <a:bodyPr vert="horz" lIns="93241" tIns="46621" rIns="93241" bIns="46621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1925" y="8831263"/>
            <a:ext cx="3036888" cy="463550"/>
          </a:xfrm>
          <a:prstGeom prst="rect">
            <a:avLst/>
          </a:prstGeom>
        </p:spPr>
        <p:txBody>
          <a:bodyPr vert="horz" wrap="square" lIns="93241" tIns="46621" rIns="93241" bIns="46621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fld id="{0453A8F6-5312-4B72-A6CC-2729725A0D8E}" type="slidenum">
              <a:rPr lang="en-US" altLang="es-MX"/>
              <a:pPr/>
              <a:t>‹#›</a:t>
            </a:fld>
            <a:endParaRPr lang="en-US" altLang="es-MX"/>
          </a:p>
        </p:txBody>
      </p:sp>
    </p:spTree>
    <p:extLst>
      <p:ext uri="{BB962C8B-B14F-4D97-AF65-F5344CB8AC3E}">
        <p14:creationId xmlns:p14="http://schemas.microsoft.com/office/powerpoint/2010/main" val="779375014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453A8F6-5312-4B72-A6CC-2729725A0D8E}" type="slidenum">
              <a:rPr lang="en-US" altLang="es-MX" smtClean="0"/>
              <a:pPr/>
              <a:t>4</a:t>
            </a:fld>
            <a:endParaRPr lang="en-US" altLang="es-MX"/>
          </a:p>
        </p:txBody>
      </p:sp>
    </p:spTree>
    <p:extLst>
      <p:ext uri="{BB962C8B-B14F-4D97-AF65-F5344CB8AC3E}">
        <p14:creationId xmlns:p14="http://schemas.microsoft.com/office/powerpoint/2010/main" val="6863704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MX" altLang="es-MX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9335680-28C5-4E8C-AE9A-390D9500F4F9}" type="slidenum">
              <a:rPr lang="en-US" altLang="es-MX"/>
              <a:pPr/>
              <a:t>13</a:t>
            </a:fld>
            <a:endParaRPr lang="en-US" altLang="es-MX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MX" altLang="es-MX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CADFDD7-25E1-410E-9923-71118041AFBF}" type="slidenum">
              <a:rPr lang="en-US" altLang="es-MX"/>
              <a:pPr/>
              <a:t>14</a:t>
            </a:fld>
            <a:endParaRPr lang="en-US" altLang="es-MX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MX" altLang="es-MX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93D3E06-DD05-49B0-9903-F5E91886D3B2}" type="slidenum">
              <a:rPr lang="en-US" altLang="es-MX"/>
              <a:pPr/>
              <a:t>15</a:t>
            </a:fld>
            <a:endParaRPr lang="en-US" altLang="es-MX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MX" altLang="es-MX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C970131-BD43-47C5-AA05-D781D0CD1C19}" type="slidenum">
              <a:rPr lang="en-US" altLang="es-MX"/>
              <a:pPr/>
              <a:t>5</a:t>
            </a:fld>
            <a:endParaRPr lang="en-US" altLang="es-MX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MX" altLang="es-MX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7C55D6D-95BA-41C9-9623-30D2F100C935}" type="slidenum">
              <a:rPr lang="en-US" altLang="es-MX"/>
              <a:pPr/>
              <a:t>6</a:t>
            </a:fld>
            <a:endParaRPr lang="en-US" altLang="es-MX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MX" altLang="es-MX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4EA6069-05FB-46C8-806D-2428AFD7B995}" type="slidenum">
              <a:rPr lang="en-US" altLang="es-MX"/>
              <a:pPr/>
              <a:t>7</a:t>
            </a:fld>
            <a:endParaRPr lang="en-US" altLang="es-MX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MX" altLang="es-MX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4EA6069-05FB-46C8-806D-2428AFD7B995}" type="slidenum">
              <a:rPr lang="en-US" altLang="es-MX"/>
              <a:pPr/>
              <a:t>8</a:t>
            </a:fld>
            <a:endParaRPr lang="en-US" altLang="es-MX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MX" altLang="es-MX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40A098C-1ACA-4AC5-81F1-46C0C3D97333}" type="slidenum">
              <a:rPr lang="en-US" altLang="es-MX"/>
              <a:pPr/>
              <a:t>9</a:t>
            </a:fld>
            <a:endParaRPr lang="en-US" altLang="es-MX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MX" altLang="es-MX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2710209-A780-44BC-9367-57C29054B6F6}" type="slidenum">
              <a:rPr lang="en-US" altLang="es-MX"/>
              <a:pPr/>
              <a:t>10</a:t>
            </a:fld>
            <a:endParaRPr lang="en-US" altLang="es-MX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MX" altLang="es-MX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BE60FFB-AB99-4CA9-A172-E7F696FA13D4}" type="slidenum">
              <a:rPr lang="en-US" altLang="es-MX"/>
              <a:pPr/>
              <a:t>11</a:t>
            </a:fld>
            <a:endParaRPr lang="en-US" altLang="es-MX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MX" altLang="es-MX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381105F-F9E9-465B-A5D2-9264F159C463}" type="slidenum">
              <a:rPr lang="en-US" altLang="es-MX"/>
              <a:pPr/>
              <a:t>12</a:t>
            </a:fld>
            <a:endParaRPr lang="en-US" altLang="es-MX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2083E6-5B7D-4E6A-A27D-D4C3213DE871}" type="datetimeFigureOut">
              <a:rPr lang="en-US"/>
              <a:pPr>
                <a:defRPr/>
              </a:pPr>
              <a:t>6/3/2024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D3D045-7A6D-4AA1-BF8E-FD1D52E95D9F}" type="slidenum">
              <a:rPr lang="en-US" altLang="es-MX"/>
              <a:pPr/>
              <a:t>‹#›</a:t>
            </a:fld>
            <a:endParaRPr lang="en-US" altLang="es-MX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785149-BCE2-40E1-B6A9-15E7CE4EECCA}" type="datetimeFigureOut">
              <a:rPr lang="en-US"/>
              <a:pPr>
                <a:defRPr/>
              </a:pPr>
              <a:t>6/3/2024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04950D-91D9-4AD7-A564-E3F36766ECAC}" type="slidenum">
              <a:rPr lang="en-US" altLang="es-MX"/>
              <a:pPr/>
              <a:t>‹#›</a:t>
            </a:fld>
            <a:endParaRPr lang="en-US" alt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D32C99-7392-47F2-B8FC-89161DE53443}" type="datetimeFigureOut">
              <a:rPr lang="en-US"/>
              <a:pPr>
                <a:defRPr/>
              </a:pPr>
              <a:t>6/3/2024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CB7883-4D10-4AFD-A4BE-A00D7784C315}" type="slidenum">
              <a:rPr lang="en-US" altLang="es-MX"/>
              <a:pPr/>
              <a:t>‹#›</a:t>
            </a:fld>
            <a:endParaRPr lang="en-US" alt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BF6294-4C03-4037-8BDF-1AA99E03422E}" type="datetimeFigureOut">
              <a:rPr lang="en-US"/>
              <a:pPr>
                <a:defRPr/>
              </a:pPr>
              <a:t>6/3/2024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1B486C-36E8-4CFA-A1B1-121CE43DB88E}" type="slidenum">
              <a:rPr lang="en-US" altLang="es-MX"/>
              <a:pPr/>
              <a:t>‹#›</a:t>
            </a:fld>
            <a:endParaRPr lang="en-US" alt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63173D-8E21-4479-A23F-01051CFB0EFA}" type="datetimeFigureOut">
              <a:rPr lang="en-US"/>
              <a:pPr>
                <a:defRPr/>
              </a:pPr>
              <a:t>6/3/2024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01833C-AFDC-4069-AFC2-C6C75BFCD558}" type="slidenum">
              <a:rPr lang="en-US" altLang="es-MX"/>
              <a:pPr/>
              <a:t>‹#›</a:t>
            </a:fld>
            <a:endParaRPr lang="en-US" altLang="es-MX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A5C458-4713-460D-BE87-0EE1F9E6A2C6}" type="datetimeFigureOut">
              <a:rPr lang="en-US"/>
              <a:pPr>
                <a:defRPr/>
              </a:pPr>
              <a:t>6/3/2024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BD46D9-31D3-4742-A71A-F2BCFC7614EF}" type="slidenum">
              <a:rPr lang="en-US" altLang="es-MX"/>
              <a:pPr/>
              <a:t>‹#›</a:t>
            </a:fld>
            <a:endParaRPr lang="en-US" alt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59F1B4-8B02-477A-9E81-8A40266F0D73}" type="datetimeFigureOut">
              <a:rPr lang="en-US"/>
              <a:pPr>
                <a:defRPr/>
              </a:pPr>
              <a:t>6/3/2024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8EE2BB-0CF0-4A3B-B779-204881109046}" type="slidenum">
              <a:rPr lang="en-US" altLang="es-MX"/>
              <a:pPr/>
              <a:t>‹#›</a:t>
            </a:fld>
            <a:endParaRPr lang="en-US" alt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D48F2A-5F22-4BEB-A768-F1B4D8B3AF3D}" type="datetimeFigureOut">
              <a:rPr lang="en-US"/>
              <a:pPr>
                <a:defRPr/>
              </a:pPr>
              <a:t>6/3/2024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BB7C24-BA3D-4823-9D16-B0CFBA25316B}" type="slidenum">
              <a:rPr lang="en-US" altLang="es-MX"/>
              <a:pPr/>
              <a:t>‹#›</a:t>
            </a:fld>
            <a:endParaRPr lang="en-US" alt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951169-DA50-4D80-BADF-81286BBDF948}" type="datetimeFigureOut">
              <a:rPr lang="en-US"/>
              <a:pPr>
                <a:defRPr/>
              </a:pPr>
              <a:t>6/3/2024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ACF9FB-C0C0-4603-A504-0CB9EEC52611}" type="slidenum">
              <a:rPr lang="en-US" altLang="es-MX"/>
              <a:pPr/>
              <a:t>‹#›</a:t>
            </a:fld>
            <a:endParaRPr lang="en-US" alt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78E0DB-E30B-4808-B2CF-DFEC6D50B2AB}" type="datetimeFigureOut">
              <a:rPr lang="en-US"/>
              <a:pPr>
                <a:defRPr/>
              </a:pPr>
              <a:t>6/3/2024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080EF8-78FA-4DFB-B03E-80F4E7E6BC9E}" type="slidenum">
              <a:rPr lang="en-US" altLang="es-MX"/>
              <a:pPr/>
              <a:t>‹#›</a:t>
            </a:fld>
            <a:endParaRPr lang="en-US" altLang="es-MX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87AE35-A580-4369-8708-3F7CCD50594A}" type="datetimeFigureOut">
              <a:rPr lang="en-US"/>
              <a:pPr>
                <a:defRPr/>
              </a:pPr>
              <a:t>6/3/2024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C0016E-3C69-47D6-BB5B-4FFE39899D43}" type="slidenum">
              <a:rPr lang="en-US" altLang="es-MX"/>
              <a:pPr/>
              <a:t>‹#›</a:t>
            </a:fld>
            <a:endParaRPr lang="en-US" alt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MX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MX"/>
              <a:t>Click to edit Master text styles</a:t>
            </a:r>
          </a:p>
          <a:p>
            <a:pPr lvl="1"/>
            <a:r>
              <a:rPr lang="en-US" altLang="es-MX"/>
              <a:t>Second level</a:t>
            </a:r>
          </a:p>
          <a:p>
            <a:pPr lvl="2"/>
            <a:r>
              <a:rPr lang="en-US" altLang="es-MX"/>
              <a:t>Third level</a:t>
            </a:r>
          </a:p>
          <a:p>
            <a:pPr lvl="3"/>
            <a:r>
              <a:rPr lang="en-US" altLang="es-MX"/>
              <a:t>Fourth level</a:t>
            </a:r>
          </a:p>
          <a:p>
            <a:pPr lvl="4"/>
            <a:r>
              <a:rPr lang="en-US" altLang="es-MX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2044024-32A8-4E5C-BF25-9213AF7D4BC8}" type="datetimeFigureOut">
              <a:rPr lang="en-US"/>
              <a:pPr>
                <a:defRPr/>
              </a:pPr>
              <a:t>6/3/2024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16CCAA59-B847-42FB-A391-C525D0A5F2EA}" type="slidenum">
              <a:rPr lang="en-US" altLang="es-MX"/>
              <a:pPr/>
              <a:t>‹#›</a:t>
            </a:fld>
            <a:endParaRPr lang="en-US" alt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52829" y="152400"/>
            <a:ext cx="6362179" cy="2111077"/>
          </a:xfrm>
        </p:spPr>
        <p:txBody>
          <a:bodyPr>
            <a:normAutofit/>
          </a:bodyPr>
          <a:lstStyle/>
          <a:p>
            <a:r>
              <a:rPr lang="en-US" b="1" dirty="0" err="1"/>
              <a:t>Reto</a:t>
            </a:r>
            <a:r>
              <a:rPr lang="en-US" b="1" dirty="0"/>
              <a:t> Libertad </a:t>
            </a:r>
            <a:r>
              <a:rPr lang="en-US" b="1" dirty="0" err="1"/>
              <a:t>Financiera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107792"/>
            <a:ext cx="2854596" cy="1185598"/>
          </a:xfrm>
        </p:spPr>
        <p:txBody>
          <a:bodyPr/>
          <a:lstStyle/>
          <a:p>
            <a:r>
              <a:rPr lang="en-US" dirty="0" err="1"/>
              <a:t>por</a:t>
            </a:r>
            <a:endParaRPr lang="en-US" dirty="0"/>
          </a:p>
          <a:p>
            <a:r>
              <a:rPr lang="en-US" dirty="0"/>
              <a:t>Alex </a:t>
            </a:r>
            <a:r>
              <a:rPr lang="en-US" dirty="0" err="1"/>
              <a:t>Barrón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AC6B934-8BFA-F196-B3B5-B79081EEA49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176" y="103038"/>
            <a:ext cx="2209800" cy="2209800"/>
          </a:xfrm>
          <a:prstGeom prst="rect">
            <a:avLst/>
          </a:prstGeom>
        </p:spPr>
      </p:pic>
      <p:pic>
        <p:nvPicPr>
          <p:cNvPr id="6146" name="Picture 2" descr="What is athletics? Know all the track and field events">
            <a:extLst>
              <a:ext uri="{FF2B5EF4-FFF2-40B4-BE49-F238E27FC236}">
                <a16:creationId xmlns:a16="http://schemas.microsoft.com/office/drawing/2014/main" id="{735D1E35-707A-4C48-1BBE-06739EE263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4595" y="2177949"/>
            <a:ext cx="2908178" cy="1632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As the indoor Track and Field season wraps up, the Winona State University  team finishes on a fast note – The Winonan">
            <a:extLst>
              <a:ext uri="{FF2B5EF4-FFF2-40B4-BE49-F238E27FC236}">
                <a16:creationId xmlns:a16="http://schemas.microsoft.com/office/drawing/2014/main" id="{19B74D21-2C52-CF93-C98E-E27C86B9C4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2687" y="2177949"/>
            <a:ext cx="2902859" cy="1632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Crossing Life's Finish Lines | Maria's Farm Country Kitchen">
            <a:extLst>
              <a:ext uri="{FF2B5EF4-FFF2-40B4-BE49-F238E27FC236}">
                <a16:creationId xmlns:a16="http://schemas.microsoft.com/office/drawing/2014/main" id="{16D62BB5-069F-6EFD-0AFB-0EA1C53B93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4595" y="4163279"/>
            <a:ext cx="2908178" cy="1817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Look: 2A, 5A athletes compete in 2022 Texas (UIL) Track &amp; Field State  Championships - Sports Illustrated High School News, Analysis and More">
            <a:extLst>
              <a:ext uri="{FF2B5EF4-FFF2-40B4-BE49-F238E27FC236}">
                <a16:creationId xmlns:a16="http://schemas.microsoft.com/office/drawing/2014/main" id="{46F5B090-5140-83C4-EFC0-CB41F44757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2688" y="4043384"/>
            <a:ext cx="2902930" cy="212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id="{FE3C7390-C5DC-F418-2CB1-CA904031814A}"/>
              </a:ext>
            </a:extLst>
          </p:cNvPr>
          <p:cNvSpPr txBox="1">
            <a:spLocks/>
          </p:cNvSpPr>
          <p:nvPr/>
        </p:nvSpPr>
        <p:spPr>
          <a:xfrm>
            <a:off x="-19462" y="2404963"/>
            <a:ext cx="2854595" cy="6317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/>
              <a:t>Presenta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10EE313-FD1C-94FC-4FC5-43FBFB31273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349" y="3622023"/>
            <a:ext cx="2731851" cy="881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4479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274638"/>
            <a:ext cx="76200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err="1"/>
              <a:t>Refinanciamiento</a:t>
            </a:r>
            <a:r>
              <a:rPr lang="en-US" b="1" dirty="0"/>
              <a:t> o </a:t>
            </a:r>
            <a:r>
              <a:rPr lang="en-US" b="1" dirty="0" err="1"/>
              <a:t>Más</a:t>
            </a:r>
            <a:r>
              <a:rPr lang="en-US" b="1" dirty="0"/>
              <a:t> </a:t>
            </a:r>
            <a:r>
              <a:rPr lang="en-US" b="1" dirty="0" err="1"/>
              <a:t>Crédito</a:t>
            </a:r>
            <a:br>
              <a:rPr lang="en-US" b="1" dirty="0"/>
            </a:br>
            <a:r>
              <a:rPr lang="en-US" b="1" dirty="0"/>
              <a:t>NO </a:t>
            </a:r>
            <a:r>
              <a:rPr lang="en-US" b="1" dirty="0" err="1"/>
              <a:t>es</a:t>
            </a:r>
            <a:r>
              <a:rPr lang="en-US" b="1" dirty="0"/>
              <a:t> </a:t>
            </a:r>
            <a:r>
              <a:rPr lang="en-US" b="1" dirty="0" err="1"/>
              <a:t>una</a:t>
            </a:r>
            <a:r>
              <a:rPr lang="en-US" b="1" dirty="0"/>
              <a:t> </a:t>
            </a:r>
            <a:r>
              <a:rPr lang="en-US" b="1" dirty="0" err="1"/>
              <a:t>Solución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343400" cy="5105400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ES" dirty="0"/>
              <a:t>Muchas personas son tentadas por las solicitudes de tarjetas de crédito donde están “Pre-aprobados</a:t>
            </a:r>
            <a:r>
              <a:rPr lang="en-US" dirty="0"/>
              <a:t>”.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ES" dirty="0"/>
              <a:t>Estas pueden proporcionar una tasa de interés introductoria baja de 0 a 3.99% que más tarde se convierte en 18-30%!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ES" dirty="0"/>
              <a:t>Ten cuidado y échalas a la basura sin abrirlas</a:t>
            </a:r>
            <a:r>
              <a:rPr lang="en-US" dirty="0"/>
              <a:t>!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ES" dirty="0"/>
              <a:t>Otros te sugerir</a:t>
            </a:r>
            <a:r>
              <a:rPr lang="en-US" dirty="0"/>
              <a:t>á</a:t>
            </a:r>
            <a:r>
              <a:rPr lang="es-ES" dirty="0"/>
              <a:t>n  refinanciar tu casa o conseguir una línea de </a:t>
            </a:r>
            <a:r>
              <a:rPr lang="es-ES" dirty="0" err="1"/>
              <a:t>cr</a:t>
            </a:r>
            <a:r>
              <a:rPr lang="en-US" dirty="0"/>
              <a:t>é</a:t>
            </a:r>
            <a:r>
              <a:rPr lang="es-ES" dirty="0" err="1"/>
              <a:t>dito</a:t>
            </a:r>
            <a:r>
              <a:rPr lang="en-US" dirty="0"/>
              <a:t>. 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2895600" cy="365125"/>
          </a:xfrm>
        </p:spPr>
        <p:txBody>
          <a:bodyPr/>
          <a:lstStyle/>
          <a:p>
            <a:pPr algn="l">
              <a:defRPr/>
            </a:pPr>
            <a:r>
              <a:rPr lang="en-US" dirty="0"/>
              <a:t>© Alex </a:t>
            </a:r>
            <a:r>
              <a:rPr lang="en-US" dirty="0" err="1"/>
              <a:t>Barrón</a:t>
            </a:r>
            <a:r>
              <a:rPr lang="en-US" dirty="0"/>
              <a:t> 2014</a:t>
            </a:r>
          </a:p>
        </p:txBody>
      </p:sp>
      <p:sp>
        <p:nvSpPr>
          <p:cNvPr id="15365" name="Slide Number Placeholder 8"/>
          <p:cNvSpPr>
            <a:spLocks noGrp="1"/>
          </p:cNvSpPr>
          <p:nvPr>
            <p:ph type="sldNum" sz="quarter" idx="12"/>
          </p:nvPr>
        </p:nvSpPr>
        <p:spPr bwMode="auto">
          <a:xfrm>
            <a:off x="7010400" y="6492875"/>
            <a:ext cx="2133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EADDA917-6EF4-4F8C-825C-113DAAD34374}" type="slidenum">
              <a:rPr lang="en-US" altLang="es-MX"/>
              <a:pPr/>
              <a:t>10</a:t>
            </a:fld>
            <a:endParaRPr lang="en-US" altLang="es-MX"/>
          </a:p>
        </p:txBody>
      </p:sp>
      <p:pic>
        <p:nvPicPr>
          <p:cNvPr id="15366" name="Picture 9" descr="credit card offers.bmp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1752600"/>
            <a:ext cx="2628900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Picture 10" descr="credit cards.bmp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0" y="4191000"/>
            <a:ext cx="24669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33F3147-F0AA-FF64-83D7-4308BC1F8C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" y="14433"/>
            <a:ext cx="1752599" cy="565579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s-MX" b="1"/>
              <a:t>La Deuda es un Tipo de Esclavitud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8458200" cy="3276600"/>
          </a:xfrm>
        </p:spPr>
        <p:txBody>
          <a:bodyPr/>
          <a:lstStyle/>
          <a:p>
            <a:pPr eaLnBrk="1" hangingPunct="1"/>
            <a:r>
              <a:rPr lang="en-US" altLang="es-MX" sz="2400" i="1">
                <a:solidFill>
                  <a:srgbClr val="3333FF"/>
                </a:solidFill>
              </a:rPr>
              <a:t>"</a:t>
            </a:r>
            <a:r>
              <a:rPr lang="es-ES" altLang="es-MX" sz="2400" i="1">
                <a:solidFill>
                  <a:srgbClr val="3333FF"/>
                </a:solidFill>
              </a:rPr>
              <a:t>El rico se enseñorea de los pobres, Y el que toma prestado es siervo del que presta</a:t>
            </a:r>
            <a:r>
              <a:rPr lang="en-US" altLang="es-MX" sz="2400" i="1">
                <a:solidFill>
                  <a:srgbClr val="3333FF"/>
                </a:solidFill>
              </a:rPr>
              <a:t>.“ - Proverbios 22:7</a:t>
            </a:r>
            <a:r>
              <a:rPr lang="en-US" altLang="es-MX" sz="2400">
                <a:solidFill>
                  <a:srgbClr val="3333FF"/>
                </a:solidFill>
              </a:rPr>
              <a:t>. </a:t>
            </a:r>
          </a:p>
          <a:p>
            <a:pPr eaLnBrk="1" hangingPunct="1"/>
            <a:r>
              <a:rPr lang="en-US" altLang="es-MX" sz="2400" i="1"/>
              <a:t>“Pero, ¡ay! Piensa lo que haces cuando te metes en deuda, le das a otro poder sobre tu libertad.  Si no puedes pagar a tiempo, te avergonzarás de ver a tu acreedor, tendrás miedo al hablar con él, harás pobres excusas lamentables y engañosas, y poco a poco, vendrás a perder tu veracidad, y te hundirás a mentiras bajas..." ― Benjamin Franklin </a:t>
            </a:r>
          </a:p>
          <a:p>
            <a:pPr eaLnBrk="1" hangingPunct="1"/>
            <a:endParaRPr lang="en-US" altLang="es-MX" sz="2400">
              <a:solidFill>
                <a:srgbClr val="3333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2895600" cy="365125"/>
          </a:xfrm>
        </p:spPr>
        <p:txBody>
          <a:bodyPr/>
          <a:lstStyle/>
          <a:p>
            <a:pPr algn="l">
              <a:defRPr/>
            </a:pPr>
            <a:r>
              <a:rPr lang="en-US" dirty="0"/>
              <a:t>© Alex </a:t>
            </a:r>
            <a:r>
              <a:rPr lang="en-US" dirty="0" err="1"/>
              <a:t>Barrón</a:t>
            </a:r>
            <a:r>
              <a:rPr lang="en-US" dirty="0"/>
              <a:t> 2014</a:t>
            </a:r>
          </a:p>
        </p:txBody>
      </p:sp>
      <p:sp>
        <p:nvSpPr>
          <p:cNvPr id="25605" name="Slide Number Placeholder 8"/>
          <p:cNvSpPr>
            <a:spLocks noGrp="1"/>
          </p:cNvSpPr>
          <p:nvPr>
            <p:ph type="sldNum" sz="quarter" idx="12"/>
          </p:nvPr>
        </p:nvSpPr>
        <p:spPr bwMode="auto">
          <a:xfrm>
            <a:off x="7010400" y="6492875"/>
            <a:ext cx="2133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6325D9F7-F58B-45BF-B60C-601EAF98A4CA}" type="slidenum">
              <a:rPr lang="en-US" altLang="es-MX"/>
              <a:pPr/>
              <a:t>11</a:t>
            </a:fld>
            <a:endParaRPr lang="en-US" altLang="es-MX"/>
          </a:p>
        </p:txBody>
      </p:sp>
      <p:pic>
        <p:nvPicPr>
          <p:cNvPr id="25606" name="Picture 5" descr="debt is slavery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4876800"/>
            <a:ext cx="2628900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7" name="Picture 6" descr="imagesCAEFXG9P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7800" y="4800600"/>
            <a:ext cx="24765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5257800" y="4724400"/>
            <a:ext cx="3200400" cy="1107996"/>
          </a:xfrm>
          <a:prstGeom prst="rect">
            <a:avLst/>
          </a:prstGeom>
          <a:solidFill>
            <a:schemeClr val="bg1"/>
          </a:solidFill>
          <a:scene3d>
            <a:camera prst="orthographicFront">
              <a:rot lat="0" lon="0" rev="0"/>
            </a:camera>
            <a:lightRig rig="threePt" dir="t"/>
          </a:scene3d>
          <a:sp3d extrusionH="76200">
            <a:bevelT prst="slope"/>
            <a:bevelB prst="slope"/>
            <a:extrusionClr>
              <a:schemeClr val="tx1">
                <a:lumMod val="50000"/>
                <a:lumOff val="50000"/>
              </a:schemeClr>
            </a:extrusionClr>
          </a:sp3d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6600" dirty="0"/>
              <a:t>DEUDA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86E371E-936B-98DA-ADDE-C72D6D16EC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" y="14434"/>
            <a:ext cx="1828799" cy="59017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457200" y="375432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s-MX" b="1" dirty="0" err="1"/>
              <a:t>Reflexiones</a:t>
            </a:r>
            <a:r>
              <a:rPr lang="en-US" altLang="es-MX" b="1" dirty="0"/>
              <a:t> </a:t>
            </a:r>
            <a:r>
              <a:rPr lang="en-US" altLang="es-MX" b="1" dirty="0" err="1"/>
              <a:t>Sobre</a:t>
            </a:r>
            <a:r>
              <a:rPr lang="en-US" altLang="es-MX" b="1" dirty="0"/>
              <a:t> la </a:t>
            </a:r>
            <a:r>
              <a:rPr lang="en-US" altLang="es-MX" b="1" dirty="0" err="1"/>
              <a:t>Deuda</a:t>
            </a:r>
            <a:endParaRPr lang="en-US" altLang="es-MX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458200" cy="4648200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ES" sz="2400" dirty="0">
                <a:solidFill>
                  <a:srgbClr val="3333FF"/>
                </a:solidFill>
              </a:rPr>
              <a:t>“No debáis a nadie nada, sino el amaros unos a otros; porque el que ama al prójimo, ha cumplido la ley</a:t>
            </a:r>
            <a:r>
              <a:rPr lang="en-US" sz="2400" i="1" dirty="0">
                <a:solidFill>
                  <a:srgbClr val="3333FF"/>
                </a:solidFill>
              </a:rPr>
              <a:t>."― </a:t>
            </a:r>
            <a:r>
              <a:rPr lang="en-US" sz="2400" i="1" dirty="0" err="1">
                <a:solidFill>
                  <a:srgbClr val="3333FF"/>
                </a:solidFill>
              </a:rPr>
              <a:t>Romanos</a:t>
            </a:r>
            <a:r>
              <a:rPr lang="en-US" sz="2400" i="1" dirty="0">
                <a:solidFill>
                  <a:srgbClr val="3333FF"/>
                </a:solidFill>
              </a:rPr>
              <a:t> 13:8</a:t>
            </a:r>
            <a:r>
              <a:rPr lang="en-US" sz="2400" dirty="0">
                <a:solidFill>
                  <a:srgbClr val="3333FF"/>
                </a:solidFill>
              </a:rPr>
              <a:t>. 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i="1" dirty="0"/>
              <a:t>“</a:t>
            </a:r>
            <a:r>
              <a:rPr lang="es-ES" sz="2400" i="1" dirty="0"/>
              <a:t>Los hombres jóvenes que comienzan en la vida deben evitar contraer deudas. No hay casi nada que jale a una persona hacia abajo como de la deuda. Es ponerse en una posición servil</a:t>
            </a:r>
            <a:r>
              <a:rPr lang="en-US" sz="2400" i="1" dirty="0"/>
              <a:t>.</a:t>
            </a:r>
            <a:endParaRPr lang="en-US" sz="2400" dirty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ES" sz="2400" i="1" dirty="0"/>
              <a:t>La deuda priva a un hombre de su auto-respeto, y lo hace casi despreciarse a si mismo</a:t>
            </a:r>
            <a:r>
              <a:rPr lang="en-US" sz="2400" i="1" dirty="0"/>
              <a:t>. </a:t>
            </a:r>
            <a:endParaRPr lang="en-US" sz="2400" dirty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i="1" dirty="0"/>
              <a:t>D</a:t>
            </a:r>
            <a:r>
              <a:rPr lang="es-ES" sz="2400" i="1" dirty="0" err="1"/>
              <a:t>ebes</a:t>
            </a:r>
            <a:r>
              <a:rPr lang="es-ES" sz="2400" i="1" dirty="0"/>
              <a:t> evitar </a:t>
            </a:r>
            <a:r>
              <a:rPr lang="en-US" sz="2400" i="1" dirty="0" err="1"/>
              <a:t>meterte</a:t>
            </a:r>
            <a:r>
              <a:rPr lang="es-ES" sz="2400" i="1" dirty="0"/>
              <a:t> en deuda por lo que comes, bebes y vistes</a:t>
            </a:r>
            <a:r>
              <a:rPr lang="en-US" sz="2400" i="1" dirty="0"/>
              <a:t>.“</a:t>
            </a:r>
            <a:r>
              <a:rPr lang="en-US" sz="2400" dirty="0"/>
              <a:t>― P.T. Barnum 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i="1" dirty="0"/>
              <a:t>“No </a:t>
            </a:r>
            <a:r>
              <a:rPr lang="en-US" sz="2400" i="1" dirty="0" err="1"/>
              <a:t>te</a:t>
            </a:r>
            <a:r>
              <a:rPr lang="en-US" sz="2400" i="1" dirty="0"/>
              <a:t> </a:t>
            </a:r>
            <a:r>
              <a:rPr lang="en-US" sz="2400" i="1" dirty="0" err="1"/>
              <a:t>metas</a:t>
            </a:r>
            <a:r>
              <a:rPr lang="en-US" sz="2400" i="1" dirty="0"/>
              <a:t> en </a:t>
            </a:r>
            <a:r>
              <a:rPr lang="en-US" sz="2400" i="1" dirty="0" err="1"/>
              <a:t>deuda</a:t>
            </a:r>
            <a:r>
              <a:rPr lang="en-US" sz="2400" i="1" dirty="0"/>
              <a:t>.  </a:t>
            </a:r>
            <a:r>
              <a:rPr lang="en-US" sz="2400" i="1" dirty="0" err="1"/>
              <a:t>Ahorra</a:t>
            </a:r>
            <a:r>
              <a:rPr lang="en-US" sz="2400" i="1" dirty="0"/>
              <a:t> </a:t>
            </a:r>
            <a:r>
              <a:rPr lang="en-US" sz="2400" i="1" dirty="0" err="1"/>
              <a:t>toda</a:t>
            </a:r>
            <a:r>
              <a:rPr lang="en-US" sz="2400" i="1" dirty="0"/>
              <a:t> </a:t>
            </a:r>
            <a:r>
              <a:rPr lang="en-US" sz="2400" i="1" dirty="0" err="1"/>
              <a:t>tu</a:t>
            </a:r>
            <a:r>
              <a:rPr lang="en-US" sz="2400" i="1" dirty="0"/>
              <a:t> </a:t>
            </a:r>
            <a:r>
              <a:rPr lang="en-US" sz="2400" i="1" dirty="0" err="1"/>
              <a:t>vida</a:t>
            </a:r>
            <a:r>
              <a:rPr lang="en-US" sz="2400" i="1" dirty="0"/>
              <a:t>.” – John Haggai</a:t>
            </a:r>
            <a:endParaRPr lang="en-US" sz="2400" dirty="0">
              <a:solidFill>
                <a:srgbClr val="3333FF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i="1" dirty="0"/>
              <a:t>“Más </a:t>
            </a:r>
            <a:r>
              <a:rPr lang="en-US" sz="2400" i="1" dirty="0" err="1"/>
              <a:t>deuda</a:t>
            </a:r>
            <a:r>
              <a:rPr lang="en-US" sz="2400" i="1" dirty="0"/>
              <a:t> </a:t>
            </a:r>
            <a:r>
              <a:rPr lang="en-US" sz="2400" i="1" dirty="0" err="1"/>
              <a:t>significa</a:t>
            </a:r>
            <a:r>
              <a:rPr lang="en-US" sz="2400" i="1" dirty="0"/>
              <a:t> </a:t>
            </a:r>
            <a:r>
              <a:rPr lang="en-US" sz="2400" i="1" dirty="0" err="1"/>
              <a:t>más</a:t>
            </a:r>
            <a:r>
              <a:rPr lang="en-US" sz="2400" i="1" dirty="0"/>
              <a:t> </a:t>
            </a:r>
            <a:r>
              <a:rPr lang="en-US" sz="2400" i="1" dirty="0" err="1"/>
              <a:t>incertidumbre</a:t>
            </a:r>
            <a:r>
              <a:rPr lang="en-US" sz="2400" i="1" dirty="0"/>
              <a:t> </a:t>
            </a:r>
            <a:r>
              <a:rPr lang="en-US" sz="2400" i="1" dirty="0" err="1"/>
              <a:t>financiera</a:t>
            </a:r>
            <a:r>
              <a:rPr lang="en-US" sz="2400" i="1" dirty="0"/>
              <a:t>.“ – Robert Kiyosaki</a:t>
            </a:r>
            <a:endParaRPr lang="en-US" sz="2400" dirty="0">
              <a:solidFill>
                <a:srgbClr val="3333FF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2400" dirty="0">
              <a:solidFill>
                <a:srgbClr val="3333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2895600" cy="365125"/>
          </a:xfrm>
        </p:spPr>
        <p:txBody>
          <a:bodyPr/>
          <a:lstStyle/>
          <a:p>
            <a:pPr algn="l">
              <a:defRPr/>
            </a:pPr>
            <a:r>
              <a:rPr lang="en-US" dirty="0"/>
              <a:t>© Alex </a:t>
            </a:r>
            <a:r>
              <a:rPr lang="en-US" dirty="0" err="1"/>
              <a:t>Barrón</a:t>
            </a:r>
            <a:r>
              <a:rPr lang="en-US" dirty="0"/>
              <a:t> 2014</a:t>
            </a:r>
          </a:p>
        </p:txBody>
      </p:sp>
      <p:sp>
        <p:nvSpPr>
          <p:cNvPr id="23557" name="Slide Number Placeholder 8"/>
          <p:cNvSpPr>
            <a:spLocks noGrp="1"/>
          </p:cNvSpPr>
          <p:nvPr>
            <p:ph type="sldNum" sz="quarter" idx="12"/>
          </p:nvPr>
        </p:nvSpPr>
        <p:spPr bwMode="auto">
          <a:xfrm>
            <a:off x="7010400" y="6492875"/>
            <a:ext cx="2133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07F1C258-E3E6-40E6-91D2-CF01F9ED0D14}" type="slidenum">
              <a:rPr lang="en-US" altLang="es-MX"/>
              <a:pPr/>
              <a:t>12</a:t>
            </a:fld>
            <a:endParaRPr lang="en-US" altLang="es-MX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BED0B9D-B2DE-0F2E-654E-7F7C6677E7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4433"/>
            <a:ext cx="2080410" cy="671367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s-MX" b="1"/>
              <a:t>La Bancarrota NO es una Solución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600200"/>
            <a:ext cx="4876800" cy="5105400"/>
          </a:xfrm>
        </p:spPr>
        <p:txBody>
          <a:bodyPr/>
          <a:lstStyle/>
          <a:p>
            <a:pPr eaLnBrk="1" hangingPunct="1"/>
            <a:r>
              <a:rPr lang="es-ES" altLang="es-MX"/>
              <a:t>Cuando la gente está endeudada hasta el tope, tratan de balancear sus pagos de deuda como los que giran los platos en el aire</a:t>
            </a:r>
            <a:r>
              <a:rPr lang="en-US" altLang="es-MX"/>
              <a:t>. </a:t>
            </a:r>
          </a:p>
          <a:p>
            <a:pPr eaLnBrk="1" hangingPunct="1"/>
            <a:r>
              <a:rPr lang="es-ES" altLang="es-MX"/>
              <a:t>El desastre les espera tan pronto que pierden su empleo o su negocio se pone lento</a:t>
            </a:r>
            <a:r>
              <a:rPr lang="en-US" altLang="es-MX"/>
              <a:t>.</a:t>
            </a:r>
          </a:p>
          <a:p>
            <a:pPr eaLnBrk="1" hangingPunct="1"/>
            <a:r>
              <a:rPr lang="es-ES" altLang="es-MX"/>
              <a:t>Cuidado con la bancarrota! NO es una solución</a:t>
            </a:r>
            <a:r>
              <a:rPr lang="en-US" altLang="es-MX"/>
              <a:t>.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2895600" cy="365125"/>
          </a:xfrm>
        </p:spPr>
        <p:txBody>
          <a:bodyPr/>
          <a:lstStyle/>
          <a:p>
            <a:pPr algn="l">
              <a:defRPr/>
            </a:pPr>
            <a:r>
              <a:rPr lang="en-US" dirty="0"/>
              <a:t>© Alex </a:t>
            </a:r>
            <a:r>
              <a:rPr lang="en-US" dirty="0" err="1"/>
              <a:t>Barrón</a:t>
            </a:r>
            <a:r>
              <a:rPr lang="en-US" dirty="0"/>
              <a:t> 2014</a:t>
            </a:r>
          </a:p>
        </p:txBody>
      </p:sp>
      <p:sp>
        <p:nvSpPr>
          <p:cNvPr id="17413" name="Slide Number Placeholder 8"/>
          <p:cNvSpPr>
            <a:spLocks noGrp="1"/>
          </p:cNvSpPr>
          <p:nvPr>
            <p:ph type="sldNum" sz="quarter" idx="12"/>
          </p:nvPr>
        </p:nvSpPr>
        <p:spPr bwMode="auto">
          <a:xfrm>
            <a:off x="7010400" y="6492875"/>
            <a:ext cx="2133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EE4F3A94-4D71-418E-B304-E11B66959E2D}" type="slidenum">
              <a:rPr lang="en-US" altLang="es-MX"/>
              <a:pPr/>
              <a:t>13</a:t>
            </a:fld>
            <a:endParaRPr lang="en-US" altLang="es-MX"/>
          </a:p>
        </p:txBody>
      </p:sp>
      <p:pic>
        <p:nvPicPr>
          <p:cNvPr id="17414" name="Picture 11" descr="imagesCABXVHPW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3962400"/>
            <a:ext cx="3436938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Picture 12" descr="juggling plates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86400" y="1524000"/>
            <a:ext cx="3048000" cy="227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80EAEC4-3B20-7966-3597-E31113D21EB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" y="14433"/>
            <a:ext cx="1981199" cy="639351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0" y="533400"/>
            <a:ext cx="9144000" cy="762000"/>
          </a:xfrm>
        </p:spPr>
        <p:txBody>
          <a:bodyPr/>
          <a:lstStyle/>
          <a:p>
            <a:pPr eaLnBrk="1" hangingPunct="1"/>
            <a:r>
              <a:rPr lang="en-US" altLang="es-MX" b="1" dirty="0"/>
              <a:t>¿POR QUÉ </a:t>
            </a:r>
            <a:r>
              <a:rPr lang="en-US" altLang="es-MX" b="1" dirty="0" err="1"/>
              <a:t>Estas</a:t>
            </a:r>
            <a:r>
              <a:rPr lang="en-US" altLang="es-MX" b="1" dirty="0"/>
              <a:t> Tú </a:t>
            </a:r>
            <a:r>
              <a:rPr lang="en-US" altLang="es-MX" b="1" dirty="0" err="1"/>
              <a:t>en</a:t>
            </a:r>
            <a:r>
              <a:rPr lang="en-US" altLang="es-MX" b="1" dirty="0"/>
              <a:t> </a:t>
            </a:r>
            <a:r>
              <a:rPr lang="en-US" altLang="es-MX" b="1" dirty="0" err="1"/>
              <a:t>Deuda</a:t>
            </a:r>
            <a:r>
              <a:rPr lang="en-US" altLang="es-MX" b="1" dirty="0"/>
              <a:t>?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8458200" cy="3276600"/>
          </a:xfrm>
        </p:spPr>
        <p:txBody>
          <a:bodyPr/>
          <a:lstStyle/>
          <a:p>
            <a:pPr eaLnBrk="1" hangingPunct="1"/>
            <a:r>
              <a:rPr lang="en-US" altLang="es-MX" sz="2400" dirty="0"/>
              <a:t>“</a:t>
            </a:r>
            <a:r>
              <a:rPr lang="es-ES" altLang="es-MX" sz="2400" dirty="0"/>
              <a:t>Por lo tanto, si tú te encuentras en deuda, la primera pregunta no es, "¿Cómo puedo salir de la deuda</a:t>
            </a:r>
            <a:r>
              <a:rPr lang="en-US" altLang="es-MX" sz="2400" dirty="0"/>
              <a:t>?" </a:t>
            </a:r>
            <a:r>
              <a:rPr lang="es-ES" altLang="es-MX" sz="2400" dirty="0"/>
              <a:t>Pregunta en primer lugar, "¿Por qué estoy en esta situación?" y responde a esta pregunta</a:t>
            </a:r>
            <a:r>
              <a:rPr lang="en-US" altLang="es-MX" sz="2400" dirty="0"/>
              <a:t>.” – Ron Blue</a:t>
            </a:r>
          </a:p>
          <a:p>
            <a:pPr eaLnBrk="1" hangingPunct="1"/>
            <a:r>
              <a:rPr lang="en-US" altLang="es-MX" sz="2400" b="1" dirty="0"/>
              <a:t>Lee: El </a:t>
            </a:r>
            <a:r>
              <a:rPr lang="en-US" altLang="es-MX" sz="2400" b="1" dirty="0" err="1"/>
              <a:t>Comerciante</a:t>
            </a:r>
            <a:r>
              <a:rPr lang="en-US" altLang="es-MX" sz="2400" b="1" dirty="0"/>
              <a:t> de </a:t>
            </a:r>
            <a:r>
              <a:rPr lang="en-US" altLang="es-MX" sz="2400" b="1" dirty="0" err="1"/>
              <a:t>Camellos</a:t>
            </a:r>
            <a:r>
              <a:rPr lang="en-US" altLang="es-MX" sz="2400" b="1" dirty="0"/>
              <a:t> de </a:t>
            </a:r>
            <a:r>
              <a:rPr lang="en-US" altLang="es-MX" sz="2400" b="1" dirty="0" err="1"/>
              <a:t>Babilonia</a:t>
            </a:r>
            <a:r>
              <a:rPr lang="en-US" altLang="es-MX" sz="2400" b="1" dirty="0"/>
              <a:t> (</a:t>
            </a:r>
            <a:r>
              <a:rPr lang="en-US" altLang="es-MX" sz="2400" b="1" dirty="0" err="1"/>
              <a:t>Capítulo</a:t>
            </a:r>
            <a:r>
              <a:rPr lang="en-US" altLang="es-MX" sz="2400" b="1" dirty="0"/>
              <a:t> 8 – El Hombre </a:t>
            </a:r>
            <a:r>
              <a:rPr lang="en-US" altLang="es-MX" sz="2400" b="1" dirty="0" err="1"/>
              <a:t>Más</a:t>
            </a:r>
            <a:r>
              <a:rPr lang="en-US" altLang="es-MX" sz="2400" b="1" dirty="0"/>
              <a:t> Rico de </a:t>
            </a:r>
            <a:r>
              <a:rPr lang="en-US" altLang="es-MX" sz="2400" b="1" dirty="0" err="1"/>
              <a:t>Babilonia</a:t>
            </a:r>
            <a:r>
              <a:rPr lang="en-US" altLang="es-MX" sz="2400" b="1" dirty="0"/>
              <a:t>)</a:t>
            </a:r>
            <a:endParaRPr lang="en-US" altLang="es-MX" sz="2400" dirty="0"/>
          </a:p>
          <a:p>
            <a:pPr eaLnBrk="1" hangingPunct="1"/>
            <a:endParaRPr lang="en-US" altLang="es-MX" sz="2400" dirty="0">
              <a:solidFill>
                <a:srgbClr val="3333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2895600" cy="365125"/>
          </a:xfrm>
        </p:spPr>
        <p:txBody>
          <a:bodyPr/>
          <a:lstStyle/>
          <a:p>
            <a:pPr algn="l">
              <a:defRPr/>
            </a:pPr>
            <a:r>
              <a:rPr lang="en-US" dirty="0"/>
              <a:t>© Alex </a:t>
            </a:r>
            <a:r>
              <a:rPr lang="en-US" dirty="0" err="1"/>
              <a:t>Barrón</a:t>
            </a:r>
            <a:r>
              <a:rPr lang="en-US" dirty="0"/>
              <a:t> 2014</a:t>
            </a:r>
          </a:p>
        </p:txBody>
      </p:sp>
      <p:sp>
        <p:nvSpPr>
          <p:cNvPr id="27653" name="Slide Number Placeholder 8"/>
          <p:cNvSpPr>
            <a:spLocks noGrp="1"/>
          </p:cNvSpPr>
          <p:nvPr>
            <p:ph type="sldNum" sz="quarter" idx="12"/>
          </p:nvPr>
        </p:nvSpPr>
        <p:spPr bwMode="auto">
          <a:xfrm>
            <a:off x="7010400" y="6492875"/>
            <a:ext cx="2133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6A0B9529-836A-49E2-A641-502256F2EA86}" type="slidenum">
              <a:rPr lang="en-US" altLang="es-MX"/>
              <a:pPr/>
              <a:t>14</a:t>
            </a:fld>
            <a:endParaRPr lang="en-US" altLang="es-MX"/>
          </a:p>
        </p:txBody>
      </p:sp>
      <p:pic>
        <p:nvPicPr>
          <p:cNvPr id="27654" name="Picture 10" descr="105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5200" y="3810000"/>
            <a:ext cx="1709738" cy="289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39B9B67-D573-BE47-500D-FD134EB7B8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14433"/>
            <a:ext cx="2080410" cy="671367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b="1" dirty="0"/>
              <a:t>El Primer Paso Hacia la Libertad Financiera</a:t>
            </a:r>
            <a:endParaRPr lang="en-US" b="1" dirty="0"/>
          </a:p>
        </p:txBody>
      </p:sp>
      <p:sp>
        <p:nvSpPr>
          <p:cNvPr id="29699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371600"/>
            <a:ext cx="8458200" cy="3276600"/>
          </a:xfrm>
        </p:spPr>
        <p:txBody>
          <a:bodyPr/>
          <a:lstStyle/>
          <a:p>
            <a:pPr eaLnBrk="1" hangingPunct="1"/>
            <a:r>
              <a:rPr lang="es-ES" altLang="es-MX" sz="2400" b="1" i="1" dirty="0"/>
              <a:t>Pregúntate: "¿Tengo el alma de un esclavo? ¿O el alma de un hombre libre? “</a:t>
            </a:r>
          </a:p>
          <a:p>
            <a:pPr eaLnBrk="1" hangingPunct="1"/>
            <a:r>
              <a:rPr lang="en-US" altLang="es-MX" sz="2400" dirty="0"/>
              <a:t>“</a:t>
            </a:r>
            <a:r>
              <a:rPr lang="en-US" altLang="es-MX" sz="2400" dirty="0" err="1"/>
              <a:t>Donde</a:t>
            </a:r>
            <a:r>
              <a:rPr lang="en-US" altLang="es-MX" sz="2400" dirty="0"/>
              <a:t> hay </a:t>
            </a:r>
            <a:r>
              <a:rPr lang="es-ES" altLang="es-MX" sz="2400" dirty="0"/>
              <a:t>determinación, se puede encontrar el camino</a:t>
            </a:r>
            <a:r>
              <a:rPr lang="en-US" altLang="es-MX" sz="2400" dirty="0"/>
              <a:t>!” </a:t>
            </a:r>
          </a:p>
          <a:p>
            <a:pPr eaLnBrk="1" hangingPunct="1"/>
            <a:r>
              <a:rPr lang="es-ES" altLang="es-MX" sz="2400" i="1" dirty="0"/>
              <a:t>¿Tienes el deseo de pagar las deudas que debes</a:t>
            </a:r>
            <a:r>
              <a:rPr lang="en-US" altLang="es-MX" sz="2400" i="1" dirty="0"/>
              <a:t>? </a:t>
            </a:r>
            <a:r>
              <a:rPr lang="es-ES" altLang="es-MX" sz="2400" i="1"/>
              <a:t>Si estas contento de que los años se te pasen sin hacer ningún esfuerzo por pagar lo que debes, entonces tienes el alma despreciable de un esclavo</a:t>
            </a:r>
            <a:r>
              <a:rPr lang="en-US" altLang="es-MX" sz="2400" i="1" dirty="0"/>
              <a:t>. </a:t>
            </a:r>
            <a:r>
              <a:rPr lang="en-US" altLang="es-MX" sz="2400" i="1" dirty="0" err="1"/>
              <a:t>Eso</a:t>
            </a:r>
            <a:r>
              <a:rPr lang="en-US" altLang="es-MX" sz="2400" i="1" dirty="0"/>
              <a:t> </a:t>
            </a:r>
            <a:r>
              <a:rPr lang="en-US" altLang="es-MX" sz="2400" i="1" dirty="0" err="1"/>
              <a:t>es</a:t>
            </a:r>
            <a:r>
              <a:rPr lang="en-US" altLang="es-MX" sz="2400" i="1" dirty="0"/>
              <a:t> el hombre </a:t>
            </a:r>
            <a:r>
              <a:rPr lang="es-ES" altLang="es-MX" sz="2400" i="1" dirty="0"/>
              <a:t>que no se respeta a sí mismo y el hombre y que no paga sus deudas honestas</a:t>
            </a:r>
            <a:r>
              <a:rPr lang="en-US" altLang="es-MX" sz="2400" i="1" dirty="0"/>
              <a:t>.”</a:t>
            </a:r>
            <a:endParaRPr lang="en-US" altLang="es-MX" sz="2400" dirty="0"/>
          </a:p>
          <a:p>
            <a:pPr eaLnBrk="1" hangingPunct="1"/>
            <a:endParaRPr lang="en-US" altLang="es-MX" sz="2400" dirty="0"/>
          </a:p>
          <a:p>
            <a:pPr eaLnBrk="1" hangingPunct="1"/>
            <a:endParaRPr lang="en-US" altLang="es-MX" sz="2400" dirty="0">
              <a:solidFill>
                <a:srgbClr val="3333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2895600" cy="365125"/>
          </a:xfrm>
        </p:spPr>
        <p:txBody>
          <a:bodyPr/>
          <a:lstStyle/>
          <a:p>
            <a:pPr algn="l">
              <a:defRPr/>
            </a:pPr>
            <a:r>
              <a:rPr lang="en-US" dirty="0"/>
              <a:t>© Alex </a:t>
            </a:r>
            <a:r>
              <a:rPr lang="en-US" dirty="0" err="1"/>
              <a:t>Barrón</a:t>
            </a:r>
            <a:r>
              <a:rPr lang="en-US" dirty="0"/>
              <a:t> 2014</a:t>
            </a:r>
          </a:p>
        </p:txBody>
      </p:sp>
      <p:sp>
        <p:nvSpPr>
          <p:cNvPr id="29701" name="Slide Number Placeholder 8"/>
          <p:cNvSpPr>
            <a:spLocks noGrp="1"/>
          </p:cNvSpPr>
          <p:nvPr>
            <p:ph type="sldNum" sz="quarter" idx="12"/>
          </p:nvPr>
        </p:nvSpPr>
        <p:spPr bwMode="auto">
          <a:xfrm>
            <a:off x="7010400" y="6492875"/>
            <a:ext cx="2133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D914EB93-5661-4629-9AE0-E44676AD285E}" type="slidenum">
              <a:rPr lang="en-US" altLang="es-MX"/>
              <a:pPr/>
              <a:t>15</a:t>
            </a:fld>
            <a:endParaRPr lang="en-US" altLang="es-MX"/>
          </a:p>
        </p:txBody>
      </p:sp>
      <p:pic>
        <p:nvPicPr>
          <p:cNvPr id="29702" name="Picture 9" descr="2656648042_0ced85351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4572000"/>
            <a:ext cx="2819400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3" name="Text Box 7"/>
          <p:cNvSpPr txBox="1">
            <a:spLocks noChangeArrowheads="1"/>
          </p:cNvSpPr>
          <p:nvPr/>
        </p:nvSpPr>
        <p:spPr bwMode="auto">
          <a:xfrm>
            <a:off x="5638800" y="4572000"/>
            <a:ext cx="2819400" cy="708025"/>
          </a:xfrm>
          <a:prstGeom prst="rect">
            <a:avLst/>
          </a:prstGeom>
          <a:gradFill rotWithShape="1">
            <a:gsLst>
              <a:gs pos="0">
                <a:srgbClr val="4E6128"/>
              </a:gs>
              <a:gs pos="50000">
                <a:srgbClr val="DAEEF3"/>
              </a:gs>
              <a:gs pos="100000">
                <a:srgbClr val="4E6128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Aft>
                <a:spcPts val="1000"/>
              </a:spcAft>
            </a:pPr>
            <a:r>
              <a:rPr lang="es-ES" altLang="es-MX" sz="2000" b="1">
                <a:solidFill>
                  <a:srgbClr val="FFFFFF"/>
                </a:solidFill>
              </a:rPr>
              <a:t>Cada viaje comienza con el primer paso.</a:t>
            </a:r>
            <a:endParaRPr lang="en-US" altLang="es-MX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A47C506-0293-0A5E-7BD4-A6788D4907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14434"/>
            <a:ext cx="1904999" cy="61476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¡No </a:t>
            </a:r>
            <a:r>
              <a:rPr lang="en-US" b="1" dirty="0" err="1"/>
              <a:t>Pierdas</a:t>
            </a:r>
            <a:r>
              <a:rPr lang="en-US" b="1" dirty="0"/>
              <a:t> la Esperanza! ¡</a:t>
            </a:r>
            <a:r>
              <a:rPr lang="en-US" b="1" dirty="0" err="1"/>
              <a:t>Podemos</a:t>
            </a:r>
            <a:r>
              <a:rPr lang="en-US" b="1" dirty="0"/>
              <a:t> </a:t>
            </a:r>
            <a:r>
              <a:rPr lang="en-US" b="1" dirty="0" err="1"/>
              <a:t>Cambiar</a:t>
            </a:r>
            <a:r>
              <a:rPr lang="en-US" b="1" dirty="0"/>
              <a:t> el </a:t>
            </a:r>
            <a:r>
              <a:rPr lang="en-US" b="1" dirty="0" err="1"/>
              <a:t>Futuro</a:t>
            </a:r>
            <a:r>
              <a:rPr lang="en-US" b="1" dirty="0"/>
              <a:t> Si ACTUAMOS </a:t>
            </a:r>
            <a:r>
              <a:rPr lang="en-US" b="1" dirty="0" err="1"/>
              <a:t>Ahora</a:t>
            </a:r>
            <a:r>
              <a:rPr lang="en-US" b="1" dirty="0"/>
              <a:t>!!!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-16163" y="1600200"/>
            <a:ext cx="4874370" cy="5257800"/>
          </a:xfrm>
        </p:spPr>
        <p:txBody>
          <a:bodyPr>
            <a:noAutofit/>
          </a:bodyPr>
          <a:lstStyle/>
          <a:p>
            <a:r>
              <a:rPr lang="en-US" sz="2400" dirty="0"/>
              <a:t>Hay Esperanza.  </a:t>
            </a:r>
          </a:p>
          <a:p>
            <a:r>
              <a:rPr lang="en-US" sz="2400" dirty="0" err="1"/>
              <a:t>Necesitamos</a:t>
            </a:r>
            <a:r>
              <a:rPr lang="en-US" sz="2400" dirty="0"/>
              <a:t> </a:t>
            </a:r>
            <a:r>
              <a:rPr lang="en-US" sz="2400" dirty="0" err="1"/>
              <a:t>hacer</a:t>
            </a:r>
            <a:r>
              <a:rPr lang="en-US" sz="2400" dirty="0"/>
              <a:t> </a:t>
            </a:r>
            <a:r>
              <a:rPr lang="en-US" sz="2400" dirty="0" err="1"/>
              <a:t>cambios</a:t>
            </a:r>
            <a:r>
              <a:rPr lang="en-US" sz="2400" dirty="0"/>
              <a:t> </a:t>
            </a:r>
            <a:r>
              <a:rPr lang="en-US" sz="2400" dirty="0" err="1"/>
              <a:t>inmediatos</a:t>
            </a:r>
            <a:r>
              <a:rPr lang="en-US" sz="2400" dirty="0"/>
              <a:t>.</a:t>
            </a:r>
          </a:p>
          <a:p>
            <a:r>
              <a:rPr lang="en-US" sz="2400" dirty="0" err="1"/>
              <a:t>Necesitamos</a:t>
            </a:r>
            <a:r>
              <a:rPr lang="en-US" sz="2400" dirty="0"/>
              <a:t> </a:t>
            </a:r>
            <a:r>
              <a:rPr lang="en-US" sz="2400" dirty="0" err="1"/>
              <a:t>una</a:t>
            </a:r>
            <a:r>
              <a:rPr lang="en-US" sz="2400" dirty="0"/>
              <a:t> </a:t>
            </a:r>
            <a:r>
              <a:rPr lang="en-US" sz="2400" dirty="0" err="1"/>
              <a:t>nueva</a:t>
            </a:r>
            <a:r>
              <a:rPr lang="en-US" sz="2400" dirty="0"/>
              <a:t> </a:t>
            </a:r>
            <a:r>
              <a:rPr lang="en-US" sz="2400" dirty="0" err="1"/>
              <a:t>mentalidad</a:t>
            </a:r>
            <a:r>
              <a:rPr lang="en-US" sz="2400" dirty="0"/>
              <a:t>.</a:t>
            </a:r>
          </a:p>
          <a:p>
            <a:r>
              <a:rPr lang="en-US" sz="2400" dirty="0"/>
              <a:t>DEBEMOS </a:t>
            </a:r>
            <a:r>
              <a:rPr lang="en-US" sz="2400" dirty="0" err="1"/>
              <a:t>mejorar</a:t>
            </a:r>
            <a:r>
              <a:rPr lang="en-US" sz="2400" dirty="0"/>
              <a:t> </a:t>
            </a:r>
            <a:r>
              <a:rPr lang="en-US" sz="2400" dirty="0" err="1"/>
              <a:t>nuestra</a:t>
            </a:r>
            <a:r>
              <a:rPr lang="en-US" sz="2400" dirty="0"/>
              <a:t> </a:t>
            </a:r>
            <a:r>
              <a:rPr lang="en-US" sz="2400" dirty="0" err="1"/>
              <a:t>situación</a:t>
            </a:r>
            <a:r>
              <a:rPr lang="en-US" sz="2400" dirty="0"/>
              <a:t> </a:t>
            </a:r>
            <a:r>
              <a:rPr lang="en-US" sz="2400" dirty="0" err="1"/>
              <a:t>financiera</a:t>
            </a:r>
            <a:r>
              <a:rPr lang="en-US" sz="2400" dirty="0"/>
              <a:t>.</a:t>
            </a:r>
          </a:p>
          <a:p>
            <a:r>
              <a:rPr lang="en-US" sz="2400" dirty="0" err="1"/>
              <a:t>Nuestro</a:t>
            </a:r>
            <a:r>
              <a:rPr lang="en-US" sz="2400" dirty="0"/>
              <a:t> </a:t>
            </a:r>
            <a:r>
              <a:rPr lang="en-US" sz="2400" dirty="0" err="1"/>
              <a:t>futuro</a:t>
            </a:r>
            <a:r>
              <a:rPr lang="en-US" sz="2400" dirty="0"/>
              <a:t> </a:t>
            </a:r>
            <a:r>
              <a:rPr lang="en-US" sz="2400" dirty="0" err="1"/>
              <a:t>depende</a:t>
            </a:r>
            <a:r>
              <a:rPr lang="en-US" sz="2400" dirty="0"/>
              <a:t> de TODOS </a:t>
            </a:r>
            <a:r>
              <a:rPr lang="en-US" sz="2400" dirty="0" err="1"/>
              <a:t>nosotros</a:t>
            </a:r>
            <a:r>
              <a:rPr lang="en-US" sz="2400" dirty="0"/>
              <a:t>.</a:t>
            </a:r>
          </a:p>
          <a:p>
            <a:r>
              <a:rPr lang="es-ES" sz="2400" dirty="0"/>
              <a:t>Debemos preservar nuestro patrimonio, nuestra libertad y nuestra forma de vida para las generaciones futuras.</a:t>
            </a:r>
            <a:endParaRPr lang="en-US" sz="2400" dirty="0"/>
          </a:p>
        </p:txBody>
      </p:sp>
      <p:pic>
        <p:nvPicPr>
          <p:cNvPr id="6" name="Content Placeholder 5" descr="better days ahead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800600" y="1524000"/>
            <a:ext cx="4038600" cy="2229307"/>
          </a:xfrm>
        </p:spPr>
      </p:pic>
      <p:pic>
        <p:nvPicPr>
          <p:cNvPr id="8" name="Picture 7" descr="Hope01_8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74370" y="3886200"/>
            <a:ext cx="3888630" cy="25908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34FE649-8599-B913-2573-30421310CE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14434"/>
            <a:ext cx="1523999" cy="491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6188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/>
              <a:t>¿ </a:t>
            </a:r>
            <a:r>
              <a:rPr lang="en-US" b="1" dirty="0" err="1"/>
              <a:t>Preguntas</a:t>
            </a:r>
            <a:r>
              <a:rPr lang="en-US" b="1" dirty="0"/>
              <a:t>? </a:t>
            </a:r>
            <a:r>
              <a:rPr lang="es-ES" b="1" dirty="0"/>
              <a:t>¿ </a:t>
            </a:r>
            <a:r>
              <a:rPr lang="en-US" b="1"/>
              <a:t>Comentarios?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 descr="questionscomment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67000" y="1524000"/>
            <a:ext cx="6129358" cy="2235709"/>
          </a:xfrm>
          <a:prstGeom prst="rect">
            <a:avLst/>
          </a:prstGeom>
        </p:spPr>
      </p:pic>
      <p:pic>
        <p:nvPicPr>
          <p:cNvPr id="5" name="Picture 4" descr="visitor-informati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3581400"/>
            <a:ext cx="3153103" cy="2971800"/>
          </a:xfrm>
          <a:prstGeom prst="rect">
            <a:avLst/>
          </a:prstGeom>
        </p:spPr>
      </p:pic>
      <p:pic>
        <p:nvPicPr>
          <p:cNvPr id="6" name="Picture 5" descr="questions comments bubble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" y="1676400"/>
            <a:ext cx="2628900" cy="17335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4AD3CCD-1384-3E5E-633F-A14BB0804A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" y="14433"/>
            <a:ext cx="2080410" cy="671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8290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ctrTitle"/>
          </p:nvPr>
        </p:nvSpPr>
        <p:spPr>
          <a:xfrm>
            <a:off x="0" y="762000"/>
            <a:ext cx="9144000" cy="1295400"/>
          </a:xfrm>
        </p:spPr>
        <p:txBody>
          <a:bodyPr/>
          <a:lstStyle/>
          <a:p>
            <a:pPr eaLnBrk="1" hangingPunct="1"/>
            <a:r>
              <a:rPr lang="en-US" altLang="es-MX" b="1" dirty="0"/>
              <a:t>¿Por </a:t>
            </a:r>
            <a:r>
              <a:rPr lang="en-US" altLang="es-MX" b="1" dirty="0" err="1"/>
              <a:t>Qué</a:t>
            </a:r>
            <a:r>
              <a:rPr lang="en-US" altLang="es-MX" b="1" dirty="0"/>
              <a:t> Nos </a:t>
            </a:r>
            <a:r>
              <a:rPr lang="en-US" altLang="es-MX" b="1" dirty="0" err="1"/>
              <a:t>Metemos</a:t>
            </a:r>
            <a:br>
              <a:rPr lang="en-US" altLang="es-MX" b="1" dirty="0"/>
            </a:br>
            <a:r>
              <a:rPr lang="en-US" altLang="es-MX" b="1" dirty="0"/>
              <a:t> en </a:t>
            </a:r>
            <a:r>
              <a:rPr lang="en-US" altLang="es-MX" b="1" dirty="0" err="1"/>
              <a:t>Deuda</a:t>
            </a:r>
            <a:r>
              <a:rPr lang="en-US" altLang="es-MX" b="1" dirty="0"/>
              <a:t>?</a:t>
            </a:r>
          </a:p>
        </p:txBody>
      </p:sp>
      <p:sp>
        <p:nvSpPr>
          <p:cNvPr id="7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2895600" cy="365125"/>
          </a:xfrm>
        </p:spPr>
        <p:txBody>
          <a:bodyPr/>
          <a:lstStyle/>
          <a:p>
            <a:pPr algn="l">
              <a:defRPr/>
            </a:pPr>
            <a:r>
              <a:rPr lang="en-US" dirty="0"/>
              <a:t>© Alex </a:t>
            </a:r>
            <a:r>
              <a:rPr lang="en-US" dirty="0" err="1"/>
              <a:t>Barrón</a:t>
            </a:r>
            <a:r>
              <a:rPr lang="en-US" dirty="0"/>
              <a:t> 2020</a:t>
            </a:r>
          </a:p>
        </p:txBody>
      </p:sp>
      <p:sp>
        <p:nvSpPr>
          <p:cNvPr id="6148" name="Slide Number Placeholder 8"/>
          <p:cNvSpPr>
            <a:spLocks noGrp="1"/>
          </p:cNvSpPr>
          <p:nvPr>
            <p:ph type="sldNum" sz="quarter" idx="12"/>
          </p:nvPr>
        </p:nvSpPr>
        <p:spPr bwMode="auto">
          <a:xfrm>
            <a:off x="7010400" y="6492875"/>
            <a:ext cx="2133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EC885D5F-85CE-4295-A299-2A9C7021449E}" type="slidenum">
              <a:rPr lang="en-US" altLang="es-MX"/>
              <a:pPr/>
              <a:t>2</a:t>
            </a:fld>
            <a:endParaRPr lang="en-US" altLang="es-MX"/>
          </a:p>
        </p:txBody>
      </p:sp>
      <p:pic>
        <p:nvPicPr>
          <p:cNvPr id="6149" name="Picture 8" descr="get-out-of-debt-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2209800"/>
            <a:ext cx="5715000" cy="379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90DAD36-1360-850A-2980-8D5FB71B76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4433"/>
            <a:ext cx="2080410" cy="671367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80BEB5E-609D-5F61-80BD-F94F356F8C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4433"/>
            <a:ext cx="2080410" cy="67136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La </a:t>
            </a:r>
            <a:r>
              <a:rPr lang="en-US" b="1" dirty="0" err="1"/>
              <a:t>Trampa</a:t>
            </a:r>
            <a:r>
              <a:rPr lang="en-US" b="1" dirty="0"/>
              <a:t> de La </a:t>
            </a:r>
            <a:r>
              <a:rPr lang="en-US" b="1" dirty="0" err="1"/>
              <a:t>Deuda</a:t>
            </a:r>
            <a:endParaRPr lang="en-US" b="1" dirty="0"/>
          </a:p>
        </p:txBody>
      </p:sp>
      <p:cxnSp>
        <p:nvCxnSpPr>
          <p:cNvPr id="4" name="Elbow Connector 3"/>
          <p:cNvCxnSpPr/>
          <p:nvPr/>
        </p:nvCxnSpPr>
        <p:spPr>
          <a:xfrm rot="16200000" flipH="1">
            <a:off x="1409700" y="2095500"/>
            <a:ext cx="685800" cy="304800"/>
          </a:xfrm>
          <a:prstGeom prst="bentConnector3">
            <a:avLst>
              <a:gd name="adj1" fmla="val 769"/>
            </a:avLst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lbow Connector 10"/>
          <p:cNvCxnSpPr/>
          <p:nvPr/>
        </p:nvCxnSpPr>
        <p:spPr>
          <a:xfrm rot="16200000" flipH="1">
            <a:off x="1714500" y="2736166"/>
            <a:ext cx="685800" cy="304800"/>
          </a:xfrm>
          <a:prstGeom prst="bentConnector3">
            <a:avLst>
              <a:gd name="adj1" fmla="val 769"/>
            </a:avLst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lbow Connector 11"/>
          <p:cNvCxnSpPr/>
          <p:nvPr/>
        </p:nvCxnSpPr>
        <p:spPr>
          <a:xfrm rot="16200000" flipH="1">
            <a:off x="2019300" y="3390900"/>
            <a:ext cx="685800" cy="304800"/>
          </a:xfrm>
          <a:prstGeom prst="bentConnector3">
            <a:avLst>
              <a:gd name="adj1" fmla="val 769"/>
            </a:avLst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lbow Connector 12"/>
          <p:cNvCxnSpPr/>
          <p:nvPr/>
        </p:nvCxnSpPr>
        <p:spPr>
          <a:xfrm rot="16200000" flipH="1">
            <a:off x="2324100" y="4032737"/>
            <a:ext cx="685800" cy="304800"/>
          </a:xfrm>
          <a:prstGeom prst="bentConnector3">
            <a:avLst>
              <a:gd name="adj1" fmla="val 769"/>
            </a:avLst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Elbow Connector 13"/>
          <p:cNvCxnSpPr/>
          <p:nvPr/>
        </p:nvCxnSpPr>
        <p:spPr>
          <a:xfrm rot="16200000" flipH="1">
            <a:off x="2628901" y="4718537"/>
            <a:ext cx="685800" cy="304800"/>
          </a:xfrm>
          <a:prstGeom prst="bentConnector3">
            <a:avLst>
              <a:gd name="adj1" fmla="val 769"/>
            </a:avLst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609600" y="1905000"/>
            <a:ext cx="7543800" cy="0"/>
          </a:xfrm>
          <a:prstGeom prst="straightConnector1">
            <a:avLst/>
          </a:prstGeom>
          <a:ln w="25400">
            <a:solidFill>
              <a:srgbClr val="3333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515100" y="1905000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0000FF"/>
                </a:solidFill>
              </a:rPr>
              <a:t>tiempo</a:t>
            </a:r>
            <a:endParaRPr lang="en-US" sz="2400" dirty="0">
              <a:solidFill>
                <a:srgbClr val="0000FF"/>
              </a:solidFill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626012" y="1861037"/>
            <a:ext cx="0" cy="46482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626012" y="533400"/>
            <a:ext cx="0" cy="1371600"/>
          </a:xfrm>
          <a:prstGeom prst="straightConnector1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0" y="5867400"/>
            <a:ext cx="6576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-$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695980"/>
            <a:ext cx="6700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B050"/>
                </a:solidFill>
              </a:rPr>
              <a:t>+$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600200" y="1399372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18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763651" y="1399372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65</a:t>
            </a:r>
          </a:p>
        </p:txBody>
      </p:sp>
      <p:cxnSp>
        <p:nvCxnSpPr>
          <p:cNvPr id="33" name="Elbow Connector 32"/>
          <p:cNvCxnSpPr/>
          <p:nvPr/>
        </p:nvCxnSpPr>
        <p:spPr>
          <a:xfrm rot="16200000" flipH="1">
            <a:off x="2933701" y="5372100"/>
            <a:ext cx="685800" cy="304800"/>
          </a:xfrm>
          <a:prstGeom prst="bentConnector3">
            <a:avLst>
              <a:gd name="adj1" fmla="val 769"/>
            </a:avLst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Elbow Connector 33"/>
          <p:cNvCxnSpPr/>
          <p:nvPr/>
        </p:nvCxnSpPr>
        <p:spPr>
          <a:xfrm rot="16200000" flipH="1">
            <a:off x="3238501" y="6057900"/>
            <a:ext cx="685800" cy="304800"/>
          </a:xfrm>
          <a:prstGeom prst="bentConnector3">
            <a:avLst>
              <a:gd name="adj1" fmla="val 769"/>
            </a:avLst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2209800" y="2191908"/>
            <a:ext cx="35538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Préstamo</a:t>
            </a:r>
            <a:r>
              <a:rPr lang="en-US" b="1" dirty="0"/>
              <a:t> para </a:t>
            </a:r>
            <a:r>
              <a:rPr lang="en-US" b="1" dirty="0" err="1"/>
              <a:t>Educación</a:t>
            </a:r>
            <a:endParaRPr lang="en-US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3976174" y="6129010"/>
            <a:ext cx="45582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Préstamo</a:t>
            </a:r>
            <a:r>
              <a:rPr lang="en-US" b="1" dirty="0"/>
              <a:t> para </a:t>
            </a:r>
            <a:r>
              <a:rPr lang="en-US" b="1" dirty="0" err="1"/>
              <a:t>Pagar</a:t>
            </a:r>
            <a:r>
              <a:rPr lang="en-US" b="1" dirty="0"/>
              <a:t> </a:t>
            </a:r>
            <a:r>
              <a:rPr lang="en-US" b="1" dirty="0" err="1"/>
              <a:t>Otro</a:t>
            </a:r>
            <a:r>
              <a:rPr lang="en-US" b="1" dirty="0"/>
              <a:t> </a:t>
            </a:r>
            <a:r>
              <a:rPr lang="en-US" b="1" dirty="0" err="1"/>
              <a:t>Préstamo</a:t>
            </a:r>
            <a:endParaRPr lang="en-US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3127250" y="4000471"/>
            <a:ext cx="44682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Préstamo</a:t>
            </a:r>
            <a:r>
              <a:rPr lang="en-US" b="1" dirty="0"/>
              <a:t> para </a:t>
            </a:r>
            <a:r>
              <a:rPr lang="en-US" b="1" dirty="0" err="1"/>
              <a:t>Boda</a:t>
            </a:r>
            <a:r>
              <a:rPr lang="en-US" b="1" dirty="0"/>
              <a:t> y Luna de </a:t>
            </a:r>
            <a:r>
              <a:rPr lang="en-US" b="1" dirty="0" err="1"/>
              <a:t>Miel</a:t>
            </a:r>
            <a:endParaRPr lang="en-US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2527693" y="2778251"/>
            <a:ext cx="54101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Préstamo</a:t>
            </a:r>
            <a:r>
              <a:rPr lang="en-US" b="1" dirty="0"/>
              <a:t> para </a:t>
            </a:r>
            <a:r>
              <a:rPr lang="en-US" b="1" dirty="0" err="1"/>
              <a:t>Consumo</a:t>
            </a:r>
            <a:r>
              <a:rPr lang="en-US" b="1" dirty="0"/>
              <a:t> – </a:t>
            </a:r>
            <a:r>
              <a:rPr lang="en-US" b="1" dirty="0" err="1"/>
              <a:t>Tarjetas</a:t>
            </a:r>
            <a:r>
              <a:rPr lang="en-US" b="1" dirty="0"/>
              <a:t> de </a:t>
            </a:r>
            <a:r>
              <a:rPr lang="en-US" b="1" dirty="0" err="1"/>
              <a:t>Crédito</a:t>
            </a:r>
            <a:endParaRPr lang="en-US" b="1" dirty="0"/>
          </a:p>
        </p:txBody>
      </p:sp>
      <p:sp>
        <p:nvSpPr>
          <p:cNvPr id="39" name="TextBox 38"/>
          <p:cNvSpPr txBox="1"/>
          <p:nvPr/>
        </p:nvSpPr>
        <p:spPr>
          <a:xfrm>
            <a:off x="3425484" y="4798199"/>
            <a:ext cx="35538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Préstamo</a:t>
            </a:r>
            <a:r>
              <a:rPr lang="en-US" b="1" dirty="0"/>
              <a:t> para Casa Nueva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3733801" y="5498067"/>
            <a:ext cx="40385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Préstamo</a:t>
            </a:r>
            <a:r>
              <a:rPr lang="en-US" b="1" dirty="0"/>
              <a:t> para </a:t>
            </a:r>
            <a:r>
              <a:rPr lang="en-US" b="1" dirty="0" err="1"/>
              <a:t>Abrir</a:t>
            </a:r>
            <a:r>
              <a:rPr lang="en-US" b="1" dirty="0"/>
              <a:t> un </a:t>
            </a:r>
            <a:r>
              <a:rPr lang="en-US" b="1" dirty="0" err="1"/>
              <a:t>Negocio</a:t>
            </a:r>
            <a:endParaRPr lang="en-US" b="1" dirty="0"/>
          </a:p>
        </p:txBody>
      </p:sp>
      <p:sp>
        <p:nvSpPr>
          <p:cNvPr id="41" name="TextBox 40"/>
          <p:cNvSpPr txBox="1"/>
          <p:nvPr/>
        </p:nvSpPr>
        <p:spPr>
          <a:xfrm>
            <a:off x="2840737" y="3358680"/>
            <a:ext cx="35538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Préstamo</a:t>
            </a:r>
            <a:r>
              <a:rPr lang="en-US" b="1" dirty="0"/>
              <a:t> para Auto Nuevo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82484" y="1445538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/>
              <a:t>Decisiones</a:t>
            </a:r>
            <a:r>
              <a:rPr lang="en-US" i="1" dirty="0"/>
              <a:t> </a:t>
            </a:r>
            <a:r>
              <a:rPr lang="en-US" i="1" dirty="0" err="1"/>
              <a:t>Críticas</a:t>
            </a:r>
            <a:r>
              <a:rPr lang="en-US" i="1" dirty="0"/>
              <a:t>!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01965" y="3516915"/>
            <a:ext cx="15805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La </a:t>
            </a:r>
            <a:r>
              <a:rPr lang="en-US" b="1" dirty="0" err="1">
                <a:solidFill>
                  <a:srgbClr val="FF0000"/>
                </a:solidFill>
              </a:rPr>
              <a:t>Trampa</a:t>
            </a:r>
            <a:r>
              <a:rPr lang="en-US" b="1" dirty="0">
                <a:solidFill>
                  <a:srgbClr val="FF0000"/>
                </a:solidFill>
              </a:rPr>
              <a:t> de la </a:t>
            </a:r>
            <a:r>
              <a:rPr lang="en-US" b="1" dirty="0" err="1">
                <a:solidFill>
                  <a:srgbClr val="FF0000"/>
                </a:solidFill>
              </a:rPr>
              <a:t>Deuda</a:t>
            </a:r>
            <a:r>
              <a:rPr lang="en-US" b="1" dirty="0">
                <a:solidFill>
                  <a:srgbClr val="FF0000"/>
                </a:solidFill>
              </a:rPr>
              <a:t>!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1787723" y="6175176"/>
            <a:ext cx="18570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El </a:t>
            </a:r>
            <a:r>
              <a:rPr lang="en-US" b="1" dirty="0" err="1">
                <a:solidFill>
                  <a:srgbClr val="FF0000"/>
                </a:solidFill>
              </a:rPr>
              <a:t>Pozo</a:t>
            </a:r>
            <a:r>
              <a:rPr lang="en-US" b="1" dirty="0">
                <a:solidFill>
                  <a:srgbClr val="FF0000"/>
                </a:solidFill>
              </a:rPr>
              <a:t> de </a:t>
            </a:r>
            <a:r>
              <a:rPr lang="en-US" b="1" dirty="0" err="1">
                <a:solidFill>
                  <a:srgbClr val="FF0000"/>
                </a:solidFill>
              </a:rPr>
              <a:t>Desesperación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6" name="Arc 5"/>
          <p:cNvSpPr/>
          <p:nvPr/>
        </p:nvSpPr>
        <p:spPr>
          <a:xfrm flipV="1">
            <a:off x="0" y="3666068"/>
            <a:ext cx="8229599" cy="2840770"/>
          </a:xfrm>
          <a:prstGeom prst="arc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9286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1600200" y="0"/>
            <a:ext cx="7086600" cy="1143000"/>
          </a:xfrm>
        </p:spPr>
        <p:txBody>
          <a:bodyPr/>
          <a:lstStyle/>
          <a:p>
            <a:pPr eaLnBrk="1" hangingPunct="1"/>
            <a:r>
              <a:rPr lang="en-US" altLang="es-MX" b="1" dirty="0" err="1"/>
              <a:t>Meterse</a:t>
            </a:r>
            <a:r>
              <a:rPr lang="en-US" altLang="es-MX" b="1" dirty="0"/>
              <a:t> </a:t>
            </a:r>
            <a:r>
              <a:rPr lang="en-US" altLang="es-MX" b="1" dirty="0" err="1"/>
              <a:t>En</a:t>
            </a:r>
            <a:r>
              <a:rPr lang="en-US" altLang="es-MX" b="1" dirty="0"/>
              <a:t> </a:t>
            </a:r>
            <a:r>
              <a:rPr lang="en-US" altLang="es-MX" b="1" dirty="0" err="1"/>
              <a:t>Deuda</a:t>
            </a:r>
            <a:r>
              <a:rPr lang="en-US" altLang="es-MX" b="1" dirty="0"/>
              <a:t> </a:t>
            </a:r>
            <a:r>
              <a:rPr lang="en-US" altLang="es-MX" b="1" dirty="0" err="1"/>
              <a:t>es</a:t>
            </a:r>
            <a:r>
              <a:rPr lang="en-US" altLang="es-MX" b="1" dirty="0"/>
              <a:t> </a:t>
            </a:r>
            <a:r>
              <a:rPr lang="en-US" altLang="es-MX" b="1" dirty="0" err="1"/>
              <a:t>Fácil</a:t>
            </a:r>
            <a:endParaRPr lang="en-US" altLang="es-MX" b="1" dirty="0"/>
          </a:p>
        </p:txBody>
      </p:sp>
      <p:sp>
        <p:nvSpPr>
          <p:cNvPr id="1024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876800" cy="5334000"/>
          </a:xfrm>
        </p:spPr>
        <p:txBody>
          <a:bodyPr/>
          <a:lstStyle/>
          <a:p>
            <a:pPr eaLnBrk="1" hangingPunct="1"/>
            <a:r>
              <a:rPr lang="en-US" altLang="es-MX" b="1" dirty="0"/>
              <a:t>¿</a:t>
            </a:r>
            <a:r>
              <a:rPr lang="en-US" altLang="es-MX" b="1" dirty="0" err="1"/>
              <a:t>Qué</a:t>
            </a:r>
            <a:r>
              <a:rPr lang="en-US" altLang="es-MX" b="1" dirty="0"/>
              <a:t> </a:t>
            </a:r>
            <a:r>
              <a:rPr lang="en-US" altLang="es-MX" b="1" dirty="0" err="1"/>
              <a:t>es</a:t>
            </a:r>
            <a:r>
              <a:rPr lang="en-US" altLang="es-MX" b="1" dirty="0"/>
              <a:t> la </a:t>
            </a:r>
            <a:r>
              <a:rPr lang="en-US" altLang="es-MX" b="1" dirty="0" err="1"/>
              <a:t>Deuda</a:t>
            </a:r>
            <a:r>
              <a:rPr lang="en-US" altLang="es-MX" b="1" dirty="0"/>
              <a:t>? </a:t>
            </a:r>
            <a:r>
              <a:rPr lang="en-US" altLang="es-MX" dirty="0" err="1"/>
              <a:t>Pedir</a:t>
            </a:r>
            <a:r>
              <a:rPr lang="en-US" altLang="es-MX" dirty="0"/>
              <a:t> </a:t>
            </a:r>
            <a:r>
              <a:rPr lang="en-US" altLang="es-MX" dirty="0" err="1"/>
              <a:t>dinero</a:t>
            </a:r>
            <a:r>
              <a:rPr lang="en-US" altLang="es-MX" dirty="0"/>
              <a:t> </a:t>
            </a:r>
            <a:r>
              <a:rPr lang="en-US" altLang="es-MX" dirty="0" err="1"/>
              <a:t>prestado</a:t>
            </a:r>
            <a:r>
              <a:rPr lang="en-US" altLang="es-MX" dirty="0"/>
              <a:t> para </a:t>
            </a:r>
            <a:r>
              <a:rPr lang="en-US" altLang="es-MX" dirty="0" err="1"/>
              <a:t>comprar</a:t>
            </a:r>
            <a:r>
              <a:rPr lang="en-US" altLang="es-MX" dirty="0"/>
              <a:t> hoy con la </a:t>
            </a:r>
            <a:r>
              <a:rPr lang="en-US" altLang="es-MX" dirty="0" err="1"/>
              <a:t>promesa</a:t>
            </a:r>
            <a:r>
              <a:rPr lang="en-US" altLang="es-MX" dirty="0"/>
              <a:t> de </a:t>
            </a:r>
            <a:r>
              <a:rPr lang="en-US" altLang="es-MX" dirty="0" err="1"/>
              <a:t>volver</a:t>
            </a:r>
            <a:r>
              <a:rPr lang="en-US" altLang="es-MX" dirty="0"/>
              <a:t> a </a:t>
            </a:r>
            <a:r>
              <a:rPr lang="en-US" altLang="es-MX" dirty="0" err="1"/>
              <a:t>pagar</a:t>
            </a:r>
            <a:r>
              <a:rPr lang="en-US" altLang="es-MX" dirty="0"/>
              <a:t> </a:t>
            </a:r>
            <a:r>
              <a:rPr lang="en-US" altLang="es-MX" dirty="0" err="1"/>
              <a:t>en</a:t>
            </a:r>
            <a:r>
              <a:rPr lang="en-US" altLang="es-MX" dirty="0"/>
              <a:t> el </a:t>
            </a:r>
            <a:r>
              <a:rPr lang="en-US" altLang="es-MX" dirty="0" err="1"/>
              <a:t>futuro</a:t>
            </a:r>
            <a:r>
              <a:rPr lang="en-US" altLang="es-MX" dirty="0"/>
              <a:t> con </a:t>
            </a:r>
            <a:r>
              <a:rPr lang="en-US" altLang="es-MX" dirty="0" err="1"/>
              <a:t>intereses</a:t>
            </a:r>
            <a:r>
              <a:rPr lang="en-US" altLang="es-MX" dirty="0"/>
              <a:t>.</a:t>
            </a:r>
          </a:p>
          <a:p>
            <a:pPr eaLnBrk="1" hangingPunct="1"/>
            <a:r>
              <a:rPr lang="en-US" altLang="es-MX" dirty="0" err="1"/>
              <a:t>Secuencia</a:t>
            </a:r>
            <a:r>
              <a:rPr lang="en-US" altLang="es-MX" dirty="0"/>
              <a:t> </a:t>
            </a:r>
            <a:r>
              <a:rPr lang="en-US" altLang="es-MX" dirty="0" err="1"/>
              <a:t>Típica</a:t>
            </a:r>
            <a:r>
              <a:rPr lang="en-US" altLang="es-MX" dirty="0"/>
              <a:t> de </a:t>
            </a:r>
            <a:r>
              <a:rPr lang="en-US" altLang="es-MX" dirty="0" err="1"/>
              <a:t>Deuda</a:t>
            </a:r>
            <a:r>
              <a:rPr lang="en-US" altLang="es-MX" dirty="0"/>
              <a:t>:</a:t>
            </a:r>
          </a:p>
          <a:p>
            <a:pPr lvl="1" eaLnBrk="1" hangingPunct="1"/>
            <a:r>
              <a:rPr lang="en-US" altLang="es-MX" dirty="0" err="1"/>
              <a:t>Préstamo</a:t>
            </a:r>
            <a:r>
              <a:rPr lang="en-US" altLang="es-MX" dirty="0"/>
              <a:t> Escolar</a:t>
            </a:r>
          </a:p>
          <a:p>
            <a:pPr lvl="1" eaLnBrk="1" hangingPunct="1"/>
            <a:r>
              <a:rPr lang="en-US" altLang="es-MX" dirty="0" err="1"/>
              <a:t>Préstamo</a:t>
            </a:r>
            <a:r>
              <a:rPr lang="en-US" altLang="es-MX" dirty="0"/>
              <a:t> de </a:t>
            </a:r>
            <a:r>
              <a:rPr lang="en-US" altLang="es-MX" dirty="0" err="1"/>
              <a:t>Carro</a:t>
            </a:r>
            <a:endParaRPr lang="en-US" altLang="es-MX" dirty="0"/>
          </a:p>
          <a:p>
            <a:pPr lvl="1" eaLnBrk="1" hangingPunct="1"/>
            <a:r>
              <a:rPr lang="en-US" altLang="es-MX" dirty="0" err="1"/>
              <a:t>Tarjetas</a:t>
            </a:r>
            <a:r>
              <a:rPr lang="en-US" altLang="es-MX" dirty="0"/>
              <a:t> de </a:t>
            </a:r>
            <a:r>
              <a:rPr lang="en-US" altLang="es-MX" dirty="0" err="1"/>
              <a:t>Crédito</a:t>
            </a:r>
            <a:endParaRPr lang="en-US" altLang="es-MX" dirty="0"/>
          </a:p>
          <a:p>
            <a:pPr lvl="1" eaLnBrk="1" hangingPunct="1"/>
            <a:r>
              <a:rPr lang="en-US" altLang="es-MX" dirty="0" err="1"/>
              <a:t>Hipoteca</a:t>
            </a:r>
            <a:r>
              <a:rPr lang="en-US" altLang="es-MX" dirty="0"/>
              <a:t> de Casa</a:t>
            </a:r>
          </a:p>
          <a:p>
            <a:pPr lvl="1" eaLnBrk="1" hangingPunct="1"/>
            <a:r>
              <a:rPr lang="en-US" altLang="es-MX" dirty="0" err="1"/>
              <a:t>Crédito</a:t>
            </a:r>
            <a:r>
              <a:rPr lang="en-US" altLang="es-MX" dirty="0"/>
              <a:t> </a:t>
            </a:r>
            <a:r>
              <a:rPr lang="en-US" altLang="es-MX" dirty="0" err="1"/>
              <a:t>en</a:t>
            </a:r>
            <a:r>
              <a:rPr lang="en-US" altLang="es-MX" dirty="0"/>
              <a:t> la </a:t>
            </a:r>
            <a:r>
              <a:rPr lang="en-US" altLang="es-MX" dirty="0" err="1"/>
              <a:t>Tienda</a:t>
            </a:r>
            <a:endParaRPr lang="en-US" altLang="es-MX" dirty="0"/>
          </a:p>
          <a:p>
            <a:pPr lvl="1" eaLnBrk="1" hangingPunct="1"/>
            <a:r>
              <a:rPr lang="en-US" altLang="es-MX" dirty="0" err="1"/>
              <a:t>Préstamo</a:t>
            </a:r>
            <a:r>
              <a:rPr lang="en-US" altLang="es-MX" dirty="0"/>
              <a:t> de </a:t>
            </a:r>
            <a:r>
              <a:rPr lang="en-US" altLang="es-MX" dirty="0" err="1"/>
              <a:t>Negocio</a:t>
            </a:r>
            <a:r>
              <a:rPr lang="en-US" altLang="es-MX" dirty="0"/>
              <a:t> </a:t>
            </a:r>
            <a:r>
              <a:rPr lang="en-US" altLang="es-MX" dirty="0" err="1"/>
              <a:t>Pequeño</a:t>
            </a:r>
            <a:endParaRPr lang="en-US" altLang="es-MX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2895600" cy="365125"/>
          </a:xfrm>
        </p:spPr>
        <p:txBody>
          <a:bodyPr/>
          <a:lstStyle/>
          <a:p>
            <a:pPr algn="l">
              <a:defRPr/>
            </a:pPr>
            <a:r>
              <a:rPr lang="en-US" dirty="0"/>
              <a:t>© Alex </a:t>
            </a:r>
            <a:r>
              <a:rPr lang="en-US" dirty="0" err="1"/>
              <a:t>Barrón</a:t>
            </a:r>
            <a:r>
              <a:rPr lang="en-US" dirty="0"/>
              <a:t> 2014</a:t>
            </a:r>
          </a:p>
        </p:txBody>
      </p:sp>
      <p:sp>
        <p:nvSpPr>
          <p:cNvPr id="10245" name="Slide Number Placeholder 8"/>
          <p:cNvSpPr>
            <a:spLocks noGrp="1"/>
          </p:cNvSpPr>
          <p:nvPr>
            <p:ph type="sldNum" sz="quarter" idx="12"/>
          </p:nvPr>
        </p:nvSpPr>
        <p:spPr bwMode="auto">
          <a:xfrm>
            <a:off x="7010400" y="6492875"/>
            <a:ext cx="2133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741BC06E-9AD4-461D-BC96-7F39CA15D45D}" type="slidenum">
              <a:rPr lang="en-US" altLang="es-MX"/>
              <a:pPr/>
              <a:t>4</a:t>
            </a:fld>
            <a:endParaRPr lang="en-US" altLang="es-MX"/>
          </a:p>
        </p:txBody>
      </p:sp>
      <p:sp>
        <p:nvSpPr>
          <p:cNvPr id="10247" name="Content Placeholder 2"/>
          <p:cNvSpPr>
            <a:spLocks noGrp="1"/>
          </p:cNvSpPr>
          <p:nvPr>
            <p:ph sz="half" idx="1"/>
          </p:nvPr>
        </p:nvSpPr>
        <p:spPr>
          <a:xfrm>
            <a:off x="4572000" y="5410200"/>
            <a:ext cx="4572000" cy="1143000"/>
          </a:xfrm>
        </p:spPr>
        <p:txBody>
          <a:bodyPr/>
          <a:lstStyle/>
          <a:p>
            <a:pPr lvl="1" eaLnBrk="1" hangingPunct="1"/>
            <a:r>
              <a:rPr lang="en-US" altLang="es-MX" dirty="0" err="1"/>
              <a:t>Contrato</a:t>
            </a:r>
            <a:r>
              <a:rPr lang="en-US" altLang="es-MX" dirty="0"/>
              <a:t> de </a:t>
            </a:r>
            <a:r>
              <a:rPr lang="en-US" altLang="es-MX" dirty="0" err="1"/>
              <a:t>Renta</a:t>
            </a:r>
            <a:r>
              <a:rPr lang="en-US" altLang="es-MX" dirty="0"/>
              <a:t> </a:t>
            </a:r>
            <a:r>
              <a:rPr lang="en-US" altLang="es-MX" dirty="0" err="1"/>
              <a:t>Comercial</a:t>
            </a:r>
            <a:endParaRPr lang="en-US" altLang="es-MX" dirty="0"/>
          </a:p>
          <a:p>
            <a:pPr lvl="1" eaLnBrk="1" hangingPunct="1"/>
            <a:r>
              <a:rPr lang="en-US" altLang="es-MX" dirty="0" err="1"/>
              <a:t>Prestamo</a:t>
            </a:r>
            <a:r>
              <a:rPr lang="en-US" altLang="es-MX" dirty="0"/>
              <a:t> Para </a:t>
            </a:r>
            <a:r>
              <a:rPr lang="en-US" altLang="es-MX" dirty="0" err="1"/>
              <a:t>Construcción</a:t>
            </a:r>
            <a:r>
              <a:rPr lang="en-US" altLang="es-MX" dirty="0"/>
              <a:t> </a:t>
            </a:r>
            <a:r>
              <a:rPr lang="en-US" altLang="es-MX" dirty="0" err="1"/>
              <a:t>Comercial</a:t>
            </a:r>
            <a:endParaRPr lang="en-US" altLang="es-MX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3166453"/>
            <a:ext cx="3136900" cy="231648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4812" y="1371600"/>
            <a:ext cx="3214688" cy="166008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484812" y="3311604"/>
            <a:ext cx="3200400" cy="1107996"/>
          </a:xfrm>
          <a:prstGeom prst="rect">
            <a:avLst/>
          </a:prstGeom>
          <a:solidFill>
            <a:schemeClr val="bg1"/>
          </a:solidFill>
          <a:scene3d>
            <a:camera prst="orthographicFront">
              <a:rot lat="0" lon="0" rev="0"/>
            </a:camera>
            <a:lightRig rig="threePt" dir="t"/>
          </a:scene3d>
          <a:sp3d extrusionH="76200">
            <a:bevelT prst="slope"/>
            <a:bevelB prst="slope"/>
            <a:extrusionClr>
              <a:schemeClr val="tx1">
                <a:lumMod val="50000"/>
                <a:lumOff val="50000"/>
              </a:schemeClr>
            </a:extrusionClr>
          </a:sp3d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6600" dirty="0"/>
              <a:t>DEUDA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B1466A0-4915-96F1-6BF2-E2F7AD1159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" y="14433"/>
            <a:ext cx="2080410" cy="671367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6" descr="I want it now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3200" y="3581400"/>
            <a:ext cx="2416175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eaLnBrk="1" hangingPunct="1"/>
            <a:r>
              <a:rPr lang="es-ES" altLang="es-MX" b="1"/>
              <a:t>¿Por qué la Gente Pide Préstado</a:t>
            </a:r>
            <a:r>
              <a:rPr lang="en-US" altLang="es-MX" b="1"/>
              <a:t>?</a:t>
            </a:r>
          </a:p>
        </p:txBody>
      </p:sp>
      <p:sp>
        <p:nvSpPr>
          <p:cNvPr id="19460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458200" cy="1828800"/>
          </a:xfrm>
        </p:spPr>
        <p:txBody>
          <a:bodyPr/>
          <a:lstStyle/>
          <a:p>
            <a:pPr eaLnBrk="1" hangingPunct="1"/>
            <a:r>
              <a:rPr lang="en-US" altLang="es-MX" sz="2400" i="1">
                <a:solidFill>
                  <a:srgbClr val="3333FF"/>
                </a:solidFill>
              </a:rPr>
              <a:t>“</a:t>
            </a:r>
            <a:r>
              <a:rPr lang="es-ES" altLang="es-MX" sz="2400" i="1">
                <a:solidFill>
                  <a:srgbClr val="3333FF"/>
                </a:solidFill>
              </a:rPr>
              <a:t>La deuda no es el verdadero problema, es sólo un síntoma de el verdadero problema - la avaricia, la auto-indulgencia, la impaciencia, el miedo, baja autoestima, falta de autoestima, falta de auto-disciplina, y quizás muchos otros</a:t>
            </a:r>
            <a:r>
              <a:rPr lang="en-US" altLang="es-MX" sz="2400" i="1">
                <a:solidFill>
                  <a:srgbClr val="3333FF"/>
                </a:solidFill>
              </a:rPr>
              <a:t>.”  ― Ron Blue</a:t>
            </a:r>
            <a:r>
              <a:rPr lang="en-US" altLang="es-MX" sz="2400">
                <a:solidFill>
                  <a:srgbClr val="3333FF"/>
                </a:solidFill>
              </a:rPr>
              <a:t>.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2895600" cy="365125"/>
          </a:xfrm>
        </p:spPr>
        <p:txBody>
          <a:bodyPr/>
          <a:lstStyle/>
          <a:p>
            <a:pPr algn="l">
              <a:defRPr/>
            </a:pPr>
            <a:r>
              <a:rPr lang="en-US" dirty="0"/>
              <a:t>© Alex </a:t>
            </a:r>
            <a:r>
              <a:rPr lang="en-US" dirty="0" err="1"/>
              <a:t>Barrón</a:t>
            </a:r>
            <a:r>
              <a:rPr lang="en-US" dirty="0"/>
              <a:t> 2014</a:t>
            </a:r>
          </a:p>
        </p:txBody>
      </p:sp>
      <p:sp>
        <p:nvSpPr>
          <p:cNvPr id="19462" name="Slide Number Placeholder 8"/>
          <p:cNvSpPr>
            <a:spLocks noGrp="1"/>
          </p:cNvSpPr>
          <p:nvPr>
            <p:ph type="sldNum" sz="quarter" idx="12"/>
          </p:nvPr>
        </p:nvSpPr>
        <p:spPr bwMode="auto">
          <a:xfrm>
            <a:off x="7010400" y="6492875"/>
            <a:ext cx="2133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361C891E-3A0F-4532-8F73-8DA78573DDB1}" type="slidenum">
              <a:rPr lang="en-US" altLang="es-MX"/>
              <a:pPr/>
              <a:t>5</a:t>
            </a:fld>
            <a:endParaRPr lang="en-US" altLang="es-MX"/>
          </a:p>
        </p:txBody>
      </p:sp>
      <p:sp>
        <p:nvSpPr>
          <p:cNvPr id="1946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3352800"/>
            <a:ext cx="6019800" cy="3276600"/>
          </a:xfrm>
        </p:spPr>
        <p:txBody>
          <a:bodyPr/>
          <a:lstStyle/>
          <a:p>
            <a:pPr eaLnBrk="1" hangingPunct="1"/>
            <a:r>
              <a:rPr lang="en-US" altLang="es-MX" dirty="0"/>
              <a:t>El </a:t>
            </a:r>
            <a:r>
              <a:rPr lang="en-US" altLang="es-MX" dirty="0" err="1"/>
              <a:t>Pedir</a:t>
            </a:r>
            <a:r>
              <a:rPr lang="en-US" altLang="es-MX" dirty="0"/>
              <a:t> </a:t>
            </a:r>
            <a:r>
              <a:rPr lang="en-US" altLang="es-MX" dirty="0" err="1"/>
              <a:t>Prestado</a:t>
            </a:r>
            <a:r>
              <a:rPr lang="en-US" altLang="es-MX" dirty="0"/>
              <a:t> </a:t>
            </a:r>
            <a:r>
              <a:rPr lang="en-US" altLang="es-MX" dirty="0" err="1"/>
              <a:t>es</a:t>
            </a:r>
            <a:r>
              <a:rPr lang="en-US" altLang="es-MX" dirty="0"/>
              <a:t> Traer el </a:t>
            </a:r>
            <a:r>
              <a:rPr lang="en-US" altLang="es-MX" dirty="0" err="1"/>
              <a:t>Futuro</a:t>
            </a:r>
            <a:r>
              <a:rPr lang="en-US" altLang="es-MX" dirty="0"/>
              <a:t> al </a:t>
            </a:r>
            <a:r>
              <a:rPr lang="en-US" altLang="es-MX" dirty="0" err="1"/>
              <a:t>Presente</a:t>
            </a:r>
            <a:r>
              <a:rPr lang="en-US" altLang="es-MX" dirty="0"/>
              <a:t>. – </a:t>
            </a:r>
            <a:r>
              <a:rPr lang="en-US" altLang="es-MX" dirty="0" err="1"/>
              <a:t>Compre</a:t>
            </a:r>
            <a:r>
              <a:rPr lang="en-US" altLang="es-MX" dirty="0"/>
              <a:t> </a:t>
            </a:r>
            <a:r>
              <a:rPr lang="en-US" altLang="es-MX" dirty="0" err="1"/>
              <a:t>ahora</a:t>
            </a:r>
            <a:r>
              <a:rPr lang="en-US" altLang="es-MX" dirty="0"/>
              <a:t>, </a:t>
            </a:r>
            <a:r>
              <a:rPr lang="en-US" altLang="es-MX" dirty="0" err="1"/>
              <a:t>pague</a:t>
            </a:r>
            <a:r>
              <a:rPr lang="en-US" altLang="es-MX" dirty="0"/>
              <a:t> </a:t>
            </a:r>
            <a:r>
              <a:rPr lang="en-US" altLang="es-MX" dirty="0" err="1"/>
              <a:t>después</a:t>
            </a:r>
            <a:r>
              <a:rPr lang="en-US" altLang="es-MX" dirty="0"/>
              <a:t>…</a:t>
            </a:r>
          </a:p>
          <a:p>
            <a:pPr eaLnBrk="1" hangingPunct="1"/>
            <a:r>
              <a:rPr lang="es-ES" altLang="es-MX" dirty="0"/>
              <a:t>El Problema es que Algún Día, el Futuro se Hace el Presente</a:t>
            </a:r>
            <a:r>
              <a:rPr lang="en-US" altLang="es-MX" dirty="0"/>
              <a:t>.</a:t>
            </a:r>
          </a:p>
          <a:p>
            <a:pPr eaLnBrk="1" hangingPunct="1"/>
            <a:r>
              <a:rPr lang="en-US" altLang="es-MX" dirty="0" err="1"/>
              <a:t>Es</a:t>
            </a:r>
            <a:r>
              <a:rPr lang="en-US" altLang="es-MX" dirty="0"/>
              <a:t> </a:t>
            </a:r>
            <a:r>
              <a:rPr lang="en-US" altLang="es-MX" dirty="0" err="1"/>
              <a:t>Fácil</a:t>
            </a:r>
            <a:r>
              <a:rPr lang="en-US" altLang="es-MX" dirty="0"/>
              <a:t> </a:t>
            </a:r>
            <a:r>
              <a:rPr lang="en-US" altLang="es-MX" dirty="0" err="1"/>
              <a:t>Meterse</a:t>
            </a:r>
            <a:r>
              <a:rPr lang="en-US" altLang="es-MX" dirty="0"/>
              <a:t> </a:t>
            </a:r>
            <a:r>
              <a:rPr lang="en-US" altLang="es-MX" dirty="0" err="1"/>
              <a:t>en</a:t>
            </a:r>
            <a:r>
              <a:rPr lang="en-US" altLang="es-MX" dirty="0"/>
              <a:t> </a:t>
            </a:r>
            <a:r>
              <a:rPr lang="en-US" altLang="es-MX" dirty="0" err="1"/>
              <a:t>Deuda</a:t>
            </a:r>
            <a:r>
              <a:rPr lang="en-US" altLang="es-MX" dirty="0"/>
              <a:t>. </a:t>
            </a:r>
            <a:r>
              <a:rPr lang="en-US" altLang="es-MX" dirty="0" err="1"/>
              <a:t>Salir</a:t>
            </a:r>
            <a:r>
              <a:rPr lang="en-US" altLang="es-MX" dirty="0"/>
              <a:t> de </a:t>
            </a:r>
            <a:r>
              <a:rPr lang="en-US" altLang="es-MX" dirty="0" err="1"/>
              <a:t>Deuda</a:t>
            </a:r>
            <a:r>
              <a:rPr lang="en-US" altLang="es-MX" dirty="0"/>
              <a:t> NO </a:t>
            </a:r>
            <a:r>
              <a:rPr lang="en-US" altLang="es-MX" dirty="0" err="1"/>
              <a:t>es</a:t>
            </a:r>
            <a:r>
              <a:rPr lang="en-US" altLang="es-MX" dirty="0"/>
              <a:t> tan </a:t>
            </a:r>
            <a:r>
              <a:rPr lang="en-US" altLang="es-MX" dirty="0" err="1"/>
              <a:t>fácil</a:t>
            </a:r>
            <a:r>
              <a:rPr lang="en-US" altLang="es-MX" dirty="0"/>
              <a:t>.</a:t>
            </a:r>
          </a:p>
          <a:p>
            <a:pPr eaLnBrk="1" hangingPunct="1"/>
            <a:endParaRPr lang="en-US" altLang="es-MX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99C623F-D2D7-68CD-C4D7-966FA3CB62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14433"/>
            <a:ext cx="2080410" cy="671367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60438"/>
          </a:xfrm>
        </p:spPr>
        <p:txBody>
          <a:bodyPr/>
          <a:lstStyle/>
          <a:p>
            <a:pPr eaLnBrk="1" hangingPunct="1"/>
            <a:r>
              <a:rPr lang="en-US" altLang="es-MX" b="1" dirty="0"/>
              <a:t>La </a:t>
            </a:r>
            <a:r>
              <a:rPr lang="en-US" altLang="es-MX" b="1" dirty="0" err="1"/>
              <a:t>Deuda</a:t>
            </a:r>
            <a:r>
              <a:rPr lang="en-US" altLang="es-MX" b="1" dirty="0"/>
              <a:t> es un </a:t>
            </a:r>
            <a:r>
              <a:rPr lang="en-US" altLang="es-MX" b="1" dirty="0" err="1"/>
              <a:t>Pozo</a:t>
            </a:r>
            <a:r>
              <a:rPr lang="en-US" altLang="es-MX" b="1" dirty="0"/>
              <a:t> Sin Esperanza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600200"/>
            <a:ext cx="6096000" cy="51054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i="1" dirty="0"/>
              <a:t>“Los </a:t>
            </a:r>
            <a:r>
              <a:rPr lang="es-ES" sz="2400" i="1" dirty="0"/>
              <a:t>jóvenes tratan de tomar atajos hacia la riqueza y las cosas deseables que significa</a:t>
            </a:r>
            <a:r>
              <a:rPr lang="en-US" sz="2400" i="1" dirty="0"/>
              <a:t>. </a:t>
            </a:r>
            <a:r>
              <a:rPr lang="es-ES" sz="2400" i="1" dirty="0"/>
              <a:t>Para conseguir la riqueza rápidamente los jóvenes a menudo piden prestado imprudentemente</a:t>
            </a:r>
            <a:r>
              <a:rPr lang="en-US" sz="2400" i="1" dirty="0"/>
              <a:t>. </a:t>
            </a:r>
            <a:r>
              <a:rPr lang="es-ES" sz="2400" i="1" dirty="0"/>
              <a:t>Juventud, al no tener experiencia, no puede darse cuenta de que la deuda es como un pozo profundo en el cual uno puede descender rápidamente y donde se puede luchar en vano durante muchos días</a:t>
            </a:r>
            <a:r>
              <a:rPr lang="en-US" sz="2400" i="1" dirty="0"/>
              <a:t>. </a:t>
            </a:r>
            <a:r>
              <a:rPr lang="es-ES" sz="2400" i="1" dirty="0"/>
              <a:t>Es un pozo de tristeza y lamentos donde el sol no brilla y por la noche uno no es feliz al dormir inquieto</a:t>
            </a:r>
            <a:r>
              <a:rPr lang="en-US" sz="2400" dirty="0"/>
              <a:t>." ― George S. </a:t>
            </a:r>
            <a:r>
              <a:rPr lang="en-US" sz="2400" dirty="0" err="1"/>
              <a:t>Clason</a:t>
            </a:r>
            <a:endParaRPr lang="en-US" sz="240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2895600" cy="365125"/>
          </a:xfrm>
        </p:spPr>
        <p:txBody>
          <a:bodyPr/>
          <a:lstStyle/>
          <a:p>
            <a:pPr algn="l">
              <a:defRPr/>
            </a:pPr>
            <a:r>
              <a:rPr lang="en-US" dirty="0"/>
              <a:t>© Alex </a:t>
            </a:r>
            <a:r>
              <a:rPr lang="en-US" dirty="0" err="1"/>
              <a:t>Barrón</a:t>
            </a:r>
            <a:r>
              <a:rPr lang="en-US" dirty="0"/>
              <a:t> 2014</a:t>
            </a:r>
          </a:p>
        </p:txBody>
      </p:sp>
      <p:sp>
        <p:nvSpPr>
          <p:cNvPr id="11269" name="Slide Number Placeholder 8"/>
          <p:cNvSpPr>
            <a:spLocks noGrp="1"/>
          </p:cNvSpPr>
          <p:nvPr>
            <p:ph type="sldNum" sz="quarter" idx="12"/>
          </p:nvPr>
        </p:nvSpPr>
        <p:spPr bwMode="auto">
          <a:xfrm>
            <a:off x="7010400" y="6492875"/>
            <a:ext cx="2133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7CFEF263-3A67-4A70-92A1-C18C08744683}" type="slidenum">
              <a:rPr lang="en-US" altLang="es-MX"/>
              <a:pPr/>
              <a:t>6</a:t>
            </a:fld>
            <a:endParaRPr lang="en-US" altLang="es-MX"/>
          </a:p>
        </p:txBody>
      </p:sp>
      <p:pic>
        <p:nvPicPr>
          <p:cNvPr id="11270" name="Picture 9" descr="pit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5277" y="2743200"/>
            <a:ext cx="3000375" cy="1823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45E2B1B-E0AD-8958-8F47-3EB0567254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14433"/>
            <a:ext cx="2080410" cy="671367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0" y="647260"/>
            <a:ext cx="9144000" cy="838200"/>
          </a:xfrm>
        </p:spPr>
        <p:txBody>
          <a:bodyPr/>
          <a:lstStyle/>
          <a:p>
            <a:pPr eaLnBrk="1" hangingPunct="1"/>
            <a:r>
              <a:rPr lang="es-ES" altLang="es-MX" sz="4000" b="1" dirty="0"/>
              <a:t>¿Por qué el Crédito Puede Ser Peligroso</a:t>
            </a:r>
            <a:r>
              <a:rPr lang="en-US" altLang="es-MX" sz="4000" b="1" dirty="0"/>
              <a:t>?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676400"/>
            <a:ext cx="8763000" cy="4876800"/>
          </a:xfrm>
        </p:spPr>
        <p:txBody>
          <a:bodyPr/>
          <a:lstStyle/>
          <a:p>
            <a:r>
              <a:rPr lang="en-US" altLang="es-MX" dirty="0"/>
              <a:t>“El </a:t>
            </a:r>
            <a:r>
              <a:rPr lang="en-US" altLang="es-MX" dirty="0" err="1"/>
              <a:t>crédito</a:t>
            </a:r>
            <a:r>
              <a:rPr lang="en-US" altLang="es-MX" dirty="0"/>
              <a:t> da la </a:t>
            </a:r>
            <a:r>
              <a:rPr lang="en-US" altLang="es-MX" dirty="0" err="1"/>
              <a:t>apariencia</a:t>
            </a:r>
            <a:r>
              <a:rPr lang="en-US" altLang="es-MX" dirty="0"/>
              <a:t> de </a:t>
            </a:r>
            <a:r>
              <a:rPr lang="en-US" altLang="es-MX" dirty="0" err="1"/>
              <a:t>riqueza</a:t>
            </a:r>
            <a:r>
              <a:rPr lang="en-US" altLang="es-MX" dirty="0"/>
              <a:t> sin </a:t>
            </a:r>
            <a:r>
              <a:rPr lang="en-US" altLang="es-MX" dirty="0" err="1"/>
              <a:t>ser</a:t>
            </a:r>
            <a:r>
              <a:rPr lang="en-US" altLang="es-MX" dirty="0"/>
              <a:t> </a:t>
            </a:r>
            <a:r>
              <a:rPr lang="en-US" altLang="es-MX" dirty="0" err="1"/>
              <a:t>riqueza</a:t>
            </a:r>
            <a:r>
              <a:rPr lang="en-US" altLang="es-MX" dirty="0"/>
              <a:t> </a:t>
            </a:r>
            <a:r>
              <a:rPr lang="en-US" altLang="es-MX" dirty="0" err="1"/>
              <a:t>en</a:t>
            </a:r>
            <a:r>
              <a:rPr lang="en-US" altLang="es-MX" dirty="0"/>
              <a:t> </a:t>
            </a:r>
            <a:r>
              <a:rPr lang="en-US" altLang="es-MX" dirty="0" err="1"/>
              <a:t>sí</a:t>
            </a:r>
            <a:r>
              <a:rPr lang="en-US" altLang="es-MX" dirty="0"/>
              <a:t>.</a:t>
            </a:r>
          </a:p>
          <a:p>
            <a:r>
              <a:rPr lang="en-US" altLang="es-MX" dirty="0"/>
              <a:t> Al final de </a:t>
            </a:r>
            <a:r>
              <a:rPr lang="en-US" altLang="es-MX" dirty="0" err="1"/>
              <a:t>cuentas</a:t>
            </a:r>
            <a:r>
              <a:rPr lang="en-US" altLang="es-MX" dirty="0"/>
              <a:t>, </a:t>
            </a:r>
            <a:r>
              <a:rPr lang="en-US" altLang="es-MX" dirty="0" err="1"/>
              <a:t>después</a:t>
            </a:r>
            <a:r>
              <a:rPr lang="en-US" altLang="es-MX" dirty="0"/>
              <a:t> de </a:t>
            </a:r>
            <a:r>
              <a:rPr lang="en-US" altLang="es-MX" dirty="0" err="1"/>
              <a:t>pagar</a:t>
            </a:r>
            <a:r>
              <a:rPr lang="en-US" altLang="es-MX" dirty="0"/>
              <a:t> a </a:t>
            </a:r>
            <a:r>
              <a:rPr lang="en-US" altLang="es-MX" dirty="0" err="1"/>
              <a:t>veces</a:t>
            </a:r>
            <a:r>
              <a:rPr lang="en-US" altLang="es-MX" dirty="0"/>
              <a:t> dos y </a:t>
            </a:r>
            <a:r>
              <a:rPr lang="en-US" altLang="es-MX" dirty="0" err="1"/>
              <a:t>tres</a:t>
            </a:r>
            <a:r>
              <a:rPr lang="en-US" altLang="es-MX" dirty="0"/>
              <a:t> </a:t>
            </a:r>
            <a:r>
              <a:rPr lang="en-US" altLang="es-MX" dirty="0" err="1"/>
              <a:t>veces</a:t>
            </a:r>
            <a:r>
              <a:rPr lang="en-US" altLang="es-MX" dirty="0"/>
              <a:t> </a:t>
            </a:r>
            <a:r>
              <a:rPr lang="en-US" altLang="es-MX" dirty="0" err="1"/>
              <a:t>más</a:t>
            </a:r>
            <a:r>
              <a:rPr lang="en-US" altLang="es-MX" dirty="0"/>
              <a:t> </a:t>
            </a:r>
            <a:r>
              <a:rPr lang="en-US" altLang="es-MX" dirty="0" err="1"/>
              <a:t>por</a:t>
            </a:r>
            <a:r>
              <a:rPr lang="en-US" altLang="es-MX" dirty="0"/>
              <a:t> la </a:t>
            </a:r>
            <a:r>
              <a:rPr lang="en-US" altLang="es-MX" dirty="0" err="1"/>
              <a:t>compra</a:t>
            </a:r>
            <a:r>
              <a:rPr lang="en-US" altLang="es-MX" dirty="0"/>
              <a:t> de lo </a:t>
            </a:r>
            <a:r>
              <a:rPr lang="en-US" altLang="es-MX" dirty="0" err="1"/>
              <a:t>necesario</a:t>
            </a:r>
            <a:r>
              <a:rPr lang="en-US" altLang="es-MX" dirty="0"/>
              <a:t> (</a:t>
            </a:r>
            <a:r>
              <a:rPr lang="en-US" altLang="es-MX" dirty="0" err="1"/>
              <a:t>después</a:t>
            </a:r>
            <a:r>
              <a:rPr lang="en-US" altLang="es-MX" dirty="0"/>
              <a:t> de </a:t>
            </a:r>
            <a:r>
              <a:rPr lang="en-US" altLang="es-MX" dirty="0" err="1"/>
              <a:t>tomar</a:t>
            </a:r>
            <a:r>
              <a:rPr lang="en-US" altLang="es-MX" dirty="0"/>
              <a:t> </a:t>
            </a:r>
            <a:r>
              <a:rPr lang="en-US" altLang="es-MX" dirty="0" err="1"/>
              <a:t>en</a:t>
            </a:r>
            <a:r>
              <a:rPr lang="en-US" altLang="es-MX" dirty="0"/>
              <a:t> </a:t>
            </a:r>
            <a:r>
              <a:rPr lang="en-US" altLang="es-MX" dirty="0" err="1"/>
              <a:t>cuenta</a:t>
            </a:r>
            <a:r>
              <a:rPr lang="en-US" altLang="es-MX" dirty="0"/>
              <a:t> </a:t>
            </a:r>
            <a:r>
              <a:rPr lang="en-US" altLang="es-MX" dirty="0" err="1"/>
              <a:t>los</a:t>
            </a:r>
            <a:r>
              <a:rPr lang="en-US" altLang="es-MX" dirty="0"/>
              <a:t> </a:t>
            </a:r>
            <a:r>
              <a:rPr lang="en-US" altLang="es-MX" dirty="0" err="1"/>
              <a:t>pagos</a:t>
            </a:r>
            <a:r>
              <a:rPr lang="en-US" altLang="es-MX" dirty="0"/>
              <a:t> de </a:t>
            </a:r>
            <a:r>
              <a:rPr lang="en-US" altLang="es-MX" dirty="0" err="1"/>
              <a:t>intereses</a:t>
            </a:r>
            <a:r>
              <a:rPr lang="en-US" altLang="es-MX" dirty="0"/>
              <a:t>), el que </a:t>
            </a:r>
            <a:r>
              <a:rPr lang="en-US" altLang="es-MX" dirty="0" err="1"/>
              <a:t>depende</a:t>
            </a:r>
            <a:r>
              <a:rPr lang="en-US" altLang="es-MX" dirty="0"/>
              <a:t> del </a:t>
            </a:r>
            <a:r>
              <a:rPr lang="en-US" altLang="es-MX" dirty="0" err="1"/>
              <a:t>crédito</a:t>
            </a:r>
            <a:r>
              <a:rPr lang="en-US" altLang="es-MX" dirty="0"/>
              <a:t> </a:t>
            </a:r>
            <a:r>
              <a:rPr lang="en-US" altLang="es-MX" dirty="0" err="1"/>
              <a:t>termina</a:t>
            </a:r>
            <a:r>
              <a:rPr lang="en-US" altLang="es-MX" dirty="0"/>
              <a:t> con </a:t>
            </a:r>
            <a:r>
              <a:rPr lang="en-US" altLang="es-MX" dirty="0" err="1"/>
              <a:t>poco</a:t>
            </a:r>
            <a:r>
              <a:rPr lang="en-US" altLang="es-MX" dirty="0"/>
              <a:t> o nada que </a:t>
            </a:r>
            <a:r>
              <a:rPr lang="en-US" altLang="es-MX" dirty="0" err="1"/>
              <a:t>mostrar</a:t>
            </a:r>
            <a:r>
              <a:rPr lang="en-US" altLang="es-MX" dirty="0"/>
              <a:t> </a:t>
            </a:r>
            <a:r>
              <a:rPr lang="en-US" altLang="es-MX" dirty="0" err="1"/>
              <a:t>por</a:t>
            </a:r>
            <a:r>
              <a:rPr lang="en-US" altLang="es-MX" dirty="0"/>
              <a:t> </a:t>
            </a:r>
            <a:r>
              <a:rPr lang="en-US" altLang="es-MX" dirty="0" err="1"/>
              <a:t>su</a:t>
            </a:r>
            <a:r>
              <a:rPr lang="en-US" altLang="es-MX" dirty="0"/>
              <a:t> </a:t>
            </a:r>
            <a:r>
              <a:rPr lang="en-US" altLang="es-MX" dirty="0" err="1"/>
              <a:t>dinero</a:t>
            </a:r>
            <a:r>
              <a:rPr lang="en-US" altLang="es-MX" dirty="0"/>
              <a:t>.</a:t>
            </a:r>
          </a:p>
          <a:p>
            <a:r>
              <a:rPr lang="en-US" altLang="es-MX" dirty="0"/>
              <a:t> La </a:t>
            </a:r>
            <a:r>
              <a:rPr lang="en-US" altLang="es-MX" dirty="0" err="1"/>
              <a:t>apariencia</a:t>
            </a:r>
            <a:r>
              <a:rPr lang="en-US" altLang="es-MX" dirty="0"/>
              <a:t> de </a:t>
            </a:r>
            <a:r>
              <a:rPr lang="en-US" altLang="es-MX" dirty="0" err="1"/>
              <a:t>riqueza</a:t>
            </a:r>
            <a:r>
              <a:rPr lang="en-US" altLang="es-MX" dirty="0"/>
              <a:t> </a:t>
            </a:r>
            <a:r>
              <a:rPr lang="en-US" altLang="es-MX" dirty="0" err="1"/>
              <a:t>sólo</a:t>
            </a:r>
            <a:r>
              <a:rPr lang="en-US" altLang="es-MX" dirty="0"/>
              <a:t> </a:t>
            </a:r>
            <a:r>
              <a:rPr lang="en-US" altLang="es-MX" dirty="0" err="1"/>
              <a:t>puede</a:t>
            </a:r>
            <a:r>
              <a:rPr lang="en-US" altLang="es-MX" dirty="0"/>
              <a:t> </a:t>
            </a:r>
            <a:r>
              <a:rPr lang="en-US" altLang="es-MX" dirty="0" err="1"/>
              <a:t>ser</a:t>
            </a:r>
            <a:r>
              <a:rPr lang="en-US" altLang="es-MX" dirty="0"/>
              <a:t> </a:t>
            </a:r>
            <a:r>
              <a:rPr lang="en-US" altLang="es-MX" dirty="0" err="1"/>
              <a:t>temporalmente</a:t>
            </a:r>
            <a:r>
              <a:rPr lang="en-US" altLang="es-MX" dirty="0"/>
              <a:t> </a:t>
            </a:r>
            <a:r>
              <a:rPr lang="en-US" altLang="es-MX" dirty="0" err="1"/>
              <a:t>mantenida</a:t>
            </a:r>
            <a:r>
              <a:rPr lang="en-US" altLang="es-MX" dirty="0"/>
              <a:t> </a:t>
            </a:r>
            <a:r>
              <a:rPr lang="en-US" altLang="es-MX" dirty="0" err="1"/>
              <a:t>cuando</a:t>
            </a:r>
            <a:r>
              <a:rPr lang="en-US" altLang="es-MX" dirty="0"/>
              <a:t> </a:t>
            </a:r>
            <a:r>
              <a:rPr lang="en-US" altLang="es-MX" dirty="0" err="1"/>
              <a:t>todo</a:t>
            </a:r>
            <a:r>
              <a:rPr lang="en-US" altLang="es-MX" dirty="0"/>
              <a:t> </a:t>
            </a:r>
            <a:r>
              <a:rPr lang="en-US" altLang="es-MX" dirty="0" err="1"/>
              <a:t>va</a:t>
            </a:r>
            <a:r>
              <a:rPr lang="en-US" altLang="es-MX" dirty="0"/>
              <a:t> </a:t>
            </a:r>
            <a:r>
              <a:rPr lang="en-US" altLang="es-MX" dirty="0" err="1"/>
              <a:t>bien</a:t>
            </a:r>
            <a:r>
              <a:rPr lang="en-US" altLang="es-MX" dirty="0"/>
              <a:t> y las </a:t>
            </a:r>
            <a:r>
              <a:rPr lang="en-US" altLang="es-MX" dirty="0" err="1"/>
              <a:t>finanzas</a:t>
            </a:r>
            <a:r>
              <a:rPr lang="en-US" altLang="es-MX" dirty="0"/>
              <a:t> </a:t>
            </a:r>
            <a:r>
              <a:rPr lang="en-US" altLang="es-MX" dirty="0" err="1"/>
              <a:t>personales</a:t>
            </a:r>
            <a:r>
              <a:rPr lang="en-US" altLang="es-MX" dirty="0"/>
              <a:t> </a:t>
            </a:r>
            <a:r>
              <a:rPr lang="en-US" altLang="es-MX" dirty="0" err="1"/>
              <a:t>están</a:t>
            </a:r>
            <a:r>
              <a:rPr lang="en-US" altLang="es-MX" dirty="0"/>
              <a:t> </a:t>
            </a:r>
            <a:r>
              <a:rPr lang="en-US" altLang="es-MX" dirty="0" err="1"/>
              <a:t>funcionando</a:t>
            </a:r>
            <a:r>
              <a:rPr lang="en-US" altLang="es-MX" dirty="0"/>
              <a:t> a un </a:t>
            </a:r>
            <a:r>
              <a:rPr lang="en-US" altLang="es-MX" dirty="0" err="1"/>
              <a:t>nivel</a:t>
            </a:r>
            <a:r>
              <a:rPr lang="en-US" altLang="es-MX" dirty="0"/>
              <a:t> </a:t>
            </a:r>
            <a:r>
              <a:rPr lang="en-US" altLang="es-MX" dirty="0" err="1"/>
              <a:t>óptimo</a:t>
            </a:r>
            <a:r>
              <a:rPr lang="en-US" altLang="es-MX" dirty="0"/>
              <a:t>.</a:t>
            </a:r>
          </a:p>
          <a:p>
            <a:pPr marL="0" indent="0" algn="r">
              <a:buNone/>
            </a:pPr>
            <a:r>
              <a:rPr lang="en-US" altLang="es-MX" i="1" dirty="0">
                <a:solidFill>
                  <a:srgbClr val="3333FF"/>
                </a:solidFill>
              </a:rPr>
              <a:t>― John </a:t>
            </a:r>
            <a:r>
              <a:rPr lang="en-US" altLang="es-MX" i="1" dirty="0" err="1">
                <a:solidFill>
                  <a:srgbClr val="3333FF"/>
                </a:solidFill>
              </a:rPr>
              <a:t>Cummuta</a:t>
            </a:r>
            <a:endParaRPr lang="en-US" altLang="es-MX" dirty="0">
              <a:solidFill>
                <a:srgbClr val="3333FF"/>
              </a:solidFill>
            </a:endParaRPr>
          </a:p>
          <a:p>
            <a:pPr marL="0" indent="0" algn="r">
              <a:buNone/>
            </a:pPr>
            <a:r>
              <a:rPr lang="en-US" altLang="es-MX" dirty="0"/>
              <a:t> </a:t>
            </a:r>
            <a:endParaRPr lang="en-US" altLang="es-MX" dirty="0">
              <a:solidFill>
                <a:srgbClr val="3333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2895600" cy="365125"/>
          </a:xfrm>
        </p:spPr>
        <p:txBody>
          <a:bodyPr/>
          <a:lstStyle/>
          <a:p>
            <a:pPr algn="l">
              <a:defRPr/>
            </a:pPr>
            <a:r>
              <a:rPr lang="en-US" dirty="0"/>
              <a:t>© Alex </a:t>
            </a:r>
            <a:r>
              <a:rPr lang="en-US" dirty="0" err="1"/>
              <a:t>Barrón</a:t>
            </a:r>
            <a:r>
              <a:rPr lang="en-US" dirty="0"/>
              <a:t> 2014</a:t>
            </a:r>
          </a:p>
        </p:txBody>
      </p:sp>
      <p:sp>
        <p:nvSpPr>
          <p:cNvPr id="21509" name="Slide Number Placeholder 8"/>
          <p:cNvSpPr>
            <a:spLocks noGrp="1"/>
          </p:cNvSpPr>
          <p:nvPr>
            <p:ph type="sldNum" sz="quarter" idx="12"/>
          </p:nvPr>
        </p:nvSpPr>
        <p:spPr bwMode="auto">
          <a:xfrm>
            <a:off x="7010400" y="6492875"/>
            <a:ext cx="2133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DFA48C4A-F734-475F-AD9D-EE2B1F34B3E5}" type="slidenum">
              <a:rPr lang="en-US" altLang="es-MX"/>
              <a:pPr/>
              <a:t>7</a:t>
            </a:fld>
            <a:endParaRPr lang="en-US" altLang="es-MX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6BC177B-0A8A-1FCF-CF70-705FAE599E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4433"/>
            <a:ext cx="2080410" cy="671367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11723" y="619125"/>
            <a:ext cx="9144000" cy="838200"/>
          </a:xfrm>
        </p:spPr>
        <p:txBody>
          <a:bodyPr/>
          <a:lstStyle/>
          <a:p>
            <a:pPr eaLnBrk="1" hangingPunct="1"/>
            <a:r>
              <a:rPr lang="es-ES" altLang="es-MX" sz="4000" b="1" dirty="0"/>
              <a:t>¿Por qué el </a:t>
            </a:r>
            <a:r>
              <a:rPr lang="es-ES" altLang="es-MX" sz="4000" b="1" dirty="0" err="1"/>
              <a:t>Credito</a:t>
            </a:r>
            <a:r>
              <a:rPr lang="es-ES" altLang="es-MX" sz="4000" b="1" dirty="0"/>
              <a:t> Puede Ser Engañoso</a:t>
            </a:r>
            <a:r>
              <a:rPr lang="en-US" altLang="es-MX" sz="4000" b="1" dirty="0"/>
              <a:t>?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828800"/>
            <a:ext cx="8763000" cy="4724400"/>
          </a:xfrm>
        </p:spPr>
        <p:txBody>
          <a:bodyPr/>
          <a:lstStyle/>
          <a:p>
            <a:r>
              <a:rPr lang="en-US" altLang="es-MX" dirty="0"/>
              <a:t>La </a:t>
            </a:r>
            <a:r>
              <a:rPr lang="en-US" altLang="es-MX" dirty="0" err="1"/>
              <a:t>dependencia</a:t>
            </a:r>
            <a:r>
              <a:rPr lang="en-US" altLang="es-MX" dirty="0"/>
              <a:t> </a:t>
            </a:r>
            <a:r>
              <a:rPr lang="en-US" altLang="es-MX" dirty="0" err="1"/>
              <a:t>en</a:t>
            </a:r>
            <a:r>
              <a:rPr lang="en-US" altLang="es-MX" dirty="0"/>
              <a:t> el </a:t>
            </a:r>
            <a:r>
              <a:rPr lang="en-US" altLang="es-MX" dirty="0" err="1"/>
              <a:t>crédito</a:t>
            </a:r>
            <a:r>
              <a:rPr lang="en-US" altLang="es-MX" dirty="0"/>
              <a:t> solo </a:t>
            </a:r>
            <a:r>
              <a:rPr lang="en-US" altLang="es-MX" dirty="0" err="1"/>
              <a:t>propaga</a:t>
            </a:r>
            <a:r>
              <a:rPr lang="en-US" altLang="es-MX" dirty="0"/>
              <a:t> de </a:t>
            </a:r>
            <a:r>
              <a:rPr lang="en-US" altLang="es-MX" dirty="0" err="1"/>
              <a:t>una</a:t>
            </a:r>
            <a:r>
              <a:rPr lang="en-US" altLang="es-MX" dirty="0"/>
              <a:t> </a:t>
            </a:r>
            <a:r>
              <a:rPr lang="en-US" altLang="es-MX" dirty="0" err="1"/>
              <a:t>fachada</a:t>
            </a:r>
            <a:r>
              <a:rPr lang="en-US" altLang="es-MX" dirty="0"/>
              <a:t> de </a:t>
            </a:r>
            <a:r>
              <a:rPr lang="en-US" altLang="es-MX" dirty="0" err="1"/>
              <a:t>riqueza</a:t>
            </a:r>
            <a:r>
              <a:rPr lang="en-US" altLang="es-MX" dirty="0"/>
              <a:t>, un </a:t>
            </a:r>
            <a:r>
              <a:rPr lang="en-US" altLang="es-MX" dirty="0" err="1"/>
              <a:t>estilo</a:t>
            </a:r>
            <a:r>
              <a:rPr lang="en-US" altLang="es-MX" dirty="0"/>
              <a:t> de </a:t>
            </a:r>
            <a:r>
              <a:rPr lang="en-US" altLang="es-MX" dirty="0" err="1"/>
              <a:t>vida</a:t>
            </a:r>
            <a:r>
              <a:rPr lang="en-US" altLang="es-MX" dirty="0"/>
              <a:t> </a:t>
            </a:r>
            <a:r>
              <a:rPr lang="en-US" altLang="es-MX" dirty="0" err="1"/>
              <a:t>más</a:t>
            </a:r>
            <a:r>
              <a:rPr lang="en-US" altLang="es-MX" dirty="0"/>
              <a:t> </a:t>
            </a:r>
            <a:r>
              <a:rPr lang="en-US" altLang="es-MX" dirty="0" err="1"/>
              <a:t>allá</a:t>
            </a:r>
            <a:r>
              <a:rPr lang="en-US" altLang="es-MX" dirty="0"/>
              <a:t> de </a:t>
            </a:r>
            <a:r>
              <a:rPr lang="en-US" altLang="es-MX" dirty="0" err="1"/>
              <a:t>tus</a:t>
            </a:r>
            <a:r>
              <a:rPr lang="en-US" altLang="es-MX" dirty="0"/>
              <a:t> </a:t>
            </a:r>
            <a:r>
              <a:rPr lang="en-US" altLang="es-MX" dirty="0" err="1"/>
              <a:t>posibilidades</a:t>
            </a:r>
            <a:r>
              <a:rPr lang="en-US" altLang="es-MX" dirty="0"/>
              <a:t> </a:t>
            </a:r>
            <a:r>
              <a:rPr lang="en-US" altLang="es-MX" dirty="0" err="1"/>
              <a:t>reales</a:t>
            </a:r>
            <a:r>
              <a:rPr lang="en-US" altLang="es-MX" dirty="0"/>
              <a:t>. </a:t>
            </a:r>
            <a:r>
              <a:rPr lang="en-US" altLang="es-MX" dirty="0" err="1"/>
              <a:t>Es</a:t>
            </a:r>
            <a:r>
              <a:rPr lang="en-US" altLang="es-MX" dirty="0"/>
              <a:t> </a:t>
            </a:r>
            <a:r>
              <a:rPr lang="en-US" altLang="es-MX" dirty="0" err="1"/>
              <a:t>una</a:t>
            </a:r>
            <a:r>
              <a:rPr lang="en-US" altLang="es-MX" dirty="0"/>
              <a:t> </a:t>
            </a:r>
            <a:r>
              <a:rPr lang="en-US" altLang="es-MX" dirty="0" err="1"/>
              <a:t>vida</a:t>
            </a:r>
            <a:r>
              <a:rPr lang="en-US" altLang="es-MX" dirty="0"/>
              <a:t> que </a:t>
            </a:r>
            <a:r>
              <a:rPr lang="en-US" altLang="es-MX" dirty="0" err="1"/>
              <a:t>te</a:t>
            </a:r>
            <a:r>
              <a:rPr lang="en-US" altLang="es-MX" dirty="0"/>
              <a:t> </a:t>
            </a:r>
            <a:r>
              <a:rPr lang="en-US" altLang="es-MX" dirty="0" err="1"/>
              <a:t>impedirá</a:t>
            </a:r>
            <a:r>
              <a:rPr lang="en-US" altLang="es-MX" dirty="0"/>
              <a:t> </a:t>
            </a:r>
            <a:r>
              <a:rPr lang="en-US" altLang="es-MX" dirty="0" err="1"/>
              <a:t>construir</a:t>
            </a:r>
            <a:r>
              <a:rPr lang="en-US" altLang="es-MX" dirty="0"/>
              <a:t> la </a:t>
            </a:r>
            <a:r>
              <a:rPr lang="en-US" altLang="es-MX" dirty="0" err="1"/>
              <a:t>riqueza</a:t>
            </a:r>
            <a:r>
              <a:rPr lang="en-US" altLang="es-MX" dirty="0"/>
              <a:t> personal que </a:t>
            </a:r>
            <a:r>
              <a:rPr lang="en-US" altLang="es-MX" dirty="0" err="1"/>
              <a:t>necesitarás</a:t>
            </a:r>
            <a:r>
              <a:rPr lang="en-US" altLang="es-MX" dirty="0"/>
              <a:t> para </a:t>
            </a:r>
            <a:r>
              <a:rPr lang="en-US" altLang="es-MX" dirty="0" err="1"/>
              <a:t>asegurar</a:t>
            </a:r>
            <a:r>
              <a:rPr lang="en-US" altLang="es-MX" dirty="0"/>
              <a:t> un </a:t>
            </a:r>
            <a:r>
              <a:rPr lang="en-US" altLang="es-MX" dirty="0" err="1"/>
              <a:t>retiro</a:t>
            </a:r>
            <a:r>
              <a:rPr lang="en-US" altLang="es-MX" dirty="0"/>
              <a:t> </a:t>
            </a:r>
            <a:r>
              <a:rPr lang="en-US" altLang="es-MX" dirty="0" err="1"/>
              <a:t>cómodo</a:t>
            </a:r>
            <a:r>
              <a:rPr lang="en-US" altLang="es-MX" dirty="0"/>
              <a:t>.</a:t>
            </a:r>
          </a:p>
          <a:p>
            <a:r>
              <a:rPr lang="en-US" altLang="es-MX" dirty="0"/>
              <a:t>El </a:t>
            </a:r>
            <a:r>
              <a:rPr lang="en-US" altLang="es-MX" dirty="0" err="1"/>
              <a:t>engaño</a:t>
            </a:r>
            <a:r>
              <a:rPr lang="en-US" altLang="es-MX" dirty="0"/>
              <a:t> del </a:t>
            </a:r>
            <a:r>
              <a:rPr lang="en-US" altLang="es-MX" dirty="0" err="1"/>
              <a:t>estilo</a:t>
            </a:r>
            <a:r>
              <a:rPr lang="en-US" altLang="es-MX" dirty="0"/>
              <a:t> de </a:t>
            </a:r>
            <a:r>
              <a:rPr lang="en-US" altLang="es-MX" dirty="0" err="1"/>
              <a:t>vida</a:t>
            </a:r>
            <a:r>
              <a:rPr lang="en-US" altLang="es-MX" dirty="0"/>
              <a:t> de "</a:t>
            </a:r>
            <a:r>
              <a:rPr lang="en-US" altLang="es-MX" dirty="0" err="1"/>
              <a:t>compre</a:t>
            </a:r>
            <a:r>
              <a:rPr lang="en-US" altLang="es-MX" dirty="0"/>
              <a:t> </a:t>
            </a:r>
            <a:r>
              <a:rPr lang="en-US" altLang="es-MX" dirty="0" err="1"/>
              <a:t>ahora</a:t>
            </a:r>
            <a:r>
              <a:rPr lang="en-US" altLang="es-MX" dirty="0"/>
              <a:t>, </a:t>
            </a:r>
            <a:r>
              <a:rPr lang="en-US" altLang="es-MX" dirty="0" err="1"/>
              <a:t>pague</a:t>
            </a:r>
            <a:r>
              <a:rPr lang="en-US" altLang="es-MX" dirty="0"/>
              <a:t> </a:t>
            </a:r>
            <a:r>
              <a:rPr lang="en-US" altLang="es-MX" dirty="0" err="1"/>
              <a:t>después</a:t>
            </a:r>
            <a:r>
              <a:rPr lang="en-US" altLang="es-MX" dirty="0"/>
              <a:t>" </a:t>
            </a:r>
            <a:r>
              <a:rPr lang="en-US" altLang="es-MX" dirty="0" err="1"/>
              <a:t>apela</a:t>
            </a:r>
            <a:r>
              <a:rPr lang="en-US" altLang="es-MX" dirty="0"/>
              <a:t> </a:t>
            </a:r>
            <a:r>
              <a:rPr lang="en-US" altLang="es-MX" dirty="0" err="1"/>
              <a:t>fuertemente</a:t>
            </a:r>
            <a:r>
              <a:rPr lang="en-US" altLang="es-MX" dirty="0"/>
              <a:t> a </a:t>
            </a:r>
            <a:r>
              <a:rPr lang="en-US" altLang="es-MX" dirty="0" err="1"/>
              <a:t>una</a:t>
            </a:r>
            <a:r>
              <a:rPr lang="en-US" altLang="es-MX" dirty="0"/>
              <a:t> </a:t>
            </a:r>
            <a:r>
              <a:rPr lang="en-US" altLang="es-MX" dirty="0" err="1"/>
              <a:t>generación</a:t>
            </a:r>
            <a:r>
              <a:rPr lang="en-US" altLang="es-MX" dirty="0"/>
              <a:t> </a:t>
            </a:r>
            <a:r>
              <a:rPr lang="en-US" altLang="es-MX" dirty="0" err="1"/>
              <a:t>acostumbrada</a:t>
            </a:r>
            <a:r>
              <a:rPr lang="en-US" altLang="es-MX" dirty="0"/>
              <a:t> a la </a:t>
            </a:r>
            <a:r>
              <a:rPr lang="en-US" altLang="es-MX" dirty="0" err="1"/>
              <a:t>gratificación</a:t>
            </a:r>
            <a:r>
              <a:rPr lang="en-US" altLang="es-MX" dirty="0"/>
              <a:t> </a:t>
            </a:r>
            <a:r>
              <a:rPr lang="en-US" altLang="es-MX" dirty="0" err="1"/>
              <a:t>instantánea</a:t>
            </a:r>
            <a:r>
              <a:rPr lang="en-US" altLang="es-MX" dirty="0"/>
              <a:t>. </a:t>
            </a:r>
          </a:p>
          <a:p>
            <a:pPr marL="0" indent="0" algn="r">
              <a:buNone/>
            </a:pPr>
            <a:r>
              <a:rPr lang="en-US" altLang="es-MX" i="1" dirty="0">
                <a:solidFill>
                  <a:srgbClr val="3333FF"/>
                </a:solidFill>
              </a:rPr>
              <a:t>― John </a:t>
            </a:r>
            <a:r>
              <a:rPr lang="en-US" altLang="es-MX" i="1" dirty="0" err="1">
                <a:solidFill>
                  <a:srgbClr val="3333FF"/>
                </a:solidFill>
              </a:rPr>
              <a:t>Cummuta</a:t>
            </a:r>
            <a:endParaRPr lang="en-US" altLang="es-MX" dirty="0">
              <a:solidFill>
                <a:srgbClr val="3333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2895600" cy="365125"/>
          </a:xfrm>
        </p:spPr>
        <p:txBody>
          <a:bodyPr/>
          <a:lstStyle/>
          <a:p>
            <a:pPr algn="l">
              <a:defRPr/>
            </a:pPr>
            <a:r>
              <a:rPr lang="en-US" dirty="0"/>
              <a:t>© Alex </a:t>
            </a:r>
            <a:r>
              <a:rPr lang="en-US" dirty="0" err="1"/>
              <a:t>Barrón</a:t>
            </a:r>
            <a:r>
              <a:rPr lang="en-US" dirty="0"/>
              <a:t> 2014</a:t>
            </a:r>
          </a:p>
        </p:txBody>
      </p:sp>
      <p:sp>
        <p:nvSpPr>
          <p:cNvPr id="21509" name="Slide Number Placeholder 8"/>
          <p:cNvSpPr>
            <a:spLocks noGrp="1"/>
          </p:cNvSpPr>
          <p:nvPr>
            <p:ph type="sldNum" sz="quarter" idx="12"/>
          </p:nvPr>
        </p:nvSpPr>
        <p:spPr bwMode="auto">
          <a:xfrm>
            <a:off x="7010400" y="6492875"/>
            <a:ext cx="2133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DFA48C4A-F734-475F-AD9D-EE2B1F34B3E5}" type="slidenum">
              <a:rPr lang="en-US" altLang="es-MX"/>
              <a:pPr/>
              <a:t>8</a:t>
            </a:fld>
            <a:endParaRPr lang="en-US" altLang="es-MX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8FB9E61-9EDE-30F0-410F-65D1C1DE87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4433"/>
            <a:ext cx="2080410" cy="671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307455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s-MX" b="1"/>
              <a:t>El Vórtice de la Deuda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343400" cy="5105400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ES" dirty="0"/>
              <a:t>Cuando la gente comienza a sentirse desesperada por su situación de deudas, irónicamente, lo primero que suelen hacer es meterse en MÁS deudas, excavando un hoyo para cubrir otro</a:t>
            </a:r>
            <a:r>
              <a:rPr lang="en-US" dirty="0"/>
              <a:t>.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ES" dirty="0"/>
              <a:t>Esto proporciona un alivio temporal, pero al poco tiempo resulta ser una TRAMPA que te mete más y más en un hoyo</a:t>
            </a:r>
            <a:r>
              <a:rPr lang="en-US" dirty="0"/>
              <a:t>!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2895600" cy="365125"/>
          </a:xfrm>
        </p:spPr>
        <p:txBody>
          <a:bodyPr/>
          <a:lstStyle/>
          <a:p>
            <a:pPr algn="l">
              <a:defRPr/>
            </a:pPr>
            <a:r>
              <a:rPr lang="en-US" dirty="0"/>
              <a:t>© Alex </a:t>
            </a:r>
            <a:r>
              <a:rPr lang="en-US" dirty="0" err="1"/>
              <a:t>Barrón</a:t>
            </a:r>
            <a:r>
              <a:rPr lang="en-US" dirty="0"/>
              <a:t> 2014</a:t>
            </a:r>
          </a:p>
        </p:txBody>
      </p:sp>
      <p:sp>
        <p:nvSpPr>
          <p:cNvPr id="13317" name="Slide Number Placeholder 8"/>
          <p:cNvSpPr>
            <a:spLocks noGrp="1"/>
          </p:cNvSpPr>
          <p:nvPr>
            <p:ph type="sldNum" sz="quarter" idx="12"/>
          </p:nvPr>
        </p:nvSpPr>
        <p:spPr bwMode="auto">
          <a:xfrm>
            <a:off x="7010400" y="6492875"/>
            <a:ext cx="2133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4267DD03-8BBD-4640-A1FB-E9F365D09380}" type="slidenum">
              <a:rPr lang="en-US" altLang="es-MX"/>
              <a:pPr/>
              <a:t>9</a:t>
            </a:fld>
            <a:endParaRPr lang="en-US" altLang="es-MX"/>
          </a:p>
        </p:txBody>
      </p:sp>
      <p:pic>
        <p:nvPicPr>
          <p:cNvPr id="13318" name="Picture 6" descr="vortex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1676400"/>
            <a:ext cx="2803525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42A4BD3-66F7-2380-D10E-AA109B1637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14433"/>
            <a:ext cx="2080410" cy="671367"/>
          </a:xfrm>
          <a:prstGeom prst="rect">
            <a:avLst/>
          </a:prstGeom>
        </p:spPr>
      </p:pic>
    </p:spTree>
  </p:cSld>
  <p:clrMapOvr>
    <a:masterClrMapping/>
  </p:clrMapOvr>
  <p:transition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1895</TotalTime>
  <Words>1286</Words>
  <Application>Microsoft Office PowerPoint</Application>
  <PresentationFormat>On-screen Show (4:3)</PresentationFormat>
  <Paragraphs>127</Paragraphs>
  <Slides>17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Arial</vt:lpstr>
      <vt:lpstr>Calibri</vt:lpstr>
      <vt:lpstr>Office Theme</vt:lpstr>
      <vt:lpstr>Reto Libertad Financiera</vt:lpstr>
      <vt:lpstr>¿Por Qué Nos Metemos  en Deuda?</vt:lpstr>
      <vt:lpstr>La Trampa de La Deuda</vt:lpstr>
      <vt:lpstr>Meterse En Deuda es Fácil</vt:lpstr>
      <vt:lpstr>¿Por qué la Gente Pide Préstado?</vt:lpstr>
      <vt:lpstr>La Deuda es un Pozo Sin Esperanza</vt:lpstr>
      <vt:lpstr>¿Por qué el Crédito Puede Ser Peligroso?</vt:lpstr>
      <vt:lpstr>¿Por qué el Credito Puede Ser Engañoso?</vt:lpstr>
      <vt:lpstr>El Vórtice de la Deuda</vt:lpstr>
      <vt:lpstr>Refinanciamiento o Más Crédito NO es una Solución</vt:lpstr>
      <vt:lpstr>La Deuda es un Tipo de Esclavitud</vt:lpstr>
      <vt:lpstr>Reflexiones Sobre la Deuda</vt:lpstr>
      <vt:lpstr>La Bancarrota NO es una Solución</vt:lpstr>
      <vt:lpstr>¿POR QUÉ Estas Tú en Deuda?</vt:lpstr>
      <vt:lpstr>El Primer Paso Hacia la Libertad Financiera</vt:lpstr>
      <vt:lpstr>¡No Pierdas la Esperanza! ¡Podemos Cambiar el Futuro Si ACTUAMOS Ahora!!!</vt:lpstr>
      <vt:lpstr>¿ Preguntas? ¿ Comentarios?</vt:lpstr>
    </vt:vector>
  </TitlesOfParts>
  <Company>Multiple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abarron</dc:creator>
  <cp:lastModifiedBy>Alex Barron</cp:lastModifiedBy>
  <cp:revision>148</cp:revision>
  <cp:lastPrinted>2014-08-01T19:18:04Z</cp:lastPrinted>
  <dcterms:created xsi:type="dcterms:W3CDTF">2012-03-17T15:11:47Z</dcterms:created>
  <dcterms:modified xsi:type="dcterms:W3CDTF">2024-06-03T17:38:24Z</dcterms:modified>
</cp:coreProperties>
</file>