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21" r:id="rId2"/>
    <p:sldId id="258" r:id="rId3"/>
    <p:sldId id="349" r:id="rId4"/>
    <p:sldId id="277" r:id="rId5"/>
    <p:sldId id="350" r:id="rId6"/>
    <p:sldId id="330" r:id="rId7"/>
    <p:sldId id="340" r:id="rId8"/>
    <p:sldId id="299" r:id="rId9"/>
    <p:sldId id="351" r:id="rId10"/>
    <p:sldId id="352" r:id="rId11"/>
    <p:sldId id="343" r:id="rId12"/>
    <p:sldId id="346" r:id="rId13"/>
    <p:sldId id="344" r:id="rId14"/>
    <p:sldId id="345" r:id="rId15"/>
    <p:sldId id="348" r:id="rId16"/>
    <p:sldId id="347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8" autoAdjust="0"/>
    <p:restoredTop sz="94660"/>
  </p:normalViewPr>
  <p:slideViewPr>
    <p:cSldViewPr>
      <p:cViewPr varScale="1">
        <p:scale>
          <a:sx n="93" d="100"/>
          <a:sy n="93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2BE182-2BFC-4019-AD70-11B7573BA48E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26213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3550"/>
          </a:xfrm>
          <a:prstGeom prst="rect">
            <a:avLst/>
          </a:prstGeom>
        </p:spPr>
        <p:txBody>
          <a:bodyPr vert="horz" lIns="93241" tIns="46621" rIns="93241" bIns="4662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41" tIns="46621" rIns="93241" bIns="466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3241" tIns="46621" rIns="93241" bIns="4662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3241" tIns="46621" rIns="93241" bIns="4662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5" y="8831263"/>
            <a:ext cx="3036888" cy="463550"/>
          </a:xfrm>
          <a:prstGeom prst="rect">
            <a:avLst/>
          </a:prstGeom>
        </p:spPr>
        <p:txBody>
          <a:bodyPr vert="horz" wrap="square" lIns="93241" tIns="46621" rIns="93241" bIns="4662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453A8F6-5312-4B72-A6CC-2729725A0D8E}" type="slidenum">
              <a:rPr lang="en-US" altLang="es-MX"/>
              <a:pPr/>
              <a:t>‹#›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7793750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83E6-5B7D-4E6A-A27D-D4C3213DE871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3D045-7A6D-4AA1-BF8E-FD1D52E95D9F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85149-BCE2-40E1-B6A9-15E7CE4EECCA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4950D-91D9-4AD7-A564-E3F36766ECAC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32C99-7392-47F2-B8FC-89161DE53443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B7883-4D10-4AFD-A4BE-A00D7784C315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6294-4C03-4037-8BDF-1AA99E03422E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B486C-36E8-4CFA-A1B1-121CE43DB88E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3173D-8E21-4479-A23F-01051CFB0EFA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1833C-AFDC-4069-AFC2-C6C75BFCD558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C458-4713-460D-BE87-0EE1F9E6A2C6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D46D9-31D3-4742-A71A-F2BCFC7614EF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F1B4-8B02-477A-9E81-8A40266F0D73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EE2BB-0CF0-4A3B-B779-204881109046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8F2A-5F22-4BEB-A768-F1B4D8B3AF3D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B7C24-BA3D-4823-9D16-B0CFBA25316B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51169-DA50-4D80-BADF-81286BBDF948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CF9FB-C0C0-4603-A504-0CB9EEC52611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E0DB-E30B-4808-B2CF-DFEC6D50B2AB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80EF8-78FA-4DFB-B03E-80F4E7E6BC9E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7AE35-A580-4369-8708-3F7CCD50594A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016E-3C69-47D6-BB5B-4FFE39899D43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044024-32A8-4E5C-BF25-9213AF7D4BC8}" type="datetimeFigureOut">
              <a:rPr lang="en-US"/>
              <a:pPr>
                <a:defRPr/>
              </a:pPr>
              <a:t>6/3/2024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6CCAA59-B847-42FB-A391-C525D0A5F2EA}" type="slidenum">
              <a:rPr lang="en-US" altLang="es-MX"/>
              <a:pPr/>
              <a:t>‹#›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2829" y="152400"/>
            <a:ext cx="6362179" cy="2111077"/>
          </a:xfrm>
        </p:spPr>
        <p:txBody>
          <a:bodyPr>
            <a:normAutofit/>
          </a:bodyPr>
          <a:lstStyle/>
          <a:p>
            <a:r>
              <a:rPr lang="en-US" b="1" dirty="0" err="1"/>
              <a:t>Reto</a:t>
            </a:r>
            <a:r>
              <a:rPr lang="en-US" b="1" dirty="0"/>
              <a:t> Libertad </a:t>
            </a:r>
            <a:r>
              <a:rPr lang="en-US" b="1" dirty="0" err="1"/>
              <a:t>Financiera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7792"/>
            <a:ext cx="2854596" cy="1185598"/>
          </a:xfrm>
        </p:spPr>
        <p:txBody>
          <a:bodyPr/>
          <a:lstStyle/>
          <a:p>
            <a:r>
              <a:rPr lang="en-US" dirty="0" err="1"/>
              <a:t>por</a:t>
            </a:r>
            <a:endParaRPr lang="en-US" dirty="0"/>
          </a:p>
          <a:p>
            <a:r>
              <a:rPr lang="en-US" dirty="0"/>
              <a:t>Alex </a:t>
            </a:r>
            <a:r>
              <a:rPr lang="en-US" dirty="0" err="1"/>
              <a:t>Barrón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C6B934-8BFA-F196-B3B5-B79081EEA4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103038"/>
            <a:ext cx="2209800" cy="2209800"/>
          </a:xfrm>
          <a:prstGeom prst="rect">
            <a:avLst/>
          </a:prstGeom>
        </p:spPr>
      </p:pic>
      <p:pic>
        <p:nvPicPr>
          <p:cNvPr id="6146" name="Picture 2" descr="What is athletics? Know all the track and field events">
            <a:extLst>
              <a:ext uri="{FF2B5EF4-FFF2-40B4-BE49-F238E27FC236}">
                <a16:creationId xmlns:a16="http://schemas.microsoft.com/office/drawing/2014/main" id="{735D1E35-707A-4C48-1BBE-06739EE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2177949"/>
            <a:ext cx="2908178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 the indoor Track and Field season wraps up, the Winona State University  team finishes on a fast note – The Winonan">
            <a:extLst>
              <a:ext uri="{FF2B5EF4-FFF2-40B4-BE49-F238E27FC236}">
                <a16:creationId xmlns:a16="http://schemas.microsoft.com/office/drawing/2014/main" id="{19B74D21-2C52-CF93-C98E-E27C86B9C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7" y="2177949"/>
            <a:ext cx="2902859" cy="163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rossing Life's Finish Lines | Maria's Farm Country Kitchen">
            <a:extLst>
              <a:ext uri="{FF2B5EF4-FFF2-40B4-BE49-F238E27FC236}">
                <a16:creationId xmlns:a16="http://schemas.microsoft.com/office/drawing/2014/main" id="{16D62BB5-069F-6EFD-0AFB-0EA1C53B9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595" y="4163279"/>
            <a:ext cx="2908178" cy="181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ook: 2A, 5A athletes compete in 2022 Texas (UIL) Track &amp; Field State  Championships - Sports Illustrated High School News, Analysis and More">
            <a:extLst>
              <a:ext uri="{FF2B5EF4-FFF2-40B4-BE49-F238E27FC236}">
                <a16:creationId xmlns:a16="http://schemas.microsoft.com/office/drawing/2014/main" id="{46F5B090-5140-83C4-EFC0-CB41F4475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88" y="4043384"/>
            <a:ext cx="2902930" cy="212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E3C7390-C5DC-F418-2CB1-CA904031814A}"/>
              </a:ext>
            </a:extLst>
          </p:cNvPr>
          <p:cNvSpPr txBox="1">
            <a:spLocks/>
          </p:cNvSpPr>
          <p:nvPr/>
        </p:nvSpPr>
        <p:spPr>
          <a:xfrm>
            <a:off x="-19462" y="2404963"/>
            <a:ext cx="2854595" cy="631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Presenta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EE313-FD1C-94FC-4FC5-43FBFB3127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9" y="3622023"/>
            <a:ext cx="2731851" cy="8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47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6F09-E700-4C64-99E3-0E919E48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/>
              <a:t>Los </a:t>
            </a:r>
            <a:r>
              <a:rPr lang="en-US" b="1" dirty="0" err="1"/>
              <a:t>Requerimientos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A747-BD9B-4BF2-AEA1-F4A1D2BD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344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Lo que </a:t>
            </a:r>
            <a:r>
              <a:rPr lang="en-US" sz="2200" dirty="0" err="1"/>
              <a:t>Necesitas</a:t>
            </a:r>
            <a:r>
              <a:rPr lang="en-US" sz="2200" dirty="0"/>
              <a:t> </a:t>
            </a:r>
            <a:r>
              <a:rPr lang="en-US" sz="2200" dirty="0" err="1"/>
              <a:t>Hacer</a:t>
            </a:r>
            <a:r>
              <a:rPr lang="en-US" sz="2200" dirty="0"/>
              <a:t> es:</a:t>
            </a:r>
          </a:p>
          <a:p>
            <a:pPr marL="0" indent="0">
              <a:buNone/>
            </a:pPr>
            <a:r>
              <a:rPr lang="en-US" sz="2200" dirty="0"/>
              <a:t>7.) </a:t>
            </a:r>
            <a:r>
              <a:rPr lang="en-US" sz="2200" b="1" dirty="0" err="1"/>
              <a:t>Educaci</a:t>
            </a:r>
            <a:r>
              <a:rPr lang="el-GR" sz="2200" b="1" dirty="0"/>
              <a:t>ό</a:t>
            </a:r>
            <a:r>
              <a:rPr lang="en-US" sz="2200" b="1" dirty="0"/>
              <a:t>n </a:t>
            </a:r>
            <a:r>
              <a:rPr lang="en-US" sz="2200" b="1" dirty="0" err="1"/>
              <a:t>Financiera</a:t>
            </a:r>
            <a:r>
              <a:rPr lang="en-US" sz="2200" dirty="0"/>
              <a:t>: </a:t>
            </a:r>
            <a:r>
              <a:rPr lang="es-ES" sz="2200" dirty="0"/>
              <a:t>Comprende y aprende cómo funciona el dinero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8.) </a:t>
            </a:r>
            <a:r>
              <a:rPr lang="en-US" sz="2200" b="1" dirty="0" err="1"/>
              <a:t>Adopta</a:t>
            </a:r>
            <a:r>
              <a:rPr lang="en-US" sz="2200" b="1" dirty="0"/>
              <a:t> un Nuevo </a:t>
            </a:r>
            <a:r>
              <a:rPr lang="en-US" sz="2200" b="1" dirty="0" err="1"/>
              <a:t>Gui</a:t>
            </a:r>
            <a:r>
              <a:rPr lang="el-GR" sz="2200" b="1" dirty="0"/>
              <a:t>ό</a:t>
            </a:r>
            <a:r>
              <a:rPr lang="en-US" sz="2200" b="1" dirty="0"/>
              <a:t>n</a:t>
            </a:r>
            <a:r>
              <a:rPr lang="en-US" sz="2200" dirty="0"/>
              <a:t>: </a:t>
            </a:r>
            <a:r>
              <a:rPr lang="es-ES" sz="2200" dirty="0"/>
              <a:t>Reemplaza tu </a:t>
            </a:r>
            <a:r>
              <a:rPr lang="es-ES" sz="2200" dirty="0" err="1"/>
              <a:t>gui</a:t>
            </a:r>
            <a:r>
              <a:rPr lang="el-GR" sz="2200" dirty="0"/>
              <a:t>ό</a:t>
            </a:r>
            <a:r>
              <a:rPr lang="es-ES" sz="2200" dirty="0"/>
              <a:t>n antiguo por uno nuevo que te servirá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9.) </a:t>
            </a:r>
            <a:r>
              <a:rPr lang="en-US" sz="2200" b="1" dirty="0"/>
              <a:t>Plan </a:t>
            </a:r>
            <a:r>
              <a:rPr lang="en-US" sz="2200" b="1" dirty="0" err="1"/>
              <a:t>Financiero</a:t>
            </a:r>
            <a:r>
              <a:rPr lang="en-US" sz="2200" dirty="0"/>
              <a:t>: </a:t>
            </a:r>
            <a:r>
              <a:rPr lang="es-ES" sz="2200" dirty="0"/>
              <a:t>Desarrolla un plan paso a paso para lograr la Libertad Financiera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10.) </a:t>
            </a:r>
            <a:r>
              <a:rPr lang="en-US" sz="2200" b="1" dirty="0" err="1"/>
              <a:t>Nuevas</a:t>
            </a:r>
            <a:r>
              <a:rPr lang="en-US" sz="2200" b="1" dirty="0"/>
              <a:t> </a:t>
            </a:r>
            <a:r>
              <a:rPr lang="en-US" sz="2200" b="1" dirty="0" err="1"/>
              <a:t>Decisiones</a:t>
            </a:r>
            <a:r>
              <a:rPr lang="en-US" sz="2200" dirty="0"/>
              <a:t>: </a:t>
            </a:r>
            <a:r>
              <a:rPr lang="es-ES" sz="2200" dirty="0"/>
              <a:t>Toma mejores decisiones todos los días que te lleven hacia adelante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11.) </a:t>
            </a:r>
            <a:r>
              <a:rPr lang="en-US" sz="2200" b="1" dirty="0" err="1"/>
              <a:t>Tomar</a:t>
            </a:r>
            <a:r>
              <a:rPr lang="en-US" sz="2200" b="1" dirty="0"/>
              <a:t> </a:t>
            </a:r>
            <a:r>
              <a:rPr lang="en-US" sz="2200" b="1" dirty="0" err="1"/>
              <a:t>Acci</a:t>
            </a:r>
            <a:r>
              <a:rPr lang="el-GR" sz="2200" b="1" dirty="0"/>
              <a:t>ό</a:t>
            </a:r>
            <a:r>
              <a:rPr lang="en-US" sz="2200" b="1" dirty="0"/>
              <a:t>n </a:t>
            </a:r>
            <a:r>
              <a:rPr lang="en-US" sz="2200" b="1" dirty="0" err="1"/>
              <a:t>Diaria</a:t>
            </a:r>
            <a:r>
              <a:rPr lang="en-US" sz="2200" b="1" dirty="0"/>
              <a:t>: </a:t>
            </a:r>
            <a:r>
              <a:rPr lang="es-ES" sz="2200" dirty="0"/>
              <a:t>Debes progresar todos los días hacia tus objetivos hasta lograr la Libertad Financiera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12.) </a:t>
            </a:r>
            <a:r>
              <a:rPr lang="en-US" sz="2200" b="1" dirty="0" err="1"/>
              <a:t>Celebra</a:t>
            </a:r>
            <a:r>
              <a:rPr lang="en-US" sz="2200" b="1" dirty="0"/>
              <a:t> Tus </a:t>
            </a:r>
            <a:r>
              <a:rPr lang="en-US" sz="2200" b="1" dirty="0" err="1"/>
              <a:t>Resultados</a:t>
            </a:r>
            <a:r>
              <a:rPr lang="en-US" sz="2200" b="1" dirty="0"/>
              <a:t> &amp; </a:t>
            </a:r>
            <a:r>
              <a:rPr lang="en-US" sz="2200" b="1" dirty="0" err="1"/>
              <a:t>Victorias</a:t>
            </a:r>
            <a:r>
              <a:rPr lang="en-US" sz="2200" b="1" dirty="0"/>
              <a:t>: </a:t>
            </a:r>
            <a:r>
              <a:rPr lang="es-ES" sz="2200" dirty="0"/>
              <a:t>La libertad financiera es un proceso, un estilo de vida, un viaje, no solo un destino. ¡Celebra tus victorias en el camino!</a:t>
            </a:r>
            <a:r>
              <a:rPr lang="en-US" sz="2200" dirty="0"/>
              <a:t>!</a:t>
            </a:r>
          </a:p>
          <a:p>
            <a:pPr marL="0" indent="0">
              <a:buNone/>
            </a:pPr>
            <a:r>
              <a:rPr lang="es-ES" sz="2200" dirty="0"/>
              <a:t>De esto se trata el Seminario de Libertad Financiera. ¡Es una mapa hacia una nueva vida!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5AEB26-88EA-BE97-8631-615A373CA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7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D746D-2363-D020-CFA1-95BAEA29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1752599" cy="5655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563A82-154A-4BB0-AB4D-520DCCA4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9681"/>
            <a:ext cx="9144000" cy="1143000"/>
          </a:xfrm>
        </p:spPr>
        <p:txBody>
          <a:bodyPr/>
          <a:lstStyle/>
          <a:p>
            <a:r>
              <a:rPr lang="en-US" b="1" dirty="0"/>
              <a:t>SOLUCION: </a:t>
            </a:r>
            <a:r>
              <a:rPr lang="en-US" b="1" dirty="0" err="1"/>
              <a:t>Necesitamos</a:t>
            </a:r>
            <a:r>
              <a:rPr lang="en-US" b="1" dirty="0"/>
              <a:t> </a:t>
            </a:r>
            <a:r>
              <a:rPr lang="en-US" b="1" dirty="0" err="1"/>
              <a:t>Tomar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el Control de Nuestra Vida y </a:t>
            </a:r>
            <a:r>
              <a:rPr lang="en-US" b="1" dirty="0" err="1"/>
              <a:t>Finanzas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4DA68-1E66-4FB0-945A-8493FD8A5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Dormido</a:t>
            </a:r>
            <a:r>
              <a:rPr lang="en-US" dirty="0"/>
              <a:t>, A la </a:t>
            </a:r>
            <a:r>
              <a:rPr lang="en-US" dirty="0" err="1"/>
              <a:t>Deriva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1AF8E-CBE9-462A-8006-4153FB7400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Hemos</a:t>
            </a:r>
            <a:r>
              <a:rPr lang="en-US" dirty="0"/>
              <a:t> </a:t>
            </a:r>
            <a:r>
              <a:rPr lang="en-US" dirty="0" err="1"/>
              <a:t>seguido</a:t>
            </a:r>
            <a:r>
              <a:rPr lang="en-US" dirty="0"/>
              <a:t> el </a:t>
            </a:r>
            <a:r>
              <a:rPr lang="en-US" dirty="0" err="1"/>
              <a:t>guión</a:t>
            </a:r>
            <a:r>
              <a:rPr lang="en-US" dirty="0"/>
              <a:t> que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dieron</a:t>
            </a:r>
            <a:r>
              <a:rPr lang="en-US" dirty="0"/>
              <a:t>…</a:t>
            </a:r>
          </a:p>
          <a:p>
            <a:r>
              <a:rPr lang="en-US" dirty="0" err="1"/>
              <a:t>Vamos</a:t>
            </a:r>
            <a:r>
              <a:rPr lang="en-US" dirty="0"/>
              <a:t> </a:t>
            </a:r>
            <a:r>
              <a:rPr lang="en-US" dirty="0" err="1"/>
              <a:t>flotando</a:t>
            </a:r>
            <a:r>
              <a:rPr lang="en-US" dirty="0"/>
              <a:t> por la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F73C8-2E30-4EA4-A0FE-7DBB59778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Despierta</a:t>
            </a:r>
            <a:r>
              <a:rPr lang="en-US" dirty="0"/>
              <a:t>, Toma el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3797D7-0BE7-4881-8909-9418F63050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Necesitamos</a:t>
            </a:r>
            <a:r>
              <a:rPr lang="en-US" dirty="0"/>
              <a:t> </a:t>
            </a:r>
            <a:r>
              <a:rPr lang="en-US" dirty="0" err="1"/>
              <a:t>despertar</a:t>
            </a:r>
            <a:endParaRPr lang="en-US" dirty="0"/>
          </a:p>
          <a:p>
            <a:r>
              <a:rPr lang="en-US" dirty="0"/>
              <a:t>Y </a:t>
            </a:r>
            <a:r>
              <a:rPr lang="en-US" dirty="0" err="1"/>
              <a:t>tomar</a:t>
            </a:r>
            <a:r>
              <a:rPr lang="en-US" dirty="0"/>
              <a:t> el control de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.</a:t>
            </a:r>
          </a:p>
        </p:txBody>
      </p:sp>
      <p:pic>
        <p:nvPicPr>
          <p:cNvPr id="8" name="Content Placeholder 11" descr="carnival-cruise_ship.jpg">
            <a:extLst>
              <a:ext uri="{FF2B5EF4-FFF2-40B4-BE49-F238E27FC236}">
                <a16:creationId xmlns:a16="http://schemas.microsoft.com/office/drawing/2014/main" id="{7676F4A5-F52C-4444-9204-11F0B013F52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953000" y="3810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oating in sea of life.jpg">
            <a:extLst>
              <a:ext uri="{FF2B5EF4-FFF2-40B4-BE49-F238E27FC236}">
                <a16:creationId xmlns:a16="http://schemas.microsoft.com/office/drawing/2014/main" id="{20878CE7-C5D0-4841-B10B-7CE185B1FA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962399"/>
            <a:ext cx="2895600" cy="2403151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6BF51BD1-1E2D-47B8-BC89-6967E800997D}"/>
              </a:ext>
            </a:extLst>
          </p:cNvPr>
          <p:cNvSpPr/>
          <p:nvPr/>
        </p:nvSpPr>
        <p:spPr>
          <a:xfrm>
            <a:off x="4038600" y="5029200"/>
            <a:ext cx="68580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7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Guión</a:t>
            </a:r>
            <a:r>
              <a:rPr lang="en-US" b="1" dirty="0"/>
              <a:t>!</a:t>
            </a:r>
          </a:p>
        </p:txBody>
      </p:sp>
      <p:pic>
        <p:nvPicPr>
          <p:cNvPr id="1026" name="Picture 2" descr="Image result for hacer lo mismo y esperar resultados diferen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9408"/>
            <a:ext cx="6791325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D33337-9144-F857-63BB-4AB9E3B10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6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Guión</a:t>
            </a:r>
            <a:r>
              <a:rPr lang="en-US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3962400" cy="548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Para </a:t>
            </a:r>
            <a:r>
              <a:rPr lang="en-US" sz="2400" b="1" dirty="0" err="1"/>
              <a:t>Salir</a:t>
            </a:r>
            <a:r>
              <a:rPr lang="en-US" sz="2400" b="1" dirty="0"/>
              <a:t> Adelante </a:t>
            </a:r>
            <a:r>
              <a:rPr lang="en-US" sz="2400" b="1" dirty="0" err="1"/>
              <a:t>en</a:t>
            </a:r>
            <a:r>
              <a:rPr lang="en-US" sz="2400" b="1" dirty="0"/>
              <a:t> la Vida = </a:t>
            </a:r>
            <a:r>
              <a:rPr lang="en-US" sz="2400" b="1" strike="sngStrike" dirty="0">
                <a:solidFill>
                  <a:srgbClr val="FF0000"/>
                </a:solidFill>
              </a:rPr>
              <a:t>GASTA Y METETE EN DEUDA!!!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VE A LA UNIVERSIDAD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Préstamos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Estudiantiles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CONSUME</a:t>
            </a:r>
            <a:r>
              <a:rPr lang="en-US" sz="2000" strike="sngStrike" dirty="0">
                <a:solidFill>
                  <a:srgbClr val="FF0000"/>
                </a:solidFill>
              </a:rPr>
              <a:t> = </a:t>
            </a:r>
            <a:r>
              <a:rPr lang="en-US" sz="2000" strike="sngStrike" dirty="0" err="1">
                <a:solidFill>
                  <a:srgbClr val="FF0000"/>
                </a:solidFill>
              </a:rPr>
              <a:t>Gasta</a:t>
            </a:r>
            <a:r>
              <a:rPr lang="en-US" sz="2000" strike="sngStrike" dirty="0">
                <a:solidFill>
                  <a:srgbClr val="FF0000"/>
                </a:solidFill>
              </a:rPr>
              <a:t> y </a:t>
            </a:r>
            <a:r>
              <a:rPr lang="en-US" sz="2000" strike="sngStrike" dirty="0" err="1">
                <a:solidFill>
                  <a:srgbClr val="FF0000"/>
                </a:solidFill>
              </a:rPr>
              <a:t>Pide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Prestado</a:t>
            </a:r>
            <a:r>
              <a:rPr lang="en-US" sz="2000" strike="sngStrike" dirty="0">
                <a:solidFill>
                  <a:srgbClr val="FF0000"/>
                </a:solidFill>
              </a:rPr>
              <a:t> con </a:t>
            </a:r>
            <a:r>
              <a:rPr lang="en-US" sz="2000" strike="sngStrike" dirty="0" err="1">
                <a:solidFill>
                  <a:srgbClr val="FF0000"/>
                </a:solidFill>
              </a:rPr>
              <a:t>Tarjetas</a:t>
            </a:r>
            <a:r>
              <a:rPr lang="en-US" sz="2000" strike="sngStrike" dirty="0">
                <a:solidFill>
                  <a:srgbClr val="FF0000"/>
                </a:solidFill>
              </a:rPr>
              <a:t> de </a:t>
            </a:r>
            <a:r>
              <a:rPr lang="en-US" sz="2000" strike="sngStrike" dirty="0" err="1">
                <a:solidFill>
                  <a:srgbClr val="FF0000"/>
                </a:solidFill>
              </a:rPr>
              <a:t>Crédito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CONSIGUE UN TRABAJO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Ingreso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Limitado</a:t>
            </a:r>
            <a:r>
              <a:rPr lang="en-US" sz="2000" strike="sngStrike" dirty="0">
                <a:solidFill>
                  <a:srgbClr val="FF0000"/>
                </a:solidFill>
              </a:rPr>
              <a:t> y </a:t>
            </a:r>
            <a:r>
              <a:rPr lang="en-US" sz="2000" strike="sngStrike" dirty="0" err="1">
                <a:solidFill>
                  <a:srgbClr val="FF0000"/>
                </a:solidFill>
              </a:rPr>
              <a:t>Paga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Impuestos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COMPRA UN CARRO NUEVO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Pide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Préstamo</a:t>
            </a:r>
            <a:r>
              <a:rPr lang="en-US" sz="2000" strike="sngStrike" dirty="0">
                <a:solidFill>
                  <a:srgbClr val="FF0000"/>
                </a:solidFill>
              </a:rPr>
              <a:t> para </a:t>
            </a:r>
            <a:r>
              <a:rPr lang="en-US" sz="2000" strike="sngStrike" dirty="0" err="1">
                <a:solidFill>
                  <a:srgbClr val="FF0000"/>
                </a:solidFill>
              </a:rPr>
              <a:t>Carro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93A6D-CC39-4F0A-A14F-568C10E806CE}"/>
              </a:ext>
            </a:extLst>
          </p:cNvPr>
          <p:cNvSpPr txBox="1">
            <a:spLocks/>
          </p:cNvSpPr>
          <p:nvPr/>
        </p:nvSpPr>
        <p:spPr bwMode="auto">
          <a:xfrm>
            <a:off x="4419600" y="13716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Para </a:t>
            </a:r>
            <a:r>
              <a:rPr lang="en-US" sz="2000" b="1" dirty="0" err="1"/>
              <a:t>Salir</a:t>
            </a:r>
            <a:r>
              <a:rPr lang="en-US" sz="2000" b="1" dirty="0"/>
              <a:t> Adelante </a:t>
            </a:r>
            <a:r>
              <a:rPr lang="en-US" sz="2000" b="1" dirty="0" err="1"/>
              <a:t>en</a:t>
            </a:r>
            <a:r>
              <a:rPr lang="en-US" sz="2000" b="1" dirty="0"/>
              <a:t> la Vida = </a:t>
            </a:r>
            <a:r>
              <a:rPr lang="en-US" sz="2000" b="1" dirty="0">
                <a:solidFill>
                  <a:srgbClr val="0000FF"/>
                </a:solidFill>
              </a:rPr>
              <a:t>PRODUCE, ATRÉVETE A PROSPERAR Y SE LIBRE FINANCIERAMENTE!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INVIERTE EN TI MISMO: </a:t>
            </a:r>
            <a:r>
              <a:rPr lang="en-US" sz="2000" dirty="0" err="1"/>
              <a:t>Voy</a:t>
            </a:r>
            <a:r>
              <a:rPr lang="en-US" sz="2000" dirty="0"/>
              <a:t> a la Universidad del </a:t>
            </a:r>
            <a:r>
              <a:rPr lang="en-US" sz="2000" dirty="0" err="1"/>
              <a:t>Éxito</a:t>
            </a:r>
            <a:r>
              <a:rPr lang="en-US" sz="2000" dirty="0"/>
              <a:t> para </a:t>
            </a:r>
            <a:r>
              <a:rPr lang="en-US" sz="2000" dirty="0" err="1"/>
              <a:t>aprender</a:t>
            </a:r>
            <a:r>
              <a:rPr lang="en-US" sz="2000" dirty="0"/>
              <a:t> </a:t>
            </a:r>
            <a:r>
              <a:rPr lang="en-US" sz="2000" dirty="0" err="1"/>
              <a:t>Principios</a:t>
            </a:r>
            <a:r>
              <a:rPr lang="en-US" sz="2000" dirty="0"/>
              <a:t> Para Tener </a:t>
            </a:r>
            <a:r>
              <a:rPr lang="en-US" sz="2000" dirty="0" err="1"/>
              <a:t>Éxito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la Vida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PRODUCE:</a:t>
            </a:r>
            <a:r>
              <a:rPr lang="en-US" sz="2000" dirty="0"/>
              <a:t> Me </a:t>
            </a:r>
            <a:r>
              <a:rPr lang="en-US" sz="2000" dirty="0" err="1"/>
              <a:t>Enfoco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Crear</a:t>
            </a:r>
            <a:r>
              <a:rPr lang="en-US" sz="2000" dirty="0"/>
              <a:t> algo de Valor. 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PÁGATE A TI MISMO PRIMERO: </a:t>
            </a:r>
            <a:r>
              <a:rPr lang="en-US" sz="2000" dirty="0"/>
              <a:t>= Una </a:t>
            </a:r>
            <a:r>
              <a:rPr lang="en-US" sz="2000" dirty="0" err="1"/>
              <a:t>Parte</a:t>
            </a:r>
            <a:r>
              <a:rPr lang="en-US" sz="2000" dirty="0"/>
              <a:t> de </a:t>
            </a:r>
            <a:r>
              <a:rPr lang="en-US" sz="2000" dirty="0" err="1"/>
              <a:t>Todo</a:t>
            </a:r>
            <a:r>
              <a:rPr lang="en-US" sz="2000" dirty="0"/>
              <a:t> lo que </a:t>
            </a:r>
            <a:r>
              <a:rPr lang="en-US" sz="2000" dirty="0" err="1"/>
              <a:t>Gano</a:t>
            </a:r>
            <a:r>
              <a:rPr lang="en-US" sz="2000" dirty="0"/>
              <a:t> me </a:t>
            </a:r>
            <a:r>
              <a:rPr lang="en-US" sz="2000" dirty="0" err="1"/>
              <a:t>Pertenece</a:t>
            </a:r>
            <a:r>
              <a:rPr lang="en-US" sz="2000" dirty="0"/>
              <a:t>; </a:t>
            </a:r>
            <a:r>
              <a:rPr lang="en-US" sz="2000" dirty="0" err="1"/>
              <a:t>Ahorro</a:t>
            </a:r>
            <a:r>
              <a:rPr lang="en-US" sz="2000" dirty="0"/>
              <a:t> &amp; Tengo </a:t>
            </a:r>
            <a:r>
              <a:rPr lang="en-US" sz="2000" dirty="0" err="1"/>
              <a:t>Éxito</a:t>
            </a: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SE TU PROPIO JEFE: </a:t>
            </a:r>
            <a:r>
              <a:rPr lang="en-US" sz="2000" dirty="0"/>
              <a:t>=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/>
              <a:t>Creo </a:t>
            </a:r>
            <a:r>
              <a:rPr lang="en-US" sz="2000" dirty="0" err="1"/>
              <a:t>en</a:t>
            </a:r>
            <a:r>
              <a:rPr lang="en-US" sz="2000" dirty="0"/>
              <a:t> Mi </a:t>
            </a:r>
            <a:r>
              <a:rPr lang="en-US" sz="2000" dirty="0" err="1"/>
              <a:t>Mismo</a:t>
            </a:r>
            <a:r>
              <a:rPr lang="en-US" sz="2000" dirty="0"/>
              <a:t>; </a:t>
            </a:r>
            <a:r>
              <a:rPr lang="en-US" sz="2000" dirty="0" err="1"/>
              <a:t>Trabajo</a:t>
            </a:r>
            <a:r>
              <a:rPr lang="en-US" sz="2000" dirty="0"/>
              <a:t> para Mi </a:t>
            </a:r>
            <a:r>
              <a:rPr lang="en-US" sz="2000" dirty="0" err="1"/>
              <a:t>Mismo</a:t>
            </a:r>
            <a:r>
              <a:rPr lang="en-US" sz="2000" dirty="0"/>
              <a:t>, Tengo </a:t>
            </a:r>
            <a:r>
              <a:rPr lang="en-US" sz="2000" dirty="0" err="1"/>
              <a:t>Ingreso</a:t>
            </a:r>
            <a:r>
              <a:rPr lang="en-US" sz="2000" dirty="0"/>
              <a:t> Sin </a:t>
            </a:r>
            <a:r>
              <a:rPr lang="en-US" sz="2000" dirty="0" err="1"/>
              <a:t>Limites</a:t>
            </a:r>
            <a:r>
              <a:rPr lang="en-US" sz="2000" dirty="0"/>
              <a:t>; Soy Mi </a:t>
            </a:r>
            <a:r>
              <a:rPr lang="en-US" sz="2000" dirty="0" err="1"/>
              <a:t>Propio</a:t>
            </a:r>
            <a:r>
              <a:rPr lang="en-US" sz="2000" dirty="0"/>
              <a:t> Jefe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SE TU PROPIO BANCO: </a:t>
            </a:r>
            <a:r>
              <a:rPr lang="en-US" sz="2000" dirty="0" err="1"/>
              <a:t>Yo</a:t>
            </a:r>
            <a:r>
              <a:rPr lang="en-US" sz="2000" dirty="0"/>
              <a:t> Soy mi </a:t>
            </a:r>
            <a:r>
              <a:rPr lang="en-US" sz="2000" dirty="0" err="1"/>
              <a:t>Propio</a:t>
            </a:r>
            <a:r>
              <a:rPr lang="en-US" sz="2000" dirty="0"/>
              <a:t> Banco.</a:t>
            </a:r>
            <a:r>
              <a:rPr lang="en-US" sz="2000" b="1" dirty="0"/>
              <a:t> </a:t>
            </a:r>
            <a:r>
              <a:rPr lang="en-US" sz="2000" dirty="0" err="1"/>
              <a:t>Yo</a:t>
            </a:r>
            <a:r>
              <a:rPr lang="en-US" sz="2000" dirty="0"/>
              <a:t> </a:t>
            </a:r>
            <a:r>
              <a:rPr lang="en-US" sz="2000" dirty="0" err="1"/>
              <a:t>Financío</a:t>
            </a:r>
            <a:r>
              <a:rPr lang="en-US" sz="2000" dirty="0"/>
              <a:t> mis </a:t>
            </a:r>
            <a:r>
              <a:rPr lang="en-US" sz="2000" dirty="0" err="1"/>
              <a:t>Compras</a:t>
            </a:r>
            <a:r>
              <a:rPr lang="en-US" sz="2000" dirty="0"/>
              <a:t> y Me Pago el </a:t>
            </a:r>
            <a:r>
              <a:rPr lang="en-US" sz="2000" dirty="0" err="1"/>
              <a:t>Interés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229C6-9E1A-2244-E0D8-54287647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31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/>
          <a:lstStyle/>
          <a:p>
            <a:r>
              <a:rPr lang="en-US" b="1" dirty="0" err="1"/>
              <a:t>Necesitamos</a:t>
            </a:r>
            <a:r>
              <a:rPr lang="en-US" b="1" dirty="0"/>
              <a:t> Un Nuevo </a:t>
            </a:r>
            <a:r>
              <a:rPr lang="en-US" b="1" dirty="0" err="1"/>
              <a:t>Guión</a:t>
            </a:r>
            <a:r>
              <a:rPr lang="en-US" b="1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919" y="938561"/>
            <a:ext cx="39624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Para </a:t>
            </a:r>
            <a:r>
              <a:rPr lang="en-US" sz="2000" b="1" dirty="0" err="1"/>
              <a:t>Salir</a:t>
            </a:r>
            <a:r>
              <a:rPr lang="en-US" sz="2000" b="1" dirty="0"/>
              <a:t> Adelante </a:t>
            </a:r>
            <a:r>
              <a:rPr lang="en-US" sz="2000" b="1" dirty="0" err="1"/>
              <a:t>en</a:t>
            </a:r>
            <a:r>
              <a:rPr lang="en-US" sz="2000" b="1" dirty="0"/>
              <a:t> la Vida = </a:t>
            </a:r>
            <a:r>
              <a:rPr lang="en-US" sz="2000" b="1" strike="sngStrike" dirty="0">
                <a:solidFill>
                  <a:srgbClr val="FF0000"/>
                </a:solidFill>
              </a:rPr>
              <a:t>GASTA Y METETE EN DEUDA!!!</a:t>
            </a:r>
          </a:p>
          <a:p>
            <a:pPr marL="0" indent="0">
              <a:buNone/>
            </a:pPr>
            <a:endParaRPr lang="en-US" sz="2000" b="1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COMPRA CASA NUEVA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Hipoteca</a:t>
            </a:r>
            <a:r>
              <a:rPr lang="en-US" sz="2000" strike="sngStrike" dirty="0">
                <a:solidFill>
                  <a:srgbClr val="FF0000"/>
                </a:solidFill>
              </a:rPr>
              <a:t> por 30 </a:t>
            </a:r>
            <a:r>
              <a:rPr lang="en-US" sz="2000" strike="sngStrike" dirty="0" err="1">
                <a:solidFill>
                  <a:srgbClr val="FF0000"/>
                </a:solidFill>
              </a:rPr>
              <a:t>Años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¿NO TE ALCANZA EL DINERO?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Estudia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Maestría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TIENES HIJOS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Pagales</a:t>
            </a:r>
            <a:r>
              <a:rPr lang="en-US" sz="2000" strike="sngStrike" dirty="0">
                <a:solidFill>
                  <a:srgbClr val="FF0000"/>
                </a:solidFill>
              </a:rPr>
              <a:t> la </a:t>
            </a:r>
            <a:r>
              <a:rPr lang="en-US" sz="2000" strike="sngStrike" dirty="0" err="1">
                <a:solidFill>
                  <a:srgbClr val="FF0000"/>
                </a:solidFill>
              </a:rPr>
              <a:t>Escuela</a:t>
            </a:r>
            <a:r>
              <a:rPr lang="en-US" sz="2000" strike="sngStrike" dirty="0">
                <a:solidFill>
                  <a:srgbClr val="FF0000"/>
                </a:solidFill>
              </a:rPr>
              <a:t>, Universidad, </a:t>
            </a:r>
            <a:r>
              <a:rPr lang="en-US" sz="2000" strike="sngStrike" dirty="0" err="1">
                <a:solidFill>
                  <a:srgbClr val="FF0000"/>
                </a:solidFill>
              </a:rPr>
              <a:t>Bodas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PROTEGE A TU FAMILIA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Usa</a:t>
            </a:r>
            <a:r>
              <a:rPr lang="en-US" sz="2000" strike="sngStrike" dirty="0">
                <a:solidFill>
                  <a:srgbClr val="FF0000"/>
                </a:solidFill>
              </a:rPr>
              <a:t> un Seguro Temporal, Vida </a:t>
            </a:r>
            <a:r>
              <a:rPr lang="en-US" sz="2000" strike="sngStrike" dirty="0" err="1">
                <a:solidFill>
                  <a:srgbClr val="FF0000"/>
                </a:solidFill>
              </a:rPr>
              <a:t>Entera</a:t>
            </a:r>
            <a:r>
              <a:rPr lang="en-US" sz="2000" strike="sngStrike" dirty="0">
                <a:solidFill>
                  <a:srgbClr val="FF0000"/>
                </a:solidFill>
              </a:rPr>
              <a:t> o un Universal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PLAN DE RETIRO </a:t>
            </a:r>
            <a:r>
              <a:rPr lang="en-US" sz="2000" strike="sngStrike" dirty="0">
                <a:solidFill>
                  <a:srgbClr val="FF0000"/>
                </a:solidFill>
              </a:rPr>
              <a:t>= </a:t>
            </a:r>
            <a:r>
              <a:rPr lang="en-US" sz="2000" strike="sngStrike" dirty="0" err="1">
                <a:solidFill>
                  <a:srgbClr val="FF0000"/>
                </a:solidFill>
              </a:rPr>
              <a:t>Usa</a:t>
            </a:r>
            <a:r>
              <a:rPr lang="en-US" sz="2000" strike="sngStrike" dirty="0">
                <a:solidFill>
                  <a:srgbClr val="FF0000"/>
                </a:solidFill>
              </a:rPr>
              <a:t> un 401k, IRA, y </a:t>
            </a:r>
            <a:r>
              <a:rPr lang="en-US" sz="2000" strike="sngStrike" dirty="0" err="1">
                <a:solidFill>
                  <a:srgbClr val="FF0000"/>
                </a:solidFill>
              </a:rPr>
              <a:t>depende</a:t>
            </a:r>
            <a:r>
              <a:rPr lang="en-US" sz="2000" strike="sngStrike" dirty="0">
                <a:solidFill>
                  <a:srgbClr val="FF0000"/>
                </a:solidFill>
              </a:rPr>
              <a:t> del </a:t>
            </a:r>
            <a:r>
              <a:rPr lang="en-US" sz="2000" strike="sngStrike" dirty="0" err="1">
                <a:solidFill>
                  <a:srgbClr val="FF0000"/>
                </a:solidFill>
              </a:rPr>
              <a:t>seguro</a:t>
            </a:r>
            <a:r>
              <a:rPr lang="en-US" sz="2000" strike="sngStrike" dirty="0">
                <a:solidFill>
                  <a:srgbClr val="FF0000"/>
                </a:solidFill>
              </a:rPr>
              <a:t> social</a:t>
            </a:r>
          </a:p>
          <a:p>
            <a:r>
              <a:rPr lang="en-US" sz="2000" b="1" strike="sngStrike" dirty="0">
                <a:solidFill>
                  <a:srgbClr val="FF0000"/>
                </a:solidFill>
              </a:rPr>
              <a:t>INVERSION</a:t>
            </a:r>
            <a:r>
              <a:rPr lang="en-US" sz="2000" strike="sngStrike" dirty="0">
                <a:solidFill>
                  <a:srgbClr val="FF0000"/>
                </a:solidFill>
              </a:rPr>
              <a:t> = </a:t>
            </a:r>
            <a:r>
              <a:rPr lang="en-US" sz="2000" strike="sngStrike" dirty="0" err="1">
                <a:solidFill>
                  <a:srgbClr val="FF0000"/>
                </a:solidFill>
              </a:rPr>
              <a:t>Invierte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en</a:t>
            </a:r>
            <a:r>
              <a:rPr lang="en-US" sz="2000" strike="sngStrike" dirty="0">
                <a:solidFill>
                  <a:srgbClr val="FF0000"/>
                </a:solidFill>
              </a:rPr>
              <a:t> la </a:t>
            </a:r>
            <a:r>
              <a:rPr lang="en-US" sz="2000" strike="sngStrike" dirty="0" err="1">
                <a:solidFill>
                  <a:srgbClr val="FF0000"/>
                </a:solidFill>
              </a:rPr>
              <a:t>bolsa</a:t>
            </a:r>
            <a:r>
              <a:rPr lang="en-US" sz="2000" strike="sngStrike" dirty="0">
                <a:solidFill>
                  <a:srgbClr val="FF0000"/>
                </a:solidFill>
              </a:rPr>
              <a:t> o </a:t>
            </a:r>
            <a:r>
              <a:rPr lang="en-US" sz="2000" strike="sngStrike" dirty="0" err="1">
                <a:solidFill>
                  <a:srgbClr val="FF0000"/>
                </a:solidFill>
              </a:rPr>
              <a:t>bienes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raices</a:t>
            </a:r>
            <a:r>
              <a:rPr lang="en-US" sz="2000" strike="sngStrike" dirty="0">
                <a:solidFill>
                  <a:srgbClr val="FF0000"/>
                </a:solidFill>
              </a:rPr>
              <a:t> con </a:t>
            </a:r>
            <a:r>
              <a:rPr lang="en-US" sz="2000" strike="sngStrike" dirty="0" err="1">
                <a:solidFill>
                  <a:srgbClr val="FF0000"/>
                </a:solidFill>
              </a:rPr>
              <a:t>dinero</a:t>
            </a:r>
            <a:r>
              <a:rPr lang="en-US" sz="2000" strike="sngStrike" dirty="0">
                <a:solidFill>
                  <a:srgbClr val="FF0000"/>
                </a:solidFill>
              </a:rPr>
              <a:t> </a:t>
            </a:r>
            <a:r>
              <a:rPr lang="en-US" sz="2000" strike="sngStrike" dirty="0" err="1">
                <a:solidFill>
                  <a:srgbClr val="FF0000"/>
                </a:solidFill>
              </a:rPr>
              <a:t>prestado</a:t>
            </a:r>
            <a:endParaRPr lang="en-US" sz="2000" strike="sngStrike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C93A6D-CC39-4F0A-A14F-568C10E806CE}"/>
              </a:ext>
            </a:extLst>
          </p:cNvPr>
          <p:cNvSpPr txBox="1">
            <a:spLocks/>
          </p:cNvSpPr>
          <p:nvPr/>
        </p:nvSpPr>
        <p:spPr bwMode="auto">
          <a:xfrm>
            <a:off x="3733800" y="914400"/>
            <a:ext cx="540648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Para </a:t>
            </a:r>
            <a:r>
              <a:rPr lang="en-US" sz="2000" b="1" dirty="0" err="1"/>
              <a:t>Salir</a:t>
            </a:r>
            <a:r>
              <a:rPr lang="en-US" sz="2000" b="1" dirty="0"/>
              <a:t> Adelante </a:t>
            </a:r>
            <a:r>
              <a:rPr lang="en-US" sz="2000" b="1" dirty="0" err="1"/>
              <a:t>en</a:t>
            </a:r>
            <a:r>
              <a:rPr lang="en-US" sz="2000" b="1" dirty="0"/>
              <a:t> la Vida = </a:t>
            </a:r>
            <a:r>
              <a:rPr lang="en-US" sz="2000" b="1" dirty="0">
                <a:solidFill>
                  <a:srgbClr val="0000FF"/>
                </a:solidFill>
              </a:rPr>
              <a:t>PRODUCE, ATRÉVETE A PROSPERAR Y SE LIBRE FINANCIERAMENTE</a:t>
            </a:r>
            <a:r>
              <a:rPr lang="en-US" sz="2000" b="1" dirty="0">
                <a:solidFill>
                  <a:srgbClr val="3333FF"/>
                </a:solidFill>
              </a:rPr>
              <a:t>!!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SOY LIBRE DE DEUDA</a:t>
            </a:r>
            <a:r>
              <a:rPr lang="en-US" sz="1800" dirty="0"/>
              <a:t>: </a:t>
            </a:r>
            <a:r>
              <a:rPr lang="en-US" sz="1800" dirty="0" err="1"/>
              <a:t>Yo</a:t>
            </a:r>
            <a:r>
              <a:rPr lang="en-US" sz="1800" dirty="0"/>
              <a:t> No </a:t>
            </a:r>
            <a:r>
              <a:rPr lang="en-US" sz="1800" dirty="0" err="1"/>
              <a:t>Debo</a:t>
            </a:r>
            <a:r>
              <a:rPr lang="en-US" sz="1800" dirty="0"/>
              <a:t> a </a:t>
            </a:r>
            <a:r>
              <a:rPr lang="en-US" sz="1800" dirty="0" err="1"/>
              <a:t>Nadie</a:t>
            </a:r>
            <a:r>
              <a:rPr lang="en-US" sz="1800" dirty="0"/>
              <a:t> Nada y Pago mis </a:t>
            </a:r>
            <a:r>
              <a:rPr lang="en-US" sz="1800" dirty="0" err="1"/>
              <a:t>Deudas</a:t>
            </a:r>
            <a:r>
              <a:rPr lang="en-US" sz="1800" dirty="0"/>
              <a:t> al 100%.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PIENSO Y ME HAGO RICO: </a:t>
            </a:r>
            <a:r>
              <a:rPr lang="en-US" sz="1800" dirty="0"/>
              <a:t>= </a:t>
            </a:r>
            <a:r>
              <a:rPr lang="en-US" sz="1800" dirty="0" err="1"/>
              <a:t>Yo</a:t>
            </a:r>
            <a:r>
              <a:rPr lang="en-US" sz="1800" dirty="0"/>
              <a:t> Desarrollo una Nueva </a:t>
            </a:r>
            <a:r>
              <a:rPr lang="en-US" sz="1800" dirty="0" err="1"/>
              <a:t>Mentalidad</a:t>
            </a:r>
            <a:r>
              <a:rPr lang="en-US" sz="1800" dirty="0"/>
              <a:t>, Ideas y </a:t>
            </a:r>
            <a:r>
              <a:rPr lang="en-US" sz="1800" dirty="0" err="1"/>
              <a:t>Habilidades</a:t>
            </a:r>
            <a:r>
              <a:rPr lang="en-US" sz="1800" dirty="0"/>
              <a:t>; </a:t>
            </a:r>
            <a:r>
              <a:rPr lang="en-US" sz="1800" dirty="0" err="1"/>
              <a:t>Hecho</a:t>
            </a:r>
            <a:r>
              <a:rPr lang="en-US" sz="1800" dirty="0"/>
              <a:t> a Andar mi </a:t>
            </a:r>
            <a:r>
              <a:rPr lang="en-US" sz="1800" dirty="0" err="1"/>
              <a:t>Máquina</a:t>
            </a:r>
            <a:r>
              <a:rPr lang="en-US" sz="1800" dirty="0"/>
              <a:t> de </a:t>
            </a:r>
            <a:r>
              <a:rPr lang="en-US" sz="1800" dirty="0" err="1"/>
              <a:t>Sueños</a:t>
            </a:r>
            <a:r>
              <a:rPr lang="en-US" sz="1800" dirty="0"/>
              <a:t>; Se Vender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SOY UN EJEMPLO: </a:t>
            </a:r>
            <a:r>
              <a:rPr lang="en-US" sz="1800" dirty="0"/>
              <a:t>= </a:t>
            </a:r>
            <a:r>
              <a:rPr lang="en-US" sz="1800" dirty="0" err="1"/>
              <a:t>Invierto</a:t>
            </a:r>
            <a:r>
              <a:rPr lang="en-US" sz="1800" dirty="0"/>
              <a:t> </a:t>
            </a:r>
            <a:r>
              <a:rPr lang="en-US" sz="1800" dirty="0" err="1"/>
              <a:t>Tiempo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mis Familia, Soy un </a:t>
            </a:r>
            <a:r>
              <a:rPr lang="en-US" sz="1800" dirty="0" err="1"/>
              <a:t>Ejemplo</a:t>
            </a:r>
            <a:r>
              <a:rPr lang="en-US" sz="1800" dirty="0"/>
              <a:t>; </a:t>
            </a:r>
            <a:r>
              <a:rPr lang="en-US" sz="1800" dirty="0" err="1"/>
              <a:t>Proveo</a:t>
            </a:r>
            <a:r>
              <a:rPr lang="en-US" sz="1800" dirty="0"/>
              <a:t> para la </a:t>
            </a:r>
            <a:r>
              <a:rPr lang="en-US" sz="1800" dirty="0" err="1"/>
              <a:t>Educación</a:t>
            </a:r>
            <a:r>
              <a:rPr lang="en-US" sz="1800" dirty="0"/>
              <a:t> de mis </a:t>
            </a:r>
            <a:r>
              <a:rPr lang="en-US" sz="1800" dirty="0" err="1"/>
              <a:t>hijos</a:t>
            </a:r>
            <a:r>
              <a:rPr lang="en-US" sz="1800" dirty="0"/>
              <a:t>, Y les </a:t>
            </a:r>
            <a:r>
              <a:rPr lang="en-US" sz="1800" dirty="0" err="1"/>
              <a:t>Enseño</a:t>
            </a:r>
            <a:r>
              <a:rPr lang="en-US" sz="1800" dirty="0"/>
              <a:t> a Ser </a:t>
            </a:r>
            <a:r>
              <a:rPr lang="en-US" sz="1800" dirty="0" err="1"/>
              <a:t>Financieramente</a:t>
            </a:r>
            <a:r>
              <a:rPr lang="en-US" sz="1800" dirty="0"/>
              <a:t> </a:t>
            </a:r>
            <a:r>
              <a:rPr lang="en-US" sz="1800" dirty="0" err="1"/>
              <a:t>Libres</a:t>
            </a:r>
            <a:endParaRPr lang="en-US" sz="1800" dirty="0"/>
          </a:p>
          <a:p>
            <a:r>
              <a:rPr lang="en-US" sz="1800" b="1" dirty="0">
                <a:solidFill>
                  <a:srgbClr val="0000FF"/>
                </a:solidFill>
              </a:rPr>
              <a:t>PROTÉGO A MI FAMILIA Y PATRIMONIO: </a:t>
            </a:r>
            <a:r>
              <a:rPr lang="en-US" sz="1800" dirty="0"/>
              <a:t>= </a:t>
            </a:r>
            <a:r>
              <a:rPr lang="en-US" sz="1800" dirty="0" err="1"/>
              <a:t>Yo</a:t>
            </a:r>
            <a:r>
              <a:rPr lang="en-US" sz="1800" dirty="0"/>
              <a:t> Soy un </a:t>
            </a:r>
            <a:r>
              <a:rPr lang="en-US" sz="1800" dirty="0" err="1"/>
              <a:t>Proveedor</a:t>
            </a:r>
            <a:r>
              <a:rPr lang="en-US" sz="1800" dirty="0"/>
              <a:t> y Protector. Les </a:t>
            </a:r>
            <a:r>
              <a:rPr lang="en-US" sz="1800" dirty="0" err="1"/>
              <a:t>dejaré</a:t>
            </a:r>
            <a:r>
              <a:rPr lang="en-US" sz="1800" dirty="0"/>
              <a:t> un </a:t>
            </a:r>
            <a:r>
              <a:rPr lang="en-US" sz="1800" dirty="0" err="1"/>
              <a:t>Legado</a:t>
            </a:r>
            <a:r>
              <a:rPr lang="en-US" sz="1800" dirty="0"/>
              <a:t> de </a:t>
            </a:r>
            <a:r>
              <a:rPr lang="en-US" sz="1800" dirty="0" err="1"/>
              <a:t>Riqueza</a:t>
            </a:r>
            <a:r>
              <a:rPr lang="en-US" sz="1800" dirty="0"/>
              <a:t> que </a:t>
            </a:r>
            <a:r>
              <a:rPr lang="en-US" sz="1800" dirty="0" err="1"/>
              <a:t>Durará</a:t>
            </a:r>
            <a:r>
              <a:rPr lang="en-US" sz="1800" dirty="0"/>
              <a:t> por </a:t>
            </a:r>
            <a:r>
              <a:rPr lang="en-US" sz="1800" dirty="0" err="1"/>
              <a:t>Muchas</a:t>
            </a:r>
            <a:r>
              <a:rPr lang="en-US" sz="1800" dirty="0"/>
              <a:t> </a:t>
            </a:r>
            <a:r>
              <a:rPr lang="en-US" sz="1800" dirty="0" err="1"/>
              <a:t>Generaciones</a:t>
            </a:r>
            <a:endParaRPr lang="en-US" sz="1800" dirty="0"/>
          </a:p>
          <a:p>
            <a:r>
              <a:rPr lang="en-US" sz="1800" b="1" dirty="0">
                <a:solidFill>
                  <a:srgbClr val="0000FF"/>
                </a:solidFill>
              </a:rPr>
              <a:t>INVIERTO EN MI PROPIO NEGOCIO: </a:t>
            </a:r>
            <a:r>
              <a:rPr lang="en-US" sz="1800" dirty="0"/>
              <a:t>= No </a:t>
            </a:r>
            <a:r>
              <a:rPr lang="en-US" sz="1800" dirty="0" err="1"/>
              <a:t>Arriesgo</a:t>
            </a:r>
            <a:r>
              <a:rPr lang="en-US" sz="1800" dirty="0"/>
              <a:t> mi Dinero. </a:t>
            </a:r>
            <a:r>
              <a:rPr lang="en-US" sz="1800" dirty="0" err="1"/>
              <a:t>Tomo</a:t>
            </a:r>
            <a:r>
              <a:rPr lang="en-US" sz="1800" dirty="0"/>
              <a:t> Control de mis </a:t>
            </a:r>
            <a:r>
              <a:rPr lang="en-US" sz="1800" dirty="0" err="1"/>
              <a:t>Finanzas</a:t>
            </a:r>
            <a:r>
              <a:rPr lang="en-US" sz="1800" dirty="0"/>
              <a:t> e </a:t>
            </a:r>
            <a:r>
              <a:rPr lang="en-US" sz="1800" dirty="0" err="1"/>
              <a:t>invierto</a:t>
            </a:r>
            <a:r>
              <a:rPr lang="en-US" sz="1800" dirty="0"/>
              <a:t> primero </a:t>
            </a:r>
            <a:r>
              <a:rPr lang="en-US" sz="1800" dirty="0" err="1"/>
              <a:t>en</a:t>
            </a:r>
            <a:r>
              <a:rPr lang="en-US" sz="1800" dirty="0"/>
              <a:t> mi </a:t>
            </a:r>
            <a:r>
              <a:rPr lang="en-US" sz="1800" dirty="0" err="1"/>
              <a:t>Negocio</a:t>
            </a:r>
            <a:r>
              <a:rPr lang="en-US" sz="1800" dirty="0"/>
              <a:t>. No </a:t>
            </a:r>
            <a:r>
              <a:rPr lang="en-US" sz="1800" dirty="0" err="1"/>
              <a:t>especulo</a:t>
            </a:r>
            <a:r>
              <a:rPr lang="en-US" sz="1800" dirty="0"/>
              <a:t> con </a:t>
            </a:r>
            <a:r>
              <a:rPr lang="en-US" sz="1800" dirty="0" err="1"/>
              <a:t>Deuda</a:t>
            </a:r>
            <a:r>
              <a:rPr lang="en-US" sz="1800" dirty="0"/>
              <a:t>.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SOY FINANCIERAMENTE LIBRE</a:t>
            </a:r>
            <a:r>
              <a:rPr lang="en-US" sz="1800" b="1" dirty="0"/>
              <a:t>: </a:t>
            </a:r>
            <a:r>
              <a:rPr lang="en-US" sz="1800" dirty="0"/>
              <a:t>= </a:t>
            </a:r>
            <a:r>
              <a:rPr lang="en-US" sz="1800" dirty="0" err="1"/>
              <a:t>Yo</a:t>
            </a:r>
            <a:r>
              <a:rPr lang="en-US" sz="1800" dirty="0"/>
              <a:t> </a:t>
            </a:r>
            <a:r>
              <a:rPr lang="en-US" sz="1800" dirty="0" err="1"/>
              <a:t>Genero</a:t>
            </a:r>
            <a:r>
              <a:rPr lang="en-US" sz="1800" dirty="0"/>
              <a:t> </a:t>
            </a:r>
            <a:r>
              <a:rPr lang="en-US" sz="1800" dirty="0" err="1"/>
              <a:t>Ingreso</a:t>
            </a:r>
            <a:r>
              <a:rPr lang="en-US" sz="1800" dirty="0"/>
              <a:t> </a:t>
            </a:r>
            <a:r>
              <a:rPr lang="en-US" sz="1800" dirty="0" err="1"/>
              <a:t>Pasivo</a:t>
            </a:r>
            <a:r>
              <a:rPr lang="en-US" sz="1800" dirty="0"/>
              <a:t> &gt; </a:t>
            </a:r>
            <a:r>
              <a:rPr lang="en-US" sz="1800" dirty="0" err="1"/>
              <a:t>Gastos</a:t>
            </a:r>
            <a:r>
              <a:rPr lang="en-US" sz="1800" dirty="0"/>
              <a:t>; Me </a:t>
            </a:r>
            <a:r>
              <a:rPr lang="en-US" sz="1800" dirty="0" err="1"/>
              <a:t>Enfoco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Legado</a:t>
            </a:r>
            <a:r>
              <a:rPr lang="en-US" sz="1800" dirty="0"/>
              <a:t> e </a:t>
            </a:r>
            <a:r>
              <a:rPr lang="en-US" sz="1800" dirty="0" err="1"/>
              <a:t>Impacto</a:t>
            </a:r>
            <a:r>
              <a:rPr lang="en-US" sz="1800" dirty="0"/>
              <a:t>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2A8EE-0440-997B-E32F-79F1D7B09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4"/>
            <a:ext cx="1523999" cy="4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4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762000"/>
          </a:xfrm>
        </p:spPr>
        <p:txBody>
          <a:bodyPr/>
          <a:lstStyle/>
          <a:p>
            <a:r>
              <a:rPr lang="en-US" b="1" dirty="0"/>
              <a:t>Un Nuevo </a:t>
            </a:r>
            <a:r>
              <a:rPr lang="en-US" b="1" dirty="0" err="1"/>
              <a:t>Gui</a:t>
            </a:r>
            <a:r>
              <a:rPr lang="el-GR" b="1" dirty="0"/>
              <a:t>ό</a:t>
            </a:r>
            <a:r>
              <a:rPr lang="en-US" b="1" dirty="0"/>
              <a:t>n!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685800"/>
            <a:ext cx="8534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u="sng" dirty="0"/>
              <a:t>YO SOY UN PRODUCTOR</a:t>
            </a:r>
          </a:p>
          <a:p>
            <a:r>
              <a:rPr lang="es-ES" sz="1800" dirty="0"/>
              <a:t>Dios me dio Dominio - Control sobre mi Ser: Pensamientos, Emociones, y Acciones</a:t>
            </a:r>
          </a:p>
          <a:p>
            <a:r>
              <a:rPr lang="es-ES" sz="1800" dirty="0"/>
              <a:t>Dios me dio Poder - el Poder de Decidir, Actuar y Hablar</a:t>
            </a:r>
          </a:p>
          <a:p>
            <a:r>
              <a:rPr lang="es-ES" sz="1800" dirty="0"/>
              <a:t>Dios me dio el Poder de Crear Riqueza -  Producir, Multiplicar y Crecer</a:t>
            </a:r>
          </a:p>
          <a:p>
            <a:r>
              <a:rPr lang="es-ES" sz="1800" dirty="0"/>
              <a:t>Dios me dio una Mente que tiene una Capacidad Creativa Infinita y Puede Generar Riqueza más allá de mis sueños más grandes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sz="2000" b="1" u="sng" dirty="0"/>
              <a:t>YO SOY MI INVERSIÓN NO. 1</a:t>
            </a:r>
          </a:p>
          <a:p>
            <a:r>
              <a:rPr lang="es-ES" sz="1800" dirty="0"/>
              <a:t>Invierto en Mi Mismo primero todos los días</a:t>
            </a:r>
          </a:p>
          <a:p>
            <a:r>
              <a:rPr lang="es-ES" sz="1800" dirty="0"/>
              <a:t>Vale la pena invertir en mi porque produzco el Retorno de la inversión más alto</a:t>
            </a:r>
          </a:p>
          <a:p>
            <a:r>
              <a:rPr lang="es-ES" sz="1800" dirty="0"/>
              <a:t>Estoy Comprometido con mi desarrollo</a:t>
            </a:r>
          </a:p>
          <a:p>
            <a:pPr marL="0" indent="0">
              <a:buNone/>
            </a:pPr>
            <a:r>
              <a:rPr lang="en-US" sz="2000" b="1" u="sng" dirty="0"/>
              <a:t>YO SOY MI PROMPIO JEFE</a:t>
            </a:r>
          </a:p>
          <a:p>
            <a:r>
              <a:rPr lang="es-ES" sz="1800" dirty="0"/>
              <a:t>Creo en mi mismo, trabajo para mi</a:t>
            </a:r>
          </a:p>
          <a:p>
            <a:r>
              <a:rPr lang="es-ES" sz="1800" dirty="0"/>
              <a:t>Soy un líder, me comercializo</a:t>
            </a:r>
          </a:p>
          <a:p>
            <a:r>
              <a:rPr lang="es-ES" sz="1800" dirty="0"/>
              <a:t>Primero invierto en mi negocio</a:t>
            </a:r>
          </a:p>
          <a:p>
            <a:pPr marL="0" indent="0">
              <a:buNone/>
            </a:pPr>
            <a:r>
              <a:rPr lang="en-US" sz="2000" b="1" u="sng" dirty="0"/>
              <a:t>YO SOY FINANCIERAMENTE LIBRE</a:t>
            </a:r>
          </a:p>
          <a:p>
            <a:r>
              <a:rPr lang="es-ES" sz="1800" dirty="0"/>
              <a:t>Me atrevo a prosperar</a:t>
            </a:r>
          </a:p>
          <a:p>
            <a:r>
              <a:rPr lang="es-ES" sz="1800" dirty="0"/>
              <a:t>Estoy libre de deudas</a:t>
            </a:r>
          </a:p>
          <a:p>
            <a:r>
              <a:rPr lang="es-ES" sz="1800" dirty="0"/>
              <a:t>¡Soy financieramente libre!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3962400"/>
            <a:ext cx="4191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+mj-lt"/>
              </a:rPr>
              <a:t>YO SOY MI PROPIO BANCO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Me pago a mi mismo primero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Soy un protector, soy un modelo a seguir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Soy un ahorrador y mi propio banquero</a:t>
            </a:r>
          </a:p>
          <a:p>
            <a:r>
              <a:rPr lang="en-US" sz="2000" b="1" u="sng" dirty="0">
                <a:latin typeface="+mj-lt"/>
              </a:rPr>
              <a:t>YO SOY UN DONANTE GENEROSO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Honro al Señor con las primicias de todo mi aumento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Dios me ha bendecido para que pueda ser una bendición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8E303-7604-B1A0-C2CC-79FF637C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 </a:t>
            </a:r>
            <a:r>
              <a:rPr lang="en-US" b="1" dirty="0" err="1"/>
              <a:t>Preguntas</a:t>
            </a:r>
            <a:r>
              <a:rPr lang="en-US" b="1" dirty="0"/>
              <a:t>? </a:t>
            </a:r>
            <a:r>
              <a:rPr lang="es-ES" b="1" dirty="0"/>
              <a:t>¿ </a:t>
            </a:r>
            <a:r>
              <a:rPr lang="en-US" b="1"/>
              <a:t>Comentarios?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questionscommen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524000"/>
            <a:ext cx="6129358" cy="2235709"/>
          </a:xfrm>
          <a:prstGeom prst="rect">
            <a:avLst/>
          </a:prstGeom>
        </p:spPr>
      </p:pic>
      <p:pic>
        <p:nvPicPr>
          <p:cNvPr id="5" name="Picture 4" descr="visitor-inform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581400"/>
            <a:ext cx="3153103" cy="2971800"/>
          </a:xfrm>
          <a:prstGeom prst="rect">
            <a:avLst/>
          </a:prstGeom>
        </p:spPr>
      </p:pic>
      <p:pic>
        <p:nvPicPr>
          <p:cNvPr id="6" name="Picture 5" descr="questions comments bubb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676400"/>
            <a:ext cx="2628900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7A293-0801-E921-9231-BD8F730B25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7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 eaLnBrk="1" hangingPunct="1"/>
            <a:r>
              <a:rPr lang="en-US" altLang="es-MX" b="1" dirty="0"/>
              <a:t>UNA NUEVA ESPERANZA:  </a:t>
            </a:r>
            <a:br>
              <a:rPr lang="en-US" altLang="es-MX" b="1" dirty="0"/>
            </a:br>
            <a:r>
              <a:rPr lang="en-US" altLang="es-MX" b="1" dirty="0"/>
              <a:t>UN PLAN PARA TOMAR CONTROL</a:t>
            </a:r>
            <a:br>
              <a:rPr lang="en-US" altLang="es-MX" b="1" dirty="0"/>
            </a:br>
            <a:r>
              <a:rPr lang="en-US" altLang="es-MX" b="1" dirty="0"/>
              <a:t>DE TU VIDA FINANCIERA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© Alex </a:t>
            </a:r>
            <a:r>
              <a:rPr lang="en-US" dirty="0" err="1"/>
              <a:t>Barrón</a:t>
            </a:r>
            <a:r>
              <a:rPr lang="en-US" dirty="0"/>
              <a:t> 2020</a:t>
            </a:r>
          </a:p>
        </p:txBody>
      </p:sp>
      <p:sp>
        <p:nvSpPr>
          <p:cNvPr id="6148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C885D5F-85CE-4295-A299-2A9C7021449E}" type="slidenum">
              <a:rPr lang="en-US" altLang="es-MX"/>
              <a:pPr/>
              <a:t>2</a:t>
            </a:fld>
            <a:endParaRPr lang="en-US" altLang="es-MX"/>
          </a:p>
        </p:txBody>
      </p:sp>
      <p:pic>
        <p:nvPicPr>
          <p:cNvPr id="3" name="Picture 2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C5539833-E1E6-40AB-AFAF-CB79C2B50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59825"/>
            <a:ext cx="3194488" cy="4515612"/>
          </a:xfrm>
          <a:prstGeom prst="rect">
            <a:avLst/>
          </a:prstGeom>
        </p:spPr>
      </p:pic>
      <p:pic>
        <p:nvPicPr>
          <p:cNvPr id="5" name="Picture 4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2BEB6062-ECC6-49B5-BECA-98C563DF4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164"/>
            <a:ext cx="4572000" cy="25717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ED8D60-BFC4-47D7-009F-4B88E2FE0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4433"/>
            <a:ext cx="1676399" cy="54098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Repaso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</a:rPr>
              <a:t>¿CÓMO LLEGAMOS AQUÍ?</a:t>
            </a:r>
          </a:p>
          <a:p>
            <a:r>
              <a:rPr lang="es-ES" sz="2400" dirty="0"/>
              <a:t>El Sueño Americano vs. la Triste Realidad</a:t>
            </a:r>
            <a:r>
              <a:rPr lang="en-US" sz="2400" dirty="0"/>
              <a:t>.</a:t>
            </a:r>
          </a:p>
          <a:p>
            <a:r>
              <a:rPr lang="es-ES" sz="2400" dirty="0"/>
              <a:t>Los Problemas Actuales que Enfrenta la Mayoría de las Personas</a:t>
            </a:r>
            <a:r>
              <a:rPr lang="en-US" sz="2400" dirty="0"/>
              <a:t>. </a:t>
            </a:r>
          </a:p>
          <a:p>
            <a:r>
              <a:rPr lang="es-ES" sz="2400" dirty="0"/>
              <a:t>Por qué las personas se endeudan. </a:t>
            </a:r>
            <a:r>
              <a:rPr lang="es-ES" sz="2400" b="1" dirty="0"/>
              <a:t>¡EL</a:t>
            </a:r>
            <a:r>
              <a:rPr lang="en-US" sz="2400" b="1" dirty="0"/>
              <a:t> GUIÓN!</a:t>
            </a:r>
          </a:p>
          <a:p>
            <a:r>
              <a:rPr lang="es-ES" sz="2400" dirty="0"/>
              <a:t>¿Por qué la mayoría de la gente nunca sale de la deuda?</a:t>
            </a:r>
            <a:endParaRPr lang="en-US" sz="2400" dirty="0"/>
          </a:p>
          <a:p>
            <a:r>
              <a:rPr lang="es-ES" sz="2400" dirty="0"/>
              <a:t>El Tratante de Camellos – Tú PUEDES ser financieramente libre y próspero</a:t>
            </a:r>
            <a:r>
              <a:rPr lang="en-US" sz="2400" dirty="0"/>
              <a:t>!</a:t>
            </a:r>
          </a:p>
          <a:p>
            <a:r>
              <a:rPr lang="es-ES" sz="2400" dirty="0"/>
              <a:t>Comienza con tener ESPERANZA y tomar una decisión</a:t>
            </a:r>
            <a:r>
              <a:rPr lang="en-US" sz="2400" dirty="0"/>
              <a:t>!</a:t>
            </a:r>
          </a:p>
          <a:p>
            <a:r>
              <a:rPr lang="en-US" sz="2400" dirty="0" err="1"/>
              <a:t>Requiere</a:t>
            </a:r>
            <a:r>
              <a:rPr lang="en-US" sz="2400" dirty="0"/>
              <a:t> </a:t>
            </a:r>
            <a:r>
              <a:rPr lang="en-US" sz="2400" dirty="0" err="1"/>
              <a:t>Educación</a:t>
            </a:r>
            <a:r>
              <a:rPr lang="en-US" sz="2400" dirty="0"/>
              <a:t> </a:t>
            </a:r>
            <a:r>
              <a:rPr lang="en-US" sz="2400" dirty="0" err="1"/>
              <a:t>Financiera</a:t>
            </a:r>
            <a:r>
              <a:rPr lang="en-US" sz="2400" dirty="0"/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E2F69-7EB6-1696-0F46-E279885A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2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CEDF4F-2814-4EC9-C100-5E52193E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 </a:t>
            </a:r>
            <a:r>
              <a:rPr lang="en-US" b="1" dirty="0" err="1"/>
              <a:t>Deuda</a:t>
            </a:r>
            <a:r>
              <a:rPr lang="en-US" b="1" dirty="0"/>
              <a:t> es Una </a:t>
            </a:r>
            <a:r>
              <a:rPr lang="en-US" b="1" dirty="0" err="1"/>
              <a:t>Trampa</a:t>
            </a:r>
            <a:endParaRPr lang="en-US" b="1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1409700" y="20955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6200000" flipH="1">
            <a:off x="1714500" y="2736166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2019300" y="3390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2324100" y="40327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2628901" y="47185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09600" y="1905000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151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1861037"/>
            <a:ext cx="0" cy="464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1371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63651" y="13993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933701" y="53721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3238501" y="6057900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209800" y="2191908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Educación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976174" y="6129010"/>
            <a:ext cx="455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Pagar</a:t>
            </a:r>
            <a:r>
              <a:rPr lang="en-US" b="1" dirty="0"/>
              <a:t> </a:t>
            </a:r>
            <a:r>
              <a:rPr lang="en-US" b="1" dirty="0" err="1"/>
              <a:t>Otro</a:t>
            </a:r>
            <a:r>
              <a:rPr lang="en-US" b="1" dirty="0"/>
              <a:t> </a:t>
            </a:r>
            <a:r>
              <a:rPr lang="en-US" b="1" dirty="0" err="1"/>
              <a:t>Préstamo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276601" y="4158705"/>
            <a:ext cx="446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Boda</a:t>
            </a:r>
            <a:r>
              <a:rPr lang="en-US" b="1" dirty="0"/>
              <a:t> y Luna de </a:t>
            </a:r>
            <a:r>
              <a:rPr lang="en-US" b="1" dirty="0" err="1"/>
              <a:t>Miel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2543557" y="2828839"/>
            <a:ext cx="5410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Consumo</a:t>
            </a:r>
            <a:r>
              <a:rPr lang="en-US" b="1" dirty="0"/>
              <a:t> – </a:t>
            </a:r>
            <a:r>
              <a:rPr lang="en-US" b="1" dirty="0" err="1"/>
              <a:t>Tarjetas</a:t>
            </a:r>
            <a:r>
              <a:rPr lang="en-US" b="1" dirty="0"/>
              <a:t> de </a:t>
            </a:r>
            <a:r>
              <a:rPr lang="en-US" b="1" dirty="0" err="1"/>
              <a:t>Crédito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3425484" y="4798199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Casa Nueva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33801" y="5498067"/>
            <a:ext cx="403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</a:t>
            </a:r>
            <a:r>
              <a:rPr lang="en-US" b="1" dirty="0" err="1"/>
              <a:t>Abrir</a:t>
            </a:r>
            <a:r>
              <a:rPr lang="en-US" b="1" dirty="0"/>
              <a:t> un </a:t>
            </a:r>
            <a:r>
              <a:rPr lang="en-US" b="1" dirty="0" err="1"/>
              <a:t>Negocio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2961249" y="3468023"/>
            <a:ext cx="355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Préstamo</a:t>
            </a:r>
            <a:r>
              <a:rPr lang="en-US" b="1" dirty="0"/>
              <a:t> para Auto Nuevo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2484" y="144553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1965" y="3516915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Trampa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Deuda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787723" y="6175176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El </a:t>
            </a:r>
            <a:r>
              <a:rPr lang="en-US" b="1" dirty="0" err="1">
                <a:solidFill>
                  <a:srgbClr val="FF0000"/>
                </a:solidFill>
              </a:rPr>
              <a:t>Pozo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Desesperación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flipV="1">
            <a:off x="0" y="3666068"/>
            <a:ext cx="8229599" cy="2840770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60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¿</a:t>
            </a:r>
            <a:r>
              <a:rPr lang="en-US" b="1" dirty="0" err="1"/>
              <a:t>Cómo</a:t>
            </a:r>
            <a:r>
              <a:rPr lang="en-US" b="1" dirty="0"/>
              <a:t> </a:t>
            </a:r>
            <a:r>
              <a:rPr lang="en-US" b="1" dirty="0" err="1"/>
              <a:t>Cambiar</a:t>
            </a:r>
            <a:r>
              <a:rPr lang="en-US" b="1" dirty="0"/>
              <a:t> de </a:t>
            </a:r>
            <a:r>
              <a:rPr lang="en-US" b="1" dirty="0" err="1"/>
              <a:t>Direcci</a:t>
            </a:r>
            <a:r>
              <a:rPr lang="el-GR" b="1" dirty="0"/>
              <a:t>ό</a:t>
            </a:r>
            <a:r>
              <a:rPr lang="en-US" b="1" dirty="0"/>
              <a:t>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983162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>
                <a:solidFill>
                  <a:srgbClr val="0000FF"/>
                </a:solidFill>
              </a:rPr>
              <a:t>¿DÓNDE ESTAS? ¿A DÓNDE QUIERES IR?</a:t>
            </a:r>
          </a:p>
          <a:p>
            <a:r>
              <a:rPr lang="es-ES" sz="2400" dirty="0"/>
              <a:t>Una Nueva Esperanza: Un Plan para Tomar el Control de tu Vida</a:t>
            </a:r>
          </a:p>
          <a:p>
            <a:r>
              <a:rPr lang="es-ES" sz="2400" dirty="0"/>
              <a:t>¿Cómo? La Educación Financiera es la Clave</a:t>
            </a:r>
          </a:p>
          <a:p>
            <a:r>
              <a:rPr lang="es-ES" sz="2400" dirty="0"/>
              <a:t>Tu Fundación Financiera: Tus Creencias Fundamentales.</a:t>
            </a:r>
          </a:p>
          <a:p>
            <a:r>
              <a:rPr lang="es-ES" sz="2400" dirty="0"/>
              <a:t>Por Qué es Esencial Cambiar tu Mentalidad.</a:t>
            </a:r>
          </a:p>
          <a:p>
            <a:r>
              <a:rPr lang="es-ES" sz="2400" dirty="0"/>
              <a:t>Obteniendo Claridad Sobre tu Propósito, Valores y Prioridades.</a:t>
            </a:r>
          </a:p>
          <a:p>
            <a:r>
              <a:rPr lang="es-ES" sz="2400" dirty="0"/>
              <a:t>Cómo Alcanzar tus Sueños, Deseos y Metas en la Vida.</a:t>
            </a:r>
          </a:p>
          <a:p>
            <a:r>
              <a:rPr lang="es-ES" sz="2400" dirty="0"/>
              <a:t>Aclarando Dónde te Encuentras Hoy vs. tu Visión.</a:t>
            </a:r>
          </a:p>
          <a:p>
            <a:r>
              <a:rPr lang="es-ES" sz="2400" dirty="0"/>
              <a:t>El Juego de la Vida: Tu Hoja de Balance - Activos vs. Pasivos.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D2B75-14CA-4D99-C054-AF551E1B1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42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6F09-E700-4C64-99E3-0E919E48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138"/>
            <a:ext cx="8229600" cy="1143000"/>
          </a:xfrm>
        </p:spPr>
        <p:txBody>
          <a:bodyPr/>
          <a:lstStyle/>
          <a:p>
            <a:r>
              <a:rPr lang="en-US" b="1" dirty="0" err="1"/>
              <a:t>Nuevas</a:t>
            </a:r>
            <a:r>
              <a:rPr lang="en-US" b="1" dirty="0"/>
              <a:t> </a:t>
            </a:r>
            <a:r>
              <a:rPr lang="en-US" b="1"/>
              <a:t>Preguntas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A747-BD9B-4BF2-AEA1-F4A1D2BD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8991600" cy="5364162"/>
          </a:xfrm>
        </p:spPr>
        <p:txBody>
          <a:bodyPr/>
          <a:lstStyle/>
          <a:p>
            <a:r>
              <a:rPr lang="en-US" sz="2800" dirty="0"/>
              <a:t>¿</a:t>
            </a:r>
            <a:r>
              <a:rPr lang="es-ES" sz="2800" dirty="0"/>
              <a:t>Qué es lo que más te importa? ¿Tu familia? ¿Tu paz mental? ¿El presente? O el futuro?</a:t>
            </a:r>
          </a:p>
          <a:p>
            <a:r>
              <a:rPr lang="en-US" sz="2800" dirty="0"/>
              <a:t>¿Que </a:t>
            </a:r>
            <a:r>
              <a:rPr lang="en-US" sz="2800" dirty="0" err="1"/>
              <a:t>harías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supieras</a:t>
            </a:r>
            <a:r>
              <a:rPr lang="en-US" sz="2800" dirty="0"/>
              <a:t> que </a:t>
            </a:r>
            <a:r>
              <a:rPr lang="en-US" sz="2800" dirty="0" err="1"/>
              <a:t>existe</a:t>
            </a:r>
            <a:r>
              <a:rPr lang="en-US" sz="2800" dirty="0"/>
              <a:t> una </a:t>
            </a:r>
            <a:r>
              <a:rPr lang="en-US" sz="2800" dirty="0" err="1"/>
              <a:t>manera</a:t>
            </a:r>
            <a:r>
              <a:rPr lang="en-US" sz="2800" dirty="0"/>
              <a:t> de </a:t>
            </a:r>
            <a:r>
              <a:rPr lang="en-US" sz="2800" dirty="0" err="1"/>
              <a:t>tener</a:t>
            </a:r>
            <a:r>
              <a:rPr lang="en-US" sz="2800" dirty="0"/>
              <a:t> una </a:t>
            </a:r>
            <a:r>
              <a:rPr lang="en-US" sz="2800" dirty="0" err="1"/>
              <a:t>mejor</a:t>
            </a:r>
            <a:r>
              <a:rPr lang="en-US" sz="2800" dirty="0"/>
              <a:t> </a:t>
            </a:r>
            <a:r>
              <a:rPr lang="en-US" sz="2800" dirty="0" err="1"/>
              <a:t>vida</a:t>
            </a:r>
            <a:r>
              <a:rPr lang="en-US" sz="2800" dirty="0"/>
              <a:t> y de </a:t>
            </a:r>
            <a:r>
              <a:rPr lang="en-US" sz="2800" dirty="0" err="1"/>
              <a:t>lograr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de las </a:t>
            </a:r>
            <a:r>
              <a:rPr lang="en-US" sz="2800" dirty="0" err="1"/>
              <a:t>cosas</a:t>
            </a:r>
            <a:r>
              <a:rPr lang="en-US" sz="2800" dirty="0"/>
              <a:t> que </a:t>
            </a:r>
            <a:r>
              <a:rPr lang="en-US" sz="2800" dirty="0" err="1"/>
              <a:t>deseas</a:t>
            </a:r>
            <a:r>
              <a:rPr lang="en-US" sz="2800" dirty="0"/>
              <a:t>?</a:t>
            </a:r>
          </a:p>
          <a:p>
            <a:r>
              <a:rPr lang="en-US" sz="2800" dirty="0"/>
              <a:t>¿</a:t>
            </a:r>
            <a:r>
              <a:rPr lang="en-US" sz="2800" dirty="0" err="1"/>
              <a:t>Estarías</a:t>
            </a:r>
            <a:r>
              <a:rPr lang="en-US" sz="2800" dirty="0"/>
              <a:t> </a:t>
            </a:r>
            <a:r>
              <a:rPr lang="en-US" sz="2800" dirty="0" err="1"/>
              <a:t>dispuesto</a:t>
            </a:r>
            <a:r>
              <a:rPr lang="en-US" sz="2800" dirty="0"/>
              <a:t> a </a:t>
            </a:r>
            <a:r>
              <a:rPr lang="en-US" sz="2800" dirty="0" err="1"/>
              <a:t>considerar</a:t>
            </a:r>
            <a:r>
              <a:rPr lang="en-US" sz="2800" dirty="0"/>
              <a:t> una </a:t>
            </a:r>
            <a:r>
              <a:rPr lang="en-US" sz="2800" dirty="0" err="1"/>
              <a:t>nueva</a:t>
            </a:r>
            <a:r>
              <a:rPr lang="en-US" sz="2800" dirty="0"/>
              <a:t> </a:t>
            </a:r>
            <a:r>
              <a:rPr lang="en-US" sz="2800" dirty="0" err="1"/>
              <a:t>Posibilidad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1.) 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Harías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fueras</a:t>
            </a:r>
            <a:r>
              <a:rPr lang="en-US" sz="2800" dirty="0"/>
              <a:t> Libre de </a:t>
            </a:r>
            <a:r>
              <a:rPr lang="en-US" sz="2800" dirty="0" err="1"/>
              <a:t>Deuda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2.) 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Estarías</a:t>
            </a:r>
            <a:r>
              <a:rPr lang="en-US" sz="2800" dirty="0"/>
              <a:t> </a:t>
            </a:r>
            <a:r>
              <a:rPr lang="en-US" sz="2800" dirty="0" err="1"/>
              <a:t>dispuesto</a:t>
            </a:r>
            <a:r>
              <a:rPr lang="en-US" sz="2800" dirty="0"/>
              <a:t> a </a:t>
            </a:r>
            <a:r>
              <a:rPr lang="en-US" sz="2800" dirty="0" err="1"/>
              <a:t>Hacer</a:t>
            </a:r>
            <a:r>
              <a:rPr lang="en-US" sz="2800" dirty="0"/>
              <a:t> para que </a:t>
            </a:r>
            <a:r>
              <a:rPr lang="en-US" sz="2800" dirty="0" err="1"/>
              <a:t>tu</a:t>
            </a:r>
            <a:r>
              <a:rPr lang="en-US" sz="2800" dirty="0"/>
              <a:t> Familia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protegida</a:t>
            </a:r>
            <a:r>
              <a:rPr lang="en-US" sz="2800" dirty="0"/>
              <a:t> </a:t>
            </a:r>
            <a:r>
              <a:rPr lang="en-US" sz="2800" dirty="0" err="1"/>
              <a:t>economicamente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algo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pasara</a:t>
            </a:r>
            <a:r>
              <a:rPr lang="en-US" sz="2800" dirty="0"/>
              <a:t> a </a:t>
            </a:r>
            <a:r>
              <a:rPr lang="en-US" sz="2800" dirty="0" err="1"/>
              <a:t>ti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3.) ¿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gustaría</a:t>
            </a:r>
            <a:r>
              <a:rPr lang="en-US" sz="2800" dirty="0"/>
              <a:t> </a:t>
            </a:r>
            <a:r>
              <a:rPr lang="en-US" sz="2800" dirty="0" err="1"/>
              <a:t>tener</a:t>
            </a:r>
            <a:r>
              <a:rPr lang="en-US" sz="2800" dirty="0"/>
              <a:t> </a:t>
            </a:r>
            <a:r>
              <a:rPr lang="en-US" sz="2800" dirty="0" err="1"/>
              <a:t>ingresos</a:t>
            </a:r>
            <a:r>
              <a:rPr lang="en-US" sz="2800" dirty="0"/>
              <a:t> </a:t>
            </a:r>
            <a:r>
              <a:rPr lang="en-US" sz="2800" dirty="0" err="1"/>
              <a:t>predecibles</a:t>
            </a:r>
            <a:r>
              <a:rPr lang="en-US" sz="2800" dirty="0"/>
              <a:t> </a:t>
            </a:r>
            <a:r>
              <a:rPr lang="en-US" sz="2800" dirty="0" err="1"/>
              <a:t>pasivos</a:t>
            </a:r>
            <a:r>
              <a:rPr lang="en-US" sz="2800" dirty="0"/>
              <a:t> sin </a:t>
            </a:r>
            <a:r>
              <a:rPr lang="en-US" sz="2800" dirty="0" err="1"/>
              <a:t>tener</a:t>
            </a:r>
            <a:r>
              <a:rPr lang="en-US" sz="2800" dirty="0"/>
              <a:t> que </a:t>
            </a:r>
            <a:r>
              <a:rPr lang="en-US" sz="2800" dirty="0" err="1"/>
              <a:t>trabajar</a:t>
            </a:r>
            <a:r>
              <a:rPr lang="en-US" sz="2800" dirty="0"/>
              <a:t> para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retires o antes?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228D62-73DC-6B50-3A8C-F86F0FFC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5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6F09-E700-4C64-99E3-0E919E48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b="1" dirty="0" err="1"/>
              <a:t>Considerando</a:t>
            </a:r>
            <a:r>
              <a:rPr lang="en-US" b="1" dirty="0"/>
              <a:t> </a:t>
            </a:r>
            <a:r>
              <a:rPr lang="en-US" b="1" dirty="0" err="1"/>
              <a:t>Nuevas</a:t>
            </a:r>
            <a:r>
              <a:rPr lang="en-US" b="1" dirty="0"/>
              <a:t> </a:t>
            </a:r>
            <a:r>
              <a:rPr lang="en-US" b="1" dirty="0" err="1"/>
              <a:t>Posibilidades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A747-BD9B-4BF2-AEA1-F4A1D2BD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91200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Sentirías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fueras</a:t>
            </a:r>
            <a:r>
              <a:rPr lang="en-US" dirty="0"/>
              <a:t> Libre </a:t>
            </a:r>
            <a:r>
              <a:rPr lang="en-US" dirty="0" err="1"/>
              <a:t>Financieramente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harías</a:t>
            </a:r>
            <a:r>
              <a:rPr lang="en-US" dirty="0"/>
              <a:t> con </a:t>
            </a:r>
            <a:r>
              <a:rPr lang="en-US" dirty="0" err="1"/>
              <a:t>tu</a:t>
            </a:r>
            <a:r>
              <a:rPr lang="en-US" dirty="0"/>
              <a:t> Vida?</a:t>
            </a:r>
          </a:p>
          <a:p>
            <a:pPr lvl="1"/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harías</a:t>
            </a:r>
            <a:r>
              <a:rPr lang="en-US" dirty="0"/>
              <a:t> con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harías</a:t>
            </a:r>
            <a:r>
              <a:rPr lang="en-US" dirty="0"/>
              <a:t> con </a:t>
            </a:r>
            <a:r>
              <a:rPr lang="en-US" dirty="0" err="1"/>
              <a:t>tu</a:t>
            </a:r>
            <a:r>
              <a:rPr lang="en-US" dirty="0"/>
              <a:t> Dinero?</a:t>
            </a:r>
          </a:p>
          <a:p>
            <a:r>
              <a:rPr lang="en-US" dirty="0"/>
              <a:t>Si </a:t>
            </a:r>
            <a:r>
              <a:rPr lang="en-US" dirty="0" err="1"/>
              <a:t>tuvieras</a:t>
            </a:r>
            <a:r>
              <a:rPr lang="en-US" dirty="0"/>
              <a:t> $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Abundancia</a:t>
            </a:r>
            <a:r>
              <a:rPr lang="en-US" dirty="0"/>
              <a:t>?</a:t>
            </a:r>
          </a:p>
          <a:p>
            <a:r>
              <a:rPr lang="en-US" dirty="0" err="1"/>
              <a:t>Nunca</a:t>
            </a:r>
            <a:r>
              <a:rPr lang="en-US" dirty="0"/>
              <a:t> es </a:t>
            </a:r>
            <a:r>
              <a:rPr lang="en-US" dirty="0" err="1"/>
              <a:t>tarde</a:t>
            </a:r>
            <a:r>
              <a:rPr lang="en-US" dirty="0"/>
              <a:t>… Hoy es un nuevo día!</a:t>
            </a:r>
          </a:p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estarías</a:t>
            </a:r>
            <a:r>
              <a:rPr lang="en-US" dirty="0"/>
              <a:t> </a:t>
            </a:r>
            <a:r>
              <a:rPr lang="en-US" dirty="0" err="1"/>
              <a:t>dispuesto</a:t>
            </a:r>
            <a:r>
              <a:rPr lang="en-US" dirty="0"/>
              <a:t> a HACER para </a:t>
            </a:r>
            <a:r>
              <a:rPr lang="en-US" dirty="0" err="1"/>
              <a:t>disfrutar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de </a:t>
            </a:r>
            <a:r>
              <a:rPr lang="en-US" dirty="0" err="1"/>
              <a:t>vida</a:t>
            </a:r>
            <a:r>
              <a:rPr lang="en-US" dirty="0"/>
              <a:t>?</a:t>
            </a:r>
          </a:p>
          <a:p>
            <a:r>
              <a:rPr lang="en-US" dirty="0"/>
              <a:t>¿</a:t>
            </a:r>
            <a:r>
              <a:rPr lang="en-US" dirty="0" err="1"/>
              <a:t>Verdaderamente</a:t>
            </a:r>
            <a:r>
              <a:rPr lang="en-US" dirty="0"/>
              <a:t>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dispuesto</a:t>
            </a:r>
            <a:r>
              <a:rPr lang="en-US" dirty="0"/>
              <a:t> a </a:t>
            </a:r>
            <a:r>
              <a:rPr lang="en-US" dirty="0" err="1"/>
              <a:t>pagar</a:t>
            </a:r>
            <a:r>
              <a:rPr lang="en-US" dirty="0"/>
              <a:t> el </a:t>
            </a:r>
            <a:r>
              <a:rPr lang="en-US" dirty="0" err="1"/>
              <a:t>precio</a:t>
            </a:r>
            <a:r>
              <a:rPr lang="en-US" dirty="0"/>
              <a:t> de </a:t>
            </a:r>
            <a:r>
              <a:rPr lang="en-US" dirty="0" err="1"/>
              <a:t>lograr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Libertad </a:t>
            </a:r>
            <a:r>
              <a:rPr lang="en-US" dirty="0" err="1"/>
              <a:t>Financiera</a:t>
            </a:r>
            <a:r>
              <a:rPr lang="en-US" dirty="0"/>
              <a:t> y </a:t>
            </a:r>
            <a:r>
              <a:rPr lang="en-US" dirty="0" err="1"/>
              <a:t>Prosperidad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CD818D-375D-FBBD-32C9-98A748428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E559FE-0A2E-0418-AC4A-BA3679755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96" y="9525"/>
            <a:ext cx="8229600" cy="1143000"/>
          </a:xfrm>
        </p:spPr>
        <p:txBody>
          <a:bodyPr/>
          <a:lstStyle/>
          <a:p>
            <a:r>
              <a:rPr lang="en-US" sz="4000" b="1" dirty="0"/>
              <a:t>El </a:t>
            </a:r>
            <a:r>
              <a:rPr lang="en-US" sz="4000" b="1" dirty="0" err="1"/>
              <a:t>Mapa</a:t>
            </a:r>
            <a:r>
              <a:rPr lang="en-US" sz="4000" b="1" dirty="0"/>
              <a:t> de </a:t>
            </a:r>
            <a:r>
              <a:rPr lang="en-US" sz="4000" b="1" dirty="0" err="1"/>
              <a:t>Posibilidad</a:t>
            </a:r>
            <a:br>
              <a:rPr lang="en-US" sz="4000" b="1" dirty="0"/>
            </a:br>
            <a:r>
              <a:rPr lang="en-US" sz="4000" b="1" dirty="0"/>
              <a:t>De </a:t>
            </a:r>
            <a:r>
              <a:rPr lang="en-US" sz="4000" b="1" dirty="0" err="1"/>
              <a:t>Esclavitud</a:t>
            </a:r>
            <a:r>
              <a:rPr lang="en-US" sz="4000" b="1" dirty="0"/>
              <a:t> a la Libertad</a:t>
            </a:r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1939584" y="4375637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7667" y="4196682"/>
            <a:ext cx="75438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73108" y="4297204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</a:rPr>
              <a:t>tiempo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26012" y="4163246"/>
            <a:ext cx="0" cy="23459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26012" y="533400"/>
            <a:ext cx="0" cy="37338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5867400"/>
            <a:ext cx="657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-$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695980"/>
            <a:ext cx="67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+$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61913" y="372347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18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34199" y="373501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65</a:t>
            </a:r>
          </a:p>
        </p:txBody>
      </p:sp>
      <p:cxnSp>
        <p:nvCxnSpPr>
          <p:cNvPr id="33" name="Elbow Connector 32"/>
          <p:cNvCxnSpPr/>
          <p:nvPr/>
        </p:nvCxnSpPr>
        <p:spPr>
          <a:xfrm rot="16200000" flipH="1">
            <a:off x="2252413" y="5029199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2557214" y="5680363"/>
            <a:ext cx="685800" cy="304800"/>
          </a:xfrm>
          <a:prstGeom prst="bentConnector3">
            <a:avLst>
              <a:gd name="adj1" fmla="val 769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77870" y="5201333"/>
            <a:ext cx="189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rgbClr val="0070C0"/>
                </a:solidFill>
              </a:rPr>
              <a:t>Solucion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Tradicional</a:t>
            </a:r>
            <a:r>
              <a:rPr lang="en-US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8375" y="381046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Decisiones</a:t>
            </a:r>
            <a:r>
              <a:rPr lang="en-US" i="1" dirty="0"/>
              <a:t> </a:t>
            </a:r>
            <a:r>
              <a:rPr lang="en-US" i="1" dirty="0" err="1"/>
              <a:t>Críticas</a:t>
            </a:r>
            <a:r>
              <a:rPr lang="en-US" i="1" dirty="0"/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65906" y="3193749"/>
            <a:ext cx="15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Trampa</a:t>
            </a:r>
            <a:r>
              <a:rPr lang="en-US" b="1" dirty="0">
                <a:solidFill>
                  <a:srgbClr val="FF0000"/>
                </a:solidFill>
              </a:rPr>
              <a:t> de la </a:t>
            </a:r>
            <a:r>
              <a:rPr lang="en-US" b="1" dirty="0" err="1">
                <a:solidFill>
                  <a:srgbClr val="FF0000"/>
                </a:solidFill>
              </a:rPr>
              <a:t>Deuda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96291" y="6211669"/>
            <a:ext cx="1857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El </a:t>
            </a:r>
            <a:r>
              <a:rPr lang="en-US" b="1" dirty="0" err="1">
                <a:solidFill>
                  <a:srgbClr val="FF0000"/>
                </a:solidFill>
              </a:rPr>
              <a:t>Pozo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Desesperación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Arc 5"/>
          <p:cNvSpPr/>
          <p:nvPr/>
        </p:nvSpPr>
        <p:spPr>
          <a:xfrm flipV="1">
            <a:off x="-1062286" y="4612194"/>
            <a:ext cx="8229599" cy="1563469"/>
          </a:xfrm>
          <a:prstGeom prst="arc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 flipV="1">
            <a:off x="1231796" y="2209799"/>
            <a:ext cx="3641435" cy="3939992"/>
          </a:xfrm>
          <a:prstGeom prst="arc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3413263" y="-136909"/>
            <a:ext cx="2919936" cy="4329035"/>
          </a:xfrm>
          <a:prstGeom prst="arc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4163600" y="314325"/>
            <a:ext cx="4343400" cy="1749588"/>
          </a:xfrm>
          <a:prstGeom prst="arc">
            <a:avLst/>
          </a:prstGeom>
          <a:ln w="2540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041346" y="2625297"/>
            <a:ext cx="29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Libertad </a:t>
            </a:r>
            <a:r>
              <a:rPr lang="en-US" b="1" dirty="0" err="1"/>
              <a:t>Financiera</a:t>
            </a:r>
            <a:r>
              <a:rPr lang="en-US" b="1" dirty="0"/>
              <a:t>!</a:t>
            </a:r>
          </a:p>
          <a:p>
            <a:pPr algn="r"/>
            <a:r>
              <a:rPr lang="en-US" b="1" dirty="0" err="1"/>
              <a:t>Ingreso</a:t>
            </a:r>
            <a:r>
              <a:rPr lang="en-US" b="1" dirty="0"/>
              <a:t> </a:t>
            </a:r>
            <a:r>
              <a:rPr lang="en-US" b="1" dirty="0" err="1"/>
              <a:t>Pasivo</a:t>
            </a:r>
            <a:r>
              <a:rPr lang="en-US" b="1" dirty="0"/>
              <a:t> &gt; </a:t>
            </a:r>
            <a:r>
              <a:rPr lang="en-US" b="1" dirty="0" err="1"/>
              <a:t>Gastos</a:t>
            </a:r>
            <a:endParaRPr lang="en-US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823690" y="4238534"/>
            <a:ext cx="2262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Seguridad</a:t>
            </a:r>
            <a:r>
              <a:rPr lang="en-US" b="1" dirty="0"/>
              <a:t> </a:t>
            </a:r>
            <a:r>
              <a:rPr lang="en-US" b="1" dirty="0" err="1"/>
              <a:t>Financiera</a:t>
            </a:r>
            <a:r>
              <a:rPr lang="en-US" b="1" dirty="0"/>
              <a:t>!</a:t>
            </a:r>
          </a:p>
          <a:p>
            <a:pPr algn="r"/>
            <a:r>
              <a:rPr lang="en-US" b="1" dirty="0" err="1"/>
              <a:t>Libre</a:t>
            </a:r>
            <a:r>
              <a:rPr lang="en-US" b="1" dirty="0"/>
              <a:t> de </a:t>
            </a:r>
            <a:r>
              <a:rPr lang="en-US" b="1" dirty="0" err="1"/>
              <a:t>Deuda</a:t>
            </a:r>
            <a:r>
              <a:rPr lang="en-US" b="1" dirty="0"/>
              <a:t>!</a:t>
            </a:r>
          </a:p>
          <a:p>
            <a:pPr algn="r"/>
            <a:r>
              <a:rPr lang="en-US" b="1" dirty="0" err="1"/>
              <a:t>Intereses</a:t>
            </a:r>
            <a:r>
              <a:rPr lang="en-US" b="1" dirty="0"/>
              <a:t> </a:t>
            </a:r>
            <a:r>
              <a:rPr lang="en-US" b="1" dirty="0" err="1"/>
              <a:t>Netos</a:t>
            </a:r>
            <a:r>
              <a:rPr lang="en-US" b="1" dirty="0"/>
              <a:t>=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67313" y="1701967"/>
            <a:ext cx="198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Impacto</a:t>
            </a:r>
            <a:endParaRPr lang="en-US" b="1" dirty="0"/>
          </a:p>
          <a:p>
            <a:pPr algn="r"/>
            <a:r>
              <a:rPr lang="en-US" b="1" dirty="0" err="1"/>
              <a:t>Herencia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33400" y="4890312"/>
            <a:ext cx="2061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Esclavitud</a:t>
            </a:r>
            <a:r>
              <a:rPr lang="en-US" b="1" dirty="0"/>
              <a:t> </a:t>
            </a:r>
            <a:r>
              <a:rPr lang="en-US" b="1" dirty="0" err="1"/>
              <a:t>Financiera</a:t>
            </a:r>
            <a:r>
              <a:rPr lang="en-US" b="1" dirty="0"/>
              <a:t>!</a:t>
            </a:r>
          </a:p>
          <a:p>
            <a:pPr algn="r"/>
            <a:r>
              <a:rPr lang="en-US" b="1" dirty="0" err="1"/>
              <a:t>Ingreso</a:t>
            </a:r>
            <a:r>
              <a:rPr lang="en-US" b="1" dirty="0"/>
              <a:t> </a:t>
            </a:r>
            <a:r>
              <a:rPr lang="en-US" b="1" dirty="0" err="1"/>
              <a:t>Neto</a:t>
            </a:r>
            <a:r>
              <a:rPr lang="en-US" b="1" dirty="0"/>
              <a:t> &lt; 0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953000" y="4267200"/>
            <a:ext cx="6096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234984" y="6211669"/>
            <a:ext cx="1194583" cy="3299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33582" y="6218407"/>
            <a:ext cx="263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/>
              <a:t>Pagate</a:t>
            </a:r>
            <a:r>
              <a:rPr lang="en-US" b="1" dirty="0"/>
              <a:t> a </a:t>
            </a:r>
            <a:r>
              <a:rPr lang="en-US" b="1" dirty="0" err="1"/>
              <a:t>Ti</a:t>
            </a:r>
            <a:r>
              <a:rPr lang="en-US" b="1" dirty="0"/>
              <a:t> </a:t>
            </a:r>
            <a:r>
              <a:rPr lang="en-US" b="1" dirty="0" err="1"/>
              <a:t>Mismo</a:t>
            </a:r>
            <a:r>
              <a:rPr lang="en-US" b="1" dirty="0"/>
              <a:t>! </a:t>
            </a:r>
          </a:p>
          <a:p>
            <a:pPr algn="r"/>
            <a:r>
              <a:rPr lang="en-US" b="1" dirty="0" err="1"/>
              <a:t>Ingreso</a:t>
            </a:r>
            <a:r>
              <a:rPr lang="en-US" b="1" dirty="0"/>
              <a:t> </a:t>
            </a:r>
            <a:r>
              <a:rPr lang="en-US" b="1" dirty="0" err="1"/>
              <a:t>Neto</a:t>
            </a:r>
            <a:r>
              <a:rPr lang="en-US" b="1" dirty="0"/>
              <a:t> &gt;0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95313" y="4196682"/>
            <a:ext cx="1880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00B050"/>
                </a:solidFill>
              </a:rPr>
              <a:t>ABUNDANCIA!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Invertir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en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Ti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Ahorrar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Salir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Deuda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651430" y="2209799"/>
            <a:ext cx="3303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00B050"/>
                </a:solidFill>
              </a:rPr>
              <a:t>PROSPERIDAD!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Ser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Propio</a:t>
            </a:r>
            <a:r>
              <a:rPr lang="en-US" b="1" dirty="0">
                <a:solidFill>
                  <a:srgbClr val="00B050"/>
                </a:solidFill>
              </a:rPr>
              <a:t> Banco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Arriesgar</a:t>
            </a:r>
            <a:r>
              <a:rPr lang="en-US" b="1" dirty="0">
                <a:solidFill>
                  <a:srgbClr val="00B050"/>
                </a:solidFill>
              </a:rPr>
              <a:t> y </a:t>
            </a:r>
            <a:r>
              <a:rPr lang="en-US" b="1" dirty="0" err="1">
                <a:solidFill>
                  <a:srgbClr val="00B050"/>
                </a:solidFill>
              </a:rPr>
              <a:t>Crecer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Negocio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Propio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B050"/>
                </a:solidFill>
              </a:rPr>
              <a:t>Inversión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23690" y="1219200"/>
            <a:ext cx="314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>
                <a:solidFill>
                  <a:srgbClr val="00B050"/>
                </a:solidFill>
              </a:rPr>
              <a:t>LIBERTAD!</a:t>
            </a:r>
          </a:p>
          <a:p>
            <a:pPr algn="r"/>
            <a:r>
              <a:rPr lang="en-US" b="1" dirty="0" err="1">
                <a:solidFill>
                  <a:srgbClr val="00B050"/>
                </a:solidFill>
              </a:rPr>
              <a:t>Disfrutar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Compartir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6370144" y="2082643"/>
            <a:ext cx="407726" cy="5426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8610600" y="1300300"/>
            <a:ext cx="190500" cy="4016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265674" y="585539"/>
            <a:ext cx="291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LEGADO!</a:t>
            </a:r>
          </a:p>
          <a:p>
            <a:pPr algn="r"/>
            <a:r>
              <a:rPr lang="en-US" b="1" dirty="0">
                <a:solidFill>
                  <a:srgbClr val="00B050"/>
                </a:solidFill>
              </a:rPr>
              <a:t>Fundación</a:t>
            </a:r>
          </a:p>
        </p:txBody>
      </p:sp>
    </p:spTree>
    <p:extLst>
      <p:ext uri="{BB962C8B-B14F-4D97-AF65-F5344CB8AC3E}">
        <p14:creationId xmlns:p14="http://schemas.microsoft.com/office/powerpoint/2010/main" val="2928538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D6F09-E700-4C64-99E3-0E919E485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b="1" dirty="0"/>
              <a:t>Los </a:t>
            </a:r>
            <a:r>
              <a:rPr lang="en-US" b="1" dirty="0" err="1"/>
              <a:t>Requerimientos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0A747-BD9B-4BF2-AEA1-F4A1D2BDC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3440"/>
            <a:ext cx="853440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Lo que </a:t>
            </a:r>
            <a:r>
              <a:rPr lang="en-US" sz="2200" dirty="0" err="1"/>
              <a:t>Necesitas</a:t>
            </a:r>
            <a:r>
              <a:rPr lang="en-US" sz="2200" dirty="0"/>
              <a:t> </a:t>
            </a:r>
            <a:r>
              <a:rPr lang="en-US" sz="2200" dirty="0" err="1"/>
              <a:t>Hacer</a:t>
            </a:r>
            <a:r>
              <a:rPr lang="en-US" sz="2200" dirty="0"/>
              <a:t> es:</a:t>
            </a:r>
          </a:p>
          <a:p>
            <a:pPr marL="0" indent="0">
              <a:buNone/>
            </a:pPr>
            <a:r>
              <a:rPr lang="en-US" sz="2200" dirty="0"/>
              <a:t>1.) </a:t>
            </a:r>
            <a:r>
              <a:rPr lang="en-US" sz="2200" b="1" dirty="0" err="1"/>
              <a:t>Despertar</a:t>
            </a:r>
            <a:r>
              <a:rPr lang="en-US" sz="2200" b="1" dirty="0"/>
              <a:t> &amp; </a:t>
            </a:r>
            <a:r>
              <a:rPr lang="en-US" sz="2200" b="1" dirty="0" err="1"/>
              <a:t>Tomar</a:t>
            </a:r>
            <a:r>
              <a:rPr lang="en-US" sz="2200" b="1" dirty="0"/>
              <a:t> Control: </a:t>
            </a:r>
            <a:r>
              <a:rPr lang="es-ES" sz="2200" dirty="0"/>
              <a:t>Date cuenta de que has estado a la deriva en tu vida financiera, sin ningún plan o dirección. Luego despierta y decide retomar el control de tu vida financiera</a:t>
            </a:r>
            <a:r>
              <a:rPr lang="en-US" sz="2200" dirty="0"/>
              <a:t>.  </a:t>
            </a:r>
          </a:p>
          <a:p>
            <a:pPr marL="0" indent="0">
              <a:buNone/>
            </a:pPr>
            <a:r>
              <a:rPr lang="en-US" sz="2200" dirty="0"/>
              <a:t>2.) </a:t>
            </a:r>
            <a:r>
              <a:rPr lang="en-US" sz="2200" b="1" dirty="0" err="1"/>
              <a:t>Desarrolla</a:t>
            </a:r>
            <a:r>
              <a:rPr lang="en-US" sz="2200" b="1" dirty="0"/>
              <a:t> un </a:t>
            </a:r>
            <a:r>
              <a:rPr lang="en-US" sz="2200" b="1" dirty="0" err="1"/>
              <a:t>Deseo</a:t>
            </a:r>
            <a:r>
              <a:rPr lang="en-US" sz="2200" b="1" dirty="0"/>
              <a:t> </a:t>
            </a:r>
            <a:r>
              <a:rPr lang="en-US" sz="2200" b="1" dirty="0" err="1"/>
              <a:t>Ardiente</a:t>
            </a:r>
            <a:r>
              <a:rPr lang="en-US" sz="2200" b="1" dirty="0"/>
              <a:t> &amp; Nueva </a:t>
            </a:r>
            <a:r>
              <a:rPr lang="en-US" sz="2200" b="1" dirty="0" err="1"/>
              <a:t>Mentalidad</a:t>
            </a:r>
            <a:r>
              <a:rPr lang="en-US" sz="2200" dirty="0"/>
              <a:t>: </a:t>
            </a:r>
            <a:r>
              <a:rPr lang="es-ES" sz="2200" dirty="0"/>
              <a:t>Desarrolla el deseo de cambiar de dirección, el deseo de ser financieramente libre y adopta una nueva actitud y mentalidad para que nadie te detenga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r>
              <a:rPr lang="en-US" sz="2200" dirty="0"/>
              <a:t>3.) </a:t>
            </a:r>
            <a:r>
              <a:rPr lang="en-US" sz="2200" b="1" dirty="0" err="1"/>
              <a:t>Evalúa</a:t>
            </a:r>
            <a:r>
              <a:rPr lang="en-US" sz="2200" b="1" dirty="0"/>
              <a:t> </a:t>
            </a:r>
            <a:r>
              <a:rPr lang="en-US" sz="2200" b="1" dirty="0" err="1"/>
              <a:t>tu</a:t>
            </a:r>
            <a:r>
              <a:rPr lang="en-US" sz="2200" b="1" dirty="0"/>
              <a:t> </a:t>
            </a:r>
            <a:r>
              <a:rPr lang="en-US" sz="2200" b="1" dirty="0" err="1"/>
              <a:t>Posición</a:t>
            </a:r>
            <a:r>
              <a:rPr lang="en-US" sz="2200" b="1" dirty="0"/>
              <a:t> Actual</a:t>
            </a:r>
            <a:r>
              <a:rPr lang="en-US" sz="2200" dirty="0"/>
              <a:t>: </a:t>
            </a:r>
            <a:r>
              <a:rPr lang="es-ES" sz="2200" dirty="0"/>
              <a:t>Comprende dónde estás y cómo llegaste aquí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4.) </a:t>
            </a:r>
            <a:r>
              <a:rPr lang="es-ES" sz="2200" b="1" dirty="0"/>
              <a:t>Establece Visión Financiera y Metas</a:t>
            </a:r>
            <a:r>
              <a:rPr lang="en-US" sz="2200" b="1" dirty="0"/>
              <a:t>: </a:t>
            </a:r>
            <a:r>
              <a:rPr lang="es-ES" sz="2200" dirty="0"/>
              <a:t>Ten una idea clara de dónde quieres ir, qué quieres y por qué lo quieres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5.) </a:t>
            </a:r>
            <a:r>
              <a:rPr lang="en-US" sz="2200" b="1" dirty="0" err="1"/>
              <a:t>Cuánto</a:t>
            </a:r>
            <a:r>
              <a:rPr lang="en-US" sz="2200" b="1" dirty="0"/>
              <a:t> </a:t>
            </a:r>
            <a:r>
              <a:rPr lang="en-US" sz="2200" b="1" dirty="0" err="1"/>
              <a:t>te</a:t>
            </a:r>
            <a:r>
              <a:rPr lang="en-US" sz="2200" b="1" dirty="0"/>
              <a:t> Falta &amp; </a:t>
            </a:r>
            <a:r>
              <a:rPr lang="en-US" sz="2200" b="1" dirty="0" err="1"/>
              <a:t>Cuenta</a:t>
            </a:r>
            <a:r>
              <a:rPr lang="en-US" sz="2200" b="1" dirty="0"/>
              <a:t> el </a:t>
            </a:r>
            <a:r>
              <a:rPr lang="en-US" sz="2200" b="1" dirty="0" err="1"/>
              <a:t>Costo</a:t>
            </a:r>
            <a:r>
              <a:rPr lang="en-US" sz="2200" dirty="0"/>
              <a:t>: </a:t>
            </a:r>
            <a:r>
              <a:rPr lang="en-US" sz="2200" dirty="0" err="1"/>
              <a:t>Entiende</a:t>
            </a:r>
            <a:r>
              <a:rPr lang="en-US" sz="2200" dirty="0"/>
              <a:t> </a:t>
            </a:r>
            <a:r>
              <a:rPr lang="es-ES" sz="2200" dirty="0"/>
              <a:t>la distancia que necesitas viajar y está dispuesto a pagar el precio para lograrlo</a:t>
            </a:r>
            <a:r>
              <a:rPr lang="en-US" sz="2200" dirty="0"/>
              <a:t>. </a:t>
            </a:r>
          </a:p>
          <a:p>
            <a:pPr marL="0" indent="0">
              <a:buNone/>
            </a:pPr>
            <a:r>
              <a:rPr lang="en-US" sz="2200" dirty="0"/>
              <a:t>6.) </a:t>
            </a:r>
            <a:r>
              <a:rPr lang="en-US" sz="2200" b="1" dirty="0"/>
              <a:t>Haz el </a:t>
            </a:r>
            <a:r>
              <a:rPr lang="en-US" sz="2200" b="1" dirty="0" err="1"/>
              <a:t>Compromiso</a:t>
            </a:r>
            <a:r>
              <a:rPr lang="en-US" sz="2200" dirty="0"/>
              <a:t>: </a:t>
            </a:r>
            <a:r>
              <a:rPr lang="es-ES" sz="2200" dirty="0"/>
              <a:t>Entonces ten valor, haz el compromiso y ten la persistencia para hacerlo realidad</a:t>
            </a:r>
            <a:r>
              <a:rPr lang="en-US" sz="22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CFA885-FC95-635E-5A30-2E5FC4C5A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33"/>
            <a:ext cx="2080410" cy="6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1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1563</Words>
  <Application>Microsoft Office PowerPoint</Application>
  <PresentationFormat>On-screen Show (4:3)</PresentationFormat>
  <Paragraphs>173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Reto Libertad Financiera</vt:lpstr>
      <vt:lpstr>UNA NUEVA ESPERANZA:   UN PLAN PARA TOMAR CONTROL DE TU VIDA FINANCIERA</vt:lpstr>
      <vt:lpstr>Repaso</vt:lpstr>
      <vt:lpstr>La Deuda es Una Trampa</vt:lpstr>
      <vt:lpstr>¿Cómo Cambiar de Direcciόn?</vt:lpstr>
      <vt:lpstr>Nuevas Preguntas</vt:lpstr>
      <vt:lpstr>Considerando Nuevas Posibilidades</vt:lpstr>
      <vt:lpstr>El Mapa de Posibilidad De Esclavitud a la Libertad</vt:lpstr>
      <vt:lpstr>Los Requerimientos</vt:lpstr>
      <vt:lpstr>Los Requerimientos</vt:lpstr>
      <vt:lpstr>SOLUCION: Necesitamos Tomar  el Control de Nuestra Vida y Finanzas</vt:lpstr>
      <vt:lpstr>Necesitamos Un Nuevo Guión!</vt:lpstr>
      <vt:lpstr>Necesitamos Un Nuevo Guión!</vt:lpstr>
      <vt:lpstr>Necesitamos Un Nuevo Guión!</vt:lpstr>
      <vt:lpstr>Un Nuevo Guiόn!</vt:lpstr>
      <vt:lpstr>¿ Preguntas? ¿ Comentarios?</vt:lpstr>
    </vt:vector>
  </TitlesOfParts>
  <Company>Multiple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abarron</dc:creator>
  <cp:lastModifiedBy>Alex Barron</cp:lastModifiedBy>
  <cp:revision>238</cp:revision>
  <cp:lastPrinted>2014-08-01T19:18:04Z</cp:lastPrinted>
  <dcterms:created xsi:type="dcterms:W3CDTF">2012-03-17T15:11:47Z</dcterms:created>
  <dcterms:modified xsi:type="dcterms:W3CDTF">2024-06-03T17:42:32Z</dcterms:modified>
</cp:coreProperties>
</file>