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31" r:id="rId2"/>
    <p:sldId id="258" r:id="rId3"/>
    <p:sldId id="397" r:id="rId4"/>
    <p:sldId id="398" r:id="rId5"/>
    <p:sldId id="399" r:id="rId6"/>
    <p:sldId id="400" r:id="rId7"/>
    <p:sldId id="401" r:id="rId8"/>
    <p:sldId id="402" r:id="rId9"/>
    <p:sldId id="405" r:id="rId10"/>
    <p:sldId id="299" r:id="rId11"/>
    <p:sldId id="30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2" autoAdjust="0"/>
    <p:restoredTop sz="94660"/>
  </p:normalViewPr>
  <p:slideViewPr>
    <p:cSldViewPr>
      <p:cViewPr varScale="1">
        <p:scale>
          <a:sx n="89" d="100"/>
          <a:sy n="89" d="100"/>
        </p:scale>
        <p:origin x="11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D0D55-DBB2-44CE-A789-1C15F75405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0301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20CDB-69AE-4B0F-84B9-314ACF6D2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7866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AF80-4E03-485A-8EE5-C60D25EA8B63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A968-5246-41C7-81B0-3BD39BC9F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AF80-4E03-485A-8EE5-C60D25EA8B63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A968-5246-41C7-81B0-3BD39BC9F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AF80-4E03-485A-8EE5-C60D25EA8B63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A968-5246-41C7-81B0-3BD39BC9F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AF80-4E03-485A-8EE5-C60D25EA8B63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A968-5246-41C7-81B0-3BD39BC9F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AF80-4E03-485A-8EE5-C60D25EA8B63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A968-5246-41C7-81B0-3BD39BC9F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AF80-4E03-485A-8EE5-C60D25EA8B63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A968-5246-41C7-81B0-3BD39BC9F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AF80-4E03-485A-8EE5-C60D25EA8B63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A968-5246-41C7-81B0-3BD39BC9F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AF80-4E03-485A-8EE5-C60D25EA8B63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A968-5246-41C7-81B0-3BD39BC9F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AF80-4E03-485A-8EE5-C60D25EA8B63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A968-5246-41C7-81B0-3BD39BC9F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AF80-4E03-485A-8EE5-C60D25EA8B63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A968-5246-41C7-81B0-3BD39BC9F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AF80-4E03-485A-8EE5-C60D25EA8B63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A968-5246-41C7-81B0-3BD39BC9F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FAF80-4E03-485A-8EE5-C60D25EA8B63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8A968-5246-41C7-81B0-3BD39BC9F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3959" y="2994323"/>
            <a:ext cx="3579159" cy="211107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La Universidad del </a:t>
            </a:r>
            <a:r>
              <a:rPr lang="en-US" b="1" dirty="0" err="1"/>
              <a:t>Éxito</a:t>
            </a:r>
            <a:br>
              <a:rPr lang="en-US" b="1" dirty="0"/>
            </a:br>
            <a:r>
              <a:rPr lang="en-US" dirty="0"/>
              <a:t>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3959" y="5095717"/>
            <a:ext cx="3274359" cy="1752600"/>
          </a:xfrm>
        </p:spPr>
        <p:txBody>
          <a:bodyPr/>
          <a:lstStyle/>
          <a:p>
            <a:r>
              <a:rPr lang="en-US" dirty="0" err="1"/>
              <a:t>Por</a:t>
            </a:r>
            <a:endParaRPr lang="en-US" dirty="0"/>
          </a:p>
          <a:p>
            <a:r>
              <a:rPr lang="en-US" dirty="0"/>
              <a:t>Alex </a:t>
            </a:r>
            <a:r>
              <a:rPr lang="en-US" dirty="0" err="1"/>
              <a:t>Barrón</a:t>
            </a:r>
            <a:endParaRPr lang="en-US" dirty="0"/>
          </a:p>
        </p:txBody>
      </p:sp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0C3FC6D3-5C0A-4217-B757-7C4521252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63499"/>
            <a:ext cx="5763491" cy="665018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CF863D1-FD6C-4FEE-BC26-58D0B2C18C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2267079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56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B08DE-A81B-46CA-908E-F4034C38F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268538"/>
            <a:ext cx="5353050" cy="411003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salir</a:t>
            </a:r>
            <a:r>
              <a:rPr lang="en-US" dirty="0"/>
              <a:t> de </a:t>
            </a:r>
            <a:r>
              <a:rPr lang="en-US" dirty="0" err="1"/>
              <a:t>Deuda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ganar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Dinero.</a:t>
            </a:r>
          </a:p>
          <a:p>
            <a:pPr>
              <a:defRPr/>
            </a:pPr>
            <a:r>
              <a:rPr lang="es-ES" dirty="0"/>
              <a:t>Como gastar de acuerdo a un Plan.</a:t>
            </a:r>
          </a:p>
          <a:p>
            <a:pPr>
              <a:defRPr/>
            </a:pPr>
            <a:r>
              <a:rPr lang="es-ES" dirty="0"/>
              <a:t>Porqué debes Ahorrar.</a:t>
            </a:r>
          </a:p>
          <a:p>
            <a:pPr>
              <a:defRPr/>
            </a:pPr>
            <a:r>
              <a:rPr lang="en-US" dirty="0"/>
              <a:t>Como </a:t>
            </a:r>
            <a:r>
              <a:rPr lang="en-US" dirty="0" err="1"/>
              <a:t>proteger</a:t>
            </a:r>
            <a:r>
              <a:rPr lang="en-US" dirty="0"/>
              <a:t> a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familia</a:t>
            </a:r>
            <a:r>
              <a:rPr lang="en-US" dirty="0"/>
              <a:t> y ser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propio</a:t>
            </a:r>
            <a:r>
              <a:rPr lang="en-US" dirty="0"/>
              <a:t> banco.</a:t>
            </a:r>
          </a:p>
          <a:p>
            <a:pPr>
              <a:defRPr/>
            </a:pPr>
            <a:r>
              <a:rPr lang="en-US" dirty="0" err="1"/>
              <a:t>Principios</a:t>
            </a:r>
            <a:r>
              <a:rPr lang="en-US" dirty="0"/>
              <a:t> </a:t>
            </a:r>
            <a:r>
              <a:rPr lang="en-US" dirty="0" err="1"/>
              <a:t>básicos</a:t>
            </a:r>
            <a:r>
              <a:rPr lang="en-US" dirty="0"/>
              <a:t> antes de </a:t>
            </a:r>
            <a:r>
              <a:rPr lang="en-US" dirty="0" err="1"/>
              <a:t>invertir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Y </a:t>
            </a:r>
            <a:r>
              <a:rPr lang="en-US" dirty="0" err="1"/>
              <a:t>mucho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…</a:t>
            </a:r>
          </a:p>
          <a:p>
            <a:pPr>
              <a:defRPr/>
            </a:pPr>
            <a:r>
              <a:rPr lang="en-US" dirty="0"/>
              <a:t>12 </a:t>
            </a:r>
            <a:r>
              <a:rPr lang="en-US" dirty="0" err="1"/>
              <a:t>Clases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video.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 descr="Seminario Libertad Financiera logo.png">
            <a:extLst>
              <a:ext uri="{FF2B5EF4-FFF2-40B4-BE49-F238E27FC236}">
                <a16:creationId xmlns:a16="http://schemas.microsoft.com/office/drawing/2014/main" id="{2C45F362-89EF-4605-8450-0BEB607CF62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4800600"/>
            <a:ext cx="3602454" cy="119297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4719E51-01E6-48D1-8A9E-EF4524F4CDCD}"/>
              </a:ext>
            </a:extLst>
          </p:cNvPr>
          <p:cNvSpPr txBox="1">
            <a:spLocks/>
          </p:cNvSpPr>
          <p:nvPr/>
        </p:nvSpPr>
        <p:spPr>
          <a:xfrm>
            <a:off x="9906" y="569844"/>
            <a:ext cx="4704588" cy="15453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500" b="1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6496FF-42F3-44FE-9918-C4E3F847E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6.) </a:t>
            </a:r>
            <a:r>
              <a:rPr lang="en-US" sz="4400" b="1" dirty="0" err="1"/>
              <a:t>Invierte</a:t>
            </a:r>
            <a:r>
              <a:rPr lang="en-US" sz="4400" b="1" dirty="0"/>
              <a:t> </a:t>
            </a:r>
            <a:r>
              <a:rPr lang="en-US" sz="4400" b="1" dirty="0" err="1"/>
              <a:t>en</a:t>
            </a:r>
            <a:r>
              <a:rPr lang="en-US" sz="4400" b="1" dirty="0"/>
              <a:t> Tu </a:t>
            </a:r>
            <a:r>
              <a:rPr lang="en-US" sz="4400" b="1" dirty="0" err="1"/>
              <a:t>Educaci</a:t>
            </a:r>
            <a:r>
              <a:rPr lang="el-GR" sz="4400" b="1" dirty="0"/>
              <a:t>ό</a:t>
            </a:r>
            <a:r>
              <a:rPr lang="en-US" sz="4400" b="1" dirty="0"/>
              <a:t>n </a:t>
            </a:r>
            <a:r>
              <a:rPr lang="en-US" sz="4400" b="1" dirty="0" err="1"/>
              <a:t>Financiera</a:t>
            </a:r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BBD5E6-18F7-4A20-848B-9F479C46A7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2628" cy="11430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0359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¿</a:t>
            </a:r>
            <a:r>
              <a:rPr lang="en-US" b="1" dirty="0" err="1"/>
              <a:t>Cómo</a:t>
            </a:r>
            <a:r>
              <a:rPr lang="en-US" b="1" dirty="0"/>
              <a:t> </a:t>
            </a:r>
            <a:r>
              <a:rPr lang="en-US" b="1" dirty="0" err="1"/>
              <a:t>Ganar</a:t>
            </a:r>
            <a:r>
              <a:rPr lang="en-US" b="1" dirty="0"/>
              <a:t> Más Dinero y </a:t>
            </a:r>
            <a:r>
              <a:rPr lang="en-US" b="1" dirty="0" err="1"/>
              <a:t>Alcanzar</a:t>
            </a:r>
            <a:r>
              <a:rPr lang="en-US" b="1" dirty="0"/>
              <a:t> </a:t>
            </a:r>
            <a:r>
              <a:rPr lang="en-US" b="1" dirty="0" err="1"/>
              <a:t>tus</a:t>
            </a:r>
            <a:r>
              <a:rPr lang="en-US" b="1" dirty="0"/>
              <a:t> Metas?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55" y="838200"/>
            <a:ext cx="4835274" cy="6019799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" sz="1400" b="1" u="sng"/>
              <a:t>¡INVERTE EN TÍ MISMO TODOS LOS DÍAS!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400" b="1" u="sng"/>
              <a:t>DI: YO SOY MI INVERSIÓN NO. 1!</a:t>
            </a:r>
            <a:endParaRPr lang="en-US" sz="1400" b="1" u="sng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/>
              <a:t>Cuido mi cuerpo todos los días haciendo ejercicio con regularidad, comiendo de manera saludable, descansando adecuadamente y cuidándome.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/>
              <a:t>Soy un hijo de Dios. Dios me ama y está conmigo siempre.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/>
              <a:t>Soy mi activo número uno.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/>
              <a:t>Soy mi inversión número uno.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/>
              <a:t>Estoy comprometido con mi desarrollo.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/>
              <a:t>Trabajaré duro todos los días y nunca perderé un minuto de tiempo.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/>
              <a:t>El tiempo es mi mayor activo y su desarrollo debe medirse con el criterio de calidad.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/>
              <a:t>Siempre llegaré a tiempo a mis citas.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/>
              <a:t>Actuaré profesionalmente en todo momento.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/>
              <a:t>Haré todo lo posible para servir a los demás.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/>
              <a:t>Siempre haré un esfuerzo adicional.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/>
              <a:t>Me esforzaré por convertirme en el mejor en lo que hago.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/>
              <a:t>Haré a los demás como quisiera que me hicieran a mí.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/>
              <a:t>Seré diligente en todo momento.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/>
              <a:t>Siempre trabajaré en mí mismo para mejorar cada día.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/>
              <a:t>Yo soy el hombre en demanda.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/>
              <a:t>Cuánto gano depende de </a:t>
            </a:r>
            <a:r>
              <a:rPr lang="en-US" sz="1400"/>
              <a:t>: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s-ES" sz="1000"/>
              <a:t>1.) El valor que proporciono en el mercado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s-ES" sz="1000"/>
              <a:t>2.) El número de personas a las que sirvo</a:t>
            </a:r>
          </a:p>
          <a:p>
            <a:pPr marL="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/>
              <a:t>Los únicos límites en la vida son los que me impongo o dejo que otros me impongan.</a:t>
            </a:r>
            <a:endParaRPr lang="en-US" sz="1400" dirty="0"/>
          </a:p>
        </p:txBody>
      </p:sp>
      <p:pic>
        <p:nvPicPr>
          <p:cNvPr id="5" name="Picture 4" descr="A person in a suit standing in front of a building&#10;&#10;Description automatically generated">
            <a:extLst>
              <a:ext uri="{FF2B5EF4-FFF2-40B4-BE49-F238E27FC236}">
                <a16:creationId xmlns:a16="http://schemas.microsoft.com/office/drawing/2014/main" id="{E14CD989-4A3C-49D8-B4DE-67E091B41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044" y="3460775"/>
            <a:ext cx="3031236" cy="212186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57900" y="6378384"/>
            <a:ext cx="30861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831836" y="6356350"/>
            <a:ext cx="91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992660-07D7-4D1A-9A00-6246F487EF94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7EEFC45-FA16-46ED-B80B-AC71543330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64602"/>
            <a:ext cx="1828800" cy="178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0778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B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46B6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4277356"/>
            <a:ext cx="7475220" cy="1560320"/>
          </a:xfrm>
        </p:spPr>
        <p:txBody>
          <a:bodyPr>
            <a:normAutofit fontScale="90000"/>
          </a:bodyPr>
          <a:lstStyle/>
          <a:p>
            <a:r>
              <a:rPr lang="en-US" sz="5000" b="1" dirty="0">
                <a:solidFill>
                  <a:srgbClr val="46B665"/>
                </a:solidFill>
              </a:rPr>
              <a:t>TÚ ERES </a:t>
            </a:r>
            <a:br>
              <a:rPr lang="en-US" sz="5000" b="1" dirty="0">
                <a:solidFill>
                  <a:srgbClr val="46B665"/>
                </a:solidFill>
              </a:rPr>
            </a:br>
            <a:r>
              <a:rPr lang="en-US" sz="5000" b="1" dirty="0">
                <a:solidFill>
                  <a:srgbClr val="46B665"/>
                </a:solidFill>
              </a:rPr>
              <a:t>TU INVERSIÓN NO. 1</a:t>
            </a:r>
          </a:p>
        </p:txBody>
      </p:sp>
      <p:pic>
        <p:nvPicPr>
          <p:cNvPr id="4100" name="Picture 4" descr="Impact Investments in Yourself - BLUE FOX | Accounting for Nonprofits and  Social Enterprises">
            <a:extLst>
              <a:ext uri="{FF2B5EF4-FFF2-40B4-BE49-F238E27FC236}">
                <a16:creationId xmlns:a16="http://schemas.microsoft.com/office/drawing/2014/main" id="{FB5EFE7B-1086-47E1-B145-677988C1A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7" r="2" b="9780"/>
          <a:stretch/>
        </p:blipFill>
        <p:spPr bwMode="auto">
          <a:xfrm>
            <a:off x="182880" y="256540"/>
            <a:ext cx="877824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259585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46B665"/>
                </a:solidFill>
              </a:rPr>
              <a:t>© Alex </a:t>
            </a:r>
            <a:r>
              <a:rPr lang="en-US" dirty="0" err="1">
                <a:solidFill>
                  <a:srgbClr val="46B665"/>
                </a:solidFill>
              </a:rPr>
              <a:t>Barrón</a:t>
            </a:r>
            <a:r>
              <a:rPr lang="en-US" dirty="0">
                <a:solidFill>
                  <a:srgbClr val="46B665"/>
                </a:solidFill>
              </a:rPr>
              <a:t> 2022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259585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992660-07D7-4D1A-9A00-6246F487EF94}" type="slidenum">
              <a:rPr lang="en-US">
                <a:solidFill>
                  <a:schemeClr val="accent1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FFE16-78AF-4CD1-93B4-7E352A808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3114"/>
            <a:ext cx="8229600" cy="1143000"/>
          </a:xfrm>
        </p:spPr>
        <p:txBody>
          <a:bodyPr/>
          <a:lstStyle/>
          <a:p>
            <a:r>
              <a:rPr lang="en-US" b="1" dirty="0" err="1"/>
              <a:t>Cómo</a:t>
            </a:r>
            <a:r>
              <a:rPr lang="en-US" b="1" dirty="0"/>
              <a:t> </a:t>
            </a:r>
            <a:r>
              <a:rPr lang="en-US" b="1" dirty="0" err="1"/>
              <a:t>Invertir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Ti</a:t>
            </a:r>
            <a:r>
              <a:rPr lang="en-US" b="1" dirty="0"/>
              <a:t> </a:t>
            </a:r>
            <a:r>
              <a:rPr lang="en-US" b="1" dirty="0" err="1"/>
              <a:t>Mismo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5363D-2392-451F-BC79-32271F79E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TÚ </a:t>
            </a:r>
            <a:r>
              <a:rPr lang="en-US" dirty="0" err="1"/>
              <a:t>tienes</a:t>
            </a:r>
            <a:r>
              <a:rPr lang="en-US" dirty="0"/>
              <a:t> que </a:t>
            </a:r>
            <a:r>
              <a:rPr lang="en-US" dirty="0" err="1"/>
              <a:t>Invertir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:</a:t>
            </a:r>
          </a:p>
          <a:p>
            <a:r>
              <a:rPr lang="en-US" dirty="0"/>
              <a:t>1. CUERPO FISICO</a:t>
            </a:r>
          </a:p>
          <a:p>
            <a:r>
              <a:rPr lang="en-US" dirty="0"/>
              <a:t>2. SER INTERIOR</a:t>
            </a:r>
          </a:p>
          <a:p>
            <a:r>
              <a:rPr lang="en-US" dirty="0"/>
              <a:t>3. VISIÓN de VIDA</a:t>
            </a:r>
          </a:p>
          <a:p>
            <a:r>
              <a:rPr lang="en-US" dirty="0"/>
              <a:t>4. EDUCACIÓN</a:t>
            </a:r>
          </a:p>
          <a:p>
            <a:r>
              <a:rPr lang="en-US" dirty="0"/>
              <a:t>5. CARRERA</a:t>
            </a:r>
          </a:p>
          <a:p>
            <a:r>
              <a:rPr lang="en-US" dirty="0"/>
              <a:t>6. EDUCACIÓN FINANCIERA</a:t>
            </a:r>
          </a:p>
        </p:txBody>
      </p:sp>
      <p:pic>
        <p:nvPicPr>
          <p:cNvPr id="1026" name="Picture 2" descr="Invierte en ti - Parte 1 » INSPIRAR TU VIDA">
            <a:extLst>
              <a:ext uri="{FF2B5EF4-FFF2-40B4-BE49-F238E27FC236}">
                <a16:creationId xmlns:a16="http://schemas.microsoft.com/office/drawing/2014/main" id="{7813B308-267E-461E-B98E-4D5EA196A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51" y="1676400"/>
            <a:ext cx="3099876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B23839D-14EC-4593-ACB8-CAFC3B4397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2628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88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5FFE16-78AF-4CD1-93B4-7E352A808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13" y="782336"/>
            <a:ext cx="4428087" cy="1135737"/>
          </a:xfrm>
        </p:spPr>
        <p:txBody>
          <a:bodyPr>
            <a:normAutofit/>
          </a:bodyPr>
          <a:lstStyle/>
          <a:p>
            <a:r>
              <a:rPr lang="en-US" sz="3100" b="1" dirty="0"/>
              <a:t>1.) </a:t>
            </a:r>
            <a:r>
              <a:rPr lang="en-US" sz="3100" b="1" dirty="0" err="1"/>
              <a:t>Invierte</a:t>
            </a:r>
            <a:r>
              <a:rPr lang="en-US" sz="3100" b="1" dirty="0"/>
              <a:t> </a:t>
            </a:r>
            <a:r>
              <a:rPr lang="en-US" sz="3100" b="1" dirty="0" err="1"/>
              <a:t>en</a:t>
            </a:r>
            <a:r>
              <a:rPr lang="en-US" sz="3100" b="1" dirty="0"/>
              <a:t> </a:t>
            </a:r>
            <a:br>
              <a:rPr lang="en-US" sz="3100" b="1" dirty="0"/>
            </a:br>
            <a:r>
              <a:rPr lang="en-US" sz="3100" b="1" dirty="0"/>
              <a:t>Tu Cuerpo </a:t>
            </a:r>
            <a:r>
              <a:rPr lang="en-US" sz="3100" b="1" dirty="0" err="1"/>
              <a:t>Físico</a:t>
            </a:r>
            <a:endParaRPr lang="en-US" sz="31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5363D-2392-451F-BC79-32271F79E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45" y="2180234"/>
            <a:ext cx="3852312" cy="43939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700" dirty="0" err="1"/>
              <a:t>Cuida</a:t>
            </a:r>
            <a:r>
              <a:rPr lang="en-US" sz="1700" dirty="0"/>
              <a:t> de </a:t>
            </a:r>
            <a:r>
              <a:rPr lang="en-US" sz="1700" dirty="0" err="1"/>
              <a:t>tu</a:t>
            </a:r>
            <a:r>
              <a:rPr lang="en-US" sz="1700" dirty="0"/>
              <a:t> Cuerpo. </a:t>
            </a:r>
            <a:r>
              <a:rPr lang="en-US" sz="1700" dirty="0" err="1"/>
              <a:t>Invierte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tu</a:t>
            </a:r>
            <a:r>
              <a:rPr lang="en-US" sz="1700" dirty="0"/>
              <a:t>:</a:t>
            </a:r>
          </a:p>
          <a:p>
            <a:r>
              <a:rPr lang="en-US" sz="1700" dirty="0"/>
              <a:t>1. </a:t>
            </a:r>
            <a:r>
              <a:rPr lang="en-US" sz="1700" b="1" dirty="0" err="1"/>
              <a:t>Nutrición</a:t>
            </a:r>
            <a:r>
              <a:rPr lang="en-US" sz="1700" b="1" dirty="0"/>
              <a:t> </a:t>
            </a:r>
            <a:r>
              <a:rPr lang="en-US" sz="1700" dirty="0"/>
              <a:t>– Come comida </a:t>
            </a:r>
            <a:r>
              <a:rPr lang="en-US" sz="1700" dirty="0" err="1"/>
              <a:t>saludable</a:t>
            </a:r>
            <a:r>
              <a:rPr lang="en-US" sz="1700" dirty="0"/>
              <a:t> – es </a:t>
            </a:r>
            <a:r>
              <a:rPr lang="en-US" sz="1700" dirty="0" err="1"/>
              <a:t>gasolina</a:t>
            </a:r>
            <a:r>
              <a:rPr lang="en-US" sz="1700" dirty="0"/>
              <a:t> para </a:t>
            </a:r>
            <a:r>
              <a:rPr lang="en-US" sz="1700" dirty="0" err="1"/>
              <a:t>tu</a:t>
            </a:r>
            <a:r>
              <a:rPr lang="en-US" sz="1700" dirty="0"/>
              <a:t> </a:t>
            </a:r>
            <a:r>
              <a:rPr lang="en-US" sz="1700" dirty="0" err="1"/>
              <a:t>cuerpo</a:t>
            </a:r>
            <a:r>
              <a:rPr lang="en-US" sz="1700" dirty="0"/>
              <a:t>; </a:t>
            </a:r>
            <a:r>
              <a:rPr lang="en-US" sz="1700" dirty="0" err="1"/>
              <a:t>Cuida</a:t>
            </a:r>
            <a:r>
              <a:rPr lang="en-US" sz="1700" dirty="0"/>
              <a:t> </a:t>
            </a:r>
            <a:r>
              <a:rPr lang="en-US" sz="1700" dirty="0" err="1"/>
              <a:t>tu</a:t>
            </a:r>
            <a:r>
              <a:rPr lang="en-US" sz="1700" dirty="0"/>
              <a:t> peso</a:t>
            </a:r>
          </a:p>
          <a:p>
            <a:r>
              <a:rPr lang="en-US" sz="1700" dirty="0"/>
              <a:t>2. </a:t>
            </a:r>
            <a:r>
              <a:rPr lang="en-US" sz="1700" b="1" dirty="0" err="1"/>
              <a:t>Ejercicio</a:t>
            </a:r>
            <a:r>
              <a:rPr lang="en-US" sz="1700" dirty="0"/>
              <a:t> – </a:t>
            </a:r>
            <a:r>
              <a:rPr lang="en-US" sz="1700" dirty="0" err="1"/>
              <a:t>adopta</a:t>
            </a:r>
            <a:r>
              <a:rPr lang="en-US" sz="1700" dirty="0"/>
              <a:t> un </a:t>
            </a:r>
            <a:r>
              <a:rPr lang="en-US" sz="1700" dirty="0" err="1"/>
              <a:t>programa</a:t>
            </a:r>
            <a:r>
              <a:rPr lang="en-US" sz="1700" dirty="0"/>
              <a:t> de </a:t>
            </a:r>
            <a:r>
              <a:rPr lang="en-US" sz="1700" dirty="0" err="1"/>
              <a:t>ejercicio</a:t>
            </a:r>
            <a:r>
              <a:rPr lang="en-US" sz="1700" dirty="0"/>
              <a:t> regular - cardio &amp; </a:t>
            </a:r>
            <a:r>
              <a:rPr lang="en-US" sz="1700" dirty="0" err="1"/>
              <a:t>pesas</a:t>
            </a:r>
            <a:endParaRPr lang="en-US" sz="1700" dirty="0"/>
          </a:p>
          <a:p>
            <a:r>
              <a:rPr lang="en-US" sz="1700" dirty="0"/>
              <a:t>3. </a:t>
            </a:r>
            <a:r>
              <a:rPr lang="en-US" sz="1700" b="1" dirty="0" err="1"/>
              <a:t>Sueño</a:t>
            </a:r>
            <a:r>
              <a:rPr lang="en-US" sz="1700" dirty="0"/>
              <a:t> – </a:t>
            </a:r>
            <a:r>
              <a:rPr lang="en-US" sz="1700" dirty="0" err="1"/>
              <a:t>duerme</a:t>
            </a:r>
            <a:r>
              <a:rPr lang="en-US" sz="1700" dirty="0"/>
              <a:t> lo </a:t>
            </a:r>
            <a:r>
              <a:rPr lang="en-US" sz="1700" dirty="0" err="1"/>
              <a:t>suficiente</a:t>
            </a:r>
            <a:r>
              <a:rPr lang="en-US" sz="1700" dirty="0"/>
              <a:t> </a:t>
            </a:r>
            <a:r>
              <a:rPr lang="en-US" sz="1700" dirty="0" err="1"/>
              <a:t>cada</a:t>
            </a:r>
            <a:r>
              <a:rPr lang="en-US" sz="1700" dirty="0"/>
              <a:t> día para </a:t>
            </a:r>
            <a:r>
              <a:rPr lang="en-US" sz="1700" dirty="0" err="1"/>
              <a:t>tener</a:t>
            </a:r>
            <a:r>
              <a:rPr lang="en-US" sz="1700" dirty="0"/>
              <a:t> </a:t>
            </a:r>
            <a:r>
              <a:rPr lang="en-US" sz="1700" dirty="0" err="1"/>
              <a:t>energía</a:t>
            </a:r>
            <a:endParaRPr lang="en-US" sz="1700" dirty="0"/>
          </a:p>
          <a:p>
            <a:r>
              <a:rPr lang="en-US" sz="1700" dirty="0"/>
              <a:t>4. </a:t>
            </a:r>
            <a:r>
              <a:rPr lang="en-US" sz="1700" b="1" dirty="0" err="1"/>
              <a:t>Salud</a:t>
            </a:r>
            <a:r>
              <a:rPr lang="en-US" sz="1700" dirty="0"/>
              <a:t> – </a:t>
            </a:r>
            <a:r>
              <a:rPr lang="en-US" sz="1700" dirty="0" err="1"/>
              <a:t>házte</a:t>
            </a:r>
            <a:r>
              <a:rPr lang="en-US" sz="1700" dirty="0"/>
              <a:t> un </a:t>
            </a:r>
            <a:r>
              <a:rPr lang="en-US" sz="1700" dirty="0" err="1"/>
              <a:t>exámen</a:t>
            </a:r>
            <a:r>
              <a:rPr lang="en-US" sz="1700" dirty="0"/>
              <a:t> </a:t>
            </a:r>
            <a:r>
              <a:rPr lang="en-US" sz="1700" dirty="0" err="1"/>
              <a:t>médico</a:t>
            </a:r>
            <a:r>
              <a:rPr lang="en-US" sz="1700" dirty="0"/>
              <a:t> </a:t>
            </a:r>
            <a:r>
              <a:rPr lang="en-US" sz="1700" dirty="0" err="1"/>
              <a:t>mínimo</a:t>
            </a:r>
            <a:r>
              <a:rPr lang="en-US" sz="1700" dirty="0"/>
              <a:t> </a:t>
            </a:r>
            <a:r>
              <a:rPr lang="en-US" sz="1700" dirty="0" err="1"/>
              <a:t>cada</a:t>
            </a:r>
            <a:r>
              <a:rPr lang="en-US" sz="1700" dirty="0"/>
              <a:t> </a:t>
            </a:r>
            <a:r>
              <a:rPr lang="en-US" sz="1700" dirty="0" err="1"/>
              <a:t>año</a:t>
            </a:r>
            <a:r>
              <a:rPr lang="en-US" sz="1700" dirty="0"/>
              <a:t>, </a:t>
            </a:r>
            <a:r>
              <a:rPr lang="en-US" sz="1700" dirty="0" err="1"/>
              <a:t>cuida</a:t>
            </a:r>
            <a:r>
              <a:rPr lang="en-US" sz="1700" dirty="0"/>
              <a:t> </a:t>
            </a:r>
            <a:r>
              <a:rPr lang="en-US" sz="1700" dirty="0" err="1"/>
              <a:t>tus</a:t>
            </a:r>
            <a:r>
              <a:rPr lang="en-US" sz="1700" dirty="0"/>
              <a:t> </a:t>
            </a:r>
            <a:r>
              <a:rPr lang="en-US" sz="1700" dirty="0" err="1"/>
              <a:t>dientes</a:t>
            </a:r>
            <a:r>
              <a:rPr lang="en-US" sz="1700" dirty="0"/>
              <a:t>, etc.</a:t>
            </a:r>
          </a:p>
          <a:p>
            <a:r>
              <a:rPr lang="en-US" sz="1700" dirty="0"/>
              <a:t>5. </a:t>
            </a:r>
            <a:r>
              <a:rPr lang="en-US" sz="1700" b="1" dirty="0"/>
              <a:t>Descanso &amp; </a:t>
            </a:r>
            <a:r>
              <a:rPr lang="en-US" sz="1700" b="1" dirty="0" err="1"/>
              <a:t>Relajarse</a:t>
            </a:r>
            <a:r>
              <a:rPr lang="en-US" sz="1700" b="1" dirty="0"/>
              <a:t> </a:t>
            </a:r>
            <a:r>
              <a:rPr lang="en-US" sz="1700" dirty="0"/>
              <a:t>– date un  </a:t>
            </a:r>
            <a:r>
              <a:rPr lang="en-US" sz="1700" dirty="0" err="1"/>
              <a:t>masaje</a:t>
            </a:r>
            <a:r>
              <a:rPr lang="en-US" sz="1700" dirty="0"/>
              <a:t>, </a:t>
            </a:r>
            <a:r>
              <a:rPr lang="en-US" sz="1700" dirty="0" err="1"/>
              <a:t>bañate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tina caliente</a:t>
            </a:r>
          </a:p>
          <a:p>
            <a:r>
              <a:rPr lang="en-US" sz="1700" dirty="0"/>
              <a:t>6. </a:t>
            </a:r>
            <a:r>
              <a:rPr lang="en-US" sz="1700" b="1" dirty="0" err="1"/>
              <a:t>Vacaciones</a:t>
            </a:r>
            <a:r>
              <a:rPr lang="en-US" sz="1700" dirty="0"/>
              <a:t> – </a:t>
            </a:r>
            <a:r>
              <a:rPr lang="en-US" sz="1700" dirty="0" err="1"/>
              <a:t>toma</a:t>
            </a:r>
            <a:r>
              <a:rPr lang="en-US" sz="1700" dirty="0"/>
              <a:t> </a:t>
            </a:r>
            <a:r>
              <a:rPr lang="en-US" sz="1700" dirty="0" err="1"/>
              <a:t>tiempo</a:t>
            </a:r>
            <a:r>
              <a:rPr lang="en-US" sz="1700" dirty="0"/>
              <a:t> para </a:t>
            </a:r>
            <a:r>
              <a:rPr lang="en-US" sz="1700" dirty="0" err="1"/>
              <a:t>descansar</a:t>
            </a:r>
            <a:r>
              <a:rPr lang="en-US" sz="1700" dirty="0"/>
              <a:t> del </a:t>
            </a:r>
            <a:r>
              <a:rPr lang="en-US" sz="1700" dirty="0" err="1"/>
              <a:t>trabajo</a:t>
            </a:r>
            <a:r>
              <a:rPr lang="en-US" sz="1700" dirty="0"/>
              <a:t> – </a:t>
            </a:r>
            <a:r>
              <a:rPr lang="en-US" sz="1700" dirty="0" err="1"/>
              <a:t>viaja</a:t>
            </a:r>
            <a:r>
              <a:rPr lang="en-US" sz="1700" dirty="0"/>
              <a:t> &amp; </a:t>
            </a:r>
            <a:r>
              <a:rPr lang="en-US" sz="1700" dirty="0" err="1"/>
              <a:t>visita</a:t>
            </a:r>
            <a:r>
              <a:rPr lang="en-US" sz="1700" dirty="0"/>
              <a:t> </a:t>
            </a:r>
            <a:r>
              <a:rPr lang="en-US" sz="1700" dirty="0" err="1"/>
              <a:t>diferentes</a:t>
            </a:r>
            <a:r>
              <a:rPr lang="en-US" sz="1700" dirty="0"/>
              <a:t> </a:t>
            </a:r>
            <a:r>
              <a:rPr lang="en-US" sz="1700" dirty="0" err="1"/>
              <a:t>partes</a:t>
            </a:r>
            <a:r>
              <a:rPr lang="en-US" sz="1700" dirty="0"/>
              <a:t> del </a:t>
            </a:r>
            <a:r>
              <a:rPr lang="en-US" sz="1700" dirty="0" err="1"/>
              <a:t>mundo</a:t>
            </a:r>
            <a:endParaRPr lang="en-US" sz="1700" dirty="0"/>
          </a:p>
        </p:txBody>
      </p:sp>
      <p:pic>
        <p:nvPicPr>
          <p:cNvPr id="4" name="Picture 3" descr="health exercise.jpg">
            <a:extLst>
              <a:ext uri="{FF2B5EF4-FFF2-40B4-BE49-F238E27FC236}">
                <a16:creationId xmlns:a16="http://schemas.microsoft.com/office/drawing/2014/main" id="{CB64BD36-9903-4933-AA40-C6A8B23495C0}"/>
              </a:ext>
            </a:extLst>
          </p:cNvPr>
          <p:cNvPicPr/>
          <p:nvPr/>
        </p:nvPicPr>
        <p:blipFill rotWithShape="1">
          <a:blip r:embed="rId2" cstate="print"/>
          <a:srcRect t="12902" r="-3" b="8030"/>
          <a:stretch/>
        </p:blipFill>
        <p:spPr>
          <a:xfrm>
            <a:off x="4809087" y="10"/>
            <a:ext cx="4334913" cy="2287806"/>
          </a:xfrm>
          <a:prstGeom prst="rect">
            <a:avLst/>
          </a:prstGeom>
        </p:spPr>
      </p:pic>
      <p:pic>
        <p:nvPicPr>
          <p:cNvPr id="10" name="Picture 9" descr="A person lying on a bed&#10;&#10;Description automatically generated">
            <a:extLst>
              <a:ext uri="{FF2B5EF4-FFF2-40B4-BE49-F238E27FC236}">
                <a16:creationId xmlns:a16="http://schemas.microsoft.com/office/drawing/2014/main" id="{E768E5C0-BA1E-45D2-9DF0-3CAF96FA3F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5" r="-3" b="13440"/>
          <a:stretch/>
        </p:blipFill>
        <p:spPr>
          <a:xfrm>
            <a:off x="4809087" y="4570184"/>
            <a:ext cx="4334913" cy="2287816"/>
          </a:xfrm>
          <a:prstGeom prst="rect">
            <a:avLst/>
          </a:prstGeom>
        </p:spPr>
      </p:pic>
      <p:pic>
        <p:nvPicPr>
          <p:cNvPr id="1026" name="Picture 2" descr="World Food Day 2019: encouraging healthy diets for a #zerohunger world - On  Medicine">
            <a:extLst>
              <a:ext uri="{FF2B5EF4-FFF2-40B4-BE49-F238E27FC236}">
                <a16:creationId xmlns:a16="http://schemas.microsoft.com/office/drawing/2014/main" id="{85471A85-5254-47F6-B4B2-6DCF2471F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4474"/>
          <a:stretch/>
        </p:blipFill>
        <p:spPr bwMode="auto">
          <a:xfrm>
            <a:off x="4809087" y="2288006"/>
            <a:ext cx="4334913" cy="228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4E1CCBAB-B73B-43B3-B640-671A62937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42340" y="713128"/>
            <a:ext cx="801649" cy="2126625"/>
            <a:chOff x="10918968" y="713127"/>
            <a:chExt cx="1273032" cy="253283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B1CF92E-2B5D-487A-A899-BB649820A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E7354EA5-24E3-4F7E-933A-53A274ADA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utoShape 4" descr="relax Massages at chinese foot spa($28up)">
            <a:extLst>
              <a:ext uri="{FF2B5EF4-FFF2-40B4-BE49-F238E27FC236}">
                <a16:creationId xmlns:a16="http://schemas.microsoft.com/office/drawing/2014/main" id="{1CE904D2-E718-46EE-BA0F-3339B126FC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relax Massages at chinese foot spa($28up)">
            <a:extLst>
              <a:ext uri="{FF2B5EF4-FFF2-40B4-BE49-F238E27FC236}">
                <a16:creationId xmlns:a16="http://schemas.microsoft.com/office/drawing/2014/main" id="{A55C269A-ECAB-4EE1-81F5-87AAE451A5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F78A5D9C-CDB1-4590-AFC6-DB4D5144BE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2628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0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Read the Bible in a Year—August 2017 - The Billy Graham Library Blog">
            <a:extLst>
              <a:ext uri="{FF2B5EF4-FFF2-40B4-BE49-F238E27FC236}">
                <a16:creationId xmlns:a16="http://schemas.microsoft.com/office/drawing/2014/main" id="{9662829E-EDB9-41B8-A28E-75409AAAB2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8" r="-2" b="457"/>
          <a:stretch/>
        </p:blipFill>
        <p:spPr bwMode="auto">
          <a:xfrm>
            <a:off x="3662268" y="10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en Prayer Fails Us | My Jewish Learning">
            <a:extLst>
              <a:ext uri="{FF2B5EF4-FFF2-40B4-BE49-F238E27FC236}">
                <a16:creationId xmlns:a16="http://schemas.microsoft.com/office/drawing/2014/main" id="{17762F96-78B5-4365-A6BF-26DAA76B39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" r="-2" b="-2"/>
          <a:stretch/>
        </p:blipFill>
        <p:spPr bwMode="auto"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F318A-67E7-4E37-98A7-04062A6A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42" y="859536"/>
            <a:ext cx="3624601" cy="1243584"/>
          </a:xfrm>
        </p:spPr>
        <p:txBody>
          <a:bodyPr>
            <a:normAutofit/>
          </a:bodyPr>
          <a:lstStyle/>
          <a:p>
            <a:r>
              <a:rPr lang="en-US" sz="3000" b="1" dirty="0"/>
              <a:t>2.) </a:t>
            </a:r>
            <a:r>
              <a:rPr lang="en-US" sz="3000" b="1" dirty="0" err="1"/>
              <a:t>Invierte</a:t>
            </a:r>
            <a:r>
              <a:rPr lang="en-US" sz="3000" b="1" dirty="0"/>
              <a:t> </a:t>
            </a:r>
            <a:r>
              <a:rPr lang="en-US" sz="3000" b="1" dirty="0" err="1"/>
              <a:t>en</a:t>
            </a:r>
            <a:br>
              <a:rPr lang="en-US" sz="3000" b="1" dirty="0"/>
            </a:br>
            <a:r>
              <a:rPr lang="en-US" sz="3000" b="1" dirty="0"/>
              <a:t>Tu Ser Interior</a:t>
            </a:r>
            <a:endParaRPr lang="en-US" sz="30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F4309-585F-4D91-B8A8-B188F16FD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42" y="2512611"/>
            <a:ext cx="3624602" cy="3664351"/>
          </a:xfrm>
        </p:spPr>
        <p:txBody>
          <a:bodyPr>
            <a:normAutofit/>
          </a:bodyPr>
          <a:lstStyle/>
          <a:p>
            <a:r>
              <a:rPr lang="en-US" sz="1700" dirty="0" err="1"/>
              <a:t>Invierte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tu</a:t>
            </a:r>
            <a:r>
              <a:rPr lang="en-US" sz="1700" dirty="0"/>
              <a:t> Vida </a:t>
            </a:r>
            <a:r>
              <a:rPr lang="en-US" sz="1700" dirty="0" err="1"/>
              <a:t>Espiritual</a:t>
            </a:r>
            <a:r>
              <a:rPr lang="en-US" sz="1700" dirty="0"/>
              <a:t> a </a:t>
            </a:r>
            <a:r>
              <a:rPr lang="en-US" sz="1700" dirty="0" err="1"/>
              <a:t>través</a:t>
            </a:r>
            <a:r>
              <a:rPr lang="en-US" sz="1700" dirty="0"/>
              <a:t> de:</a:t>
            </a:r>
          </a:p>
          <a:p>
            <a:pPr marL="0" indent="0">
              <a:buNone/>
            </a:pPr>
            <a:r>
              <a:rPr lang="en-US" sz="1700" dirty="0"/>
              <a:t>1.) Una </a:t>
            </a:r>
            <a:r>
              <a:rPr lang="en-US" sz="1700" dirty="0" err="1"/>
              <a:t>relaci</a:t>
            </a:r>
            <a:r>
              <a:rPr lang="el-GR" sz="1700" dirty="0"/>
              <a:t>ό</a:t>
            </a:r>
            <a:r>
              <a:rPr lang="en-US" sz="1700" dirty="0"/>
              <a:t>n personal con Dios </a:t>
            </a:r>
          </a:p>
          <a:p>
            <a:pPr marL="0" indent="0">
              <a:buNone/>
            </a:pPr>
            <a:r>
              <a:rPr lang="en-US" sz="1700" dirty="0"/>
              <a:t>2.) Lee la Biblia</a:t>
            </a:r>
          </a:p>
          <a:p>
            <a:pPr marL="0" indent="0">
              <a:buNone/>
            </a:pPr>
            <a:r>
              <a:rPr lang="en-US" sz="1700" dirty="0"/>
              <a:t>3.) </a:t>
            </a:r>
            <a:r>
              <a:rPr lang="en-US" sz="1700" dirty="0" err="1"/>
              <a:t>Oraci</a:t>
            </a:r>
            <a:r>
              <a:rPr lang="el-GR" sz="1700" dirty="0"/>
              <a:t>ό</a:t>
            </a:r>
            <a:r>
              <a:rPr lang="en-US" sz="1700" dirty="0"/>
              <a:t>n</a:t>
            </a:r>
          </a:p>
          <a:p>
            <a:pPr marL="0" indent="0">
              <a:buNone/>
            </a:pPr>
            <a:r>
              <a:rPr lang="en-US" sz="1700" dirty="0"/>
              <a:t>4.) </a:t>
            </a:r>
            <a:r>
              <a:rPr lang="en-US" sz="1700" dirty="0" err="1"/>
              <a:t>Meditaci</a:t>
            </a:r>
            <a:r>
              <a:rPr lang="el-GR" sz="1700" dirty="0"/>
              <a:t>ό</a:t>
            </a:r>
            <a:r>
              <a:rPr lang="en-US" sz="1700" dirty="0"/>
              <a:t>n</a:t>
            </a:r>
          </a:p>
          <a:p>
            <a:pPr marL="0" indent="0">
              <a:buNone/>
            </a:pPr>
            <a:r>
              <a:rPr lang="en-US" sz="1700" dirty="0"/>
              <a:t>5.) </a:t>
            </a:r>
            <a:r>
              <a:rPr lang="en-US" sz="1700" dirty="0" err="1"/>
              <a:t>Adoraci</a:t>
            </a:r>
            <a:r>
              <a:rPr lang="el-GR" sz="1700" dirty="0"/>
              <a:t>ό</a:t>
            </a:r>
            <a:r>
              <a:rPr lang="en-US" sz="1700" dirty="0"/>
              <a:t>n</a:t>
            </a:r>
          </a:p>
          <a:p>
            <a:pPr marL="0" indent="0">
              <a:buNone/>
            </a:pPr>
            <a:r>
              <a:rPr lang="en-US" sz="1700" dirty="0"/>
              <a:t>6.) </a:t>
            </a:r>
            <a:r>
              <a:rPr lang="en-US" sz="1700" dirty="0" err="1"/>
              <a:t>Comuni</a:t>
            </a:r>
            <a:r>
              <a:rPr lang="el-GR" sz="1700" dirty="0"/>
              <a:t>ό</a:t>
            </a:r>
            <a:r>
              <a:rPr lang="en-US" sz="1700" dirty="0"/>
              <a:t>n con </a:t>
            </a:r>
            <a:r>
              <a:rPr lang="en-US" sz="1700" dirty="0" err="1"/>
              <a:t>otros</a:t>
            </a:r>
            <a:r>
              <a:rPr lang="en-US" sz="1700" dirty="0"/>
              <a:t> </a:t>
            </a:r>
            <a:r>
              <a:rPr lang="en-US" sz="1700" dirty="0" err="1"/>
              <a:t>creyentes</a:t>
            </a:r>
            <a:endParaRPr lang="en-US" sz="1700" dirty="0"/>
          </a:p>
          <a:p>
            <a:pPr marL="0" indent="0">
              <a:buNone/>
            </a:pPr>
            <a:r>
              <a:rPr lang="en-US" sz="1700" dirty="0"/>
              <a:t>7.) </a:t>
            </a:r>
            <a:r>
              <a:rPr lang="en-US" sz="1700" dirty="0" err="1"/>
              <a:t>Servir</a:t>
            </a:r>
            <a:r>
              <a:rPr lang="en-US" sz="1700" dirty="0"/>
              <a:t> a los </a:t>
            </a:r>
            <a:r>
              <a:rPr lang="en-US" sz="1700" dirty="0" err="1"/>
              <a:t>demás</a:t>
            </a:r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C60366D3-F663-4E49-9432-EC14C0634C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2628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59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EBC18B6-E5C3-4AD1-97A4-E6A3477A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FBE3FE-311F-44A7-8356-0D59881FF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1078992"/>
            <a:ext cx="4704588" cy="1545336"/>
          </a:xfrm>
        </p:spPr>
        <p:txBody>
          <a:bodyPr anchor="b">
            <a:normAutofit/>
          </a:bodyPr>
          <a:lstStyle/>
          <a:p>
            <a:r>
              <a:rPr lang="en-US" sz="4500" b="1" dirty="0"/>
              <a:t>3.) </a:t>
            </a:r>
            <a:r>
              <a:rPr lang="en-US" sz="4500" b="1" dirty="0" err="1"/>
              <a:t>Invierte</a:t>
            </a:r>
            <a:r>
              <a:rPr lang="en-US" sz="4500" b="1" dirty="0"/>
              <a:t> </a:t>
            </a:r>
            <a:r>
              <a:rPr lang="en-US" sz="4500" b="1" dirty="0" err="1"/>
              <a:t>en</a:t>
            </a:r>
            <a:r>
              <a:rPr lang="en-US" sz="4500" b="1" dirty="0"/>
              <a:t> Tu </a:t>
            </a:r>
            <a:r>
              <a:rPr lang="en-US" sz="4500" b="1" dirty="0" err="1"/>
              <a:t>Visi</a:t>
            </a:r>
            <a:r>
              <a:rPr lang="el-GR" sz="4500" b="1" dirty="0"/>
              <a:t>ό</a:t>
            </a:r>
            <a:r>
              <a:rPr lang="en-US" sz="4500" b="1" dirty="0"/>
              <a:t>n de Vida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36A4AB6-B72B-4CC6-ADCF-BE807B6C3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8650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Vision Board workshopMallorca Sunshine Radio">
            <a:extLst>
              <a:ext uri="{FF2B5EF4-FFF2-40B4-BE49-F238E27FC236}">
                <a16:creationId xmlns:a16="http://schemas.microsoft.com/office/drawing/2014/main" id="{DF8435A1-9E82-4B87-9EF8-665AB0B86F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8" r="2" b="2"/>
          <a:stretch/>
        </p:blipFill>
        <p:spPr bwMode="auto">
          <a:xfrm>
            <a:off x="5763006" y="1"/>
            <a:ext cx="3380994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B35D540D-9486-4236-952A-F72DC52D7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2250D-8EEE-40C8-8C00-9EFA92DE5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486" y="3355848"/>
            <a:ext cx="4704588" cy="2825496"/>
          </a:xfrm>
        </p:spPr>
        <p:txBody>
          <a:bodyPr>
            <a:normAutofit/>
          </a:bodyPr>
          <a:lstStyle/>
          <a:p>
            <a:r>
              <a:rPr lang="en-US" sz="1900" dirty="0" err="1"/>
              <a:t>Desarrolla</a:t>
            </a:r>
            <a:r>
              <a:rPr lang="en-US" sz="1900" dirty="0"/>
              <a:t> una </a:t>
            </a:r>
            <a:r>
              <a:rPr lang="en-US" sz="1900" dirty="0" err="1"/>
              <a:t>Visi</a:t>
            </a:r>
            <a:r>
              <a:rPr lang="el-GR" sz="1900" dirty="0"/>
              <a:t>ό</a:t>
            </a:r>
            <a:r>
              <a:rPr lang="en-US" sz="1900" dirty="0"/>
              <a:t>n de Vida al:</a:t>
            </a:r>
          </a:p>
          <a:p>
            <a:pPr marL="0" indent="0">
              <a:buNone/>
            </a:pPr>
            <a:r>
              <a:rPr lang="en-US" sz="1900" dirty="0"/>
              <a:t>1.) </a:t>
            </a:r>
            <a:r>
              <a:rPr lang="en-US" sz="1900" dirty="0" err="1"/>
              <a:t>Hacer</a:t>
            </a:r>
            <a:r>
              <a:rPr lang="en-US" sz="1900" dirty="0"/>
              <a:t> un </a:t>
            </a:r>
            <a:r>
              <a:rPr lang="en-US" sz="1900" dirty="0" err="1"/>
              <a:t>Tablero</a:t>
            </a:r>
            <a:r>
              <a:rPr lang="en-US" sz="1900" dirty="0"/>
              <a:t> de </a:t>
            </a:r>
            <a:r>
              <a:rPr lang="en-US" sz="1900" dirty="0" err="1"/>
              <a:t>Visi</a:t>
            </a:r>
            <a:r>
              <a:rPr lang="el-GR" sz="1900" dirty="0"/>
              <a:t>ό</a:t>
            </a:r>
            <a:r>
              <a:rPr lang="en-US" sz="1900" dirty="0"/>
              <a:t>n (Vision Board)</a:t>
            </a:r>
          </a:p>
          <a:p>
            <a:pPr marL="0" indent="0">
              <a:buNone/>
            </a:pPr>
            <a:r>
              <a:rPr lang="en-US" sz="1900" dirty="0"/>
              <a:t>2.) </a:t>
            </a:r>
            <a:r>
              <a:rPr lang="en-US" sz="1900" dirty="0" err="1"/>
              <a:t>Establecer</a:t>
            </a:r>
            <a:r>
              <a:rPr lang="en-US" sz="1900" dirty="0"/>
              <a:t> Metas</a:t>
            </a:r>
          </a:p>
          <a:p>
            <a:pPr marL="0" indent="0">
              <a:buNone/>
            </a:pPr>
            <a:r>
              <a:rPr lang="en-US" sz="1900" dirty="0"/>
              <a:t>3.) </a:t>
            </a:r>
            <a:r>
              <a:rPr lang="en-US" sz="1900" dirty="0" err="1"/>
              <a:t>Hacer</a:t>
            </a:r>
            <a:r>
              <a:rPr lang="en-US" sz="1900" dirty="0"/>
              <a:t> un Bucket List</a:t>
            </a:r>
          </a:p>
          <a:p>
            <a:pPr marL="0" indent="0">
              <a:buNone/>
            </a:pPr>
            <a:r>
              <a:rPr lang="en-US" sz="1900" dirty="0"/>
              <a:t>4.) </a:t>
            </a:r>
            <a:r>
              <a:rPr lang="en-US" sz="1900" dirty="0" err="1"/>
              <a:t>Trabajar</a:t>
            </a:r>
            <a:r>
              <a:rPr lang="en-US" sz="1900" dirty="0"/>
              <a:t> </a:t>
            </a:r>
            <a:r>
              <a:rPr lang="en-US" sz="1900" dirty="0" err="1"/>
              <a:t>en</a:t>
            </a:r>
            <a:r>
              <a:rPr lang="en-US" sz="1900" dirty="0"/>
              <a:t> </a:t>
            </a:r>
            <a:r>
              <a:rPr lang="en-US" sz="1900" dirty="0" err="1"/>
              <a:t>tu</a:t>
            </a:r>
            <a:r>
              <a:rPr lang="en-US" sz="1900" dirty="0"/>
              <a:t> </a:t>
            </a:r>
            <a:r>
              <a:rPr lang="en-US" sz="1900" dirty="0" err="1"/>
              <a:t>Destino</a:t>
            </a:r>
            <a:endParaRPr lang="en-US" sz="1900" dirty="0"/>
          </a:p>
          <a:p>
            <a:pPr marL="0" indent="0">
              <a:buNone/>
            </a:pPr>
            <a:r>
              <a:rPr lang="en-US" sz="1900" dirty="0"/>
              <a:t>5.) </a:t>
            </a:r>
            <a:r>
              <a:rPr lang="en-US" sz="1900" dirty="0" err="1"/>
              <a:t>Viajar</a:t>
            </a:r>
            <a:r>
              <a:rPr lang="en-US" sz="1900" dirty="0"/>
              <a:t> </a:t>
            </a:r>
            <a:r>
              <a:rPr lang="en-US" sz="1900" dirty="0" err="1"/>
              <a:t>en</a:t>
            </a:r>
            <a:r>
              <a:rPr lang="en-US" sz="1900" dirty="0"/>
              <a:t> el </a:t>
            </a:r>
            <a:r>
              <a:rPr lang="en-US" sz="1900" dirty="0" err="1"/>
              <a:t>Crucero</a:t>
            </a:r>
            <a:r>
              <a:rPr lang="en-US" sz="1900" dirty="0"/>
              <a:t> de la </a:t>
            </a:r>
            <a:r>
              <a:rPr lang="en-US" sz="1900" dirty="0" err="1"/>
              <a:t>Conferencia</a:t>
            </a:r>
            <a:r>
              <a:rPr lang="en-US" sz="1900" dirty="0"/>
              <a:t> del </a:t>
            </a:r>
            <a:r>
              <a:rPr lang="en-US" sz="1900" dirty="0" err="1"/>
              <a:t>Éxito</a:t>
            </a:r>
            <a:endParaRPr lang="en-US" sz="1900" dirty="0"/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6" name="Picture 5" descr="Raising arms to success.jpg">
            <a:extLst>
              <a:ext uri="{FF2B5EF4-FFF2-40B4-BE49-F238E27FC236}">
                <a16:creationId xmlns:a16="http://schemas.microsoft.com/office/drawing/2014/main" id="{4ABD7AD7-6D75-4EC9-A6CA-BD84609C029B}"/>
              </a:ext>
            </a:extLst>
          </p:cNvPr>
          <p:cNvPicPr/>
          <p:nvPr/>
        </p:nvPicPr>
        <p:blipFill rotWithShape="1">
          <a:blip r:embed="rId3" cstate="print"/>
          <a:srcRect l="1708" r="5101"/>
          <a:stretch/>
        </p:blipFill>
        <p:spPr>
          <a:xfrm>
            <a:off x="5763006" y="2308860"/>
            <a:ext cx="3380994" cy="2240280"/>
          </a:xfrm>
          <a:prstGeom prst="rect">
            <a:avLst/>
          </a:prstGeom>
        </p:spPr>
      </p:pic>
      <p:pic>
        <p:nvPicPr>
          <p:cNvPr id="8" name="Picture 7" descr="success road.jpg">
            <a:extLst>
              <a:ext uri="{FF2B5EF4-FFF2-40B4-BE49-F238E27FC236}">
                <a16:creationId xmlns:a16="http://schemas.microsoft.com/office/drawing/2014/main" id="{9FB8A6F2-6845-4852-9214-A6BC96B05CDA}"/>
              </a:ext>
            </a:extLst>
          </p:cNvPr>
          <p:cNvPicPr/>
          <p:nvPr/>
        </p:nvPicPr>
        <p:blipFill rotWithShape="1">
          <a:blip r:embed="rId4" cstate="print"/>
          <a:srcRect l="3858" r="2414"/>
          <a:stretch/>
        </p:blipFill>
        <p:spPr>
          <a:xfrm>
            <a:off x="5763006" y="4617720"/>
            <a:ext cx="3380994" cy="22402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708706F-37D8-43BB-A120-E35CFC1D8C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2628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51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DD91F-B372-4194-AAEF-1D1B7EEBD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4.) </a:t>
            </a:r>
            <a:r>
              <a:rPr lang="en-US" b="1" dirty="0" err="1"/>
              <a:t>Invierte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Tu </a:t>
            </a:r>
            <a:r>
              <a:rPr lang="en-US" b="1" dirty="0" err="1"/>
              <a:t>Educaci</a:t>
            </a:r>
            <a:r>
              <a:rPr lang="el-GR" b="1" dirty="0"/>
              <a:t>ό</a:t>
            </a:r>
            <a:r>
              <a:rPr lang="en-US" b="1" dirty="0"/>
              <a:t>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3CD51-3AE0-40E2-ADF8-EEF1EFD08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Hay 2 </a:t>
            </a:r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Educaci</a:t>
            </a:r>
            <a:r>
              <a:rPr lang="el-GR" dirty="0"/>
              <a:t>ό</a:t>
            </a:r>
            <a:r>
              <a:rPr lang="en-US" dirty="0"/>
              <a:t>n</a:t>
            </a:r>
          </a:p>
          <a:p>
            <a:r>
              <a:rPr lang="en-US" dirty="0"/>
              <a:t>1.) </a:t>
            </a:r>
            <a:r>
              <a:rPr lang="en-US" dirty="0" err="1"/>
              <a:t>Educaci</a:t>
            </a:r>
            <a:r>
              <a:rPr lang="el-GR" dirty="0"/>
              <a:t>ό</a:t>
            </a:r>
            <a:r>
              <a:rPr lang="en-US" dirty="0"/>
              <a:t>n Formal</a:t>
            </a:r>
          </a:p>
          <a:p>
            <a:pPr lvl="1"/>
            <a:r>
              <a:rPr lang="en-US" dirty="0"/>
              <a:t>Carrera</a:t>
            </a:r>
          </a:p>
          <a:p>
            <a:pPr lvl="1"/>
            <a:r>
              <a:rPr lang="en-US" dirty="0" err="1"/>
              <a:t>Maestría</a:t>
            </a:r>
            <a:endParaRPr lang="en-US" dirty="0"/>
          </a:p>
          <a:p>
            <a:pPr lvl="1"/>
            <a:r>
              <a:rPr lang="en-US" dirty="0" err="1"/>
              <a:t>Doctorado</a:t>
            </a:r>
            <a:endParaRPr lang="en-US" dirty="0"/>
          </a:p>
          <a:p>
            <a:r>
              <a:rPr lang="en-US" dirty="0"/>
              <a:t>2.) Auto </a:t>
            </a:r>
            <a:r>
              <a:rPr lang="en-US" dirty="0" err="1"/>
              <a:t>Educaci</a:t>
            </a:r>
            <a:r>
              <a:rPr lang="el-GR" dirty="0"/>
              <a:t>ό</a:t>
            </a:r>
            <a:r>
              <a:rPr lang="en-US" dirty="0"/>
              <a:t>n</a:t>
            </a:r>
          </a:p>
          <a:p>
            <a:pPr lvl="1"/>
            <a:r>
              <a:rPr lang="en-US" dirty="0" err="1"/>
              <a:t>Seminarios</a:t>
            </a:r>
            <a:endParaRPr lang="en-US" dirty="0"/>
          </a:p>
          <a:p>
            <a:pPr lvl="1"/>
            <a:r>
              <a:rPr lang="en-US" dirty="0"/>
              <a:t>Videos YouTube </a:t>
            </a:r>
          </a:p>
          <a:p>
            <a:pPr lvl="1"/>
            <a:r>
              <a:rPr lang="en-US" dirty="0"/>
              <a:t>Leer </a:t>
            </a:r>
            <a:r>
              <a:rPr lang="en-US" dirty="0" err="1"/>
              <a:t>Libros</a:t>
            </a:r>
            <a:r>
              <a:rPr lang="en-US" dirty="0"/>
              <a:t> de Desarrollo Personal</a:t>
            </a:r>
          </a:p>
          <a:p>
            <a:pPr lvl="1"/>
            <a:r>
              <a:rPr lang="en-US" dirty="0"/>
              <a:t>Leer </a:t>
            </a:r>
            <a:r>
              <a:rPr lang="en-US" dirty="0" err="1"/>
              <a:t>Biografías</a:t>
            </a:r>
            <a:r>
              <a:rPr lang="en-US" dirty="0"/>
              <a:t> de </a:t>
            </a:r>
            <a:r>
              <a:rPr lang="en-US" dirty="0" err="1"/>
              <a:t>Gente</a:t>
            </a:r>
            <a:r>
              <a:rPr lang="en-US" dirty="0"/>
              <a:t> </a:t>
            </a:r>
            <a:r>
              <a:rPr lang="en-US" dirty="0" err="1"/>
              <a:t>Exitosa</a:t>
            </a:r>
            <a:endParaRPr lang="en-US" dirty="0"/>
          </a:p>
        </p:txBody>
      </p:sp>
      <p:pic>
        <p:nvPicPr>
          <p:cNvPr id="6148" name="Picture 4" descr="Jim Rohn - Formal education will make you a living; self-...">
            <a:extLst>
              <a:ext uri="{FF2B5EF4-FFF2-40B4-BE49-F238E27FC236}">
                <a16:creationId xmlns:a16="http://schemas.microsoft.com/office/drawing/2014/main" id="{C486D61D-37CB-41E6-A8DE-F2717CC3B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297" y="3501221"/>
            <a:ext cx="3733800" cy="196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niversidad Ana G. Méndez graduó más de 60 latinos de su sede en Wheaton El  Tiempo Latino | Noticias de Washington DC">
            <a:extLst>
              <a:ext uri="{FF2B5EF4-FFF2-40B4-BE49-F238E27FC236}">
                <a16:creationId xmlns:a16="http://schemas.microsoft.com/office/drawing/2014/main" id="{5B74C739-E1AB-4649-A4A2-85FAABC02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22368"/>
            <a:ext cx="3657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8F4580E-2637-4BE1-BC67-F7D35D4BF4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2628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85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DD91F-B372-4194-AAEF-1D1B7EEBD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5.) </a:t>
            </a:r>
            <a:r>
              <a:rPr lang="en-US" b="1" dirty="0" err="1"/>
              <a:t>Invierte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Tu Carrera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3CD51-3AE0-40E2-ADF8-EEF1EFD08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Invierte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Desarrollo </a:t>
            </a:r>
            <a:r>
              <a:rPr lang="en-US" dirty="0" err="1"/>
              <a:t>Profesional</a:t>
            </a:r>
            <a:endParaRPr lang="en-US" dirty="0"/>
          </a:p>
          <a:p>
            <a:r>
              <a:rPr lang="en-US" dirty="0"/>
              <a:t>1.) </a:t>
            </a:r>
            <a:r>
              <a:rPr lang="en-US" dirty="0" err="1"/>
              <a:t>Conocimientos</a:t>
            </a:r>
            <a:endParaRPr lang="en-US" dirty="0"/>
          </a:p>
          <a:p>
            <a:r>
              <a:rPr lang="en-US" dirty="0"/>
              <a:t>2.) </a:t>
            </a:r>
            <a:r>
              <a:rPr lang="en-US" dirty="0" err="1"/>
              <a:t>Especialidades</a:t>
            </a:r>
            <a:endParaRPr lang="en-US" dirty="0"/>
          </a:p>
          <a:p>
            <a:r>
              <a:rPr lang="en-US" dirty="0"/>
              <a:t>3.) </a:t>
            </a:r>
            <a:r>
              <a:rPr lang="en-US" dirty="0" err="1"/>
              <a:t>Habilidades</a:t>
            </a:r>
            <a:endParaRPr lang="en-US" dirty="0"/>
          </a:p>
          <a:p>
            <a:r>
              <a:rPr lang="en-US" dirty="0"/>
              <a:t>4.) </a:t>
            </a:r>
            <a:r>
              <a:rPr lang="en-US" dirty="0" err="1"/>
              <a:t>Experiencia</a:t>
            </a:r>
            <a:endParaRPr lang="en-US" dirty="0"/>
          </a:p>
          <a:p>
            <a:r>
              <a:rPr lang="en-US" dirty="0"/>
              <a:t>5.) </a:t>
            </a:r>
            <a:r>
              <a:rPr lang="en-US" dirty="0" err="1"/>
              <a:t>Designaciones</a:t>
            </a:r>
            <a:r>
              <a:rPr lang="en-US" dirty="0"/>
              <a:t> </a:t>
            </a:r>
            <a:r>
              <a:rPr lang="en-US" dirty="0" err="1"/>
              <a:t>Profesionales</a:t>
            </a:r>
            <a:endParaRPr lang="en-US" dirty="0"/>
          </a:p>
          <a:p>
            <a:r>
              <a:rPr lang="en-US" dirty="0"/>
              <a:t>6.) </a:t>
            </a:r>
            <a:r>
              <a:rPr lang="en-US" dirty="0" err="1"/>
              <a:t>Reputación</a:t>
            </a:r>
            <a:endParaRPr lang="en-US" dirty="0"/>
          </a:p>
          <a:p>
            <a:r>
              <a:rPr lang="en-US" dirty="0"/>
              <a:t>7.) Carrera </a:t>
            </a:r>
          </a:p>
        </p:txBody>
      </p:sp>
      <p:pic>
        <p:nvPicPr>
          <p:cNvPr id="6" name="Picture 5" descr="Seminario Libertad Financiera logo.png">
            <a:extLst>
              <a:ext uri="{FF2B5EF4-FFF2-40B4-BE49-F238E27FC236}">
                <a16:creationId xmlns:a16="http://schemas.microsoft.com/office/drawing/2014/main" id="{FDC4CA94-58CD-45E6-8A5D-1376606FE18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57400" cy="6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14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s-ES" altLang="es-MX" b="1"/>
              <a:t>Aumenta Tu Capacidad Para Ganar</a:t>
            </a:r>
            <a:endParaRPr lang="en-US" altLang="es-MX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534400" cy="5410200"/>
          </a:xfrm>
        </p:spPr>
        <p:txBody>
          <a:bodyPr rtlCol="0">
            <a:normAutofit fontScale="85000" lnSpcReduction="20000"/>
          </a:bodyPr>
          <a:lstStyle/>
          <a:p>
            <a:pPr>
              <a:defRPr/>
            </a:pPr>
            <a:r>
              <a:rPr lang="en-US" i="1" dirty="0">
                <a:solidFill>
                  <a:srgbClr val="3333FF"/>
                </a:solidFill>
              </a:rPr>
              <a:t>“</a:t>
            </a:r>
            <a:r>
              <a:rPr lang="es-ES" i="1" dirty="0">
                <a:solidFill>
                  <a:srgbClr val="3333FF"/>
                </a:solidFill>
              </a:rPr>
              <a:t>Conforme el hombre se perfecciona en su profesión, también aumenta su capacidad para ganar más</a:t>
            </a:r>
            <a:r>
              <a:rPr lang="en-US" i="1" dirty="0">
                <a:solidFill>
                  <a:srgbClr val="3333FF"/>
                </a:solidFill>
              </a:rPr>
              <a:t>.“</a:t>
            </a:r>
          </a:p>
          <a:p>
            <a:pPr>
              <a:defRPr/>
            </a:pPr>
            <a:r>
              <a:rPr lang="en-US" i="1" dirty="0">
                <a:solidFill>
                  <a:srgbClr val="3333FF"/>
                </a:solidFill>
              </a:rPr>
              <a:t>"</a:t>
            </a:r>
            <a:r>
              <a:rPr lang="es-ES" i="1" dirty="0">
                <a:solidFill>
                  <a:srgbClr val="3333FF"/>
                </a:solidFill>
              </a:rPr>
              <a:t>Determina que nadie te va a superar</a:t>
            </a:r>
            <a:r>
              <a:rPr lang="en-US" i="1" dirty="0">
                <a:solidFill>
                  <a:srgbClr val="3333FF"/>
                </a:solidFill>
              </a:rPr>
              <a:t>.“</a:t>
            </a:r>
          </a:p>
          <a:p>
            <a:pPr>
              <a:defRPr/>
            </a:pPr>
            <a:r>
              <a:rPr lang="en-US" i="1" dirty="0">
                <a:solidFill>
                  <a:srgbClr val="3333FF"/>
                </a:solidFill>
              </a:rPr>
              <a:t>“</a:t>
            </a:r>
            <a:r>
              <a:rPr lang="es-ES" i="1" dirty="0">
                <a:solidFill>
                  <a:srgbClr val="3333FF"/>
                </a:solidFill>
              </a:rPr>
              <a:t>Más interés en tu trabajo, más concentración en tu tarea, más persistencia en tu esfuerzo, y he aquí que pocos hombres podrán producir más que tú en un día. Con una rapidez razonable tu habilidad mayor será recompensada</a:t>
            </a:r>
            <a:r>
              <a:rPr lang="en-US" i="1" dirty="0">
                <a:solidFill>
                  <a:srgbClr val="3333FF"/>
                </a:solidFill>
              </a:rPr>
              <a:t>.“</a:t>
            </a:r>
          </a:p>
          <a:p>
            <a:pPr>
              <a:defRPr/>
            </a:pPr>
            <a:r>
              <a:rPr lang="en-US" i="1" dirty="0">
                <a:solidFill>
                  <a:srgbClr val="3333FF"/>
                </a:solidFill>
              </a:rPr>
              <a:t>"</a:t>
            </a:r>
            <a:r>
              <a:rPr lang="es-ES" i="1" dirty="0">
                <a:solidFill>
                  <a:srgbClr val="3333FF"/>
                </a:solidFill>
              </a:rPr>
              <a:t>El hombre que busca aprender más de su oficio será generosamente recompensado. Aprende los métodos y las herramientas de los más hábiles en la misma línea (de trabajo). Consulta e intercambia conocimientos con otros de tu vocación. Busca mejores productos que se puedan comprar a precios más bajos</a:t>
            </a:r>
            <a:r>
              <a:rPr lang="en-US" i="1" dirty="0">
                <a:solidFill>
                  <a:srgbClr val="3333FF"/>
                </a:solidFill>
              </a:rPr>
              <a:t>."</a:t>
            </a:r>
          </a:p>
          <a:p>
            <a:pPr algn="r">
              <a:buFont typeface="Arial" charset="0"/>
              <a:buNone/>
              <a:defRPr/>
            </a:pPr>
            <a:r>
              <a:rPr lang="en-US" dirty="0"/>
              <a:t>― George S. </a:t>
            </a:r>
            <a:r>
              <a:rPr lang="en-US" dirty="0" err="1"/>
              <a:t>Clason</a:t>
            </a:r>
            <a:r>
              <a:rPr lang="en-US" dirty="0"/>
              <a:t> – El Hombre </a:t>
            </a:r>
            <a:r>
              <a:rPr lang="en-US" dirty="0" err="1"/>
              <a:t>más</a:t>
            </a:r>
            <a:r>
              <a:rPr lang="en-US" dirty="0"/>
              <a:t> Rico de </a:t>
            </a:r>
            <a:r>
              <a:rPr lang="en-US" dirty="0" err="1"/>
              <a:t>Babilonia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sp>
        <p:nvSpPr>
          <p:cNvPr id="14341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1825CEE-1CDD-4447-AA0F-469D9DEE3538}" type="slidenum">
              <a:rPr lang="en-US" altLang="es-MX"/>
              <a:pPr/>
              <a:t>9</a:t>
            </a:fld>
            <a:endParaRPr lang="en-US" altLang="es-MX"/>
          </a:p>
        </p:txBody>
      </p:sp>
      <p:pic>
        <p:nvPicPr>
          <p:cNvPr id="6" name="Picture 5" descr="Seminario Libertad Financier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6172200"/>
            <a:ext cx="2070934" cy="685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802</Words>
  <Application>Microsoft Office PowerPoint</Application>
  <PresentationFormat>On-screen Show (4:3)</PresentationFormat>
  <Paragraphs>100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La Universidad del Éxito 2024</vt:lpstr>
      <vt:lpstr>TÚ ERES  TU INVERSIÓN NO. 1</vt:lpstr>
      <vt:lpstr>Cómo Invertir en Ti Mismo</vt:lpstr>
      <vt:lpstr>1.) Invierte en  Tu Cuerpo Físico</vt:lpstr>
      <vt:lpstr>2.) Invierte en Tu Ser Interior</vt:lpstr>
      <vt:lpstr>3.) Invierte en Tu Visiόn de Vida</vt:lpstr>
      <vt:lpstr>4.) Invierte en Tu Educaciόn</vt:lpstr>
      <vt:lpstr>5.) Invierte en Tu Carrera</vt:lpstr>
      <vt:lpstr>Aumenta Tu Capacidad Para Ganar</vt:lpstr>
      <vt:lpstr>6.) Invierte en Tu Educaciόn Financiera</vt:lpstr>
      <vt:lpstr>¿Cómo Ganar Más Dinero y Alcanzar tus Metas?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</dc:title>
  <dc:creator>Alex Barron</dc:creator>
  <cp:lastModifiedBy>Alex Barron</cp:lastModifiedBy>
  <cp:revision>33</cp:revision>
  <dcterms:created xsi:type="dcterms:W3CDTF">2020-10-25T17:23:35Z</dcterms:created>
  <dcterms:modified xsi:type="dcterms:W3CDTF">2024-01-15T23:36:58Z</dcterms:modified>
</cp:coreProperties>
</file>