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8" r:id="rId2"/>
    <p:sldId id="507" r:id="rId3"/>
    <p:sldId id="258" r:id="rId4"/>
    <p:sldId id="259" r:id="rId5"/>
    <p:sldId id="260" r:id="rId6"/>
    <p:sldId id="261" r:id="rId7"/>
    <p:sldId id="268" r:id="rId8"/>
    <p:sldId id="269" r:id="rId9"/>
    <p:sldId id="271" r:id="rId10"/>
    <p:sldId id="279" r:id="rId11"/>
    <p:sldId id="272" r:id="rId12"/>
    <p:sldId id="303" r:id="rId13"/>
    <p:sldId id="295" r:id="rId14"/>
    <p:sldId id="273" r:id="rId15"/>
    <p:sldId id="286" r:id="rId16"/>
    <p:sldId id="287" r:id="rId17"/>
    <p:sldId id="288" r:id="rId18"/>
    <p:sldId id="292" r:id="rId19"/>
    <p:sldId id="274" r:id="rId20"/>
    <p:sldId id="293" r:id="rId21"/>
    <p:sldId id="294" r:id="rId22"/>
    <p:sldId id="299" r:id="rId23"/>
    <p:sldId id="275" r:id="rId24"/>
    <p:sldId id="308" r:id="rId25"/>
    <p:sldId id="276" r:id="rId26"/>
    <p:sldId id="277" r:id="rId27"/>
    <p:sldId id="278" r:id="rId28"/>
    <p:sldId id="496" r:id="rId29"/>
    <p:sldId id="301" r:id="rId30"/>
  </p:sldIdLst>
  <p:sldSz cx="9144000" cy="6858000" type="screen4x3"/>
  <p:notesSz cx="7034213"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eaLnBrk="1" hangingPunct="1">
              <a:defRPr sz="1200">
                <a:latin typeface="Arial" charset="0"/>
              </a:defRPr>
            </a:lvl1pPr>
          </a:lstStyle>
          <a:p>
            <a:pPr>
              <a:defRPr/>
            </a:pPr>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F37C27B-77C3-447B-B9BD-5F410E895EA0}" type="slidenum">
              <a:rPr lang="en-US" altLang="es-MX"/>
              <a:pPr/>
              <a:t>‹#›</a:t>
            </a:fld>
            <a:endParaRPr lang="en-US" altLang="es-MX"/>
          </a:p>
        </p:txBody>
      </p:sp>
    </p:spTree>
    <p:extLst>
      <p:ext uri="{BB962C8B-B14F-4D97-AF65-F5344CB8AC3E}">
        <p14:creationId xmlns:p14="http://schemas.microsoft.com/office/powerpoint/2010/main" val="23943273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3241" tIns="46621" rIns="93241" bIns="4662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3241" tIns="46621" rIns="93241" bIns="46621" rtlCol="0"/>
          <a:lstStyle>
            <a:lvl1pPr algn="r" eaLnBrk="1" fontAlgn="auto" hangingPunct="1">
              <a:spcBef>
                <a:spcPts val="0"/>
              </a:spcBef>
              <a:spcAft>
                <a:spcPts val="0"/>
              </a:spcAft>
              <a:defRPr sz="1200">
                <a:latin typeface="+mn-lt"/>
              </a:defRPr>
            </a:lvl1pPr>
          </a:lstStyle>
          <a:p>
            <a:pPr>
              <a:defRPr/>
            </a:pPr>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3241" tIns="46621" rIns="93241" bIns="46621" rtlCol="0" anchor="ctr"/>
          <a:lstStyle/>
          <a:p>
            <a:pPr lvl="0"/>
            <a:endParaRPr lang="en-US" noProof="0"/>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3241" tIns="46621" rIns="93241" bIns="466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3241" tIns="46621" rIns="93241" bIns="46621"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wrap="square" lIns="93241" tIns="46621" rIns="93241" bIns="46621" numCol="1" anchor="b" anchorCtr="0" compatLnSpc="1">
            <a:prstTxWarp prst="textNoShape">
              <a:avLst/>
            </a:prstTxWarp>
          </a:bodyPr>
          <a:lstStyle>
            <a:lvl1pPr algn="r" eaLnBrk="1" hangingPunct="1">
              <a:defRPr sz="1200">
                <a:latin typeface="Calibri" pitchFamily="34" charset="0"/>
              </a:defRPr>
            </a:lvl1pPr>
          </a:lstStyle>
          <a:p>
            <a:fld id="{A0B4AA5C-9C7D-4C71-8BBF-CDF9F11792AB}" type="slidenum">
              <a:rPr lang="en-US" altLang="es-MX"/>
              <a:pPr/>
              <a:t>‹#›</a:t>
            </a:fld>
            <a:endParaRPr lang="en-US" altLang="es-MX"/>
          </a:p>
        </p:txBody>
      </p:sp>
    </p:spTree>
    <p:extLst>
      <p:ext uri="{BB962C8B-B14F-4D97-AF65-F5344CB8AC3E}">
        <p14:creationId xmlns:p14="http://schemas.microsoft.com/office/powerpoint/2010/main" val="331855965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41988" name="Slide Number Placeholder 3"/>
          <p:cNvSpPr>
            <a:spLocks noGrp="1"/>
          </p:cNvSpPr>
          <p:nvPr>
            <p:ph type="sldNum" sz="quarter" idx="5"/>
          </p:nvPr>
        </p:nvSpPr>
        <p:spPr bwMode="auto">
          <a:noFill/>
          <a:ln>
            <a:miter lim="800000"/>
            <a:headEnd/>
            <a:tailEnd/>
          </a:ln>
        </p:spPr>
        <p:txBody>
          <a:bodyPr/>
          <a:lstStyle/>
          <a:p>
            <a:fld id="{97A54EF2-13F4-4C0F-B3B0-294D67A0CE2F}" type="slidenum">
              <a:rPr lang="en-US" altLang="es-MX"/>
              <a:pPr/>
              <a:t>4</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471637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47108" name="Slide Number Placeholder 3"/>
          <p:cNvSpPr>
            <a:spLocks noGrp="1"/>
          </p:cNvSpPr>
          <p:nvPr>
            <p:ph type="sldNum" sz="quarter" idx="5"/>
          </p:nvPr>
        </p:nvSpPr>
        <p:spPr bwMode="auto">
          <a:noFill/>
          <a:ln>
            <a:miter lim="800000"/>
            <a:headEnd/>
            <a:tailEnd/>
          </a:ln>
        </p:spPr>
        <p:txBody>
          <a:bodyPr/>
          <a:lstStyle/>
          <a:p>
            <a:fld id="{FB587347-9C4A-41BF-BAE1-6D9E469794CE}" type="slidenum">
              <a:rPr lang="en-US" altLang="es-MX"/>
              <a:pPr/>
              <a:t>14</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49156" name="Slide Number Placeholder 3"/>
          <p:cNvSpPr>
            <a:spLocks noGrp="1"/>
          </p:cNvSpPr>
          <p:nvPr>
            <p:ph type="sldNum" sz="quarter" idx="5"/>
          </p:nvPr>
        </p:nvSpPr>
        <p:spPr bwMode="auto">
          <a:noFill/>
          <a:ln>
            <a:miter lim="800000"/>
            <a:headEnd/>
            <a:tailEnd/>
          </a:ln>
        </p:spPr>
        <p:txBody>
          <a:bodyPr/>
          <a:lstStyle/>
          <a:p>
            <a:fld id="{401C562B-8EFE-41AE-A185-D06FF040048C}" type="slidenum">
              <a:rPr lang="en-US" altLang="es-MX"/>
              <a:pPr/>
              <a:t>15</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51204" name="Slide Number Placeholder 3"/>
          <p:cNvSpPr>
            <a:spLocks noGrp="1"/>
          </p:cNvSpPr>
          <p:nvPr>
            <p:ph type="sldNum" sz="quarter" idx="5"/>
          </p:nvPr>
        </p:nvSpPr>
        <p:spPr bwMode="auto">
          <a:noFill/>
          <a:ln>
            <a:miter lim="800000"/>
            <a:headEnd/>
            <a:tailEnd/>
          </a:ln>
        </p:spPr>
        <p:txBody>
          <a:bodyPr/>
          <a:lstStyle/>
          <a:p>
            <a:fld id="{4485FDE8-6C8B-4A07-994D-1E26AFD31E28}" type="slidenum">
              <a:rPr lang="en-US" altLang="es-MX"/>
              <a:pPr/>
              <a:t>16</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53252" name="Slide Number Placeholder 3"/>
          <p:cNvSpPr>
            <a:spLocks noGrp="1"/>
          </p:cNvSpPr>
          <p:nvPr>
            <p:ph type="sldNum" sz="quarter" idx="5"/>
          </p:nvPr>
        </p:nvSpPr>
        <p:spPr bwMode="auto">
          <a:noFill/>
          <a:ln>
            <a:miter lim="800000"/>
            <a:headEnd/>
            <a:tailEnd/>
          </a:ln>
        </p:spPr>
        <p:txBody>
          <a:bodyPr/>
          <a:lstStyle/>
          <a:p>
            <a:fld id="{50C2412B-F56D-4949-A5D1-4C020919A82B}" type="slidenum">
              <a:rPr lang="en-US" altLang="es-MX"/>
              <a:pPr/>
              <a:t>17</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55300" name="Slide Number Placeholder 3"/>
          <p:cNvSpPr>
            <a:spLocks noGrp="1"/>
          </p:cNvSpPr>
          <p:nvPr>
            <p:ph type="sldNum" sz="quarter" idx="5"/>
          </p:nvPr>
        </p:nvSpPr>
        <p:spPr bwMode="auto">
          <a:noFill/>
          <a:ln>
            <a:miter lim="800000"/>
            <a:headEnd/>
            <a:tailEnd/>
          </a:ln>
        </p:spPr>
        <p:txBody>
          <a:bodyPr/>
          <a:lstStyle/>
          <a:p>
            <a:fld id="{AADBB792-F615-48A5-812F-F58329F22390}" type="slidenum">
              <a:rPr lang="en-US" altLang="es-MX"/>
              <a:pPr/>
              <a:t>18</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57348" name="Slide Number Placeholder 3"/>
          <p:cNvSpPr>
            <a:spLocks noGrp="1"/>
          </p:cNvSpPr>
          <p:nvPr>
            <p:ph type="sldNum" sz="quarter" idx="5"/>
          </p:nvPr>
        </p:nvSpPr>
        <p:spPr bwMode="auto">
          <a:noFill/>
          <a:ln>
            <a:miter lim="800000"/>
            <a:headEnd/>
            <a:tailEnd/>
          </a:ln>
        </p:spPr>
        <p:txBody>
          <a:bodyPr/>
          <a:lstStyle/>
          <a:p>
            <a:fld id="{65DCFE8C-EF14-44C8-BFDA-68902DB0A5E2}" type="slidenum">
              <a:rPr lang="en-US" altLang="es-MX"/>
              <a:pPr/>
              <a:t>19</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61444" name="Slide Number Placeholder 3"/>
          <p:cNvSpPr>
            <a:spLocks noGrp="1"/>
          </p:cNvSpPr>
          <p:nvPr>
            <p:ph type="sldNum" sz="quarter" idx="5"/>
          </p:nvPr>
        </p:nvSpPr>
        <p:spPr bwMode="auto">
          <a:noFill/>
          <a:ln>
            <a:miter lim="800000"/>
            <a:headEnd/>
            <a:tailEnd/>
          </a:ln>
        </p:spPr>
        <p:txBody>
          <a:bodyPr/>
          <a:lstStyle/>
          <a:p>
            <a:fld id="{479C658E-BE22-493E-829B-F0348C75ADB1}" type="slidenum">
              <a:rPr lang="en-US" altLang="es-MX"/>
              <a:pPr/>
              <a:t>23</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63492" name="Slide Number Placeholder 3"/>
          <p:cNvSpPr>
            <a:spLocks noGrp="1"/>
          </p:cNvSpPr>
          <p:nvPr>
            <p:ph type="sldNum" sz="quarter" idx="5"/>
          </p:nvPr>
        </p:nvSpPr>
        <p:spPr bwMode="auto">
          <a:noFill/>
          <a:ln>
            <a:miter lim="800000"/>
            <a:headEnd/>
            <a:tailEnd/>
          </a:ln>
        </p:spPr>
        <p:txBody>
          <a:bodyPr/>
          <a:lstStyle/>
          <a:p>
            <a:fld id="{961ABB11-AB7B-473E-8046-A0CD9CB573E8}" type="slidenum">
              <a:rPr lang="en-US" altLang="es-MX"/>
              <a:pPr/>
              <a:t>25</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65540" name="Slide Number Placeholder 3"/>
          <p:cNvSpPr>
            <a:spLocks noGrp="1"/>
          </p:cNvSpPr>
          <p:nvPr>
            <p:ph type="sldNum" sz="quarter" idx="5"/>
          </p:nvPr>
        </p:nvSpPr>
        <p:spPr bwMode="auto">
          <a:noFill/>
          <a:ln>
            <a:miter lim="800000"/>
            <a:headEnd/>
            <a:tailEnd/>
          </a:ln>
        </p:spPr>
        <p:txBody>
          <a:bodyPr/>
          <a:lstStyle/>
          <a:p>
            <a:fld id="{60EABDD2-73B4-4B77-9E3A-640DA1128718}" type="slidenum">
              <a:rPr lang="en-US" altLang="es-MX"/>
              <a:pPr/>
              <a:t>26</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67588" name="Slide Number Placeholder 3"/>
          <p:cNvSpPr>
            <a:spLocks noGrp="1"/>
          </p:cNvSpPr>
          <p:nvPr>
            <p:ph type="sldNum" sz="quarter" idx="5"/>
          </p:nvPr>
        </p:nvSpPr>
        <p:spPr bwMode="auto">
          <a:noFill/>
          <a:ln>
            <a:miter lim="800000"/>
            <a:headEnd/>
            <a:tailEnd/>
          </a:ln>
        </p:spPr>
        <p:txBody>
          <a:bodyPr/>
          <a:lstStyle/>
          <a:p>
            <a:fld id="{22DF65C4-82BB-47AF-A009-56BFA0087F40}" type="slidenum">
              <a:rPr lang="en-US" altLang="es-MX"/>
              <a:pPr/>
              <a:t>27</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8196" name="Slide Number Placeholder 3"/>
          <p:cNvSpPr>
            <a:spLocks noGrp="1"/>
          </p:cNvSpPr>
          <p:nvPr>
            <p:ph type="sldNum" sz="quarter" idx="5"/>
          </p:nvPr>
        </p:nvSpPr>
        <p:spPr bwMode="auto">
          <a:noFill/>
          <a:ln>
            <a:miter lim="800000"/>
            <a:headEnd/>
            <a:tailEnd/>
          </a:ln>
        </p:spPr>
        <p:txBody>
          <a:bodyPr/>
          <a:lstStyle/>
          <a:p>
            <a:fld id="{46D726DC-8B0B-4A9E-9241-04AB4AB47C6C}" type="slidenum">
              <a:rPr lang="en-US" altLang="es-MX"/>
              <a:pPr/>
              <a:t>5</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10244" name="Slide Number Placeholder 3"/>
          <p:cNvSpPr>
            <a:spLocks noGrp="1"/>
          </p:cNvSpPr>
          <p:nvPr>
            <p:ph type="sldNum" sz="quarter" idx="5"/>
          </p:nvPr>
        </p:nvSpPr>
        <p:spPr bwMode="auto">
          <a:noFill/>
          <a:ln>
            <a:miter lim="800000"/>
            <a:headEnd/>
            <a:tailEnd/>
          </a:ln>
        </p:spPr>
        <p:txBody>
          <a:bodyPr/>
          <a:lstStyle/>
          <a:p>
            <a:fld id="{62A6AF1A-B5AF-408B-9293-A755A5CC6B13}" type="slidenum">
              <a:rPr lang="en-US" altLang="es-MX"/>
              <a:pPr/>
              <a:t>6</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33796" name="Slide Number Placeholder 3"/>
          <p:cNvSpPr>
            <a:spLocks noGrp="1"/>
          </p:cNvSpPr>
          <p:nvPr>
            <p:ph type="sldNum" sz="quarter" idx="5"/>
          </p:nvPr>
        </p:nvSpPr>
        <p:spPr bwMode="auto">
          <a:noFill/>
          <a:ln>
            <a:miter lim="800000"/>
            <a:headEnd/>
            <a:tailEnd/>
          </a:ln>
        </p:spPr>
        <p:txBody>
          <a:bodyPr/>
          <a:lstStyle/>
          <a:p>
            <a:fld id="{BB630336-50C4-4785-B1CD-A91A95F8AE75}" type="slidenum">
              <a:rPr lang="en-US" altLang="es-MX"/>
              <a:pPr/>
              <a:t>7</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35844" name="Slide Number Placeholder 3"/>
          <p:cNvSpPr>
            <a:spLocks noGrp="1"/>
          </p:cNvSpPr>
          <p:nvPr>
            <p:ph type="sldNum" sz="quarter" idx="5"/>
          </p:nvPr>
        </p:nvSpPr>
        <p:spPr bwMode="auto">
          <a:noFill/>
          <a:ln>
            <a:miter lim="800000"/>
            <a:headEnd/>
            <a:tailEnd/>
          </a:ln>
        </p:spPr>
        <p:txBody>
          <a:bodyPr/>
          <a:lstStyle/>
          <a:p>
            <a:fld id="{7D4F6D41-9C4B-4635-B8CA-7A0F48C88F7A}" type="slidenum">
              <a:rPr lang="en-US" altLang="es-MX"/>
              <a:pPr/>
              <a:t>8</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37892" name="Slide Number Placeholder 3"/>
          <p:cNvSpPr>
            <a:spLocks noGrp="1"/>
          </p:cNvSpPr>
          <p:nvPr>
            <p:ph type="sldNum" sz="quarter" idx="5"/>
          </p:nvPr>
        </p:nvSpPr>
        <p:spPr bwMode="auto">
          <a:noFill/>
          <a:ln>
            <a:miter lim="800000"/>
            <a:headEnd/>
            <a:tailEnd/>
          </a:ln>
        </p:spPr>
        <p:txBody>
          <a:bodyPr/>
          <a:lstStyle/>
          <a:p>
            <a:fld id="{62C90A5A-2FC3-4487-BF94-2B6521FF96FC}" type="slidenum">
              <a:rPr lang="en-US" altLang="es-MX"/>
              <a:pPr/>
              <a:t>9</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39940" name="Slide Number Placeholder 3"/>
          <p:cNvSpPr>
            <a:spLocks noGrp="1"/>
          </p:cNvSpPr>
          <p:nvPr>
            <p:ph type="sldNum" sz="quarter" idx="5"/>
          </p:nvPr>
        </p:nvSpPr>
        <p:spPr bwMode="auto">
          <a:noFill/>
          <a:ln>
            <a:miter lim="800000"/>
            <a:headEnd/>
            <a:tailEnd/>
          </a:ln>
        </p:spPr>
        <p:txBody>
          <a:bodyPr/>
          <a:lstStyle/>
          <a:p>
            <a:fld id="{66B47278-5028-4FDC-9ECD-B2678C578316}" type="slidenum">
              <a:rPr lang="en-US" altLang="es-MX"/>
              <a:pPr/>
              <a:t>10</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44036" name="Slide Number Placeholder 3"/>
          <p:cNvSpPr>
            <a:spLocks noGrp="1"/>
          </p:cNvSpPr>
          <p:nvPr>
            <p:ph type="sldNum" sz="quarter" idx="5"/>
          </p:nvPr>
        </p:nvSpPr>
        <p:spPr bwMode="auto">
          <a:noFill/>
          <a:ln>
            <a:miter lim="800000"/>
            <a:headEnd/>
            <a:tailEnd/>
          </a:ln>
        </p:spPr>
        <p:txBody>
          <a:bodyPr/>
          <a:lstStyle/>
          <a:p>
            <a:fld id="{31C972E9-EDA0-4C90-8B8B-A9C21EE5F065}" type="slidenum">
              <a:rPr lang="en-US" altLang="es-MX"/>
              <a:pPr/>
              <a:t>11</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ltLang="es-MX"/>
          </a:p>
        </p:txBody>
      </p:sp>
      <p:sp>
        <p:nvSpPr>
          <p:cNvPr id="44036" name="Slide Number Placeholder 3"/>
          <p:cNvSpPr>
            <a:spLocks noGrp="1"/>
          </p:cNvSpPr>
          <p:nvPr>
            <p:ph type="sldNum" sz="quarter" idx="5"/>
          </p:nvPr>
        </p:nvSpPr>
        <p:spPr bwMode="auto">
          <a:noFill/>
          <a:ln>
            <a:miter lim="800000"/>
            <a:headEnd/>
            <a:tailEnd/>
          </a:ln>
        </p:spPr>
        <p:txBody>
          <a:bodyPr/>
          <a:lstStyle/>
          <a:p>
            <a:fld id="{31C972E9-EDA0-4C90-8B8B-A9C21EE5F065}" type="slidenum">
              <a:rPr lang="en-US" altLang="es-MX"/>
              <a:pPr/>
              <a:t>12</a:t>
            </a:fld>
            <a:endParaRPr lang="en-US" altLang="es-MX"/>
          </a:p>
        </p:txBody>
      </p:sp>
      <p:sp>
        <p:nvSpPr>
          <p:cNvPr id="5" name="Date Placeholder 4"/>
          <p:cNvSpPr>
            <a:spLocks noGrp="1"/>
          </p:cNvSpPr>
          <p:nvPr>
            <p:ph type="dt" sz="quarter" idx="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D0ECEE-6947-4400-9CF2-989A318A3EE5}" type="datetimeFigureOut">
              <a:rPr lang="en-US"/>
              <a:pPr>
                <a:defRPr/>
              </a:pPr>
              <a:t>6/7/2024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D3725EB-77CC-4069-B1ED-FC5DE615EF71}" type="slidenum">
              <a:rPr lang="en-US" altLang="es-MX"/>
              <a:pPr/>
              <a:t>‹#›</a:t>
            </a:fld>
            <a:endParaRPr lang="en-US" alt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C6D4DD-A46D-4A7A-9111-4581ED4420D0}" type="datetimeFigureOut">
              <a:rPr lang="en-US"/>
              <a:pPr>
                <a:defRPr/>
              </a:pPr>
              <a:t>6/7/2024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395AC0-DFA7-4728-902A-156770D91936}" type="slidenum">
              <a:rPr lang="en-US" altLang="es-MX"/>
              <a:pPr/>
              <a:t>‹#›</a:t>
            </a:fld>
            <a:endParaRPr lang="en-US" alt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FC93F0-CCA5-44DC-A140-41CC788B575D}" type="datetimeFigureOut">
              <a:rPr lang="en-US"/>
              <a:pPr>
                <a:defRPr/>
              </a:pPr>
              <a:t>6/7/2024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1C8BC7-62EF-42C9-9015-2DDEE3792807}" type="slidenum">
              <a:rPr lang="en-US" altLang="es-MX"/>
              <a:pPr/>
              <a:t>‹#›</a:t>
            </a:fld>
            <a:endParaRPr lang="en-US" alt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6FA046-C606-49A0-9BF0-F492F0017CBC}" type="datetimeFigureOut">
              <a:rPr lang="en-US"/>
              <a:pPr>
                <a:defRPr/>
              </a:pPr>
              <a:t>6/7/2024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93840C-CEE0-48B9-92DA-69816E002BE8}" type="slidenum">
              <a:rPr lang="en-US" altLang="es-MX"/>
              <a:pPr/>
              <a:t>‹#›</a:t>
            </a:fld>
            <a:endParaRPr lang="en-US" alt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BA06D44-B251-4CB1-8F92-E5A5FA4FE30A}" type="datetimeFigureOut">
              <a:rPr lang="en-US"/>
              <a:pPr>
                <a:defRPr/>
              </a:pPr>
              <a:t>6/7/2024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7C8008-07F0-41DE-8546-C88CF8A95A18}" type="slidenum">
              <a:rPr lang="en-US" altLang="es-MX"/>
              <a:pPr/>
              <a:t>‹#›</a:t>
            </a:fld>
            <a:endParaRPr lang="en-US" alt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681ED5-04E0-4BEF-BE65-DA7108CB7F44}" type="datetimeFigureOut">
              <a:rPr lang="en-US"/>
              <a:pPr>
                <a:defRPr/>
              </a:pPr>
              <a:t>6/7/2024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F98911E-AC8D-4479-B5A8-C695E2FFE089}" type="slidenum">
              <a:rPr lang="en-US" altLang="es-MX"/>
              <a:pPr/>
              <a:t>‹#›</a:t>
            </a:fld>
            <a:endParaRPr lang="en-US" alt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A89FCB6-49DF-43AA-8DC6-F5B3D2B7F8D2}" type="datetimeFigureOut">
              <a:rPr lang="en-US"/>
              <a:pPr>
                <a:defRPr/>
              </a:pPr>
              <a:t>6/7/2024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F469708-30D3-43BA-B123-50308692D396}" type="slidenum">
              <a:rPr lang="en-US" altLang="es-MX"/>
              <a:pPr/>
              <a:t>‹#›</a:t>
            </a:fld>
            <a:endParaRPr lang="en-US" alt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D55126-9331-422E-9801-7FD6D3BD2EF6}" type="datetimeFigureOut">
              <a:rPr lang="en-US"/>
              <a:pPr>
                <a:defRPr/>
              </a:pPr>
              <a:t>6/7/2024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CD03628-B091-4FC5-9244-E9A90F62F4C2}" type="slidenum">
              <a:rPr lang="en-US" altLang="es-MX"/>
              <a:pPr/>
              <a:t>‹#›</a:t>
            </a:fld>
            <a:endParaRPr lang="en-US" alt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EB6294-1D98-4732-820C-394F339A1B35}" type="datetimeFigureOut">
              <a:rPr lang="en-US"/>
              <a:pPr>
                <a:defRPr/>
              </a:pPr>
              <a:t>6/7/2024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28487BB-6625-4CC6-93E9-B40B9587D9B8}" type="slidenum">
              <a:rPr lang="en-US" altLang="es-MX"/>
              <a:pPr/>
              <a:t>‹#›</a:t>
            </a:fld>
            <a:endParaRPr lang="en-US" alt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5844EE-9449-408D-944A-AB529ADF29CB}" type="datetimeFigureOut">
              <a:rPr lang="en-US"/>
              <a:pPr>
                <a:defRPr/>
              </a:pPr>
              <a:t>6/7/2024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01723D-CFB0-4755-9D94-D1B78B29C2D0}" type="slidenum">
              <a:rPr lang="en-US" altLang="es-MX"/>
              <a:pPr/>
              <a:t>‹#›</a:t>
            </a:fld>
            <a:endParaRPr lang="en-US" alt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6A79D8-2900-4930-8661-FED67814782F}" type="datetimeFigureOut">
              <a:rPr lang="en-US"/>
              <a:pPr>
                <a:defRPr/>
              </a:pPr>
              <a:t>6/7/2024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8183F1-EB3F-4973-AA8A-EA59F62C0081}" type="slidenum">
              <a:rPr lang="en-US" altLang="es-MX"/>
              <a:pPr/>
              <a:t>‹#›</a:t>
            </a:fld>
            <a:endParaRPr lang="en-US" alt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s-MX"/>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s-MX"/>
              <a:t>Click to edit Master text styles</a:t>
            </a:r>
          </a:p>
          <a:p>
            <a:pPr lvl="1"/>
            <a:r>
              <a:rPr lang="en-US" altLang="es-MX"/>
              <a:t>Second level</a:t>
            </a:r>
          </a:p>
          <a:p>
            <a:pPr lvl="2"/>
            <a:r>
              <a:rPr lang="en-US" altLang="es-MX"/>
              <a:t>Third level</a:t>
            </a:r>
          </a:p>
          <a:p>
            <a:pPr lvl="3"/>
            <a:r>
              <a:rPr lang="en-US" altLang="es-MX"/>
              <a:t>Fourth level</a:t>
            </a:r>
          </a:p>
          <a:p>
            <a:pPr lvl="4"/>
            <a:r>
              <a:rPr lang="en-US" altLang="es-MX"/>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CB1B39D-6486-46C6-82B6-35427FC54A9C}" type="datetimeFigureOut">
              <a:rPr lang="en-US"/>
              <a:pPr>
                <a:defRPr/>
              </a:pPr>
              <a:t>6/7/2024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9CD2467-6F9C-4139-9CB8-299F4F6C9E81}" type="slidenum">
              <a:rPr lang="en-US" altLang="es-MX"/>
              <a:pPr/>
              <a:t>‹#›</a:t>
            </a:fld>
            <a:endParaRPr lang="en-US"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youtube.com/watch?v=LfoF976E_yM" TargetMode="External"/><Relationship Id="rId18" Type="http://schemas.openxmlformats.org/officeDocument/2006/relationships/hyperlink" Target="https://www.youtube.com/watch?v=bGyM2P-2JGk" TargetMode="External"/><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hyperlink" Target="https://www.youtube.com/watch?v=5XnFelNGVUQ&amp;t=6s" TargetMode="External"/><Relationship Id="rId17"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hyperlink" Target="https://www.youtube.com/watch?v=h4EUeZ9LBNg&amp;t=63s" TargetMode="External"/><Relationship Id="rId20"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www.youtube.com/watch?v=OmDrQMl1W0s&amp;t=5s" TargetMode="External"/><Relationship Id="rId11" Type="http://schemas.openxmlformats.org/officeDocument/2006/relationships/image" Target="../media/image9.png"/><Relationship Id="rId5" Type="http://schemas.openxmlformats.org/officeDocument/2006/relationships/hyperlink" Target="https://www.youtube.com/watch?v=dML6VJJIeAs" TargetMode="External"/><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hyperlink" Target="https://www.youtube.com/watch?v=V-qdO17JN6U" TargetMode="External"/><Relationship Id="rId4" Type="http://schemas.openxmlformats.org/officeDocument/2006/relationships/hyperlink" Target="https://www.youtube.com/watch?v=0c87YJwhwZ8" TargetMode="External"/><Relationship Id="rId9" Type="http://schemas.openxmlformats.org/officeDocument/2006/relationships/hyperlink" Target="https://www.youtube.com/watch?v=72VUlIANe7w&amp;t=6s" TargetMode="Externa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829" y="152401"/>
            <a:ext cx="6591171" cy="1625600"/>
          </a:xfrm>
        </p:spPr>
        <p:txBody>
          <a:bodyPr>
            <a:normAutofit fontScale="90000"/>
          </a:bodyPr>
          <a:lstStyle/>
          <a:p>
            <a:r>
              <a:rPr lang="en-US" b="1" dirty="0" err="1"/>
              <a:t>Seminario</a:t>
            </a:r>
            <a:r>
              <a:rPr lang="en-US" b="1" dirty="0"/>
              <a:t> Libertad </a:t>
            </a:r>
            <a:r>
              <a:rPr lang="en-US" b="1" dirty="0" err="1"/>
              <a:t>Financiera</a:t>
            </a:r>
            <a:br>
              <a:rPr lang="en-US" b="1" dirty="0"/>
            </a:br>
            <a:r>
              <a:rPr lang="en-US" b="1" dirty="0"/>
              <a:t>EL ARTE del DINERO</a:t>
            </a:r>
            <a:endParaRPr lang="en-US" dirty="0"/>
          </a:p>
        </p:txBody>
      </p:sp>
      <p:sp>
        <p:nvSpPr>
          <p:cNvPr id="3" name="Subtitle 2"/>
          <p:cNvSpPr>
            <a:spLocks noGrp="1"/>
          </p:cNvSpPr>
          <p:nvPr>
            <p:ph type="subTitle" idx="1"/>
          </p:nvPr>
        </p:nvSpPr>
        <p:spPr>
          <a:xfrm>
            <a:off x="41027" y="4038600"/>
            <a:ext cx="3274359" cy="2480998"/>
          </a:xfrm>
        </p:spPr>
        <p:txBody>
          <a:bodyPr>
            <a:normAutofit fontScale="92500" lnSpcReduction="20000"/>
          </a:bodyPr>
          <a:lstStyle/>
          <a:p>
            <a:r>
              <a:rPr lang="en-US" dirty="0"/>
              <a:t>Por</a:t>
            </a:r>
          </a:p>
          <a:p>
            <a:r>
              <a:rPr lang="en-US" dirty="0"/>
              <a:t>Alex </a:t>
            </a:r>
            <a:r>
              <a:rPr lang="en-US" dirty="0" err="1"/>
              <a:t>Barrón</a:t>
            </a:r>
            <a:endParaRPr lang="en-US" dirty="0"/>
          </a:p>
          <a:p>
            <a:endParaRPr lang="en-US" dirty="0"/>
          </a:p>
          <a:p>
            <a:r>
              <a:rPr lang="en-US" dirty="0" err="1"/>
              <a:t>Presentado</a:t>
            </a:r>
            <a:r>
              <a:rPr lang="en-US" dirty="0"/>
              <a:t> </a:t>
            </a:r>
            <a:r>
              <a:rPr lang="en-US" dirty="0" err="1"/>
              <a:t>en</a:t>
            </a:r>
            <a:endParaRPr lang="en-US" dirty="0"/>
          </a:p>
          <a:p>
            <a:r>
              <a:rPr lang="en-US" dirty="0"/>
              <a:t>Olivo El Paso</a:t>
            </a:r>
          </a:p>
        </p:txBody>
      </p:sp>
      <p:pic>
        <p:nvPicPr>
          <p:cNvPr id="4" name="Picture 3">
            <a:extLst>
              <a:ext uri="{FF2B5EF4-FFF2-40B4-BE49-F238E27FC236}">
                <a16:creationId xmlns:a16="http://schemas.microsoft.com/office/drawing/2014/main" id="{33F69E1B-0494-246B-98EE-F6055E9A6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014" y="1902840"/>
            <a:ext cx="3657600" cy="4841689"/>
          </a:xfrm>
          <a:prstGeom prst="rect">
            <a:avLst/>
          </a:prstGeom>
        </p:spPr>
      </p:pic>
      <p:pic>
        <p:nvPicPr>
          <p:cNvPr id="8" name="Picture 7" descr="A circular gold logo with a pillar and text&#10;&#10;Description automatically generated">
            <a:extLst>
              <a:ext uri="{FF2B5EF4-FFF2-40B4-BE49-F238E27FC236}">
                <a16:creationId xmlns:a16="http://schemas.microsoft.com/office/drawing/2014/main" id="{D255E3B6-BB6F-2CCD-F6F0-642A0ABBF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1" y="27562"/>
            <a:ext cx="2480998" cy="2480998"/>
          </a:xfrm>
          <a:prstGeom prst="rect">
            <a:avLst/>
          </a:prstGeom>
        </p:spPr>
      </p:pic>
      <p:pic>
        <p:nvPicPr>
          <p:cNvPr id="9" name="Picture 8" descr="A black and red text">
            <a:extLst>
              <a:ext uri="{FF2B5EF4-FFF2-40B4-BE49-F238E27FC236}">
                <a16:creationId xmlns:a16="http://schemas.microsoft.com/office/drawing/2014/main" id="{2C81F745-3398-7E93-A612-47377F5FEA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833991"/>
            <a:ext cx="2928388" cy="969750"/>
          </a:xfrm>
          <a:prstGeom prst="rect">
            <a:avLst/>
          </a:prstGeom>
        </p:spPr>
      </p:pic>
    </p:spTree>
    <p:extLst>
      <p:ext uri="{BB962C8B-B14F-4D97-AF65-F5344CB8AC3E}">
        <p14:creationId xmlns:p14="http://schemas.microsoft.com/office/powerpoint/2010/main" val="351536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9144000" cy="1143000"/>
          </a:xfrm>
        </p:spPr>
        <p:txBody>
          <a:bodyPr/>
          <a:lstStyle/>
          <a:p>
            <a:pPr eaLnBrk="1" hangingPunct="1"/>
            <a:r>
              <a:rPr lang="en-US" altLang="es-MX" b="1"/>
              <a:t>La Meta: Ser Libre de Deudas!</a:t>
            </a:r>
          </a:p>
        </p:txBody>
      </p:sp>
      <p:sp>
        <p:nvSpPr>
          <p:cNvPr id="16387" name="Content Placeholder 2"/>
          <p:cNvSpPr>
            <a:spLocks noGrp="1"/>
          </p:cNvSpPr>
          <p:nvPr>
            <p:ph sz="half" idx="1"/>
          </p:nvPr>
        </p:nvSpPr>
        <p:spPr>
          <a:xfrm>
            <a:off x="381000" y="4419600"/>
            <a:ext cx="2362200" cy="2133600"/>
          </a:xfrm>
        </p:spPr>
        <p:txBody>
          <a:bodyPr rtlCol="0">
            <a:normAutofit fontScale="85000" lnSpcReduction="10000"/>
          </a:bodyPr>
          <a:lstStyle/>
          <a:p>
            <a:pPr algn="ctr" eaLnBrk="1" fontAlgn="auto" hangingPunct="1">
              <a:spcAft>
                <a:spcPts val="0"/>
              </a:spcAft>
              <a:buFont typeface="Arial" panose="020B0604020202020204" pitchFamily="34" charset="0"/>
              <a:buNone/>
              <a:defRPr/>
            </a:pPr>
            <a:r>
              <a:rPr lang="en-US" sz="2400" dirty="0"/>
              <a:t>Valor </a:t>
            </a:r>
            <a:r>
              <a:rPr lang="en-US" sz="2400" dirty="0" err="1"/>
              <a:t>Neto</a:t>
            </a:r>
            <a:r>
              <a:rPr lang="en-US" sz="2400" dirty="0"/>
              <a:t> </a:t>
            </a:r>
            <a:r>
              <a:rPr lang="en-US" sz="2400" dirty="0" err="1"/>
              <a:t>Negativo</a:t>
            </a:r>
            <a:r>
              <a:rPr lang="en-US" sz="2400" dirty="0"/>
              <a:t> </a:t>
            </a:r>
          </a:p>
          <a:p>
            <a:pPr algn="ctr" eaLnBrk="1" fontAlgn="auto" hangingPunct="1">
              <a:spcAft>
                <a:spcPts val="0"/>
              </a:spcAft>
              <a:buFont typeface="Arial" panose="020B0604020202020204" pitchFamily="34" charset="0"/>
              <a:buNone/>
              <a:defRPr/>
            </a:pPr>
            <a:r>
              <a:rPr lang="en-US" sz="2400" dirty="0">
                <a:solidFill>
                  <a:srgbClr val="3333FF"/>
                </a:solidFill>
              </a:rPr>
              <a:t>(</a:t>
            </a:r>
            <a:r>
              <a:rPr lang="en-US" sz="2400" dirty="0" err="1">
                <a:solidFill>
                  <a:srgbClr val="3333FF"/>
                </a:solidFill>
              </a:rPr>
              <a:t>Ahogado</a:t>
            </a:r>
            <a:r>
              <a:rPr lang="en-US" sz="2400" dirty="0">
                <a:solidFill>
                  <a:srgbClr val="3333FF"/>
                </a:solidFill>
              </a:rPr>
              <a:t> en </a:t>
            </a:r>
            <a:r>
              <a:rPr lang="en-US" sz="2400" dirty="0" err="1">
                <a:solidFill>
                  <a:srgbClr val="3333FF"/>
                </a:solidFill>
              </a:rPr>
              <a:t>Deuda</a:t>
            </a:r>
            <a:r>
              <a:rPr lang="en-US" sz="2400" dirty="0">
                <a:solidFill>
                  <a:srgbClr val="3333FF"/>
                </a:solidFill>
              </a:rPr>
              <a:t>)</a:t>
            </a:r>
          </a:p>
          <a:p>
            <a:pPr algn="ctr" eaLnBrk="1" fontAlgn="auto" hangingPunct="1">
              <a:spcAft>
                <a:spcPts val="0"/>
              </a:spcAft>
              <a:buFont typeface="Arial" panose="020B0604020202020204" pitchFamily="34" charset="0"/>
              <a:buNone/>
              <a:defRPr/>
            </a:pPr>
            <a:r>
              <a:rPr lang="en-US" sz="2400" dirty="0" err="1"/>
              <a:t>Bienes</a:t>
            </a:r>
            <a:r>
              <a:rPr lang="en-US" sz="2400" dirty="0"/>
              <a:t>: $100</a:t>
            </a:r>
          </a:p>
          <a:p>
            <a:pPr algn="ctr" eaLnBrk="1" fontAlgn="auto" hangingPunct="1">
              <a:spcAft>
                <a:spcPts val="0"/>
              </a:spcAft>
              <a:buFont typeface="Arial" panose="020B0604020202020204" pitchFamily="34" charset="0"/>
              <a:buNone/>
              <a:defRPr/>
            </a:pPr>
            <a:r>
              <a:rPr lang="en-US" sz="2400" dirty="0" err="1">
                <a:solidFill>
                  <a:srgbClr val="FF0000"/>
                </a:solidFill>
              </a:rPr>
              <a:t>Deuda</a:t>
            </a:r>
            <a:r>
              <a:rPr lang="en-US" sz="2400" dirty="0">
                <a:solidFill>
                  <a:srgbClr val="FF0000"/>
                </a:solidFill>
              </a:rPr>
              <a:t>: $200</a:t>
            </a:r>
          </a:p>
          <a:p>
            <a:pPr algn="ctr" eaLnBrk="1" fontAlgn="auto" hangingPunct="1">
              <a:spcAft>
                <a:spcPts val="0"/>
              </a:spcAft>
              <a:buFont typeface="Arial" panose="020B0604020202020204" pitchFamily="34" charset="0"/>
              <a:buNone/>
              <a:defRPr/>
            </a:pPr>
            <a:r>
              <a:rPr lang="en-US" sz="2400" dirty="0">
                <a:solidFill>
                  <a:srgbClr val="3333FF"/>
                </a:solidFill>
              </a:rPr>
              <a:t>Valor </a:t>
            </a:r>
            <a:r>
              <a:rPr lang="en-US" sz="2400" dirty="0" err="1">
                <a:solidFill>
                  <a:srgbClr val="3333FF"/>
                </a:solidFill>
              </a:rPr>
              <a:t>Neto</a:t>
            </a:r>
            <a:r>
              <a:rPr lang="en-US" sz="2400" dirty="0">
                <a:solidFill>
                  <a:srgbClr val="3333FF"/>
                </a:solidFill>
              </a:rPr>
              <a:t>: </a:t>
            </a:r>
            <a:r>
              <a:rPr lang="en-US" sz="2400" dirty="0">
                <a:solidFill>
                  <a:srgbClr val="FF0000"/>
                </a:solidFill>
              </a:rPr>
              <a:t>($100)</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Barrón 2014</a:t>
            </a:r>
          </a:p>
        </p:txBody>
      </p:sp>
      <p:sp>
        <p:nvSpPr>
          <p:cNvPr id="38917"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E89E1E30-8AAE-4FDB-9198-FA7B33AE4B5F}" type="slidenum">
              <a:rPr lang="en-US" altLang="es-MX"/>
              <a:pPr/>
              <a:t>10</a:t>
            </a:fld>
            <a:endParaRPr lang="en-US" altLang="es-MX"/>
          </a:p>
        </p:txBody>
      </p:sp>
      <p:pic>
        <p:nvPicPr>
          <p:cNvPr id="38918" name="Picture 5" descr="debt.jpg"/>
          <p:cNvPicPr>
            <a:picLocks noChangeAspect="1"/>
          </p:cNvPicPr>
          <p:nvPr/>
        </p:nvPicPr>
        <p:blipFill>
          <a:blip r:embed="rId3" cstate="print"/>
          <a:srcRect/>
          <a:stretch>
            <a:fillRect/>
          </a:stretch>
        </p:blipFill>
        <p:spPr bwMode="auto">
          <a:xfrm>
            <a:off x="457200" y="1447800"/>
            <a:ext cx="2116138" cy="2819400"/>
          </a:xfrm>
          <a:prstGeom prst="rect">
            <a:avLst/>
          </a:prstGeom>
          <a:noFill/>
          <a:ln w="9525">
            <a:noFill/>
            <a:miter lim="800000"/>
            <a:headEnd/>
            <a:tailEnd/>
          </a:ln>
        </p:spPr>
      </p:pic>
      <p:sp>
        <p:nvSpPr>
          <p:cNvPr id="7" name="Right Arrow 6"/>
          <p:cNvSpPr/>
          <p:nvPr/>
        </p:nvSpPr>
        <p:spPr>
          <a:xfrm>
            <a:off x="2667000" y="2590800"/>
            <a:ext cx="838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ight Arrow 9"/>
          <p:cNvSpPr/>
          <p:nvPr/>
        </p:nvSpPr>
        <p:spPr>
          <a:xfrm>
            <a:off x="5486400" y="2590800"/>
            <a:ext cx="838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8921" name="Picture 10" descr="Free_At_Last_sm.jpg"/>
          <p:cNvPicPr>
            <a:picLocks noChangeAspect="1"/>
          </p:cNvPicPr>
          <p:nvPr/>
        </p:nvPicPr>
        <p:blipFill>
          <a:blip r:embed="rId4" cstate="print"/>
          <a:srcRect/>
          <a:stretch>
            <a:fillRect/>
          </a:stretch>
        </p:blipFill>
        <p:spPr bwMode="auto">
          <a:xfrm>
            <a:off x="6477000" y="1828800"/>
            <a:ext cx="2474913" cy="2105025"/>
          </a:xfrm>
          <a:prstGeom prst="rect">
            <a:avLst/>
          </a:prstGeom>
          <a:noFill/>
          <a:ln w="9525">
            <a:noFill/>
            <a:miter lim="800000"/>
            <a:headEnd/>
            <a:tailEnd/>
          </a:ln>
        </p:spPr>
      </p:pic>
      <p:pic>
        <p:nvPicPr>
          <p:cNvPr id="38922" name="Picture 11" descr="images (5).jpg"/>
          <p:cNvPicPr>
            <a:picLocks noChangeAspect="1"/>
          </p:cNvPicPr>
          <p:nvPr/>
        </p:nvPicPr>
        <p:blipFill>
          <a:blip r:embed="rId5" cstate="print"/>
          <a:srcRect/>
          <a:stretch>
            <a:fillRect/>
          </a:stretch>
        </p:blipFill>
        <p:spPr bwMode="auto">
          <a:xfrm>
            <a:off x="3581400" y="1981200"/>
            <a:ext cx="1952625" cy="2343150"/>
          </a:xfrm>
          <a:prstGeom prst="rect">
            <a:avLst/>
          </a:prstGeom>
          <a:noFill/>
          <a:ln w="9525">
            <a:noFill/>
            <a:miter lim="800000"/>
            <a:headEnd/>
            <a:tailEnd/>
          </a:ln>
        </p:spPr>
      </p:pic>
      <p:sp>
        <p:nvSpPr>
          <p:cNvPr id="13" name="Content Placeholder 2"/>
          <p:cNvSpPr>
            <a:spLocks noGrp="1"/>
          </p:cNvSpPr>
          <p:nvPr>
            <p:ph sz="half" idx="1"/>
          </p:nvPr>
        </p:nvSpPr>
        <p:spPr>
          <a:xfrm>
            <a:off x="3429000" y="4495800"/>
            <a:ext cx="2133600" cy="2133600"/>
          </a:xfrm>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en-US" sz="2400" dirty="0" err="1"/>
              <a:t>Pagar</a:t>
            </a:r>
            <a:r>
              <a:rPr lang="en-US" sz="2400" dirty="0"/>
              <a:t> </a:t>
            </a:r>
            <a:r>
              <a:rPr lang="en-US" sz="2400" dirty="0" err="1"/>
              <a:t>Deuda</a:t>
            </a:r>
            <a:endParaRPr lang="en-US" sz="2400" dirty="0"/>
          </a:p>
          <a:p>
            <a:pPr algn="ctr" eaLnBrk="1" fontAlgn="auto" hangingPunct="1">
              <a:spcAft>
                <a:spcPts val="0"/>
              </a:spcAft>
              <a:buFont typeface="Arial" panose="020B0604020202020204" pitchFamily="34" charset="0"/>
              <a:buNone/>
              <a:defRPr/>
            </a:pPr>
            <a:r>
              <a:rPr lang="en-US" sz="2400" dirty="0">
                <a:solidFill>
                  <a:srgbClr val="3333FF"/>
                </a:solidFill>
              </a:rPr>
              <a:t>(Camino a la Libertad)</a:t>
            </a:r>
          </a:p>
          <a:p>
            <a:pPr algn="r" eaLnBrk="1" fontAlgn="auto" hangingPunct="1">
              <a:spcAft>
                <a:spcPts val="0"/>
              </a:spcAft>
              <a:buFont typeface="Arial" panose="020B0604020202020204" pitchFamily="34" charset="0"/>
              <a:buNone/>
              <a:defRPr/>
            </a:pPr>
            <a:r>
              <a:rPr lang="en-US" sz="2400" dirty="0" err="1"/>
              <a:t>Bienes</a:t>
            </a:r>
            <a:r>
              <a:rPr lang="en-US" sz="2400" dirty="0"/>
              <a:t>: $100</a:t>
            </a:r>
          </a:p>
          <a:p>
            <a:pPr algn="r" eaLnBrk="1" fontAlgn="auto" hangingPunct="1">
              <a:spcAft>
                <a:spcPts val="0"/>
              </a:spcAft>
              <a:buFont typeface="Arial" panose="020B0604020202020204" pitchFamily="34" charset="0"/>
              <a:buNone/>
              <a:defRPr/>
            </a:pPr>
            <a:r>
              <a:rPr lang="en-US" sz="2400" dirty="0" err="1">
                <a:solidFill>
                  <a:srgbClr val="FF0000"/>
                </a:solidFill>
              </a:rPr>
              <a:t>Deuda</a:t>
            </a:r>
            <a:r>
              <a:rPr lang="en-US" sz="2400" dirty="0">
                <a:solidFill>
                  <a:srgbClr val="FF0000"/>
                </a:solidFill>
              </a:rPr>
              <a:t>: $120</a:t>
            </a:r>
          </a:p>
          <a:p>
            <a:pPr algn="r" eaLnBrk="1" fontAlgn="auto" hangingPunct="1">
              <a:spcAft>
                <a:spcPts val="0"/>
              </a:spcAft>
              <a:buFont typeface="Arial" panose="020B0604020202020204" pitchFamily="34" charset="0"/>
              <a:buNone/>
              <a:defRPr/>
            </a:pPr>
            <a:r>
              <a:rPr lang="en-US" sz="2400" dirty="0">
                <a:solidFill>
                  <a:srgbClr val="3333FF"/>
                </a:solidFill>
              </a:rPr>
              <a:t>Valor </a:t>
            </a:r>
            <a:r>
              <a:rPr lang="en-US" sz="2400" dirty="0" err="1">
                <a:solidFill>
                  <a:srgbClr val="3333FF"/>
                </a:solidFill>
              </a:rPr>
              <a:t>Neto</a:t>
            </a:r>
            <a:r>
              <a:rPr lang="en-US" sz="2400" dirty="0">
                <a:solidFill>
                  <a:srgbClr val="3333FF"/>
                </a:solidFill>
              </a:rPr>
              <a:t>: </a:t>
            </a:r>
            <a:r>
              <a:rPr lang="en-US" sz="2400" dirty="0"/>
              <a:t>($20)</a:t>
            </a:r>
          </a:p>
          <a:p>
            <a:pPr algn="ctr" eaLnBrk="1" fontAlgn="auto" hangingPunct="1">
              <a:spcAft>
                <a:spcPts val="0"/>
              </a:spcAft>
              <a:buFont typeface="Arial" panose="020B0604020202020204" pitchFamily="34" charset="0"/>
              <a:buNone/>
              <a:defRPr/>
            </a:pPr>
            <a:endParaRPr lang="en-US" sz="2400" dirty="0">
              <a:solidFill>
                <a:srgbClr val="3333FF"/>
              </a:solidFill>
            </a:endParaRPr>
          </a:p>
        </p:txBody>
      </p:sp>
      <p:sp>
        <p:nvSpPr>
          <p:cNvPr id="14" name="Content Placeholder 2"/>
          <p:cNvSpPr>
            <a:spLocks noGrp="1"/>
          </p:cNvSpPr>
          <p:nvPr>
            <p:ph sz="half" idx="1"/>
          </p:nvPr>
        </p:nvSpPr>
        <p:spPr>
          <a:xfrm>
            <a:off x="6400800" y="4343400"/>
            <a:ext cx="2438400" cy="2286000"/>
          </a:xfrm>
        </p:spPr>
        <p:txBody>
          <a:bodyPr rtlCol="0">
            <a:normAutofit fontScale="92500" lnSpcReduction="10000"/>
          </a:bodyPr>
          <a:lstStyle/>
          <a:p>
            <a:pPr algn="ctr" eaLnBrk="1" fontAlgn="auto" hangingPunct="1">
              <a:spcAft>
                <a:spcPts val="0"/>
              </a:spcAft>
              <a:buFont typeface="Arial" panose="020B0604020202020204" pitchFamily="34" charset="0"/>
              <a:buNone/>
              <a:defRPr/>
            </a:pPr>
            <a:r>
              <a:rPr lang="en-US" sz="2400" dirty="0"/>
              <a:t>Se </a:t>
            </a:r>
            <a:r>
              <a:rPr lang="en-US" sz="2400" dirty="0" err="1"/>
              <a:t>Libre</a:t>
            </a:r>
            <a:r>
              <a:rPr lang="en-US" sz="2400" dirty="0"/>
              <a:t> de </a:t>
            </a:r>
            <a:r>
              <a:rPr lang="en-US" sz="2400" dirty="0" err="1"/>
              <a:t>Deudas</a:t>
            </a:r>
            <a:r>
              <a:rPr lang="en-US" sz="2400" dirty="0"/>
              <a:t>!</a:t>
            </a:r>
          </a:p>
          <a:p>
            <a:pPr algn="ctr" eaLnBrk="1" fontAlgn="auto" hangingPunct="1">
              <a:spcAft>
                <a:spcPts val="0"/>
              </a:spcAft>
              <a:buFont typeface="Arial" panose="020B0604020202020204" pitchFamily="34" charset="0"/>
              <a:buNone/>
              <a:defRPr/>
            </a:pPr>
            <a:r>
              <a:rPr lang="en-US" sz="2400" dirty="0">
                <a:solidFill>
                  <a:srgbClr val="3333FF"/>
                </a:solidFill>
              </a:rPr>
              <a:t>(</a:t>
            </a:r>
            <a:r>
              <a:rPr lang="en-US" sz="2400" dirty="0" err="1">
                <a:solidFill>
                  <a:srgbClr val="3333FF"/>
                </a:solidFill>
              </a:rPr>
              <a:t>Crea</a:t>
            </a:r>
            <a:r>
              <a:rPr lang="en-US" sz="2400" dirty="0">
                <a:solidFill>
                  <a:srgbClr val="3333FF"/>
                </a:solidFill>
              </a:rPr>
              <a:t> un Valor </a:t>
            </a:r>
            <a:r>
              <a:rPr lang="en-US" sz="2400" dirty="0" err="1">
                <a:solidFill>
                  <a:srgbClr val="3333FF"/>
                </a:solidFill>
              </a:rPr>
              <a:t>Neto</a:t>
            </a:r>
            <a:r>
              <a:rPr lang="en-US" sz="2400" dirty="0">
                <a:solidFill>
                  <a:srgbClr val="3333FF"/>
                </a:solidFill>
              </a:rPr>
              <a:t> </a:t>
            </a:r>
            <a:r>
              <a:rPr lang="en-US" sz="2400" dirty="0" err="1">
                <a:solidFill>
                  <a:srgbClr val="3333FF"/>
                </a:solidFill>
              </a:rPr>
              <a:t>Positivo</a:t>
            </a:r>
            <a:r>
              <a:rPr lang="en-US" sz="2400" dirty="0">
                <a:solidFill>
                  <a:srgbClr val="3333FF"/>
                </a:solidFill>
              </a:rPr>
              <a:t>)</a:t>
            </a:r>
          </a:p>
          <a:p>
            <a:pPr algn="ctr" eaLnBrk="1" fontAlgn="auto" hangingPunct="1">
              <a:spcAft>
                <a:spcPts val="0"/>
              </a:spcAft>
              <a:buFont typeface="Arial" panose="020B0604020202020204" pitchFamily="34" charset="0"/>
              <a:buNone/>
              <a:defRPr/>
            </a:pPr>
            <a:r>
              <a:rPr lang="en-US" sz="2400" dirty="0" err="1"/>
              <a:t>Bienes</a:t>
            </a:r>
            <a:r>
              <a:rPr lang="en-US" sz="2400" dirty="0"/>
              <a:t>: $100</a:t>
            </a:r>
          </a:p>
          <a:p>
            <a:pPr algn="ctr" eaLnBrk="1" fontAlgn="auto" hangingPunct="1">
              <a:spcAft>
                <a:spcPts val="0"/>
              </a:spcAft>
              <a:buFont typeface="Arial" panose="020B0604020202020204" pitchFamily="34" charset="0"/>
              <a:buNone/>
              <a:defRPr/>
            </a:pPr>
            <a:r>
              <a:rPr lang="en-US" sz="2400" dirty="0">
                <a:solidFill>
                  <a:srgbClr val="FF0000"/>
                </a:solidFill>
              </a:rPr>
              <a:t>¡</a:t>
            </a:r>
            <a:r>
              <a:rPr lang="en-US" sz="2400" dirty="0" err="1">
                <a:solidFill>
                  <a:srgbClr val="FF0000"/>
                </a:solidFill>
              </a:rPr>
              <a:t>Deuda</a:t>
            </a:r>
            <a:r>
              <a:rPr lang="en-US" sz="2400" dirty="0">
                <a:solidFill>
                  <a:srgbClr val="FF0000"/>
                </a:solidFill>
              </a:rPr>
              <a:t>: $0!</a:t>
            </a:r>
          </a:p>
          <a:p>
            <a:pPr algn="ctr" eaLnBrk="1" fontAlgn="auto" hangingPunct="1">
              <a:spcAft>
                <a:spcPts val="0"/>
              </a:spcAft>
              <a:buFont typeface="Arial" panose="020B0604020202020204" pitchFamily="34" charset="0"/>
              <a:buNone/>
              <a:defRPr/>
            </a:pPr>
            <a:r>
              <a:rPr lang="en-US" sz="2400" dirty="0">
                <a:solidFill>
                  <a:srgbClr val="00B050"/>
                </a:solidFill>
              </a:rPr>
              <a:t>Valor </a:t>
            </a:r>
            <a:r>
              <a:rPr lang="en-US" sz="2400" dirty="0" err="1">
                <a:solidFill>
                  <a:srgbClr val="00B050"/>
                </a:solidFill>
              </a:rPr>
              <a:t>Neto</a:t>
            </a:r>
            <a:r>
              <a:rPr lang="en-US" sz="2400" dirty="0">
                <a:solidFill>
                  <a:srgbClr val="00B050"/>
                </a:solidFill>
              </a:rPr>
              <a:t>: $100</a:t>
            </a:r>
          </a:p>
          <a:p>
            <a:pPr algn="ctr" eaLnBrk="1" fontAlgn="auto" hangingPunct="1">
              <a:spcAft>
                <a:spcPts val="0"/>
              </a:spcAft>
              <a:buFont typeface="Arial" panose="020B0604020202020204" pitchFamily="34" charset="0"/>
              <a:buNone/>
              <a:defRPr/>
            </a:pPr>
            <a:endParaRPr lang="en-US" sz="2400" dirty="0">
              <a:solidFill>
                <a:srgbClr val="3333FF"/>
              </a:solidFill>
            </a:endParaRPr>
          </a:p>
        </p:txBody>
      </p:sp>
      <p:pic>
        <p:nvPicPr>
          <p:cNvPr id="15" name="Picture 14" descr="Seminario Libertad Financiera logo.png"/>
          <p:cNvPicPr>
            <a:picLocks noChangeAspect="1"/>
          </p:cNvPicPr>
          <p:nvPr/>
        </p:nvPicPr>
        <p:blipFill>
          <a:blip r:embed="rId6" cstate="print"/>
          <a:stretch>
            <a:fillRect/>
          </a:stretch>
        </p:blipFill>
        <p:spPr>
          <a:xfrm>
            <a:off x="0" y="0"/>
            <a:ext cx="1840831" cy="6096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46" y="340217"/>
            <a:ext cx="9144000" cy="914400"/>
          </a:xfrm>
        </p:spPr>
        <p:txBody>
          <a:bodyPr/>
          <a:lstStyle/>
          <a:p>
            <a:pPr eaLnBrk="1" hangingPunct="1"/>
            <a:r>
              <a:rPr lang="en-US" altLang="es-MX" b="1" dirty="0"/>
              <a:t>El Plan Para </a:t>
            </a:r>
            <a:r>
              <a:rPr lang="en-US" altLang="es-MX" b="1" dirty="0" err="1"/>
              <a:t>Pagar</a:t>
            </a:r>
            <a:r>
              <a:rPr lang="en-US" altLang="es-MX" b="1" dirty="0"/>
              <a:t> </a:t>
            </a:r>
            <a:r>
              <a:rPr lang="en-US" altLang="es-MX" b="1" dirty="0" err="1"/>
              <a:t>Todas</a:t>
            </a:r>
            <a:r>
              <a:rPr lang="en-US" altLang="es-MX" b="1" dirty="0"/>
              <a:t> Tus </a:t>
            </a:r>
            <a:r>
              <a:rPr lang="en-US" altLang="es-MX" b="1" dirty="0" err="1"/>
              <a:t>Deudas</a:t>
            </a:r>
            <a:endParaRPr lang="en-US" altLang="es-MX" b="1" dirty="0"/>
          </a:p>
        </p:txBody>
      </p:sp>
      <p:sp>
        <p:nvSpPr>
          <p:cNvPr id="8" name="Footer Placeholder 7"/>
          <p:cNvSpPr>
            <a:spLocks noGrp="1"/>
          </p:cNvSpPr>
          <p:nvPr>
            <p:ph type="ftr" sz="quarter" idx="11"/>
          </p:nvPr>
        </p:nvSpPr>
        <p:spPr>
          <a:xfrm>
            <a:off x="5791200" y="6492875"/>
            <a:ext cx="2895600" cy="365125"/>
          </a:xfrm>
        </p:spPr>
        <p:txBody>
          <a:bodyPr/>
          <a:lstStyle/>
          <a:p>
            <a:pPr algn="l">
              <a:defRPr/>
            </a:pPr>
            <a:r>
              <a:rPr lang="en-US" dirty="0"/>
              <a:t>© Alex Barrón 2014</a:t>
            </a:r>
          </a:p>
        </p:txBody>
      </p:sp>
      <p:sp>
        <p:nvSpPr>
          <p:cNvPr id="43012" name="Content Placeholder 2"/>
          <p:cNvSpPr>
            <a:spLocks noGrp="1"/>
          </p:cNvSpPr>
          <p:nvPr>
            <p:ph sz="half" idx="1"/>
          </p:nvPr>
        </p:nvSpPr>
        <p:spPr>
          <a:xfrm>
            <a:off x="228600" y="1295400"/>
            <a:ext cx="8610600" cy="5334000"/>
          </a:xfrm>
        </p:spPr>
        <p:txBody>
          <a:bodyPr/>
          <a:lstStyle/>
          <a:p>
            <a:pPr marL="457200" indent="-457200" eaLnBrk="1" hangingPunct="1">
              <a:buFont typeface="Calibri" pitchFamily="34" charset="0"/>
              <a:buAutoNum type="arabicPeriod"/>
            </a:pPr>
            <a:r>
              <a:rPr lang="es-ES" altLang="es-MX" dirty="0"/>
              <a:t>¡Paga tus deudas antes de Tratar de Invertir</a:t>
            </a:r>
            <a:r>
              <a:rPr lang="en-US" altLang="es-MX" dirty="0"/>
              <a:t>!</a:t>
            </a:r>
          </a:p>
          <a:p>
            <a:pPr marL="457200" indent="-457200" eaLnBrk="1" hangingPunct="1">
              <a:buFont typeface="Calibri" pitchFamily="34" charset="0"/>
              <a:buAutoNum type="arabicPeriod"/>
            </a:pPr>
            <a:r>
              <a:rPr lang="es-ES" altLang="es-MX" dirty="0"/>
              <a:t>Haz una lista de todas tus deudas - el saldo y los intereses en cada una</a:t>
            </a:r>
            <a:r>
              <a:rPr lang="en-US" altLang="es-MX" dirty="0"/>
              <a:t>.  </a:t>
            </a:r>
          </a:p>
          <a:p>
            <a:pPr marL="457200" indent="-457200" eaLnBrk="1" hangingPunct="1">
              <a:buFont typeface="Calibri" pitchFamily="34" charset="0"/>
              <a:buAutoNum type="arabicPeriod"/>
            </a:pPr>
            <a:r>
              <a:rPr lang="es-ES" altLang="es-MX" dirty="0"/>
              <a:t>Ordénalas en el orden del saldo más bajo al saldo mas alto</a:t>
            </a:r>
            <a:r>
              <a:rPr lang="en-US" altLang="es-MX" dirty="0"/>
              <a:t>.  </a:t>
            </a:r>
          </a:p>
          <a:p>
            <a:pPr marL="457200" indent="-457200" eaLnBrk="1" hangingPunct="1">
              <a:buFont typeface="Calibri" pitchFamily="34" charset="0"/>
              <a:buAutoNum type="arabicPeriod"/>
            </a:pPr>
            <a:r>
              <a:rPr lang="es-ES" altLang="es-MX" dirty="0"/>
              <a:t>Reduce tus gastos al mínimo para generar un margen neto positivo</a:t>
            </a:r>
            <a:r>
              <a:rPr lang="en-US" altLang="es-MX" dirty="0"/>
              <a:t>.</a:t>
            </a:r>
          </a:p>
          <a:p>
            <a:pPr marL="457200" indent="-457200" eaLnBrk="1" hangingPunct="1">
              <a:buFont typeface="Calibri" pitchFamily="34" charset="0"/>
              <a:buAutoNum type="arabicPeriod"/>
            </a:pPr>
            <a:r>
              <a:rPr lang="es-ES" altLang="es-MX" dirty="0"/>
              <a:t>Usa el Poder del Enfoque para pagar la primera - la que tiene el saldo mas bajo utilizando el margen neto que ahora estás generando cada mes al pagarte a ti mismo primero</a:t>
            </a:r>
            <a:r>
              <a:rPr lang="en-US" altLang="es-MX" dirty="0"/>
              <a:t>.  </a:t>
            </a:r>
          </a:p>
        </p:txBody>
      </p:sp>
      <p:pic>
        <p:nvPicPr>
          <p:cNvPr id="5" name="Picture 4"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457200"/>
            <a:ext cx="9144000" cy="914400"/>
          </a:xfrm>
        </p:spPr>
        <p:txBody>
          <a:bodyPr/>
          <a:lstStyle/>
          <a:p>
            <a:pPr eaLnBrk="1" hangingPunct="1"/>
            <a:r>
              <a:rPr lang="en-US" altLang="es-MX" b="1" dirty="0"/>
              <a:t>El Plan Para </a:t>
            </a:r>
            <a:r>
              <a:rPr lang="en-US" altLang="es-MX" b="1" dirty="0" err="1"/>
              <a:t>Pagar</a:t>
            </a:r>
            <a:r>
              <a:rPr lang="en-US" altLang="es-MX" b="1" dirty="0"/>
              <a:t> </a:t>
            </a:r>
            <a:r>
              <a:rPr lang="en-US" altLang="es-MX" b="1" dirty="0" err="1"/>
              <a:t>Todas</a:t>
            </a:r>
            <a:r>
              <a:rPr lang="en-US" altLang="es-MX" b="1" dirty="0"/>
              <a:t> Tus </a:t>
            </a:r>
            <a:r>
              <a:rPr lang="en-US" altLang="es-MX" b="1" dirty="0" err="1"/>
              <a:t>Deudas</a:t>
            </a:r>
            <a:endParaRPr lang="en-US" altLang="es-MX" b="1" dirty="0"/>
          </a:p>
        </p:txBody>
      </p:sp>
      <p:sp>
        <p:nvSpPr>
          <p:cNvPr id="8" name="Footer Placeholder 7"/>
          <p:cNvSpPr>
            <a:spLocks noGrp="1"/>
          </p:cNvSpPr>
          <p:nvPr>
            <p:ph type="ftr" sz="quarter" idx="11"/>
          </p:nvPr>
        </p:nvSpPr>
        <p:spPr>
          <a:xfrm>
            <a:off x="5791200" y="6492875"/>
            <a:ext cx="2895600" cy="365125"/>
          </a:xfrm>
        </p:spPr>
        <p:txBody>
          <a:bodyPr/>
          <a:lstStyle/>
          <a:p>
            <a:pPr algn="l">
              <a:defRPr/>
            </a:pPr>
            <a:r>
              <a:rPr lang="en-US" dirty="0"/>
              <a:t>© Alex Barrón 2014</a:t>
            </a:r>
          </a:p>
        </p:txBody>
      </p:sp>
      <p:sp>
        <p:nvSpPr>
          <p:cNvPr id="43012" name="Content Placeholder 2"/>
          <p:cNvSpPr>
            <a:spLocks noGrp="1"/>
          </p:cNvSpPr>
          <p:nvPr>
            <p:ph sz="half" idx="1"/>
          </p:nvPr>
        </p:nvSpPr>
        <p:spPr>
          <a:xfrm>
            <a:off x="266700" y="1371600"/>
            <a:ext cx="8648700" cy="5486400"/>
          </a:xfrm>
        </p:spPr>
        <p:txBody>
          <a:bodyPr/>
          <a:lstStyle/>
          <a:p>
            <a:pPr marL="457200" indent="-457200" eaLnBrk="1" hangingPunct="1">
              <a:buAutoNum type="arabicPeriod" startAt="6"/>
            </a:pPr>
            <a:r>
              <a:rPr lang="es-ES" altLang="es-MX" dirty="0"/>
              <a:t>Haz los pagos mínimos en todas las demás hasta que pagues por completo esta</a:t>
            </a:r>
            <a:r>
              <a:rPr lang="en-US" altLang="es-MX" dirty="0"/>
              <a:t>.  </a:t>
            </a:r>
          </a:p>
          <a:p>
            <a:pPr marL="457200" indent="-457200" eaLnBrk="1" hangingPunct="1">
              <a:buAutoNum type="arabicPeriod" startAt="6"/>
            </a:pPr>
            <a:r>
              <a:rPr lang="es-ES" altLang="es-MX" dirty="0"/>
              <a:t>Una vez que hayas pagado la primera, enfoca todo tu Margen Neto, que ahora incluye el dinero que se iba en la primera deuda ahora en la segunda deuda con la tasa de saldo más alto</a:t>
            </a:r>
            <a:r>
              <a:rPr lang="en-US" altLang="es-MX" dirty="0"/>
              <a:t>.  </a:t>
            </a:r>
          </a:p>
          <a:p>
            <a:pPr marL="457200" indent="-457200" eaLnBrk="1" hangingPunct="1">
              <a:buAutoNum type="arabicPeriod" startAt="6"/>
            </a:pPr>
            <a:r>
              <a:rPr lang="es-ES" altLang="es-MX" dirty="0"/>
              <a:t>Una vez que ésta este pagada, enfócate en la tercera. Este proceso comienza a hacerse  compuesto hasta que tarde o temprano serás libre de deudas</a:t>
            </a:r>
            <a:r>
              <a:rPr lang="en-US" altLang="es-MX" dirty="0"/>
              <a:t>.  </a:t>
            </a:r>
          </a:p>
          <a:p>
            <a:pPr marL="457200" indent="-457200" eaLnBrk="1" hangingPunct="1"/>
            <a:r>
              <a:rPr lang="es-ES" altLang="es-MX" dirty="0"/>
              <a:t>Con suficiente enfoque y determinación, es posible llegar a ser completamente libre de deuda en 7 años</a:t>
            </a:r>
            <a:r>
              <a:rPr lang="en-US" altLang="es-MX" dirty="0"/>
              <a:t>.  </a:t>
            </a:r>
          </a:p>
          <a:p>
            <a:pPr marL="457200" indent="-457200" eaLnBrk="1" hangingPunct="1"/>
            <a:r>
              <a:rPr lang="es-ES" altLang="es-MX" dirty="0"/>
              <a:t>¿Vale la pena? ¡Más vale que lo creas!</a:t>
            </a:r>
            <a:endParaRPr lang="en-US" altLang="es-MX" dirty="0">
              <a:solidFill>
                <a:srgbClr val="3333FF"/>
              </a:solidFill>
            </a:endParaRPr>
          </a:p>
        </p:txBody>
      </p:sp>
      <p:pic>
        <p:nvPicPr>
          <p:cNvPr id="5" name="Picture 4"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extLst>
      <p:ext uri="{BB962C8B-B14F-4D97-AF65-F5344CB8AC3E}">
        <p14:creationId xmlns:p14="http://schemas.microsoft.com/office/powerpoint/2010/main" val="35356469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s-MX" b="1" dirty="0"/>
              <a:t>Tu Pago de </a:t>
            </a:r>
            <a:r>
              <a:rPr lang="en-US" altLang="es-MX" b="1" dirty="0" err="1"/>
              <a:t>Deudas</a:t>
            </a:r>
            <a:r>
              <a:rPr lang="en-US" altLang="es-MX" b="1" dirty="0"/>
              <a:t> </a:t>
            </a:r>
            <a:br>
              <a:rPr lang="en-US" altLang="es-MX" b="1" dirty="0"/>
            </a:br>
            <a:r>
              <a:rPr lang="en-US" altLang="es-MX" b="1" dirty="0" err="1"/>
              <a:t>Crecerá</a:t>
            </a:r>
            <a:r>
              <a:rPr lang="en-US" altLang="es-MX" b="1" dirty="0"/>
              <a:t> Como una Bola de </a:t>
            </a:r>
            <a:r>
              <a:rPr lang="en-US" altLang="es-MX" b="1" dirty="0" err="1"/>
              <a:t>Nieve</a:t>
            </a:r>
            <a:endParaRPr lang="en-US" altLang="es-MX" b="1" dirty="0"/>
          </a:p>
        </p:txBody>
      </p:sp>
      <p:pic>
        <p:nvPicPr>
          <p:cNvPr id="45059" name="Picture 2" descr="https://encrypted-tbn3.gstatic.com/images?q=tbn:ANd9GcRBM1vzsubV_r-FAhvU5s7iNa3UtbGf8ZZ1kbRf2k8NPcm4TOcnkQ"/>
          <p:cNvPicPr>
            <a:picLocks noChangeAspect="1" noChangeArrowheads="1"/>
          </p:cNvPicPr>
          <p:nvPr/>
        </p:nvPicPr>
        <p:blipFill>
          <a:blip r:embed="rId2" cstate="print"/>
          <a:srcRect/>
          <a:stretch>
            <a:fillRect/>
          </a:stretch>
        </p:blipFill>
        <p:spPr bwMode="auto">
          <a:xfrm>
            <a:off x="1676400" y="1752600"/>
            <a:ext cx="6172200" cy="4673600"/>
          </a:xfrm>
          <a:prstGeom prst="rect">
            <a:avLst/>
          </a:prstGeom>
          <a:noFill/>
          <a:ln w="9525">
            <a:noFill/>
            <a:miter lim="800000"/>
            <a:headEnd/>
            <a:tailEnd/>
          </a:ln>
        </p:spPr>
      </p:pic>
      <p:sp>
        <p:nvSpPr>
          <p:cNvPr id="45060" name="TextBox 3"/>
          <p:cNvSpPr txBox="1">
            <a:spLocks noChangeArrowheads="1"/>
          </p:cNvSpPr>
          <p:nvPr/>
        </p:nvSpPr>
        <p:spPr bwMode="auto">
          <a:xfrm>
            <a:off x="5562600" y="3352800"/>
            <a:ext cx="1371600" cy="646113"/>
          </a:xfrm>
          <a:prstGeom prst="rect">
            <a:avLst/>
          </a:prstGeom>
          <a:solidFill>
            <a:schemeClr val="bg1"/>
          </a:solidFill>
          <a:ln w="9525">
            <a:noFill/>
            <a:miter lim="800000"/>
            <a:headEnd/>
            <a:tailEnd/>
          </a:ln>
        </p:spPr>
        <p:txBody>
          <a:bodyPr>
            <a:spAutoFit/>
          </a:bodyPr>
          <a:lstStyle/>
          <a:p>
            <a:pPr algn="ctr" eaLnBrk="1" hangingPunct="1"/>
            <a:r>
              <a:rPr lang="en-US" altLang="es-MX" b="1">
                <a:solidFill>
                  <a:srgbClr val="FF0000"/>
                </a:solidFill>
              </a:rPr>
              <a:t>PAGO DE DEUDAS</a:t>
            </a:r>
          </a:p>
        </p:txBody>
      </p:sp>
      <p:pic>
        <p:nvPicPr>
          <p:cNvPr id="5" name="Picture 4"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990600"/>
          </a:xfrm>
        </p:spPr>
        <p:txBody>
          <a:bodyPr rtlCol="0">
            <a:normAutofit fontScale="90000"/>
          </a:bodyPr>
          <a:lstStyle/>
          <a:p>
            <a:pPr eaLnBrk="1" fontAlgn="auto" hangingPunct="1">
              <a:spcAft>
                <a:spcPts val="0"/>
              </a:spcAft>
              <a:defRPr/>
            </a:pPr>
            <a:r>
              <a:rPr lang="en-US" b="1" dirty="0"/>
              <a:t>¡</a:t>
            </a:r>
            <a:r>
              <a:rPr lang="en-US" b="1" dirty="0" err="1"/>
              <a:t>Pagar</a:t>
            </a:r>
            <a:r>
              <a:rPr lang="en-US" b="1" dirty="0"/>
              <a:t> </a:t>
            </a:r>
            <a:r>
              <a:rPr lang="en-US" b="1" dirty="0" err="1"/>
              <a:t>Tu</a:t>
            </a:r>
            <a:r>
              <a:rPr lang="en-US" b="1" dirty="0"/>
              <a:t> </a:t>
            </a:r>
            <a:r>
              <a:rPr lang="en-US" b="1" dirty="0" err="1"/>
              <a:t>Deuda</a:t>
            </a:r>
            <a:r>
              <a:rPr lang="en-US" b="1" dirty="0"/>
              <a:t> </a:t>
            </a:r>
            <a:br>
              <a:rPr lang="en-US" b="1" dirty="0"/>
            </a:br>
            <a:r>
              <a:rPr lang="en-US" b="1" dirty="0" err="1"/>
              <a:t>es</a:t>
            </a:r>
            <a:r>
              <a:rPr lang="en-US" b="1" dirty="0"/>
              <a:t> Una </a:t>
            </a:r>
            <a:r>
              <a:rPr lang="en-US" b="1" dirty="0" err="1"/>
              <a:t>Inversión</a:t>
            </a:r>
            <a:r>
              <a:rPr lang="en-US" b="1" dirty="0"/>
              <a:t> </a:t>
            </a:r>
            <a:r>
              <a:rPr lang="en-US" b="1" dirty="0" err="1"/>
              <a:t>Garantizada</a:t>
            </a:r>
            <a:r>
              <a:rPr lang="en-US" b="1" dirty="0"/>
              <a:t>!</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Barrón 2014</a:t>
            </a:r>
          </a:p>
        </p:txBody>
      </p:sp>
      <p:sp>
        <p:nvSpPr>
          <p:cNvPr id="46084" name="Content Placeholder 2"/>
          <p:cNvSpPr>
            <a:spLocks noGrp="1"/>
          </p:cNvSpPr>
          <p:nvPr>
            <p:ph sz="half" idx="1"/>
          </p:nvPr>
        </p:nvSpPr>
        <p:spPr>
          <a:xfrm>
            <a:off x="152400" y="1219200"/>
            <a:ext cx="5867400" cy="5334000"/>
          </a:xfrm>
        </p:spPr>
        <p:txBody>
          <a:bodyPr/>
          <a:lstStyle/>
          <a:p>
            <a:pPr marL="457200" indent="-457200" eaLnBrk="1" hangingPunct="1"/>
            <a:r>
              <a:rPr lang="es-ES" altLang="es-MX" sz="2400" dirty="0"/>
              <a:t>Muchas personas tratan de salir adelante económicamente invirtiendo en su IRA, 401k, pensiones, seguros de vida regulares, fondos mutuos de inversión, bolsa de valores, etc. ANTES de ser libres de deuda – ¡todo esto es un Gran Error</a:t>
            </a:r>
            <a:r>
              <a:rPr lang="en-US" altLang="es-MX" sz="2400" dirty="0"/>
              <a:t>!</a:t>
            </a:r>
          </a:p>
          <a:p>
            <a:pPr marL="457200" indent="-457200" eaLnBrk="1" hangingPunct="1"/>
            <a:r>
              <a:rPr lang="es-ES" altLang="es-MX" sz="2400" dirty="0"/>
              <a:t>¡Primero </a:t>
            </a:r>
            <a:r>
              <a:rPr lang="es-ES" altLang="es-MX" sz="2400" dirty="0" err="1"/>
              <a:t>házte</a:t>
            </a:r>
            <a:r>
              <a:rPr lang="es-ES" altLang="es-MX" sz="2400" dirty="0"/>
              <a:t> libre de deudas ANTES de tratar de invertir</a:t>
            </a:r>
            <a:r>
              <a:rPr lang="en-US" altLang="es-MX" sz="2400" dirty="0"/>
              <a:t>!</a:t>
            </a:r>
          </a:p>
          <a:p>
            <a:pPr marL="457200" indent="-457200" eaLnBrk="1" hangingPunct="1"/>
            <a:r>
              <a:rPr lang="es-ES" altLang="es-MX" sz="2400" dirty="0"/>
              <a:t>¿Porqué? Pagar las deudas es una inversión GARANTIZADA. ¡Los Rendimientos de una Inversión, no lo son</a:t>
            </a:r>
            <a:r>
              <a:rPr lang="en-US" altLang="es-MX" sz="2400" dirty="0"/>
              <a:t>!</a:t>
            </a:r>
          </a:p>
          <a:p>
            <a:pPr marL="457200" indent="-457200" eaLnBrk="1" hangingPunct="1"/>
            <a:r>
              <a:rPr lang="es-ES" altLang="es-MX" sz="2400" dirty="0"/>
              <a:t>Tratando de invertir antes de quedar libre de deudas es como intentar llenar una cubeta llena de agujeros. No funciona</a:t>
            </a:r>
            <a:r>
              <a:rPr lang="en-US" altLang="es-MX" sz="2400" dirty="0"/>
              <a:t>. </a:t>
            </a:r>
          </a:p>
        </p:txBody>
      </p:sp>
      <p:pic>
        <p:nvPicPr>
          <p:cNvPr id="46085" name="Picture 5" descr="B9LPD00Z.jpg"/>
          <p:cNvPicPr>
            <a:picLocks noChangeAspect="1"/>
          </p:cNvPicPr>
          <p:nvPr/>
        </p:nvPicPr>
        <p:blipFill>
          <a:blip r:embed="rId3" cstate="print"/>
          <a:srcRect/>
          <a:stretch>
            <a:fillRect/>
          </a:stretch>
        </p:blipFill>
        <p:spPr bwMode="auto">
          <a:xfrm>
            <a:off x="6167438" y="1600200"/>
            <a:ext cx="2690812" cy="3581400"/>
          </a:xfrm>
          <a:prstGeom prst="rect">
            <a:avLst/>
          </a:prstGeom>
          <a:noFill/>
          <a:ln w="9525">
            <a:noFill/>
            <a:miter lim="800000"/>
            <a:headEnd/>
            <a:tailEnd/>
          </a:ln>
        </p:spPr>
      </p:pic>
      <p:pic>
        <p:nvPicPr>
          <p:cNvPr id="6" name="Picture 5" descr="Seminario Libertad Financiera logo.png"/>
          <p:cNvPicPr>
            <a:picLocks noChangeAspect="1"/>
          </p:cNvPicPr>
          <p:nvPr/>
        </p:nvPicPr>
        <p:blipFill>
          <a:blip r:embed="rId4" cstate="print"/>
          <a:stretch>
            <a:fillRect/>
          </a:stretch>
        </p:blipFill>
        <p:spPr>
          <a:xfrm>
            <a:off x="33270" y="53662"/>
            <a:ext cx="1840831" cy="6096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274638"/>
            <a:ext cx="9144000" cy="1143000"/>
          </a:xfrm>
        </p:spPr>
        <p:txBody>
          <a:bodyPr/>
          <a:lstStyle/>
          <a:p>
            <a:pPr eaLnBrk="1" hangingPunct="1"/>
            <a:r>
              <a:rPr lang="en-US" altLang="es-MX" b="1"/>
              <a:t>La Analogía de la Cubeta</a:t>
            </a:r>
          </a:p>
        </p:txBody>
      </p:sp>
      <p:sp>
        <p:nvSpPr>
          <p:cNvPr id="48131" name="Content Placeholder 2"/>
          <p:cNvSpPr>
            <a:spLocks noGrp="1"/>
          </p:cNvSpPr>
          <p:nvPr>
            <p:ph sz="half" idx="1"/>
          </p:nvPr>
        </p:nvSpPr>
        <p:spPr>
          <a:xfrm>
            <a:off x="381000" y="1447800"/>
            <a:ext cx="8534400" cy="1371600"/>
          </a:xfrm>
        </p:spPr>
        <p:txBody>
          <a:bodyPr/>
          <a:lstStyle/>
          <a:p>
            <a:pPr eaLnBrk="1" hangingPunct="1"/>
            <a:r>
              <a:rPr lang="es-ES" altLang="es-MX" sz="2400"/>
              <a:t>Piensa de la primera cubeta como tu Vida Financiera</a:t>
            </a:r>
            <a:r>
              <a:rPr lang="en-US" altLang="es-MX" sz="2400"/>
              <a:t>. </a:t>
            </a:r>
          </a:p>
          <a:p>
            <a:pPr eaLnBrk="1" hangingPunct="1"/>
            <a:r>
              <a:rPr lang="es-ES" altLang="es-MX" sz="2400"/>
              <a:t>El Agua es como el Dinero</a:t>
            </a:r>
            <a:r>
              <a:rPr lang="en-US" altLang="es-MX" sz="2400"/>
              <a:t>. </a:t>
            </a:r>
          </a:p>
          <a:p>
            <a:pPr eaLnBrk="1" hangingPunct="1"/>
            <a:r>
              <a:rPr lang="es-ES" altLang="es-MX" sz="2400"/>
              <a:t>El Nivel de Agua en la segunda cubeta es tu Valor Neto</a:t>
            </a:r>
            <a:r>
              <a:rPr lang="en-US" altLang="es-MX" sz="2400"/>
              <a:t>.</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15" name="Flowchart: Manual Operation 14"/>
          <p:cNvSpPr/>
          <p:nvPr/>
        </p:nvSpPr>
        <p:spPr>
          <a:xfrm>
            <a:off x="2590800" y="3733800"/>
            <a:ext cx="1295400" cy="1371600"/>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Circular Arrow 17"/>
          <p:cNvSpPr/>
          <p:nvPr/>
        </p:nvSpPr>
        <p:spPr>
          <a:xfrm>
            <a:off x="1981200" y="3048000"/>
            <a:ext cx="1371600" cy="1219200"/>
          </a:xfrm>
          <a:prstGeom prst="circularArrow">
            <a:avLst>
              <a:gd name="adj1" fmla="val 12500"/>
              <a:gd name="adj2" fmla="val 1142319"/>
              <a:gd name="adj3" fmla="val 20457681"/>
              <a:gd name="adj4" fmla="val 14517596"/>
              <a:gd name="adj5" fmla="val 125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8135" name="Content Placeholder 2"/>
          <p:cNvSpPr>
            <a:spLocks noGrp="1"/>
          </p:cNvSpPr>
          <p:nvPr>
            <p:ph sz="half" idx="1"/>
          </p:nvPr>
        </p:nvSpPr>
        <p:spPr>
          <a:xfrm>
            <a:off x="304800" y="3048000"/>
            <a:ext cx="2362200" cy="533400"/>
          </a:xfrm>
        </p:spPr>
        <p:txBody>
          <a:bodyPr/>
          <a:lstStyle/>
          <a:p>
            <a:pPr algn="ctr" eaLnBrk="1" hangingPunct="1">
              <a:buFont typeface="Arial" charset="0"/>
              <a:buNone/>
            </a:pPr>
            <a:r>
              <a:rPr lang="en-US" altLang="es-MX" sz="2400"/>
              <a:t>Tus Ingresos</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20" name="Circular Arrow 19"/>
          <p:cNvSpPr/>
          <p:nvPr/>
        </p:nvSpPr>
        <p:spPr>
          <a:xfrm>
            <a:off x="3200400" y="4343400"/>
            <a:ext cx="1066800" cy="990600"/>
          </a:xfrm>
          <a:prstGeom prst="circularArrow">
            <a:avLst>
              <a:gd name="adj1" fmla="val 12500"/>
              <a:gd name="adj2" fmla="val 1142319"/>
              <a:gd name="adj3" fmla="val 20457681"/>
              <a:gd name="adj4" fmla="val 15409875"/>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8137" name="Content Placeholder 2"/>
          <p:cNvSpPr>
            <a:spLocks noGrp="1"/>
          </p:cNvSpPr>
          <p:nvPr>
            <p:ph sz="half" idx="1"/>
          </p:nvPr>
        </p:nvSpPr>
        <p:spPr>
          <a:xfrm>
            <a:off x="3886200" y="4343400"/>
            <a:ext cx="2362200" cy="533400"/>
          </a:xfrm>
        </p:spPr>
        <p:txBody>
          <a:bodyPr/>
          <a:lstStyle/>
          <a:p>
            <a:pPr algn="ctr" eaLnBrk="1" hangingPunct="1">
              <a:buFont typeface="Arial" charset="0"/>
              <a:buNone/>
            </a:pPr>
            <a:r>
              <a:rPr lang="en-US" altLang="es-MX" sz="2400"/>
              <a:t>Tus Gastos</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22" name="Oval 21"/>
          <p:cNvSpPr/>
          <p:nvPr/>
        </p:nvSpPr>
        <p:spPr>
          <a:xfrm>
            <a:off x="3276600" y="4419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p:cNvSpPr/>
          <p:nvPr/>
        </p:nvSpPr>
        <p:spPr>
          <a:xfrm>
            <a:off x="3276600" y="4724400"/>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140" name="Content Placeholder 2"/>
          <p:cNvSpPr>
            <a:spLocks noGrp="1"/>
          </p:cNvSpPr>
          <p:nvPr>
            <p:ph sz="half" idx="1"/>
          </p:nvPr>
        </p:nvSpPr>
        <p:spPr>
          <a:xfrm>
            <a:off x="3505200" y="5638800"/>
            <a:ext cx="2362200" cy="533400"/>
          </a:xfrm>
        </p:spPr>
        <p:txBody>
          <a:bodyPr/>
          <a:lstStyle/>
          <a:p>
            <a:pPr algn="ctr" eaLnBrk="1" hangingPunct="1">
              <a:buFont typeface="Arial" charset="0"/>
              <a:buNone/>
            </a:pPr>
            <a:r>
              <a:rPr lang="en-US" altLang="es-MX" sz="2400"/>
              <a:t>Tus Deudas</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25" name="Circular Arrow 24"/>
          <p:cNvSpPr/>
          <p:nvPr/>
        </p:nvSpPr>
        <p:spPr>
          <a:xfrm>
            <a:off x="2819400" y="4724400"/>
            <a:ext cx="1905000" cy="1752600"/>
          </a:xfrm>
          <a:prstGeom prst="circularArrow">
            <a:avLst>
              <a:gd name="adj1" fmla="val 12500"/>
              <a:gd name="adj2" fmla="val 1142319"/>
              <a:gd name="adj3" fmla="val 20457681"/>
              <a:gd name="adj4" fmla="val 15409875"/>
              <a:gd name="adj5" fmla="val 1140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6" name="Oval 25"/>
          <p:cNvSpPr/>
          <p:nvPr/>
        </p:nvSpPr>
        <p:spPr>
          <a:xfrm>
            <a:off x="2895600" y="4724400"/>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Oval 26"/>
          <p:cNvSpPr/>
          <p:nvPr/>
        </p:nvSpPr>
        <p:spPr>
          <a:xfrm>
            <a:off x="2971800" y="4419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Circular Arrow 27"/>
          <p:cNvSpPr/>
          <p:nvPr/>
        </p:nvSpPr>
        <p:spPr>
          <a:xfrm flipH="1">
            <a:off x="1752600" y="4724400"/>
            <a:ext cx="1676400" cy="1752600"/>
          </a:xfrm>
          <a:prstGeom prst="circularArrow">
            <a:avLst>
              <a:gd name="adj1" fmla="val 12500"/>
              <a:gd name="adj2" fmla="val 1142319"/>
              <a:gd name="adj3" fmla="val 20457681"/>
              <a:gd name="adj4" fmla="val 15409875"/>
              <a:gd name="adj5" fmla="val 1140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8145" name="Content Placeholder 2"/>
          <p:cNvSpPr>
            <a:spLocks noGrp="1"/>
          </p:cNvSpPr>
          <p:nvPr>
            <p:ph sz="half" idx="1"/>
          </p:nvPr>
        </p:nvSpPr>
        <p:spPr>
          <a:xfrm>
            <a:off x="1371600" y="5638800"/>
            <a:ext cx="2362200" cy="533400"/>
          </a:xfrm>
        </p:spPr>
        <p:txBody>
          <a:bodyPr/>
          <a:lstStyle/>
          <a:p>
            <a:pPr algn="ctr" eaLnBrk="1" hangingPunct="1">
              <a:buFont typeface="Arial" charset="0"/>
              <a:buNone/>
            </a:pPr>
            <a:r>
              <a:rPr lang="en-US" altLang="es-MX" sz="2400"/>
              <a:t>Tus Deudas</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31" name="Flowchart: Manual Operation 30"/>
          <p:cNvSpPr/>
          <p:nvPr/>
        </p:nvSpPr>
        <p:spPr>
          <a:xfrm>
            <a:off x="6019800" y="4419600"/>
            <a:ext cx="1295400" cy="1371600"/>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Circular Arrow 31"/>
          <p:cNvSpPr/>
          <p:nvPr/>
        </p:nvSpPr>
        <p:spPr>
          <a:xfrm>
            <a:off x="3505200" y="3733800"/>
            <a:ext cx="2590800" cy="1295400"/>
          </a:xfrm>
          <a:prstGeom prst="circularArrow">
            <a:avLst>
              <a:gd name="adj1" fmla="val 2956"/>
              <a:gd name="adj2" fmla="val 1142319"/>
              <a:gd name="adj3" fmla="val 19832012"/>
              <a:gd name="adj4" fmla="val 11906647"/>
              <a:gd name="adj5" fmla="val 315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8148" name="Content Placeholder 2"/>
          <p:cNvSpPr>
            <a:spLocks noGrp="1"/>
          </p:cNvSpPr>
          <p:nvPr>
            <p:ph sz="half" idx="1"/>
          </p:nvPr>
        </p:nvSpPr>
        <p:spPr>
          <a:xfrm>
            <a:off x="5867400" y="3733800"/>
            <a:ext cx="2362200" cy="533400"/>
          </a:xfrm>
        </p:spPr>
        <p:txBody>
          <a:bodyPr/>
          <a:lstStyle/>
          <a:p>
            <a:pPr algn="ctr" eaLnBrk="1" hangingPunct="1">
              <a:buFont typeface="Arial" charset="0"/>
              <a:buNone/>
            </a:pPr>
            <a:r>
              <a:rPr lang="en-US" altLang="es-MX" sz="2400"/>
              <a:t>Tu Ingreso Neto</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48149" name="Content Placeholder 2"/>
          <p:cNvSpPr>
            <a:spLocks noGrp="1"/>
          </p:cNvSpPr>
          <p:nvPr>
            <p:ph sz="half" idx="1"/>
          </p:nvPr>
        </p:nvSpPr>
        <p:spPr>
          <a:xfrm>
            <a:off x="5791200" y="5791200"/>
            <a:ext cx="2362200" cy="533400"/>
          </a:xfrm>
        </p:spPr>
        <p:txBody>
          <a:bodyPr/>
          <a:lstStyle/>
          <a:p>
            <a:pPr algn="ctr" eaLnBrk="1" hangingPunct="1">
              <a:buFont typeface="Arial" charset="0"/>
              <a:buNone/>
            </a:pPr>
            <a:r>
              <a:rPr lang="en-US" altLang="es-MX" sz="2400"/>
              <a:t>Tu Valor Neto</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35" name="Round Same Side Corner Rectangle 34"/>
          <p:cNvSpPr/>
          <p:nvPr/>
        </p:nvSpPr>
        <p:spPr>
          <a:xfrm flipV="1">
            <a:off x="6248400" y="5715000"/>
            <a:ext cx="838200" cy="762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Circular Arrow 29"/>
          <p:cNvSpPr/>
          <p:nvPr/>
        </p:nvSpPr>
        <p:spPr>
          <a:xfrm flipH="1">
            <a:off x="2209800" y="4343400"/>
            <a:ext cx="838200" cy="914400"/>
          </a:xfrm>
          <a:prstGeom prst="circularArrow">
            <a:avLst>
              <a:gd name="adj1" fmla="val 12500"/>
              <a:gd name="adj2" fmla="val 1142319"/>
              <a:gd name="adj3" fmla="val 20457681"/>
              <a:gd name="adj4" fmla="val 15409875"/>
              <a:gd name="adj5" fmla="val 1140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24" name="Picture 23"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609600"/>
            <a:ext cx="9144000" cy="1143000"/>
          </a:xfrm>
        </p:spPr>
        <p:txBody>
          <a:bodyPr/>
          <a:lstStyle/>
          <a:p>
            <a:pPr eaLnBrk="1" hangingPunct="1"/>
            <a:r>
              <a:rPr lang="en-US" altLang="es-MX" b="1" dirty="0"/>
              <a:t>Para </a:t>
            </a:r>
            <a:r>
              <a:rPr lang="en-US" altLang="es-MX" b="1" dirty="0" err="1"/>
              <a:t>Aumentar</a:t>
            </a:r>
            <a:r>
              <a:rPr lang="en-US" altLang="es-MX" b="1" dirty="0"/>
              <a:t> El </a:t>
            </a:r>
            <a:r>
              <a:rPr lang="en-US" altLang="es-MX" b="1" dirty="0" err="1"/>
              <a:t>Nivel</a:t>
            </a:r>
            <a:r>
              <a:rPr lang="en-US" altLang="es-MX" b="1" dirty="0"/>
              <a:t> del Agua, Tapa </a:t>
            </a:r>
            <a:r>
              <a:rPr lang="en-US" altLang="es-MX" b="1" dirty="0" err="1"/>
              <a:t>los</a:t>
            </a:r>
            <a:r>
              <a:rPr lang="en-US" altLang="es-MX" b="1" dirty="0"/>
              <a:t> </a:t>
            </a:r>
            <a:r>
              <a:rPr lang="en-US" altLang="es-MX" b="1" dirty="0" err="1"/>
              <a:t>Hoyos</a:t>
            </a:r>
            <a:r>
              <a:rPr lang="en-US" altLang="es-MX" b="1" dirty="0"/>
              <a:t> </a:t>
            </a:r>
            <a:r>
              <a:rPr lang="en-US" altLang="es-MX" b="1" dirty="0" err="1"/>
              <a:t>en</a:t>
            </a:r>
            <a:r>
              <a:rPr lang="en-US" altLang="es-MX" b="1" dirty="0"/>
              <a:t> </a:t>
            </a:r>
            <a:r>
              <a:rPr lang="en-US" altLang="es-MX" b="1" dirty="0" err="1"/>
              <a:t>Tu</a:t>
            </a:r>
            <a:r>
              <a:rPr lang="en-US" altLang="es-MX" b="1" dirty="0"/>
              <a:t> Vida </a:t>
            </a:r>
            <a:r>
              <a:rPr lang="en-US" altLang="es-MX" b="1" dirty="0" err="1"/>
              <a:t>Financiera</a:t>
            </a:r>
            <a:endParaRPr lang="en-US" altLang="es-MX" b="1" dirty="0"/>
          </a:p>
        </p:txBody>
      </p:sp>
      <p:sp>
        <p:nvSpPr>
          <p:cNvPr id="50179" name="Content Placeholder 2"/>
          <p:cNvSpPr>
            <a:spLocks noGrp="1"/>
          </p:cNvSpPr>
          <p:nvPr>
            <p:ph sz="half" idx="1"/>
          </p:nvPr>
        </p:nvSpPr>
        <p:spPr>
          <a:xfrm>
            <a:off x="304800" y="1828800"/>
            <a:ext cx="8534400" cy="1066800"/>
          </a:xfrm>
        </p:spPr>
        <p:txBody>
          <a:bodyPr/>
          <a:lstStyle/>
          <a:p>
            <a:pPr eaLnBrk="1" hangingPunct="1"/>
            <a:r>
              <a:rPr lang="es-ES" altLang="es-MX" sz="2400" dirty="0"/>
              <a:t>Al comenzar a tapar los agujeros, habrá más agua en la cubeta</a:t>
            </a:r>
          </a:p>
          <a:p>
            <a:pPr eaLnBrk="1" hangingPunct="1"/>
            <a:r>
              <a:rPr lang="en-US" altLang="es-MX" sz="2400" dirty="0"/>
              <a:t>El </a:t>
            </a:r>
            <a:r>
              <a:rPr lang="en-US" altLang="es-MX" sz="2400" dirty="0" err="1"/>
              <a:t>Nivel</a:t>
            </a:r>
            <a:r>
              <a:rPr lang="en-US" altLang="es-MX" sz="2400" dirty="0"/>
              <a:t> del Agua </a:t>
            </a:r>
            <a:r>
              <a:rPr lang="en-US" altLang="es-MX" sz="2400" dirty="0" err="1"/>
              <a:t>puede</a:t>
            </a:r>
            <a:r>
              <a:rPr lang="en-US" altLang="es-MX" sz="2400" dirty="0"/>
              <a:t> </a:t>
            </a:r>
            <a:r>
              <a:rPr lang="en-US" altLang="es-MX" sz="2400" dirty="0" err="1"/>
              <a:t>comenzar</a:t>
            </a:r>
            <a:r>
              <a:rPr lang="en-US" altLang="es-MX" sz="2400" dirty="0"/>
              <a:t> a </a:t>
            </a:r>
            <a:r>
              <a:rPr lang="en-US" altLang="es-MX" sz="2400" dirty="0" err="1"/>
              <a:t>subir</a:t>
            </a:r>
            <a:r>
              <a:rPr lang="en-US" altLang="es-MX" sz="2400" dirty="0"/>
              <a:t>.</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Barrón 2014</a:t>
            </a:r>
          </a:p>
        </p:txBody>
      </p:sp>
      <p:sp>
        <p:nvSpPr>
          <p:cNvPr id="15" name="Flowchart: Manual Operation 14"/>
          <p:cNvSpPr/>
          <p:nvPr/>
        </p:nvSpPr>
        <p:spPr>
          <a:xfrm>
            <a:off x="2590800" y="3733800"/>
            <a:ext cx="1295400" cy="1371600"/>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Circular Arrow 17"/>
          <p:cNvSpPr/>
          <p:nvPr/>
        </p:nvSpPr>
        <p:spPr>
          <a:xfrm>
            <a:off x="1981200" y="3048000"/>
            <a:ext cx="1371600" cy="1219200"/>
          </a:xfrm>
          <a:prstGeom prst="circularArrow">
            <a:avLst>
              <a:gd name="adj1" fmla="val 12500"/>
              <a:gd name="adj2" fmla="val 1142319"/>
              <a:gd name="adj3" fmla="val 20457681"/>
              <a:gd name="adj4" fmla="val 14517596"/>
              <a:gd name="adj5" fmla="val 125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50183" name="Content Placeholder 2"/>
          <p:cNvSpPr>
            <a:spLocks noGrp="1"/>
          </p:cNvSpPr>
          <p:nvPr>
            <p:ph sz="half" idx="1"/>
          </p:nvPr>
        </p:nvSpPr>
        <p:spPr>
          <a:xfrm>
            <a:off x="304800" y="3048000"/>
            <a:ext cx="2362200" cy="533400"/>
          </a:xfrm>
        </p:spPr>
        <p:txBody>
          <a:bodyPr/>
          <a:lstStyle/>
          <a:p>
            <a:pPr algn="ctr" eaLnBrk="1" hangingPunct="1">
              <a:buFont typeface="Arial" charset="0"/>
              <a:buNone/>
            </a:pPr>
            <a:r>
              <a:rPr lang="en-US" altLang="es-MX" sz="2400"/>
              <a:t>Tu Ingreso</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20" name="Circular Arrow 19"/>
          <p:cNvSpPr/>
          <p:nvPr/>
        </p:nvSpPr>
        <p:spPr>
          <a:xfrm>
            <a:off x="3200400" y="4343400"/>
            <a:ext cx="1066800" cy="990600"/>
          </a:xfrm>
          <a:prstGeom prst="circularArrow">
            <a:avLst>
              <a:gd name="adj1" fmla="val 12500"/>
              <a:gd name="adj2" fmla="val 1142319"/>
              <a:gd name="adj3" fmla="val 20457681"/>
              <a:gd name="adj4" fmla="val 15409875"/>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1" name="Content Placeholder 2"/>
          <p:cNvSpPr>
            <a:spLocks noGrp="1"/>
          </p:cNvSpPr>
          <p:nvPr>
            <p:ph sz="half" idx="1"/>
          </p:nvPr>
        </p:nvSpPr>
        <p:spPr>
          <a:xfrm>
            <a:off x="4038600" y="4343400"/>
            <a:ext cx="1447800" cy="533400"/>
          </a:xfrm>
        </p:spPr>
        <p:txBody>
          <a:bodyPr rtlCol="0">
            <a:normAutofit fontScale="62500" lnSpcReduction="20000"/>
          </a:bodyPr>
          <a:lstStyle/>
          <a:p>
            <a:pPr algn="ctr" eaLnBrk="1" fontAlgn="auto" hangingPunct="1">
              <a:spcAft>
                <a:spcPts val="0"/>
              </a:spcAft>
              <a:buFont typeface="Arial" panose="020B0604020202020204" pitchFamily="34" charset="0"/>
              <a:buNone/>
              <a:defRPr/>
            </a:pPr>
            <a:r>
              <a:rPr lang="en-US" sz="2400" dirty="0" err="1"/>
              <a:t>Tus</a:t>
            </a:r>
            <a:r>
              <a:rPr lang="en-US" sz="2400" dirty="0"/>
              <a:t> </a:t>
            </a:r>
            <a:r>
              <a:rPr lang="en-US" sz="2400" dirty="0" err="1"/>
              <a:t>Gastos</a:t>
            </a:r>
            <a:r>
              <a:rPr lang="en-US" sz="2400" dirty="0"/>
              <a:t> </a:t>
            </a:r>
            <a:r>
              <a:rPr lang="en-US" sz="2400" dirty="0" err="1"/>
              <a:t>Disminuyen</a:t>
            </a:r>
            <a:endParaRPr lang="en-US" sz="2400" dirty="0">
              <a:solidFill>
                <a:srgbClr val="00B050"/>
              </a:solidFill>
            </a:endParaRPr>
          </a:p>
          <a:p>
            <a:pPr algn="ctr" eaLnBrk="1" fontAlgn="auto" hangingPunct="1">
              <a:spcAft>
                <a:spcPts val="0"/>
              </a:spcAft>
              <a:buFont typeface="Arial" panose="020B0604020202020204" pitchFamily="34" charset="0"/>
              <a:buNone/>
              <a:defRPr/>
            </a:pPr>
            <a:endParaRPr lang="en-US" sz="2400" dirty="0">
              <a:solidFill>
                <a:srgbClr val="3333FF"/>
              </a:solidFill>
            </a:endParaRPr>
          </a:p>
        </p:txBody>
      </p:sp>
      <p:sp>
        <p:nvSpPr>
          <p:cNvPr id="22" name="Oval 21"/>
          <p:cNvSpPr/>
          <p:nvPr/>
        </p:nvSpPr>
        <p:spPr>
          <a:xfrm>
            <a:off x="3276600" y="4419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p:cNvSpPr/>
          <p:nvPr/>
        </p:nvSpPr>
        <p:spPr>
          <a:xfrm>
            <a:off x="3352800" y="4800600"/>
            <a:ext cx="2286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Content Placeholder 2"/>
          <p:cNvSpPr>
            <a:spLocks noGrp="1"/>
          </p:cNvSpPr>
          <p:nvPr>
            <p:ph sz="half" idx="1"/>
          </p:nvPr>
        </p:nvSpPr>
        <p:spPr>
          <a:xfrm>
            <a:off x="3733800" y="5410200"/>
            <a:ext cx="1676400" cy="609600"/>
          </a:xfrm>
        </p:spPr>
        <p:txBody>
          <a:bodyPr rtlCol="0">
            <a:normAutofit fontScale="85000" lnSpcReduction="20000"/>
          </a:bodyPr>
          <a:lstStyle/>
          <a:p>
            <a:pPr algn="ctr" eaLnBrk="1" fontAlgn="auto" hangingPunct="1">
              <a:spcAft>
                <a:spcPts val="0"/>
              </a:spcAft>
              <a:buFont typeface="Arial" panose="020B0604020202020204" pitchFamily="34" charset="0"/>
              <a:buNone/>
              <a:defRPr/>
            </a:pPr>
            <a:r>
              <a:rPr lang="en-US" sz="2400" dirty="0" err="1"/>
              <a:t>Tus</a:t>
            </a:r>
            <a:r>
              <a:rPr lang="en-US" sz="2400" dirty="0"/>
              <a:t> </a:t>
            </a:r>
            <a:r>
              <a:rPr lang="en-US" sz="2400" dirty="0" err="1"/>
              <a:t>Deudas</a:t>
            </a:r>
            <a:r>
              <a:rPr lang="en-US" sz="2400" dirty="0"/>
              <a:t> Se </a:t>
            </a:r>
            <a:r>
              <a:rPr lang="en-US" sz="2400" dirty="0" err="1"/>
              <a:t>Reducen</a:t>
            </a:r>
            <a:endParaRPr lang="en-US" sz="2400" dirty="0">
              <a:solidFill>
                <a:srgbClr val="00B050"/>
              </a:solidFill>
            </a:endParaRPr>
          </a:p>
          <a:p>
            <a:pPr algn="ctr" eaLnBrk="1" fontAlgn="auto" hangingPunct="1">
              <a:spcAft>
                <a:spcPts val="0"/>
              </a:spcAft>
              <a:buFont typeface="Arial" panose="020B0604020202020204" pitchFamily="34" charset="0"/>
              <a:buNone/>
              <a:defRPr/>
            </a:pPr>
            <a:endParaRPr lang="en-US" sz="2400" dirty="0">
              <a:solidFill>
                <a:srgbClr val="3333FF"/>
              </a:solidFill>
            </a:endParaRPr>
          </a:p>
        </p:txBody>
      </p:sp>
      <p:sp>
        <p:nvSpPr>
          <p:cNvPr id="25" name="Circular Arrow 24"/>
          <p:cNvSpPr/>
          <p:nvPr/>
        </p:nvSpPr>
        <p:spPr>
          <a:xfrm>
            <a:off x="3200400" y="4876800"/>
            <a:ext cx="1143000" cy="914400"/>
          </a:xfrm>
          <a:prstGeom prst="circularArrow">
            <a:avLst>
              <a:gd name="adj1" fmla="val 12500"/>
              <a:gd name="adj2" fmla="val 1142319"/>
              <a:gd name="adj3" fmla="val 20457681"/>
              <a:gd name="adj4" fmla="val 15409875"/>
              <a:gd name="adj5" fmla="val 1140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6" name="Oval 25"/>
          <p:cNvSpPr/>
          <p:nvPr/>
        </p:nvSpPr>
        <p:spPr>
          <a:xfrm>
            <a:off x="2895600" y="4724400"/>
            <a:ext cx="304800" cy="304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Oval 26"/>
          <p:cNvSpPr/>
          <p:nvPr/>
        </p:nvSpPr>
        <p:spPr>
          <a:xfrm>
            <a:off x="2971800" y="4419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Flowchart: Manual Operation 30"/>
          <p:cNvSpPr/>
          <p:nvPr/>
        </p:nvSpPr>
        <p:spPr>
          <a:xfrm>
            <a:off x="6019800" y="4419600"/>
            <a:ext cx="1295400" cy="1371600"/>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0193" name="Content Placeholder 2"/>
          <p:cNvSpPr>
            <a:spLocks noGrp="1"/>
          </p:cNvSpPr>
          <p:nvPr>
            <p:ph sz="half" idx="1"/>
          </p:nvPr>
        </p:nvSpPr>
        <p:spPr>
          <a:xfrm>
            <a:off x="6248400" y="3581400"/>
            <a:ext cx="2362200" cy="533400"/>
          </a:xfrm>
        </p:spPr>
        <p:txBody>
          <a:bodyPr/>
          <a:lstStyle/>
          <a:p>
            <a:pPr algn="ctr" eaLnBrk="1" hangingPunct="1">
              <a:buFont typeface="Arial" charset="0"/>
              <a:buNone/>
            </a:pPr>
            <a:r>
              <a:rPr lang="en-US" altLang="es-MX" sz="2400"/>
              <a:t>Tu Ingreso Neto</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50194" name="Content Placeholder 2"/>
          <p:cNvSpPr>
            <a:spLocks noGrp="1"/>
          </p:cNvSpPr>
          <p:nvPr>
            <p:ph sz="half" idx="1"/>
          </p:nvPr>
        </p:nvSpPr>
        <p:spPr>
          <a:xfrm>
            <a:off x="4953000" y="5791200"/>
            <a:ext cx="3276600" cy="914400"/>
          </a:xfrm>
        </p:spPr>
        <p:txBody>
          <a:bodyPr/>
          <a:lstStyle/>
          <a:p>
            <a:pPr algn="ctr" eaLnBrk="1" hangingPunct="1">
              <a:buFont typeface="Arial" charset="0"/>
              <a:buNone/>
            </a:pPr>
            <a:r>
              <a:rPr lang="en-US" altLang="es-MX" sz="3200"/>
              <a:t>Tu Valor Neto Aumenta</a:t>
            </a:r>
            <a:endParaRPr lang="en-US" altLang="es-MX" sz="3200">
              <a:solidFill>
                <a:srgbClr val="00B050"/>
              </a:solidFill>
            </a:endParaRPr>
          </a:p>
          <a:p>
            <a:pPr algn="ctr" eaLnBrk="1" hangingPunct="1">
              <a:buFont typeface="Arial" charset="0"/>
              <a:buNone/>
            </a:pPr>
            <a:endParaRPr lang="en-US" altLang="es-MX" sz="3200">
              <a:solidFill>
                <a:srgbClr val="3333FF"/>
              </a:solidFill>
            </a:endParaRPr>
          </a:p>
        </p:txBody>
      </p:sp>
      <p:sp>
        <p:nvSpPr>
          <p:cNvPr id="35" name="Round Same Side Corner Rectangle 34"/>
          <p:cNvSpPr/>
          <p:nvPr/>
        </p:nvSpPr>
        <p:spPr>
          <a:xfrm flipV="1">
            <a:off x="6248400" y="5562600"/>
            <a:ext cx="838200" cy="228600"/>
          </a:xfrm>
          <a:prstGeom prst="round2Same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Circular Arrow 35"/>
          <p:cNvSpPr/>
          <p:nvPr/>
        </p:nvSpPr>
        <p:spPr>
          <a:xfrm>
            <a:off x="3886200" y="3352800"/>
            <a:ext cx="2286000" cy="1219200"/>
          </a:xfrm>
          <a:prstGeom prst="circularArrow">
            <a:avLst>
              <a:gd name="adj1" fmla="val 7574"/>
              <a:gd name="adj2" fmla="val 1142316"/>
              <a:gd name="adj3" fmla="val 20758549"/>
              <a:gd name="adj4" fmla="val 12404781"/>
              <a:gd name="adj5" fmla="val 990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8" name="Circular Arrow 27"/>
          <p:cNvSpPr/>
          <p:nvPr/>
        </p:nvSpPr>
        <p:spPr>
          <a:xfrm flipH="1">
            <a:off x="2209800" y="4419600"/>
            <a:ext cx="838200" cy="914400"/>
          </a:xfrm>
          <a:prstGeom prst="circularArrow">
            <a:avLst>
              <a:gd name="adj1" fmla="val 12500"/>
              <a:gd name="adj2" fmla="val 1142319"/>
              <a:gd name="adj3" fmla="val 20457681"/>
              <a:gd name="adj4" fmla="val 15409875"/>
              <a:gd name="adj5" fmla="val 1140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9" name="Content Placeholder 2"/>
          <p:cNvSpPr>
            <a:spLocks noGrp="1"/>
          </p:cNvSpPr>
          <p:nvPr>
            <p:ph sz="half" idx="1"/>
          </p:nvPr>
        </p:nvSpPr>
        <p:spPr>
          <a:xfrm>
            <a:off x="685800" y="4953000"/>
            <a:ext cx="1981200" cy="533400"/>
          </a:xfrm>
        </p:spPr>
        <p:txBody>
          <a:bodyPr rtlCol="0">
            <a:normAutofit fontScale="92500"/>
          </a:bodyPr>
          <a:lstStyle/>
          <a:p>
            <a:pPr algn="ctr" eaLnBrk="1" fontAlgn="auto" hangingPunct="1">
              <a:spcAft>
                <a:spcPts val="0"/>
              </a:spcAft>
              <a:buFont typeface="Arial" panose="020B0604020202020204" pitchFamily="34" charset="0"/>
              <a:buNone/>
              <a:defRPr/>
            </a:pPr>
            <a:r>
              <a:rPr lang="en-US" sz="2400" dirty="0" err="1"/>
              <a:t>Menos</a:t>
            </a:r>
            <a:r>
              <a:rPr lang="en-US" sz="2400" dirty="0"/>
              <a:t> </a:t>
            </a:r>
            <a:r>
              <a:rPr lang="en-US" sz="2400" dirty="0" err="1"/>
              <a:t>Deudas</a:t>
            </a:r>
            <a:endParaRPr lang="en-US" sz="2400" dirty="0">
              <a:solidFill>
                <a:srgbClr val="00B050"/>
              </a:solidFill>
            </a:endParaRPr>
          </a:p>
          <a:p>
            <a:pPr algn="ctr" eaLnBrk="1" fontAlgn="auto" hangingPunct="1">
              <a:spcAft>
                <a:spcPts val="0"/>
              </a:spcAft>
              <a:buFont typeface="Arial" panose="020B0604020202020204" pitchFamily="34" charset="0"/>
              <a:buNone/>
              <a:defRPr/>
            </a:pPr>
            <a:endParaRPr lang="en-US" sz="2400" dirty="0">
              <a:solidFill>
                <a:srgbClr val="3333FF"/>
              </a:solidFill>
            </a:endParaRPr>
          </a:p>
        </p:txBody>
      </p:sp>
      <p:pic>
        <p:nvPicPr>
          <p:cNvPr id="30" name="Picture 29"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274638"/>
            <a:ext cx="9144000" cy="1143000"/>
          </a:xfrm>
        </p:spPr>
        <p:txBody>
          <a:bodyPr/>
          <a:lstStyle/>
          <a:p>
            <a:pPr eaLnBrk="1" hangingPunct="1"/>
            <a:r>
              <a:rPr lang="en-US" altLang="es-MX" b="1" dirty="0" err="1"/>
              <a:t>Tu</a:t>
            </a:r>
            <a:r>
              <a:rPr lang="en-US" altLang="es-MX" b="1" dirty="0"/>
              <a:t> Meta </a:t>
            </a:r>
            <a:r>
              <a:rPr lang="en-US" altLang="es-MX" b="1" dirty="0" err="1"/>
              <a:t>es</a:t>
            </a:r>
            <a:r>
              <a:rPr lang="en-US" altLang="es-MX" b="1" dirty="0"/>
              <a:t> </a:t>
            </a:r>
            <a:r>
              <a:rPr lang="en-US" altLang="es-MX" b="1" dirty="0" err="1"/>
              <a:t>Tapar</a:t>
            </a:r>
            <a:r>
              <a:rPr lang="en-US" altLang="es-MX" b="1" dirty="0"/>
              <a:t> </a:t>
            </a:r>
            <a:br>
              <a:rPr lang="en-US" altLang="es-MX" b="1" dirty="0"/>
            </a:br>
            <a:r>
              <a:rPr lang="en-US" altLang="es-MX" b="1" dirty="0" err="1"/>
              <a:t>Todos</a:t>
            </a:r>
            <a:r>
              <a:rPr lang="en-US" altLang="es-MX" b="1" dirty="0"/>
              <a:t> </a:t>
            </a:r>
            <a:r>
              <a:rPr lang="en-US" altLang="es-MX" b="1" dirty="0" err="1"/>
              <a:t>los</a:t>
            </a:r>
            <a:r>
              <a:rPr lang="en-US" altLang="es-MX" b="1" dirty="0"/>
              <a:t> </a:t>
            </a:r>
            <a:r>
              <a:rPr lang="en-US" altLang="es-MX" b="1" dirty="0" err="1"/>
              <a:t>Hoyos</a:t>
            </a:r>
            <a:r>
              <a:rPr lang="en-US" altLang="es-MX" b="1" dirty="0"/>
              <a:t> de </a:t>
            </a:r>
            <a:r>
              <a:rPr lang="en-US" altLang="es-MX" b="1" dirty="0" err="1"/>
              <a:t>Deuda</a:t>
            </a:r>
            <a:endParaRPr lang="en-US" altLang="es-MX" b="1" dirty="0"/>
          </a:p>
        </p:txBody>
      </p:sp>
      <p:sp>
        <p:nvSpPr>
          <p:cNvPr id="52227" name="Content Placeholder 2"/>
          <p:cNvSpPr>
            <a:spLocks noGrp="1"/>
          </p:cNvSpPr>
          <p:nvPr>
            <p:ph sz="half" idx="1"/>
          </p:nvPr>
        </p:nvSpPr>
        <p:spPr>
          <a:xfrm>
            <a:off x="304800" y="1524000"/>
            <a:ext cx="8839200" cy="1524000"/>
          </a:xfrm>
        </p:spPr>
        <p:txBody>
          <a:bodyPr/>
          <a:lstStyle/>
          <a:p>
            <a:pPr eaLnBrk="1" hangingPunct="1"/>
            <a:r>
              <a:rPr lang="es-ES" altLang="es-MX" sz="2400"/>
              <a:t>Cuando tu tapas todos los agujeros de deuda, tú DEJAS de desperdiciar dinero haciendo a tu banco rico</a:t>
            </a:r>
            <a:r>
              <a:rPr lang="en-US" altLang="es-MX" sz="2400"/>
              <a:t>.</a:t>
            </a:r>
          </a:p>
          <a:p>
            <a:pPr eaLnBrk="1" hangingPunct="1"/>
            <a:r>
              <a:rPr lang="es-ES" altLang="es-MX" sz="2400"/>
              <a:t>¡Tu Valor Neto comenzará a aumentar exponencialmente de aquí en adelante</a:t>
            </a:r>
            <a:r>
              <a:rPr lang="en-US" altLang="es-MX" sz="2400"/>
              <a:t>!</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Barrón 2014</a:t>
            </a:r>
          </a:p>
        </p:txBody>
      </p:sp>
      <p:sp>
        <p:nvSpPr>
          <p:cNvPr id="15" name="Flowchart: Manual Operation 14"/>
          <p:cNvSpPr/>
          <p:nvPr/>
        </p:nvSpPr>
        <p:spPr>
          <a:xfrm>
            <a:off x="2590800" y="3733800"/>
            <a:ext cx="1295400" cy="1371600"/>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Circular Arrow 17"/>
          <p:cNvSpPr/>
          <p:nvPr/>
        </p:nvSpPr>
        <p:spPr>
          <a:xfrm>
            <a:off x="1752600" y="2971800"/>
            <a:ext cx="1752600" cy="1600200"/>
          </a:xfrm>
          <a:prstGeom prst="circularArrow">
            <a:avLst>
              <a:gd name="adj1" fmla="val 14431"/>
              <a:gd name="adj2" fmla="val 1142319"/>
              <a:gd name="adj3" fmla="val 20084029"/>
              <a:gd name="adj4" fmla="val 14517596"/>
              <a:gd name="adj5" fmla="val 125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52231" name="Content Placeholder 2"/>
          <p:cNvSpPr>
            <a:spLocks noGrp="1"/>
          </p:cNvSpPr>
          <p:nvPr>
            <p:ph sz="half" idx="1"/>
          </p:nvPr>
        </p:nvSpPr>
        <p:spPr>
          <a:xfrm>
            <a:off x="304800" y="3048000"/>
            <a:ext cx="2362200" cy="533400"/>
          </a:xfrm>
        </p:spPr>
        <p:txBody>
          <a:bodyPr/>
          <a:lstStyle/>
          <a:p>
            <a:pPr algn="ctr" eaLnBrk="1" hangingPunct="1">
              <a:buFont typeface="Arial" charset="0"/>
              <a:buNone/>
            </a:pPr>
            <a:r>
              <a:rPr lang="en-US" altLang="es-MX" sz="2400"/>
              <a:t>Tu Ingreso</a:t>
            </a:r>
            <a:endParaRPr lang="en-US" altLang="es-MX" sz="2400">
              <a:solidFill>
                <a:srgbClr val="3333FF"/>
              </a:solidFill>
            </a:endParaRPr>
          </a:p>
        </p:txBody>
      </p:sp>
      <p:sp>
        <p:nvSpPr>
          <p:cNvPr id="20" name="Circular Arrow 19"/>
          <p:cNvSpPr/>
          <p:nvPr/>
        </p:nvSpPr>
        <p:spPr>
          <a:xfrm>
            <a:off x="3200400" y="4343400"/>
            <a:ext cx="1066800" cy="990600"/>
          </a:xfrm>
          <a:prstGeom prst="circularArrow">
            <a:avLst>
              <a:gd name="adj1" fmla="val 12500"/>
              <a:gd name="adj2" fmla="val 1142319"/>
              <a:gd name="adj3" fmla="val 20457681"/>
              <a:gd name="adj4" fmla="val 15409875"/>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1" name="Content Placeholder 2"/>
          <p:cNvSpPr>
            <a:spLocks noGrp="1"/>
          </p:cNvSpPr>
          <p:nvPr>
            <p:ph sz="half" idx="1"/>
          </p:nvPr>
        </p:nvSpPr>
        <p:spPr>
          <a:xfrm>
            <a:off x="3733800" y="4876800"/>
            <a:ext cx="1752600" cy="838200"/>
          </a:xfrm>
        </p:spPr>
        <p:txBody>
          <a:bodyPr rtlCol="0">
            <a:normAutofit fontScale="85000" lnSpcReduction="10000"/>
          </a:bodyPr>
          <a:lstStyle/>
          <a:p>
            <a:pPr algn="ctr" eaLnBrk="1" fontAlgn="auto" hangingPunct="1">
              <a:spcAft>
                <a:spcPts val="0"/>
              </a:spcAft>
              <a:buFont typeface="Arial" panose="020B0604020202020204" pitchFamily="34" charset="0"/>
              <a:buNone/>
              <a:defRPr/>
            </a:pPr>
            <a:r>
              <a:rPr lang="en-US" sz="2400" dirty="0" err="1"/>
              <a:t>Tus</a:t>
            </a:r>
            <a:r>
              <a:rPr lang="en-US" sz="2400" dirty="0"/>
              <a:t> </a:t>
            </a:r>
            <a:r>
              <a:rPr lang="en-US" sz="2400" dirty="0" err="1"/>
              <a:t>Gastos</a:t>
            </a:r>
            <a:r>
              <a:rPr lang="en-US" sz="2400" dirty="0"/>
              <a:t> </a:t>
            </a:r>
            <a:r>
              <a:rPr lang="en-US" sz="2400" dirty="0" err="1"/>
              <a:t>Disminuyen</a:t>
            </a:r>
            <a:endParaRPr lang="en-US" sz="2400" dirty="0">
              <a:solidFill>
                <a:srgbClr val="00B050"/>
              </a:solidFill>
            </a:endParaRPr>
          </a:p>
          <a:p>
            <a:pPr algn="ctr" eaLnBrk="1" fontAlgn="auto" hangingPunct="1">
              <a:spcAft>
                <a:spcPts val="0"/>
              </a:spcAft>
              <a:buFont typeface="Arial" panose="020B0604020202020204" pitchFamily="34" charset="0"/>
              <a:buNone/>
              <a:defRPr/>
            </a:pPr>
            <a:endParaRPr lang="en-US" sz="2400" dirty="0">
              <a:solidFill>
                <a:srgbClr val="3333FF"/>
              </a:solidFill>
            </a:endParaRPr>
          </a:p>
        </p:txBody>
      </p:sp>
      <p:sp>
        <p:nvSpPr>
          <p:cNvPr id="22" name="Oval 21"/>
          <p:cNvSpPr/>
          <p:nvPr/>
        </p:nvSpPr>
        <p:spPr>
          <a:xfrm>
            <a:off x="3352800" y="44196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p:cNvSpPr/>
          <p:nvPr/>
        </p:nvSpPr>
        <p:spPr>
          <a:xfrm>
            <a:off x="3429000" y="4800600"/>
            <a:ext cx="152400" cy="152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p:cNvSpPr/>
          <p:nvPr/>
        </p:nvSpPr>
        <p:spPr>
          <a:xfrm>
            <a:off x="2895600" y="4724400"/>
            <a:ext cx="304800" cy="304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Oval 26"/>
          <p:cNvSpPr/>
          <p:nvPr/>
        </p:nvSpPr>
        <p:spPr>
          <a:xfrm>
            <a:off x="2971800" y="4419600"/>
            <a:ext cx="152400" cy="152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Flowchart: Manual Operation 30"/>
          <p:cNvSpPr/>
          <p:nvPr/>
        </p:nvSpPr>
        <p:spPr>
          <a:xfrm>
            <a:off x="6019800" y="4419600"/>
            <a:ext cx="1295400" cy="1371600"/>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239" name="Content Placeholder 2"/>
          <p:cNvSpPr>
            <a:spLocks noGrp="1"/>
          </p:cNvSpPr>
          <p:nvPr>
            <p:ph sz="half" idx="1"/>
          </p:nvPr>
        </p:nvSpPr>
        <p:spPr>
          <a:xfrm>
            <a:off x="6477000" y="3657600"/>
            <a:ext cx="2438400" cy="914400"/>
          </a:xfrm>
        </p:spPr>
        <p:txBody>
          <a:bodyPr/>
          <a:lstStyle/>
          <a:p>
            <a:pPr algn="ctr" eaLnBrk="1" hangingPunct="1">
              <a:buFont typeface="Arial" charset="0"/>
              <a:buNone/>
            </a:pPr>
            <a:r>
              <a:rPr lang="en-US" altLang="es-MX" sz="2400"/>
              <a:t>Tu Ingreso Neto Crece</a:t>
            </a:r>
            <a:endParaRPr lang="en-US" altLang="es-MX" sz="2400">
              <a:solidFill>
                <a:srgbClr val="00B050"/>
              </a:solidFill>
            </a:endParaRPr>
          </a:p>
          <a:p>
            <a:pPr algn="ctr" eaLnBrk="1" hangingPunct="1">
              <a:buFont typeface="Arial" charset="0"/>
              <a:buNone/>
            </a:pPr>
            <a:endParaRPr lang="en-US" altLang="es-MX" sz="2400">
              <a:solidFill>
                <a:srgbClr val="3333FF"/>
              </a:solidFill>
            </a:endParaRPr>
          </a:p>
        </p:txBody>
      </p:sp>
      <p:sp>
        <p:nvSpPr>
          <p:cNvPr id="52240" name="Content Placeholder 2"/>
          <p:cNvSpPr>
            <a:spLocks noGrp="1"/>
          </p:cNvSpPr>
          <p:nvPr>
            <p:ph sz="half" idx="1"/>
          </p:nvPr>
        </p:nvSpPr>
        <p:spPr>
          <a:xfrm>
            <a:off x="4953000" y="5791200"/>
            <a:ext cx="3886200" cy="914400"/>
          </a:xfrm>
        </p:spPr>
        <p:txBody>
          <a:bodyPr/>
          <a:lstStyle/>
          <a:p>
            <a:pPr algn="ctr" eaLnBrk="1" hangingPunct="1">
              <a:buFont typeface="Arial" charset="0"/>
              <a:buNone/>
            </a:pPr>
            <a:r>
              <a:rPr lang="en-US" altLang="es-MX" sz="3200"/>
              <a:t>Tu Valor Neto Sube Exponencialmente</a:t>
            </a:r>
            <a:endParaRPr lang="en-US" altLang="es-MX" sz="3200">
              <a:solidFill>
                <a:srgbClr val="00B050"/>
              </a:solidFill>
            </a:endParaRPr>
          </a:p>
          <a:p>
            <a:pPr algn="ctr" eaLnBrk="1" hangingPunct="1">
              <a:buFont typeface="Arial" charset="0"/>
              <a:buNone/>
            </a:pPr>
            <a:endParaRPr lang="en-US" altLang="es-MX" sz="3200">
              <a:solidFill>
                <a:srgbClr val="3333FF"/>
              </a:solidFill>
            </a:endParaRPr>
          </a:p>
        </p:txBody>
      </p:sp>
      <p:sp>
        <p:nvSpPr>
          <p:cNvPr id="35" name="Round Same Side Corner Rectangle 34"/>
          <p:cNvSpPr/>
          <p:nvPr/>
        </p:nvSpPr>
        <p:spPr>
          <a:xfrm flipV="1">
            <a:off x="6248400" y="5334000"/>
            <a:ext cx="838200" cy="457200"/>
          </a:xfrm>
          <a:prstGeom prst="round2Same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Circular Arrow 35"/>
          <p:cNvSpPr/>
          <p:nvPr/>
        </p:nvSpPr>
        <p:spPr>
          <a:xfrm>
            <a:off x="3657600" y="3200400"/>
            <a:ext cx="2743200" cy="1828800"/>
          </a:xfrm>
          <a:prstGeom prst="circularArrow">
            <a:avLst>
              <a:gd name="adj1" fmla="val 7574"/>
              <a:gd name="adj2" fmla="val 1142316"/>
              <a:gd name="adj3" fmla="val 20758549"/>
              <a:gd name="adj4" fmla="val 12404781"/>
              <a:gd name="adj5" fmla="val 990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19" name="Picture 18"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304800"/>
            <a:ext cx="9144000" cy="1143000"/>
          </a:xfrm>
        </p:spPr>
        <p:txBody>
          <a:bodyPr/>
          <a:lstStyle/>
          <a:p>
            <a:pPr eaLnBrk="1" hangingPunct="1"/>
            <a:r>
              <a:rPr lang="en-US" altLang="es-MX" b="1" dirty="0" err="1"/>
              <a:t>Cómo</a:t>
            </a:r>
            <a:r>
              <a:rPr lang="en-US" altLang="es-MX" b="1" dirty="0"/>
              <a:t> </a:t>
            </a:r>
            <a:r>
              <a:rPr lang="en-US" altLang="es-MX" b="1" dirty="0" err="1"/>
              <a:t>Ahorrar</a:t>
            </a:r>
            <a:r>
              <a:rPr lang="en-US" altLang="es-MX" b="1" dirty="0"/>
              <a:t> ¡Miles de </a:t>
            </a:r>
            <a:r>
              <a:rPr lang="en-US" altLang="es-MX" b="1" dirty="0" err="1"/>
              <a:t>Dólares</a:t>
            </a:r>
            <a:r>
              <a:rPr lang="en-US" altLang="es-MX" b="1" dirty="0"/>
              <a:t>!</a:t>
            </a:r>
          </a:p>
        </p:txBody>
      </p:sp>
      <p:sp>
        <p:nvSpPr>
          <p:cNvPr id="54275" name="Content Placeholder 2"/>
          <p:cNvSpPr>
            <a:spLocks noGrp="1"/>
          </p:cNvSpPr>
          <p:nvPr>
            <p:ph sz="half" idx="1"/>
          </p:nvPr>
        </p:nvSpPr>
        <p:spPr>
          <a:xfrm>
            <a:off x="228600" y="1219200"/>
            <a:ext cx="8763000" cy="914400"/>
          </a:xfrm>
        </p:spPr>
        <p:txBody>
          <a:bodyPr/>
          <a:lstStyle/>
          <a:p>
            <a:pPr eaLnBrk="1" hangingPunct="1"/>
            <a:r>
              <a:rPr lang="es-ES" altLang="es-MX" b="1" dirty="0"/>
              <a:t>¡Mata tus deudas lo antes posible pagando extra al capital cada mes</a:t>
            </a:r>
            <a:r>
              <a:rPr lang="en-US" altLang="es-MX" b="1" dirty="0"/>
              <a:t>!</a:t>
            </a:r>
            <a:endParaRPr lang="en-US" altLang="es-MX" dirty="0"/>
          </a:p>
        </p:txBody>
      </p:sp>
      <p:pic>
        <p:nvPicPr>
          <p:cNvPr id="54276" name="Picture 6" descr="melting.JPG"/>
          <p:cNvPicPr>
            <a:picLocks noChangeAspect="1"/>
          </p:cNvPicPr>
          <p:nvPr/>
        </p:nvPicPr>
        <p:blipFill>
          <a:blip r:embed="rId3" cstate="print"/>
          <a:srcRect/>
          <a:stretch>
            <a:fillRect/>
          </a:stretch>
        </p:blipFill>
        <p:spPr bwMode="auto">
          <a:xfrm>
            <a:off x="2514600" y="2590800"/>
            <a:ext cx="4648200" cy="3733800"/>
          </a:xfrm>
          <a:prstGeom prst="rect">
            <a:avLst/>
          </a:prstGeom>
          <a:noFill/>
          <a:ln w="9525">
            <a:noFill/>
            <a:miter lim="800000"/>
            <a:headEnd/>
            <a:tailEnd/>
          </a:ln>
        </p:spPr>
      </p:pic>
      <p:pic>
        <p:nvPicPr>
          <p:cNvPr id="54277" name="Picture 9" descr="witch.jpg"/>
          <p:cNvPicPr>
            <a:picLocks noChangeAspect="1"/>
          </p:cNvPicPr>
          <p:nvPr/>
        </p:nvPicPr>
        <p:blipFill>
          <a:blip r:embed="rId4" cstate="print"/>
          <a:srcRect/>
          <a:stretch>
            <a:fillRect/>
          </a:stretch>
        </p:blipFill>
        <p:spPr bwMode="auto">
          <a:xfrm>
            <a:off x="228600" y="2209800"/>
            <a:ext cx="2057400" cy="1511300"/>
          </a:xfrm>
          <a:prstGeom prst="rect">
            <a:avLst/>
          </a:prstGeom>
          <a:noFill/>
          <a:ln w="9525">
            <a:noFill/>
            <a:miter lim="800000"/>
            <a:headEnd/>
            <a:tailEnd/>
          </a:ln>
        </p:spPr>
      </p:pic>
      <p:pic>
        <p:nvPicPr>
          <p:cNvPr id="54278" name="Picture 10" descr="Wicked_Witch_almost_melted.jpg"/>
          <p:cNvPicPr>
            <a:picLocks noChangeAspect="1"/>
          </p:cNvPicPr>
          <p:nvPr/>
        </p:nvPicPr>
        <p:blipFill>
          <a:blip r:embed="rId5" cstate="print"/>
          <a:srcRect/>
          <a:stretch>
            <a:fillRect/>
          </a:stretch>
        </p:blipFill>
        <p:spPr bwMode="auto">
          <a:xfrm>
            <a:off x="7391400" y="4953000"/>
            <a:ext cx="1466850" cy="1466850"/>
          </a:xfrm>
          <a:prstGeom prst="rect">
            <a:avLst/>
          </a:prstGeom>
          <a:noFill/>
          <a:ln w="9525">
            <a:noFill/>
            <a:miter lim="800000"/>
            <a:headEnd/>
            <a:tailEnd/>
          </a:ln>
        </p:spPr>
      </p:pic>
      <p:pic>
        <p:nvPicPr>
          <p:cNvPr id="7" name="Picture 6" descr="Seminario Libertad Financiera logo.png"/>
          <p:cNvPicPr>
            <a:picLocks noChangeAspect="1"/>
          </p:cNvPicPr>
          <p:nvPr/>
        </p:nvPicPr>
        <p:blipFill>
          <a:blip r:embed="rId6" cstate="print"/>
          <a:stretch>
            <a:fillRect/>
          </a:stretch>
        </p:blipFill>
        <p:spPr>
          <a:xfrm>
            <a:off x="0" y="0"/>
            <a:ext cx="1840831" cy="6096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457200"/>
            <a:ext cx="9144000" cy="685800"/>
          </a:xfrm>
        </p:spPr>
        <p:txBody>
          <a:bodyPr/>
          <a:lstStyle/>
          <a:p>
            <a:pPr eaLnBrk="1" hangingPunct="1"/>
            <a:r>
              <a:rPr lang="en-US" altLang="es-MX" b="1" dirty="0"/>
              <a:t>¡</a:t>
            </a:r>
            <a:r>
              <a:rPr lang="en-US" altLang="es-MX" b="1" dirty="0" err="1"/>
              <a:t>Cómo</a:t>
            </a:r>
            <a:r>
              <a:rPr lang="en-US" altLang="es-MX" b="1" dirty="0"/>
              <a:t> </a:t>
            </a:r>
            <a:r>
              <a:rPr lang="en-US" altLang="es-MX" b="1" dirty="0" err="1"/>
              <a:t>Ahorrar</a:t>
            </a:r>
            <a:r>
              <a:rPr lang="en-US" altLang="es-MX" b="1" dirty="0"/>
              <a:t> Miles de </a:t>
            </a:r>
            <a:r>
              <a:rPr lang="en-US" altLang="es-MX" b="1" dirty="0" err="1"/>
              <a:t>Dólares</a:t>
            </a:r>
            <a:r>
              <a:rPr lang="en-US" altLang="es-MX" b="1" dirty="0"/>
              <a:t>!</a:t>
            </a:r>
          </a:p>
        </p:txBody>
      </p:sp>
      <p:sp>
        <p:nvSpPr>
          <p:cNvPr id="56323" name="Content Placeholder 2"/>
          <p:cNvSpPr>
            <a:spLocks noGrp="1"/>
          </p:cNvSpPr>
          <p:nvPr>
            <p:ph sz="half" idx="1"/>
          </p:nvPr>
        </p:nvSpPr>
        <p:spPr>
          <a:xfrm>
            <a:off x="152400" y="1066800"/>
            <a:ext cx="8763000" cy="685800"/>
          </a:xfrm>
        </p:spPr>
        <p:txBody>
          <a:bodyPr/>
          <a:lstStyle/>
          <a:p>
            <a:pPr eaLnBrk="1" hangingPunct="1"/>
            <a:r>
              <a:rPr lang="es-ES" altLang="es-MX" sz="2400" b="1"/>
              <a:t>¡Mata a tus deudas lo antes posible pagando extra al capital cada mes</a:t>
            </a:r>
            <a:r>
              <a:rPr lang="en-US" altLang="es-MX" sz="2400" b="1"/>
              <a:t>!</a:t>
            </a:r>
            <a:endParaRPr lang="en-US" altLang="es-MX" sz="2400"/>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56325"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129B73DE-A676-41BF-89F4-399190A8540E}" type="slidenum">
              <a:rPr lang="en-US" altLang="es-MX"/>
              <a:pPr/>
              <a:t>19</a:t>
            </a:fld>
            <a:endParaRPr lang="en-US" altLang="es-MX"/>
          </a:p>
        </p:txBody>
      </p:sp>
      <p:pic>
        <p:nvPicPr>
          <p:cNvPr id="56326" name="Picture 14"/>
          <p:cNvPicPr>
            <a:picLocks noChangeAspect="1" noChangeArrowheads="1"/>
          </p:cNvPicPr>
          <p:nvPr/>
        </p:nvPicPr>
        <p:blipFill>
          <a:blip r:embed="rId3" cstate="print"/>
          <a:srcRect/>
          <a:stretch>
            <a:fillRect/>
          </a:stretch>
        </p:blipFill>
        <p:spPr bwMode="auto">
          <a:xfrm>
            <a:off x="152400" y="2057400"/>
            <a:ext cx="8991600" cy="4286250"/>
          </a:xfrm>
          <a:prstGeom prst="rect">
            <a:avLst/>
          </a:prstGeom>
          <a:noFill/>
          <a:ln w="9525">
            <a:noFill/>
            <a:miter lim="800000"/>
            <a:headEnd/>
            <a:tailEnd/>
          </a:ln>
        </p:spPr>
      </p:pic>
      <p:pic>
        <p:nvPicPr>
          <p:cNvPr id="7" name="Picture 6" descr="Seminario Libertad Financiera logo.png"/>
          <p:cNvPicPr>
            <a:picLocks noChangeAspect="1"/>
          </p:cNvPicPr>
          <p:nvPr/>
        </p:nvPicPr>
        <p:blipFill>
          <a:blip r:embed="rId4" cstate="print"/>
          <a:stretch>
            <a:fillRect/>
          </a:stretch>
        </p:blipFill>
        <p:spPr>
          <a:xfrm>
            <a:off x="0" y="0"/>
            <a:ext cx="1840831" cy="6096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65A8-B4CD-BCF2-71FD-16E8F8196185}"/>
              </a:ext>
            </a:extLst>
          </p:cNvPr>
          <p:cNvSpPr>
            <a:spLocks noGrp="1"/>
          </p:cNvSpPr>
          <p:nvPr>
            <p:ph type="title"/>
          </p:nvPr>
        </p:nvSpPr>
        <p:spPr>
          <a:xfrm>
            <a:off x="457200" y="23353"/>
            <a:ext cx="8229600" cy="765605"/>
          </a:xfrm>
        </p:spPr>
        <p:txBody>
          <a:bodyPr/>
          <a:lstStyle/>
          <a:p>
            <a:r>
              <a:rPr lang="en-US" b="1" dirty="0"/>
              <a:t>Testimonios</a:t>
            </a:r>
          </a:p>
        </p:txBody>
      </p:sp>
      <p:sp>
        <p:nvSpPr>
          <p:cNvPr id="4" name="Slide Number Placeholder 3">
            <a:extLst>
              <a:ext uri="{FF2B5EF4-FFF2-40B4-BE49-F238E27FC236}">
                <a16:creationId xmlns:a16="http://schemas.microsoft.com/office/drawing/2014/main" id="{D404658F-ECA1-7A5B-D613-1C5B5A86646D}"/>
              </a:ext>
            </a:extLst>
          </p:cNvPr>
          <p:cNvSpPr>
            <a:spLocks noGrp="1"/>
          </p:cNvSpPr>
          <p:nvPr>
            <p:ph type="sldNum" sz="quarter" idx="12"/>
          </p:nvPr>
        </p:nvSpPr>
        <p:spPr/>
        <p:txBody>
          <a:bodyPr/>
          <a:lstStyle/>
          <a:p>
            <a:fld id="{26992660-07D7-4D1A-9A00-6246F487EF94}" type="slidenum">
              <a:rPr lang="en-US" smtClean="0"/>
              <a:pPr/>
              <a:t>2</a:t>
            </a:fld>
            <a:endParaRPr lang="en-US" dirty="0"/>
          </a:p>
        </p:txBody>
      </p:sp>
      <p:pic>
        <p:nvPicPr>
          <p:cNvPr id="10" name="Picture 9">
            <a:extLst>
              <a:ext uri="{FF2B5EF4-FFF2-40B4-BE49-F238E27FC236}">
                <a16:creationId xmlns:a16="http://schemas.microsoft.com/office/drawing/2014/main" id="{FB2CAE45-DA81-C688-481E-992AEF23389A}"/>
              </a:ext>
            </a:extLst>
          </p:cNvPr>
          <p:cNvPicPr>
            <a:picLocks noChangeAspect="1"/>
          </p:cNvPicPr>
          <p:nvPr/>
        </p:nvPicPr>
        <p:blipFill>
          <a:blip r:embed="rId2"/>
          <a:stretch>
            <a:fillRect/>
          </a:stretch>
        </p:blipFill>
        <p:spPr>
          <a:xfrm>
            <a:off x="5755340" y="1213247"/>
            <a:ext cx="2854437" cy="1340449"/>
          </a:xfrm>
          <a:prstGeom prst="rect">
            <a:avLst/>
          </a:prstGeom>
        </p:spPr>
      </p:pic>
      <p:sp>
        <p:nvSpPr>
          <p:cNvPr id="11" name="TextBox 10">
            <a:extLst>
              <a:ext uri="{FF2B5EF4-FFF2-40B4-BE49-F238E27FC236}">
                <a16:creationId xmlns:a16="http://schemas.microsoft.com/office/drawing/2014/main" id="{637821FB-92A4-CDD4-FB47-CAEC35CE7270}"/>
              </a:ext>
            </a:extLst>
          </p:cNvPr>
          <p:cNvSpPr txBox="1"/>
          <p:nvPr/>
        </p:nvSpPr>
        <p:spPr>
          <a:xfrm>
            <a:off x="5638800" y="825823"/>
            <a:ext cx="2286000" cy="369332"/>
          </a:xfrm>
          <a:prstGeom prst="rect">
            <a:avLst/>
          </a:prstGeom>
          <a:noFill/>
        </p:spPr>
        <p:txBody>
          <a:bodyPr wrap="square" rtlCol="0">
            <a:spAutoFit/>
          </a:bodyPr>
          <a:lstStyle/>
          <a:p>
            <a:r>
              <a:rPr lang="en-US" b="1" dirty="0"/>
              <a:t>Cynthia y Juan</a:t>
            </a:r>
          </a:p>
        </p:txBody>
      </p:sp>
      <p:pic>
        <p:nvPicPr>
          <p:cNvPr id="13" name="Picture 12">
            <a:extLst>
              <a:ext uri="{FF2B5EF4-FFF2-40B4-BE49-F238E27FC236}">
                <a16:creationId xmlns:a16="http://schemas.microsoft.com/office/drawing/2014/main" id="{BD8610CF-5722-5CE4-F058-80CCC0505E6D}"/>
              </a:ext>
            </a:extLst>
          </p:cNvPr>
          <p:cNvPicPr>
            <a:picLocks noChangeAspect="1"/>
          </p:cNvPicPr>
          <p:nvPr/>
        </p:nvPicPr>
        <p:blipFill>
          <a:blip r:embed="rId3"/>
          <a:stretch>
            <a:fillRect/>
          </a:stretch>
        </p:blipFill>
        <p:spPr>
          <a:xfrm>
            <a:off x="261627" y="3144824"/>
            <a:ext cx="2286001" cy="1294612"/>
          </a:xfrm>
          <a:prstGeom prst="rect">
            <a:avLst/>
          </a:prstGeom>
        </p:spPr>
      </p:pic>
      <p:sp>
        <p:nvSpPr>
          <p:cNvPr id="14" name="TextBox 13">
            <a:extLst>
              <a:ext uri="{FF2B5EF4-FFF2-40B4-BE49-F238E27FC236}">
                <a16:creationId xmlns:a16="http://schemas.microsoft.com/office/drawing/2014/main" id="{74EA40BA-DFDC-AFE3-CB30-D269F8ADC34E}"/>
              </a:ext>
            </a:extLst>
          </p:cNvPr>
          <p:cNvSpPr txBox="1"/>
          <p:nvPr/>
        </p:nvSpPr>
        <p:spPr>
          <a:xfrm>
            <a:off x="211681" y="2786900"/>
            <a:ext cx="2286000" cy="369332"/>
          </a:xfrm>
          <a:prstGeom prst="rect">
            <a:avLst/>
          </a:prstGeom>
          <a:noFill/>
        </p:spPr>
        <p:txBody>
          <a:bodyPr wrap="square" rtlCol="0">
            <a:spAutoFit/>
          </a:bodyPr>
          <a:lstStyle/>
          <a:p>
            <a:r>
              <a:rPr lang="en-US" b="1" dirty="0" err="1"/>
              <a:t>Rayito</a:t>
            </a:r>
            <a:r>
              <a:rPr lang="en-US" b="1" dirty="0"/>
              <a:t> y Erick</a:t>
            </a:r>
          </a:p>
        </p:txBody>
      </p:sp>
      <p:sp>
        <p:nvSpPr>
          <p:cNvPr id="15" name="TextBox 14">
            <a:extLst>
              <a:ext uri="{FF2B5EF4-FFF2-40B4-BE49-F238E27FC236}">
                <a16:creationId xmlns:a16="http://schemas.microsoft.com/office/drawing/2014/main" id="{0C26CD1C-8497-1C82-3110-B90ED5352034}"/>
              </a:ext>
            </a:extLst>
          </p:cNvPr>
          <p:cNvSpPr txBox="1"/>
          <p:nvPr/>
        </p:nvSpPr>
        <p:spPr>
          <a:xfrm>
            <a:off x="183290" y="4432019"/>
            <a:ext cx="2895600" cy="230832"/>
          </a:xfrm>
          <a:prstGeom prst="rect">
            <a:avLst/>
          </a:prstGeom>
          <a:noFill/>
        </p:spPr>
        <p:txBody>
          <a:bodyPr wrap="square" rtlCol="0">
            <a:spAutoFit/>
          </a:bodyPr>
          <a:lstStyle/>
          <a:p>
            <a:r>
              <a:rPr lang="en-US" sz="900" dirty="0">
                <a:hlinkClick r:id="rId4"/>
              </a:rPr>
              <a:t>https://</a:t>
            </a:r>
            <a:r>
              <a:rPr lang="en-US" sz="900" dirty="0" err="1">
                <a:hlinkClick r:id="rId4"/>
              </a:rPr>
              <a:t>www.youtube.com</a:t>
            </a:r>
            <a:r>
              <a:rPr lang="en-US" sz="900" dirty="0">
                <a:hlinkClick r:id="rId4"/>
              </a:rPr>
              <a:t>/</a:t>
            </a:r>
            <a:r>
              <a:rPr lang="en-US" sz="900" dirty="0" err="1">
                <a:hlinkClick r:id="rId4"/>
              </a:rPr>
              <a:t>watch?v</a:t>
            </a:r>
            <a:r>
              <a:rPr lang="en-US" sz="900" dirty="0">
                <a:hlinkClick r:id="rId4"/>
              </a:rPr>
              <a:t>=</a:t>
            </a:r>
            <a:r>
              <a:rPr lang="en-US" sz="900" dirty="0" err="1">
                <a:hlinkClick r:id="rId4"/>
              </a:rPr>
              <a:t>0c87YJwhwZ8</a:t>
            </a:r>
            <a:endParaRPr lang="en-US" sz="900" dirty="0"/>
          </a:p>
        </p:txBody>
      </p:sp>
      <p:sp>
        <p:nvSpPr>
          <p:cNvPr id="16" name="TextBox 15">
            <a:extLst>
              <a:ext uri="{FF2B5EF4-FFF2-40B4-BE49-F238E27FC236}">
                <a16:creationId xmlns:a16="http://schemas.microsoft.com/office/drawing/2014/main" id="{C21030F7-206D-3CB9-8E47-35DD1E92E9D9}"/>
              </a:ext>
            </a:extLst>
          </p:cNvPr>
          <p:cNvSpPr txBox="1"/>
          <p:nvPr/>
        </p:nvSpPr>
        <p:spPr>
          <a:xfrm>
            <a:off x="5721523" y="2566008"/>
            <a:ext cx="2895600" cy="230832"/>
          </a:xfrm>
          <a:prstGeom prst="rect">
            <a:avLst/>
          </a:prstGeom>
          <a:noFill/>
        </p:spPr>
        <p:txBody>
          <a:bodyPr wrap="square" rtlCol="0">
            <a:spAutoFit/>
          </a:bodyPr>
          <a:lstStyle/>
          <a:p>
            <a:r>
              <a:rPr lang="en-US" sz="900" dirty="0">
                <a:hlinkClick r:id="rId5"/>
              </a:rPr>
              <a:t>https://</a:t>
            </a:r>
            <a:r>
              <a:rPr lang="en-US" sz="900" dirty="0" err="1">
                <a:hlinkClick r:id="rId5"/>
              </a:rPr>
              <a:t>www.youtube.com</a:t>
            </a:r>
            <a:r>
              <a:rPr lang="en-US" sz="900" dirty="0">
                <a:hlinkClick r:id="rId5"/>
              </a:rPr>
              <a:t>/</a:t>
            </a:r>
            <a:r>
              <a:rPr lang="en-US" sz="900" dirty="0" err="1">
                <a:hlinkClick r:id="rId5"/>
              </a:rPr>
              <a:t>watch?v</a:t>
            </a:r>
            <a:r>
              <a:rPr lang="en-US" sz="900" dirty="0">
                <a:hlinkClick r:id="rId5"/>
              </a:rPr>
              <a:t>=</a:t>
            </a:r>
            <a:r>
              <a:rPr lang="en-US" sz="900" dirty="0" err="1">
                <a:hlinkClick r:id="rId5"/>
              </a:rPr>
              <a:t>dML6VJJIeAs</a:t>
            </a:r>
            <a:endParaRPr lang="en-US" sz="900" dirty="0"/>
          </a:p>
        </p:txBody>
      </p:sp>
      <p:sp>
        <p:nvSpPr>
          <p:cNvPr id="17" name="TextBox 16">
            <a:extLst>
              <a:ext uri="{FF2B5EF4-FFF2-40B4-BE49-F238E27FC236}">
                <a16:creationId xmlns:a16="http://schemas.microsoft.com/office/drawing/2014/main" id="{296EEFA7-F4AD-53AE-DC56-BE9AC3048D00}"/>
              </a:ext>
            </a:extLst>
          </p:cNvPr>
          <p:cNvSpPr txBox="1"/>
          <p:nvPr/>
        </p:nvSpPr>
        <p:spPr>
          <a:xfrm>
            <a:off x="5776147" y="2797716"/>
            <a:ext cx="2286000" cy="369332"/>
          </a:xfrm>
          <a:prstGeom prst="rect">
            <a:avLst/>
          </a:prstGeom>
          <a:noFill/>
        </p:spPr>
        <p:txBody>
          <a:bodyPr wrap="square" rtlCol="0">
            <a:spAutoFit/>
          </a:bodyPr>
          <a:lstStyle/>
          <a:p>
            <a:r>
              <a:rPr lang="en-US" b="1" dirty="0"/>
              <a:t>Vicky</a:t>
            </a:r>
          </a:p>
        </p:txBody>
      </p:sp>
      <p:sp>
        <p:nvSpPr>
          <p:cNvPr id="18" name="TextBox 17">
            <a:extLst>
              <a:ext uri="{FF2B5EF4-FFF2-40B4-BE49-F238E27FC236}">
                <a16:creationId xmlns:a16="http://schemas.microsoft.com/office/drawing/2014/main" id="{4B35BD5E-8655-863E-337C-04E688E740E0}"/>
              </a:ext>
            </a:extLst>
          </p:cNvPr>
          <p:cNvSpPr txBox="1"/>
          <p:nvPr/>
        </p:nvSpPr>
        <p:spPr>
          <a:xfrm>
            <a:off x="5776147" y="4432019"/>
            <a:ext cx="3106226" cy="229078"/>
          </a:xfrm>
          <a:prstGeom prst="rect">
            <a:avLst/>
          </a:prstGeom>
          <a:noFill/>
        </p:spPr>
        <p:txBody>
          <a:bodyPr wrap="square" rtlCol="0">
            <a:spAutoFit/>
          </a:bodyPr>
          <a:lstStyle/>
          <a:p>
            <a:r>
              <a:rPr lang="en-US" sz="900" dirty="0">
                <a:hlinkClick r:id="rId6"/>
              </a:rPr>
              <a:t>https://</a:t>
            </a:r>
            <a:r>
              <a:rPr lang="en-US" sz="900" dirty="0" err="1">
                <a:hlinkClick r:id="rId6"/>
              </a:rPr>
              <a:t>www.youtube.com</a:t>
            </a:r>
            <a:r>
              <a:rPr lang="en-US" sz="900" dirty="0">
                <a:hlinkClick r:id="rId6"/>
              </a:rPr>
              <a:t>/</a:t>
            </a:r>
            <a:r>
              <a:rPr lang="en-US" sz="900" dirty="0" err="1">
                <a:hlinkClick r:id="rId6"/>
              </a:rPr>
              <a:t>watch?v</a:t>
            </a:r>
            <a:r>
              <a:rPr lang="en-US" sz="900" dirty="0">
                <a:hlinkClick r:id="rId6"/>
              </a:rPr>
              <a:t>=</a:t>
            </a:r>
            <a:r>
              <a:rPr lang="en-US" sz="900" dirty="0" err="1">
                <a:hlinkClick r:id="rId6"/>
              </a:rPr>
              <a:t>OmDrQMl1W0s&amp;t</a:t>
            </a:r>
            <a:r>
              <a:rPr lang="en-US" sz="900" dirty="0">
                <a:hlinkClick r:id="rId6"/>
              </a:rPr>
              <a:t>=5s</a:t>
            </a:r>
            <a:endParaRPr lang="en-US" sz="900" dirty="0"/>
          </a:p>
        </p:txBody>
      </p:sp>
      <p:pic>
        <p:nvPicPr>
          <p:cNvPr id="20" name="Picture 19">
            <a:extLst>
              <a:ext uri="{FF2B5EF4-FFF2-40B4-BE49-F238E27FC236}">
                <a16:creationId xmlns:a16="http://schemas.microsoft.com/office/drawing/2014/main" id="{0CFD901A-3F31-8890-920C-466C4FC0D7EE}"/>
              </a:ext>
            </a:extLst>
          </p:cNvPr>
          <p:cNvPicPr>
            <a:picLocks noChangeAspect="1"/>
          </p:cNvPicPr>
          <p:nvPr/>
        </p:nvPicPr>
        <p:blipFill>
          <a:blip r:embed="rId7"/>
          <a:stretch>
            <a:fillRect/>
          </a:stretch>
        </p:blipFill>
        <p:spPr>
          <a:xfrm>
            <a:off x="5841227" y="3144959"/>
            <a:ext cx="2642629" cy="1272728"/>
          </a:xfrm>
          <a:prstGeom prst="rect">
            <a:avLst/>
          </a:prstGeom>
        </p:spPr>
      </p:pic>
      <p:pic>
        <p:nvPicPr>
          <p:cNvPr id="21" name="Picture 20" descr="Seminario Libertad Financiera logo.png">
            <a:extLst>
              <a:ext uri="{FF2B5EF4-FFF2-40B4-BE49-F238E27FC236}">
                <a16:creationId xmlns:a16="http://schemas.microsoft.com/office/drawing/2014/main" id="{D1DE44E6-7E4B-A8D4-57C2-076D0D5356FF}"/>
              </a:ext>
            </a:extLst>
          </p:cNvPr>
          <p:cNvPicPr>
            <a:picLocks noChangeAspect="1"/>
          </p:cNvPicPr>
          <p:nvPr/>
        </p:nvPicPr>
        <p:blipFill>
          <a:blip r:embed="rId8" cstate="print"/>
          <a:stretch>
            <a:fillRect/>
          </a:stretch>
        </p:blipFill>
        <p:spPr>
          <a:xfrm>
            <a:off x="0" y="0"/>
            <a:ext cx="1840831" cy="609600"/>
          </a:xfrm>
          <a:prstGeom prst="rect">
            <a:avLst/>
          </a:prstGeom>
        </p:spPr>
      </p:pic>
      <p:sp>
        <p:nvSpPr>
          <p:cNvPr id="7" name="TextBox 6">
            <a:extLst>
              <a:ext uri="{FF2B5EF4-FFF2-40B4-BE49-F238E27FC236}">
                <a16:creationId xmlns:a16="http://schemas.microsoft.com/office/drawing/2014/main" id="{82108B32-D8BA-F8BC-F6C7-4CA3A7D8271A}"/>
              </a:ext>
            </a:extLst>
          </p:cNvPr>
          <p:cNvSpPr txBox="1"/>
          <p:nvPr/>
        </p:nvSpPr>
        <p:spPr>
          <a:xfrm>
            <a:off x="151262" y="2559869"/>
            <a:ext cx="2994174" cy="230832"/>
          </a:xfrm>
          <a:prstGeom prst="rect">
            <a:avLst/>
          </a:prstGeom>
          <a:noFill/>
        </p:spPr>
        <p:txBody>
          <a:bodyPr wrap="square" rtlCol="0">
            <a:spAutoFit/>
          </a:bodyPr>
          <a:lstStyle/>
          <a:p>
            <a:r>
              <a:rPr lang="en-US" sz="900" dirty="0">
                <a:hlinkClick r:id="rId9"/>
              </a:rPr>
              <a:t>https://</a:t>
            </a:r>
            <a:r>
              <a:rPr lang="en-US" sz="900" dirty="0" err="1">
                <a:hlinkClick r:id="rId9"/>
              </a:rPr>
              <a:t>www.youtube.com</a:t>
            </a:r>
            <a:r>
              <a:rPr lang="en-US" sz="900" dirty="0">
                <a:hlinkClick r:id="rId9"/>
              </a:rPr>
              <a:t>/</a:t>
            </a:r>
            <a:r>
              <a:rPr lang="en-US" sz="900" dirty="0" err="1">
                <a:hlinkClick r:id="rId9"/>
              </a:rPr>
              <a:t>watch?v</a:t>
            </a:r>
            <a:r>
              <a:rPr lang="en-US" sz="900" dirty="0">
                <a:hlinkClick r:id="rId9"/>
              </a:rPr>
              <a:t>=</a:t>
            </a:r>
            <a:r>
              <a:rPr lang="en-US" sz="900" dirty="0" err="1">
                <a:hlinkClick r:id="rId9"/>
              </a:rPr>
              <a:t>72VUlIANe7w&amp;t</a:t>
            </a:r>
            <a:r>
              <a:rPr lang="en-US" sz="900" dirty="0">
                <a:hlinkClick r:id="rId9"/>
              </a:rPr>
              <a:t>=6s</a:t>
            </a:r>
            <a:endParaRPr lang="en-US" sz="900" dirty="0"/>
          </a:p>
        </p:txBody>
      </p:sp>
      <p:sp>
        <p:nvSpPr>
          <p:cNvPr id="9" name="TextBox 8">
            <a:extLst>
              <a:ext uri="{FF2B5EF4-FFF2-40B4-BE49-F238E27FC236}">
                <a16:creationId xmlns:a16="http://schemas.microsoft.com/office/drawing/2014/main" id="{88945542-E53B-30EF-0D7A-91CDEC938F4F}"/>
              </a:ext>
            </a:extLst>
          </p:cNvPr>
          <p:cNvSpPr txBox="1"/>
          <p:nvPr/>
        </p:nvSpPr>
        <p:spPr>
          <a:xfrm>
            <a:off x="121702" y="821796"/>
            <a:ext cx="2286000" cy="369332"/>
          </a:xfrm>
          <a:prstGeom prst="rect">
            <a:avLst/>
          </a:prstGeom>
          <a:noFill/>
        </p:spPr>
        <p:txBody>
          <a:bodyPr wrap="square" rtlCol="0">
            <a:spAutoFit/>
          </a:bodyPr>
          <a:lstStyle/>
          <a:p>
            <a:r>
              <a:rPr lang="en-US" b="1" dirty="0"/>
              <a:t>Ana Laura</a:t>
            </a:r>
          </a:p>
        </p:txBody>
      </p:sp>
      <p:pic>
        <p:nvPicPr>
          <p:cNvPr id="19" name="Picture 18">
            <a:extLst>
              <a:ext uri="{FF2B5EF4-FFF2-40B4-BE49-F238E27FC236}">
                <a16:creationId xmlns:a16="http://schemas.microsoft.com/office/drawing/2014/main" id="{4ACD22D5-E27F-3881-4397-AC3A88530798}"/>
              </a:ext>
            </a:extLst>
          </p:cNvPr>
          <p:cNvPicPr>
            <a:picLocks noChangeAspect="1"/>
          </p:cNvPicPr>
          <p:nvPr/>
        </p:nvPicPr>
        <p:blipFill>
          <a:blip r:embed="rId10"/>
          <a:stretch>
            <a:fillRect/>
          </a:stretch>
        </p:blipFill>
        <p:spPr>
          <a:xfrm>
            <a:off x="236014" y="1186573"/>
            <a:ext cx="2370686" cy="1366784"/>
          </a:xfrm>
          <a:prstGeom prst="rect">
            <a:avLst/>
          </a:prstGeom>
        </p:spPr>
      </p:pic>
      <p:sp>
        <p:nvSpPr>
          <p:cNvPr id="22" name="TextBox 21">
            <a:extLst>
              <a:ext uri="{FF2B5EF4-FFF2-40B4-BE49-F238E27FC236}">
                <a16:creationId xmlns:a16="http://schemas.microsoft.com/office/drawing/2014/main" id="{411ED646-B0F3-94EC-9A47-EAE25BBCE6A8}"/>
              </a:ext>
            </a:extLst>
          </p:cNvPr>
          <p:cNvSpPr txBox="1"/>
          <p:nvPr/>
        </p:nvSpPr>
        <p:spPr>
          <a:xfrm>
            <a:off x="3016618" y="871176"/>
            <a:ext cx="2286000" cy="369332"/>
          </a:xfrm>
          <a:prstGeom prst="rect">
            <a:avLst/>
          </a:prstGeom>
          <a:noFill/>
        </p:spPr>
        <p:txBody>
          <a:bodyPr wrap="square" rtlCol="0">
            <a:spAutoFit/>
          </a:bodyPr>
          <a:lstStyle/>
          <a:p>
            <a:r>
              <a:rPr lang="en-US" b="1" dirty="0"/>
              <a:t>Hiram</a:t>
            </a:r>
          </a:p>
        </p:txBody>
      </p:sp>
      <p:pic>
        <p:nvPicPr>
          <p:cNvPr id="24" name="Picture 23">
            <a:extLst>
              <a:ext uri="{FF2B5EF4-FFF2-40B4-BE49-F238E27FC236}">
                <a16:creationId xmlns:a16="http://schemas.microsoft.com/office/drawing/2014/main" id="{8AE9EF6B-42AB-6202-DACF-93B1EFAF3DAD}"/>
              </a:ext>
            </a:extLst>
          </p:cNvPr>
          <p:cNvPicPr>
            <a:picLocks noChangeAspect="1"/>
          </p:cNvPicPr>
          <p:nvPr/>
        </p:nvPicPr>
        <p:blipFill>
          <a:blip r:embed="rId11"/>
          <a:stretch>
            <a:fillRect/>
          </a:stretch>
        </p:blipFill>
        <p:spPr>
          <a:xfrm>
            <a:off x="3092842" y="1243818"/>
            <a:ext cx="2316620" cy="1252121"/>
          </a:xfrm>
          <a:prstGeom prst="rect">
            <a:avLst/>
          </a:prstGeom>
        </p:spPr>
      </p:pic>
      <p:sp>
        <p:nvSpPr>
          <p:cNvPr id="25" name="TextBox 24">
            <a:extLst>
              <a:ext uri="{FF2B5EF4-FFF2-40B4-BE49-F238E27FC236}">
                <a16:creationId xmlns:a16="http://schemas.microsoft.com/office/drawing/2014/main" id="{8E44BF22-F950-BC66-B3C1-BA4E08ED0C21}"/>
              </a:ext>
            </a:extLst>
          </p:cNvPr>
          <p:cNvSpPr txBox="1"/>
          <p:nvPr/>
        </p:nvSpPr>
        <p:spPr>
          <a:xfrm>
            <a:off x="183290" y="4679759"/>
            <a:ext cx="2286000" cy="369332"/>
          </a:xfrm>
          <a:prstGeom prst="rect">
            <a:avLst/>
          </a:prstGeom>
          <a:noFill/>
        </p:spPr>
        <p:txBody>
          <a:bodyPr wrap="square" rtlCol="0">
            <a:spAutoFit/>
          </a:bodyPr>
          <a:lstStyle/>
          <a:p>
            <a:r>
              <a:rPr lang="en-US" b="1" dirty="0"/>
              <a:t>Victor y Karla</a:t>
            </a:r>
          </a:p>
        </p:txBody>
      </p:sp>
      <p:sp>
        <p:nvSpPr>
          <p:cNvPr id="26" name="TextBox 25">
            <a:extLst>
              <a:ext uri="{FF2B5EF4-FFF2-40B4-BE49-F238E27FC236}">
                <a16:creationId xmlns:a16="http://schemas.microsoft.com/office/drawing/2014/main" id="{CF301ECD-DDE0-1F72-382C-EC82AD90C977}"/>
              </a:ext>
            </a:extLst>
          </p:cNvPr>
          <p:cNvSpPr txBox="1"/>
          <p:nvPr/>
        </p:nvSpPr>
        <p:spPr>
          <a:xfrm>
            <a:off x="3016618" y="2465982"/>
            <a:ext cx="2442375" cy="369332"/>
          </a:xfrm>
          <a:prstGeom prst="rect">
            <a:avLst/>
          </a:prstGeom>
          <a:noFill/>
        </p:spPr>
        <p:txBody>
          <a:bodyPr wrap="square" rtlCol="0">
            <a:spAutoFit/>
          </a:bodyPr>
          <a:lstStyle/>
          <a:p>
            <a:r>
              <a:rPr lang="en-US" sz="900" dirty="0">
                <a:hlinkClick r:id="rId12"/>
              </a:rPr>
              <a:t>https://</a:t>
            </a:r>
            <a:r>
              <a:rPr lang="en-US" sz="900" dirty="0" err="1">
                <a:hlinkClick r:id="rId12"/>
              </a:rPr>
              <a:t>www.youtube.com</a:t>
            </a:r>
            <a:r>
              <a:rPr lang="en-US" sz="900" dirty="0">
                <a:hlinkClick r:id="rId12"/>
              </a:rPr>
              <a:t>/</a:t>
            </a:r>
            <a:r>
              <a:rPr lang="en-US" sz="900" dirty="0" err="1">
                <a:hlinkClick r:id="rId12"/>
              </a:rPr>
              <a:t>watch?v</a:t>
            </a:r>
            <a:r>
              <a:rPr lang="en-US" sz="900" dirty="0">
                <a:hlinkClick r:id="rId12"/>
              </a:rPr>
              <a:t>=</a:t>
            </a:r>
            <a:r>
              <a:rPr lang="en-US" sz="900" dirty="0" err="1">
                <a:hlinkClick r:id="rId12"/>
              </a:rPr>
              <a:t>5XnFelNGVUQ&amp;t</a:t>
            </a:r>
            <a:r>
              <a:rPr lang="en-US" sz="900" dirty="0">
                <a:hlinkClick r:id="rId12"/>
              </a:rPr>
              <a:t>=6s</a:t>
            </a:r>
            <a:r>
              <a:rPr lang="en-US" sz="900" dirty="0"/>
              <a:t> </a:t>
            </a:r>
          </a:p>
        </p:txBody>
      </p:sp>
      <p:sp>
        <p:nvSpPr>
          <p:cNvPr id="27" name="TextBox 26">
            <a:extLst>
              <a:ext uri="{FF2B5EF4-FFF2-40B4-BE49-F238E27FC236}">
                <a16:creationId xmlns:a16="http://schemas.microsoft.com/office/drawing/2014/main" id="{6290D70E-6CE8-2260-5DC9-F9D66FF1D03C}"/>
              </a:ext>
            </a:extLst>
          </p:cNvPr>
          <p:cNvSpPr txBox="1"/>
          <p:nvPr/>
        </p:nvSpPr>
        <p:spPr>
          <a:xfrm>
            <a:off x="151638" y="6340342"/>
            <a:ext cx="2795653" cy="230832"/>
          </a:xfrm>
          <a:prstGeom prst="rect">
            <a:avLst/>
          </a:prstGeom>
          <a:noFill/>
        </p:spPr>
        <p:txBody>
          <a:bodyPr wrap="square" rtlCol="0">
            <a:spAutoFit/>
          </a:bodyPr>
          <a:lstStyle/>
          <a:p>
            <a:r>
              <a:rPr lang="en-US" sz="900" dirty="0">
                <a:hlinkClick r:id="rId13"/>
              </a:rPr>
              <a:t>https://</a:t>
            </a:r>
            <a:r>
              <a:rPr lang="en-US" sz="900" dirty="0" err="1">
                <a:hlinkClick r:id="rId13"/>
              </a:rPr>
              <a:t>www.youtube.com</a:t>
            </a:r>
            <a:r>
              <a:rPr lang="en-US" sz="900" dirty="0">
                <a:hlinkClick r:id="rId13"/>
              </a:rPr>
              <a:t>/</a:t>
            </a:r>
            <a:r>
              <a:rPr lang="en-US" sz="900" dirty="0" err="1">
                <a:hlinkClick r:id="rId13"/>
              </a:rPr>
              <a:t>watch?v</a:t>
            </a:r>
            <a:r>
              <a:rPr lang="en-US" sz="900" dirty="0">
                <a:hlinkClick r:id="rId13"/>
              </a:rPr>
              <a:t>=</a:t>
            </a:r>
            <a:r>
              <a:rPr lang="en-US" sz="900" dirty="0" err="1">
                <a:hlinkClick r:id="rId13"/>
              </a:rPr>
              <a:t>LfoF976E_yM</a:t>
            </a:r>
            <a:endParaRPr lang="en-US" sz="900" dirty="0"/>
          </a:p>
        </p:txBody>
      </p:sp>
      <p:pic>
        <p:nvPicPr>
          <p:cNvPr id="29" name="Picture 28">
            <a:extLst>
              <a:ext uri="{FF2B5EF4-FFF2-40B4-BE49-F238E27FC236}">
                <a16:creationId xmlns:a16="http://schemas.microsoft.com/office/drawing/2014/main" id="{713A30D5-C769-6F38-A90E-FA5F16EDFB63}"/>
              </a:ext>
            </a:extLst>
          </p:cNvPr>
          <p:cNvPicPr>
            <a:picLocks noChangeAspect="1"/>
          </p:cNvPicPr>
          <p:nvPr/>
        </p:nvPicPr>
        <p:blipFill>
          <a:blip r:embed="rId14"/>
          <a:stretch>
            <a:fillRect/>
          </a:stretch>
        </p:blipFill>
        <p:spPr>
          <a:xfrm>
            <a:off x="231874" y="5011112"/>
            <a:ext cx="2559037" cy="1329230"/>
          </a:xfrm>
          <a:prstGeom prst="rect">
            <a:avLst/>
          </a:prstGeom>
        </p:spPr>
      </p:pic>
      <p:pic>
        <p:nvPicPr>
          <p:cNvPr id="31" name="Picture 30">
            <a:extLst>
              <a:ext uri="{FF2B5EF4-FFF2-40B4-BE49-F238E27FC236}">
                <a16:creationId xmlns:a16="http://schemas.microsoft.com/office/drawing/2014/main" id="{D85E55B1-3558-EB6E-8475-14533C4B3F59}"/>
              </a:ext>
            </a:extLst>
          </p:cNvPr>
          <p:cNvPicPr>
            <a:picLocks noChangeAspect="1"/>
          </p:cNvPicPr>
          <p:nvPr/>
        </p:nvPicPr>
        <p:blipFill>
          <a:blip r:embed="rId15"/>
          <a:stretch>
            <a:fillRect/>
          </a:stretch>
        </p:blipFill>
        <p:spPr>
          <a:xfrm>
            <a:off x="5900495" y="5022930"/>
            <a:ext cx="2479846" cy="1329248"/>
          </a:xfrm>
          <a:prstGeom prst="rect">
            <a:avLst/>
          </a:prstGeom>
        </p:spPr>
      </p:pic>
      <p:sp>
        <p:nvSpPr>
          <p:cNvPr id="32" name="TextBox 31">
            <a:extLst>
              <a:ext uri="{FF2B5EF4-FFF2-40B4-BE49-F238E27FC236}">
                <a16:creationId xmlns:a16="http://schemas.microsoft.com/office/drawing/2014/main" id="{B38999F4-9EAB-21AA-0C33-048BAB944E95}"/>
              </a:ext>
            </a:extLst>
          </p:cNvPr>
          <p:cNvSpPr txBox="1"/>
          <p:nvPr/>
        </p:nvSpPr>
        <p:spPr>
          <a:xfrm>
            <a:off x="5849946" y="4654520"/>
            <a:ext cx="2286000" cy="369332"/>
          </a:xfrm>
          <a:prstGeom prst="rect">
            <a:avLst/>
          </a:prstGeom>
          <a:noFill/>
        </p:spPr>
        <p:txBody>
          <a:bodyPr wrap="square" rtlCol="0">
            <a:spAutoFit/>
          </a:bodyPr>
          <a:lstStyle/>
          <a:p>
            <a:r>
              <a:rPr lang="en-US" b="1" dirty="0"/>
              <a:t>Laura</a:t>
            </a:r>
          </a:p>
        </p:txBody>
      </p:sp>
      <p:sp>
        <p:nvSpPr>
          <p:cNvPr id="33" name="TextBox 32">
            <a:extLst>
              <a:ext uri="{FF2B5EF4-FFF2-40B4-BE49-F238E27FC236}">
                <a16:creationId xmlns:a16="http://schemas.microsoft.com/office/drawing/2014/main" id="{55187A52-3B7F-7E1B-9B97-9B151990BB7A}"/>
              </a:ext>
            </a:extLst>
          </p:cNvPr>
          <p:cNvSpPr txBox="1"/>
          <p:nvPr/>
        </p:nvSpPr>
        <p:spPr>
          <a:xfrm>
            <a:off x="5795136" y="6342096"/>
            <a:ext cx="3120264" cy="229078"/>
          </a:xfrm>
          <a:prstGeom prst="rect">
            <a:avLst/>
          </a:prstGeom>
          <a:noFill/>
        </p:spPr>
        <p:txBody>
          <a:bodyPr wrap="square" rtlCol="0">
            <a:spAutoFit/>
          </a:bodyPr>
          <a:lstStyle/>
          <a:p>
            <a:r>
              <a:rPr lang="en-US" sz="900" dirty="0">
                <a:hlinkClick r:id="rId16"/>
              </a:rPr>
              <a:t>https://</a:t>
            </a:r>
            <a:r>
              <a:rPr lang="en-US" sz="900" dirty="0" err="1">
                <a:hlinkClick r:id="rId16"/>
              </a:rPr>
              <a:t>www.youtube.com</a:t>
            </a:r>
            <a:r>
              <a:rPr lang="en-US" sz="900" dirty="0">
                <a:hlinkClick r:id="rId16"/>
              </a:rPr>
              <a:t>/</a:t>
            </a:r>
            <a:r>
              <a:rPr lang="en-US" sz="900" dirty="0" err="1">
                <a:hlinkClick r:id="rId16"/>
              </a:rPr>
              <a:t>watch?v</a:t>
            </a:r>
            <a:r>
              <a:rPr lang="en-US" sz="900" dirty="0">
                <a:hlinkClick r:id="rId16"/>
              </a:rPr>
              <a:t>=</a:t>
            </a:r>
            <a:r>
              <a:rPr lang="en-US" sz="900" dirty="0" err="1">
                <a:hlinkClick r:id="rId16"/>
              </a:rPr>
              <a:t>h4EUeZ9LBNg&amp;t</a:t>
            </a:r>
            <a:r>
              <a:rPr lang="en-US" sz="900" dirty="0">
                <a:hlinkClick r:id="rId16"/>
              </a:rPr>
              <a:t>=</a:t>
            </a:r>
            <a:r>
              <a:rPr lang="en-US" sz="900" dirty="0" err="1">
                <a:hlinkClick r:id="rId16"/>
              </a:rPr>
              <a:t>63s</a:t>
            </a:r>
            <a:r>
              <a:rPr lang="en-US" sz="900" dirty="0"/>
              <a:t> </a:t>
            </a:r>
          </a:p>
        </p:txBody>
      </p:sp>
      <p:pic>
        <p:nvPicPr>
          <p:cNvPr id="35" name="Picture 34">
            <a:extLst>
              <a:ext uri="{FF2B5EF4-FFF2-40B4-BE49-F238E27FC236}">
                <a16:creationId xmlns:a16="http://schemas.microsoft.com/office/drawing/2014/main" id="{06A04C3F-421D-6C10-B630-9896118C3AEA}"/>
              </a:ext>
            </a:extLst>
          </p:cNvPr>
          <p:cNvPicPr>
            <a:picLocks noChangeAspect="1"/>
          </p:cNvPicPr>
          <p:nvPr/>
        </p:nvPicPr>
        <p:blipFill>
          <a:blip r:embed="rId17"/>
          <a:stretch>
            <a:fillRect/>
          </a:stretch>
        </p:blipFill>
        <p:spPr>
          <a:xfrm>
            <a:off x="3119336" y="5021621"/>
            <a:ext cx="2392198" cy="1341702"/>
          </a:xfrm>
          <a:prstGeom prst="rect">
            <a:avLst/>
          </a:prstGeom>
        </p:spPr>
      </p:pic>
      <p:sp>
        <p:nvSpPr>
          <p:cNvPr id="36" name="TextBox 35">
            <a:extLst>
              <a:ext uri="{FF2B5EF4-FFF2-40B4-BE49-F238E27FC236}">
                <a16:creationId xmlns:a16="http://schemas.microsoft.com/office/drawing/2014/main" id="{E0C4F266-6DF7-3313-5D13-B2CF705D9BA5}"/>
              </a:ext>
            </a:extLst>
          </p:cNvPr>
          <p:cNvSpPr txBox="1"/>
          <p:nvPr/>
        </p:nvSpPr>
        <p:spPr>
          <a:xfrm>
            <a:off x="3016618" y="4638639"/>
            <a:ext cx="2286000" cy="369332"/>
          </a:xfrm>
          <a:prstGeom prst="rect">
            <a:avLst/>
          </a:prstGeom>
          <a:noFill/>
        </p:spPr>
        <p:txBody>
          <a:bodyPr wrap="square" rtlCol="0">
            <a:spAutoFit/>
          </a:bodyPr>
          <a:lstStyle/>
          <a:p>
            <a:r>
              <a:rPr lang="en-US" b="1" dirty="0"/>
              <a:t>Alex</a:t>
            </a:r>
          </a:p>
        </p:txBody>
      </p:sp>
      <p:sp>
        <p:nvSpPr>
          <p:cNvPr id="37" name="TextBox 36">
            <a:extLst>
              <a:ext uri="{FF2B5EF4-FFF2-40B4-BE49-F238E27FC236}">
                <a16:creationId xmlns:a16="http://schemas.microsoft.com/office/drawing/2014/main" id="{98B3ED1D-1D7D-242A-1901-91A3DB8E7FCD}"/>
              </a:ext>
            </a:extLst>
          </p:cNvPr>
          <p:cNvSpPr txBox="1"/>
          <p:nvPr/>
        </p:nvSpPr>
        <p:spPr>
          <a:xfrm>
            <a:off x="3073440" y="6340342"/>
            <a:ext cx="2776966" cy="230832"/>
          </a:xfrm>
          <a:prstGeom prst="rect">
            <a:avLst/>
          </a:prstGeom>
          <a:noFill/>
        </p:spPr>
        <p:txBody>
          <a:bodyPr wrap="square" rtlCol="0">
            <a:spAutoFit/>
          </a:bodyPr>
          <a:lstStyle/>
          <a:p>
            <a:r>
              <a:rPr lang="en-US" sz="900" dirty="0">
                <a:hlinkClick r:id="rId18"/>
              </a:rPr>
              <a:t>https://</a:t>
            </a:r>
            <a:r>
              <a:rPr lang="en-US" sz="900" dirty="0" err="1">
                <a:hlinkClick r:id="rId18"/>
              </a:rPr>
              <a:t>www.youtube.com</a:t>
            </a:r>
            <a:r>
              <a:rPr lang="en-US" sz="900" dirty="0">
                <a:hlinkClick r:id="rId18"/>
              </a:rPr>
              <a:t>/</a:t>
            </a:r>
            <a:r>
              <a:rPr lang="en-US" sz="900" dirty="0" err="1">
                <a:hlinkClick r:id="rId18"/>
              </a:rPr>
              <a:t>watch?v</a:t>
            </a:r>
            <a:r>
              <a:rPr lang="en-US" sz="900" dirty="0">
                <a:hlinkClick r:id="rId18"/>
              </a:rPr>
              <a:t>=</a:t>
            </a:r>
            <a:r>
              <a:rPr lang="en-US" sz="900" dirty="0" err="1">
                <a:hlinkClick r:id="rId18"/>
              </a:rPr>
              <a:t>bGyM2P-2JGk</a:t>
            </a:r>
            <a:r>
              <a:rPr lang="en-US" sz="900" dirty="0"/>
              <a:t> </a:t>
            </a:r>
          </a:p>
        </p:txBody>
      </p:sp>
      <p:sp>
        <p:nvSpPr>
          <p:cNvPr id="3" name="TextBox 2">
            <a:extLst>
              <a:ext uri="{FF2B5EF4-FFF2-40B4-BE49-F238E27FC236}">
                <a16:creationId xmlns:a16="http://schemas.microsoft.com/office/drawing/2014/main" id="{841A0BDC-C8B0-EE4B-CE93-A37C84424138}"/>
              </a:ext>
            </a:extLst>
          </p:cNvPr>
          <p:cNvSpPr txBox="1"/>
          <p:nvPr/>
        </p:nvSpPr>
        <p:spPr>
          <a:xfrm>
            <a:off x="2947291" y="4442835"/>
            <a:ext cx="2994174" cy="230832"/>
          </a:xfrm>
          <a:prstGeom prst="rect">
            <a:avLst/>
          </a:prstGeom>
          <a:noFill/>
        </p:spPr>
        <p:txBody>
          <a:bodyPr wrap="square" rtlCol="0">
            <a:spAutoFit/>
          </a:bodyPr>
          <a:lstStyle/>
          <a:p>
            <a:r>
              <a:rPr lang="en-US" sz="900" dirty="0">
                <a:hlinkClick r:id="rId19"/>
              </a:rPr>
              <a:t>https://</a:t>
            </a:r>
            <a:r>
              <a:rPr lang="en-US" sz="900" dirty="0" err="1">
                <a:hlinkClick r:id="rId19"/>
              </a:rPr>
              <a:t>www.youtube.com</a:t>
            </a:r>
            <a:r>
              <a:rPr lang="en-US" sz="900" dirty="0">
                <a:hlinkClick r:id="rId19"/>
              </a:rPr>
              <a:t>/</a:t>
            </a:r>
            <a:r>
              <a:rPr lang="en-US" sz="900" dirty="0" err="1">
                <a:hlinkClick r:id="rId19"/>
              </a:rPr>
              <a:t>watch?v</a:t>
            </a:r>
            <a:r>
              <a:rPr lang="en-US" sz="900" dirty="0">
                <a:hlinkClick r:id="rId19"/>
              </a:rPr>
              <a:t>=V-</a:t>
            </a:r>
            <a:r>
              <a:rPr lang="en-US" sz="900" dirty="0" err="1">
                <a:hlinkClick r:id="rId19"/>
              </a:rPr>
              <a:t>qdO17JN6U</a:t>
            </a:r>
            <a:endParaRPr lang="en-US" sz="900" dirty="0"/>
          </a:p>
        </p:txBody>
      </p:sp>
      <p:sp>
        <p:nvSpPr>
          <p:cNvPr id="12" name="TextBox 11">
            <a:extLst>
              <a:ext uri="{FF2B5EF4-FFF2-40B4-BE49-F238E27FC236}">
                <a16:creationId xmlns:a16="http://schemas.microsoft.com/office/drawing/2014/main" id="{9C1C9A4D-134E-0AD9-B108-B54D9A4D25D9}"/>
              </a:ext>
            </a:extLst>
          </p:cNvPr>
          <p:cNvSpPr txBox="1"/>
          <p:nvPr/>
        </p:nvSpPr>
        <p:spPr>
          <a:xfrm>
            <a:off x="2993914" y="2764946"/>
            <a:ext cx="2286000" cy="369332"/>
          </a:xfrm>
          <a:prstGeom prst="rect">
            <a:avLst/>
          </a:prstGeom>
          <a:noFill/>
        </p:spPr>
        <p:txBody>
          <a:bodyPr wrap="square" rtlCol="0">
            <a:spAutoFit/>
          </a:bodyPr>
          <a:lstStyle/>
          <a:p>
            <a:r>
              <a:rPr lang="en-US" b="1" dirty="0"/>
              <a:t>Carlos y Diana</a:t>
            </a:r>
          </a:p>
        </p:txBody>
      </p:sp>
      <p:pic>
        <p:nvPicPr>
          <p:cNvPr id="23" name="Picture 22">
            <a:extLst>
              <a:ext uri="{FF2B5EF4-FFF2-40B4-BE49-F238E27FC236}">
                <a16:creationId xmlns:a16="http://schemas.microsoft.com/office/drawing/2014/main" id="{64ECA90B-73FE-FF41-CA50-DD7924EBCD1D}"/>
              </a:ext>
            </a:extLst>
          </p:cNvPr>
          <p:cNvPicPr>
            <a:picLocks noChangeAspect="1"/>
          </p:cNvPicPr>
          <p:nvPr/>
        </p:nvPicPr>
        <p:blipFill>
          <a:blip r:embed="rId20"/>
          <a:stretch>
            <a:fillRect/>
          </a:stretch>
        </p:blipFill>
        <p:spPr>
          <a:xfrm>
            <a:off x="3073440" y="3122518"/>
            <a:ext cx="2286001" cy="1343215"/>
          </a:xfrm>
          <a:prstGeom prst="rect">
            <a:avLst/>
          </a:prstGeom>
        </p:spPr>
      </p:pic>
      <p:sp>
        <p:nvSpPr>
          <p:cNvPr id="5" name="TextBox 4">
            <a:extLst>
              <a:ext uri="{FF2B5EF4-FFF2-40B4-BE49-F238E27FC236}">
                <a16:creationId xmlns:a16="http://schemas.microsoft.com/office/drawing/2014/main" id="{34CD31EA-37FF-D0AD-75A7-66B6F8BFC7A2}"/>
              </a:ext>
            </a:extLst>
          </p:cNvPr>
          <p:cNvSpPr txBox="1"/>
          <p:nvPr/>
        </p:nvSpPr>
        <p:spPr>
          <a:xfrm>
            <a:off x="280690" y="6605225"/>
            <a:ext cx="8411039" cy="230832"/>
          </a:xfrm>
          <a:prstGeom prst="rect">
            <a:avLst/>
          </a:prstGeom>
          <a:noFill/>
        </p:spPr>
        <p:txBody>
          <a:bodyPr wrap="square" rtlCol="0">
            <a:spAutoFit/>
          </a:bodyPr>
          <a:lstStyle/>
          <a:p>
            <a:r>
              <a:rPr lang="en-US" sz="900" i="1" dirty="0"/>
              <a:t>Las </a:t>
            </a:r>
            <a:r>
              <a:rPr lang="en-US" sz="900" i="1" dirty="0" err="1"/>
              <a:t>experiencias</a:t>
            </a:r>
            <a:r>
              <a:rPr lang="en-US" sz="900" i="1" dirty="0"/>
              <a:t> </a:t>
            </a:r>
            <a:r>
              <a:rPr lang="en-US" sz="900" i="1" dirty="0" err="1"/>
              <a:t>descritas</a:t>
            </a:r>
            <a:r>
              <a:rPr lang="en-US" sz="900" i="1" dirty="0"/>
              <a:t> </a:t>
            </a:r>
            <a:r>
              <a:rPr lang="en-US" sz="900" i="1" dirty="0" err="1"/>
              <a:t>en</a:t>
            </a:r>
            <a:r>
              <a:rPr lang="en-US" sz="900" i="1" dirty="0"/>
              <a:t> </a:t>
            </a:r>
            <a:r>
              <a:rPr lang="en-US" sz="900" i="1" dirty="0" err="1"/>
              <a:t>estos</a:t>
            </a:r>
            <a:r>
              <a:rPr lang="en-US" sz="900" i="1" dirty="0"/>
              <a:t> testimonios no son </a:t>
            </a:r>
            <a:r>
              <a:rPr lang="en-US" sz="900" i="1" dirty="0" err="1"/>
              <a:t>necesariamente</a:t>
            </a:r>
            <a:r>
              <a:rPr lang="en-US" sz="900" i="1" dirty="0"/>
              <a:t> </a:t>
            </a:r>
            <a:r>
              <a:rPr lang="en-US" sz="900" i="1" dirty="0" err="1"/>
              <a:t>indicativas</a:t>
            </a:r>
            <a:r>
              <a:rPr lang="en-US" sz="900" i="1" dirty="0"/>
              <a:t> de </a:t>
            </a:r>
            <a:r>
              <a:rPr lang="en-US" sz="900" i="1" dirty="0" err="1"/>
              <a:t>los</a:t>
            </a:r>
            <a:r>
              <a:rPr lang="en-US" sz="900" i="1" dirty="0"/>
              <a:t> </a:t>
            </a:r>
            <a:r>
              <a:rPr lang="en-US" sz="900" i="1" dirty="0" err="1"/>
              <a:t>resultados</a:t>
            </a:r>
            <a:r>
              <a:rPr lang="en-US" sz="900" i="1" dirty="0"/>
              <a:t> que </a:t>
            </a:r>
            <a:r>
              <a:rPr lang="en-US" sz="900" i="1" dirty="0" err="1"/>
              <a:t>otros</a:t>
            </a:r>
            <a:r>
              <a:rPr lang="en-US" sz="900" i="1" dirty="0"/>
              <a:t> </a:t>
            </a:r>
            <a:r>
              <a:rPr lang="en-US" sz="900" i="1" dirty="0" err="1"/>
              <a:t>pueden</a:t>
            </a:r>
            <a:r>
              <a:rPr lang="en-US" sz="900" i="1" dirty="0"/>
              <a:t> </a:t>
            </a:r>
            <a:r>
              <a:rPr lang="en-US" sz="900" i="1" dirty="0" err="1"/>
              <a:t>esperar</a:t>
            </a:r>
            <a:r>
              <a:rPr lang="en-US" sz="900" i="1" dirty="0"/>
              <a:t> </a:t>
            </a:r>
            <a:r>
              <a:rPr lang="en-US" sz="900" i="1" dirty="0" err="1"/>
              <a:t>alcanzar</a:t>
            </a:r>
            <a:r>
              <a:rPr lang="en-US" sz="900" i="1" dirty="0"/>
              <a:t>. Los </a:t>
            </a:r>
            <a:r>
              <a:rPr lang="en-US" sz="900" i="1" dirty="0" err="1"/>
              <a:t>resultados</a:t>
            </a:r>
            <a:r>
              <a:rPr lang="en-US" sz="900" i="1" dirty="0"/>
              <a:t> </a:t>
            </a:r>
            <a:r>
              <a:rPr lang="en-US" sz="900" i="1" dirty="0" err="1"/>
              <a:t>variaran</a:t>
            </a:r>
            <a:r>
              <a:rPr lang="en-US" sz="900" i="1" dirty="0"/>
              <a:t>.</a:t>
            </a:r>
          </a:p>
        </p:txBody>
      </p:sp>
    </p:spTree>
    <p:extLst>
      <p:ext uri="{BB962C8B-B14F-4D97-AF65-F5344CB8AC3E}">
        <p14:creationId xmlns:p14="http://schemas.microsoft.com/office/powerpoint/2010/main" val="3113515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609600"/>
            <a:ext cx="8856663" cy="6016625"/>
          </a:xfrm>
          <a:prstGeom prst="rect">
            <a:avLst/>
          </a:prstGeom>
          <a:noFill/>
          <a:ln w="9525">
            <a:noFill/>
            <a:miter lim="800000"/>
            <a:headEnd/>
            <a:tailEnd/>
          </a:ln>
        </p:spPr>
      </p:pic>
      <p:sp>
        <p:nvSpPr>
          <p:cNvPr id="58371" name="Title 1"/>
          <p:cNvSpPr>
            <a:spLocks noGrp="1"/>
          </p:cNvSpPr>
          <p:nvPr>
            <p:ph type="title"/>
          </p:nvPr>
        </p:nvSpPr>
        <p:spPr>
          <a:solidFill>
            <a:schemeClr val="bg1"/>
          </a:solidFill>
        </p:spPr>
        <p:txBody>
          <a:bodyPr/>
          <a:lstStyle/>
          <a:p>
            <a:r>
              <a:rPr lang="en-US" altLang="es-MX" b="1" dirty="0" err="1"/>
              <a:t>Deuda</a:t>
            </a:r>
            <a:r>
              <a:rPr lang="en-US" altLang="es-MX" b="1" dirty="0"/>
              <a:t> Total </a:t>
            </a:r>
            <a:r>
              <a:rPr lang="en-US" altLang="es-MX" b="1" dirty="0" err="1"/>
              <a:t>Después</a:t>
            </a:r>
            <a:r>
              <a:rPr lang="en-US" altLang="es-MX" b="1" dirty="0"/>
              <a:t> de Pago ($)</a:t>
            </a:r>
          </a:p>
        </p:txBody>
      </p:sp>
      <p:sp>
        <p:nvSpPr>
          <p:cNvPr id="58372" name="TextBox 4"/>
          <p:cNvSpPr txBox="1">
            <a:spLocks noChangeArrowheads="1"/>
          </p:cNvSpPr>
          <p:nvPr/>
        </p:nvSpPr>
        <p:spPr bwMode="auto">
          <a:xfrm>
            <a:off x="6781800" y="6211888"/>
            <a:ext cx="1295400" cy="646112"/>
          </a:xfrm>
          <a:prstGeom prst="rect">
            <a:avLst/>
          </a:prstGeom>
          <a:noFill/>
          <a:ln w="9525">
            <a:noFill/>
            <a:miter lim="800000"/>
            <a:headEnd/>
            <a:tailEnd/>
          </a:ln>
        </p:spPr>
        <p:txBody>
          <a:bodyPr>
            <a:spAutoFit/>
          </a:bodyPr>
          <a:lstStyle/>
          <a:p>
            <a:pPr eaLnBrk="1" hangingPunct="1"/>
            <a:r>
              <a:rPr lang="en-US" altLang="es-MX"/>
              <a:t>Ahorro de ~10 A</a:t>
            </a:r>
            <a:r>
              <a:rPr lang="en-US" altLang="es-MX">
                <a:latin typeface="Calibri" pitchFamily="34" charset="0"/>
              </a:rPr>
              <a:t>ñ</a:t>
            </a:r>
            <a:r>
              <a:rPr lang="en-US" altLang="es-MX"/>
              <a:t>os</a:t>
            </a:r>
          </a:p>
        </p:txBody>
      </p:sp>
      <p:cxnSp>
        <p:nvCxnSpPr>
          <p:cNvPr id="7" name="Straight Arrow Connector 6"/>
          <p:cNvCxnSpPr>
            <a:stCxn id="58372" idx="1"/>
          </p:cNvCxnSpPr>
          <p:nvPr/>
        </p:nvCxnSpPr>
        <p:spPr>
          <a:xfrm rot="10800000">
            <a:off x="6477000" y="5791200"/>
            <a:ext cx="304800" cy="742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533400" y="685800"/>
            <a:ext cx="7851775" cy="5334000"/>
          </a:xfrm>
          <a:prstGeom prst="rect">
            <a:avLst/>
          </a:prstGeom>
          <a:noFill/>
          <a:ln w="9525">
            <a:noFill/>
            <a:miter lim="800000"/>
            <a:headEnd/>
            <a:tailEnd/>
          </a:ln>
        </p:spPr>
      </p:pic>
      <p:sp>
        <p:nvSpPr>
          <p:cNvPr id="59395" name="Title 1"/>
          <p:cNvSpPr>
            <a:spLocks noGrp="1"/>
          </p:cNvSpPr>
          <p:nvPr>
            <p:ph type="title"/>
          </p:nvPr>
        </p:nvSpPr>
        <p:spPr>
          <a:solidFill>
            <a:schemeClr val="bg1"/>
          </a:solidFill>
        </p:spPr>
        <p:txBody>
          <a:bodyPr/>
          <a:lstStyle/>
          <a:p>
            <a:r>
              <a:rPr lang="en-US" altLang="es-MX" b="1" u="sng" dirty="0"/>
              <a:t>Total </a:t>
            </a:r>
            <a:r>
              <a:rPr lang="en-US" altLang="es-MX" b="1" u="sng" dirty="0" err="1"/>
              <a:t>Pagado</a:t>
            </a:r>
            <a:r>
              <a:rPr lang="en-US" altLang="es-MX" b="1" u="sng" dirty="0"/>
              <a:t> al Principal</a:t>
            </a:r>
          </a:p>
        </p:txBody>
      </p:sp>
      <p:pic>
        <p:nvPicPr>
          <p:cNvPr id="4" name="Picture 3"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36858" cy="1143000"/>
          </a:xfrm>
        </p:spPr>
        <p:txBody>
          <a:bodyPr/>
          <a:lstStyle/>
          <a:p>
            <a:r>
              <a:rPr lang="en-US" b="1" dirty="0"/>
              <a:t>Plan de Pago de </a:t>
            </a:r>
            <a:r>
              <a:rPr lang="en-US" b="1" dirty="0" err="1"/>
              <a:t>Deudas</a:t>
            </a:r>
            <a:r>
              <a:rPr lang="en-US" b="1" dirty="0"/>
              <a:t> </a:t>
            </a:r>
            <a:r>
              <a:rPr lang="en-US" b="1" dirty="0" err="1"/>
              <a:t>Personalizado</a:t>
            </a:r>
            <a:endParaRPr lang="en-US" b="1" dirty="0"/>
          </a:p>
        </p:txBody>
      </p:sp>
      <p:pic>
        <p:nvPicPr>
          <p:cNvPr id="4" name="Picture 3" descr="Seminario Libertad Financiera logo.png"/>
          <p:cNvPicPr>
            <a:picLocks noChangeAspect="1"/>
          </p:cNvPicPr>
          <p:nvPr/>
        </p:nvPicPr>
        <p:blipFill>
          <a:blip r:embed="rId2" cstate="print"/>
          <a:stretch>
            <a:fillRect/>
          </a:stretch>
        </p:blipFill>
        <p:spPr>
          <a:xfrm>
            <a:off x="0" y="0"/>
            <a:ext cx="1840831" cy="609600"/>
          </a:xfrm>
          <a:prstGeom prst="rect">
            <a:avLst/>
          </a:prstGeom>
        </p:spPr>
      </p:pic>
      <p:pic>
        <p:nvPicPr>
          <p:cNvPr id="3" name="Picture 2">
            <a:extLst>
              <a:ext uri="{FF2B5EF4-FFF2-40B4-BE49-F238E27FC236}">
                <a16:creationId xmlns:a16="http://schemas.microsoft.com/office/drawing/2014/main" id="{DAAA34E1-1384-4A69-857F-F7E94F14B2EC}"/>
              </a:ext>
            </a:extLst>
          </p:cNvPr>
          <p:cNvPicPr>
            <a:picLocks noChangeAspect="1"/>
          </p:cNvPicPr>
          <p:nvPr/>
        </p:nvPicPr>
        <p:blipFill>
          <a:blip r:embed="rId3"/>
          <a:stretch>
            <a:fillRect/>
          </a:stretch>
        </p:blipFill>
        <p:spPr>
          <a:xfrm>
            <a:off x="0" y="1981200"/>
            <a:ext cx="9144000" cy="4227938"/>
          </a:xfrm>
          <a:prstGeom prst="rect">
            <a:avLst/>
          </a:prstGeom>
        </p:spPr>
      </p:pic>
    </p:spTree>
    <p:extLst>
      <p:ext uri="{BB962C8B-B14F-4D97-AF65-F5344CB8AC3E}">
        <p14:creationId xmlns:p14="http://schemas.microsoft.com/office/powerpoint/2010/main" val="3407716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0"/>
            <a:ext cx="9144000" cy="990600"/>
          </a:xfrm>
        </p:spPr>
        <p:txBody>
          <a:bodyPr/>
          <a:lstStyle/>
          <a:p>
            <a:pPr eaLnBrk="1" hangingPunct="1"/>
            <a:r>
              <a:rPr lang="es-ES" altLang="es-MX" b="1" dirty="0"/>
              <a:t>Mantén un Historial de Crédito Sólido</a:t>
            </a:r>
            <a:endParaRPr lang="en-US" altLang="es-MX" b="1" dirty="0"/>
          </a:p>
        </p:txBody>
      </p:sp>
      <p:sp>
        <p:nvSpPr>
          <p:cNvPr id="60419" name="Content Placeholder 2"/>
          <p:cNvSpPr>
            <a:spLocks noGrp="1"/>
          </p:cNvSpPr>
          <p:nvPr>
            <p:ph sz="half" idx="1"/>
          </p:nvPr>
        </p:nvSpPr>
        <p:spPr>
          <a:xfrm>
            <a:off x="3352800" y="838200"/>
            <a:ext cx="5791200" cy="2819400"/>
          </a:xfrm>
        </p:spPr>
        <p:txBody>
          <a:bodyPr/>
          <a:lstStyle/>
          <a:p>
            <a:pPr eaLnBrk="1" hangingPunct="1"/>
            <a:r>
              <a:rPr lang="es-ES" altLang="es-MX" sz="2400" dirty="0"/>
              <a:t>La capacidad de obtener crédito y los intereses que pagas por un préstamo dependen de tu historial de crédito</a:t>
            </a:r>
            <a:r>
              <a:rPr lang="en-US" altLang="es-MX" sz="2400" dirty="0"/>
              <a:t>.</a:t>
            </a:r>
          </a:p>
          <a:p>
            <a:pPr eaLnBrk="1" hangingPunct="1"/>
            <a:r>
              <a:rPr lang="es-ES" altLang="es-MX" sz="2400" dirty="0"/>
              <a:t>Tu historial de crédito es un reflejo de tu alma - tu integridad. Le dice a los acreedores qué tipo de persona eres y si tomas en serio tus obligaciones de deuda</a:t>
            </a:r>
            <a:r>
              <a:rPr lang="en-US" altLang="es-MX" sz="2400" dirty="0"/>
              <a:t>. </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Barrón 2014</a:t>
            </a:r>
          </a:p>
        </p:txBody>
      </p:sp>
      <p:pic>
        <p:nvPicPr>
          <p:cNvPr id="60421" name="Picture 6" descr="Auto-insurance-discounts-Good-credit.jpg"/>
          <p:cNvPicPr>
            <a:picLocks noChangeAspect="1"/>
          </p:cNvPicPr>
          <p:nvPr/>
        </p:nvPicPr>
        <p:blipFill>
          <a:blip r:embed="rId3" cstate="print"/>
          <a:srcRect/>
          <a:stretch>
            <a:fillRect/>
          </a:stretch>
        </p:blipFill>
        <p:spPr bwMode="auto">
          <a:xfrm>
            <a:off x="228600" y="990600"/>
            <a:ext cx="3100388" cy="2066925"/>
          </a:xfrm>
          <a:prstGeom prst="rect">
            <a:avLst/>
          </a:prstGeom>
          <a:noFill/>
          <a:ln w="9525">
            <a:noFill/>
            <a:miter lim="800000"/>
            <a:headEnd/>
            <a:tailEnd/>
          </a:ln>
        </p:spPr>
      </p:pic>
      <p:pic>
        <p:nvPicPr>
          <p:cNvPr id="60422" name="Picture 9" descr="credit.gif"/>
          <p:cNvPicPr>
            <a:picLocks noChangeAspect="1"/>
          </p:cNvPicPr>
          <p:nvPr/>
        </p:nvPicPr>
        <p:blipFill>
          <a:blip r:embed="rId4" cstate="print"/>
          <a:srcRect/>
          <a:stretch>
            <a:fillRect/>
          </a:stretch>
        </p:blipFill>
        <p:spPr bwMode="auto">
          <a:xfrm>
            <a:off x="5105400" y="3810000"/>
            <a:ext cx="3790950" cy="2452688"/>
          </a:xfrm>
          <a:prstGeom prst="rect">
            <a:avLst/>
          </a:prstGeom>
          <a:noFill/>
          <a:ln w="9525">
            <a:noFill/>
            <a:miter lim="800000"/>
            <a:headEnd/>
            <a:tailEnd/>
          </a:ln>
        </p:spPr>
      </p:pic>
      <p:sp>
        <p:nvSpPr>
          <p:cNvPr id="11" name="Content Placeholder 2"/>
          <p:cNvSpPr>
            <a:spLocks noGrp="1"/>
          </p:cNvSpPr>
          <p:nvPr>
            <p:ph sz="half" idx="1"/>
          </p:nvPr>
        </p:nvSpPr>
        <p:spPr>
          <a:xfrm>
            <a:off x="0" y="3657600"/>
            <a:ext cx="4876800" cy="30480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sz="2400" i="1" dirty="0"/>
              <a:t>“</a:t>
            </a:r>
            <a:r>
              <a:rPr lang="es-ES" sz="2400" i="1" dirty="0"/>
              <a:t>Recuerda que tu reputación de pagar las deudas a tiempo es mucho más importante que el dinero. El dinero perdido puede ser reemplazado, pero un buen nombre no</a:t>
            </a:r>
            <a:r>
              <a:rPr lang="en-US" sz="2400" i="1" dirty="0"/>
              <a:t>.” </a:t>
            </a:r>
          </a:p>
          <a:p>
            <a:pPr eaLnBrk="1" fontAlgn="auto" hangingPunct="1">
              <a:spcAft>
                <a:spcPts val="0"/>
              </a:spcAft>
              <a:buFont typeface="Arial" panose="020B0604020202020204" pitchFamily="34" charset="0"/>
              <a:buChar char="•"/>
              <a:defRPr/>
            </a:pPr>
            <a:r>
              <a:rPr lang="en-US" sz="2400" i="1" dirty="0"/>
              <a:t>“</a:t>
            </a:r>
            <a:r>
              <a:rPr lang="es-ES" sz="2400" i="1" dirty="0"/>
              <a:t>Tu posesión más valiosa es tu calificación de crédito - tu reputación de responsabilidad financiera</a:t>
            </a:r>
            <a:r>
              <a:rPr lang="en-US" sz="2400" i="1" dirty="0"/>
              <a:t>.“</a:t>
            </a:r>
          </a:p>
          <a:p>
            <a:pPr algn="r" eaLnBrk="1" fontAlgn="auto" hangingPunct="1">
              <a:spcAft>
                <a:spcPts val="0"/>
              </a:spcAft>
              <a:buFont typeface="Arial" charset="0"/>
              <a:buNone/>
              <a:defRPr/>
            </a:pPr>
            <a:r>
              <a:rPr lang="en-US" sz="2400" i="1" dirty="0"/>
              <a:t>– Paul J. Meyer</a:t>
            </a:r>
            <a:endParaRPr lang="en-US" sz="2400" dirty="0"/>
          </a:p>
        </p:txBody>
      </p:sp>
      <p:pic>
        <p:nvPicPr>
          <p:cNvPr id="9" name="Picture 8" descr="Seminario Libertad Financiera logo.png"/>
          <p:cNvPicPr>
            <a:picLocks noChangeAspect="1"/>
          </p:cNvPicPr>
          <p:nvPr/>
        </p:nvPicPr>
        <p:blipFill>
          <a:blip r:embed="rId5" cstate="print"/>
          <a:stretch>
            <a:fillRect/>
          </a:stretch>
        </p:blipFill>
        <p:spPr>
          <a:xfrm>
            <a:off x="7000875" y="6248400"/>
            <a:ext cx="1840831" cy="60960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AF6B-71CD-48B9-AAB5-3096473C6AC4}"/>
              </a:ext>
            </a:extLst>
          </p:cNvPr>
          <p:cNvSpPr>
            <a:spLocks noGrp="1"/>
          </p:cNvSpPr>
          <p:nvPr>
            <p:ph type="title"/>
          </p:nvPr>
        </p:nvSpPr>
        <p:spPr>
          <a:xfrm>
            <a:off x="152400" y="762000"/>
            <a:ext cx="8570913" cy="5486400"/>
          </a:xfrm>
        </p:spPr>
        <p:txBody>
          <a:bodyPr/>
          <a:lstStyle/>
          <a:p>
            <a:r>
              <a:rPr lang="en-US" sz="4800" dirty="0">
                <a:latin typeface="+mn-lt"/>
              </a:rPr>
              <a:t>ABRE UNA CUENTA EN</a:t>
            </a:r>
            <a:br>
              <a:rPr lang="en-US" sz="4800" dirty="0">
                <a:latin typeface="+mn-lt"/>
              </a:rPr>
            </a:br>
            <a:br>
              <a:rPr lang="en-US" sz="7200" dirty="0"/>
            </a:br>
            <a:r>
              <a:rPr lang="en-US" sz="7200" dirty="0"/>
              <a:t>Creditkarma.com</a:t>
            </a:r>
            <a:br>
              <a:rPr lang="en-US" sz="7200" dirty="0"/>
            </a:br>
            <a:br>
              <a:rPr lang="en-US" sz="7200" dirty="0"/>
            </a:br>
            <a:r>
              <a:rPr lang="en-US" sz="7200" dirty="0"/>
              <a:t>mint.com</a:t>
            </a:r>
          </a:p>
        </p:txBody>
      </p:sp>
    </p:spTree>
    <p:extLst>
      <p:ext uri="{BB962C8B-B14F-4D97-AF65-F5344CB8AC3E}">
        <p14:creationId xmlns:p14="http://schemas.microsoft.com/office/powerpoint/2010/main" val="1015070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143000" y="0"/>
            <a:ext cx="8001000" cy="990600"/>
          </a:xfrm>
        </p:spPr>
        <p:txBody>
          <a:bodyPr/>
          <a:lstStyle/>
          <a:p>
            <a:pPr eaLnBrk="1" hangingPunct="1"/>
            <a:r>
              <a:rPr lang="en-US" altLang="es-MX" b="1" dirty="0"/>
              <a:t>NO </a:t>
            </a:r>
            <a:r>
              <a:rPr lang="en-US" altLang="es-MX" b="1" dirty="0" err="1"/>
              <a:t>Salgas</a:t>
            </a:r>
            <a:r>
              <a:rPr lang="en-US" altLang="es-MX" b="1" dirty="0"/>
              <a:t> de Aval </a:t>
            </a:r>
            <a:r>
              <a:rPr lang="en-US" altLang="es-MX" b="1" dirty="0" err="1"/>
              <a:t>Por</a:t>
            </a:r>
            <a:r>
              <a:rPr lang="en-US" altLang="es-MX" b="1" dirty="0"/>
              <a:t> </a:t>
            </a:r>
            <a:r>
              <a:rPr lang="en-US" altLang="es-MX" b="1" dirty="0" err="1"/>
              <a:t>Nadie</a:t>
            </a:r>
            <a:endParaRPr lang="en-US" altLang="es-MX" b="1" dirty="0"/>
          </a:p>
        </p:txBody>
      </p:sp>
      <p:sp>
        <p:nvSpPr>
          <p:cNvPr id="62467" name="Content Placeholder 2"/>
          <p:cNvSpPr>
            <a:spLocks noGrp="1"/>
          </p:cNvSpPr>
          <p:nvPr>
            <p:ph sz="half" idx="1"/>
          </p:nvPr>
        </p:nvSpPr>
        <p:spPr>
          <a:xfrm>
            <a:off x="3505200" y="990600"/>
            <a:ext cx="5638800" cy="2438400"/>
          </a:xfrm>
        </p:spPr>
        <p:txBody>
          <a:bodyPr/>
          <a:lstStyle/>
          <a:p>
            <a:pPr eaLnBrk="1" hangingPunct="1"/>
            <a:r>
              <a:rPr lang="en-US" altLang="es-MX" sz="2400" i="1">
                <a:solidFill>
                  <a:srgbClr val="00B050"/>
                </a:solidFill>
              </a:rPr>
              <a:t>“</a:t>
            </a:r>
            <a:r>
              <a:rPr lang="es-ES" altLang="es-MX" sz="2400" i="1">
                <a:solidFill>
                  <a:srgbClr val="00B050"/>
                </a:solidFill>
              </a:rPr>
              <a:t>No seas de aquellos que se comprometen, Ni de los que salen por fiadores de deudas</a:t>
            </a:r>
            <a:r>
              <a:rPr lang="en-US" altLang="es-MX" sz="2400" i="1">
                <a:solidFill>
                  <a:srgbClr val="00B050"/>
                </a:solidFill>
              </a:rPr>
              <a:t>. </a:t>
            </a:r>
            <a:r>
              <a:rPr lang="es-ES" altLang="es-MX" sz="2400" i="1">
                <a:solidFill>
                  <a:srgbClr val="00B050"/>
                </a:solidFill>
              </a:rPr>
              <a:t>Si no tuvieres para pagar, ¿Por qué han de quitar tu cama de debajo de ti?</a:t>
            </a:r>
            <a:r>
              <a:rPr lang="en-US" altLang="es-MX" sz="2400" i="1">
                <a:solidFill>
                  <a:srgbClr val="00B050"/>
                </a:solidFill>
              </a:rPr>
              <a:t>“ </a:t>
            </a:r>
          </a:p>
          <a:p>
            <a:pPr algn="r" eaLnBrk="1" hangingPunct="1">
              <a:buFont typeface="Arial" charset="0"/>
              <a:buNone/>
            </a:pPr>
            <a:r>
              <a:rPr lang="en-US" altLang="es-MX" sz="2400"/>
              <a:t>― </a:t>
            </a:r>
            <a:r>
              <a:rPr lang="en-US" altLang="es-MX" sz="2400" i="1"/>
              <a:t>Proverbios 22:26,27</a:t>
            </a:r>
            <a:endParaRPr lang="en-US" altLang="es-MX" sz="2400"/>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62469"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C2447218-FEA4-43C3-8EB7-4303C25DA96E}" type="slidenum">
              <a:rPr lang="en-US" altLang="es-MX"/>
              <a:pPr/>
              <a:t>25</a:t>
            </a:fld>
            <a:endParaRPr lang="en-US" altLang="es-MX"/>
          </a:p>
        </p:txBody>
      </p:sp>
      <p:sp>
        <p:nvSpPr>
          <p:cNvPr id="62470" name="Content Placeholder 2"/>
          <p:cNvSpPr>
            <a:spLocks noGrp="1"/>
          </p:cNvSpPr>
          <p:nvPr>
            <p:ph sz="half" idx="1"/>
          </p:nvPr>
        </p:nvSpPr>
        <p:spPr>
          <a:xfrm>
            <a:off x="304800" y="3505200"/>
            <a:ext cx="8610600" cy="3200400"/>
          </a:xfrm>
        </p:spPr>
        <p:txBody>
          <a:bodyPr/>
          <a:lstStyle/>
          <a:p>
            <a:pPr eaLnBrk="1" hangingPunct="1">
              <a:buFont typeface="Wingdings" pitchFamily="2" charset="2"/>
              <a:buChar char="Ø"/>
            </a:pPr>
            <a:r>
              <a:rPr lang="en-US" altLang="es-MX" sz="2400" i="1" dirty="0"/>
              <a:t>¡SIMPLEMENTE NO LO HAGAS!!!</a:t>
            </a:r>
          </a:p>
          <a:p>
            <a:pPr eaLnBrk="1" hangingPunct="1"/>
            <a:r>
              <a:rPr lang="es-ES" altLang="es-MX" sz="2400" dirty="0"/>
              <a:t>En la Biblia se nos advierte que no debemos salir de aval por las deudas de otra persona</a:t>
            </a:r>
            <a:r>
              <a:rPr lang="en-US" altLang="es-MX" sz="2400" dirty="0"/>
              <a:t>. </a:t>
            </a:r>
            <a:r>
              <a:rPr lang="es-ES" altLang="es-MX" sz="2400" dirty="0"/>
              <a:t>Esto se hace típicamente por un amigo o un pariente que pensamos que estamos ayudando. Si no pueden calificar por un préstamo por si mismos, hay una razón del por qué</a:t>
            </a:r>
            <a:r>
              <a:rPr lang="en-US" altLang="es-MX" sz="2400" dirty="0"/>
              <a:t>. </a:t>
            </a:r>
            <a:r>
              <a:rPr lang="es-ES" altLang="es-MX" sz="2400" dirty="0"/>
              <a:t>Si tú firmas por ellos, tú puedes terminar pagando por su compra sin obtener el beneficio de disfrutar de ella, y echando a perder la relación. No vale la pena</a:t>
            </a:r>
            <a:r>
              <a:rPr lang="en-US" altLang="es-MX" sz="2400" dirty="0"/>
              <a:t>. ¡No lo </a:t>
            </a:r>
            <a:r>
              <a:rPr lang="en-US" altLang="es-MX" sz="2400" dirty="0" err="1"/>
              <a:t>Hagas</a:t>
            </a:r>
            <a:r>
              <a:rPr lang="en-US" altLang="es-MX" sz="2400" dirty="0"/>
              <a:t>!</a:t>
            </a:r>
            <a:endParaRPr lang="en-US" altLang="es-MX" sz="2400" i="1" dirty="0"/>
          </a:p>
        </p:txBody>
      </p:sp>
      <p:pic>
        <p:nvPicPr>
          <p:cNvPr id="62471" name="Picture 11" descr="co-sign-1.jpg"/>
          <p:cNvPicPr>
            <a:picLocks noChangeAspect="1"/>
          </p:cNvPicPr>
          <p:nvPr/>
        </p:nvPicPr>
        <p:blipFill>
          <a:blip r:embed="rId3" cstate="print"/>
          <a:srcRect/>
          <a:stretch>
            <a:fillRect/>
          </a:stretch>
        </p:blipFill>
        <p:spPr bwMode="auto">
          <a:xfrm>
            <a:off x="228600" y="1066800"/>
            <a:ext cx="3076575" cy="2185988"/>
          </a:xfrm>
          <a:prstGeom prst="rect">
            <a:avLst/>
          </a:prstGeom>
          <a:noFill/>
          <a:ln w="9525">
            <a:noFill/>
            <a:miter lim="800000"/>
            <a:headEnd/>
            <a:tailEnd/>
          </a:ln>
        </p:spPr>
      </p:pic>
      <p:pic>
        <p:nvPicPr>
          <p:cNvPr id="9" name="Picture 8" descr="Seminario Libertad Financiera logo.png"/>
          <p:cNvPicPr>
            <a:picLocks noChangeAspect="1"/>
          </p:cNvPicPr>
          <p:nvPr/>
        </p:nvPicPr>
        <p:blipFill>
          <a:blip r:embed="rId4" cstate="print"/>
          <a:stretch>
            <a:fillRect/>
          </a:stretch>
        </p:blipFill>
        <p:spPr>
          <a:xfrm>
            <a:off x="0" y="0"/>
            <a:ext cx="1840831" cy="60960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90600"/>
          </a:xfrm>
        </p:spPr>
        <p:txBody>
          <a:bodyPr rtlCol="0">
            <a:normAutofit fontScale="90000"/>
          </a:bodyPr>
          <a:lstStyle/>
          <a:p>
            <a:pPr eaLnBrk="1" fontAlgn="auto" hangingPunct="1">
              <a:spcAft>
                <a:spcPts val="0"/>
              </a:spcAft>
              <a:defRPr/>
            </a:pPr>
            <a:r>
              <a:rPr lang="en-US" b="1" dirty="0" err="1"/>
              <a:t>Conclusión</a:t>
            </a:r>
            <a:r>
              <a:rPr lang="en-US" b="1" dirty="0"/>
              <a:t>: ¡Decide Ser </a:t>
            </a:r>
            <a:r>
              <a:rPr lang="en-US" b="1" dirty="0" err="1"/>
              <a:t>Libre</a:t>
            </a:r>
            <a:r>
              <a:rPr lang="en-US" b="1" dirty="0"/>
              <a:t> De </a:t>
            </a:r>
            <a:r>
              <a:rPr lang="en-US" b="1" dirty="0" err="1"/>
              <a:t>Deudas</a:t>
            </a:r>
            <a:r>
              <a:rPr lang="en-US" b="1" dirty="0"/>
              <a:t>!</a:t>
            </a:r>
          </a:p>
        </p:txBody>
      </p:sp>
      <p:sp>
        <p:nvSpPr>
          <p:cNvPr id="64515" name="Content Placeholder 2"/>
          <p:cNvSpPr>
            <a:spLocks noGrp="1"/>
          </p:cNvSpPr>
          <p:nvPr>
            <p:ph sz="half" idx="1"/>
          </p:nvPr>
        </p:nvSpPr>
        <p:spPr>
          <a:xfrm>
            <a:off x="228600" y="914400"/>
            <a:ext cx="8763000" cy="1981200"/>
          </a:xfrm>
        </p:spPr>
        <p:txBody>
          <a:bodyPr/>
          <a:lstStyle/>
          <a:p>
            <a:pPr eaLnBrk="1" hangingPunct="1"/>
            <a:r>
              <a:rPr lang="en-US" altLang="es-MX" sz="2400" i="1" dirty="0">
                <a:solidFill>
                  <a:srgbClr val="3333FF"/>
                </a:solidFill>
              </a:rPr>
              <a:t>“</a:t>
            </a:r>
            <a:r>
              <a:rPr lang="es-ES" altLang="es-MX" sz="2400" i="1" dirty="0">
                <a:solidFill>
                  <a:srgbClr val="3333FF"/>
                </a:solidFill>
              </a:rPr>
              <a:t>Uno de los caminos más seguros para el éxito financiero es evitar los errores grandes, porque no sólo hay que compensar la pérdida de inversión, sino también se pierden las ganancias que este dinero podría haber generado y los ingresos que las ganancias podrían tener generado, y así sucesivamente</a:t>
            </a:r>
            <a:r>
              <a:rPr lang="en-US" altLang="es-MX" sz="2400" i="1" dirty="0">
                <a:solidFill>
                  <a:srgbClr val="3333FF"/>
                </a:solidFill>
              </a:rPr>
              <a:t>.”  ― Ron Blue</a:t>
            </a:r>
            <a:endParaRPr lang="en-US" altLang="es-MX" sz="2400" dirty="0">
              <a:solidFill>
                <a:srgbClr val="3333FF"/>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64517"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4CC57D63-1761-41C1-B3EF-B47A61DBDEDA}" type="slidenum">
              <a:rPr lang="en-US" altLang="es-MX"/>
              <a:pPr/>
              <a:t>26</a:t>
            </a:fld>
            <a:endParaRPr lang="en-US" altLang="es-MX"/>
          </a:p>
        </p:txBody>
      </p:sp>
      <p:sp>
        <p:nvSpPr>
          <p:cNvPr id="64518" name="Content Placeholder 2"/>
          <p:cNvSpPr>
            <a:spLocks noGrp="1"/>
          </p:cNvSpPr>
          <p:nvPr>
            <p:ph sz="half" idx="1"/>
          </p:nvPr>
        </p:nvSpPr>
        <p:spPr>
          <a:xfrm>
            <a:off x="304800" y="3048000"/>
            <a:ext cx="8458200" cy="3352800"/>
          </a:xfrm>
        </p:spPr>
        <p:txBody>
          <a:bodyPr/>
          <a:lstStyle/>
          <a:p>
            <a:pPr eaLnBrk="1" hangingPunct="1"/>
            <a:r>
              <a:rPr lang="es-ES" altLang="es-MX" sz="2400"/>
              <a:t>¡Para poder disfrutar de la libertad financiera, debemos llegar a ser Libre de Deudas!</a:t>
            </a:r>
          </a:p>
          <a:p>
            <a:pPr eaLnBrk="1" hangingPunct="1"/>
            <a:r>
              <a:rPr lang="es-ES" altLang="es-MX" sz="2400"/>
              <a:t>Tiene que ser una prioridad en nuestra vida.</a:t>
            </a:r>
          </a:p>
          <a:p>
            <a:pPr eaLnBrk="1" hangingPunct="1"/>
            <a:r>
              <a:rPr lang="es-ES" altLang="es-MX" sz="2400"/>
              <a:t>Debemos tomar la decisión de ser una persona libre y hacer el compromiso de lograrlo, sin importar lo que cueste.</a:t>
            </a:r>
          </a:p>
          <a:p>
            <a:pPr eaLnBrk="1" hangingPunct="1"/>
            <a:r>
              <a:rPr lang="es-ES" altLang="es-MX" sz="2400"/>
              <a:t>Esto requiere una comprensión de cómo funciona la deuda y cómo el poder del interés compuesto trabaja contra nosotros</a:t>
            </a:r>
            <a:r>
              <a:rPr lang="en-US" altLang="es-MX" sz="2400"/>
              <a:t>.</a:t>
            </a:r>
          </a:p>
        </p:txBody>
      </p:sp>
      <p:pic>
        <p:nvPicPr>
          <p:cNvPr id="7" name="Picture 6" descr="Seminario Libertad Financiera logo.png"/>
          <p:cNvPicPr>
            <a:picLocks noChangeAspect="1"/>
          </p:cNvPicPr>
          <p:nvPr/>
        </p:nvPicPr>
        <p:blipFill>
          <a:blip r:embed="rId3" cstate="print"/>
          <a:stretch>
            <a:fillRect/>
          </a:stretch>
        </p:blipFill>
        <p:spPr>
          <a:xfrm>
            <a:off x="6629400" y="6221392"/>
            <a:ext cx="1840831" cy="60960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28600"/>
            <a:ext cx="9144000" cy="990600"/>
          </a:xfrm>
        </p:spPr>
        <p:txBody>
          <a:bodyPr/>
          <a:lstStyle/>
          <a:p>
            <a:pPr eaLnBrk="1" hangingPunct="1"/>
            <a:r>
              <a:rPr lang="en-US" altLang="es-MX" b="1" dirty="0" err="1"/>
              <a:t>Conclusión</a:t>
            </a:r>
            <a:r>
              <a:rPr lang="en-US" altLang="es-MX" b="1" dirty="0"/>
              <a:t>: </a:t>
            </a:r>
            <a:br>
              <a:rPr lang="en-US" altLang="es-MX" b="1" dirty="0"/>
            </a:br>
            <a:r>
              <a:rPr lang="en-US" altLang="es-MX" b="1" dirty="0" err="1"/>
              <a:t>Hazte</a:t>
            </a:r>
            <a:r>
              <a:rPr lang="en-US" altLang="es-MX" b="1" dirty="0"/>
              <a:t> </a:t>
            </a:r>
            <a:r>
              <a:rPr lang="en-US" altLang="es-MX" b="1" dirty="0" err="1"/>
              <a:t>Libre</a:t>
            </a:r>
            <a:r>
              <a:rPr lang="en-US" altLang="es-MX" b="1" dirty="0"/>
              <a:t> de </a:t>
            </a:r>
            <a:r>
              <a:rPr lang="en-US" altLang="es-MX" b="1" dirty="0" err="1"/>
              <a:t>Deudas</a:t>
            </a:r>
            <a:r>
              <a:rPr lang="en-US" altLang="es-MX" b="1" dirty="0"/>
              <a:t> ¡PRONTO!</a:t>
            </a: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66564"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41BEA1C1-221A-49DF-A6C5-00A9A5EF7269}" type="slidenum">
              <a:rPr lang="en-US" altLang="es-MX"/>
              <a:pPr/>
              <a:t>27</a:t>
            </a:fld>
            <a:endParaRPr lang="en-US" altLang="es-MX"/>
          </a:p>
        </p:txBody>
      </p:sp>
      <p:pic>
        <p:nvPicPr>
          <p:cNvPr id="66565" name="Picture 12" descr="Free_At_Last_sm.jpg"/>
          <p:cNvPicPr>
            <a:picLocks noChangeAspect="1"/>
          </p:cNvPicPr>
          <p:nvPr/>
        </p:nvPicPr>
        <p:blipFill>
          <a:blip r:embed="rId3" cstate="print"/>
          <a:srcRect/>
          <a:stretch>
            <a:fillRect/>
          </a:stretch>
        </p:blipFill>
        <p:spPr bwMode="auto">
          <a:xfrm>
            <a:off x="2895600" y="3962400"/>
            <a:ext cx="3136900" cy="2667000"/>
          </a:xfrm>
          <a:prstGeom prst="rect">
            <a:avLst/>
          </a:prstGeom>
          <a:noFill/>
          <a:ln w="9525">
            <a:noFill/>
            <a:miter lim="800000"/>
            <a:headEnd/>
            <a:tailEnd/>
          </a:ln>
        </p:spPr>
      </p:pic>
      <p:sp>
        <p:nvSpPr>
          <p:cNvPr id="66566" name="Content Placeholder 2"/>
          <p:cNvSpPr>
            <a:spLocks noGrp="1"/>
          </p:cNvSpPr>
          <p:nvPr>
            <p:ph sz="half" idx="1"/>
          </p:nvPr>
        </p:nvSpPr>
        <p:spPr>
          <a:xfrm>
            <a:off x="304800" y="1447800"/>
            <a:ext cx="8458200" cy="3657600"/>
          </a:xfrm>
        </p:spPr>
        <p:txBody>
          <a:bodyPr/>
          <a:lstStyle/>
          <a:p>
            <a:pPr eaLnBrk="1" hangingPunct="1"/>
            <a:r>
              <a:rPr lang="es-ES" altLang="es-MX" sz="2400" dirty="0"/>
              <a:t>La deuda no sólo nos mantiene en esclavitud financiera, sino que también nos impide alcanzar nuestros sueños en la vida. Nos roba de ganancias futuras</a:t>
            </a:r>
            <a:r>
              <a:rPr lang="en-US" altLang="es-MX" sz="2400" dirty="0"/>
              <a:t>.</a:t>
            </a:r>
          </a:p>
          <a:p>
            <a:pPr eaLnBrk="1" hangingPunct="1"/>
            <a:r>
              <a:rPr lang="en-US" altLang="es-MX" sz="2400" dirty="0"/>
              <a:t>Decide </a:t>
            </a:r>
            <a:r>
              <a:rPr lang="en-US" altLang="es-MX" sz="2400" dirty="0" err="1"/>
              <a:t>hacer</a:t>
            </a:r>
            <a:r>
              <a:rPr lang="en-US" altLang="es-MX" sz="2400" dirty="0"/>
              <a:t> un plan para </a:t>
            </a:r>
            <a:r>
              <a:rPr lang="en-US" altLang="es-MX" sz="2400" dirty="0" err="1"/>
              <a:t>ser</a:t>
            </a:r>
            <a:r>
              <a:rPr lang="en-US" altLang="es-MX" sz="2400" dirty="0"/>
              <a:t> </a:t>
            </a:r>
            <a:r>
              <a:rPr lang="en-US" altLang="es-MX" sz="2400" dirty="0" err="1"/>
              <a:t>libre</a:t>
            </a:r>
            <a:r>
              <a:rPr lang="en-US" altLang="es-MX" sz="2400" dirty="0"/>
              <a:t> de </a:t>
            </a:r>
            <a:r>
              <a:rPr lang="en-US" altLang="es-MX" sz="2400" dirty="0" err="1"/>
              <a:t>deudas</a:t>
            </a:r>
            <a:r>
              <a:rPr lang="en-US" altLang="es-MX" sz="2400" dirty="0"/>
              <a:t> ¡HOY! </a:t>
            </a:r>
          </a:p>
          <a:p>
            <a:pPr eaLnBrk="1" hangingPunct="1"/>
            <a:r>
              <a:rPr lang="es-ES" altLang="es-MX" sz="2400" dirty="0"/>
              <a:t>No lo pospongas hasta mañana</a:t>
            </a:r>
            <a:r>
              <a:rPr lang="en-US" altLang="es-MX" sz="2400" dirty="0"/>
              <a:t>.  </a:t>
            </a:r>
          </a:p>
          <a:p>
            <a:pPr eaLnBrk="1" hangingPunct="1"/>
            <a:r>
              <a:rPr lang="es-ES" altLang="es-MX" sz="2400" dirty="0"/>
              <a:t>¡Toma acción y lucha por tu propia libertad financiera ahora</a:t>
            </a:r>
            <a:r>
              <a:rPr lang="en-US" altLang="es-MX" sz="2400" dirty="0"/>
              <a:t>!!!</a:t>
            </a:r>
          </a:p>
        </p:txBody>
      </p:sp>
      <p:pic>
        <p:nvPicPr>
          <p:cNvPr id="7" name="Picture 6" descr="Seminario Libertad Financiera logo.png"/>
          <p:cNvPicPr>
            <a:picLocks noChangeAspect="1"/>
          </p:cNvPicPr>
          <p:nvPr/>
        </p:nvPicPr>
        <p:blipFill>
          <a:blip r:embed="rId4" cstate="print"/>
          <a:stretch>
            <a:fillRect/>
          </a:stretch>
        </p:blipFill>
        <p:spPr>
          <a:xfrm>
            <a:off x="0" y="0"/>
            <a:ext cx="1840831" cy="609600"/>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BA507-A706-F6D6-A4DA-BCBF36BEC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11186-E052-1CFA-7D43-20549FDBA863}"/>
              </a:ext>
            </a:extLst>
          </p:cNvPr>
          <p:cNvSpPr>
            <a:spLocks noGrp="1"/>
          </p:cNvSpPr>
          <p:nvPr>
            <p:ph type="title"/>
          </p:nvPr>
        </p:nvSpPr>
        <p:spPr/>
        <p:txBody>
          <a:bodyPr/>
          <a:lstStyle/>
          <a:p>
            <a:r>
              <a:rPr lang="en-US" b="1" dirty="0"/>
              <a:t>¿Que </a:t>
            </a:r>
            <a:r>
              <a:rPr lang="en-US" b="1" dirty="0" err="1"/>
              <a:t>Veremos</a:t>
            </a:r>
            <a:r>
              <a:rPr lang="en-US" b="1" dirty="0"/>
              <a:t> Hoy?</a:t>
            </a:r>
          </a:p>
        </p:txBody>
      </p:sp>
      <p:sp>
        <p:nvSpPr>
          <p:cNvPr id="3" name="Content Placeholder 2">
            <a:extLst>
              <a:ext uri="{FF2B5EF4-FFF2-40B4-BE49-F238E27FC236}">
                <a16:creationId xmlns:a16="http://schemas.microsoft.com/office/drawing/2014/main" id="{2EF1CA9E-4A61-9934-607D-0BC2416DBC9D}"/>
              </a:ext>
            </a:extLst>
          </p:cNvPr>
          <p:cNvSpPr>
            <a:spLocks noGrp="1"/>
          </p:cNvSpPr>
          <p:nvPr>
            <p:ph idx="1"/>
          </p:nvPr>
        </p:nvSpPr>
        <p:spPr>
          <a:xfrm>
            <a:off x="0" y="1600200"/>
            <a:ext cx="9372600" cy="5257800"/>
          </a:xfrm>
        </p:spPr>
        <p:txBody>
          <a:bodyPr>
            <a:normAutofit fontScale="92500" lnSpcReduction="10000"/>
          </a:bodyPr>
          <a:lstStyle/>
          <a:p>
            <a:pPr marL="0" indent="0">
              <a:buNone/>
            </a:pPr>
            <a:r>
              <a:rPr lang="en-US" b="1" u="sng" dirty="0" err="1"/>
              <a:t>HORARIO</a:t>
            </a:r>
            <a:r>
              <a:rPr lang="en-US" dirty="0"/>
              <a:t>:</a:t>
            </a:r>
          </a:p>
          <a:p>
            <a:r>
              <a:rPr lang="en-US" dirty="0"/>
              <a:t>Hora 1: </a:t>
            </a:r>
            <a:r>
              <a:rPr lang="en-US" dirty="0" err="1"/>
              <a:t>Introducción</a:t>
            </a:r>
            <a:endParaRPr lang="en-US" dirty="0"/>
          </a:p>
          <a:p>
            <a:r>
              <a:rPr lang="en-US" dirty="0"/>
              <a:t>Hora 2: </a:t>
            </a:r>
            <a:r>
              <a:rPr lang="en-US" dirty="0" err="1"/>
              <a:t>Sueños</a:t>
            </a:r>
            <a:r>
              <a:rPr lang="en-US" dirty="0"/>
              <a:t>, </a:t>
            </a:r>
            <a:r>
              <a:rPr lang="en-US" dirty="0" err="1"/>
              <a:t>Propósito</a:t>
            </a:r>
            <a:r>
              <a:rPr lang="en-US" dirty="0"/>
              <a:t>, </a:t>
            </a:r>
            <a:r>
              <a:rPr lang="en-US" dirty="0" err="1"/>
              <a:t>Visión</a:t>
            </a:r>
            <a:r>
              <a:rPr lang="en-US" dirty="0"/>
              <a:t> y Metas</a:t>
            </a:r>
          </a:p>
          <a:p>
            <a:r>
              <a:rPr lang="en-US" dirty="0"/>
              <a:t>Hora 3: El </a:t>
            </a:r>
            <a:r>
              <a:rPr lang="en-US" dirty="0" err="1"/>
              <a:t>Secreto</a:t>
            </a:r>
            <a:r>
              <a:rPr lang="en-US" dirty="0"/>
              <a:t> de la </a:t>
            </a:r>
            <a:r>
              <a:rPr lang="en-US" dirty="0" err="1"/>
              <a:t>Riqueza</a:t>
            </a:r>
            <a:endParaRPr lang="en-US" dirty="0"/>
          </a:p>
          <a:p>
            <a:r>
              <a:rPr lang="en-US" dirty="0"/>
              <a:t>Hora 4: El </a:t>
            </a:r>
            <a:r>
              <a:rPr lang="en-US" dirty="0" err="1"/>
              <a:t>Pozo</a:t>
            </a:r>
            <a:r>
              <a:rPr lang="en-US" dirty="0"/>
              <a:t> de la </a:t>
            </a:r>
            <a:r>
              <a:rPr lang="en-US" dirty="0" err="1"/>
              <a:t>Desesperación</a:t>
            </a:r>
            <a:r>
              <a:rPr lang="en-US" dirty="0"/>
              <a:t> </a:t>
            </a:r>
          </a:p>
          <a:p>
            <a:r>
              <a:rPr lang="en-US" dirty="0" err="1"/>
              <a:t>Intermedio</a:t>
            </a:r>
            <a:r>
              <a:rPr lang="en-US" dirty="0"/>
              <a:t> - Comida</a:t>
            </a:r>
          </a:p>
          <a:p>
            <a:r>
              <a:rPr lang="en-US" dirty="0"/>
              <a:t>Hora 5: Como </a:t>
            </a:r>
            <a:r>
              <a:rPr lang="en-US" dirty="0" err="1"/>
              <a:t>Salir</a:t>
            </a:r>
            <a:r>
              <a:rPr lang="en-US" dirty="0"/>
              <a:t> de </a:t>
            </a:r>
            <a:r>
              <a:rPr lang="en-US" dirty="0" err="1"/>
              <a:t>Deuda</a:t>
            </a:r>
            <a:r>
              <a:rPr lang="en-US" dirty="0"/>
              <a:t> Rapido! </a:t>
            </a:r>
          </a:p>
          <a:p>
            <a:r>
              <a:rPr lang="en-US" dirty="0"/>
              <a:t>Hora 6: Como Ser </a:t>
            </a:r>
            <a:r>
              <a:rPr lang="en-US" dirty="0" err="1"/>
              <a:t>tu</a:t>
            </a:r>
            <a:r>
              <a:rPr lang="en-US" dirty="0"/>
              <a:t> </a:t>
            </a:r>
            <a:r>
              <a:rPr lang="en-US" dirty="0" err="1"/>
              <a:t>Propio</a:t>
            </a:r>
            <a:r>
              <a:rPr lang="en-US" dirty="0"/>
              <a:t> Banco </a:t>
            </a:r>
          </a:p>
          <a:p>
            <a:r>
              <a:rPr lang="en-US" dirty="0"/>
              <a:t>Hora 7: Como </a:t>
            </a:r>
            <a:r>
              <a:rPr lang="en-US" dirty="0" err="1"/>
              <a:t>Alcanzar</a:t>
            </a:r>
            <a:r>
              <a:rPr lang="en-US" dirty="0"/>
              <a:t> la Libertad </a:t>
            </a:r>
            <a:r>
              <a:rPr lang="en-US" dirty="0" err="1"/>
              <a:t>Financiera</a:t>
            </a:r>
            <a:endParaRPr lang="en-US" dirty="0"/>
          </a:p>
          <a:p>
            <a:r>
              <a:rPr lang="en-US" dirty="0"/>
              <a:t>Hora 8: Dios </a:t>
            </a:r>
            <a:r>
              <a:rPr lang="en-US" dirty="0" err="1"/>
              <a:t>Quiere</a:t>
            </a:r>
            <a:r>
              <a:rPr lang="en-US" dirty="0"/>
              <a:t> que Tu </a:t>
            </a:r>
            <a:r>
              <a:rPr lang="en-US" dirty="0" err="1"/>
              <a:t>Prosperes</a:t>
            </a:r>
            <a:r>
              <a:rPr lang="en-US" dirty="0"/>
              <a:t>!</a:t>
            </a:r>
          </a:p>
          <a:p>
            <a:endParaRPr lang="en-US" dirty="0"/>
          </a:p>
        </p:txBody>
      </p:sp>
      <p:pic>
        <p:nvPicPr>
          <p:cNvPr id="4" name="Picture 2" descr="Green Check Mark Image - Cliparts.co">
            <a:extLst>
              <a:ext uri="{FF2B5EF4-FFF2-40B4-BE49-F238E27FC236}">
                <a16:creationId xmlns:a16="http://schemas.microsoft.com/office/drawing/2014/main" id="{544664FB-09D3-9E2F-A249-8D682E854B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8288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eminario Libertad Financiera logo.png">
            <a:extLst>
              <a:ext uri="{FF2B5EF4-FFF2-40B4-BE49-F238E27FC236}">
                <a16:creationId xmlns:a16="http://schemas.microsoft.com/office/drawing/2014/main" id="{D35F59CD-F766-F3C9-4D44-3A66AD23A317}"/>
              </a:ext>
            </a:extLst>
          </p:cNvPr>
          <p:cNvPicPr>
            <a:picLocks noChangeAspect="1"/>
          </p:cNvPicPr>
          <p:nvPr/>
        </p:nvPicPr>
        <p:blipFill>
          <a:blip r:embed="rId3" cstate="print"/>
          <a:stretch>
            <a:fillRect/>
          </a:stretch>
        </p:blipFill>
        <p:spPr>
          <a:xfrm>
            <a:off x="0" y="0"/>
            <a:ext cx="1840831" cy="609600"/>
          </a:xfrm>
          <a:prstGeom prst="rect">
            <a:avLst/>
          </a:prstGeom>
        </p:spPr>
      </p:pic>
      <p:pic>
        <p:nvPicPr>
          <p:cNvPr id="6" name="Picture 2" descr="Green Check Mark Image - Cliparts.co">
            <a:extLst>
              <a:ext uri="{FF2B5EF4-FFF2-40B4-BE49-F238E27FC236}">
                <a16:creationId xmlns:a16="http://schemas.microsoft.com/office/drawing/2014/main" id="{6EA3FF4B-BA12-F4BF-E165-95467C9DD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3057" y="2292691"/>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reen Check Mark Image - Cliparts.co">
            <a:extLst>
              <a:ext uri="{FF2B5EF4-FFF2-40B4-BE49-F238E27FC236}">
                <a16:creationId xmlns:a16="http://schemas.microsoft.com/office/drawing/2014/main" id="{2F9D6449-993F-906A-1CBF-AB164C130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9718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een Check Mark Image - Cliparts.co">
            <a:extLst>
              <a:ext uri="{FF2B5EF4-FFF2-40B4-BE49-F238E27FC236}">
                <a16:creationId xmlns:a16="http://schemas.microsoft.com/office/drawing/2014/main" id="{988B3DE7-4D99-9FEA-8237-F18AC6EFA6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136" y="3412671"/>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reen Check Mark Image - Cliparts.co">
            <a:extLst>
              <a:ext uri="{FF2B5EF4-FFF2-40B4-BE49-F238E27FC236}">
                <a16:creationId xmlns:a16="http://schemas.microsoft.com/office/drawing/2014/main" id="{59FA83BE-765E-B27C-F276-9C377588D6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778" y="4313464"/>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07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a:t>
            </a:r>
            <a:r>
              <a:rPr lang="en-US" b="1" dirty="0" err="1"/>
              <a:t>Preguntas</a:t>
            </a:r>
            <a:r>
              <a:rPr lang="en-US" b="1" dirty="0"/>
              <a:t>? </a:t>
            </a:r>
            <a:r>
              <a:rPr lang="es-ES" b="1" dirty="0"/>
              <a:t>¿</a:t>
            </a:r>
            <a:r>
              <a:rPr lang="en-US" b="1" dirty="0" err="1"/>
              <a:t>Comentarios</a:t>
            </a:r>
            <a:r>
              <a:rPr lang="en-US" b="1" dirty="0"/>
              <a:t>?</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pic>
        <p:nvPicPr>
          <p:cNvPr id="7" name="Picture 6" descr="Seminario Libertad Financiera logo.png"/>
          <p:cNvPicPr>
            <a:picLocks noChangeAspect="1"/>
          </p:cNvPicPr>
          <p:nvPr/>
        </p:nvPicPr>
        <p:blipFill>
          <a:blip r:embed="rId5" cstate="print"/>
          <a:stretch>
            <a:fillRect/>
          </a:stretch>
        </p:blipFill>
        <p:spPr>
          <a:xfrm>
            <a:off x="0" y="0"/>
            <a:ext cx="1840831" cy="609600"/>
          </a:xfrm>
          <a:prstGeom prst="rect">
            <a:avLst/>
          </a:prstGeom>
        </p:spPr>
      </p:pic>
    </p:spTree>
    <p:extLst>
      <p:ext uri="{BB962C8B-B14F-4D97-AF65-F5344CB8AC3E}">
        <p14:creationId xmlns:p14="http://schemas.microsoft.com/office/powerpoint/2010/main" val="348834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457200"/>
            <a:ext cx="9144000" cy="1600200"/>
          </a:xfrm>
        </p:spPr>
        <p:txBody>
          <a:bodyPr/>
          <a:lstStyle/>
          <a:p>
            <a:pPr eaLnBrk="1" hangingPunct="1"/>
            <a:r>
              <a:rPr lang="en-US" altLang="es-MX" b="1" dirty="0"/>
              <a:t>¡LA FÓRMULA PARA SALIR </a:t>
            </a:r>
            <a:br>
              <a:rPr lang="en-US" altLang="es-MX" b="1" dirty="0"/>
            </a:br>
            <a:r>
              <a:rPr lang="en-US" altLang="es-MX" b="1" dirty="0"/>
              <a:t>DE DEUDA PRONTO!</a:t>
            </a:r>
          </a:p>
        </p:txBody>
      </p:sp>
      <p:sp>
        <p:nvSpPr>
          <p:cNvPr id="7"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6148"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76408232-2E45-46A4-A39C-6BDA20A8AA25}" type="slidenum">
              <a:rPr lang="en-US" altLang="es-MX"/>
              <a:pPr/>
              <a:t>3</a:t>
            </a:fld>
            <a:endParaRPr lang="en-US" altLang="es-MX"/>
          </a:p>
        </p:txBody>
      </p:sp>
      <p:pic>
        <p:nvPicPr>
          <p:cNvPr id="6149" name="Picture 5" descr="jail prison cell door lock key guard.jpg"/>
          <p:cNvPicPr>
            <a:picLocks noChangeAspect="1"/>
          </p:cNvPicPr>
          <p:nvPr/>
        </p:nvPicPr>
        <p:blipFill>
          <a:blip r:embed="rId2" cstate="print"/>
          <a:srcRect/>
          <a:stretch>
            <a:fillRect/>
          </a:stretch>
        </p:blipFill>
        <p:spPr bwMode="auto">
          <a:xfrm>
            <a:off x="1447800" y="2209800"/>
            <a:ext cx="5969000" cy="3581400"/>
          </a:xfrm>
          <a:prstGeom prst="rect">
            <a:avLst/>
          </a:prstGeom>
          <a:noFill/>
          <a:ln w="9525">
            <a:noFill/>
            <a:miter lim="800000"/>
            <a:headEnd/>
            <a:tailEnd/>
          </a:ln>
        </p:spPr>
      </p:pic>
      <p:pic>
        <p:nvPicPr>
          <p:cNvPr id="6" name="Picture 5"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74638"/>
            <a:ext cx="9144000" cy="1143000"/>
          </a:xfrm>
        </p:spPr>
        <p:txBody>
          <a:bodyPr/>
          <a:lstStyle/>
          <a:p>
            <a:pPr eaLnBrk="1" hangingPunct="1"/>
            <a:r>
              <a:rPr lang="en-US" altLang="es-MX" b="1" dirty="0"/>
              <a:t>La </a:t>
            </a:r>
            <a:r>
              <a:rPr lang="en-US" altLang="es-MX" b="1" dirty="0" err="1"/>
              <a:t>Fórmula</a:t>
            </a:r>
            <a:r>
              <a:rPr lang="en-US" altLang="es-MX" b="1" dirty="0"/>
              <a:t> Para </a:t>
            </a:r>
            <a:r>
              <a:rPr lang="en-US" altLang="es-MX" b="1" dirty="0" err="1"/>
              <a:t>Salir</a:t>
            </a:r>
            <a:r>
              <a:rPr lang="en-US" altLang="es-MX" b="1" dirty="0"/>
              <a:t> de </a:t>
            </a:r>
            <a:r>
              <a:rPr lang="en-US" altLang="es-MX" b="1" dirty="0" err="1"/>
              <a:t>Deudas</a:t>
            </a:r>
            <a:endParaRPr lang="en-US" altLang="es-MX" b="1" dirty="0"/>
          </a:p>
        </p:txBody>
      </p:sp>
      <p:sp>
        <p:nvSpPr>
          <p:cNvPr id="40963" name="Content Placeholder 2"/>
          <p:cNvSpPr>
            <a:spLocks noGrp="1"/>
          </p:cNvSpPr>
          <p:nvPr>
            <p:ph sz="half" idx="1"/>
          </p:nvPr>
        </p:nvSpPr>
        <p:spPr>
          <a:xfrm>
            <a:off x="381000" y="1524000"/>
            <a:ext cx="8458200" cy="914400"/>
          </a:xfrm>
        </p:spPr>
        <p:txBody>
          <a:bodyPr/>
          <a:lstStyle/>
          <a:p>
            <a:pPr eaLnBrk="1" hangingPunct="1"/>
            <a:r>
              <a:rPr lang="en-US" altLang="es-MX" sz="2400" b="1" dirty="0"/>
              <a:t>Lee: Las </a:t>
            </a:r>
            <a:r>
              <a:rPr lang="en-US" altLang="es-MX" sz="2400" b="1" dirty="0" err="1"/>
              <a:t>Tabletas</a:t>
            </a:r>
            <a:r>
              <a:rPr lang="en-US" altLang="es-MX" sz="2400" b="1" dirty="0"/>
              <a:t> de </a:t>
            </a:r>
            <a:r>
              <a:rPr lang="en-US" altLang="es-MX" sz="2400" b="1" dirty="0" err="1"/>
              <a:t>Barro</a:t>
            </a:r>
            <a:r>
              <a:rPr lang="en-US" altLang="es-MX" sz="2400" b="1" dirty="0"/>
              <a:t> de </a:t>
            </a:r>
            <a:r>
              <a:rPr lang="en-US" altLang="es-MX" sz="2400" b="1" dirty="0" err="1"/>
              <a:t>Babilonia</a:t>
            </a:r>
            <a:r>
              <a:rPr lang="en-US" altLang="es-MX" sz="2400" b="1" dirty="0"/>
              <a:t> (</a:t>
            </a:r>
            <a:r>
              <a:rPr lang="en-US" altLang="es-MX" sz="2400" b="1" dirty="0" err="1"/>
              <a:t>Capítulo</a:t>
            </a:r>
            <a:r>
              <a:rPr lang="en-US" altLang="es-MX" sz="2400" b="1" dirty="0"/>
              <a:t> 9 – El Hombre </a:t>
            </a:r>
            <a:r>
              <a:rPr lang="en-US" altLang="es-MX" sz="2400" b="1" dirty="0" err="1"/>
              <a:t>Más</a:t>
            </a:r>
            <a:r>
              <a:rPr lang="en-US" altLang="es-MX" sz="2400" b="1" dirty="0"/>
              <a:t> Rico de </a:t>
            </a:r>
            <a:r>
              <a:rPr lang="en-US" altLang="es-MX" sz="2400" b="1" dirty="0" err="1"/>
              <a:t>Babilonia</a:t>
            </a:r>
            <a:r>
              <a:rPr lang="en-US" altLang="es-MX" sz="2400" b="1" dirty="0"/>
              <a:t>)</a:t>
            </a:r>
            <a:endParaRPr lang="en-US" altLang="es-MX" sz="2400" dirty="0"/>
          </a:p>
          <a:p>
            <a:pPr eaLnBrk="1" hangingPunct="1"/>
            <a:endParaRPr lang="en-US" altLang="es-MX" sz="2400" dirty="0">
              <a:solidFill>
                <a:srgbClr val="3333FF"/>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40965"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A31EC255-C8BF-4867-A916-6B682BD1B64E}" type="slidenum">
              <a:rPr lang="en-US" altLang="es-MX"/>
              <a:pPr/>
              <a:t>4</a:t>
            </a:fld>
            <a:endParaRPr lang="en-US" altLang="es-MX"/>
          </a:p>
        </p:txBody>
      </p:sp>
      <p:sp>
        <p:nvSpPr>
          <p:cNvPr id="40966" name="Content Placeholder 2"/>
          <p:cNvSpPr>
            <a:spLocks noGrp="1"/>
          </p:cNvSpPr>
          <p:nvPr>
            <p:ph sz="half" idx="1"/>
          </p:nvPr>
        </p:nvSpPr>
        <p:spPr>
          <a:xfrm>
            <a:off x="381000" y="2438400"/>
            <a:ext cx="6248400" cy="4267200"/>
          </a:xfrm>
        </p:spPr>
        <p:txBody>
          <a:bodyPr/>
          <a:lstStyle/>
          <a:p>
            <a:pPr eaLnBrk="1" hangingPunct="1"/>
            <a:r>
              <a:rPr lang="es-ES" altLang="es-MX" sz="2400" dirty="0"/>
              <a:t>Para ser libre de deudas, requiere un plan para pagar todas nuestras deudas</a:t>
            </a:r>
            <a:r>
              <a:rPr lang="en-US" altLang="es-MX" sz="2400" dirty="0"/>
              <a:t>.</a:t>
            </a:r>
          </a:p>
          <a:p>
            <a:pPr eaLnBrk="1" hangingPunct="1"/>
            <a:r>
              <a:rPr lang="es-ES" altLang="es-MX" sz="2400" dirty="0"/>
              <a:t>Este plan va a funcionar, pero requiere un cierto nivel de sacrificio</a:t>
            </a:r>
            <a:r>
              <a:rPr lang="en-US" altLang="es-MX" sz="2400" dirty="0"/>
              <a:t>.  </a:t>
            </a:r>
          </a:p>
          <a:p>
            <a:pPr eaLnBrk="1" hangingPunct="1"/>
            <a:r>
              <a:rPr lang="es-ES" altLang="es-MX" sz="2400" b="1" u="sng" dirty="0"/>
              <a:t>Tenemos que estar dispuestos a pagar el precio para ser libre de deudas</a:t>
            </a:r>
            <a:r>
              <a:rPr lang="en-US" altLang="es-MX" sz="2400" dirty="0"/>
              <a:t>.  </a:t>
            </a:r>
          </a:p>
          <a:p>
            <a:pPr eaLnBrk="1" hangingPunct="1"/>
            <a:r>
              <a:rPr lang="es-ES" altLang="es-MX" sz="2400" dirty="0"/>
              <a:t>De lo contrario, pagaremos el precio de la esclavitud financiera cuando el peso de la deuda nos aplaste</a:t>
            </a:r>
            <a:r>
              <a:rPr lang="en-US" altLang="es-MX" sz="2400" dirty="0"/>
              <a:t>.  </a:t>
            </a:r>
          </a:p>
          <a:p>
            <a:pPr eaLnBrk="1" hangingPunct="1"/>
            <a:r>
              <a:rPr lang="en-US" altLang="es-MX" sz="2400" dirty="0" err="1"/>
              <a:t>Es</a:t>
            </a:r>
            <a:r>
              <a:rPr lang="en-US" altLang="es-MX" sz="2400" dirty="0"/>
              <a:t> </a:t>
            </a:r>
            <a:r>
              <a:rPr lang="en-US" altLang="es-MX" sz="2400" dirty="0" err="1"/>
              <a:t>realmente</a:t>
            </a:r>
            <a:r>
              <a:rPr lang="en-US" altLang="es-MX" sz="2400" dirty="0"/>
              <a:t> </a:t>
            </a:r>
            <a:r>
              <a:rPr lang="en-US" altLang="es-MX" sz="2400" dirty="0" err="1"/>
              <a:t>tu</a:t>
            </a:r>
            <a:r>
              <a:rPr lang="en-US" altLang="es-MX" sz="2400" dirty="0"/>
              <a:t> </a:t>
            </a:r>
            <a:r>
              <a:rPr lang="en-US" altLang="es-MX" sz="2400" dirty="0" err="1"/>
              <a:t>elección</a:t>
            </a:r>
            <a:r>
              <a:rPr lang="en-US" altLang="es-MX" sz="2400" dirty="0"/>
              <a:t>.</a:t>
            </a:r>
            <a:endParaRPr lang="en-US" altLang="es-MX" sz="2400" dirty="0">
              <a:solidFill>
                <a:srgbClr val="3333FF"/>
              </a:solidFill>
            </a:endParaRPr>
          </a:p>
        </p:txBody>
      </p:sp>
      <p:pic>
        <p:nvPicPr>
          <p:cNvPr id="40967" name="Picture 9" descr="el hombre mas rico.jpg"/>
          <p:cNvPicPr>
            <a:picLocks noChangeAspect="1"/>
          </p:cNvPicPr>
          <p:nvPr/>
        </p:nvPicPr>
        <p:blipFill>
          <a:blip r:embed="rId3" cstate="print"/>
          <a:srcRect/>
          <a:stretch>
            <a:fillRect/>
          </a:stretch>
        </p:blipFill>
        <p:spPr bwMode="auto">
          <a:xfrm>
            <a:off x="6591300" y="2590800"/>
            <a:ext cx="2552700" cy="2552700"/>
          </a:xfrm>
          <a:prstGeom prst="rect">
            <a:avLst/>
          </a:prstGeom>
          <a:noFill/>
          <a:ln w="9525">
            <a:noFill/>
            <a:miter lim="800000"/>
            <a:headEnd/>
            <a:tailEnd/>
          </a:ln>
        </p:spPr>
      </p:pic>
      <p:pic>
        <p:nvPicPr>
          <p:cNvPr id="9" name="Picture 8" descr="Seminario Libertad Financiera logo.png"/>
          <p:cNvPicPr>
            <a:picLocks noChangeAspect="1"/>
          </p:cNvPicPr>
          <p:nvPr/>
        </p:nvPicPr>
        <p:blipFill>
          <a:blip r:embed="rId4" cstate="print"/>
          <a:stretch>
            <a:fillRect/>
          </a:stretch>
        </p:blipFill>
        <p:spPr>
          <a:xfrm>
            <a:off x="0" y="0"/>
            <a:ext cx="1840831" cy="609600"/>
          </a:xfrm>
          <a:prstGeom prst="rect">
            <a:avLst/>
          </a:prstGeom>
        </p:spPr>
      </p:pic>
    </p:spTree>
    <p:extLst>
      <p:ext uri="{BB962C8B-B14F-4D97-AF65-F5344CB8AC3E}">
        <p14:creationId xmlns:p14="http://schemas.microsoft.com/office/powerpoint/2010/main" val="13443048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rtlCol="0">
            <a:normAutofit fontScale="90000"/>
          </a:bodyPr>
          <a:lstStyle/>
          <a:p>
            <a:pPr eaLnBrk="1" fontAlgn="auto" hangingPunct="1">
              <a:spcAft>
                <a:spcPts val="0"/>
              </a:spcAft>
              <a:defRPr/>
            </a:pPr>
            <a:r>
              <a:rPr lang="en-US" b="1" dirty="0" err="1"/>
              <a:t>Repaso</a:t>
            </a:r>
            <a:r>
              <a:rPr lang="en-US" b="1" dirty="0"/>
              <a:t>: El Primer Paso </a:t>
            </a:r>
            <a:r>
              <a:rPr lang="en-US" b="1" dirty="0" err="1"/>
              <a:t>Hacia</a:t>
            </a:r>
            <a:r>
              <a:rPr lang="en-US" b="1" dirty="0"/>
              <a:t> </a:t>
            </a:r>
            <a:br>
              <a:rPr lang="en-US" b="1" dirty="0"/>
            </a:br>
            <a:r>
              <a:rPr lang="en-US" b="1" dirty="0"/>
              <a:t>la Libertad </a:t>
            </a:r>
            <a:r>
              <a:rPr lang="en-US" b="1" dirty="0" err="1"/>
              <a:t>Financiera</a:t>
            </a:r>
            <a:endParaRPr lang="en-US" b="1" dirty="0"/>
          </a:p>
        </p:txBody>
      </p:sp>
      <p:sp>
        <p:nvSpPr>
          <p:cNvPr id="7171" name="Content Placeholder 2"/>
          <p:cNvSpPr>
            <a:spLocks noGrp="1"/>
          </p:cNvSpPr>
          <p:nvPr>
            <p:ph sz="half" idx="1"/>
          </p:nvPr>
        </p:nvSpPr>
        <p:spPr>
          <a:xfrm>
            <a:off x="381000" y="5257800"/>
            <a:ext cx="8458200" cy="1600200"/>
          </a:xfrm>
        </p:spPr>
        <p:txBody>
          <a:bodyPr/>
          <a:lstStyle/>
          <a:p>
            <a:pPr eaLnBrk="1" hangingPunct="1"/>
            <a:r>
              <a:rPr lang="es-ES" altLang="es-MX" sz="2400" i="1"/>
              <a:t>Pregúntate: "¿Tengo el alma de un esclavo? O el alma de un hombre libre?“</a:t>
            </a:r>
          </a:p>
          <a:p>
            <a:pPr eaLnBrk="1" hangingPunct="1"/>
            <a:r>
              <a:rPr lang="en-US" altLang="es-MX" sz="2400" b="1">
                <a:solidFill>
                  <a:srgbClr val="002060"/>
                </a:solidFill>
              </a:rPr>
              <a:t>“¡Donde hay </a:t>
            </a:r>
            <a:r>
              <a:rPr lang="es-ES" altLang="es-MX" sz="2400" b="1">
                <a:solidFill>
                  <a:srgbClr val="002060"/>
                </a:solidFill>
              </a:rPr>
              <a:t>determinación, se puede encontrar el camino</a:t>
            </a:r>
            <a:r>
              <a:rPr lang="en-US" altLang="es-MX" sz="2400" b="1">
                <a:solidFill>
                  <a:srgbClr val="002060"/>
                </a:solidFill>
              </a:rPr>
              <a:t>!” </a:t>
            </a:r>
          </a:p>
          <a:p>
            <a:pPr eaLnBrk="1" hangingPunct="1"/>
            <a:endParaRPr lang="en-US" altLang="es-MX" sz="2400">
              <a:solidFill>
                <a:srgbClr val="3333FF"/>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7173"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0F336702-5E67-4F4E-B3AC-D4DEB2355537}" type="slidenum">
              <a:rPr lang="en-US" altLang="es-MX"/>
              <a:pPr/>
              <a:t>5</a:t>
            </a:fld>
            <a:endParaRPr lang="en-US" altLang="es-MX"/>
          </a:p>
        </p:txBody>
      </p:sp>
      <p:pic>
        <p:nvPicPr>
          <p:cNvPr id="7174" name="Picture 9" descr="2656648042_0ced853512.jpg"/>
          <p:cNvPicPr>
            <a:picLocks noChangeAspect="1"/>
          </p:cNvPicPr>
          <p:nvPr/>
        </p:nvPicPr>
        <p:blipFill>
          <a:blip r:embed="rId3" cstate="print"/>
          <a:srcRect/>
          <a:stretch>
            <a:fillRect/>
          </a:stretch>
        </p:blipFill>
        <p:spPr bwMode="auto">
          <a:xfrm>
            <a:off x="5029200" y="1752600"/>
            <a:ext cx="3937000" cy="2952750"/>
          </a:xfrm>
          <a:prstGeom prst="rect">
            <a:avLst/>
          </a:prstGeom>
          <a:noFill/>
          <a:ln w="9525">
            <a:noFill/>
            <a:miter lim="800000"/>
            <a:headEnd/>
            <a:tailEnd/>
          </a:ln>
        </p:spPr>
      </p:pic>
      <p:sp>
        <p:nvSpPr>
          <p:cNvPr id="7175" name="Content Placeholder 2"/>
          <p:cNvSpPr>
            <a:spLocks noGrp="1"/>
          </p:cNvSpPr>
          <p:nvPr>
            <p:ph sz="half" idx="1"/>
          </p:nvPr>
        </p:nvSpPr>
        <p:spPr>
          <a:xfrm>
            <a:off x="304800" y="1524000"/>
            <a:ext cx="4724400" cy="3810000"/>
          </a:xfrm>
        </p:spPr>
        <p:txBody>
          <a:bodyPr/>
          <a:lstStyle/>
          <a:p>
            <a:pPr eaLnBrk="1" hangingPunct="1"/>
            <a:r>
              <a:rPr lang="es-ES" altLang="es-MX" sz="2400" i="1"/>
              <a:t>¿Tienes un deseo de pagar las deudas justas que debes? Si tú contento dejas deslizar los años y no haces ningún esfuerzo por pagar, entonces tienes el alma despreciable de un esclavo.</a:t>
            </a:r>
            <a:r>
              <a:rPr lang="en-US" altLang="es-MX" sz="2400" i="1"/>
              <a:t> </a:t>
            </a:r>
            <a:r>
              <a:rPr lang="es-ES" altLang="es-MX" sz="2400" i="1"/>
              <a:t>Un esclavo no puede respetarse a sí mismo y nadie que no paga las deudas </a:t>
            </a:r>
            <a:r>
              <a:rPr lang="es-MX" altLang="es-MX" sz="2400" i="1"/>
              <a:t>honestas</a:t>
            </a:r>
            <a:r>
              <a:rPr lang="es-ES" altLang="es-MX" sz="2400" i="1"/>
              <a:t> puede respetarse a sí mismo.</a:t>
            </a:r>
            <a:endParaRPr lang="en-US" altLang="es-MX" sz="2400"/>
          </a:p>
        </p:txBody>
      </p:sp>
      <p:sp>
        <p:nvSpPr>
          <p:cNvPr id="7176" name="Text Box 7"/>
          <p:cNvSpPr txBox="1">
            <a:spLocks noChangeArrowheads="1"/>
          </p:cNvSpPr>
          <p:nvPr/>
        </p:nvSpPr>
        <p:spPr bwMode="auto">
          <a:xfrm>
            <a:off x="5105400" y="1828800"/>
            <a:ext cx="3733800" cy="708025"/>
          </a:xfrm>
          <a:prstGeom prst="rect">
            <a:avLst/>
          </a:prstGeom>
          <a:gradFill rotWithShape="1">
            <a:gsLst>
              <a:gs pos="0">
                <a:srgbClr val="4E6128"/>
              </a:gs>
              <a:gs pos="50000">
                <a:srgbClr val="DAEEF3"/>
              </a:gs>
              <a:gs pos="100000">
                <a:srgbClr val="4E6128"/>
              </a:gs>
            </a:gsLst>
            <a:lin ang="0" scaled="1"/>
          </a:gradFill>
          <a:ln w="9525">
            <a:noFill/>
            <a:miter lim="800000"/>
            <a:headEnd/>
            <a:tailEnd/>
          </a:ln>
        </p:spPr>
        <p:txBody>
          <a:bodyPr>
            <a:spAutoFit/>
          </a:bodyPr>
          <a:lstStyle/>
          <a:p>
            <a:pPr eaLnBrk="1" hangingPunct="1">
              <a:spcAft>
                <a:spcPts val="1000"/>
              </a:spcAft>
            </a:pPr>
            <a:r>
              <a:rPr lang="es-ES" altLang="es-MX" sz="2000" b="1">
                <a:solidFill>
                  <a:srgbClr val="FFFFFF"/>
                </a:solidFill>
              </a:rPr>
              <a:t>Cada viaje comienza con el primer paso. </a:t>
            </a:r>
            <a:r>
              <a:rPr lang="es-ES" altLang="es-MX" sz="800" b="1">
                <a:solidFill>
                  <a:srgbClr val="FFFFFF"/>
                </a:solidFill>
              </a:rPr>
              <a:t> </a:t>
            </a:r>
            <a:endParaRPr lang="en-US" altLang="es-MX" sz="800"/>
          </a:p>
        </p:txBody>
      </p:sp>
      <p:pic>
        <p:nvPicPr>
          <p:cNvPr id="9" name="Picture 8" descr="Seminario Libertad Financiera logo.png"/>
          <p:cNvPicPr>
            <a:picLocks noChangeAspect="1"/>
          </p:cNvPicPr>
          <p:nvPr/>
        </p:nvPicPr>
        <p:blipFill>
          <a:blip r:embed="rId4" cstate="print"/>
          <a:stretch>
            <a:fillRect/>
          </a:stretch>
        </p:blipFill>
        <p:spPr>
          <a:xfrm>
            <a:off x="0" y="0"/>
            <a:ext cx="1840831" cy="6096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rtlCol="0">
            <a:normAutofit fontScale="90000"/>
          </a:bodyPr>
          <a:lstStyle/>
          <a:p>
            <a:pPr eaLnBrk="1" fontAlgn="auto" hangingPunct="1">
              <a:spcAft>
                <a:spcPts val="0"/>
              </a:spcAft>
              <a:defRPr/>
            </a:pPr>
            <a:r>
              <a:rPr lang="es-MX" b="1" dirty="0"/>
              <a:t>Determinación</a:t>
            </a:r>
            <a:r>
              <a:rPr lang="en-US" b="1" dirty="0"/>
              <a:t> </a:t>
            </a:r>
            <a:r>
              <a:rPr lang="en-US" b="1" dirty="0" err="1"/>
              <a:t>es</a:t>
            </a:r>
            <a:r>
              <a:rPr lang="en-US" b="1" dirty="0"/>
              <a:t> El Primer Paso</a:t>
            </a:r>
            <a:br>
              <a:rPr lang="en-US" b="1" dirty="0"/>
            </a:br>
            <a:r>
              <a:rPr lang="en-US" b="1" dirty="0" err="1"/>
              <a:t>Hacia</a:t>
            </a:r>
            <a:r>
              <a:rPr lang="en-US" b="1" dirty="0"/>
              <a:t> la Libertad </a:t>
            </a:r>
            <a:r>
              <a:rPr lang="en-US" b="1" dirty="0" err="1"/>
              <a:t>Financiera</a:t>
            </a:r>
            <a:endParaRPr lang="en-US" b="1" dirty="0"/>
          </a:p>
        </p:txBody>
      </p:sp>
      <p:sp>
        <p:nvSpPr>
          <p:cNvPr id="17411" name="Content Placeholder 2"/>
          <p:cNvSpPr>
            <a:spLocks noGrp="1"/>
          </p:cNvSpPr>
          <p:nvPr>
            <p:ph sz="half" idx="1"/>
          </p:nvPr>
        </p:nvSpPr>
        <p:spPr>
          <a:xfrm>
            <a:off x="381000" y="4876800"/>
            <a:ext cx="8458200" cy="1600200"/>
          </a:xfrm>
        </p:spPr>
        <p:txBody>
          <a:bodyPr rtlCol="0">
            <a:normAutofit lnSpcReduction="10000"/>
          </a:bodyPr>
          <a:lstStyle/>
          <a:p>
            <a:pPr eaLnBrk="1" fontAlgn="auto" hangingPunct="1">
              <a:spcAft>
                <a:spcPts val="0"/>
              </a:spcAft>
              <a:buFont typeface="Arial" panose="020B0604020202020204" pitchFamily="34" charset="0"/>
              <a:buChar char="•"/>
              <a:defRPr/>
            </a:pPr>
            <a:r>
              <a:rPr lang="es-ES" sz="2400" i="1" dirty="0"/>
              <a:t>El alma de un esclavo se queja: "¿Qué puedo hacer?“</a:t>
            </a:r>
          </a:p>
          <a:p>
            <a:pPr eaLnBrk="1" fontAlgn="auto" hangingPunct="1">
              <a:spcAft>
                <a:spcPts val="0"/>
              </a:spcAft>
              <a:buFont typeface="Arial" panose="020B0604020202020204" pitchFamily="34" charset="0"/>
              <a:buChar char="•"/>
              <a:defRPr/>
            </a:pPr>
            <a:r>
              <a:rPr lang="es-ES" sz="2400" i="1" dirty="0"/>
              <a:t>El alma de un hombre libre mira la vida como una serie de problemas a resolver y los resuelve.</a:t>
            </a:r>
          </a:p>
          <a:p>
            <a:pPr eaLnBrk="1" fontAlgn="auto" hangingPunct="1">
              <a:spcAft>
                <a:spcPts val="0"/>
              </a:spcAft>
              <a:buFont typeface="Arial" panose="020B0604020202020204" pitchFamily="34" charset="0"/>
              <a:buChar char="•"/>
              <a:defRPr/>
            </a:pPr>
            <a:r>
              <a:rPr lang="en-US" sz="2400" b="1" dirty="0">
                <a:solidFill>
                  <a:srgbClr val="002060"/>
                </a:solidFill>
              </a:rPr>
              <a:t>¡</a:t>
            </a:r>
            <a:r>
              <a:rPr lang="en-US" sz="2400" b="1" dirty="0" err="1">
                <a:solidFill>
                  <a:srgbClr val="002060"/>
                </a:solidFill>
              </a:rPr>
              <a:t>Determina</a:t>
            </a:r>
            <a:r>
              <a:rPr lang="en-US" sz="2400" b="1" dirty="0">
                <a:solidFill>
                  <a:srgbClr val="002060"/>
                </a:solidFill>
              </a:rPr>
              <a:t> </a:t>
            </a:r>
            <a:r>
              <a:rPr lang="en-US" sz="2400" b="1" dirty="0" err="1">
                <a:solidFill>
                  <a:srgbClr val="002060"/>
                </a:solidFill>
              </a:rPr>
              <a:t>encontrar</a:t>
            </a:r>
            <a:r>
              <a:rPr lang="en-US" sz="2400" b="1" dirty="0">
                <a:solidFill>
                  <a:srgbClr val="002060"/>
                </a:solidFill>
              </a:rPr>
              <a:t> la </a:t>
            </a:r>
            <a:r>
              <a:rPr lang="en-US" sz="2400" b="1" dirty="0" err="1">
                <a:solidFill>
                  <a:srgbClr val="002060"/>
                </a:solidFill>
              </a:rPr>
              <a:t>manera</a:t>
            </a:r>
            <a:r>
              <a:rPr lang="en-US" sz="2400" b="1" dirty="0">
                <a:solidFill>
                  <a:srgbClr val="002060"/>
                </a:solidFill>
              </a:rPr>
              <a:t> de ser </a:t>
            </a:r>
            <a:r>
              <a:rPr lang="en-US" sz="2400" b="1" dirty="0" err="1">
                <a:solidFill>
                  <a:srgbClr val="002060"/>
                </a:solidFill>
              </a:rPr>
              <a:t>Libre</a:t>
            </a:r>
            <a:r>
              <a:rPr lang="en-US" sz="2400" b="1" dirty="0">
                <a:solidFill>
                  <a:srgbClr val="002060"/>
                </a:solidFill>
              </a:rPr>
              <a:t> de </a:t>
            </a:r>
            <a:r>
              <a:rPr lang="en-US" sz="2400" b="1" dirty="0" err="1">
                <a:solidFill>
                  <a:srgbClr val="002060"/>
                </a:solidFill>
              </a:rPr>
              <a:t>Deudas</a:t>
            </a:r>
            <a:r>
              <a:rPr lang="en-US" sz="2400" b="1" dirty="0">
                <a:solidFill>
                  <a:srgbClr val="002060"/>
                </a:solidFill>
              </a:rPr>
              <a:t>!</a:t>
            </a:r>
          </a:p>
          <a:p>
            <a:pPr eaLnBrk="1" fontAlgn="auto" hangingPunct="1">
              <a:spcAft>
                <a:spcPts val="0"/>
              </a:spcAft>
              <a:buFont typeface="Arial" panose="020B0604020202020204" pitchFamily="34" charset="0"/>
              <a:buChar char="•"/>
              <a:defRPr/>
            </a:pPr>
            <a:endParaRPr lang="en-US" sz="2400" dirty="0">
              <a:solidFill>
                <a:srgbClr val="3333FF"/>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9221"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3ACD4A65-CE0A-46D2-8634-E5150007FC98}" type="slidenum">
              <a:rPr lang="en-US" altLang="es-MX"/>
              <a:pPr/>
              <a:t>6</a:t>
            </a:fld>
            <a:endParaRPr lang="en-US" altLang="es-MX"/>
          </a:p>
        </p:txBody>
      </p:sp>
      <p:sp>
        <p:nvSpPr>
          <p:cNvPr id="9222" name="Content Placeholder 2"/>
          <p:cNvSpPr>
            <a:spLocks noGrp="1"/>
          </p:cNvSpPr>
          <p:nvPr>
            <p:ph sz="half" idx="1"/>
          </p:nvPr>
        </p:nvSpPr>
        <p:spPr>
          <a:xfrm>
            <a:off x="304800" y="1524000"/>
            <a:ext cx="4724400" cy="3429000"/>
          </a:xfrm>
        </p:spPr>
        <p:txBody>
          <a:bodyPr/>
          <a:lstStyle/>
          <a:p>
            <a:pPr eaLnBrk="1" hangingPunct="1"/>
            <a:r>
              <a:rPr lang="es-ES" altLang="es-MX" sz="2400" i="1" dirty="0"/>
              <a:t>Tus deudas son tus enemigos</a:t>
            </a:r>
            <a:r>
              <a:rPr lang="en-US" altLang="es-MX" sz="2400" i="1" dirty="0"/>
              <a:t>.</a:t>
            </a:r>
          </a:p>
          <a:p>
            <a:pPr eaLnBrk="1" hangingPunct="1"/>
            <a:r>
              <a:rPr lang="es-ES" altLang="es-MX" sz="2400" i="1" dirty="0"/>
              <a:t>Las personas que te prestaron son tus amigos porque confiaron en ti y te creyeron</a:t>
            </a:r>
            <a:r>
              <a:rPr lang="en-US" altLang="es-MX" sz="2400" i="1" dirty="0"/>
              <a:t>.</a:t>
            </a:r>
          </a:p>
          <a:p>
            <a:pPr eaLnBrk="1" hangingPunct="1"/>
            <a:r>
              <a:rPr lang="es-ES" altLang="es-MX" sz="2400" i="1" dirty="0"/>
              <a:t>¿</a:t>
            </a:r>
            <a:r>
              <a:rPr lang="en-US" altLang="es-MX" sz="2400" i="1" dirty="0" err="1"/>
              <a:t>Deseas</a:t>
            </a:r>
            <a:r>
              <a:rPr lang="en-US" altLang="es-MX" sz="2400" i="1" dirty="0"/>
              <a:t> </a:t>
            </a:r>
            <a:r>
              <a:rPr lang="en-US" altLang="es-MX" sz="2400" i="1" dirty="0" err="1"/>
              <a:t>respetarte</a:t>
            </a:r>
            <a:r>
              <a:rPr lang="en-US" altLang="es-MX" sz="2400" i="1" dirty="0"/>
              <a:t> a </a:t>
            </a:r>
            <a:r>
              <a:rPr lang="en-US" altLang="es-MX" sz="2400" i="1" dirty="0" err="1"/>
              <a:t>ti</a:t>
            </a:r>
            <a:r>
              <a:rPr lang="en-US" altLang="es-MX" sz="2400" i="1" dirty="0"/>
              <a:t> </a:t>
            </a:r>
            <a:r>
              <a:rPr lang="en-US" altLang="es-MX" sz="2400" i="1" dirty="0" err="1"/>
              <a:t>mismo</a:t>
            </a:r>
            <a:r>
              <a:rPr lang="en-US" altLang="es-MX" sz="2400" i="1" dirty="0"/>
              <a:t>?</a:t>
            </a:r>
          </a:p>
          <a:p>
            <a:pPr eaLnBrk="1" hangingPunct="1"/>
            <a:r>
              <a:rPr lang="es-ES" altLang="es-MX" sz="2400" i="1" dirty="0"/>
              <a:t>¿Tienes el deseo de pagar tus deudas honestas, no importa cuántas sean?</a:t>
            </a:r>
            <a:endParaRPr lang="en-US" altLang="es-MX" sz="2400" dirty="0"/>
          </a:p>
        </p:txBody>
      </p:sp>
      <p:pic>
        <p:nvPicPr>
          <p:cNvPr id="9223" name="Picture 9" descr="determined.jpg"/>
          <p:cNvPicPr>
            <a:picLocks noChangeAspect="1"/>
          </p:cNvPicPr>
          <p:nvPr/>
        </p:nvPicPr>
        <p:blipFill>
          <a:blip r:embed="rId3" cstate="print"/>
          <a:srcRect/>
          <a:stretch>
            <a:fillRect/>
          </a:stretch>
        </p:blipFill>
        <p:spPr bwMode="auto">
          <a:xfrm>
            <a:off x="5257800" y="1752600"/>
            <a:ext cx="3556000" cy="2667000"/>
          </a:xfrm>
          <a:prstGeom prst="rect">
            <a:avLst/>
          </a:prstGeom>
          <a:noFill/>
          <a:ln w="9525">
            <a:noFill/>
            <a:miter lim="800000"/>
            <a:headEnd/>
            <a:tailEnd/>
          </a:ln>
        </p:spPr>
      </p:pic>
      <p:pic>
        <p:nvPicPr>
          <p:cNvPr id="9" name="Picture 8" descr="Seminario Libertad Financiera logo.png"/>
          <p:cNvPicPr>
            <a:picLocks noChangeAspect="1"/>
          </p:cNvPicPr>
          <p:nvPr/>
        </p:nvPicPr>
        <p:blipFill>
          <a:blip r:embed="rId4" cstate="print"/>
          <a:stretch>
            <a:fillRect/>
          </a:stretch>
        </p:blipFill>
        <p:spPr>
          <a:xfrm>
            <a:off x="0" y="0"/>
            <a:ext cx="1840831" cy="6096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274638"/>
            <a:ext cx="9144000" cy="1143000"/>
          </a:xfrm>
        </p:spPr>
        <p:txBody>
          <a:bodyPr/>
          <a:lstStyle/>
          <a:p>
            <a:pPr eaLnBrk="1" hangingPunct="1"/>
            <a:r>
              <a:rPr lang="es-ES" altLang="es-MX" b="1"/>
              <a:t>La Clave Maestra De la </a:t>
            </a:r>
            <a:br>
              <a:rPr lang="es-ES" altLang="es-MX" b="1"/>
            </a:br>
            <a:r>
              <a:rPr lang="es-ES" altLang="es-MX" b="1"/>
              <a:t>Libertad Financiera</a:t>
            </a:r>
            <a:endParaRPr lang="en-US" altLang="es-MX" b="1"/>
          </a:p>
        </p:txBody>
      </p:sp>
      <p:sp>
        <p:nvSpPr>
          <p:cNvPr id="32771" name="Content Placeholder 2"/>
          <p:cNvSpPr>
            <a:spLocks noGrp="1"/>
          </p:cNvSpPr>
          <p:nvPr>
            <p:ph sz="half" idx="1"/>
          </p:nvPr>
        </p:nvSpPr>
        <p:spPr>
          <a:xfrm>
            <a:off x="3733800" y="1371600"/>
            <a:ext cx="5181600" cy="3505200"/>
          </a:xfrm>
        </p:spPr>
        <p:txBody>
          <a:bodyPr/>
          <a:lstStyle/>
          <a:p>
            <a:pPr eaLnBrk="1" hangingPunct="1"/>
            <a:r>
              <a:rPr lang="es-ES" altLang="es-MX" sz="2400"/>
              <a:t>El interés en sí mismo no es malo. Simplemente depende de si tú estás en el extremo de pagar o en el extremo de recibir</a:t>
            </a:r>
            <a:r>
              <a:rPr lang="en-US" altLang="es-MX" sz="2400"/>
              <a:t>.  </a:t>
            </a:r>
          </a:p>
          <a:p>
            <a:pPr eaLnBrk="1" hangingPunct="1">
              <a:buFont typeface="Wingdings" pitchFamily="2" charset="2"/>
              <a:buChar char="Ø"/>
            </a:pPr>
            <a:r>
              <a:rPr lang="es-ES" altLang="es-MX" sz="2400" b="1">
                <a:solidFill>
                  <a:srgbClr val="7030A0"/>
                </a:solidFill>
              </a:rPr>
              <a:t>La clave maestra de la libertad financiera es ser libre de deudas. Es decir, dejar de pagar intereses sobre las deudas que adquiriste para hacer compras o para consumir</a:t>
            </a:r>
            <a:r>
              <a:rPr lang="en-US" altLang="es-MX" sz="2400" b="1">
                <a:solidFill>
                  <a:srgbClr val="7030A0"/>
                </a:solidFill>
              </a:rPr>
              <a:t>.</a:t>
            </a:r>
            <a:endParaRPr lang="en-US" altLang="es-MX" sz="2400">
              <a:solidFill>
                <a:srgbClr val="7030A0"/>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32773"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A34DCAA7-D3A4-45C9-8AF0-DBB2FF6A8457}" type="slidenum">
              <a:rPr lang="en-US" altLang="es-MX"/>
              <a:pPr/>
              <a:t>7</a:t>
            </a:fld>
            <a:endParaRPr lang="en-US" altLang="es-MX"/>
          </a:p>
        </p:txBody>
      </p:sp>
      <p:pic>
        <p:nvPicPr>
          <p:cNvPr id="32774" name="Picture 6" descr="MasterKey.JPG"/>
          <p:cNvPicPr>
            <a:picLocks noChangeAspect="1"/>
          </p:cNvPicPr>
          <p:nvPr/>
        </p:nvPicPr>
        <p:blipFill>
          <a:blip r:embed="rId3" cstate="print"/>
          <a:srcRect/>
          <a:stretch>
            <a:fillRect/>
          </a:stretch>
        </p:blipFill>
        <p:spPr bwMode="auto">
          <a:xfrm>
            <a:off x="533400" y="1447800"/>
            <a:ext cx="3124200" cy="3124200"/>
          </a:xfrm>
          <a:prstGeom prst="rect">
            <a:avLst/>
          </a:prstGeom>
          <a:noFill/>
          <a:ln w="9525">
            <a:noFill/>
            <a:miter lim="800000"/>
            <a:headEnd/>
            <a:tailEnd/>
          </a:ln>
        </p:spPr>
      </p:pic>
      <p:sp>
        <p:nvSpPr>
          <p:cNvPr id="32775" name="Content Placeholder 2"/>
          <p:cNvSpPr>
            <a:spLocks noGrp="1"/>
          </p:cNvSpPr>
          <p:nvPr>
            <p:ph sz="half" idx="1"/>
          </p:nvPr>
        </p:nvSpPr>
        <p:spPr>
          <a:xfrm>
            <a:off x="457200" y="4953000"/>
            <a:ext cx="8686800" cy="1600200"/>
          </a:xfrm>
        </p:spPr>
        <p:txBody>
          <a:bodyPr/>
          <a:lstStyle/>
          <a:p>
            <a:pPr eaLnBrk="1" hangingPunct="1"/>
            <a:r>
              <a:rPr lang="es-ES" altLang="es-MX" sz="2400"/>
              <a:t>Mientras que estés pagando interés, estás perdiendo tiempo valioso, dinero y esfuerzo haciendo a alguien más rico, con el dinero que deberías utilizar para hacerte financieramente libre</a:t>
            </a:r>
            <a:r>
              <a:rPr lang="en-US" altLang="es-MX" sz="2400"/>
              <a:t>.</a:t>
            </a:r>
            <a:endParaRPr lang="en-US" altLang="es-MX" sz="2400">
              <a:solidFill>
                <a:srgbClr val="3333FF"/>
              </a:solidFill>
            </a:endParaRPr>
          </a:p>
        </p:txBody>
      </p:sp>
      <p:pic>
        <p:nvPicPr>
          <p:cNvPr id="9" name="Picture 8" descr="Seminario Libertad Financiera logo.png"/>
          <p:cNvPicPr>
            <a:picLocks noChangeAspect="1"/>
          </p:cNvPicPr>
          <p:nvPr/>
        </p:nvPicPr>
        <p:blipFill>
          <a:blip r:embed="rId4" cstate="print"/>
          <a:stretch>
            <a:fillRect/>
          </a:stretch>
        </p:blipFill>
        <p:spPr>
          <a:xfrm>
            <a:off x="0" y="0"/>
            <a:ext cx="1840831" cy="6096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457200"/>
            <a:ext cx="9144000" cy="1143000"/>
          </a:xfrm>
        </p:spPr>
        <p:txBody>
          <a:bodyPr rtlCol="0">
            <a:normAutofit fontScale="90000"/>
          </a:bodyPr>
          <a:lstStyle/>
          <a:p>
            <a:pPr eaLnBrk="1" fontAlgn="auto" hangingPunct="1">
              <a:spcAft>
                <a:spcPts val="0"/>
              </a:spcAft>
              <a:defRPr/>
            </a:pPr>
            <a:r>
              <a:rPr lang="es-ES" b="1" dirty="0"/>
              <a:t>Ser Libre de Deudas ¡Esto Debe Convertirse en Una Prioridad Para Ti</a:t>
            </a:r>
            <a:r>
              <a:rPr lang="en-US" b="1" dirty="0"/>
              <a:t>!</a:t>
            </a:r>
          </a:p>
        </p:txBody>
      </p:sp>
      <p:sp>
        <p:nvSpPr>
          <p:cNvPr id="34819" name="Content Placeholder 2"/>
          <p:cNvSpPr>
            <a:spLocks noGrp="1"/>
          </p:cNvSpPr>
          <p:nvPr>
            <p:ph sz="half" idx="1"/>
          </p:nvPr>
        </p:nvSpPr>
        <p:spPr>
          <a:xfrm>
            <a:off x="457200" y="1600200"/>
            <a:ext cx="5257800" cy="2743200"/>
          </a:xfrm>
        </p:spPr>
        <p:txBody>
          <a:bodyPr/>
          <a:lstStyle/>
          <a:p>
            <a:pPr eaLnBrk="1" hangingPunct="1"/>
            <a:r>
              <a:rPr lang="es-ES" altLang="es-MX" sz="2400" dirty="0"/>
              <a:t>Nosotros nos convertimos en lo que pensamos todo el tiempo</a:t>
            </a:r>
            <a:r>
              <a:rPr lang="en-US" altLang="es-MX" sz="2400" dirty="0"/>
              <a:t>.  </a:t>
            </a:r>
          </a:p>
          <a:p>
            <a:pPr eaLnBrk="1" hangingPunct="1"/>
            <a:r>
              <a:rPr lang="es-ES" altLang="es-MX" sz="2400" dirty="0"/>
              <a:t>Date cuenta de que si se quiere llegar a ser financieramente libre en un periodo relativamente corto de tiempo, </a:t>
            </a:r>
            <a:r>
              <a:rPr lang="es-ES" altLang="es-MX" sz="2400" b="1" dirty="0"/>
              <a:t>tienes que hacer, el ser libre de deudas, una prioridad en tu vida</a:t>
            </a:r>
            <a:r>
              <a:rPr lang="en-US" altLang="es-MX" sz="2400" dirty="0"/>
              <a:t>.</a:t>
            </a:r>
            <a:endParaRPr lang="en-US" altLang="es-MX" sz="2400" dirty="0">
              <a:solidFill>
                <a:srgbClr val="FF0000"/>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34821"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92F8651E-7ED9-4FF1-8A8A-B750658DAB02}" type="slidenum">
              <a:rPr lang="en-US" altLang="es-MX"/>
              <a:pPr/>
              <a:t>8</a:t>
            </a:fld>
            <a:endParaRPr lang="en-US" altLang="es-MX"/>
          </a:p>
        </p:txBody>
      </p:sp>
      <p:sp>
        <p:nvSpPr>
          <p:cNvPr id="34822" name="Content Placeholder 2"/>
          <p:cNvSpPr>
            <a:spLocks noGrp="1"/>
          </p:cNvSpPr>
          <p:nvPr>
            <p:ph sz="half" idx="1"/>
          </p:nvPr>
        </p:nvSpPr>
        <p:spPr>
          <a:xfrm>
            <a:off x="457200" y="4343400"/>
            <a:ext cx="8382000" cy="2362200"/>
          </a:xfrm>
        </p:spPr>
        <p:txBody>
          <a:bodyPr/>
          <a:lstStyle/>
          <a:p>
            <a:pPr eaLnBrk="1" hangingPunct="1"/>
            <a:r>
              <a:rPr lang="es-ES" altLang="es-MX" sz="2400"/>
              <a:t>De lo contrario, seguirás estando en la carrera de ratas durante un largo tiempo y nunca vas a entender por qué, a pesar de que ganas más y más dinero, nunca parece ser suficiente</a:t>
            </a:r>
            <a:r>
              <a:rPr lang="en-US" altLang="es-MX" sz="2400"/>
              <a:t>. </a:t>
            </a:r>
          </a:p>
          <a:p>
            <a:pPr eaLnBrk="1" hangingPunct="1">
              <a:buFont typeface="Wingdings" pitchFamily="2" charset="2"/>
              <a:buChar char="Ø"/>
            </a:pPr>
            <a:r>
              <a:rPr lang="es-ES" altLang="es-MX" sz="2400" b="1">
                <a:solidFill>
                  <a:srgbClr val="00B050"/>
                </a:solidFill>
              </a:rPr>
              <a:t>La clave está en hacer corto circuito al poder del interés compuesto mediante el pago de la deuda tan pronto como sea posible</a:t>
            </a:r>
            <a:r>
              <a:rPr lang="en-US" altLang="es-MX" sz="2400" b="1">
                <a:solidFill>
                  <a:srgbClr val="00B050"/>
                </a:solidFill>
              </a:rPr>
              <a:t>. </a:t>
            </a:r>
          </a:p>
        </p:txBody>
      </p:sp>
      <p:pic>
        <p:nvPicPr>
          <p:cNvPr id="34823" name="Picture 11" descr="priorities.jpg"/>
          <p:cNvPicPr>
            <a:picLocks noChangeAspect="1"/>
          </p:cNvPicPr>
          <p:nvPr/>
        </p:nvPicPr>
        <p:blipFill>
          <a:blip r:embed="rId3" cstate="print"/>
          <a:srcRect/>
          <a:stretch>
            <a:fillRect/>
          </a:stretch>
        </p:blipFill>
        <p:spPr bwMode="auto">
          <a:xfrm>
            <a:off x="5715000" y="2057400"/>
            <a:ext cx="3171825" cy="1438275"/>
          </a:xfrm>
          <a:prstGeom prst="rect">
            <a:avLst/>
          </a:prstGeom>
          <a:noFill/>
          <a:ln w="9525">
            <a:noFill/>
            <a:miter lim="800000"/>
            <a:headEnd/>
            <a:tailEnd/>
          </a:ln>
        </p:spPr>
      </p:pic>
      <p:pic>
        <p:nvPicPr>
          <p:cNvPr id="9" name="Picture 8" descr="Seminario Libertad Financiera logo.png"/>
          <p:cNvPicPr>
            <a:picLocks noChangeAspect="1"/>
          </p:cNvPicPr>
          <p:nvPr/>
        </p:nvPicPr>
        <p:blipFill>
          <a:blip r:embed="rId4" cstate="print"/>
          <a:stretch>
            <a:fillRect/>
          </a:stretch>
        </p:blipFill>
        <p:spPr>
          <a:xfrm>
            <a:off x="0" y="0"/>
            <a:ext cx="1840831" cy="6096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274638"/>
            <a:ext cx="9144000" cy="1143000"/>
          </a:xfrm>
        </p:spPr>
        <p:txBody>
          <a:bodyPr/>
          <a:lstStyle/>
          <a:p>
            <a:pPr eaLnBrk="1" hangingPunct="1"/>
            <a:r>
              <a:rPr lang="es-ES" altLang="es-MX" b="1"/>
              <a:t>Cómo Salir de la Deuda</a:t>
            </a:r>
            <a:endParaRPr lang="en-US" altLang="es-MX" b="1"/>
          </a:p>
        </p:txBody>
      </p:sp>
      <p:sp>
        <p:nvSpPr>
          <p:cNvPr id="16387" name="Content Placeholder 2"/>
          <p:cNvSpPr>
            <a:spLocks noGrp="1"/>
          </p:cNvSpPr>
          <p:nvPr>
            <p:ph sz="half" idx="1"/>
          </p:nvPr>
        </p:nvSpPr>
        <p:spPr>
          <a:xfrm>
            <a:off x="457200" y="1524000"/>
            <a:ext cx="8458200" cy="5029200"/>
          </a:xfrm>
        </p:spPr>
        <p:txBody>
          <a:bodyPr rtlCol="0">
            <a:normAutofit lnSpcReduction="10000"/>
          </a:bodyPr>
          <a:lstStyle/>
          <a:p>
            <a:pPr eaLnBrk="1" fontAlgn="auto" hangingPunct="1">
              <a:spcAft>
                <a:spcPts val="0"/>
              </a:spcAft>
              <a:buFont typeface="Arial" panose="020B0604020202020204" pitchFamily="34" charset="0"/>
              <a:buNone/>
              <a:defRPr/>
            </a:pPr>
            <a:r>
              <a:rPr lang="en-US" sz="2400" dirty="0"/>
              <a:t>“</a:t>
            </a:r>
            <a:r>
              <a:rPr lang="es-ES" sz="2400" dirty="0"/>
              <a:t>La mejor manera de salir de la deuda es</a:t>
            </a:r>
            <a:endParaRPr lang="en-US" sz="2400" dirty="0"/>
          </a:p>
          <a:p>
            <a:pPr eaLnBrk="1" fontAlgn="auto" hangingPunct="1">
              <a:spcAft>
                <a:spcPts val="0"/>
              </a:spcAft>
              <a:buFont typeface="Arial" panose="020B0604020202020204" pitchFamily="34" charset="0"/>
              <a:buChar char="•"/>
              <a:defRPr/>
            </a:pPr>
            <a:r>
              <a:rPr lang="en-US" sz="2400" dirty="0"/>
              <a:t>1.) </a:t>
            </a:r>
            <a:r>
              <a:rPr lang="es-ES" sz="2400" dirty="0"/>
              <a:t>Dejar de meterte en mas deuda, y luego</a:t>
            </a:r>
            <a:endParaRPr lang="en-US" sz="2400" dirty="0"/>
          </a:p>
          <a:p>
            <a:pPr eaLnBrk="1" fontAlgn="auto" hangingPunct="1">
              <a:spcAft>
                <a:spcPts val="0"/>
              </a:spcAft>
              <a:buFont typeface="Arial" panose="020B0604020202020204" pitchFamily="34" charset="0"/>
              <a:buChar char="•"/>
              <a:defRPr/>
            </a:pPr>
            <a:r>
              <a:rPr lang="en-US" sz="2400" dirty="0"/>
              <a:t>2.) </a:t>
            </a:r>
            <a:r>
              <a:rPr lang="es-ES" sz="2400" dirty="0"/>
              <a:t>Establecer algún tipo de plan de pago</a:t>
            </a:r>
            <a:r>
              <a:rPr lang="en-US" sz="2400" dirty="0"/>
              <a:t>.” – Ron Blue</a:t>
            </a:r>
          </a:p>
          <a:p>
            <a:pPr eaLnBrk="1" fontAlgn="auto" hangingPunct="1">
              <a:spcAft>
                <a:spcPts val="0"/>
              </a:spcAft>
              <a:buFont typeface="Arial" panose="020B0604020202020204" pitchFamily="34" charset="0"/>
              <a:buChar char="•"/>
              <a:defRPr/>
            </a:pPr>
            <a:endParaRPr lang="en-US" sz="2400" dirty="0">
              <a:solidFill>
                <a:srgbClr val="3333FF"/>
              </a:solidFill>
            </a:endParaRPr>
          </a:p>
          <a:p>
            <a:pPr eaLnBrk="1" fontAlgn="auto" hangingPunct="1">
              <a:spcAft>
                <a:spcPts val="0"/>
              </a:spcAft>
              <a:buFont typeface="Arial" panose="020B0604020202020204" pitchFamily="34" charset="0"/>
              <a:buChar char="•"/>
              <a:defRPr/>
            </a:pPr>
            <a:r>
              <a:rPr lang="en-US" sz="2400" dirty="0"/>
              <a:t>“</a:t>
            </a:r>
            <a:r>
              <a:rPr lang="es-ES" sz="2400" dirty="0"/>
              <a:t>Tu objetivo debe ser eliminar todas tus deudas y empezar a construir hacia un futuro económico estable. Para lograr esto, es necesario dejar de desperdiciar dinero en cosas que no necesitas y dejar de pagar demasiado por aquellas que son cruciales para tu existencia cotidiana</a:t>
            </a:r>
            <a:r>
              <a:rPr lang="en-US" sz="2400" dirty="0"/>
              <a:t>.“</a:t>
            </a:r>
          </a:p>
          <a:p>
            <a:pPr algn="r" eaLnBrk="1" fontAlgn="auto" hangingPunct="1">
              <a:spcAft>
                <a:spcPts val="0"/>
              </a:spcAft>
              <a:buFont typeface="Arial" panose="020B0604020202020204" pitchFamily="34" charset="0"/>
              <a:buNone/>
              <a:defRPr/>
            </a:pPr>
            <a:r>
              <a:rPr lang="en-US" sz="2400" dirty="0"/>
              <a:t>― John </a:t>
            </a:r>
            <a:r>
              <a:rPr lang="en-US" sz="2400" dirty="0" err="1"/>
              <a:t>Cummuta</a:t>
            </a:r>
            <a:endParaRPr lang="en-US" sz="2400" dirty="0"/>
          </a:p>
          <a:p>
            <a:pPr eaLnBrk="1" fontAlgn="auto" hangingPunct="1">
              <a:spcAft>
                <a:spcPts val="0"/>
              </a:spcAft>
              <a:buFont typeface="Arial" panose="020B0604020202020204" pitchFamily="34" charset="0"/>
              <a:buChar char="•"/>
              <a:defRPr/>
            </a:pPr>
            <a:r>
              <a:rPr lang="en-US" sz="2400" i="1" dirty="0"/>
              <a:t>"</a:t>
            </a:r>
            <a:r>
              <a:rPr lang="es-ES" sz="2400" i="1" dirty="0"/>
              <a:t>Paga tus deudas con toda la prontitud en tu poder, no comprando aquello por lo que no puedes pagar</a:t>
            </a:r>
            <a:r>
              <a:rPr lang="en-US" sz="2400" i="1" dirty="0"/>
              <a:t>.” </a:t>
            </a:r>
          </a:p>
          <a:p>
            <a:pPr algn="r" eaLnBrk="1" fontAlgn="auto" hangingPunct="1">
              <a:spcAft>
                <a:spcPts val="0"/>
              </a:spcAft>
              <a:buFont typeface="Arial" panose="020B0604020202020204" pitchFamily="34" charset="0"/>
              <a:buNone/>
              <a:defRPr/>
            </a:pPr>
            <a:r>
              <a:rPr lang="en-US" sz="2400" dirty="0"/>
              <a:t>― George S. </a:t>
            </a:r>
            <a:r>
              <a:rPr lang="en-US" sz="2400" dirty="0" err="1"/>
              <a:t>Clason</a:t>
            </a:r>
            <a:endParaRPr lang="en-US" sz="2400" dirty="0"/>
          </a:p>
          <a:p>
            <a:pPr algn="r" eaLnBrk="1" fontAlgn="auto" hangingPunct="1">
              <a:spcAft>
                <a:spcPts val="0"/>
              </a:spcAft>
              <a:buFont typeface="Arial" panose="020B0604020202020204" pitchFamily="34" charset="0"/>
              <a:buNone/>
              <a:defRPr/>
            </a:pPr>
            <a:endParaRPr lang="en-US" sz="2400" dirty="0">
              <a:solidFill>
                <a:srgbClr val="3333FF"/>
              </a:solidFill>
            </a:endParaRPr>
          </a:p>
        </p:txBody>
      </p:sp>
      <p:sp>
        <p:nvSpPr>
          <p:cNvPr id="8" name="Footer Placeholder 7"/>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sp>
        <p:nvSpPr>
          <p:cNvPr id="36869" name="Slide Number Placeholder 8"/>
          <p:cNvSpPr>
            <a:spLocks noGrp="1"/>
          </p:cNvSpPr>
          <p:nvPr>
            <p:ph type="sldNum" sz="quarter" idx="12"/>
          </p:nvPr>
        </p:nvSpPr>
        <p:spPr bwMode="auto">
          <a:xfrm>
            <a:off x="7010400" y="6492875"/>
            <a:ext cx="2133600" cy="365125"/>
          </a:xfrm>
          <a:noFill/>
          <a:ln>
            <a:miter lim="800000"/>
            <a:headEnd/>
            <a:tailEnd/>
          </a:ln>
        </p:spPr>
        <p:txBody>
          <a:bodyPr/>
          <a:lstStyle/>
          <a:p>
            <a:fld id="{C4C7D1AA-E4D8-40DF-8658-5E99BF6E7ECD}" type="slidenum">
              <a:rPr lang="en-US" altLang="es-MX"/>
              <a:pPr/>
              <a:t>9</a:t>
            </a:fld>
            <a:endParaRPr lang="en-US" altLang="es-MX"/>
          </a:p>
        </p:txBody>
      </p:sp>
      <p:pic>
        <p:nvPicPr>
          <p:cNvPr id="6" name="Picture 5" descr="Seminario Libertad Financiera logo.png"/>
          <p:cNvPicPr>
            <a:picLocks noChangeAspect="1"/>
          </p:cNvPicPr>
          <p:nvPr/>
        </p:nvPicPr>
        <p:blipFill>
          <a:blip r:embed="rId3" cstate="print"/>
          <a:stretch>
            <a:fillRect/>
          </a:stretch>
        </p:blipFill>
        <p:spPr>
          <a:xfrm>
            <a:off x="0" y="0"/>
            <a:ext cx="1840831" cy="609600"/>
          </a:xfrm>
          <a:prstGeom prst="rect">
            <a:avLst/>
          </a:prstGeom>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2145</Words>
  <Application>Microsoft Office PowerPoint</Application>
  <PresentationFormat>On-screen Show (4:3)</PresentationFormat>
  <Paragraphs>220</Paragraphs>
  <Slides>29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Seminario Libertad Financiera EL ARTE del DINERO</vt:lpstr>
      <vt:lpstr>Testimonios</vt:lpstr>
      <vt:lpstr>¡LA FÓRMULA PARA SALIR  DE DEUDA PRONTO!</vt:lpstr>
      <vt:lpstr>La Fórmula Para Salir de Deudas</vt:lpstr>
      <vt:lpstr>Repaso: El Primer Paso Hacia  la Libertad Financiera</vt:lpstr>
      <vt:lpstr>Determinación es El Primer Paso Hacia la Libertad Financiera</vt:lpstr>
      <vt:lpstr>La Clave Maestra De la  Libertad Financiera</vt:lpstr>
      <vt:lpstr>Ser Libre de Deudas ¡Esto Debe Convertirse en Una Prioridad Para Ti!</vt:lpstr>
      <vt:lpstr>Cómo Salir de la Deuda</vt:lpstr>
      <vt:lpstr>La Meta: Ser Libre de Deudas!</vt:lpstr>
      <vt:lpstr>El Plan Para Pagar Todas Tus Deudas</vt:lpstr>
      <vt:lpstr>El Plan Para Pagar Todas Tus Deudas</vt:lpstr>
      <vt:lpstr>Tu Pago de Deudas  Crecerá Como una Bola de Nieve</vt:lpstr>
      <vt:lpstr>¡Pagar Tu Deuda  es Una Inversión Garantizada!</vt:lpstr>
      <vt:lpstr>La Analogía de la Cubeta</vt:lpstr>
      <vt:lpstr>Para Aumentar El Nivel del Agua, Tapa los Hoyos en Tu Vida Financiera</vt:lpstr>
      <vt:lpstr>Tu Meta es Tapar  Todos los Hoyos de Deuda</vt:lpstr>
      <vt:lpstr>Cómo Ahorrar ¡Miles de Dólares!</vt:lpstr>
      <vt:lpstr>¡Cómo Ahorrar Miles de Dólares!</vt:lpstr>
      <vt:lpstr>Deuda Total Después de Pago ($)</vt:lpstr>
      <vt:lpstr>Total Pagado al Principal</vt:lpstr>
      <vt:lpstr>Plan de Pago de Deudas Personalizado</vt:lpstr>
      <vt:lpstr>Mantén un Historial de Crédito Sólido</vt:lpstr>
      <vt:lpstr>ABRE UNA CUENTA EN  Creditkarma.com  mint.com</vt:lpstr>
      <vt:lpstr>NO Salgas de Aval Por Nadie</vt:lpstr>
      <vt:lpstr>Conclusión: ¡Decide Ser Libre De Deudas!</vt:lpstr>
      <vt:lpstr>Conclusión:  Hazte Libre de Deudas ¡PRONTO!</vt:lpstr>
      <vt:lpstr>¿Que Veremos Hoy?</vt:lpstr>
      <vt:lpstr>¿Preguntas? ¿Comentarios?</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171</cp:revision>
  <dcterms:created xsi:type="dcterms:W3CDTF">2012-03-24T04:37:43Z</dcterms:created>
  <dcterms:modified xsi:type="dcterms:W3CDTF">2024-06-08T05:47:17Z</dcterms:modified>
</cp:coreProperties>
</file>