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21" r:id="rId2"/>
    <p:sldId id="258" r:id="rId3"/>
    <p:sldId id="259" r:id="rId4"/>
    <p:sldId id="260" r:id="rId5"/>
    <p:sldId id="261" r:id="rId6"/>
    <p:sldId id="31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08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92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A8003-5436-49F2-BF71-FA3B13372D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40468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AD3E19-938C-4C95-9105-5F1D2712B1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47377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AD3E19-938C-4C95-9105-5F1D2712B16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130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EF30-157B-480C-A129-A56E98AB2E67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EF30-157B-480C-A129-A56E98AB2E67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EF30-157B-480C-A129-A56E98AB2E67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EF30-157B-480C-A129-A56E98AB2E67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EF30-157B-480C-A129-A56E98AB2E67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EF30-157B-480C-A129-A56E98AB2E67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EF30-157B-480C-A129-A56E98AB2E67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EF30-157B-480C-A129-A56E98AB2E67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EF30-157B-480C-A129-A56E98AB2E67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EF30-157B-480C-A129-A56E98AB2E67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EF30-157B-480C-A129-A56E98AB2E67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3EF30-157B-480C-A129-A56E98AB2E67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2829" y="152400"/>
            <a:ext cx="6362179" cy="2111077"/>
          </a:xfrm>
        </p:spPr>
        <p:txBody>
          <a:bodyPr>
            <a:normAutofit/>
          </a:bodyPr>
          <a:lstStyle/>
          <a:p>
            <a:r>
              <a:rPr lang="en-US" b="1" dirty="0" err="1"/>
              <a:t>Reto</a:t>
            </a:r>
            <a:r>
              <a:rPr lang="en-US" b="1" dirty="0"/>
              <a:t> Libertad </a:t>
            </a:r>
            <a:r>
              <a:rPr lang="en-US" b="1" dirty="0" err="1"/>
              <a:t>Financiera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107792"/>
            <a:ext cx="2854596" cy="1185598"/>
          </a:xfrm>
        </p:spPr>
        <p:txBody>
          <a:bodyPr/>
          <a:lstStyle/>
          <a:p>
            <a:r>
              <a:rPr lang="en-US" dirty="0" err="1"/>
              <a:t>por</a:t>
            </a:r>
            <a:endParaRPr lang="en-US" dirty="0"/>
          </a:p>
          <a:p>
            <a:r>
              <a:rPr lang="en-US" dirty="0"/>
              <a:t>Alex </a:t>
            </a:r>
            <a:r>
              <a:rPr lang="en-US" dirty="0" err="1"/>
              <a:t>Barrón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C6B934-8BFA-F196-B3B5-B79081EEA4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76" y="103038"/>
            <a:ext cx="2209800" cy="2209800"/>
          </a:xfrm>
          <a:prstGeom prst="rect">
            <a:avLst/>
          </a:prstGeom>
        </p:spPr>
      </p:pic>
      <p:pic>
        <p:nvPicPr>
          <p:cNvPr id="6146" name="Picture 2" descr="What is athletics? Know all the track and field events">
            <a:extLst>
              <a:ext uri="{FF2B5EF4-FFF2-40B4-BE49-F238E27FC236}">
                <a16:creationId xmlns:a16="http://schemas.microsoft.com/office/drawing/2014/main" id="{735D1E35-707A-4C48-1BBE-06739EE263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595" y="2177949"/>
            <a:ext cx="2908178" cy="1632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As the indoor Track and Field season wraps up, the Winona State University  team finishes on a fast note – The Winonan">
            <a:extLst>
              <a:ext uri="{FF2B5EF4-FFF2-40B4-BE49-F238E27FC236}">
                <a16:creationId xmlns:a16="http://schemas.microsoft.com/office/drawing/2014/main" id="{19B74D21-2C52-CF93-C98E-E27C86B9C4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687" y="2177949"/>
            <a:ext cx="2902859" cy="1632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Crossing Life's Finish Lines | Maria's Farm Country Kitchen">
            <a:extLst>
              <a:ext uri="{FF2B5EF4-FFF2-40B4-BE49-F238E27FC236}">
                <a16:creationId xmlns:a16="http://schemas.microsoft.com/office/drawing/2014/main" id="{16D62BB5-069F-6EFD-0AFB-0EA1C53B93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595" y="4163279"/>
            <a:ext cx="2908178" cy="1817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Look: 2A, 5A athletes compete in 2022 Texas (UIL) Track &amp; Field State  Championships - Sports Illustrated High School News, Analysis and More">
            <a:extLst>
              <a:ext uri="{FF2B5EF4-FFF2-40B4-BE49-F238E27FC236}">
                <a16:creationId xmlns:a16="http://schemas.microsoft.com/office/drawing/2014/main" id="{46F5B090-5140-83C4-EFC0-CB41F4475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688" y="4043384"/>
            <a:ext cx="2902930" cy="212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E3C7390-C5DC-F418-2CB1-CA904031814A}"/>
              </a:ext>
            </a:extLst>
          </p:cNvPr>
          <p:cNvSpPr txBox="1">
            <a:spLocks/>
          </p:cNvSpPr>
          <p:nvPr/>
        </p:nvSpPr>
        <p:spPr>
          <a:xfrm>
            <a:off x="-19462" y="2404963"/>
            <a:ext cx="2854595" cy="631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Presenta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10EE313-FD1C-94FC-4FC5-43FBFB31273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349" y="3622023"/>
            <a:ext cx="2731851" cy="881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447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0" y="685800"/>
            <a:ext cx="9144000" cy="1371600"/>
          </a:xfrm>
        </p:spPr>
        <p:txBody>
          <a:bodyPr>
            <a:normAutofit fontScale="90000"/>
          </a:bodyPr>
          <a:lstStyle/>
          <a:p>
            <a:pPr fontAlgn="base">
              <a:spcAft>
                <a:spcPct val="0"/>
              </a:spcAft>
            </a:pPr>
            <a:r>
              <a:rPr lang="es-ES" b="1" dirty="0"/>
              <a:t>PROTECCIÓN PARA EL FUTURO DESCONOCIDO - SEGUROS</a:t>
            </a:r>
            <a:r>
              <a:rPr lang="en-US" b="1" dirty="0"/>
              <a:t> </a:t>
            </a:r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41402D49-E0DC-4392-8BF2-E2EDC46CB960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6" name="Picture 5" descr="global_images_insurance_life-car-health-ssk_10007006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600" y="2362200"/>
            <a:ext cx="5467350" cy="36195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A72A17D-551E-C618-2996-5125E8D75D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4433"/>
            <a:ext cx="1608158" cy="518967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err="1"/>
              <a:t>En</a:t>
            </a:r>
            <a:r>
              <a:rPr lang="en-US" b="1" dirty="0"/>
              <a:t> Este Mundo Hay </a:t>
            </a:r>
            <a:r>
              <a:rPr lang="en-US" b="1" dirty="0" err="1"/>
              <a:t>Mucha</a:t>
            </a:r>
            <a:r>
              <a:rPr lang="en-US" b="1" dirty="0"/>
              <a:t> </a:t>
            </a:r>
            <a:r>
              <a:rPr lang="en-US" b="1" dirty="0" err="1"/>
              <a:t>Incertidumbre</a:t>
            </a:r>
            <a:endParaRPr lang="en-US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6781800" cy="3810000"/>
          </a:xfrm>
        </p:spPr>
        <p:txBody>
          <a:bodyPr>
            <a:normAutofit/>
          </a:bodyPr>
          <a:lstStyle/>
          <a:p>
            <a:pPr eaLnBrk="1" hangingPunct="1"/>
            <a:r>
              <a:rPr lang="es-ES" sz="2800" b="0" i="0" dirty="0">
                <a:solidFill>
                  <a:srgbClr val="000000"/>
                </a:solidFill>
                <a:effectLst/>
                <a:latin typeface="+mj-lt"/>
              </a:rPr>
              <a:t>Para mitigar los riesgos catastróficos, las personas compran seguros</a:t>
            </a:r>
          </a:p>
          <a:p>
            <a:pPr eaLnBrk="1" hangingPunct="1"/>
            <a:r>
              <a:rPr lang="en-US" dirty="0" err="1"/>
              <a:t>Muchos</a:t>
            </a:r>
            <a:r>
              <a:rPr lang="en-US" dirty="0"/>
              <a:t> </a:t>
            </a:r>
            <a:r>
              <a:rPr lang="en-US" dirty="0" err="1"/>
              <a:t>Tipos</a:t>
            </a:r>
            <a:r>
              <a:rPr lang="en-US" dirty="0"/>
              <a:t> de </a:t>
            </a:r>
            <a:r>
              <a:rPr lang="en-US" dirty="0" err="1"/>
              <a:t>Seguros</a:t>
            </a:r>
            <a:r>
              <a:rPr lang="en-US" dirty="0"/>
              <a:t>: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en-US" dirty="0"/>
              <a:t>Seguro de Auto- </a:t>
            </a:r>
            <a:r>
              <a:rPr lang="en-US" dirty="0" err="1"/>
              <a:t>Accidente</a:t>
            </a:r>
            <a:endParaRPr lang="en-US" dirty="0"/>
          </a:p>
          <a:p>
            <a:pPr lvl="1" eaLnBrk="1" hangingPunct="1">
              <a:buFont typeface="Wingdings" pitchFamily="2" charset="2"/>
              <a:buChar char="ü"/>
            </a:pPr>
            <a:r>
              <a:rPr lang="en-US" dirty="0"/>
              <a:t>Seguro de </a:t>
            </a:r>
            <a:r>
              <a:rPr lang="en-US" dirty="0" err="1"/>
              <a:t>Hogar</a:t>
            </a:r>
            <a:r>
              <a:rPr lang="en-US" dirty="0"/>
              <a:t>- Fuego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en-US" dirty="0"/>
              <a:t>Seguro de </a:t>
            </a:r>
            <a:r>
              <a:rPr lang="en-US" dirty="0" err="1"/>
              <a:t>Propiedad</a:t>
            </a:r>
            <a:r>
              <a:rPr lang="en-US" dirty="0"/>
              <a:t>- Robo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en-US" dirty="0"/>
              <a:t>Seguro de </a:t>
            </a:r>
            <a:r>
              <a:rPr lang="en-US" dirty="0" err="1"/>
              <a:t>Salud</a:t>
            </a:r>
            <a:r>
              <a:rPr lang="en-US" dirty="0"/>
              <a:t>– </a:t>
            </a:r>
            <a:r>
              <a:rPr lang="en-US" dirty="0" err="1"/>
              <a:t>Enfermedad</a:t>
            </a:r>
            <a:endParaRPr lang="en-US" dirty="0"/>
          </a:p>
          <a:p>
            <a:pPr lvl="1" eaLnBrk="1" hangingPunct="1">
              <a:buFont typeface="Wingdings" pitchFamily="2" charset="2"/>
              <a:buChar char="ü"/>
            </a:pP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609600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39F5A813-D647-42E0-B614-A3684338E6D9}" type="slidenum">
              <a:rPr lang="en-US"/>
              <a:pPr>
                <a:defRPr/>
              </a:pPr>
              <a:t>3</a:t>
            </a:fld>
            <a:endParaRPr lang="en-US"/>
          </a:p>
        </p:txBody>
      </p:sp>
      <p:pic>
        <p:nvPicPr>
          <p:cNvPr id="9" name="Picture 8" descr="insuranc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86400" y="2234952"/>
            <a:ext cx="3390117" cy="225787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81000" y="4929297"/>
            <a:ext cx="8763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2800" b="0" i="0" dirty="0">
                <a:solidFill>
                  <a:srgbClr val="000000"/>
                </a:solidFill>
                <a:effectLst/>
                <a:latin typeface="+mj-lt"/>
              </a:rPr>
              <a:t>El propósito del seguro: eliminar la exposición a una pequeña probabilidad de perder una gran cantidad de $ mediante el intercambio de una pequeña cantidad determinada de $ (la prima).</a:t>
            </a:r>
            <a:endParaRPr lang="en-US" sz="2800" dirty="0">
              <a:latin typeface="+mj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69294ED-C3F9-99E2-D64F-24FD59C483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14433"/>
            <a:ext cx="1608158" cy="518967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9542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El Seguro es </a:t>
            </a:r>
            <a:r>
              <a:rPr lang="en-US" b="1" dirty="0" err="1"/>
              <a:t>Protección</a:t>
            </a:r>
            <a:endParaRPr lang="en-US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153400" cy="4800600"/>
          </a:xfrm>
        </p:spPr>
        <p:txBody>
          <a:bodyPr>
            <a:normAutofit/>
          </a:bodyPr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s-ES" b="0" i="0" dirty="0">
                <a:solidFill>
                  <a:srgbClr val="000000"/>
                </a:solidFill>
                <a:effectLst/>
                <a:latin typeface="+mj-lt"/>
              </a:rPr>
              <a:t>No seas tacaño. No "ahorra" dinero al no tener seguro.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b="0" i="0" dirty="0" err="1">
                <a:solidFill>
                  <a:srgbClr val="000000"/>
                </a:solidFill>
                <a:effectLst/>
                <a:latin typeface="+mj-lt"/>
              </a:rPr>
              <a:t>Te</a:t>
            </a:r>
            <a:r>
              <a:rPr lang="en-US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+mj-lt"/>
              </a:rPr>
              <a:t>expones</a:t>
            </a:r>
            <a:r>
              <a:rPr lang="en-US" b="0" i="0" dirty="0">
                <a:solidFill>
                  <a:srgbClr val="000000"/>
                </a:solidFill>
                <a:effectLst/>
                <a:latin typeface="+mj-lt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+mj-lt"/>
              </a:rPr>
              <a:t>pérdidas</a:t>
            </a:r>
            <a:r>
              <a:rPr lang="en-US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+mj-lt"/>
              </a:rPr>
              <a:t>innecesarias</a:t>
            </a:r>
            <a:r>
              <a:rPr lang="en-US" dirty="0">
                <a:latin typeface="+mj-lt"/>
              </a:rPr>
              <a:t>.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s-ES" b="0" i="0" dirty="0">
                <a:solidFill>
                  <a:srgbClr val="000000"/>
                </a:solidFill>
                <a:effectLst/>
                <a:latin typeface="+mj-lt"/>
              </a:rPr>
              <a:t>Tener protección puede parecer una “pérdida de dinero” hasta que suceda algo. Entonces te alegrarás de haberlo tenido.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s-ES" b="0" i="0" dirty="0">
                <a:solidFill>
                  <a:srgbClr val="000000"/>
                </a:solidFill>
                <a:effectLst/>
                <a:latin typeface="+mj-lt"/>
              </a:rPr>
              <a:t>El seguro es una forma de "inversión" para protegerlo de una gran pérdida que no puede permitirse cubrir por su cuenta.</a:t>
            </a:r>
            <a:endParaRPr lang="en-US" dirty="0">
              <a:latin typeface="+mj-l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39F5A813-D647-42E0-B614-A3684338E6D9}" type="slidenum">
              <a:rPr lang="en-US"/>
              <a:pPr>
                <a:defRPr/>
              </a:pPr>
              <a:t>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91EA0A-134C-C75C-BD4F-1F233BE556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4433"/>
            <a:ext cx="1608158" cy="518967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99473" y="3810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No </a:t>
            </a:r>
            <a:r>
              <a:rPr lang="en-US" b="1" dirty="0" err="1"/>
              <a:t>Malgastes</a:t>
            </a:r>
            <a:r>
              <a:rPr lang="en-US" b="1" dirty="0"/>
              <a:t> Tu Dinero</a:t>
            </a:r>
            <a:endParaRPr lang="en-US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153400" cy="4800600"/>
          </a:xfrm>
        </p:spPr>
        <p:txBody>
          <a:bodyPr>
            <a:normAutofit/>
          </a:bodyPr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s-ES" b="0" i="0" dirty="0">
                <a:solidFill>
                  <a:srgbClr val="000000"/>
                </a:solidFill>
                <a:effectLst/>
                <a:latin typeface="+mj-lt"/>
              </a:rPr>
              <a:t>Algunos tipos de seguro son una verdadera “pérdida de dinero” porque tienen muy pocas probabilidades de que suceda algo malo y de que usted esté cubierto.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s-ES" b="0" i="0" dirty="0">
                <a:solidFill>
                  <a:srgbClr val="000000"/>
                </a:solidFill>
                <a:effectLst/>
                <a:latin typeface="+mj-lt"/>
              </a:rPr>
              <a:t>Lea la letra pequeña de lo que se cubre exactamente y bajo qué circunstancias.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s-ES" b="0" i="0" dirty="0">
                <a:solidFill>
                  <a:srgbClr val="000000"/>
                </a:solidFill>
                <a:effectLst/>
                <a:latin typeface="+mj-lt"/>
              </a:rPr>
              <a:t>Aumente sus deducibles y ahorre dinero: mantenga una reserva para cubrirlos cuando sea necesario.</a:t>
            </a:r>
            <a:endParaRPr lang="en-US" dirty="0">
              <a:latin typeface="+mj-l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39F5A813-D647-42E0-B614-A3684338E6D9}" type="slidenum">
              <a:rPr lang="en-US"/>
              <a:pPr>
                <a:defRPr/>
              </a:pPr>
              <a:t>5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E691C9-942F-E243-4B79-3A49D53C0D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4433"/>
            <a:ext cx="1608158" cy="518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67286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5A77C3A1-AADE-46B7-A198-46B1F242F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 b="1"/>
              <a:t>¿</a:t>
            </a:r>
            <a:r>
              <a:rPr lang="en-US" altLang="en-US" b="1"/>
              <a:t>Preguntas? </a:t>
            </a:r>
            <a:r>
              <a:rPr lang="es-ES" altLang="en-US" b="1"/>
              <a:t>¿</a:t>
            </a:r>
            <a:r>
              <a:rPr lang="en-US" altLang="en-US" b="1"/>
              <a:t>Comentarios?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C3710333-E61E-42EC-B972-D537B2B36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</p:txBody>
      </p:sp>
      <p:pic>
        <p:nvPicPr>
          <p:cNvPr id="18436" name="Picture 3" descr="questionscomments.png">
            <a:extLst>
              <a:ext uri="{FF2B5EF4-FFF2-40B4-BE49-F238E27FC236}">
                <a16:creationId xmlns:a16="http://schemas.microsoft.com/office/drawing/2014/main" id="{96EB69D3-C48B-40B0-937A-16603785C7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524000"/>
            <a:ext cx="6129338" cy="223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4" descr="visitor-information.jpg">
            <a:extLst>
              <a:ext uri="{FF2B5EF4-FFF2-40B4-BE49-F238E27FC236}">
                <a16:creationId xmlns:a16="http://schemas.microsoft.com/office/drawing/2014/main" id="{F0B16483-27D5-4A46-9D35-99D29826D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581400"/>
            <a:ext cx="3152775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5" descr="questions comments bubbles.jpg">
            <a:extLst>
              <a:ext uri="{FF2B5EF4-FFF2-40B4-BE49-F238E27FC236}">
                <a16:creationId xmlns:a16="http://schemas.microsoft.com/office/drawing/2014/main" id="{CA7F4CD8-DEAE-4547-B53F-E0ED9EFC07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26289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D5FBC54-7969-2CC9-1990-EC9407A7A5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" y="14433"/>
            <a:ext cx="1608158" cy="51896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1689</TotalTime>
  <Words>246</Words>
  <Application>Microsoft Office PowerPoint</Application>
  <PresentationFormat>On-screen Show (4:3)</PresentationFormat>
  <Paragraphs>32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Reto Libertad Financiera</vt:lpstr>
      <vt:lpstr>PROTECCIÓN PARA EL FUTURO DESCONOCIDO - SEGUROS </vt:lpstr>
      <vt:lpstr>En Este Mundo Hay Mucha Incertidumbre</vt:lpstr>
      <vt:lpstr>El Seguro es Protección</vt:lpstr>
      <vt:lpstr>No Malgastes Tu Dinero</vt:lpstr>
      <vt:lpstr>¿Preguntas? ¿Comentarios?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Freedom 101 Seminar</dc:title>
  <dc:creator>abarron</dc:creator>
  <cp:lastModifiedBy>Alex Barron</cp:lastModifiedBy>
  <cp:revision>65</cp:revision>
  <dcterms:created xsi:type="dcterms:W3CDTF">2013-07-04T19:26:03Z</dcterms:created>
  <dcterms:modified xsi:type="dcterms:W3CDTF">2024-06-17T23:19:43Z</dcterms:modified>
</cp:coreProperties>
</file>