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415" r:id="rId2"/>
    <p:sldId id="357" r:id="rId3"/>
    <p:sldId id="399" r:id="rId4"/>
    <p:sldId id="259" r:id="rId5"/>
    <p:sldId id="266" r:id="rId6"/>
    <p:sldId id="267" r:id="rId7"/>
    <p:sldId id="332" r:id="rId8"/>
    <p:sldId id="333" r:id="rId9"/>
    <p:sldId id="382" r:id="rId10"/>
    <p:sldId id="400" r:id="rId11"/>
    <p:sldId id="401" r:id="rId12"/>
    <p:sldId id="360" r:id="rId13"/>
    <p:sldId id="361" r:id="rId14"/>
    <p:sldId id="402" r:id="rId15"/>
    <p:sldId id="403" r:id="rId16"/>
    <p:sldId id="412" r:id="rId17"/>
    <p:sldId id="336" r:id="rId18"/>
    <p:sldId id="383" r:id="rId19"/>
    <p:sldId id="384" r:id="rId20"/>
    <p:sldId id="385" r:id="rId21"/>
    <p:sldId id="340" r:id="rId22"/>
    <p:sldId id="386" r:id="rId23"/>
    <p:sldId id="410" r:id="rId24"/>
    <p:sldId id="411" r:id="rId25"/>
    <p:sldId id="391" r:id="rId26"/>
    <p:sldId id="392" r:id="rId27"/>
    <p:sldId id="393" r:id="rId28"/>
    <p:sldId id="394" r:id="rId29"/>
    <p:sldId id="350" r:id="rId30"/>
    <p:sldId id="351" r:id="rId31"/>
    <p:sldId id="396" r:id="rId32"/>
    <p:sldId id="395" r:id="rId33"/>
    <p:sldId id="404" r:id="rId34"/>
    <p:sldId id="405" r:id="rId35"/>
    <p:sldId id="408" r:id="rId36"/>
    <p:sldId id="407" r:id="rId37"/>
    <p:sldId id="406" r:id="rId38"/>
    <p:sldId id="409" r:id="rId39"/>
    <p:sldId id="353" r:id="rId40"/>
    <p:sldId id="414" r:id="rId41"/>
    <p:sldId id="354" r:id="rId42"/>
    <p:sldId id="32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69486-7086-40A3-98AC-6ED21522594E}" type="datetimeFigureOut">
              <a:rPr lang="en-US" smtClean="0"/>
              <a:pPr/>
              <a:t>6/25/2024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E55B2-A76C-429D-9AE6-6836C68B572B}" type="slidenum">
              <a:rPr lang="en-US" smtClean="0"/>
              <a:pPr/>
              <a:t>‹#›</a:t>
            </a:fld>
            <a:endParaRPr lang="en-US"/>
          </a:p>
        </p:txBody>
      </p:sp>
    </p:spTree>
    <p:extLst>
      <p:ext uri="{BB962C8B-B14F-4D97-AF65-F5344CB8AC3E}">
        <p14:creationId xmlns:p14="http://schemas.microsoft.com/office/powerpoint/2010/main" val="247466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68DEC4B1-1063-4818-86EC-5E391AB91C4A}" type="slidenum">
              <a:rPr lang="en-US" smtClean="0"/>
              <a:pPr/>
              <a:t>26</a:t>
            </a:fld>
            <a:endParaRPr lang="en-US"/>
          </a:p>
        </p:txBody>
      </p:sp>
    </p:spTree>
    <p:extLst>
      <p:ext uri="{BB962C8B-B14F-4D97-AF65-F5344CB8AC3E}">
        <p14:creationId xmlns:p14="http://schemas.microsoft.com/office/powerpoint/2010/main" val="155801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4AB0F0-1498-425E-A0D3-310BC16A23F4}"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AB0F0-1498-425E-A0D3-310BC16A23F4}"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AB0F0-1498-425E-A0D3-310BC16A23F4}"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AB0F0-1498-425E-A0D3-310BC16A23F4}" type="datetimeFigureOut">
              <a:rPr lang="en-US" smtClean="0"/>
              <a:pPr/>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AB0F0-1498-425E-A0D3-310BC16A23F4}" type="datetimeFigureOut">
              <a:rPr lang="en-US" smtClean="0"/>
              <a:pPr/>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AB0F0-1498-425E-A0D3-310BC16A23F4}" type="datetimeFigureOut">
              <a:rPr lang="en-US" smtClean="0"/>
              <a:pPr/>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AB0F0-1498-425E-A0D3-310BC16A23F4}"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AB0F0-1498-425E-A0D3-310BC16A23F4}"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AB0F0-1498-425E-A0D3-310BC16A23F4}" type="datetimeFigureOut">
              <a:rPr lang="en-US" smtClean="0"/>
              <a:pPr/>
              <a:t>6/25/2024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54C92-1B27-44A2-8ECC-984B74FC0C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1.emf"/><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6.emf"/><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34B09CD-E66D-654C-E5EA-F5002F091C13}"/>
              </a:ext>
            </a:extLst>
          </p:cNvPr>
          <p:cNvSpPr>
            <a:spLocks noGrp="1"/>
          </p:cNvSpPr>
          <p:nvPr>
            <p:ph type="ctrTitle"/>
          </p:nvPr>
        </p:nvSpPr>
        <p:spPr>
          <a:xfrm>
            <a:off x="2552700" y="152400"/>
            <a:ext cx="6362700" cy="2111375"/>
          </a:xfrm>
        </p:spPr>
        <p:txBody>
          <a:bodyPr/>
          <a:lstStyle/>
          <a:p>
            <a:r>
              <a:rPr lang="en-US" altLang="en-US" b="1"/>
              <a:t>Financial Freedom  Challenge</a:t>
            </a:r>
            <a:endParaRPr lang="en-US" altLang="en-US"/>
          </a:p>
        </p:txBody>
      </p:sp>
      <p:sp>
        <p:nvSpPr>
          <p:cNvPr id="3" name="Subtitle 2">
            <a:extLst>
              <a:ext uri="{FF2B5EF4-FFF2-40B4-BE49-F238E27FC236}">
                <a16:creationId xmlns:a16="http://schemas.microsoft.com/office/drawing/2014/main" id="{5F227599-0599-56E1-CAED-4F7A628CEB96}"/>
              </a:ext>
            </a:extLst>
          </p:cNvPr>
          <p:cNvSpPr>
            <a:spLocks noGrp="1"/>
          </p:cNvSpPr>
          <p:nvPr>
            <p:ph type="subTitle" idx="1"/>
          </p:nvPr>
        </p:nvSpPr>
        <p:spPr>
          <a:xfrm>
            <a:off x="0" y="5108575"/>
            <a:ext cx="2854325" cy="1184275"/>
          </a:xfrm>
        </p:spPr>
        <p:txBody>
          <a:bodyPr/>
          <a:lstStyle/>
          <a:p>
            <a:pPr>
              <a:defRPr/>
            </a:pPr>
            <a:r>
              <a:rPr lang="en-US" dirty="0"/>
              <a:t>By</a:t>
            </a:r>
          </a:p>
          <a:p>
            <a:pPr>
              <a:defRPr/>
            </a:pPr>
            <a:r>
              <a:rPr lang="en-US" dirty="0"/>
              <a:t>Alex </a:t>
            </a:r>
            <a:r>
              <a:rPr lang="en-US" dirty="0" err="1"/>
              <a:t>Barrón</a:t>
            </a:r>
            <a:endParaRPr lang="en-US" dirty="0"/>
          </a:p>
        </p:txBody>
      </p:sp>
      <p:pic>
        <p:nvPicPr>
          <p:cNvPr id="4100" name="Picture 5">
            <a:extLst>
              <a:ext uri="{FF2B5EF4-FFF2-40B4-BE49-F238E27FC236}">
                <a16:creationId xmlns:a16="http://schemas.microsoft.com/office/drawing/2014/main" id="{B1832965-B610-25ED-9117-D6DD60B38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03188"/>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a:extLst>
              <a:ext uri="{FF2B5EF4-FFF2-40B4-BE49-F238E27FC236}">
                <a16:creationId xmlns:a16="http://schemas.microsoft.com/office/drawing/2014/main" id="{247A0A8A-FF07-02B5-4038-9C01CA7A1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3128963"/>
            <a:ext cx="27463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What is athletics? Know all the track and field events">
            <a:extLst>
              <a:ext uri="{FF2B5EF4-FFF2-40B4-BE49-F238E27FC236}">
                <a16:creationId xmlns:a16="http://schemas.microsoft.com/office/drawing/2014/main" id="{C867E75E-4545-9972-E1F0-C61A4213E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325" y="2178050"/>
            <a:ext cx="29083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As the indoor Track and Field season wraps up, the Winona State University  team finishes on a fast note – The Winonan">
            <a:extLst>
              <a:ext uri="{FF2B5EF4-FFF2-40B4-BE49-F238E27FC236}">
                <a16:creationId xmlns:a16="http://schemas.microsoft.com/office/drawing/2014/main" id="{58655F35-7720-3B30-F9AA-A49A825EBE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2813" y="2178050"/>
            <a:ext cx="2901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Crossing Life's Finish Lines | Maria's Farm Country Kitchen">
            <a:extLst>
              <a:ext uri="{FF2B5EF4-FFF2-40B4-BE49-F238E27FC236}">
                <a16:creationId xmlns:a16="http://schemas.microsoft.com/office/drawing/2014/main" id="{C98D116C-99D0-22E0-0F9F-CD494DA308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4325" y="4164013"/>
            <a:ext cx="2908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Look: 2A, 5A athletes compete in 2022 Texas (UIL) Track &amp; Field State  Championships - Sports Illustrated High School News, Analysis and More">
            <a:extLst>
              <a:ext uri="{FF2B5EF4-FFF2-40B4-BE49-F238E27FC236}">
                <a16:creationId xmlns:a16="http://schemas.microsoft.com/office/drawing/2014/main" id="{29F0008D-98FC-A26F-07DE-85CDEFE2CC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813" y="4043363"/>
            <a:ext cx="2903537"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Subtitle 2">
            <a:extLst>
              <a:ext uri="{FF2B5EF4-FFF2-40B4-BE49-F238E27FC236}">
                <a16:creationId xmlns:a16="http://schemas.microsoft.com/office/drawing/2014/main" id="{B088FB97-F291-E332-EC7A-0BEF4C9B0B3B}"/>
              </a:ext>
            </a:extLst>
          </p:cNvPr>
          <p:cNvSpPr txBox="1">
            <a:spLocks noChangeArrowheads="1"/>
          </p:cNvSpPr>
          <p:nvPr/>
        </p:nvSpPr>
        <p:spPr bwMode="auto">
          <a:xfrm>
            <a:off x="-19050" y="2405063"/>
            <a:ext cx="28543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a:solidFill>
                  <a:srgbClr val="898989"/>
                </a:solidFill>
              </a:rPr>
              <a:t>Presents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309124"/>
            <a:ext cx="9144000" cy="1143000"/>
          </a:xfrm>
        </p:spPr>
        <p:txBody>
          <a:bodyPr>
            <a:normAutofit/>
          </a:bodyPr>
          <a:lstStyle/>
          <a:p>
            <a:pPr eaLnBrk="1" hangingPunct="1"/>
            <a:r>
              <a:rPr lang="en-US" b="1" dirty="0"/>
              <a:t>Parties to the Contract</a:t>
            </a:r>
            <a:endParaRPr lang="en-US" dirty="0"/>
          </a:p>
        </p:txBody>
      </p:sp>
      <p:sp>
        <p:nvSpPr>
          <p:cNvPr id="3" name="Content Placeholder 2"/>
          <p:cNvSpPr>
            <a:spLocks noGrp="1"/>
          </p:cNvSpPr>
          <p:nvPr>
            <p:ph idx="1"/>
          </p:nvPr>
        </p:nvSpPr>
        <p:spPr>
          <a:xfrm>
            <a:off x="228600" y="1524000"/>
            <a:ext cx="8534400" cy="5105400"/>
          </a:xfrm>
        </p:spPr>
        <p:txBody>
          <a:bodyPr rtlCol="0">
            <a:normAutofit fontScale="47500" lnSpcReduction="20000"/>
          </a:bodyPr>
          <a:lstStyle/>
          <a:p>
            <a:pPr>
              <a:defRPr/>
            </a:pPr>
            <a:r>
              <a:rPr lang="en-US" sz="4200" b="1" dirty="0">
                <a:solidFill>
                  <a:srgbClr val="7030A0"/>
                </a:solidFill>
              </a:rPr>
              <a:t>The Insurance Company</a:t>
            </a:r>
            <a:r>
              <a:rPr lang="en-US" sz="4200" dirty="0"/>
              <a:t>: This is the company that provides the insurance coverage. They receive and invest the premiums, commits to the death benefit, and pays out the death benefit to the beneficiaries. </a:t>
            </a:r>
          </a:p>
          <a:p>
            <a:pPr marL="0" indent="0">
              <a:buNone/>
              <a:defRPr/>
            </a:pPr>
            <a:endParaRPr lang="en-US" sz="4200" dirty="0"/>
          </a:p>
          <a:p>
            <a:pPr>
              <a:defRPr/>
            </a:pPr>
            <a:r>
              <a:rPr lang="en-US" sz="4200" b="1" dirty="0">
                <a:solidFill>
                  <a:srgbClr val="3333FF"/>
                </a:solidFill>
              </a:rPr>
              <a:t>The Policy Owner</a:t>
            </a:r>
            <a:r>
              <a:rPr lang="en-US" sz="4200" dirty="0"/>
              <a:t>: The policy owner creates the policy, is responsible to pay the premiums, controls the money in the policy, and decides who will be the beneficiaries – primary and contingent. They have the ultimate control of what happens to the policy</a:t>
            </a:r>
          </a:p>
          <a:p>
            <a:pPr eaLnBrk="1" fontAlgn="auto" hangingPunct="1">
              <a:spcAft>
                <a:spcPts val="0"/>
              </a:spcAft>
              <a:buFont typeface="Arial" pitchFamily="34" charset="0"/>
              <a:buChar char="•"/>
              <a:defRPr/>
            </a:pPr>
            <a:endParaRPr lang="en-US" sz="4200" dirty="0"/>
          </a:p>
          <a:p>
            <a:pPr>
              <a:defRPr/>
            </a:pPr>
            <a:r>
              <a:rPr lang="en-US" sz="4200" b="1" dirty="0">
                <a:solidFill>
                  <a:srgbClr val="FF0000"/>
                </a:solidFill>
              </a:rPr>
              <a:t>The Insured</a:t>
            </a:r>
            <a:r>
              <a:rPr lang="en-US" sz="4200" dirty="0"/>
              <a:t>:</a:t>
            </a:r>
            <a:r>
              <a:rPr lang="en-US" sz="4200" dirty="0">
                <a:solidFill>
                  <a:srgbClr val="FF0000"/>
                </a:solidFill>
              </a:rPr>
              <a:t> </a:t>
            </a:r>
            <a:r>
              <a:rPr lang="en-US" sz="4200" dirty="0"/>
              <a:t>The insured is the life that is being insured. When this person dies, that triggers the payment of the death benefit to the beneficiary.  Unless they are the same person as the policy owner, they don’t have access to the money in the policy. </a:t>
            </a:r>
          </a:p>
          <a:p>
            <a:pPr eaLnBrk="1" fontAlgn="auto" hangingPunct="1">
              <a:spcAft>
                <a:spcPts val="0"/>
              </a:spcAft>
              <a:buFont typeface="Arial" pitchFamily="34" charset="0"/>
              <a:buChar char="•"/>
              <a:defRPr/>
            </a:pPr>
            <a:endParaRPr lang="en-US" sz="4200" dirty="0"/>
          </a:p>
          <a:p>
            <a:pPr>
              <a:defRPr/>
            </a:pPr>
            <a:r>
              <a:rPr lang="en-US" sz="4200" b="1" dirty="0">
                <a:solidFill>
                  <a:srgbClr val="00B050"/>
                </a:solidFill>
              </a:rPr>
              <a:t>The Beneficiary</a:t>
            </a:r>
            <a:r>
              <a:rPr lang="en-US" sz="4200" dirty="0"/>
              <a:t>: The beneficiary is the person or party who receives the death benefit upon the death of the insured.</a:t>
            </a:r>
          </a:p>
          <a:p>
            <a:pPr marL="0" indent="0">
              <a:buNone/>
              <a:defRPr/>
            </a:pPr>
            <a:endParaRPr lang="en-US" sz="4200" dirty="0"/>
          </a:p>
          <a:p>
            <a:pPr marL="0" indent="0" eaLnBrk="1" fontAlgn="auto" hangingPunct="1">
              <a:spcAft>
                <a:spcPts val="0"/>
              </a:spcAft>
              <a:buNone/>
              <a:defRPr/>
            </a:pPr>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E8820EF5-E39C-45CC-9F45-36E116839956}" type="slidenum">
              <a:rPr lang="en-US"/>
              <a:pPr>
                <a:defRPr/>
              </a:pPr>
              <a:t>10</a:t>
            </a:fld>
            <a:endParaRPr lang="en-US" dirty="0"/>
          </a:p>
        </p:txBody>
      </p:sp>
      <p:pic>
        <p:nvPicPr>
          <p:cNvPr id="2" name="Picture 1">
            <a:extLst>
              <a:ext uri="{FF2B5EF4-FFF2-40B4-BE49-F238E27FC236}">
                <a16:creationId xmlns:a16="http://schemas.microsoft.com/office/drawing/2014/main" id="{99D85D7B-8A5F-4899-96F5-2C2521CC94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54391"/>
            <a:ext cx="7259472" cy="1143000"/>
          </a:xfrm>
        </p:spPr>
        <p:txBody>
          <a:bodyPr/>
          <a:lstStyle/>
          <a:p>
            <a:r>
              <a:rPr lang="en-US" b="1" dirty="0"/>
              <a:t>How Life Insurance Works</a:t>
            </a:r>
          </a:p>
        </p:txBody>
      </p:sp>
      <p:sp>
        <p:nvSpPr>
          <p:cNvPr id="3" name="TextBox 2"/>
          <p:cNvSpPr txBox="1"/>
          <p:nvPr/>
        </p:nvSpPr>
        <p:spPr>
          <a:xfrm>
            <a:off x="3962400" y="1752600"/>
            <a:ext cx="1752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7030A0"/>
                </a:solidFill>
              </a:rPr>
              <a:t>Insurance Company</a:t>
            </a:r>
          </a:p>
        </p:txBody>
      </p:sp>
      <p:sp>
        <p:nvSpPr>
          <p:cNvPr id="4" name="TextBox 3"/>
          <p:cNvSpPr txBox="1"/>
          <p:nvPr/>
        </p:nvSpPr>
        <p:spPr>
          <a:xfrm>
            <a:off x="3962400" y="2971800"/>
            <a:ext cx="1752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b="1" dirty="0"/>
          </a:p>
          <a:p>
            <a:pPr algn="ctr"/>
            <a:r>
              <a:rPr lang="en-US" b="1" dirty="0"/>
              <a:t>Insurance Policy</a:t>
            </a:r>
          </a:p>
          <a:p>
            <a:pPr algn="ctr"/>
            <a:endParaRPr lang="en-US" b="1" dirty="0"/>
          </a:p>
        </p:txBody>
      </p:sp>
      <p:sp>
        <p:nvSpPr>
          <p:cNvPr id="5" name="TextBox 4"/>
          <p:cNvSpPr txBox="1"/>
          <p:nvPr/>
        </p:nvSpPr>
        <p:spPr>
          <a:xfrm>
            <a:off x="457200" y="2667000"/>
            <a:ext cx="2286000" cy="1524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solidFill>
                  <a:srgbClr val="0070C0"/>
                </a:solidFill>
              </a:rPr>
              <a:t>Policyholder/Owner</a:t>
            </a:r>
          </a:p>
          <a:p>
            <a:pPr algn="ctr">
              <a:buFont typeface="Arial" pitchFamily="34" charset="0"/>
              <a:buChar char="•"/>
            </a:pPr>
            <a:r>
              <a:rPr lang="en-US" dirty="0"/>
              <a:t> Contracts with Insurance Company</a:t>
            </a:r>
          </a:p>
          <a:p>
            <a:pPr algn="ctr"/>
            <a:r>
              <a:rPr lang="en-US" dirty="0"/>
              <a:t> to take out </a:t>
            </a:r>
          </a:p>
          <a:p>
            <a:pPr algn="ctr"/>
            <a:r>
              <a:rPr lang="en-US" dirty="0"/>
              <a:t>insurance policy</a:t>
            </a:r>
          </a:p>
        </p:txBody>
      </p:sp>
      <p:sp>
        <p:nvSpPr>
          <p:cNvPr id="6" name="TextBox 5"/>
          <p:cNvSpPr txBox="1"/>
          <p:nvPr/>
        </p:nvSpPr>
        <p:spPr>
          <a:xfrm>
            <a:off x="7010400" y="2667000"/>
            <a:ext cx="1752600" cy="1524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solidFill>
                  <a:srgbClr val="00B050"/>
                </a:solidFill>
              </a:rPr>
              <a:t>Beneficiary</a:t>
            </a:r>
          </a:p>
          <a:p>
            <a:pPr algn="ctr">
              <a:buFont typeface="Arial" pitchFamily="34" charset="0"/>
              <a:buChar char="•"/>
            </a:pPr>
            <a:r>
              <a:rPr lang="en-US" dirty="0"/>
              <a:t> Receives the death benefit on death of insured person</a:t>
            </a:r>
          </a:p>
        </p:txBody>
      </p:sp>
      <p:sp>
        <p:nvSpPr>
          <p:cNvPr id="7" name="TextBox 6"/>
          <p:cNvSpPr txBox="1"/>
          <p:nvPr/>
        </p:nvSpPr>
        <p:spPr>
          <a:xfrm>
            <a:off x="3657600" y="4495800"/>
            <a:ext cx="236220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solidFill>
                  <a:srgbClr val="FF0000"/>
                </a:solidFill>
              </a:rPr>
              <a:t>Insured Person</a:t>
            </a:r>
          </a:p>
          <a:p>
            <a:pPr algn="ctr">
              <a:buFont typeface="Arial" pitchFamily="34" charset="0"/>
              <a:buChar char="•"/>
            </a:pPr>
            <a:r>
              <a:rPr lang="en-US" dirty="0"/>
              <a:t> The life on which the policy is taken out.</a:t>
            </a:r>
          </a:p>
          <a:p>
            <a:pPr algn="ctr">
              <a:buFont typeface="Arial" pitchFamily="34" charset="0"/>
              <a:buChar char="•"/>
            </a:pPr>
            <a:r>
              <a:rPr lang="en-US" dirty="0"/>
              <a:t> Policyholder must have an insurable interest on the life of the insured.</a:t>
            </a:r>
          </a:p>
        </p:txBody>
      </p:sp>
      <p:cxnSp>
        <p:nvCxnSpPr>
          <p:cNvPr id="9" name="Straight Arrow Connector 8"/>
          <p:cNvCxnSpPr>
            <a:stCxn id="5" idx="3"/>
            <a:endCxn id="4" idx="1"/>
          </p:cNvCxnSpPr>
          <p:nvPr/>
        </p:nvCxnSpPr>
        <p:spPr>
          <a:xfrm>
            <a:off x="2743200" y="3429000"/>
            <a:ext cx="1219200" cy="4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6" idx="1"/>
          </p:cNvCxnSpPr>
          <p:nvPr/>
        </p:nvCxnSpPr>
        <p:spPr>
          <a:xfrm flipV="1">
            <a:off x="5715000" y="3429000"/>
            <a:ext cx="1295400" cy="4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2"/>
            <a:endCxn id="4" idx="0"/>
          </p:cNvCxnSpPr>
          <p:nvPr/>
        </p:nvCxnSpPr>
        <p:spPr>
          <a:xfrm>
            <a:off x="4838700" y="2398931"/>
            <a:ext cx="0" cy="5728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2"/>
            <a:endCxn id="7" idx="0"/>
          </p:cNvCxnSpPr>
          <p:nvPr/>
        </p:nvCxnSpPr>
        <p:spPr>
          <a:xfrm>
            <a:off x="4838700" y="3895130"/>
            <a:ext cx="0" cy="6006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F027EC-7B81-433B-9DDC-2BFEF336DE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190077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488" y="63121"/>
            <a:ext cx="8100160" cy="1143000"/>
          </a:xfrm>
        </p:spPr>
        <p:txBody>
          <a:bodyPr>
            <a:normAutofit fontScale="90000"/>
          </a:bodyPr>
          <a:lstStyle/>
          <a:p>
            <a:r>
              <a:rPr lang="en-US" b="1" dirty="0"/>
              <a:t>What are the Components </a:t>
            </a:r>
            <a:br>
              <a:rPr lang="en-US" b="1" dirty="0"/>
            </a:br>
            <a:r>
              <a:rPr lang="en-US" b="1" dirty="0"/>
              <a:t>of a Life Insurance Policy?</a:t>
            </a:r>
          </a:p>
        </p:txBody>
      </p:sp>
      <p:sp>
        <p:nvSpPr>
          <p:cNvPr id="3" name="Content Placeholder 2"/>
          <p:cNvSpPr>
            <a:spLocks noGrp="1"/>
          </p:cNvSpPr>
          <p:nvPr>
            <p:ph idx="1"/>
          </p:nvPr>
        </p:nvSpPr>
        <p:spPr>
          <a:xfrm>
            <a:off x="263237" y="1198418"/>
            <a:ext cx="8652163" cy="5507182"/>
          </a:xfrm>
        </p:spPr>
        <p:txBody>
          <a:bodyPr>
            <a:noAutofit/>
          </a:bodyPr>
          <a:lstStyle/>
          <a:p>
            <a:pPr>
              <a:buNone/>
            </a:pPr>
            <a:r>
              <a:rPr lang="en-US" sz="2400" b="1" u="sng" dirty="0"/>
              <a:t>PREMIUM</a:t>
            </a:r>
          </a:p>
          <a:p>
            <a:pPr>
              <a:buNone/>
            </a:pPr>
            <a:r>
              <a:rPr lang="en-US" sz="2200" dirty="0"/>
              <a:t>A premium must be paid on a regular basis – monthly, quarterly or yearly.</a:t>
            </a:r>
          </a:p>
          <a:p>
            <a:pPr>
              <a:buNone/>
            </a:pPr>
            <a:r>
              <a:rPr lang="en-US" sz="2400" b="1" u="sng" dirty="0"/>
              <a:t>DEATH BENEFIT</a:t>
            </a:r>
          </a:p>
          <a:p>
            <a:pPr>
              <a:buNone/>
            </a:pPr>
            <a:r>
              <a:rPr lang="en-US" sz="2200" dirty="0"/>
              <a:t>The death benefit is the amount of money that you want the insurance company to pay your beneficiaries should you pass away. </a:t>
            </a:r>
          </a:p>
          <a:p>
            <a:pPr>
              <a:buNone/>
            </a:pPr>
            <a:r>
              <a:rPr lang="en-US" sz="2400" b="1" u="sng" dirty="0"/>
              <a:t>CASH VALUE</a:t>
            </a:r>
          </a:p>
          <a:p>
            <a:pPr>
              <a:buNone/>
            </a:pPr>
            <a:r>
              <a:rPr lang="en-US" sz="2200" dirty="0"/>
              <a:t>The cash value of the policy is the amount of money that would be available to you if you decided to cancel and forfeit the policy at any time. It is also the amount of money that you can borrow against. </a:t>
            </a:r>
          </a:p>
          <a:p>
            <a:pPr>
              <a:buNone/>
            </a:pPr>
            <a:r>
              <a:rPr lang="en-US" sz="2400" b="1" u="sng" dirty="0"/>
              <a:t>DIVIDENDS</a:t>
            </a:r>
          </a:p>
          <a:p>
            <a:pPr>
              <a:buNone/>
            </a:pPr>
            <a:r>
              <a:rPr lang="en-US" sz="2200" dirty="0"/>
              <a:t>A dividend is in essence excess premium which is analogous to a profit or net income of a company. The insurance company will return this money to the policy holders. Since it is technically a “return of premium” it is non-taxable. Dividends make the cash value grow. </a:t>
            </a:r>
          </a:p>
        </p:txBody>
      </p:sp>
      <p:pic>
        <p:nvPicPr>
          <p:cNvPr id="6" name="Picture 5">
            <a:extLst>
              <a:ext uri="{FF2B5EF4-FFF2-40B4-BE49-F238E27FC236}">
                <a16:creationId xmlns:a16="http://schemas.microsoft.com/office/drawing/2014/main" id="{47A85868-6CD3-43DE-B419-681EB961C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017" y="96897"/>
            <a:ext cx="7429500" cy="1143000"/>
          </a:xfrm>
        </p:spPr>
        <p:txBody>
          <a:bodyPr>
            <a:normAutofit/>
          </a:bodyPr>
          <a:lstStyle/>
          <a:p>
            <a:r>
              <a:rPr lang="en-US" b="1" dirty="0"/>
              <a:t>What is an Insurable Interest?</a:t>
            </a:r>
          </a:p>
        </p:txBody>
      </p:sp>
      <p:sp>
        <p:nvSpPr>
          <p:cNvPr id="3" name="Content Placeholder 2"/>
          <p:cNvSpPr>
            <a:spLocks noGrp="1"/>
          </p:cNvSpPr>
          <p:nvPr>
            <p:ph idx="1"/>
          </p:nvPr>
        </p:nvSpPr>
        <p:spPr>
          <a:xfrm>
            <a:off x="263237" y="1198418"/>
            <a:ext cx="8652163" cy="5507182"/>
          </a:xfrm>
        </p:spPr>
        <p:txBody>
          <a:bodyPr>
            <a:noAutofit/>
          </a:bodyPr>
          <a:lstStyle/>
          <a:p>
            <a:r>
              <a:rPr lang="en-US" sz="2400" dirty="0"/>
              <a:t>Life insurance may be purchased on someone other than the owner of the policy. </a:t>
            </a:r>
          </a:p>
          <a:p>
            <a:r>
              <a:rPr lang="en-US" sz="2400" dirty="0"/>
              <a:t>The principle of insurable interest is that the person buying the insurance must have an incentive that the person being insured remain alive.  </a:t>
            </a:r>
          </a:p>
          <a:p>
            <a:pPr marL="0" indent="0" algn="just">
              <a:buNone/>
            </a:pPr>
            <a:r>
              <a:rPr lang="en-US" sz="2400" i="1" dirty="0"/>
              <a:t>It is possible to own an insurance contract on someone else: </a:t>
            </a:r>
          </a:p>
          <a:p>
            <a:pPr algn="just"/>
            <a:r>
              <a:rPr lang="en-US" sz="2400" i="1" dirty="0"/>
              <a:t>Spouse,</a:t>
            </a:r>
          </a:p>
          <a:p>
            <a:pPr algn="just"/>
            <a:r>
              <a:rPr lang="en-US" sz="2400" i="1" dirty="0"/>
              <a:t>Sibling(s), </a:t>
            </a:r>
          </a:p>
          <a:p>
            <a:pPr algn="just"/>
            <a:r>
              <a:rPr lang="en-US" sz="2400" i="1" dirty="0"/>
              <a:t>Child(</a:t>
            </a:r>
            <a:r>
              <a:rPr lang="en-US" sz="2400" i="1" dirty="0" err="1"/>
              <a:t>ren</a:t>
            </a:r>
            <a:r>
              <a:rPr lang="en-US" sz="2400" i="1" dirty="0"/>
              <a:t>), </a:t>
            </a:r>
          </a:p>
          <a:p>
            <a:pPr algn="just"/>
            <a:r>
              <a:rPr lang="en-US" sz="2400" i="1" dirty="0"/>
              <a:t>Grandchild(</a:t>
            </a:r>
            <a:r>
              <a:rPr lang="en-US" sz="2400" i="1" dirty="0" err="1"/>
              <a:t>ren</a:t>
            </a:r>
            <a:r>
              <a:rPr lang="en-US" sz="2400" i="1" dirty="0"/>
              <a:t>),</a:t>
            </a:r>
          </a:p>
          <a:p>
            <a:pPr algn="just"/>
            <a:r>
              <a:rPr lang="en-US" sz="2400" i="1" dirty="0"/>
              <a:t>Niece(s), Nephew(s), or</a:t>
            </a:r>
          </a:p>
          <a:p>
            <a:pPr algn="just"/>
            <a:r>
              <a:rPr lang="en-US" sz="2400" i="1" dirty="0"/>
              <a:t>Business partner(s). </a:t>
            </a:r>
          </a:p>
          <a:p>
            <a:pPr marL="0" indent="0" algn="just">
              <a:buNone/>
            </a:pPr>
            <a:r>
              <a:rPr lang="en-US" sz="2400" i="1" dirty="0">
                <a:solidFill>
                  <a:srgbClr val="00B050"/>
                </a:solidFill>
              </a:rPr>
              <a:t>– Dwayne </a:t>
            </a:r>
            <a:r>
              <a:rPr lang="en-US" sz="2400" i="1" dirty="0" err="1">
                <a:solidFill>
                  <a:srgbClr val="00B050"/>
                </a:solidFill>
              </a:rPr>
              <a:t>Burnell</a:t>
            </a:r>
            <a:endParaRPr lang="en-US" sz="2400" dirty="0">
              <a:solidFill>
                <a:srgbClr val="00B050"/>
              </a:solidFill>
            </a:endParaRP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3941123"/>
            <a:ext cx="3952875" cy="2638425"/>
          </a:xfrm>
          <a:prstGeom prst="rect">
            <a:avLst/>
          </a:prstGeom>
        </p:spPr>
      </p:pic>
      <p:pic>
        <p:nvPicPr>
          <p:cNvPr id="7" name="Picture 6">
            <a:extLst>
              <a:ext uri="{FF2B5EF4-FFF2-40B4-BE49-F238E27FC236}">
                <a16:creationId xmlns:a16="http://schemas.microsoft.com/office/drawing/2014/main" id="{B93EC2FE-9E70-4182-86C3-76C5D4D1E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17567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10653" y="320497"/>
            <a:ext cx="8229600" cy="1143000"/>
          </a:xfrm>
        </p:spPr>
        <p:txBody>
          <a:bodyPr rtlCol="0">
            <a:normAutofit/>
          </a:bodyPr>
          <a:lstStyle/>
          <a:p>
            <a:pPr eaLnBrk="1" fontAlgn="auto" hangingPunct="1">
              <a:spcAft>
                <a:spcPts val="0"/>
              </a:spcAft>
              <a:defRPr/>
            </a:pPr>
            <a:r>
              <a:rPr lang="en-US" b="1" dirty="0"/>
              <a:t>4 Types of Life Insurance</a:t>
            </a:r>
            <a:endParaRPr lang="en-US" dirty="0"/>
          </a:p>
        </p:txBody>
      </p:sp>
      <p:sp>
        <p:nvSpPr>
          <p:cNvPr id="7" name="Footer Placeholder 6"/>
          <p:cNvSpPr>
            <a:spLocks noGrp="1"/>
          </p:cNvSpPr>
          <p:nvPr>
            <p:ph type="ftr" sz="quarter" idx="11"/>
          </p:nvPr>
        </p:nvSpPr>
        <p:spPr>
          <a:xfrm>
            <a:off x="5865253" y="6523037"/>
            <a:ext cx="2895600" cy="365125"/>
          </a:xfrm>
        </p:spPr>
        <p:txBody>
          <a:bodyPr/>
          <a:lstStyle/>
          <a:p>
            <a:pPr algn="r">
              <a:defRPr/>
            </a:pPr>
            <a:r>
              <a:rPr lang="en-US" dirty="0"/>
              <a:t>© Alex </a:t>
            </a:r>
            <a:r>
              <a:rPr lang="en-US" dirty="0" err="1"/>
              <a:t>Barrón</a:t>
            </a:r>
            <a:r>
              <a:rPr lang="en-US" dirty="0"/>
              <a:t> 2018</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14</a:t>
            </a:fld>
            <a:endParaRPr lang="en-US"/>
          </a:p>
        </p:txBody>
      </p:sp>
      <p:sp>
        <p:nvSpPr>
          <p:cNvPr id="10" name="Content Placeholder 2"/>
          <p:cNvSpPr txBox="1">
            <a:spLocks/>
          </p:cNvSpPr>
          <p:nvPr/>
        </p:nvSpPr>
        <p:spPr>
          <a:xfrm>
            <a:off x="152400" y="3124200"/>
            <a:ext cx="8610599" cy="3581400"/>
          </a:xfrm>
          <a:prstGeom prst="rect">
            <a:avLst/>
          </a:prstGeom>
        </p:spPr>
        <p:txBody>
          <a:bodyPr vert="horz" lIns="91440" tIns="45720" rIns="91440" bIns="45720" rtlCol="0">
            <a:normAutofit/>
          </a:bodyPr>
          <a:lstStyle/>
          <a:p>
            <a:pPr marL="742950" lvl="1" indent="-285750">
              <a:spcBef>
                <a:spcPct val="20000"/>
              </a:spcBef>
              <a:buFont typeface="Wingdings" pitchFamily="2" charset="2"/>
              <a:buChar char="ü"/>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Content Placeholder 1"/>
          <p:cNvSpPr>
            <a:spLocks noGrp="1"/>
          </p:cNvSpPr>
          <p:nvPr>
            <p:ph idx="1"/>
          </p:nvPr>
        </p:nvSpPr>
        <p:spPr>
          <a:xfrm>
            <a:off x="152400" y="1295400"/>
            <a:ext cx="8839200" cy="5257800"/>
          </a:xfrm>
        </p:spPr>
        <p:txBody>
          <a:bodyPr>
            <a:normAutofit/>
          </a:bodyPr>
          <a:lstStyle/>
          <a:p>
            <a:pPr lvl="0">
              <a:defRPr/>
            </a:pPr>
            <a:r>
              <a:rPr lang="en-US" dirty="0"/>
              <a:t>There are 4 Basic Types of Life Insurance:</a:t>
            </a:r>
          </a:p>
          <a:p>
            <a:pPr marL="971550" lvl="1" indent="-514350">
              <a:buFont typeface="+mj-lt"/>
              <a:buAutoNum type="arabicPeriod"/>
              <a:defRPr/>
            </a:pPr>
            <a:r>
              <a:rPr lang="en-US" b="1" dirty="0"/>
              <a:t>Term Life Insurance</a:t>
            </a:r>
            <a:r>
              <a:rPr lang="en-US" dirty="0"/>
              <a:t> - Your "Rent" the policy for a period of time - typically 10-30 years. </a:t>
            </a:r>
          </a:p>
          <a:p>
            <a:pPr marL="971550" lvl="1" indent="-514350">
              <a:buFont typeface="+mj-lt"/>
              <a:buAutoNum type="arabicPeriod"/>
              <a:defRPr/>
            </a:pPr>
            <a:r>
              <a:rPr lang="en-US" b="1" dirty="0"/>
              <a:t>Whole Life Insurance</a:t>
            </a:r>
            <a:r>
              <a:rPr lang="en-US" dirty="0"/>
              <a:t> - The policy is permanent and remains in force until the death, as long as the premiums are paid each year, until the contract is paid. It has fixed premiums, pays dividends, accumulates money (redemption value), and can borrow. </a:t>
            </a:r>
          </a:p>
          <a:p>
            <a:pPr marL="457200" lvl="1" indent="0">
              <a:buNone/>
              <a:defRPr/>
            </a:pPr>
            <a:endParaRPr lang="en-US" dirty="0"/>
          </a:p>
        </p:txBody>
      </p:sp>
      <p:pic>
        <p:nvPicPr>
          <p:cNvPr id="3" name="Picture 2">
            <a:extLst>
              <a:ext uri="{FF2B5EF4-FFF2-40B4-BE49-F238E27FC236}">
                <a16:creationId xmlns:a16="http://schemas.microsoft.com/office/drawing/2014/main" id="{C84364E8-780F-472F-942F-0EF3F3FABC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36746114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4 Types of Life Insurance</a:t>
            </a:r>
          </a:p>
        </p:txBody>
      </p:sp>
      <p:sp>
        <p:nvSpPr>
          <p:cNvPr id="3" name="Content Placeholder 2"/>
          <p:cNvSpPr>
            <a:spLocks noGrp="1"/>
          </p:cNvSpPr>
          <p:nvPr>
            <p:ph idx="1"/>
          </p:nvPr>
        </p:nvSpPr>
        <p:spPr/>
        <p:txBody>
          <a:bodyPr/>
          <a:lstStyle/>
          <a:p>
            <a:pPr marL="342900" lvl="1" indent="-342900">
              <a:buFont typeface="Arial" pitchFamily="34" charset="0"/>
              <a:buChar char="•"/>
            </a:pPr>
            <a:r>
              <a:rPr lang="en-US" b="1" dirty="0"/>
              <a:t>3. "Your Own Bank" Insurance</a:t>
            </a:r>
            <a:r>
              <a:rPr lang="en-US" dirty="0"/>
              <a:t> - It is a permanent insurance that is a combination of a whole life policy, a term life rider, and additional optional coverages called Paid Up Additions (like mini whole </a:t>
            </a:r>
            <a:r>
              <a:rPr lang="en-US" dirty="0" err="1"/>
              <a:t>lifes</a:t>
            </a:r>
            <a:r>
              <a:rPr lang="en-US" dirty="0"/>
              <a:t>). It allows you to save and borrow. It has a low fixed payment, but gives you the opportunity to make additional optional contributions to grow the coverage over time. The focus is on the Living Benefits - which allow you to use the money in the policy for many purposes while you are alive. </a:t>
            </a:r>
          </a:p>
          <a:p>
            <a:endParaRPr lang="en-US" dirty="0"/>
          </a:p>
        </p:txBody>
      </p:sp>
      <p:pic>
        <p:nvPicPr>
          <p:cNvPr id="5" name="Picture 4">
            <a:extLst>
              <a:ext uri="{FF2B5EF4-FFF2-40B4-BE49-F238E27FC236}">
                <a16:creationId xmlns:a16="http://schemas.microsoft.com/office/drawing/2014/main" id="{B1CE895F-64F2-4801-8E33-2881F37410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195762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10653" y="320497"/>
            <a:ext cx="8229600" cy="1143000"/>
          </a:xfrm>
        </p:spPr>
        <p:txBody>
          <a:bodyPr rtlCol="0">
            <a:normAutofit/>
          </a:bodyPr>
          <a:lstStyle/>
          <a:p>
            <a:pPr eaLnBrk="1" fontAlgn="auto" hangingPunct="1">
              <a:spcAft>
                <a:spcPts val="0"/>
              </a:spcAft>
              <a:defRPr/>
            </a:pPr>
            <a:r>
              <a:rPr lang="en-US" b="1" dirty="0"/>
              <a:t>4 Types of Life Insurance</a:t>
            </a:r>
            <a:endParaRPr lang="en-US" dirty="0"/>
          </a:p>
        </p:txBody>
      </p:sp>
      <p:sp>
        <p:nvSpPr>
          <p:cNvPr id="7" name="Footer Placeholder 6"/>
          <p:cNvSpPr>
            <a:spLocks noGrp="1"/>
          </p:cNvSpPr>
          <p:nvPr>
            <p:ph type="ftr" sz="quarter" idx="11"/>
          </p:nvPr>
        </p:nvSpPr>
        <p:spPr>
          <a:xfrm>
            <a:off x="5865253" y="6523037"/>
            <a:ext cx="2895600" cy="365125"/>
          </a:xfrm>
        </p:spPr>
        <p:txBody>
          <a:bodyPr/>
          <a:lstStyle/>
          <a:p>
            <a:pPr algn="r">
              <a:defRPr/>
            </a:pPr>
            <a:r>
              <a:rPr lang="en-US" dirty="0"/>
              <a:t>© Alex </a:t>
            </a:r>
            <a:r>
              <a:rPr lang="en-US" dirty="0" err="1"/>
              <a:t>Barrón</a:t>
            </a:r>
            <a:r>
              <a:rPr lang="en-US" dirty="0"/>
              <a:t> 2018</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16</a:t>
            </a:fld>
            <a:endParaRPr lang="en-US"/>
          </a:p>
        </p:txBody>
      </p:sp>
      <p:sp>
        <p:nvSpPr>
          <p:cNvPr id="10" name="Content Placeholder 2"/>
          <p:cNvSpPr txBox="1">
            <a:spLocks/>
          </p:cNvSpPr>
          <p:nvPr/>
        </p:nvSpPr>
        <p:spPr>
          <a:xfrm>
            <a:off x="152400" y="3124200"/>
            <a:ext cx="8610599" cy="3581400"/>
          </a:xfrm>
          <a:prstGeom prst="rect">
            <a:avLst/>
          </a:prstGeom>
        </p:spPr>
        <p:txBody>
          <a:bodyPr vert="horz" lIns="91440" tIns="45720" rIns="91440" bIns="45720" rtlCol="0">
            <a:normAutofit/>
          </a:bodyPr>
          <a:lstStyle/>
          <a:p>
            <a:pPr marL="742950" lvl="1" indent="-285750">
              <a:spcBef>
                <a:spcPct val="20000"/>
              </a:spcBef>
              <a:buFont typeface="Wingdings" pitchFamily="2" charset="2"/>
              <a:buChar char="ü"/>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Content Placeholder 1"/>
          <p:cNvSpPr>
            <a:spLocks noGrp="1"/>
          </p:cNvSpPr>
          <p:nvPr>
            <p:ph idx="1"/>
          </p:nvPr>
        </p:nvSpPr>
        <p:spPr>
          <a:xfrm>
            <a:off x="152400" y="1295400"/>
            <a:ext cx="8839200" cy="5257800"/>
          </a:xfrm>
        </p:spPr>
        <p:txBody>
          <a:bodyPr>
            <a:normAutofit/>
          </a:bodyPr>
          <a:lstStyle/>
          <a:p>
            <a:pPr lvl="0">
              <a:defRPr/>
            </a:pPr>
            <a:r>
              <a:rPr lang="en-US" dirty="0"/>
              <a:t>There are 4 Basic Types of Life Insurance:</a:t>
            </a:r>
          </a:p>
          <a:p>
            <a:pPr marL="457200" lvl="1" indent="0">
              <a:buNone/>
              <a:defRPr/>
            </a:pPr>
            <a:r>
              <a:rPr lang="en-US" b="1" dirty="0"/>
              <a:t>4. Universal Life Insurance</a:t>
            </a:r>
            <a:r>
              <a:rPr lang="en-US" dirty="0"/>
              <a:t> - It is a combination of temporary insurance and an investment fund. In the end, the cost of temporary insurance increases and the investment is eaten up.</a:t>
            </a:r>
          </a:p>
          <a:p>
            <a:pPr marL="457200" lvl="1" indent="0">
              <a:buNone/>
              <a:defRPr/>
            </a:pPr>
            <a:endParaRPr lang="en-US" dirty="0"/>
          </a:p>
          <a:p>
            <a:pPr marL="457200" lvl="1" indent="0">
              <a:buNone/>
              <a:defRPr/>
            </a:pPr>
            <a:r>
              <a:rPr lang="en-US" b="1" dirty="0">
                <a:solidFill>
                  <a:srgbClr val="FF0000"/>
                </a:solidFill>
              </a:rPr>
              <a:t>We </a:t>
            </a:r>
            <a:r>
              <a:rPr lang="en-US" b="1" u="sng" dirty="0">
                <a:solidFill>
                  <a:srgbClr val="FF0000"/>
                </a:solidFill>
              </a:rPr>
              <a:t>DO NOT </a:t>
            </a:r>
            <a:r>
              <a:rPr lang="en-US" b="1" dirty="0">
                <a:solidFill>
                  <a:srgbClr val="FF0000"/>
                </a:solidFill>
              </a:rPr>
              <a:t>recommend this one! We will explain why later. </a:t>
            </a:r>
          </a:p>
          <a:p>
            <a:pPr marL="971550" lvl="1" indent="-514350">
              <a:buFont typeface="+mj-lt"/>
              <a:buAutoNum type="arabicPeriod"/>
              <a:defRPr/>
            </a:pPr>
            <a:endParaRPr lang="en-US" dirty="0"/>
          </a:p>
        </p:txBody>
      </p:sp>
      <p:pic>
        <p:nvPicPr>
          <p:cNvPr id="3" name="Picture 2">
            <a:extLst>
              <a:ext uri="{FF2B5EF4-FFF2-40B4-BE49-F238E27FC236}">
                <a16:creationId xmlns:a16="http://schemas.microsoft.com/office/drawing/2014/main" id="{CA6FB59D-BA80-4452-9C68-428BBBF021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21141149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621"/>
            <a:ext cx="8229600" cy="942974"/>
          </a:xfrm>
        </p:spPr>
        <p:txBody>
          <a:bodyPr>
            <a:normAutofit/>
          </a:bodyPr>
          <a:lstStyle/>
          <a:p>
            <a:r>
              <a:rPr lang="en-US" b="1" dirty="0"/>
              <a:t>1. Term Life Insurance</a:t>
            </a: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0" indent="0">
              <a:buNone/>
            </a:pPr>
            <a:r>
              <a:rPr lang="en-US" b="1" dirty="0"/>
              <a:t>Pros</a:t>
            </a:r>
            <a:r>
              <a:rPr lang="en-US" dirty="0"/>
              <a:t>: </a:t>
            </a:r>
          </a:p>
          <a:p>
            <a:r>
              <a:rPr lang="en-US" dirty="0"/>
              <a:t>Monthly Cost (premiums) is Low. </a:t>
            </a:r>
          </a:p>
          <a:p>
            <a:r>
              <a:rPr lang="en-US" dirty="0"/>
              <a:t>High Death Benefit.</a:t>
            </a:r>
          </a:p>
          <a:p>
            <a:r>
              <a:rPr lang="en-US" dirty="0"/>
              <a:t>Death Benefit is Tax Free. </a:t>
            </a:r>
          </a:p>
          <a:p>
            <a:r>
              <a:rPr lang="en-US" dirty="0"/>
              <a:t>Mental peace in case of accident or premature death. </a:t>
            </a:r>
          </a:p>
          <a:p>
            <a:pPr marL="0" indent="0">
              <a:buNone/>
            </a:pPr>
            <a:r>
              <a:rPr lang="en-US" b="1" dirty="0"/>
              <a:t>Cons</a:t>
            </a:r>
            <a:r>
              <a:rPr lang="en-US" dirty="0"/>
              <a:t>: </a:t>
            </a:r>
          </a:p>
          <a:p>
            <a:r>
              <a:rPr lang="en-US" dirty="0"/>
              <a:t>Expires after a period of time - typically 10-30 years. </a:t>
            </a:r>
          </a:p>
          <a:p>
            <a:r>
              <a:rPr lang="en-US" dirty="0"/>
              <a:t>If the person does not die, all the money is lost. </a:t>
            </a:r>
          </a:p>
          <a:p>
            <a:r>
              <a:rPr lang="en-US" dirty="0"/>
              <a:t>After the initial term, the cost to renew are very high so most people cancel when it is needed most.</a:t>
            </a:r>
          </a:p>
          <a:p>
            <a:r>
              <a:rPr lang="en-US" dirty="0"/>
              <a:t>It has no cash value. </a:t>
            </a:r>
          </a:p>
          <a:p>
            <a:r>
              <a:rPr lang="en-US" dirty="0"/>
              <a:t>You can not borrow against it</a:t>
            </a:r>
            <a:r>
              <a:rPr lang="es-ES" dirty="0"/>
              <a:t>.</a:t>
            </a:r>
            <a:endParaRPr lang="en-US" dirty="0"/>
          </a:p>
        </p:txBody>
      </p:sp>
      <p:pic>
        <p:nvPicPr>
          <p:cNvPr id="6" name="Picture 5">
            <a:extLst>
              <a:ext uri="{FF2B5EF4-FFF2-40B4-BE49-F238E27FC236}">
                <a16:creationId xmlns:a16="http://schemas.microsoft.com/office/drawing/2014/main" id="{0C010D09-D683-4CF4-8BBF-F03576EC7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3519411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11886" cy="942974"/>
          </a:xfrm>
        </p:spPr>
        <p:txBody>
          <a:bodyPr>
            <a:normAutofit/>
          </a:bodyPr>
          <a:lstStyle/>
          <a:p>
            <a:r>
              <a:rPr lang="en-US" b="1" dirty="0"/>
              <a:t>1. Term Life Insurance</a:t>
            </a:r>
          </a:p>
        </p:txBody>
      </p:sp>
      <p:pic>
        <p:nvPicPr>
          <p:cNvPr id="4" name="Picture 3">
            <a:extLst>
              <a:ext uri="{FF2B5EF4-FFF2-40B4-BE49-F238E27FC236}">
                <a16:creationId xmlns:a16="http://schemas.microsoft.com/office/drawing/2014/main" id="{317FB92A-B5B8-4613-97BB-1EBB4DDBF8FA}"/>
              </a:ext>
            </a:extLst>
          </p:cNvPr>
          <p:cNvPicPr>
            <a:picLocks noChangeAspect="1"/>
          </p:cNvPicPr>
          <p:nvPr/>
        </p:nvPicPr>
        <p:blipFill>
          <a:blip r:embed="rId2"/>
          <a:stretch>
            <a:fillRect/>
          </a:stretch>
        </p:blipFill>
        <p:spPr>
          <a:xfrm>
            <a:off x="1828800" y="1330566"/>
            <a:ext cx="5866486" cy="5387294"/>
          </a:xfrm>
          <a:prstGeom prst="rect">
            <a:avLst/>
          </a:prstGeom>
        </p:spPr>
      </p:pic>
      <p:pic>
        <p:nvPicPr>
          <p:cNvPr id="3" name="Picture 2">
            <a:extLst>
              <a:ext uri="{FF2B5EF4-FFF2-40B4-BE49-F238E27FC236}">
                <a16:creationId xmlns:a16="http://schemas.microsoft.com/office/drawing/2014/main" id="{3EA6E891-FAE5-4D79-8310-B7D3E33AB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168875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88086" cy="942974"/>
          </a:xfrm>
        </p:spPr>
        <p:txBody>
          <a:bodyPr>
            <a:normAutofit/>
          </a:bodyPr>
          <a:lstStyle/>
          <a:p>
            <a:r>
              <a:rPr lang="en-US" b="1" dirty="0"/>
              <a:t>1. Term Life Insurance</a:t>
            </a:r>
          </a:p>
        </p:txBody>
      </p:sp>
      <p:sp>
        <p:nvSpPr>
          <p:cNvPr id="3" name="Content Placeholder 2"/>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56E9CE31-ED92-44EB-A898-E64BC37C16D9}"/>
              </a:ext>
            </a:extLst>
          </p:cNvPr>
          <p:cNvPicPr>
            <a:picLocks noChangeAspect="1"/>
          </p:cNvPicPr>
          <p:nvPr/>
        </p:nvPicPr>
        <p:blipFill>
          <a:blip r:embed="rId2"/>
          <a:stretch>
            <a:fillRect/>
          </a:stretch>
        </p:blipFill>
        <p:spPr>
          <a:xfrm>
            <a:off x="4601200" y="1198875"/>
            <a:ext cx="4522152" cy="2585823"/>
          </a:xfrm>
          <a:prstGeom prst="rect">
            <a:avLst/>
          </a:prstGeom>
        </p:spPr>
      </p:pic>
      <p:pic>
        <p:nvPicPr>
          <p:cNvPr id="11" name="Picture 10">
            <a:extLst>
              <a:ext uri="{FF2B5EF4-FFF2-40B4-BE49-F238E27FC236}">
                <a16:creationId xmlns:a16="http://schemas.microsoft.com/office/drawing/2014/main" id="{6CFBDF38-69C3-433D-A657-6AF223397DF8}"/>
              </a:ext>
            </a:extLst>
          </p:cNvPr>
          <p:cNvPicPr>
            <a:picLocks noChangeAspect="1"/>
          </p:cNvPicPr>
          <p:nvPr/>
        </p:nvPicPr>
        <p:blipFill>
          <a:blip r:embed="rId3"/>
          <a:stretch>
            <a:fillRect/>
          </a:stretch>
        </p:blipFill>
        <p:spPr>
          <a:xfrm>
            <a:off x="20648" y="3863180"/>
            <a:ext cx="4573890" cy="2766219"/>
          </a:xfrm>
          <a:prstGeom prst="rect">
            <a:avLst/>
          </a:prstGeom>
        </p:spPr>
      </p:pic>
      <p:pic>
        <p:nvPicPr>
          <p:cNvPr id="12" name="Picture 11">
            <a:extLst>
              <a:ext uri="{FF2B5EF4-FFF2-40B4-BE49-F238E27FC236}">
                <a16:creationId xmlns:a16="http://schemas.microsoft.com/office/drawing/2014/main" id="{FECB61BC-8D4F-493B-B589-DD0FA05175AF}"/>
              </a:ext>
            </a:extLst>
          </p:cNvPr>
          <p:cNvPicPr>
            <a:picLocks noChangeAspect="1"/>
          </p:cNvPicPr>
          <p:nvPr/>
        </p:nvPicPr>
        <p:blipFill>
          <a:blip r:embed="rId4"/>
          <a:stretch>
            <a:fillRect/>
          </a:stretch>
        </p:blipFill>
        <p:spPr>
          <a:xfrm>
            <a:off x="-1889" y="1195668"/>
            <a:ext cx="4573889" cy="2611770"/>
          </a:xfrm>
          <a:prstGeom prst="rect">
            <a:avLst/>
          </a:prstGeom>
        </p:spPr>
      </p:pic>
      <p:pic>
        <p:nvPicPr>
          <p:cNvPr id="13" name="Picture 12">
            <a:extLst>
              <a:ext uri="{FF2B5EF4-FFF2-40B4-BE49-F238E27FC236}">
                <a16:creationId xmlns:a16="http://schemas.microsoft.com/office/drawing/2014/main" id="{79A0D7A3-764A-477F-B358-123B816AE4C1}"/>
              </a:ext>
            </a:extLst>
          </p:cNvPr>
          <p:cNvPicPr>
            <a:picLocks noChangeAspect="1"/>
          </p:cNvPicPr>
          <p:nvPr/>
        </p:nvPicPr>
        <p:blipFill>
          <a:blip r:embed="rId5"/>
          <a:stretch>
            <a:fillRect/>
          </a:stretch>
        </p:blipFill>
        <p:spPr>
          <a:xfrm>
            <a:off x="4601200" y="3888580"/>
            <a:ext cx="4837632" cy="2766219"/>
          </a:xfrm>
          <a:prstGeom prst="rect">
            <a:avLst/>
          </a:prstGeom>
        </p:spPr>
      </p:pic>
      <p:pic>
        <p:nvPicPr>
          <p:cNvPr id="4" name="Picture 3">
            <a:extLst>
              <a:ext uri="{FF2B5EF4-FFF2-40B4-BE49-F238E27FC236}">
                <a16:creationId xmlns:a16="http://schemas.microsoft.com/office/drawing/2014/main" id="{DEF2872D-F427-4CC8-B8E4-3E50919940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150440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normAutofit/>
          </a:bodyPr>
          <a:lstStyle/>
          <a:p>
            <a:r>
              <a:rPr lang="en-US" b="1" dirty="0"/>
              <a:t>WHAT IS LIFE INSURANCE?</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124200"/>
            <a:ext cx="7461250" cy="2865120"/>
          </a:xfrm>
          <a:prstGeom prst="rect">
            <a:avLst/>
          </a:prstGeom>
        </p:spPr>
      </p:pic>
      <p:pic>
        <p:nvPicPr>
          <p:cNvPr id="6" name="Picture 5">
            <a:extLst>
              <a:ext uri="{FF2B5EF4-FFF2-40B4-BE49-F238E27FC236}">
                <a16:creationId xmlns:a16="http://schemas.microsoft.com/office/drawing/2014/main" id="{594AE298-06C5-4ADC-85C7-243E608A44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685"/>
            <a:ext cx="8229600" cy="942974"/>
          </a:xfrm>
        </p:spPr>
        <p:txBody>
          <a:bodyPr>
            <a:normAutofit/>
          </a:bodyPr>
          <a:lstStyle/>
          <a:p>
            <a:r>
              <a:rPr lang="en-US" b="1" dirty="0"/>
              <a:t>2. Whole Life Insurance</a:t>
            </a:r>
          </a:p>
        </p:txBody>
      </p:sp>
      <p:sp>
        <p:nvSpPr>
          <p:cNvPr id="3" name="Content Placeholder 2"/>
          <p:cNvSpPr>
            <a:spLocks noGrp="1"/>
          </p:cNvSpPr>
          <p:nvPr>
            <p:ph idx="1"/>
          </p:nvPr>
        </p:nvSpPr>
        <p:spPr>
          <a:xfrm>
            <a:off x="381000" y="1371600"/>
            <a:ext cx="8305800" cy="5486400"/>
          </a:xfrm>
        </p:spPr>
        <p:txBody>
          <a:bodyPr>
            <a:normAutofit fontScale="70000" lnSpcReduction="20000"/>
          </a:bodyPr>
          <a:lstStyle/>
          <a:p>
            <a:pPr marL="0" indent="0">
              <a:buNone/>
            </a:pPr>
            <a:r>
              <a:rPr lang="en-US" b="1" dirty="0"/>
              <a:t>Pros</a:t>
            </a:r>
            <a:r>
              <a:rPr lang="en-US" dirty="0"/>
              <a:t>: </a:t>
            </a:r>
          </a:p>
          <a:p>
            <a:r>
              <a:rPr lang="en-US" dirty="0"/>
              <a:t>Death Benefit is Tax Free. </a:t>
            </a:r>
          </a:p>
          <a:p>
            <a:r>
              <a:rPr lang="en-US" dirty="0"/>
              <a:t>Peace of Mind - the benefit is for life. It never expires.</a:t>
            </a:r>
          </a:p>
          <a:p>
            <a:r>
              <a:rPr lang="en-US" dirty="0"/>
              <a:t>Pays Dividends that can be reinvested. </a:t>
            </a:r>
          </a:p>
          <a:p>
            <a:r>
              <a:rPr lang="en-US" dirty="0"/>
              <a:t>The cash value grows every year. </a:t>
            </a:r>
          </a:p>
          <a:p>
            <a:r>
              <a:rPr lang="en-US" dirty="0"/>
              <a:t>You have it when it is most needed - in the final years. </a:t>
            </a:r>
          </a:p>
          <a:p>
            <a:r>
              <a:rPr lang="en-US" dirty="0"/>
              <a:t>You do not lose all the money. </a:t>
            </a:r>
          </a:p>
          <a:p>
            <a:r>
              <a:rPr lang="en-US" dirty="0"/>
              <a:t>The initial cost is recovered after a few years. </a:t>
            </a:r>
          </a:p>
          <a:p>
            <a:r>
              <a:rPr lang="en-US" dirty="0"/>
              <a:t>Offers legal asset protection against predators and creditors. </a:t>
            </a:r>
          </a:p>
          <a:p>
            <a:r>
              <a:rPr lang="en-US" dirty="0"/>
              <a:t>You can borrow the cash after a few years.</a:t>
            </a:r>
          </a:p>
          <a:p>
            <a:r>
              <a:rPr lang="en-US" dirty="0"/>
              <a:t> Savings Plan Creates Discipline.</a:t>
            </a:r>
          </a:p>
          <a:p>
            <a:pPr>
              <a:buNone/>
            </a:pPr>
            <a:r>
              <a:rPr lang="en-US" b="1" dirty="0"/>
              <a:t>Cons:</a:t>
            </a:r>
            <a:r>
              <a:rPr lang="en-US" dirty="0"/>
              <a:t> </a:t>
            </a:r>
          </a:p>
          <a:p>
            <a:r>
              <a:rPr lang="en-US" dirty="0"/>
              <a:t>Monthly Cost (premiums) is High, but stable for the Death Benefit.</a:t>
            </a:r>
          </a:p>
          <a:p>
            <a:r>
              <a:rPr lang="en-US" dirty="0"/>
              <a:t>Commission is high for the agent. </a:t>
            </a:r>
          </a:p>
          <a:p>
            <a:r>
              <a:rPr lang="en-US" dirty="0"/>
              <a:t>Cash yield is "low", but tax free and always positive. Typically 2-4% per year.</a:t>
            </a:r>
          </a:p>
        </p:txBody>
      </p:sp>
      <p:pic>
        <p:nvPicPr>
          <p:cNvPr id="6" name="Picture 5">
            <a:extLst>
              <a:ext uri="{FF2B5EF4-FFF2-40B4-BE49-F238E27FC236}">
                <a16:creationId xmlns:a16="http://schemas.microsoft.com/office/drawing/2014/main" id="{8EDD9094-98C0-4517-B740-B05901C283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327822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457200"/>
            <a:ext cx="8229600" cy="790574"/>
          </a:xfrm>
        </p:spPr>
        <p:txBody>
          <a:bodyPr>
            <a:normAutofit/>
          </a:bodyPr>
          <a:lstStyle/>
          <a:p>
            <a:r>
              <a:rPr lang="en-US" b="1" dirty="0"/>
              <a:t>2. Whole Life Insurance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95400"/>
            <a:ext cx="806767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9CC84B4-DCDB-438E-8E8B-DBA81CCA7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67463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b="1" dirty="0"/>
              <a:t>2. Whole Life Insurance</a:t>
            </a:r>
          </a:p>
        </p:txBody>
      </p:sp>
      <p:pic>
        <p:nvPicPr>
          <p:cNvPr id="3" name="Picture 2">
            <a:extLst>
              <a:ext uri="{FF2B5EF4-FFF2-40B4-BE49-F238E27FC236}">
                <a16:creationId xmlns:a16="http://schemas.microsoft.com/office/drawing/2014/main" id="{F23D0FE3-AF66-4E59-AABE-570C9B29665B}"/>
              </a:ext>
            </a:extLst>
          </p:cNvPr>
          <p:cNvPicPr>
            <a:picLocks noChangeAspect="1"/>
          </p:cNvPicPr>
          <p:nvPr/>
        </p:nvPicPr>
        <p:blipFill>
          <a:blip r:embed="rId2"/>
          <a:stretch>
            <a:fillRect/>
          </a:stretch>
        </p:blipFill>
        <p:spPr>
          <a:xfrm>
            <a:off x="17976" y="1219200"/>
            <a:ext cx="4537165" cy="2779892"/>
          </a:xfrm>
          <a:prstGeom prst="rect">
            <a:avLst/>
          </a:prstGeom>
        </p:spPr>
      </p:pic>
      <p:pic>
        <p:nvPicPr>
          <p:cNvPr id="4" name="Picture 3">
            <a:extLst>
              <a:ext uri="{FF2B5EF4-FFF2-40B4-BE49-F238E27FC236}">
                <a16:creationId xmlns:a16="http://schemas.microsoft.com/office/drawing/2014/main" id="{D6B36B21-0ADF-472E-8DFB-DCCDDAC6C6A9}"/>
              </a:ext>
            </a:extLst>
          </p:cNvPr>
          <p:cNvPicPr>
            <a:picLocks noChangeAspect="1"/>
          </p:cNvPicPr>
          <p:nvPr/>
        </p:nvPicPr>
        <p:blipFill>
          <a:blip r:embed="rId3"/>
          <a:stretch>
            <a:fillRect/>
          </a:stretch>
        </p:blipFill>
        <p:spPr>
          <a:xfrm>
            <a:off x="4555141" y="1225883"/>
            <a:ext cx="4652428" cy="2779891"/>
          </a:xfrm>
          <a:prstGeom prst="rect">
            <a:avLst/>
          </a:prstGeom>
        </p:spPr>
      </p:pic>
      <p:pic>
        <p:nvPicPr>
          <p:cNvPr id="5" name="Picture 4">
            <a:extLst>
              <a:ext uri="{FF2B5EF4-FFF2-40B4-BE49-F238E27FC236}">
                <a16:creationId xmlns:a16="http://schemas.microsoft.com/office/drawing/2014/main" id="{C301E69D-26D0-415E-A85C-6D055DD2C4BB}"/>
              </a:ext>
            </a:extLst>
          </p:cNvPr>
          <p:cNvPicPr>
            <a:picLocks noChangeAspect="1"/>
          </p:cNvPicPr>
          <p:nvPr/>
        </p:nvPicPr>
        <p:blipFill>
          <a:blip r:embed="rId4"/>
          <a:stretch>
            <a:fillRect/>
          </a:stretch>
        </p:blipFill>
        <p:spPr>
          <a:xfrm>
            <a:off x="-1" y="4038600"/>
            <a:ext cx="4549201" cy="2779891"/>
          </a:xfrm>
          <a:prstGeom prst="rect">
            <a:avLst/>
          </a:prstGeom>
        </p:spPr>
      </p:pic>
      <p:pic>
        <p:nvPicPr>
          <p:cNvPr id="6" name="Picture 5">
            <a:extLst>
              <a:ext uri="{FF2B5EF4-FFF2-40B4-BE49-F238E27FC236}">
                <a16:creationId xmlns:a16="http://schemas.microsoft.com/office/drawing/2014/main" id="{C1D639AC-3121-4B06-B28B-9CABEF1DD616}"/>
              </a:ext>
            </a:extLst>
          </p:cNvPr>
          <p:cNvPicPr>
            <a:picLocks noChangeAspect="1"/>
          </p:cNvPicPr>
          <p:nvPr/>
        </p:nvPicPr>
        <p:blipFill>
          <a:blip r:embed="rId5"/>
          <a:stretch>
            <a:fillRect/>
          </a:stretch>
        </p:blipFill>
        <p:spPr>
          <a:xfrm>
            <a:off x="4549199" y="4038599"/>
            <a:ext cx="4645967" cy="2779891"/>
          </a:xfrm>
          <a:prstGeom prst="rect">
            <a:avLst/>
          </a:prstGeom>
        </p:spPr>
      </p:pic>
      <p:pic>
        <p:nvPicPr>
          <p:cNvPr id="8" name="Picture 7">
            <a:extLst>
              <a:ext uri="{FF2B5EF4-FFF2-40B4-BE49-F238E27FC236}">
                <a16:creationId xmlns:a16="http://schemas.microsoft.com/office/drawing/2014/main" id="{5F9641C3-1CB3-4C2F-A055-44C705513F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3881577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600200" y="167948"/>
            <a:ext cx="7543800" cy="822652"/>
          </a:xfrm>
        </p:spPr>
        <p:txBody>
          <a:bodyPr rtlCol="0">
            <a:normAutofit/>
          </a:bodyPr>
          <a:lstStyle/>
          <a:p>
            <a:pPr eaLnBrk="1" fontAlgn="auto" hangingPunct="1">
              <a:spcAft>
                <a:spcPts val="0"/>
              </a:spcAft>
              <a:defRPr/>
            </a:pPr>
            <a:r>
              <a:rPr lang="en-US" b="1" dirty="0"/>
              <a:t>3. “Be Your Own Bank” Concept</a:t>
            </a:r>
            <a:endParaRPr lang="en-US" dirty="0"/>
          </a:p>
        </p:txBody>
      </p:sp>
      <p:sp>
        <p:nvSpPr>
          <p:cNvPr id="4099" name="Content Placeholder 2"/>
          <p:cNvSpPr>
            <a:spLocks noGrp="1"/>
          </p:cNvSpPr>
          <p:nvPr>
            <p:ph idx="1"/>
          </p:nvPr>
        </p:nvSpPr>
        <p:spPr>
          <a:xfrm>
            <a:off x="228600" y="1066800"/>
            <a:ext cx="8915400" cy="5562600"/>
          </a:xfrm>
        </p:spPr>
        <p:txBody>
          <a:bodyPr>
            <a:normAutofit/>
          </a:bodyPr>
          <a:lstStyle/>
          <a:p>
            <a:pPr eaLnBrk="1" hangingPunct="1">
              <a:buNone/>
            </a:pPr>
            <a:r>
              <a:rPr lang="en-US" sz="2800" dirty="0"/>
              <a:t>Nelson Nash introduced the concept known as:</a:t>
            </a:r>
          </a:p>
          <a:p>
            <a:pPr eaLnBrk="1" hangingPunct="1"/>
            <a:r>
              <a:rPr lang="en-US" sz="2800" b="1" dirty="0"/>
              <a:t>“Infinite Banking” or “Become Your Own Banker” </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2019</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23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514600"/>
            <a:ext cx="2819400" cy="3654235"/>
          </a:xfrm>
          <a:prstGeom prst="rect">
            <a:avLst/>
          </a:prstGeom>
        </p:spPr>
      </p:pic>
      <p:sp>
        <p:nvSpPr>
          <p:cNvPr id="9" name="Content Placeholder 2"/>
          <p:cNvSpPr txBox="1">
            <a:spLocks/>
          </p:cNvSpPr>
          <p:nvPr/>
        </p:nvSpPr>
        <p:spPr>
          <a:xfrm>
            <a:off x="228600" y="2133600"/>
            <a:ext cx="5562600" cy="4724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A method of using permanent life insurance to finance all your large purchases. </a:t>
            </a:r>
          </a:p>
          <a:p>
            <a:pPr lvl="1"/>
            <a:r>
              <a:rPr lang="en-US" dirty="0"/>
              <a:t>Requires a "Capitalization Period" to Accumulate Cash Value - This is your Capital that you can borrow. </a:t>
            </a:r>
          </a:p>
          <a:p>
            <a:pPr lvl="1"/>
            <a:r>
              <a:rPr lang="en-US" dirty="0"/>
              <a:t>You can borrow against your policy. </a:t>
            </a:r>
          </a:p>
          <a:p>
            <a:pPr lvl="1"/>
            <a:r>
              <a:rPr lang="en-US" dirty="0"/>
              <a:t>Pay back "To Yourself" with Interest instead of a bank.</a:t>
            </a:r>
          </a:p>
        </p:txBody>
      </p:sp>
      <p:pic>
        <p:nvPicPr>
          <p:cNvPr id="3" name="Picture 2">
            <a:extLst>
              <a:ext uri="{FF2B5EF4-FFF2-40B4-BE49-F238E27FC236}">
                <a16:creationId xmlns:a16="http://schemas.microsoft.com/office/drawing/2014/main" id="{A06A7441-C3BD-4C9E-9899-32756810DD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331472489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181" y="660237"/>
            <a:ext cx="8229600" cy="942974"/>
          </a:xfrm>
        </p:spPr>
        <p:txBody>
          <a:bodyPr>
            <a:normAutofit/>
          </a:bodyPr>
          <a:lstStyle/>
          <a:p>
            <a:r>
              <a:rPr lang="en-US" b="1" dirty="0"/>
              <a:t>3. “Be Your Own Bank” Concept</a:t>
            </a:r>
          </a:p>
        </p:txBody>
      </p:sp>
      <p:sp>
        <p:nvSpPr>
          <p:cNvPr id="3" name="Content Placeholder 2"/>
          <p:cNvSpPr>
            <a:spLocks noGrp="1"/>
          </p:cNvSpPr>
          <p:nvPr>
            <p:ph idx="1"/>
          </p:nvPr>
        </p:nvSpPr>
        <p:spPr>
          <a:xfrm>
            <a:off x="381000" y="1371600"/>
            <a:ext cx="8763000" cy="5486400"/>
          </a:xfrm>
        </p:spPr>
        <p:txBody>
          <a:bodyPr>
            <a:normAutofit fontScale="62500" lnSpcReduction="20000"/>
          </a:bodyPr>
          <a:lstStyle/>
          <a:p>
            <a:pPr marL="0" indent="0">
              <a:buNone/>
            </a:pPr>
            <a:r>
              <a:rPr lang="en-US" b="1" dirty="0"/>
              <a:t>Pros</a:t>
            </a:r>
            <a:r>
              <a:rPr lang="en-US" dirty="0"/>
              <a:t>: </a:t>
            </a:r>
          </a:p>
          <a:p>
            <a:r>
              <a:rPr lang="en-US" dirty="0"/>
              <a:t>Death Benefit is Tax Free. </a:t>
            </a:r>
          </a:p>
          <a:p>
            <a:r>
              <a:rPr lang="en-US" dirty="0"/>
              <a:t>Peace of Mind - the benefit is for life. It never expires. </a:t>
            </a:r>
          </a:p>
          <a:p>
            <a:r>
              <a:rPr lang="en-US" dirty="0"/>
              <a:t>Pays Dividends that can be reinvested. </a:t>
            </a:r>
          </a:p>
          <a:p>
            <a:r>
              <a:rPr lang="en-US" dirty="0"/>
              <a:t>The Cash Value increases every year and much faster than a Whole Life. </a:t>
            </a:r>
          </a:p>
          <a:p>
            <a:r>
              <a:rPr lang="en-US" dirty="0"/>
              <a:t>You have it when it is most needed - in the final years. </a:t>
            </a:r>
          </a:p>
          <a:p>
            <a:r>
              <a:rPr lang="en-US" dirty="0"/>
              <a:t>You do not lose all the money. The initial cost is recovered after a few years - faster than in Whole Life. </a:t>
            </a:r>
          </a:p>
          <a:p>
            <a:r>
              <a:rPr lang="en-US" dirty="0"/>
              <a:t>Offers legal asset protection. </a:t>
            </a:r>
          </a:p>
          <a:p>
            <a:r>
              <a:rPr lang="en-US" dirty="0"/>
              <a:t>You can borrow the cash after just a few months.</a:t>
            </a:r>
          </a:p>
          <a:p>
            <a:r>
              <a:rPr lang="en-US" dirty="0"/>
              <a:t>Automatic Savings Plan. Commission low for the agent. </a:t>
            </a:r>
          </a:p>
          <a:p>
            <a:r>
              <a:rPr lang="en-US" dirty="0"/>
              <a:t>Commission low for the agent. </a:t>
            </a:r>
          </a:p>
          <a:p>
            <a:r>
              <a:rPr lang="en-US" dirty="0"/>
              <a:t>The Death Benefit grows quickly the more you buy Paid-Up Additions. </a:t>
            </a:r>
          </a:p>
          <a:p>
            <a:r>
              <a:rPr lang="en-US" dirty="0"/>
              <a:t>Can replace the need for a 401(k), IRA, traditional insurance, or a 529 plan.</a:t>
            </a:r>
          </a:p>
          <a:p>
            <a:pPr>
              <a:buNone/>
            </a:pPr>
            <a:r>
              <a:rPr lang="en-US" b="1" dirty="0"/>
              <a:t>Cons:</a:t>
            </a:r>
            <a:r>
              <a:rPr lang="en-US" dirty="0"/>
              <a:t> </a:t>
            </a:r>
          </a:p>
          <a:p>
            <a:pPr marL="285750" lvl="1">
              <a:buFont typeface="Arial" pitchFamily="34" charset="0"/>
              <a:buChar char="•"/>
              <a:defRPr/>
            </a:pPr>
            <a:r>
              <a:rPr lang="en-US" sz="3200" dirty="0"/>
              <a:t>Very few agents know it exists or how it works and thus don’t typically offer it.</a:t>
            </a:r>
          </a:p>
          <a:p>
            <a:pPr marL="285750" lvl="1">
              <a:buFont typeface="Arial" pitchFamily="34" charset="0"/>
              <a:buChar char="•"/>
              <a:defRPr/>
            </a:pPr>
            <a:r>
              <a:rPr lang="en-US" sz="3200" dirty="0"/>
              <a:t> It requires a medical examination.</a:t>
            </a:r>
          </a:p>
          <a:p>
            <a:pPr marL="285750" lvl="1">
              <a:buFont typeface="Arial" pitchFamily="34" charset="0"/>
              <a:buChar char="•"/>
              <a:defRPr/>
            </a:pPr>
            <a:r>
              <a:rPr lang="en-US" sz="3200" dirty="0"/>
              <a:t> Becoming approved takes between ~3-4 weeks.</a:t>
            </a:r>
          </a:p>
        </p:txBody>
      </p:sp>
      <p:pic>
        <p:nvPicPr>
          <p:cNvPr id="5" name="Picture 4">
            <a:extLst>
              <a:ext uri="{FF2B5EF4-FFF2-40B4-BE49-F238E27FC236}">
                <a16:creationId xmlns:a16="http://schemas.microsoft.com/office/drawing/2014/main" id="{574F8184-0842-46E7-9781-7769B8CD8B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393696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85586"/>
            <a:ext cx="7543800" cy="960438"/>
          </a:xfrm>
        </p:spPr>
        <p:txBody>
          <a:bodyPr>
            <a:noAutofit/>
          </a:bodyPr>
          <a:lstStyle/>
          <a:p>
            <a:r>
              <a:rPr lang="en-US" sz="3600" b="1" dirty="0"/>
              <a:t>How does a “Become Your Own Bank”</a:t>
            </a:r>
            <a:br>
              <a:rPr lang="en-US" sz="3600" b="1" dirty="0"/>
            </a:br>
            <a:r>
              <a:rPr lang="en-US" sz="3600" b="1" dirty="0"/>
              <a:t> type Life Insurance plan work?</a:t>
            </a:r>
          </a:p>
        </p:txBody>
      </p:sp>
      <p:sp>
        <p:nvSpPr>
          <p:cNvPr id="3" name="Content Placeholder 2"/>
          <p:cNvSpPr>
            <a:spLocks noGrp="1"/>
          </p:cNvSpPr>
          <p:nvPr>
            <p:ph idx="1"/>
          </p:nvPr>
        </p:nvSpPr>
        <p:spPr>
          <a:xfrm>
            <a:off x="457200" y="1600200"/>
            <a:ext cx="8229600" cy="5257800"/>
          </a:xfrm>
        </p:spPr>
        <p:txBody>
          <a:bodyPr>
            <a:normAutofit fontScale="92500"/>
          </a:bodyPr>
          <a:lstStyle/>
          <a:p>
            <a:pPr marL="0" indent="0">
              <a:buNone/>
            </a:pPr>
            <a:r>
              <a:rPr lang="en-US" b="1" u="sng" dirty="0"/>
              <a:t>3 Components</a:t>
            </a:r>
          </a:p>
          <a:p>
            <a:pPr marL="914400" lvl="1" indent="-514350">
              <a:buFont typeface="+mj-lt"/>
              <a:buAutoNum type="arabicPeriod"/>
            </a:pPr>
            <a:r>
              <a:rPr lang="en-US" dirty="0"/>
              <a:t>Base Insurance (Whole Life) + </a:t>
            </a:r>
          </a:p>
          <a:p>
            <a:pPr marL="914400" lvl="1" indent="-514350">
              <a:buFont typeface="+mj-lt"/>
              <a:buAutoNum type="arabicPeriod"/>
            </a:pPr>
            <a:r>
              <a:rPr lang="en-US" dirty="0"/>
              <a:t>Temporary Insurance (Term Life) + </a:t>
            </a:r>
          </a:p>
          <a:p>
            <a:pPr marL="914400" lvl="1" indent="-514350">
              <a:buFont typeface="+mj-lt"/>
              <a:buAutoNum type="arabicPeriod"/>
            </a:pPr>
            <a:r>
              <a:rPr lang="en-US" dirty="0"/>
              <a:t>Paid-Up Additional (PUA) Insurance</a:t>
            </a:r>
          </a:p>
          <a:p>
            <a:pPr marL="0" indent="0">
              <a:buNone/>
            </a:pPr>
            <a:r>
              <a:rPr lang="en-US" b="1" u="sng" dirty="0"/>
              <a:t>3 Functions</a:t>
            </a:r>
          </a:p>
          <a:p>
            <a:pPr marL="914400" lvl="1" indent="-514350">
              <a:buFont typeface="+mj-lt"/>
              <a:buAutoNum type="arabicPeriod"/>
            </a:pPr>
            <a:r>
              <a:rPr lang="en-US" b="1" dirty="0"/>
              <a:t>Life Insurance </a:t>
            </a:r>
            <a:r>
              <a:rPr lang="en-US" dirty="0"/>
              <a:t>– It offers protection in case of death or a terminal illness.</a:t>
            </a:r>
          </a:p>
          <a:p>
            <a:pPr marL="914400" lvl="1" indent="-514350">
              <a:buFont typeface="+mj-lt"/>
              <a:buAutoNum type="arabicPeriod"/>
            </a:pPr>
            <a:r>
              <a:rPr lang="en-US" b="1" dirty="0"/>
              <a:t>Savings Plan </a:t>
            </a:r>
            <a:r>
              <a:rPr lang="en-US" dirty="0"/>
              <a:t>– Base Insurance and PUA accumulate Cash Value –  which grows constantly every year. </a:t>
            </a:r>
          </a:p>
          <a:p>
            <a:pPr marL="914400" lvl="1" indent="-514350">
              <a:buFont typeface="+mj-lt"/>
              <a:buAutoNum type="arabicPeriod"/>
            </a:pPr>
            <a:r>
              <a:rPr lang="en-US" b="1" dirty="0"/>
              <a:t>Line of Credit </a:t>
            </a:r>
            <a:r>
              <a:rPr lang="en-US" dirty="0"/>
              <a:t>– You can borrow money against your Cash Value.</a:t>
            </a:r>
          </a:p>
          <a:p>
            <a:pPr marL="514350" indent="-514350">
              <a:buFont typeface="+mj-lt"/>
              <a:buAutoNum type="arabicPeriod"/>
            </a:pPr>
            <a:endParaRPr lang="en-US" dirty="0"/>
          </a:p>
          <a:p>
            <a:endParaRPr lang="en-US" dirty="0"/>
          </a:p>
        </p:txBody>
      </p:sp>
      <p:pic>
        <p:nvPicPr>
          <p:cNvPr id="5" name="Picture 4">
            <a:extLst>
              <a:ext uri="{FF2B5EF4-FFF2-40B4-BE49-F238E27FC236}">
                <a16:creationId xmlns:a16="http://schemas.microsoft.com/office/drawing/2014/main" id="{9C74475C-C502-44F8-8403-36DC30F85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1876157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b="1" dirty="0"/>
              <a:t>Comparison of the 3</a:t>
            </a:r>
          </a:p>
        </p:txBody>
      </p:sp>
      <p:pic>
        <p:nvPicPr>
          <p:cNvPr id="3" name="Picture 2">
            <a:extLst>
              <a:ext uri="{FF2B5EF4-FFF2-40B4-BE49-F238E27FC236}">
                <a16:creationId xmlns:a16="http://schemas.microsoft.com/office/drawing/2014/main" id="{C52BC3C8-ECE7-42BE-9B90-B5BB2C5F8DB6}"/>
              </a:ext>
            </a:extLst>
          </p:cNvPr>
          <p:cNvPicPr>
            <a:picLocks noChangeAspect="1"/>
          </p:cNvPicPr>
          <p:nvPr/>
        </p:nvPicPr>
        <p:blipFill>
          <a:blip r:embed="rId3"/>
          <a:stretch>
            <a:fillRect/>
          </a:stretch>
        </p:blipFill>
        <p:spPr>
          <a:xfrm>
            <a:off x="0" y="1295400"/>
            <a:ext cx="4552577" cy="2590800"/>
          </a:xfrm>
          <a:prstGeom prst="rect">
            <a:avLst/>
          </a:prstGeom>
        </p:spPr>
      </p:pic>
      <p:pic>
        <p:nvPicPr>
          <p:cNvPr id="4" name="Picture 3">
            <a:extLst>
              <a:ext uri="{FF2B5EF4-FFF2-40B4-BE49-F238E27FC236}">
                <a16:creationId xmlns:a16="http://schemas.microsoft.com/office/drawing/2014/main" id="{F3862744-5B8B-4D2F-9F28-F5310A7AB7A8}"/>
              </a:ext>
            </a:extLst>
          </p:cNvPr>
          <p:cNvPicPr>
            <a:picLocks noChangeAspect="1"/>
          </p:cNvPicPr>
          <p:nvPr/>
        </p:nvPicPr>
        <p:blipFill>
          <a:blip r:embed="rId4"/>
          <a:stretch>
            <a:fillRect/>
          </a:stretch>
        </p:blipFill>
        <p:spPr>
          <a:xfrm>
            <a:off x="6350" y="3886200"/>
            <a:ext cx="4542600" cy="2590800"/>
          </a:xfrm>
          <a:prstGeom prst="rect">
            <a:avLst/>
          </a:prstGeom>
        </p:spPr>
      </p:pic>
      <p:pic>
        <p:nvPicPr>
          <p:cNvPr id="7" name="Picture 6">
            <a:extLst>
              <a:ext uri="{FF2B5EF4-FFF2-40B4-BE49-F238E27FC236}">
                <a16:creationId xmlns:a16="http://schemas.microsoft.com/office/drawing/2014/main" id="{BF0987BC-BF4A-488C-A306-D17BA04748CA}"/>
              </a:ext>
            </a:extLst>
          </p:cNvPr>
          <p:cNvPicPr>
            <a:picLocks noChangeAspect="1"/>
          </p:cNvPicPr>
          <p:nvPr/>
        </p:nvPicPr>
        <p:blipFill>
          <a:blip r:embed="rId5"/>
          <a:stretch>
            <a:fillRect/>
          </a:stretch>
        </p:blipFill>
        <p:spPr>
          <a:xfrm>
            <a:off x="4567670" y="1295400"/>
            <a:ext cx="4552577" cy="2580044"/>
          </a:xfrm>
          <a:prstGeom prst="rect">
            <a:avLst/>
          </a:prstGeom>
        </p:spPr>
      </p:pic>
      <p:pic>
        <p:nvPicPr>
          <p:cNvPr id="10" name="Picture 9">
            <a:extLst>
              <a:ext uri="{FF2B5EF4-FFF2-40B4-BE49-F238E27FC236}">
                <a16:creationId xmlns:a16="http://schemas.microsoft.com/office/drawing/2014/main" id="{E313DA6E-D36F-4684-8DFF-7C603C6A4B83}"/>
              </a:ext>
            </a:extLst>
          </p:cNvPr>
          <p:cNvPicPr>
            <a:picLocks noChangeAspect="1"/>
          </p:cNvPicPr>
          <p:nvPr/>
        </p:nvPicPr>
        <p:blipFill>
          <a:blip r:embed="rId6"/>
          <a:stretch>
            <a:fillRect/>
          </a:stretch>
        </p:blipFill>
        <p:spPr>
          <a:xfrm>
            <a:off x="4572000" y="3888262"/>
            <a:ext cx="4542600" cy="2588738"/>
          </a:xfrm>
          <a:prstGeom prst="rect">
            <a:avLst/>
          </a:prstGeom>
        </p:spPr>
      </p:pic>
      <p:pic>
        <p:nvPicPr>
          <p:cNvPr id="5" name="Picture 4">
            <a:extLst>
              <a:ext uri="{FF2B5EF4-FFF2-40B4-BE49-F238E27FC236}">
                <a16:creationId xmlns:a16="http://schemas.microsoft.com/office/drawing/2014/main" id="{362C5AD9-283D-4A43-B59D-5134C882CA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2866515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Insurance Comparison</a:t>
            </a:r>
          </a:p>
        </p:txBody>
      </p:sp>
      <p:sp>
        <p:nvSpPr>
          <p:cNvPr id="3" name="Text Placeholder 2"/>
          <p:cNvSpPr>
            <a:spLocks noGrp="1"/>
          </p:cNvSpPr>
          <p:nvPr>
            <p:ph type="body" idx="1"/>
          </p:nvPr>
        </p:nvSpPr>
        <p:spPr/>
        <p:txBody>
          <a:bodyPr/>
          <a:lstStyle/>
          <a:p>
            <a:r>
              <a:rPr lang="en-US" dirty="0"/>
              <a:t>Traditional Insurance</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b="1" u="sng" dirty="0">
                <a:solidFill>
                  <a:srgbClr val="FF0000"/>
                </a:solidFill>
              </a:rPr>
              <a:t>Temporary</a:t>
            </a:r>
          </a:p>
          <a:p>
            <a:r>
              <a:rPr lang="en-US" dirty="0"/>
              <a:t>Male, 40 years old</a:t>
            </a:r>
          </a:p>
          <a:p>
            <a:r>
              <a:rPr lang="en-US" dirty="0"/>
              <a:t>Death Benefit: $200,000</a:t>
            </a:r>
          </a:p>
          <a:p>
            <a:r>
              <a:rPr lang="en-US" dirty="0"/>
              <a:t>Term: 20 years</a:t>
            </a:r>
          </a:p>
          <a:p>
            <a:r>
              <a:rPr lang="en-US" dirty="0"/>
              <a:t>Cost: $457 x 20 = $9,139</a:t>
            </a:r>
          </a:p>
          <a:p>
            <a:r>
              <a:rPr lang="en-US" dirty="0"/>
              <a:t>Cash Value = $0</a:t>
            </a:r>
          </a:p>
          <a:p>
            <a:r>
              <a:rPr lang="en-US" dirty="0"/>
              <a:t>Death Benefit</a:t>
            </a:r>
          </a:p>
          <a:p>
            <a:pPr marL="0" indent="0">
              <a:buNone/>
            </a:pPr>
            <a:r>
              <a:rPr lang="en-US" dirty="0"/>
              <a:t>     @ 75 years old = $0 </a:t>
            </a:r>
          </a:p>
          <a:p>
            <a:r>
              <a:rPr lang="en-US" dirty="0"/>
              <a:t>Mutual Fund Value</a:t>
            </a:r>
          </a:p>
          <a:p>
            <a:pPr marL="0" indent="0">
              <a:buNone/>
            </a:pPr>
            <a:r>
              <a:rPr lang="en-US" dirty="0"/>
              <a:t> = $154,296 +/- ???</a:t>
            </a:r>
          </a:p>
        </p:txBody>
      </p:sp>
      <p:sp>
        <p:nvSpPr>
          <p:cNvPr id="6" name="Content Placeholder 5"/>
          <p:cNvSpPr>
            <a:spLocks noGrp="1"/>
          </p:cNvSpPr>
          <p:nvPr>
            <p:ph sz="quarter" idx="4"/>
          </p:nvPr>
        </p:nvSpPr>
        <p:spPr>
          <a:xfrm>
            <a:off x="4645025" y="2174874"/>
            <a:ext cx="4041775" cy="4683125"/>
          </a:xfrm>
        </p:spPr>
        <p:txBody>
          <a:bodyPr>
            <a:noAutofit/>
          </a:bodyPr>
          <a:lstStyle/>
          <a:p>
            <a:pPr marL="0" indent="0">
              <a:buNone/>
            </a:pPr>
            <a:r>
              <a:rPr lang="en-US" sz="2200" b="1" u="sng" dirty="0">
                <a:solidFill>
                  <a:srgbClr val="00B050"/>
                </a:solidFill>
              </a:rPr>
              <a:t>Permanent (Whole Life)</a:t>
            </a:r>
          </a:p>
          <a:p>
            <a:r>
              <a:rPr lang="en-US" sz="2200" dirty="0"/>
              <a:t>Male, 40 years old</a:t>
            </a:r>
          </a:p>
          <a:p>
            <a:r>
              <a:rPr lang="en-US" sz="2200" dirty="0"/>
              <a:t>Death Benefit: $200,000</a:t>
            </a:r>
          </a:p>
          <a:p>
            <a:r>
              <a:rPr lang="en-US" sz="2200" dirty="0"/>
              <a:t>Term: Never Expires</a:t>
            </a:r>
          </a:p>
          <a:p>
            <a:r>
              <a:rPr lang="en-US" sz="2200" dirty="0"/>
              <a:t>Cost: $4,670 x 35 years =  $163,435</a:t>
            </a:r>
          </a:p>
          <a:p>
            <a:r>
              <a:rPr lang="en-US" sz="2200" dirty="0"/>
              <a:t>Cash Value @ 75 years = $261,212</a:t>
            </a:r>
          </a:p>
          <a:p>
            <a:r>
              <a:rPr lang="en-US" sz="2200" dirty="0"/>
              <a:t>Death Benefit </a:t>
            </a:r>
          </a:p>
          <a:p>
            <a:pPr marL="0" indent="0">
              <a:buNone/>
            </a:pPr>
            <a:r>
              <a:rPr lang="en-US" sz="2200" dirty="0"/>
              <a:t>     @ 75 years = $375,357</a:t>
            </a:r>
          </a:p>
          <a:p>
            <a:endParaRPr lang="en-US" sz="2200" dirty="0"/>
          </a:p>
        </p:txBody>
      </p:sp>
      <p:pic>
        <p:nvPicPr>
          <p:cNvPr id="5" name="Picture 4">
            <a:extLst>
              <a:ext uri="{FF2B5EF4-FFF2-40B4-BE49-F238E27FC236}">
                <a16:creationId xmlns:a16="http://schemas.microsoft.com/office/drawing/2014/main" id="{2DC1FDD9-5B46-44C6-BC48-66019AC67B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2583566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Insurance Comparison</a:t>
            </a:r>
          </a:p>
        </p:txBody>
      </p:sp>
      <p:sp>
        <p:nvSpPr>
          <p:cNvPr id="3" name="Text Placeholder 2"/>
          <p:cNvSpPr>
            <a:spLocks noGrp="1"/>
          </p:cNvSpPr>
          <p:nvPr>
            <p:ph type="body" idx="1"/>
          </p:nvPr>
        </p:nvSpPr>
        <p:spPr/>
        <p:txBody>
          <a:bodyPr>
            <a:normAutofit fontScale="92500" lnSpcReduction="20000"/>
          </a:bodyPr>
          <a:lstStyle/>
          <a:p>
            <a:r>
              <a:rPr lang="en-US" u="sng" dirty="0">
                <a:solidFill>
                  <a:srgbClr val="00B050"/>
                </a:solidFill>
              </a:rPr>
              <a:t>Permanent (Whole Life)</a:t>
            </a:r>
          </a:p>
        </p:txBody>
      </p:sp>
      <p:sp>
        <p:nvSpPr>
          <p:cNvPr id="4" name="Content Placeholder 3"/>
          <p:cNvSpPr>
            <a:spLocks noGrp="1"/>
          </p:cNvSpPr>
          <p:nvPr>
            <p:ph sz="half" idx="2"/>
          </p:nvPr>
        </p:nvSpPr>
        <p:spPr>
          <a:xfrm>
            <a:off x="457200" y="2174874"/>
            <a:ext cx="4040188" cy="4683126"/>
          </a:xfrm>
        </p:spPr>
        <p:txBody>
          <a:bodyPr>
            <a:normAutofit/>
          </a:bodyPr>
          <a:lstStyle/>
          <a:p>
            <a:pPr marL="0" indent="0">
              <a:buNone/>
            </a:pPr>
            <a:r>
              <a:rPr lang="en-US" b="1" u="sng" dirty="0"/>
              <a:t>Information</a:t>
            </a:r>
          </a:p>
          <a:p>
            <a:r>
              <a:rPr lang="en-US" dirty="0"/>
              <a:t>Male, 40 years</a:t>
            </a:r>
          </a:p>
          <a:p>
            <a:r>
              <a:rPr lang="en-US" dirty="0"/>
              <a:t>Initial Death Benefit: $200,000</a:t>
            </a:r>
          </a:p>
          <a:p>
            <a:r>
              <a:rPr lang="en-US" dirty="0"/>
              <a:t>Total Cost $4,670 x 35 years =  $163,435</a:t>
            </a:r>
          </a:p>
          <a:p>
            <a:r>
              <a:rPr lang="en-US" dirty="0"/>
              <a:t>Cash Value @ 75 years = $261,212</a:t>
            </a:r>
          </a:p>
          <a:p>
            <a:r>
              <a:rPr lang="en-US" dirty="0"/>
              <a:t>Death Benefit </a:t>
            </a:r>
          </a:p>
          <a:p>
            <a:pPr marL="0" indent="0">
              <a:buNone/>
            </a:pPr>
            <a:r>
              <a:rPr lang="en-US" dirty="0"/>
              <a:t>     @ 75 years = $375,357</a:t>
            </a:r>
          </a:p>
        </p:txBody>
      </p:sp>
      <p:sp>
        <p:nvSpPr>
          <p:cNvPr id="8" name="Content Placeholder 7"/>
          <p:cNvSpPr>
            <a:spLocks noGrp="1"/>
          </p:cNvSpPr>
          <p:nvPr>
            <p:ph sz="quarter" idx="4"/>
          </p:nvPr>
        </p:nvSpPr>
        <p:spPr>
          <a:xfrm>
            <a:off x="4645025" y="2174874"/>
            <a:ext cx="4117975" cy="4606925"/>
          </a:xfrm>
        </p:spPr>
        <p:txBody>
          <a:bodyPr>
            <a:normAutofit/>
          </a:bodyPr>
          <a:lstStyle/>
          <a:p>
            <a:pPr marL="0" indent="0">
              <a:buNone/>
            </a:pPr>
            <a:r>
              <a:rPr lang="en-US" b="1" u="sng" dirty="0"/>
              <a:t>Information</a:t>
            </a:r>
          </a:p>
          <a:p>
            <a:r>
              <a:rPr lang="en-US" dirty="0"/>
              <a:t>Male, 40 years</a:t>
            </a:r>
          </a:p>
          <a:p>
            <a:r>
              <a:rPr lang="en-US" dirty="0"/>
              <a:t>Initial Death Benefit: $200,000</a:t>
            </a:r>
          </a:p>
          <a:p>
            <a:r>
              <a:rPr lang="en-US" dirty="0"/>
              <a:t>Total Cost: $1,533 + $6,000 PUA x 20 years = $150,660</a:t>
            </a:r>
          </a:p>
          <a:p>
            <a:r>
              <a:rPr lang="en-US" dirty="0"/>
              <a:t>Cash Value @ 75 years = $382,389</a:t>
            </a:r>
          </a:p>
          <a:p>
            <a:r>
              <a:rPr lang="en-US" dirty="0"/>
              <a:t>Death Benefit </a:t>
            </a:r>
          </a:p>
          <a:p>
            <a:pPr marL="0" indent="0">
              <a:buNone/>
            </a:pPr>
            <a:r>
              <a:rPr lang="en-US" dirty="0"/>
              <a:t>     @ 75 years = $549,818</a:t>
            </a:r>
          </a:p>
          <a:p>
            <a:endParaRPr lang="en-US" dirty="0"/>
          </a:p>
        </p:txBody>
      </p:sp>
      <p:sp>
        <p:nvSpPr>
          <p:cNvPr id="10" name="Text Placeholder 9"/>
          <p:cNvSpPr>
            <a:spLocks noGrp="1"/>
          </p:cNvSpPr>
          <p:nvPr>
            <p:ph type="body" sz="quarter" idx="3"/>
          </p:nvPr>
        </p:nvSpPr>
        <p:spPr/>
        <p:txBody>
          <a:bodyPr>
            <a:normAutofit fontScale="92500" lnSpcReduction="20000"/>
          </a:bodyPr>
          <a:lstStyle/>
          <a:p>
            <a:r>
              <a:rPr lang="en-US" u="sng" dirty="0">
                <a:solidFill>
                  <a:srgbClr val="0000FF"/>
                </a:solidFill>
              </a:rPr>
              <a:t>“Become Your Own Bank” Insurance </a:t>
            </a:r>
          </a:p>
        </p:txBody>
      </p:sp>
      <p:pic>
        <p:nvPicPr>
          <p:cNvPr id="5" name="Picture 4">
            <a:extLst>
              <a:ext uri="{FF2B5EF4-FFF2-40B4-BE49-F238E27FC236}">
                <a16:creationId xmlns:a16="http://schemas.microsoft.com/office/drawing/2014/main" id="{6BDFBC10-82CE-404A-865B-6A7114D8A1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651134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304800"/>
            <a:ext cx="8229600" cy="942974"/>
          </a:xfrm>
        </p:spPr>
        <p:txBody>
          <a:bodyPr>
            <a:normAutofit/>
          </a:bodyPr>
          <a:lstStyle/>
          <a:p>
            <a:r>
              <a:rPr lang="en-US" b="1" dirty="0">
                <a:solidFill>
                  <a:srgbClr val="FF0000"/>
                </a:solidFill>
              </a:rPr>
              <a:t>1. Term Life Insurance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5789" y="1219200"/>
            <a:ext cx="3886200" cy="5203334"/>
          </a:xfrm>
          <a:prstGeom prst="rect">
            <a:avLst/>
          </a:prstGeom>
        </p:spPr>
      </p:pic>
      <p:pic>
        <p:nvPicPr>
          <p:cNvPr id="5" name="Picture 4">
            <a:extLst>
              <a:ext uri="{FF2B5EF4-FFF2-40B4-BE49-F238E27FC236}">
                <a16:creationId xmlns:a16="http://schemas.microsoft.com/office/drawing/2014/main" id="{F55CF70A-5D5D-4445-A0FA-AADD4D958A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358772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lstStyle/>
          <a:p>
            <a:r>
              <a:rPr lang="en-US" b="1" dirty="0"/>
              <a:t>TWO INEVITABLE RISKS</a:t>
            </a:r>
            <a:endParaRPr lang="en-US" dirty="0"/>
          </a:p>
        </p:txBody>
      </p:sp>
      <p:pic>
        <p:nvPicPr>
          <p:cNvPr id="4" name="Picture 3" descr="risks ahead.jpg"/>
          <p:cNvPicPr>
            <a:picLocks noChangeAspect="1"/>
          </p:cNvPicPr>
          <p:nvPr/>
        </p:nvPicPr>
        <p:blipFill>
          <a:blip r:embed="rId2" cstate="print"/>
          <a:stretch>
            <a:fillRect/>
          </a:stretch>
        </p:blipFill>
        <p:spPr>
          <a:xfrm>
            <a:off x="2057400" y="2590800"/>
            <a:ext cx="4967288" cy="3541037"/>
          </a:xfrm>
          <a:prstGeom prst="rect">
            <a:avLst/>
          </a:prstGeom>
        </p:spPr>
      </p:pic>
      <p:pic>
        <p:nvPicPr>
          <p:cNvPr id="3" name="Picture 2">
            <a:extLst>
              <a:ext uri="{FF2B5EF4-FFF2-40B4-BE49-F238E27FC236}">
                <a16:creationId xmlns:a16="http://schemas.microsoft.com/office/drawing/2014/main" id="{30AE5F78-1202-4F8E-A78C-A8210799FC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42974"/>
          </a:xfrm>
        </p:spPr>
        <p:txBody>
          <a:bodyPr>
            <a:normAutofit/>
          </a:bodyPr>
          <a:lstStyle/>
          <a:p>
            <a:r>
              <a:rPr lang="en-US" b="1" dirty="0">
                <a:solidFill>
                  <a:srgbClr val="00B050"/>
                </a:solidFill>
              </a:rPr>
              <a:t>2. Whole Life Insurance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209" y="1238250"/>
            <a:ext cx="6800850" cy="5619750"/>
          </a:xfrm>
          <a:prstGeom prst="rect">
            <a:avLst/>
          </a:prstGeom>
        </p:spPr>
      </p:pic>
      <p:pic>
        <p:nvPicPr>
          <p:cNvPr id="5" name="Picture 4">
            <a:extLst>
              <a:ext uri="{FF2B5EF4-FFF2-40B4-BE49-F238E27FC236}">
                <a16:creationId xmlns:a16="http://schemas.microsoft.com/office/drawing/2014/main" id="{459BED8E-FC48-40FE-B950-145DFC57C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1657530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152400"/>
            <a:ext cx="8229600" cy="1095374"/>
          </a:xfrm>
        </p:spPr>
        <p:txBody>
          <a:bodyPr>
            <a:normAutofit fontScale="90000"/>
          </a:bodyPr>
          <a:lstStyle/>
          <a:p>
            <a:r>
              <a:rPr lang="en-US" b="1" dirty="0">
                <a:solidFill>
                  <a:srgbClr val="0000FF"/>
                </a:solidFill>
              </a:rPr>
              <a:t>3. “Be Your Own Bank”</a:t>
            </a:r>
            <a:br>
              <a:rPr lang="en-US" b="1" dirty="0">
                <a:solidFill>
                  <a:srgbClr val="0000FF"/>
                </a:solidFill>
              </a:rPr>
            </a:br>
            <a:r>
              <a:rPr lang="en-US" b="1" dirty="0">
                <a:solidFill>
                  <a:srgbClr val="0000FF"/>
                </a:solidFill>
              </a:rPr>
              <a:t> Life Insurance</a:t>
            </a:r>
          </a:p>
        </p:txBody>
      </p:sp>
      <p:pic>
        <p:nvPicPr>
          <p:cNvPr id="7" name="Picture 6" descr="A screenshot of a cell phone&#10;&#10;Description generated with very high confidence">
            <a:extLst>
              <a:ext uri="{FF2B5EF4-FFF2-40B4-BE49-F238E27FC236}">
                <a16:creationId xmlns:a16="http://schemas.microsoft.com/office/drawing/2014/main" id="{8F844816-774E-4705-8BCC-17868C013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64" y="1247774"/>
            <a:ext cx="7992836" cy="5547726"/>
          </a:xfrm>
          <a:prstGeom prst="rect">
            <a:avLst/>
          </a:prstGeom>
        </p:spPr>
      </p:pic>
      <p:pic>
        <p:nvPicPr>
          <p:cNvPr id="3" name="Picture 2">
            <a:extLst>
              <a:ext uri="{FF2B5EF4-FFF2-40B4-BE49-F238E27FC236}">
                <a16:creationId xmlns:a16="http://schemas.microsoft.com/office/drawing/2014/main" id="{10F91CD0-468F-437F-9E41-5896625DD3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400434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generated with very high confidence">
            <a:extLst>
              <a:ext uri="{FF2B5EF4-FFF2-40B4-BE49-F238E27FC236}">
                <a16:creationId xmlns:a16="http://schemas.microsoft.com/office/drawing/2014/main" id="{4E7196CB-AB26-44D3-9793-B72A34DD0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956" y="3792388"/>
            <a:ext cx="7661244" cy="2837012"/>
          </a:xfrm>
          <a:prstGeom prst="rect">
            <a:avLst/>
          </a:prstGeom>
        </p:spPr>
      </p:pic>
      <p:sp>
        <p:nvSpPr>
          <p:cNvPr id="2" name="Title 1"/>
          <p:cNvSpPr>
            <a:spLocks noGrp="1"/>
          </p:cNvSpPr>
          <p:nvPr>
            <p:ph type="title"/>
          </p:nvPr>
        </p:nvSpPr>
        <p:spPr>
          <a:xfrm>
            <a:off x="2110679" y="0"/>
            <a:ext cx="5725886" cy="1143000"/>
          </a:xfrm>
        </p:spPr>
        <p:txBody>
          <a:bodyPr>
            <a:normAutofit fontScale="90000"/>
          </a:bodyPr>
          <a:lstStyle/>
          <a:p>
            <a:r>
              <a:rPr lang="en-US" b="1" dirty="0">
                <a:solidFill>
                  <a:srgbClr val="0000FF"/>
                </a:solidFill>
              </a:rPr>
              <a:t>3. “Be Your Own Bank” Life Insurance</a:t>
            </a:r>
          </a:p>
        </p:txBody>
      </p:sp>
      <p:pic>
        <p:nvPicPr>
          <p:cNvPr id="4" name="Picture 3" descr="A screenshot of a cell phone&#10;&#10;Description generated with very high confidence">
            <a:extLst>
              <a:ext uri="{FF2B5EF4-FFF2-40B4-BE49-F238E27FC236}">
                <a16:creationId xmlns:a16="http://schemas.microsoft.com/office/drawing/2014/main" id="{899192A6-C1C3-4489-A767-4D4AFF995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143000"/>
            <a:ext cx="7661244" cy="982044"/>
          </a:xfrm>
          <a:prstGeom prst="rect">
            <a:avLst/>
          </a:prstGeom>
        </p:spPr>
      </p:pic>
      <p:pic>
        <p:nvPicPr>
          <p:cNvPr id="7" name="Picture 6">
            <a:extLst>
              <a:ext uri="{FF2B5EF4-FFF2-40B4-BE49-F238E27FC236}">
                <a16:creationId xmlns:a16="http://schemas.microsoft.com/office/drawing/2014/main" id="{C84419BE-D603-4586-8A90-93ADA29AF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210" y="2105994"/>
            <a:ext cx="7527134" cy="2626963"/>
          </a:xfrm>
          <a:prstGeom prst="rect">
            <a:avLst/>
          </a:prstGeom>
        </p:spPr>
      </p:pic>
      <p:pic>
        <p:nvPicPr>
          <p:cNvPr id="3" name="Picture 2">
            <a:extLst>
              <a:ext uri="{FF2B5EF4-FFF2-40B4-BE49-F238E27FC236}">
                <a16:creationId xmlns:a16="http://schemas.microsoft.com/office/drawing/2014/main" id="{7F58DDD8-7EAD-4127-8525-3C0A214FFA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3349640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4. Two Types of </a:t>
            </a:r>
            <a:br>
              <a:rPr lang="en-US" b="1" dirty="0"/>
            </a:br>
            <a:r>
              <a:rPr lang="en-US" b="1" dirty="0"/>
              <a:t>Life Insurance To Avoid</a:t>
            </a:r>
          </a:p>
        </p:txBody>
      </p:sp>
      <p:sp>
        <p:nvSpPr>
          <p:cNvPr id="3" name="Content Placeholder 2"/>
          <p:cNvSpPr>
            <a:spLocks noGrp="1"/>
          </p:cNvSpPr>
          <p:nvPr>
            <p:ph idx="1"/>
          </p:nvPr>
        </p:nvSpPr>
        <p:spPr/>
        <p:txBody>
          <a:bodyPr>
            <a:normAutofit fontScale="92500" lnSpcReduction="20000"/>
          </a:bodyPr>
          <a:lstStyle/>
          <a:p>
            <a:pPr>
              <a:buNone/>
            </a:pPr>
            <a:r>
              <a:rPr lang="en-US" dirty="0"/>
              <a:t>There are 2 different types of life insurance we don’t recommend – they are based on the Stock Market:</a:t>
            </a:r>
          </a:p>
          <a:p>
            <a:pPr lvl="0"/>
            <a:r>
              <a:rPr lang="en-US" dirty="0"/>
              <a:t>Universal Life Insurance</a:t>
            </a:r>
          </a:p>
          <a:p>
            <a:pPr lvl="0"/>
            <a:r>
              <a:rPr lang="en-US" dirty="0"/>
              <a:t>Variable Life Insurance</a:t>
            </a:r>
          </a:p>
          <a:p>
            <a:pPr>
              <a:buNone/>
            </a:pPr>
            <a:endParaRPr lang="en-US" dirty="0"/>
          </a:p>
          <a:p>
            <a:pPr>
              <a:buFont typeface="Wingdings" pitchFamily="2" charset="2"/>
              <a:buChar char="Ø"/>
            </a:pPr>
            <a:r>
              <a:rPr lang="en-US" b="1" u="sng" dirty="0">
                <a:solidFill>
                  <a:srgbClr val="FF0000"/>
                </a:solidFill>
              </a:rPr>
              <a:t>We would strongly urge most people considering buying life insurance to not use – Universal and Variable Life insurance</a:t>
            </a:r>
            <a:r>
              <a:rPr lang="en-US" dirty="0">
                <a:solidFill>
                  <a:srgbClr val="FF0000"/>
                </a:solidFill>
              </a:rPr>
              <a:t>! If you have one already, we can help you can exchange it. </a:t>
            </a:r>
          </a:p>
        </p:txBody>
      </p:sp>
      <p:pic>
        <p:nvPicPr>
          <p:cNvPr id="5" name="Picture 4">
            <a:extLst>
              <a:ext uri="{FF2B5EF4-FFF2-40B4-BE49-F238E27FC236}">
                <a16:creationId xmlns:a16="http://schemas.microsoft.com/office/drawing/2014/main" id="{1A67264E-3173-4C5A-AEF5-E3AC5811BF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3887121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Not Universal</a:t>
            </a:r>
            <a:br>
              <a:rPr lang="en-US" b="1" dirty="0"/>
            </a:br>
            <a:r>
              <a:rPr lang="en-US" b="1" dirty="0"/>
              <a:t> or Variable Life Insurance?</a:t>
            </a:r>
          </a:p>
        </p:txBody>
      </p:sp>
      <p:sp>
        <p:nvSpPr>
          <p:cNvPr id="3" name="Content Placeholder 2"/>
          <p:cNvSpPr>
            <a:spLocks noGrp="1"/>
          </p:cNvSpPr>
          <p:nvPr>
            <p:ph idx="1"/>
          </p:nvPr>
        </p:nvSpPr>
        <p:spPr>
          <a:xfrm>
            <a:off x="152400" y="1600200"/>
            <a:ext cx="8839200" cy="5257800"/>
          </a:xfrm>
        </p:spPr>
        <p:txBody>
          <a:bodyPr>
            <a:noAutofit/>
          </a:bodyPr>
          <a:lstStyle/>
          <a:p>
            <a:pPr algn="just">
              <a:buNone/>
            </a:pPr>
            <a:r>
              <a:rPr lang="en-US" sz="2400" dirty="0"/>
              <a:t>There are two primary reasons why you should avoid universal and variable life insurance.</a:t>
            </a:r>
          </a:p>
          <a:p>
            <a:pPr marL="457200" indent="-457200" algn="just">
              <a:buAutoNum type="arabicPeriod"/>
            </a:pPr>
            <a:r>
              <a:rPr lang="en-US" sz="2400" b="1" u="sng" dirty="0"/>
              <a:t>The Term Will Eventually Eat Into the Cash Value. </a:t>
            </a:r>
          </a:p>
          <a:p>
            <a:pPr algn="just"/>
            <a:r>
              <a:rPr lang="en-US" sz="2400" dirty="0"/>
              <a:t>The term insurance in the policy is cheap in the initial years. </a:t>
            </a:r>
          </a:p>
          <a:p>
            <a:pPr algn="just"/>
            <a:r>
              <a:rPr lang="en-US" sz="2400" dirty="0"/>
              <a:t>As time goes by the cost of the term insurance begins to go up and eats into the cash value of the policy.</a:t>
            </a:r>
          </a:p>
          <a:p>
            <a:pPr algn="just"/>
            <a:r>
              <a:rPr lang="en-US" sz="2400" dirty="0"/>
              <a:t>Once you get past 65, the cash value of the policy will go down unless you put in more money. If you don’t the cash value will eventually be consumed by the cost of the premium in order to keep the policy alive. </a:t>
            </a:r>
          </a:p>
        </p:txBody>
      </p:sp>
      <p:pic>
        <p:nvPicPr>
          <p:cNvPr id="5" name="Picture 4">
            <a:extLst>
              <a:ext uri="{FF2B5EF4-FFF2-40B4-BE49-F238E27FC236}">
                <a16:creationId xmlns:a16="http://schemas.microsoft.com/office/drawing/2014/main" id="{B0F2B76B-5EA5-4C15-A12E-3F073A9CA2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1391306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Not Universal</a:t>
            </a:r>
            <a:br>
              <a:rPr lang="en-US" b="1" dirty="0"/>
            </a:br>
            <a:r>
              <a:rPr lang="en-US" b="1" dirty="0"/>
              <a:t> or Variable Life Insurance?</a:t>
            </a:r>
          </a:p>
        </p:txBody>
      </p:sp>
      <p:sp>
        <p:nvSpPr>
          <p:cNvPr id="3" name="Content Placeholder 2"/>
          <p:cNvSpPr>
            <a:spLocks noGrp="1"/>
          </p:cNvSpPr>
          <p:nvPr>
            <p:ph idx="1"/>
          </p:nvPr>
        </p:nvSpPr>
        <p:spPr>
          <a:xfrm>
            <a:off x="152400" y="1600200"/>
            <a:ext cx="8839200" cy="5257800"/>
          </a:xfrm>
        </p:spPr>
        <p:txBody>
          <a:bodyPr>
            <a:noAutofit/>
          </a:bodyPr>
          <a:lstStyle/>
          <a:p>
            <a:pPr algn="just">
              <a:buNone/>
            </a:pPr>
            <a:r>
              <a:rPr lang="en-US" sz="2400" dirty="0"/>
              <a:t>There are two primary reasons why you should avoid universal and variable life insurance.</a:t>
            </a:r>
          </a:p>
          <a:p>
            <a:pPr marL="0" indent="0" algn="just">
              <a:buNone/>
            </a:pPr>
            <a:r>
              <a:rPr lang="en-US" sz="2400" dirty="0"/>
              <a:t>2. </a:t>
            </a:r>
            <a:r>
              <a:rPr lang="en-US" sz="2400" b="1" u="sng" dirty="0"/>
              <a:t>The Product is Based on Investment in Stocks, Indexes or Options, not Bonds or Loans</a:t>
            </a:r>
            <a:r>
              <a:rPr lang="en-US" sz="2400" dirty="0"/>
              <a:t>.</a:t>
            </a:r>
          </a:p>
          <a:p>
            <a:pPr algn="just"/>
            <a:r>
              <a:rPr lang="en-US" sz="2000" dirty="0"/>
              <a:t>Whole life policies are generally based on bonds or loans and depend on interest income.</a:t>
            </a:r>
          </a:p>
          <a:p>
            <a:pPr algn="just"/>
            <a:r>
              <a:rPr lang="en-US" sz="2000" dirty="0"/>
              <a:t>Universal and Variable life policies are invested in the stock market or index options. They promise “higher returns” in the good years and 0% downside in the bad years. </a:t>
            </a:r>
          </a:p>
          <a:p>
            <a:pPr algn="just"/>
            <a:r>
              <a:rPr lang="en-US" sz="2000" dirty="0"/>
              <a:t>We find that the returns illustrated are usually very high – for example 7% vs. a more realistic long-term return of 4-5% in the market.  This overstates the potential upside in the policy.</a:t>
            </a:r>
          </a:p>
          <a:p>
            <a:pPr algn="just"/>
            <a:r>
              <a:rPr lang="en-US" sz="2000" dirty="0"/>
              <a:t>The guaranteed return is usually less than 1%. </a:t>
            </a:r>
          </a:p>
          <a:p>
            <a:pPr algn="just"/>
            <a:r>
              <a:rPr lang="en-US" sz="2000" dirty="0"/>
              <a:t>If the stock market does not perform as expected, your policy won’t work as illustrated. </a:t>
            </a:r>
          </a:p>
        </p:txBody>
      </p:sp>
      <p:pic>
        <p:nvPicPr>
          <p:cNvPr id="5" name="Picture 4">
            <a:extLst>
              <a:ext uri="{FF2B5EF4-FFF2-40B4-BE49-F238E27FC236}">
                <a16:creationId xmlns:a16="http://schemas.microsoft.com/office/drawing/2014/main" id="{B3059012-08EB-46C1-A6E7-AD9A66E7B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3435205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878" y="29737"/>
            <a:ext cx="8229600" cy="1143000"/>
          </a:xfrm>
        </p:spPr>
        <p:txBody>
          <a:bodyPr>
            <a:normAutofit fontScale="90000"/>
          </a:bodyPr>
          <a:lstStyle/>
          <a:p>
            <a:r>
              <a:rPr lang="en-US" b="1" dirty="0"/>
              <a:t>Why Not Universal</a:t>
            </a:r>
            <a:br>
              <a:rPr lang="en-US" b="1" dirty="0"/>
            </a:br>
            <a:r>
              <a:rPr lang="en-US" b="1" dirty="0"/>
              <a:t> or Variable Life Insurance?</a:t>
            </a:r>
          </a:p>
        </p:txBody>
      </p:sp>
      <p:sp>
        <p:nvSpPr>
          <p:cNvPr id="3" name="Content Placeholder 2"/>
          <p:cNvSpPr>
            <a:spLocks noGrp="1"/>
          </p:cNvSpPr>
          <p:nvPr>
            <p:ph idx="1"/>
          </p:nvPr>
        </p:nvSpPr>
        <p:spPr>
          <a:xfrm>
            <a:off x="152400" y="1417638"/>
            <a:ext cx="8839200" cy="5440362"/>
          </a:xfrm>
        </p:spPr>
        <p:txBody>
          <a:bodyPr>
            <a:noAutofit/>
          </a:bodyPr>
          <a:lstStyle/>
          <a:p>
            <a:r>
              <a:rPr lang="en-US" sz="2400" i="1" dirty="0">
                <a:solidFill>
                  <a:srgbClr val="0000FF"/>
                </a:solidFill>
              </a:rPr>
              <a:t>“Most products today are not in your best interest, but are designed to be in the best interest of the insurance companies.”</a:t>
            </a:r>
          </a:p>
          <a:p>
            <a:r>
              <a:rPr lang="en-US" sz="2400" i="1" dirty="0">
                <a:solidFill>
                  <a:srgbClr val="0000FF"/>
                </a:solidFill>
              </a:rPr>
              <a:t>Universal Life is a combination of annual term insurance and a savings element. The amount of cash value will determine usually for how long the policy will last or stay in force. As you get older the term insurance cost goes up, the premium is withdrawn from the cash value. If the cash value is not sufficient to pay the term cost your policy may terminate unless you pay in additional premiums. </a:t>
            </a:r>
            <a:endParaRPr lang="en-US" sz="2400" dirty="0">
              <a:solidFill>
                <a:srgbClr val="0000FF"/>
              </a:solidFill>
            </a:endParaRPr>
          </a:p>
          <a:p>
            <a:r>
              <a:rPr lang="en-US" sz="2400" i="1" dirty="0">
                <a:solidFill>
                  <a:srgbClr val="0000FF"/>
                </a:solidFill>
              </a:rPr>
              <a:t>As long as you have money in the bucket, you have no problem with the policy. However, if the money runs out, as it will in many of the policies, you lose your money and the insurance. </a:t>
            </a:r>
            <a:endParaRPr lang="en-US" sz="2400" dirty="0">
              <a:solidFill>
                <a:srgbClr val="0000FF"/>
              </a:solidFill>
            </a:endParaRPr>
          </a:p>
          <a:p>
            <a:r>
              <a:rPr lang="en-US" sz="2400" i="1" dirty="0">
                <a:solidFill>
                  <a:srgbClr val="0000FF"/>
                </a:solidFill>
              </a:rPr>
              <a:t> Many people have not only lost their money but many have also lost or will lose their insurance.”  -  Thomas W. Young</a:t>
            </a:r>
            <a:endParaRPr lang="en-US" sz="2400" dirty="0">
              <a:solidFill>
                <a:srgbClr val="0000FF"/>
              </a:solidFill>
            </a:endParaRPr>
          </a:p>
        </p:txBody>
      </p:sp>
      <p:pic>
        <p:nvPicPr>
          <p:cNvPr id="5" name="Picture 4">
            <a:extLst>
              <a:ext uri="{FF2B5EF4-FFF2-40B4-BE49-F238E27FC236}">
                <a16:creationId xmlns:a16="http://schemas.microsoft.com/office/drawing/2014/main" id="{1A8BBAB0-E984-483E-BBE1-EE0BCEC8F1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836203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7"/>
            <a:ext cx="8229600" cy="820003"/>
          </a:xfrm>
        </p:spPr>
        <p:txBody>
          <a:bodyPr/>
          <a:lstStyle/>
          <a:p>
            <a:r>
              <a:rPr lang="en-US" b="1" dirty="0"/>
              <a:t>IUL Illustration - $250,000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041" y="685800"/>
            <a:ext cx="6769510" cy="6172200"/>
          </a:xfrm>
          <a:prstGeom prst="rect">
            <a:avLst/>
          </a:prstGeom>
        </p:spPr>
      </p:pic>
      <p:pic>
        <p:nvPicPr>
          <p:cNvPr id="5" name="Picture 4">
            <a:extLst>
              <a:ext uri="{FF2B5EF4-FFF2-40B4-BE49-F238E27FC236}">
                <a16:creationId xmlns:a16="http://schemas.microsoft.com/office/drawing/2014/main" id="{0C555C18-5B8F-4D81-8CE7-FDFF7FE49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4247377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96A4-F2D0-49CA-8CA0-6B1115FE8B7A}"/>
              </a:ext>
            </a:extLst>
          </p:cNvPr>
          <p:cNvSpPr>
            <a:spLocks noGrp="1"/>
          </p:cNvSpPr>
          <p:nvPr>
            <p:ph type="title"/>
          </p:nvPr>
        </p:nvSpPr>
        <p:spPr>
          <a:xfrm>
            <a:off x="457200" y="792162"/>
            <a:ext cx="8229600" cy="808038"/>
          </a:xfrm>
        </p:spPr>
        <p:txBody>
          <a:bodyPr/>
          <a:lstStyle/>
          <a:p>
            <a:r>
              <a:rPr lang="en-US" b="1" dirty="0"/>
              <a:t>Best to Avoid Universal Policies</a:t>
            </a:r>
          </a:p>
        </p:txBody>
      </p:sp>
      <p:sp>
        <p:nvSpPr>
          <p:cNvPr id="3" name="Content Placeholder 2">
            <a:extLst>
              <a:ext uri="{FF2B5EF4-FFF2-40B4-BE49-F238E27FC236}">
                <a16:creationId xmlns:a16="http://schemas.microsoft.com/office/drawing/2014/main" id="{C42B28E0-D0F6-46A2-BB92-903973FF29D8}"/>
              </a:ext>
            </a:extLst>
          </p:cNvPr>
          <p:cNvSpPr>
            <a:spLocks noGrp="1"/>
          </p:cNvSpPr>
          <p:nvPr>
            <p:ph idx="1"/>
          </p:nvPr>
        </p:nvSpPr>
        <p:spPr/>
        <p:txBody>
          <a:bodyPr>
            <a:normAutofit lnSpcReduction="10000"/>
          </a:bodyPr>
          <a:lstStyle/>
          <a:p>
            <a:r>
              <a:rPr lang="en-US" sz="3200" dirty="0"/>
              <a:t>It is definitely not worth the risk involved in losing everything you will put into these policies. </a:t>
            </a:r>
          </a:p>
          <a:p>
            <a:r>
              <a:rPr lang="en-US" dirty="0"/>
              <a:t>They are typically marketed by agents who don’t understand the risks and companies who don’t explain them to their agents.</a:t>
            </a:r>
          </a:p>
          <a:p>
            <a:r>
              <a:rPr lang="en-US" sz="3200" dirty="0"/>
              <a:t>It is best to not use a risk-based asset class (stocks &amp; options) to provide the protection of a safe product (life insurance). </a:t>
            </a:r>
          </a:p>
          <a:p>
            <a:endParaRPr lang="en-US" dirty="0"/>
          </a:p>
        </p:txBody>
      </p:sp>
      <p:pic>
        <p:nvPicPr>
          <p:cNvPr id="5" name="Picture 4">
            <a:extLst>
              <a:ext uri="{FF2B5EF4-FFF2-40B4-BE49-F238E27FC236}">
                <a16:creationId xmlns:a16="http://schemas.microsoft.com/office/drawing/2014/main" id="{1452A193-9CB5-4270-8572-0FC7B8BDBA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784729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23"/>
            <a:ext cx="8229600" cy="1143000"/>
          </a:xfrm>
        </p:spPr>
        <p:txBody>
          <a:bodyPr/>
          <a:lstStyle/>
          <a:p>
            <a:r>
              <a:rPr lang="en-US" b="1" dirty="0"/>
              <a:t>Insurance Comparison</a:t>
            </a:r>
            <a:endParaRPr lang="en-US" dirty="0"/>
          </a:p>
        </p:txBody>
      </p:sp>
      <p:pic>
        <p:nvPicPr>
          <p:cNvPr id="6" name="Picture 5">
            <a:extLst>
              <a:ext uri="{FF2B5EF4-FFF2-40B4-BE49-F238E27FC236}">
                <a16:creationId xmlns:a16="http://schemas.microsoft.com/office/drawing/2014/main" id="{E35EA91E-E246-40FB-818B-3A7415CCE657}"/>
              </a:ext>
            </a:extLst>
          </p:cNvPr>
          <p:cNvPicPr>
            <a:picLocks noChangeAspect="1"/>
          </p:cNvPicPr>
          <p:nvPr/>
        </p:nvPicPr>
        <p:blipFill>
          <a:blip r:embed="rId2"/>
          <a:stretch>
            <a:fillRect/>
          </a:stretch>
        </p:blipFill>
        <p:spPr>
          <a:xfrm>
            <a:off x="666750" y="1562100"/>
            <a:ext cx="7810500" cy="3733800"/>
          </a:xfrm>
          <a:prstGeom prst="rect">
            <a:avLst/>
          </a:prstGeom>
        </p:spPr>
      </p:pic>
    </p:spTree>
    <p:extLst>
      <p:ext uri="{BB962C8B-B14F-4D97-AF65-F5344CB8AC3E}">
        <p14:creationId xmlns:p14="http://schemas.microsoft.com/office/powerpoint/2010/main" val="235858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28" y="804360"/>
            <a:ext cx="8229600" cy="884238"/>
          </a:xfrm>
        </p:spPr>
        <p:txBody>
          <a:bodyPr>
            <a:normAutofit/>
          </a:bodyPr>
          <a:lstStyle/>
          <a:p>
            <a:r>
              <a:rPr lang="en-US" b="1" dirty="0"/>
              <a:t>Two Things Are Sure in Life</a:t>
            </a:r>
          </a:p>
        </p:txBody>
      </p:sp>
      <p:sp>
        <p:nvSpPr>
          <p:cNvPr id="3" name="Text Placeholder 2"/>
          <p:cNvSpPr>
            <a:spLocks noGrp="1"/>
          </p:cNvSpPr>
          <p:nvPr>
            <p:ph type="body" idx="1"/>
          </p:nvPr>
        </p:nvSpPr>
        <p:spPr>
          <a:xfrm>
            <a:off x="228600" y="1752600"/>
            <a:ext cx="4495800" cy="639762"/>
          </a:xfrm>
        </p:spPr>
        <p:txBody>
          <a:bodyPr>
            <a:noAutofit/>
          </a:bodyPr>
          <a:lstStyle/>
          <a:p>
            <a:r>
              <a:rPr lang="en-US" sz="3600" dirty="0"/>
              <a:t>1.) We will get Old</a:t>
            </a:r>
          </a:p>
        </p:txBody>
      </p:sp>
      <p:pic>
        <p:nvPicPr>
          <p:cNvPr id="7" name="Content Placeholder 6" descr="growing old.jpg"/>
          <p:cNvPicPr>
            <a:picLocks noGrp="1" noChangeAspect="1"/>
          </p:cNvPicPr>
          <p:nvPr>
            <p:ph sz="half" idx="2"/>
          </p:nvPr>
        </p:nvPicPr>
        <p:blipFill>
          <a:blip r:embed="rId2" cstate="print"/>
          <a:stretch>
            <a:fillRect/>
          </a:stretch>
        </p:blipFill>
        <p:spPr>
          <a:xfrm>
            <a:off x="457200" y="3101624"/>
            <a:ext cx="4040188" cy="2097790"/>
          </a:xfrm>
        </p:spPr>
      </p:pic>
      <p:sp>
        <p:nvSpPr>
          <p:cNvPr id="5" name="Text Placeholder 4"/>
          <p:cNvSpPr>
            <a:spLocks noGrp="1"/>
          </p:cNvSpPr>
          <p:nvPr>
            <p:ph type="body" sz="quarter" idx="3"/>
          </p:nvPr>
        </p:nvSpPr>
        <p:spPr>
          <a:xfrm>
            <a:off x="4648200" y="1752600"/>
            <a:ext cx="4041775" cy="639762"/>
          </a:xfrm>
        </p:spPr>
        <p:txBody>
          <a:bodyPr>
            <a:noAutofit/>
          </a:bodyPr>
          <a:lstStyle/>
          <a:p>
            <a:r>
              <a:rPr lang="en-US" sz="3600" dirty="0"/>
              <a:t>2.) We will Die</a:t>
            </a:r>
          </a:p>
        </p:txBody>
      </p:sp>
      <p:pic>
        <p:nvPicPr>
          <p:cNvPr id="8" name="Content Placeholder 7" descr="cemetery.JPG"/>
          <p:cNvPicPr>
            <a:picLocks noGrp="1" noChangeAspect="1"/>
          </p:cNvPicPr>
          <p:nvPr>
            <p:ph sz="quarter" idx="4"/>
          </p:nvPr>
        </p:nvPicPr>
        <p:blipFill>
          <a:blip r:embed="rId3" cstate="print"/>
          <a:stretch>
            <a:fillRect/>
          </a:stretch>
        </p:blipFill>
        <p:spPr>
          <a:xfrm>
            <a:off x="4800600" y="2819400"/>
            <a:ext cx="4041775" cy="2705651"/>
          </a:xfrm>
        </p:spPr>
      </p:pic>
      <p:sp>
        <p:nvSpPr>
          <p:cNvPr id="9" name="Subtitle 7"/>
          <p:cNvSpPr txBox="1">
            <a:spLocks/>
          </p:cNvSpPr>
          <p:nvPr/>
        </p:nvSpPr>
        <p:spPr>
          <a:xfrm>
            <a:off x="0" y="6096000"/>
            <a:ext cx="9144000" cy="533400"/>
          </a:xfrm>
          <a:prstGeom prst="rect">
            <a:avLst/>
          </a:prstGeom>
        </p:spPr>
        <p:txBody>
          <a:bodyPr vert="horz" lIns="91440" tIns="45720" rIns="91440" bIns="45720" rtlCol="0" anchor="b">
            <a:normAutofit/>
          </a:bodyPr>
          <a:lstStyle/>
          <a:p>
            <a:pPr lvl="0" algn="ctr">
              <a:spcBef>
                <a:spcPct val="20000"/>
              </a:spcBef>
              <a:defRPr/>
            </a:pPr>
            <a:r>
              <a:rPr lang="es-ES" sz="2400" b="1" dirty="0"/>
              <a:t> </a:t>
            </a:r>
            <a:r>
              <a:rPr lang="en-US" sz="2400" dirty="0"/>
              <a:t>What are you doing to be prepared for when that moment comes?</a:t>
            </a:r>
            <a:r>
              <a:rPr kumimoji="0" lang="en-US" sz="2400" i="0" strike="noStrike" kern="1200" cap="none" spc="0" normalizeH="0" baseline="0" noProof="0" dirty="0">
                <a:ln>
                  <a:noFill/>
                </a:ln>
                <a:solidFill>
                  <a:schemeClr val="tx1"/>
                </a:solidFill>
                <a:effectLst/>
                <a:uLnTx/>
                <a:uFillTx/>
                <a:latin typeface="+mn-lt"/>
                <a:ea typeface="+mn-ea"/>
                <a:cs typeface="+mn-cs"/>
              </a:rPr>
              <a:t> </a:t>
            </a:r>
          </a:p>
        </p:txBody>
      </p:sp>
      <p:pic>
        <p:nvPicPr>
          <p:cNvPr id="4" name="Picture 3">
            <a:extLst>
              <a:ext uri="{FF2B5EF4-FFF2-40B4-BE49-F238E27FC236}">
                <a16:creationId xmlns:a16="http://schemas.microsoft.com/office/drawing/2014/main" id="{677D1499-A079-4642-B7FF-F2BA15C2B4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23"/>
            <a:ext cx="8229600" cy="1143000"/>
          </a:xfrm>
        </p:spPr>
        <p:txBody>
          <a:bodyPr/>
          <a:lstStyle/>
          <a:p>
            <a:r>
              <a:rPr lang="en-US" b="1" dirty="0"/>
              <a:t>Insurance Comparison</a:t>
            </a:r>
            <a:endParaRPr lang="en-US" dirty="0"/>
          </a:p>
        </p:txBody>
      </p:sp>
      <p:pic>
        <p:nvPicPr>
          <p:cNvPr id="4" name="Picture 3">
            <a:extLst>
              <a:ext uri="{FF2B5EF4-FFF2-40B4-BE49-F238E27FC236}">
                <a16:creationId xmlns:a16="http://schemas.microsoft.com/office/drawing/2014/main" id="{BB25CF4E-CC80-40C1-969E-3FD03789C47F}"/>
              </a:ext>
            </a:extLst>
          </p:cNvPr>
          <p:cNvPicPr>
            <a:picLocks noChangeAspect="1"/>
          </p:cNvPicPr>
          <p:nvPr/>
        </p:nvPicPr>
        <p:blipFill>
          <a:blip r:embed="rId2"/>
          <a:stretch>
            <a:fillRect/>
          </a:stretch>
        </p:blipFill>
        <p:spPr>
          <a:xfrm>
            <a:off x="361950" y="981075"/>
            <a:ext cx="8420100" cy="4895850"/>
          </a:xfrm>
          <a:prstGeom prst="rect">
            <a:avLst/>
          </a:prstGeom>
        </p:spPr>
      </p:pic>
    </p:spTree>
    <p:extLst>
      <p:ext uri="{BB962C8B-B14F-4D97-AF65-F5344CB8AC3E}">
        <p14:creationId xmlns:p14="http://schemas.microsoft.com/office/powerpoint/2010/main" val="3626869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Insurance Comparison</a:t>
            </a:r>
          </a:p>
        </p:txBody>
      </p:sp>
      <p:sp>
        <p:nvSpPr>
          <p:cNvPr id="5" name="Text Placeholder 4"/>
          <p:cNvSpPr>
            <a:spLocks noGrp="1"/>
          </p:cNvSpPr>
          <p:nvPr>
            <p:ph type="body" sz="quarter" idx="3"/>
          </p:nvPr>
        </p:nvSpPr>
        <p:spPr>
          <a:xfrm>
            <a:off x="381000" y="1524000"/>
            <a:ext cx="8763000" cy="639762"/>
          </a:xfrm>
        </p:spPr>
        <p:txBody>
          <a:bodyPr>
            <a:noAutofit/>
          </a:bodyPr>
          <a:lstStyle/>
          <a:p>
            <a:r>
              <a:rPr lang="en-US" sz="3200" dirty="0">
                <a:solidFill>
                  <a:srgbClr val="0000FF"/>
                </a:solidFill>
              </a:rPr>
              <a:t>“Your Own Bank” </a:t>
            </a:r>
            <a:r>
              <a:rPr lang="en-US" sz="3200" dirty="0"/>
              <a:t>vs. </a:t>
            </a:r>
            <a:r>
              <a:rPr lang="en-US" sz="3200" dirty="0">
                <a:solidFill>
                  <a:srgbClr val="00B050"/>
                </a:solidFill>
              </a:rPr>
              <a:t>Whole Life Insurance</a:t>
            </a:r>
            <a:r>
              <a:rPr lang="en-US" sz="3200" dirty="0">
                <a:solidFill>
                  <a:srgbClr val="0000FF"/>
                </a:solidFill>
              </a:rPr>
              <a:t> </a:t>
            </a:r>
          </a:p>
        </p:txBody>
      </p:sp>
      <p:sp>
        <p:nvSpPr>
          <p:cNvPr id="6" name="Content Placeholder 5"/>
          <p:cNvSpPr>
            <a:spLocks noGrp="1"/>
          </p:cNvSpPr>
          <p:nvPr>
            <p:ph sz="quarter" idx="4"/>
          </p:nvPr>
        </p:nvSpPr>
        <p:spPr>
          <a:xfrm>
            <a:off x="228600" y="2174874"/>
            <a:ext cx="8839201" cy="4683125"/>
          </a:xfrm>
        </p:spPr>
        <p:txBody>
          <a:bodyPr>
            <a:noAutofit/>
          </a:bodyPr>
          <a:lstStyle/>
          <a:p>
            <a:pPr marL="0" indent="0">
              <a:buNone/>
            </a:pPr>
            <a:r>
              <a:rPr lang="en-US" b="1" u="sng" dirty="0"/>
              <a:t>Benefits</a:t>
            </a:r>
          </a:p>
          <a:p>
            <a:r>
              <a:rPr lang="en-US" dirty="0"/>
              <a:t>Total Cost: $207,827 vs. $206,404 = +1% more</a:t>
            </a:r>
          </a:p>
          <a:p>
            <a:r>
              <a:rPr lang="en-US" dirty="0"/>
              <a:t>Cash Value @ 75 years = $373,398 vs. $348,306 = +7% More!</a:t>
            </a:r>
          </a:p>
          <a:p>
            <a:r>
              <a:rPr lang="en-US" dirty="0"/>
              <a:t>Final Death Benefit = $579,718 vs. $539,209 = +8% More!</a:t>
            </a:r>
          </a:p>
          <a:p>
            <a:r>
              <a:rPr lang="en-US" dirty="0"/>
              <a:t>More Flexibility: Minimum Payment $482 vs. $149/mo = -69% less!</a:t>
            </a:r>
          </a:p>
          <a:p>
            <a:r>
              <a:rPr lang="en-US" dirty="0"/>
              <a:t>More Cash Value from Year One: $4,308 vs. $780 = 452% More!!!</a:t>
            </a:r>
          </a:p>
        </p:txBody>
      </p:sp>
    </p:spTree>
    <p:extLst>
      <p:ext uri="{BB962C8B-B14F-4D97-AF65-F5344CB8AC3E}">
        <p14:creationId xmlns:p14="http://schemas.microsoft.com/office/powerpoint/2010/main" val="428155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p:txBody>
      </p:sp>
      <p:pic>
        <p:nvPicPr>
          <p:cNvPr id="4" name="Picture 3" descr="questionscomments.png"/>
          <p:cNvPicPr>
            <a:picLocks noChangeAspect="1"/>
          </p:cNvPicPr>
          <p:nvPr/>
        </p:nvPicPr>
        <p:blipFill>
          <a:blip r:embed="rId2" cstate="print"/>
          <a:stretch>
            <a:fillRect/>
          </a:stretch>
        </p:blipFill>
        <p:spPr>
          <a:xfrm>
            <a:off x="2667000" y="1524000"/>
            <a:ext cx="6129358" cy="2235709"/>
          </a:xfrm>
          <a:prstGeom prst="rect">
            <a:avLst/>
          </a:prstGeom>
        </p:spPr>
      </p:pic>
      <p:pic>
        <p:nvPicPr>
          <p:cNvPr id="5" name="Picture 4" descr="visitor-information.jpg"/>
          <p:cNvPicPr>
            <a:picLocks noChangeAspect="1"/>
          </p:cNvPicPr>
          <p:nvPr/>
        </p:nvPicPr>
        <p:blipFill>
          <a:blip r:embed="rId3" cstate="print"/>
          <a:stretch>
            <a:fillRect/>
          </a:stretch>
        </p:blipFill>
        <p:spPr>
          <a:xfrm>
            <a:off x="228600" y="3581400"/>
            <a:ext cx="3153103" cy="2971800"/>
          </a:xfrm>
          <a:prstGeom prst="rect">
            <a:avLst/>
          </a:prstGeom>
        </p:spPr>
      </p:pic>
      <p:pic>
        <p:nvPicPr>
          <p:cNvPr id="6" name="Picture 5" descr="questions comments bubbles.jpg"/>
          <p:cNvPicPr>
            <a:picLocks noChangeAspect="1"/>
          </p:cNvPicPr>
          <p:nvPr/>
        </p:nvPicPr>
        <p:blipFill>
          <a:blip r:embed="rId4" cstate="print"/>
          <a:stretch>
            <a:fillRect/>
          </a:stretch>
        </p:blipFill>
        <p:spPr>
          <a:xfrm>
            <a:off x="457200" y="1676400"/>
            <a:ext cx="2628900" cy="1733550"/>
          </a:xfrm>
          <a:prstGeom prst="rect">
            <a:avLst/>
          </a:prstGeom>
        </p:spPr>
      </p:pic>
      <p:pic>
        <p:nvPicPr>
          <p:cNvPr id="2" name="Picture 1">
            <a:extLst>
              <a:ext uri="{FF2B5EF4-FFF2-40B4-BE49-F238E27FC236}">
                <a16:creationId xmlns:a16="http://schemas.microsoft.com/office/drawing/2014/main" id="{F26D9E85-C596-4EE3-AFA6-4EE3144752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413180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b="1" dirty="0"/>
              <a:t>If You Die Unexpectedly,</a:t>
            </a:r>
            <a:br>
              <a:rPr lang="en-US" b="1" dirty="0"/>
            </a:br>
            <a:r>
              <a:rPr lang="en-US" b="1" dirty="0"/>
              <a:t> Who Will Take Charge of Your Family?</a:t>
            </a:r>
          </a:p>
        </p:txBody>
      </p:sp>
      <p:sp>
        <p:nvSpPr>
          <p:cNvPr id="3" name="Content Placeholder 2"/>
          <p:cNvSpPr>
            <a:spLocks noGrp="1"/>
          </p:cNvSpPr>
          <p:nvPr>
            <p:ph sz="half" idx="1"/>
          </p:nvPr>
        </p:nvSpPr>
        <p:spPr>
          <a:xfrm>
            <a:off x="0" y="1524000"/>
            <a:ext cx="4114800" cy="4114800"/>
          </a:xfrm>
        </p:spPr>
        <p:txBody>
          <a:bodyPr>
            <a:normAutofit/>
          </a:bodyPr>
          <a:lstStyle/>
          <a:p>
            <a:r>
              <a:rPr lang="en-US" sz="2400" dirty="0"/>
              <a:t>The average life expectancy is now 75 years for men and 80 for women.  </a:t>
            </a:r>
          </a:p>
          <a:p>
            <a:r>
              <a:rPr lang="en-US" sz="2400" dirty="0"/>
              <a:t>If you died unexpectedly, would you have everything ready? </a:t>
            </a:r>
          </a:p>
          <a:p>
            <a:r>
              <a:rPr lang="en-US" sz="2400" dirty="0"/>
              <a:t>Would your family be economically protected in case you are missing?</a:t>
            </a:r>
          </a:p>
          <a:p>
            <a:r>
              <a:rPr lang="en-US" sz="2400" dirty="0"/>
              <a:t> Do not leave it for “Later".</a:t>
            </a:r>
          </a:p>
        </p:txBody>
      </p:sp>
      <p:sp>
        <p:nvSpPr>
          <p:cNvPr id="8" name="Content Placeholder 2"/>
          <p:cNvSpPr txBox="1">
            <a:spLocks/>
          </p:cNvSpPr>
          <p:nvPr/>
        </p:nvSpPr>
        <p:spPr>
          <a:xfrm>
            <a:off x="0" y="5562600"/>
            <a:ext cx="9144000" cy="1295400"/>
          </a:xfrm>
          <a:prstGeom prst="rect">
            <a:avLst/>
          </a:prstGeom>
        </p:spPr>
        <p:txBody>
          <a:bodyPr vert="horz" lIns="91440" tIns="45720" rIns="91440" bIns="45720" rtlCol="0">
            <a:noAutofit/>
          </a:bodyPr>
          <a:lstStyle/>
          <a:p>
            <a:pPr marL="342900" indent="-342900">
              <a:spcBef>
                <a:spcPct val="20000"/>
              </a:spcBef>
            </a:pPr>
            <a:r>
              <a:rPr lang="en-US" sz="2400" i="1" dirty="0">
                <a:solidFill>
                  <a:srgbClr val="0000FF"/>
                </a:solidFill>
              </a:rPr>
              <a:t>"A Life Insurance is a product of "love“ rather than "</a:t>
            </a:r>
            <a:r>
              <a:rPr lang="en-US" sz="2400" i="1" dirty="0" err="1">
                <a:solidFill>
                  <a:srgbClr val="0000FF"/>
                </a:solidFill>
              </a:rPr>
              <a:t>need"because</a:t>
            </a:r>
            <a:r>
              <a:rPr lang="en-US" sz="2400" i="1" dirty="0">
                <a:solidFill>
                  <a:srgbClr val="0000FF"/>
                </a:solidFill>
              </a:rPr>
              <a:t> it fills, with love, the financial responsibility of the person who dies to their loved ones." - Dwayne </a:t>
            </a:r>
            <a:r>
              <a:rPr lang="en-US" sz="2400" i="1" dirty="0" err="1">
                <a:solidFill>
                  <a:srgbClr val="0000FF"/>
                </a:solidFill>
              </a:rPr>
              <a:t>Burnell</a:t>
            </a:r>
            <a:endParaRPr lang="en-US" sz="2400" i="1" dirty="0">
              <a:solidFill>
                <a:srgbClr val="0000FF"/>
              </a:solidFill>
            </a:endParaRPr>
          </a:p>
        </p:txBody>
      </p:sp>
      <p:pic>
        <p:nvPicPr>
          <p:cNvPr id="10" name="Content Placeholder 9" descr="funeral.jpg"/>
          <p:cNvPicPr>
            <a:picLocks noGrp="1" noChangeAspect="1"/>
          </p:cNvPicPr>
          <p:nvPr>
            <p:ph sz="half" idx="2"/>
          </p:nvPr>
        </p:nvPicPr>
        <p:blipFill>
          <a:blip r:embed="rId2" cstate="print"/>
          <a:stretch>
            <a:fillRect/>
          </a:stretch>
        </p:blipFill>
        <p:spPr>
          <a:xfrm>
            <a:off x="4495800" y="1905000"/>
            <a:ext cx="4038600" cy="2692400"/>
          </a:xfrm>
        </p:spPr>
      </p:pic>
      <p:pic>
        <p:nvPicPr>
          <p:cNvPr id="4" name="Picture 3">
            <a:extLst>
              <a:ext uri="{FF2B5EF4-FFF2-40B4-BE49-F238E27FC236}">
                <a16:creationId xmlns:a16="http://schemas.microsoft.com/office/drawing/2014/main" id="{C1C875AA-F779-4C36-A709-D8ECC4489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143000"/>
          </a:xfrm>
        </p:spPr>
        <p:txBody>
          <a:bodyPr>
            <a:normAutofit/>
          </a:bodyPr>
          <a:lstStyle/>
          <a:p>
            <a:r>
              <a:rPr lang="en-US" b="1" dirty="0"/>
              <a:t>Life Insurance is a Gift of Love</a:t>
            </a:r>
          </a:p>
        </p:txBody>
      </p:sp>
      <p:sp>
        <p:nvSpPr>
          <p:cNvPr id="3" name="Content Placeholder 2"/>
          <p:cNvSpPr>
            <a:spLocks noGrp="1"/>
          </p:cNvSpPr>
          <p:nvPr>
            <p:ph sz="half" idx="1"/>
          </p:nvPr>
        </p:nvSpPr>
        <p:spPr>
          <a:xfrm>
            <a:off x="0" y="1371600"/>
            <a:ext cx="4572000" cy="4114800"/>
          </a:xfrm>
        </p:spPr>
        <p:txBody>
          <a:bodyPr>
            <a:noAutofit/>
          </a:bodyPr>
          <a:lstStyle/>
          <a:p>
            <a:r>
              <a:rPr lang="en-US" i="1" dirty="0"/>
              <a:t>Life insurance protects human life value by creating an estate. When the person who is covered by the insurance (the “insured”) dies, a definite sum of money (a “death benefit”) is paid to the beneficiary.</a:t>
            </a:r>
            <a:endParaRPr lang="en-US" dirty="0"/>
          </a:p>
        </p:txBody>
      </p:sp>
      <p:sp>
        <p:nvSpPr>
          <p:cNvPr id="8" name="Content Placeholder 2"/>
          <p:cNvSpPr txBox="1">
            <a:spLocks/>
          </p:cNvSpPr>
          <p:nvPr/>
        </p:nvSpPr>
        <p:spPr>
          <a:xfrm>
            <a:off x="0" y="5562600"/>
            <a:ext cx="9144000" cy="1295400"/>
          </a:xfrm>
          <a:prstGeom prst="rect">
            <a:avLst/>
          </a:prstGeom>
        </p:spPr>
        <p:txBody>
          <a:bodyPr vert="horz" lIns="91440" tIns="45720" rIns="91440" bIns="45720" rtlCol="0">
            <a:noAutofit/>
          </a:bodyPr>
          <a:lstStyle/>
          <a:p>
            <a:pPr marL="342900" indent="-342900">
              <a:spcBef>
                <a:spcPct val="20000"/>
              </a:spcBef>
            </a:pPr>
            <a:r>
              <a:rPr kumimoji="0" lang="en-US" sz="2800" b="0" i="1" u="none" strike="noStrike" kern="1200" cap="none" spc="0" normalizeH="0" baseline="0" noProof="0" dirty="0">
                <a:ln>
                  <a:noFill/>
                </a:ln>
                <a:solidFill>
                  <a:srgbClr val="0000FF"/>
                </a:solidFill>
                <a:effectLst/>
                <a:uLnTx/>
                <a:uFillTx/>
                <a:latin typeface="+mn-lt"/>
                <a:ea typeface="+mn-ea"/>
                <a:cs typeface="+mn-cs"/>
              </a:rPr>
              <a:t>“</a:t>
            </a:r>
            <a:r>
              <a:rPr lang="en-US" sz="2800" i="1" dirty="0">
                <a:solidFill>
                  <a:srgbClr val="0000FF"/>
                </a:solidFill>
              </a:rPr>
              <a:t>What can be done with love and vision is to own an adequate amount of life insurance</a:t>
            </a:r>
            <a:r>
              <a:rPr kumimoji="0" lang="en-US" sz="2800" b="0" i="1" u="none" strike="noStrike" kern="1200" cap="none" spc="0" normalizeH="0" baseline="0" noProof="0" dirty="0">
                <a:ln>
                  <a:noFill/>
                </a:ln>
                <a:solidFill>
                  <a:srgbClr val="0000FF"/>
                </a:solidFill>
                <a:effectLst/>
                <a:uLnTx/>
                <a:uFillTx/>
                <a:latin typeface="+mn-lt"/>
                <a:ea typeface="+mn-ea"/>
                <a:cs typeface="+mn-cs"/>
              </a:rPr>
              <a:t>.” – Wayne </a:t>
            </a:r>
            <a:r>
              <a:rPr kumimoji="0" lang="en-US" sz="2800" b="0" i="1" u="none" strike="noStrike" kern="1200" cap="none" spc="0" normalizeH="0" baseline="0" noProof="0" dirty="0" err="1">
                <a:ln>
                  <a:noFill/>
                </a:ln>
                <a:solidFill>
                  <a:srgbClr val="0000FF"/>
                </a:solidFill>
                <a:effectLst/>
                <a:uLnTx/>
                <a:uFillTx/>
                <a:latin typeface="+mn-lt"/>
                <a:ea typeface="+mn-ea"/>
                <a:cs typeface="+mn-cs"/>
              </a:rPr>
              <a:t>Burnell</a:t>
            </a:r>
            <a:endParaRPr kumimoji="0" lang="en-US" sz="2800" b="0" i="0" u="none" strike="noStrike" kern="1200" cap="none" spc="0" normalizeH="0" baseline="0" noProof="0" dirty="0">
              <a:ln>
                <a:noFill/>
              </a:ln>
              <a:solidFill>
                <a:srgbClr val="0000FF"/>
              </a:solidFill>
              <a:effectLst/>
              <a:uLnTx/>
              <a:uFillTx/>
              <a:latin typeface="+mn-lt"/>
              <a:ea typeface="+mn-ea"/>
              <a:cs typeface="+mn-cs"/>
            </a:endParaRPr>
          </a:p>
        </p:txBody>
      </p:sp>
      <p:pic>
        <p:nvPicPr>
          <p:cNvPr id="11" name="Picture 10" descr="protect-your-loved-ones.gif"/>
          <p:cNvPicPr>
            <a:picLocks noChangeAspect="1"/>
          </p:cNvPicPr>
          <p:nvPr/>
        </p:nvPicPr>
        <p:blipFill>
          <a:blip r:embed="rId2" cstate="print"/>
          <a:stretch>
            <a:fillRect/>
          </a:stretch>
        </p:blipFill>
        <p:spPr>
          <a:xfrm>
            <a:off x="4572000" y="1828800"/>
            <a:ext cx="4100732" cy="2514600"/>
          </a:xfrm>
          <a:prstGeom prst="rect">
            <a:avLst/>
          </a:prstGeom>
        </p:spPr>
      </p:pic>
      <p:pic>
        <p:nvPicPr>
          <p:cNvPr id="4" name="Picture 3">
            <a:extLst>
              <a:ext uri="{FF2B5EF4-FFF2-40B4-BE49-F238E27FC236}">
                <a16:creationId xmlns:a16="http://schemas.microsoft.com/office/drawing/2014/main" id="{2F31CAB0-FDF0-45C1-8351-331F27BE8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352882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57488" y="152400"/>
            <a:ext cx="7629312" cy="1143000"/>
          </a:xfrm>
        </p:spPr>
        <p:txBody>
          <a:bodyPr rtlCol="0">
            <a:normAutofit/>
          </a:bodyPr>
          <a:lstStyle/>
          <a:p>
            <a:pPr eaLnBrk="1" fontAlgn="auto" hangingPunct="1">
              <a:spcAft>
                <a:spcPts val="0"/>
              </a:spcAft>
              <a:defRPr/>
            </a:pPr>
            <a:r>
              <a:rPr lang="en-US" b="1" dirty="0"/>
              <a:t>What is Life Insurance?</a:t>
            </a:r>
            <a:endParaRPr lang="en-US" dirty="0"/>
          </a:p>
        </p:txBody>
      </p:sp>
      <p:sp>
        <p:nvSpPr>
          <p:cNvPr id="4099" name="Content Placeholder 2"/>
          <p:cNvSpPr>
            <a:spLocks noGrp="1"/>
          </p:cNvSpPr>
          <p:nvPr>
            <p:ph idx="1"/>
          </p:nvPr>
        </p:nvSpPr>
        <p:spPr>
          <a:xfrm>
            <a:off x="388513" y="1383881"/>
            <a:ext cx="5410200" cy="1676400"/>
          </a:xfrm>
        </p:spPr>
        <p:txBody>
          <a:bodyPr>
            <a:normAutofit fontScale="92500"/>
          </a:bodyPr>
          <a:lstStyle/>
          <a:p>
            <a:r>
              <a:rPr lang="es-ES" dirty="0" err="1"/>
              <a:t>Life</a:t>
            </a:r>
            <a:r>
              <a:rPr lang="es-ES" dirty="0"/>
              <a:t> </a:t>
            </a:r>
            <a:r>
              <a:rPr lang="es-ES" dirty="0" err="1"/>
              <a:t>Insurance</a:t>
            </a:r>
            <a:r>
              <a:rPr lang="es-ES" dirty="0"/>
              <a:t> </a:t>
            </a:r>
            <a:r>
              <a:rPr lang="es-ES" dirty="0" err="1"/>
              <a:t>is</a:t>
            </a:r>
            <a:r>
              <a:rPr lang="es-ES" dirty="0"/>
              <a:t> a </a:t>
            </a:r>
            <a:r>
              <a:rPr lang="es-ES" dirty="0" err="1"/>
              <a:t>contract</a:t>
            </a:r>
            <a:r>
              <a:rPr lang="es-ES" dirty="0"/>
              <a:t> </a:t>
            </a:r>
            <a:r>
              <a:rPr lang="es-ES" dirty="0" err="1"/>
              <a:t>where</a:t>
            </a:r>
            <a:r>
              <a:rPr lang="es-ES" dirty="0"/>
              <a:t> a </a:t>
            </a:r>
            <a:r>
              <a:rPr lang="es-ES" dirty="0" err="1"/>
              <a:t>premium</a:t>
            </a:r>
            <a:r>
              <a:rPr lang="es-ES" dirty="0"/>
              <a:t> </a:t>
            </a:r>
            <a:r>
              <a:rPr lang="es-ES" dirty="0" err="1"/>
              <a:t>is</a:t>
            </a:r>
            <a:r>
              <a:rPr lang="es-ES" dirty="0"/>
              <a:t> </a:t>
            </a:r>
            <a:r>
              <a:rPr lang="es-ES" dirty="0" err="1"/>
              <a:t>exchanged</a:t>
            </a:r>
            <a:r>
              <a:rPr lang="es-ES" dirty="0"/>
              <a:t> </a:t>
            </a:r>
            <a:r>
              <a:rPr lang="es-ES" dirty="0" err="1"/>
              <a:t>for</a:t>
            </a:r>
            <a:r>
              <a:rPr lang="es-ES" dirty="0"/>
              <a:t> a </a:t>
            </a:r>
            <a:r>
              <a:rPr lang="es-ES" dirty="0" err="1"/>
              <a:t>death</a:t>
            </a:r>
            <a:r>
              <a:rPr lang="es-ES" dirty="0"/>
              <a:t> </a:t>
            </a:r>
            <a:r>
              <a:rPr lang="es-ES" dirty="0" err="1"/>
              <a:t>benefit</a:t>
            </a:r>
            <a:r>
              <a:rPr lang="es-ES" dirty="0"/>
              <a:t>.</a:t>
            </a:r>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7</a:t>
            </a:fld>
            <a:endParaRPr lang="en-US"/>
          </a:p>
        </p:txBody>
      </p:sp>
      <p:pic>
        <p:nvPicPr>
          <p:cNvPr id="9" name="Picture 8" descr="life-insurance.jpg"/>
          <p:cNvPicPr>
            <a:picLocks noChangeAspect="1"/>
          </p:cNvPicPr>
          <p:nvPr/>
        </p:nvPicPr>
        <p:blipFill>
          <a:blip r:embed="rId2" cstate="print"/>
          <a:stretch>
            <a:fillRect/>
          </a:stretch>
        </p:blipFill>
        <p:spPr>
          <a:xfrm>
            <a:off x="5834559" y="1192248"/>
            <a:ext cx="2948832" cy="1956637"/>
          </a:xfrm>
          <a:prstGeom prst="rect">
            <a:avLst/>
          </a:prstGeom>
        </p:spPr>
      </p:pic>
      <p:sp>
        <p:nvSpPr>
          <p:cNvPr id="10" name="Content Placeholder 2"/>
          <p:cNvSpPr txBox="1">
            <a:spLocks/>
          </p:cNvSpPr>
          <p:nvPr/>
        </p:nvSpPr>
        <p:spPr>
          <a:xfrm>
            <a:off x="152400" y="3124200"/>
            <a:ext cx="8610599" cy="3581400"/>
          </a:xfrm>
          <a:prstGeom prst="rect">
            <a:avLst/>
          </a:prstGeom>
        </p:spPr>
        <p:txBody>
          <a:bodyPr vert="horz" lIns="91440" tIns="45720" rIns="91440" bIns="45720" rtlCol="0">
            <a:normAutofit fontScale="92500"/>
          </a:bodyPr>
          <a:lstStyle/>
          <a:p>
            <a:pPr marL="342900" lvl="0" indent="-342900">
              <a:spcBef>
                <a:spcPct val="20000"/>
              </a:spcBef>
              <a:defRPr/>
            </a:pPr>
            <a:r>
              <a:rPr lang="en-US" sz="3200" b="1" dirty="0"/>
              <a:t>3 Factors Affect the Cost of Life Insurance:</a:t>
            </a:r>
            <a:r>
              <a:rPr lang="en-US" sz="3200" dirty="0"/>
              <a:t> </a:t>
            </a:r>
          </a:p>
          <a:p>
            <a:pPr marL="514350" lvl="0" indent="-514350">
              <a:spcBef>
                <a:spcPct val="20000"/>
              </a:spcBef>
              <a:buFont typeface="+mj-lt"/>
              <a:buAutoNum type="arabicPeriod"/>
              <a:defRPr/>
            </a:pPr>
            <a:r>
              <a:rPr lang="en-US" sz="3200" b="1" dirty="0"/>
              <a:t>Age</a:t>
            </a:r>
            <a:r>
              <a:rPr lang="en-US" sz="3200" dirty="0"/>
              <a:t> - The younger a person is, the less the insurance costs. The insurance increases with age.</a:t>
            </a:r>
          </a:p>
          <a:p>
            <a:pPr marL="514350" lvl="0" indent="-514350">
              <a:spcBef>
                <a:spcPct val="20000"/>
              </a:spcBef>
              <a:buFont typeface="+mj-lt"/>
              <a:buAutoNum type="arabicPeriod"/>
              <a:defRPr/>
            </a:pPr>
            <a:r>
              <a:rPr lang="en-US" sz="3200" b="1" dirty="0"/>
              <a:t>Health</a:t>
            </a:r>
            <a:r>
              <a:rPr lang="en-US" sz="3200" dirty="0"/>
              <a:t> - The better health a person has, the less insurance costs. A smoker pays a lot more. </a:t>
            </a:r>
          </a:p>
          <a:p>
            <a:pPr marL="514350" lvl="0" indent="-514350">
              <a:spcBef>
                <a:spcPct val="20000"/>
              </a:spcBef>
              <a:buFont typeface="+mj-lt"/>
              <a:buAutoNum type="arabicPeriod"/>
              <a:defRPr/>
            </a:pPr>
            <a:r>
              <a:rPr lang="en-US" sz="3200" b="1" dirty="0"/>
              <a:t>Sex</a:t>
            </a:r>
            <a:r>
              <a:rPr lang="en-US" sz="3200" dirty="0"/>
              <a:t> - Women tend to have a longer life expectancy than men, so women pay less than men.</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a:extLst>
              <a:ext uri="{FF2B5EF4-FFF2-40B4-BE49-F238E27FC236}">
                <a16:creationId xmlns:a16="http://schemas.microsoft.com/office/drawing/2014/main" id="{E9F0DFA6-10C4-411B-B8F1-DE8521BB48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29554212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838200"/>
          </a:xfrm>
        </p:spPr>
        <p:txBody>
          <a:bodyPr rtlCol="0">
            <a:normAutofit/>
          </a:bodyPr>
          <a:lstStyle/>
          <a:p>
            <a:pPr eaLnBrk="1" fontAlgn="auto" hangingPunct="1">
              <a:spcAft>
                <a:spcPts val="0"/>
              </a:spcAft>
              <a:defRPr/>
            </a:pPr>
            <a:r>
              <a:rPr lang="en-US" b="1" dirty="0"/>
              <a:t>Why Life Insurance?</a:t>
            </a:r>
            <a:endParaRPr lang="en-US" dirty="0"/>
          </a:p>
        </p:txBody>
      </p:sp>
      <p:sp>
        <p:nvSpPr>
          <p:cNvPr id="4099" name="Content Placeholder 2"/>
          <p:cNvSpPr>
            <a:spLocks noGrp="1"/>
          </p:cNvSpPr>
          <p:nvPr>
            <p:ph idx="1"/>
          </p:nvPr>
        </p:nvSpPr>
        <p:spPr>
          <a:xfrm>
            <a:off x="381000" y="1066800"/>
            <a:ext cx="8763000" cy="5562600"/>
          </a:xfrm>
        </p:spPr>
        <p:txBody>
          <a:bodyPr>
            <a:normAutofit/>
          </a:bodyPr>
          <a:lstStyle/>
          <a:p>
            <a:pPr>
              <a:buNone/>
            </a:pPr>
            <a:r>
              <a:rPr lang="en-US" sz="2400" dirty="0"/>
              <a:t>5 Key reasons why people buy life insurance: </a:t>
            </a:r>
          </a:p>
          <a:p>
            <a:pPr marL="514350" indent="-514350">
              <a:buAutoNum type="arabicPeriod"/>
            </a:pPr>
            <a:r>
              <a:rPr lang="en-US" sz="2400" b="1" dirty="0"/>
              <a:t>Family Protection - </a:t>
            </a:r>
            <a:r>
              <a:rPr lang="en-US" sz="2400" dirty="0"/>
              <a:t>The death benefit protects your family from a financial burden: funeral expenses, pay your debts (house), cover the education of your children and replace your income in case of premature death. </a:t>
            </a:r>
          </a:p>
          <a:p>
            <a:pPr marL="514350" indent="-514350">
              <a:buAutoNum type="arabicPeriod"/>
            </a:pPr>
            <a:r>
              <a:rPr lang="en-US" sz="2400" b="1" dirty="0"/>
              <a:t>Financing </a:t>
            </a:r>
            <a:r>
              <a:rPr lang="en-US" sz="2400" dirty="0"/>
              <a:t>- To "Pay Yourself" the interest that you would pay to a financial institution. </a:t>
            </a:r>
          </a:p>
          <a:p>
            <a:pPr marL="514350" indent="-514350">
              <a:buAutoNum type="arabicPeriod"/>
            </a:pPr>
            <a:r>
              <a:rPr lang="en-US" sz="2400" b="1" dirty="0"/>
              <a:t>Retirement Income</a:t>
            </a:r>
            <a:r>
              <a:rPr lang="en-US" sz="2400" dirty="0"/>
              <a:t> - Provide a stable income for your retirement. </a:t>
            </a:r>
          </a:p>
          <a:p>
            <a:pPr marL="514350" indent="-514350">
              <a:buAutoNum type="arabicPeriod"/>
            </a:pPr>
            <a:r>
              <a:rPr lang="en-US" sz="2400" b="1" dirty="0"/>
              <a:t>Tax Advantages </a:t>
            </a:r>
            <a:r>
              <a:rPr lang="en-US" sz="2400" dirty="0"/>
              <a:t>       </a:t>
            </a:r>
          </a:p>
          <a:p>
            <a:pPr marL="514350" indent="-514350">
              <a:buNone/>
            </a:pPr>
            <a:r>
              <a:rPr lang="en-US" sz="2400" dirty="0"/>
              <a:t>		- The income can be Tax free</a:t>
            </a:r>
            <a:r>
              <a:rPr lang="en-US" sz="2400" b="1" dirty="0"/>
              <a:t>.</a:t>
            </a:r>
          </a:p>
          <a:p>
            <a:pPr marL="514350" indent="-514350">
              <a:buNone/>
            </a:pPr>
            <a:r>
              <a:rPr lang="en-US" sz="2400" b="1" dirty="0"/>
              <a:t>5.	Asset Protection.</a:t>
            </a:r>
            <a:r>
              <a:rPr lang="en-US" sz="2400" dirty="0"/>
              <a:t>        </a:t>
            </a:r>
          </a:p>
          <a:p>
            <a:pPr marL="514350" indent="-514350">
              <a:buNone/>
            </a:pPr>
            <a:r>
              <a:rPr lang="en-US" sz="2400" dirty="0"/>
              <a:t>  		-In case of a lawsuit.</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pPr>
              <a:defRPr/>
            </a:pPr>
            <a:endParaRPr lang="en-US" dirty="0"/>
          </a:p>
        </p:txBody>
      </p:sp>
      <p:pic>
        <p:nvPicPr>
          <p:cNvPr id="11" name="Picture 10" descr="lifeInsuranceBg.jpg"/>
          <p:cNvPicPr>
            <a:picLocks noChangeAspect="1"/>
          </p:cNvPicPr>
          <p:nvPr/>
        </p:nvPicPr>
        <p:blipFill>
          <a:blip r:embed="rId2" cstate="print"/>
          <a:stretch>
            <a:fillRect/>
          </a:stretch>
        </p:blipFill>
        <p:spPr>
          <a:xfrm>
            <a:off x="5099539" y="4724400"/>
            <a:ext cx="3968261" cy="1981200"/>
          </a:xfrm>
          <a:prstGeom prst="rect">
            <a:avLst/>
          </a:prstGeom>
        </p:spPr>
      </p:pic>
      <p:pic>
        <p:nvPicPr>
          <p:cNvPr id="2" name="Picture 1">
            <a:extLst>
              <a:ext uri="{FF2B5EF4-FFF2-40B4-BE49-F238E27FC236}">
                <a16:creationId xmlns:a16="http://schemas.microsoft.com/office/drawing/2014/main" id="{F85E382A-FCEB-4B4B-A1FA-F812444EA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19363579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927" y="954969"/>
            <a:ext cx="9144000" cy="1143000"/>
          </a:xfrm>
        </p:spPr>
        <p:txBody>
          <a:bodyPr rtlCol="0">
            <a:noAutofit/>
          </a:bodyPr>
          <a:lstStyle/>
          <a:p>
            <a:pPr>
              <a:defRPr/>
            </a:pPr>
            <a:r>
              <a:rPr lang="en-US" sz="3600" b="1" dirty="0"/>
              <a:t>Family Protection </a:t>
            </a:r>
            <a:r>
              <a:rPr lang="en-US" sz="3600" dirty="0"/>
              <a:t>– A gift of love in case of a premature death.</a:t>
            </a:r>
          </a:p>
        </p:txBody>
      </p:sp>
      <p:sp>
        <p:nvSpPr>
          <p:cNvPr id="4099" name="Content Placeholder 2"/>
          <p:cNvSpPr>
            <a:spLocks noGrp="1"/>
          </p:cNvSpPr>
          <p:nvPr>
            <p:ph idx="1"/>
          </p:nvPr>
        </p:nvSpPr>
        <p:spPr>
          <a:xfrm>
            <a:off x="381000" y="2133600"/>
            <a:ext cx="8458200" cy="4724400"/>
          </a:xfrm>
        </p:spPr>
        <p:txBody>
          <a:bodyPr>
            <a:normAutofit fontScale="77500" lnSpcReduction="20000"/>
          </a:bodyPr>
          <a:lstStyle/>
          <a:p>
            <a:r>
              <a:rPr lang="en-US" dirty="0"/>
              <a:t>We're all going to die some day ... it's just a matter of when. </a:t>
            </a:r>
          </a:p>
          <a:p>
            <a:r>
              <a:rPr lang="en-US" dirty="0"/>
              <a:t>Life insurance (Temporary or Permanent) Will protect your family and provide them with a tax-free payment (the Death Benefit) of the amount you purchased. </a:t>
            </a:r>
          </a:p>
          <a:p>
            <a:r>
              <a:rPr lang="en-US" dirty="0"/>
              <a:t>This money can cover funeral expenses, pay your mortgage, help your family get out of debt, pay your children's tuition, and replace your income if it is invested properly. </a:t>
            </a:r>
          </a:p>
          <a:p>
            <a:r>
              <a:rPr lang="en-US" dirty="0"/>
              <a:t>Think about how long it would take you to save this same amount of money. </a:t>
            </a:r>
          </a:p>
          <a:p>
            <a:r>
              <a:rPr lang="en-US" dirty="0"/>
              <a:t>Make this a priority - Everyone should have at least one temporary policy. Why play them with $0 protection? </a:t>
            </a:r>
          </a:p>
          <a:p>
            <a:r>
              <a:rPr lang="en-US" dirty="0"/>
              <a:t>The younger and healthier you get, the lower the annual cost. </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9</a:t>
            </a:fld>
            <a:endParaRPr lang="en-US"/>
          </a:p>
        </p:txBody>
      </p:sp>
      <p:pic>
        <p:nvPicPr>
          <p:cNvPr id="2" name="Picture 1">
            <a:extLst>
              <a:ext uri="{FF2B5EF4-FFF2-40B4-BE49-F238E27FC236}">
                <a16:creationId xmlns:a16="http://schemas.microsoft.com/office/drawing/2014/main" id="{C39A120A-9A49-4ED1-8D31-A71F3C657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500" cy="891848"/>
          </a:xfrm>
          <a:prstGeom prst="rect">
            <a:avLst/>
          </a:prstGeom>
        </p:spPr>
      </p:pic>
    </p:spTree>
    <p:extLst>
      <p:ext uri="{BB962C8B-B14F-4D97-AF65-F5344CB8AC3E}">
        <p14:creationId xmlns:p14="http://schemas.microsoft.com/office/powerpoint/2010/main" val="390040424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95199</TotalTime>
  <Words>2860</Words>
  <Application>Microsoft Office PowerPoint</Application>
  <PresentationFormat>On-screen Show (4:3)</PresentationFormat>
  <Paragraphs>255</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vt:lpstr>
      <vt:lpstr>Office Theme</vt:lpstr>
      <vt:lpstr>Financial Freedom  Challenge</vt:lpstr>
      <vt:lpstr>WHAT IS LIFE INSURANCE?</vt:lpstr>
      <vt:lpstr>TWO INEVITABLE RISKS</vt:lpstr>
      <vt:lpstr>Two Things Are Sure in Life</vt:lpstr>
      <vt:lpstr>If You Die Unexpectedly,  Who Will Take Charge of Your Family?</vt:lpstr>
      <vt:lpstr>Life Insurance is a Gift of Love</vt:lpstr>
      <vt:lpstr>What is Life Insurance?</vt:lpstr>
      <vt:lpstr>Why Life Insurance?</vt:lpstr>
      <vt:lpstr>Family Protection – A gift of love in case of a premature death.</vt:lpstr>
      <vt:lpstr>Parties to the Contract</vt:lpstr>
      <vt:lpstr>How Life Insurance Works</vt:lpstr>
      <vt:lpstr>What are the Components  of a Life Insurance Policy?</vt:lpstr>
      <vt:lpstr>What is an Insurable Interest?</vt:lpstr>
      <vt:lpstr>4 Types of Life Insurance</vt:lpstr>
      <vt:lpstr>4 Types of Life Insurance</vt:lpstr>
      <vt:lpstr>4 Types of Life Insurance</vt:lpstr>
      <vt:lpstr>1. Term Life Insurance</vt:lpstr>
      <vt:lpstr>1. Term Life Insurance</vt:lpstr>
      <vt:lpstr>1. Term Life Insurance</vt:lpstr>
      <vt:lpstr>2. Whole Life Insurance</vt:lpstr>
      <vt:lpstr>2. Whole Life Insurance</vt:lpstr>
      <vt:lpstr>2. Whole Life Insurance</vt:lpstr>
      <vt:lpstr>3. “Be Your Own Bank” Concept</vt:lpstr>
      <vt:lpstr>3. “Be Your Own Bank” Concept</vt:lpstr>
      <vt:lpstr>How does a “Become Your Own Bank”  type Life Insurance plan work?</vt:lpstr>
      <vt:lpstr>Comparison of the 3</vt:lpstr>
      <vt:lpstr>Insurance Comparison</vt:lpstr>
      <vt:lpstr>Insurance Comparison</vt:lpstr>
      <vt:lpstr>1. Term Life Insurance</vt:lpstr>
      <vt:lpstr>2. Whole Life Insurance</vt:lpstr>
      <vt:lpstr>3. “Be Your Own Bank”  Life Insurance</vt:lpstr>
      <vt:lpstr>3. “Be Your Own Bank” Life Insurance</vt:lpstr>
      <vt:lpstr>4. Two Types of  Life Insurance To Avoid</vt:lpstr>
      <vt:lpstr>Why Not Universal  or Variable Life Insurance?</vt:lpstr>
      <vt:lpstr>Why Not Universal  or Variable Life Insurance?</vt:lpstr>
      <vt:lpstr>Why Not Universal  or Variable Life Insurance?</vt:lpstr>
      <vt:lpstr>IUL Illustration - $250,000</vt:lpstr>
      <vt:lpstr>Best to Avoid Universal Policies</vt:lpstr>
      <vt:lpstr>Insurance Comparison</vt:lpstr>
      <vt:lpstr>Insurance Comparison</vt:lpstr>
      <vt:lpstr>Insurance Comparison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YOUR OWN BANK SEMINAR</dc:title>
  <dc:creator>abarron</dc:creator>
  <cp:lastModifiedBy>Alex Barron</cp:lastModifiedBy>
  <cp:revision>159</cp:revision>
  <dcterms:created xsi:type="dcterms:W3CDTF">2015-12-21T02:38:16Z</dcterms:created>
  <dcterms:modified xsi:type="dcterms:W3CDTF">2024-06-26T00:50:29Z</dcterms:modified>
</cp:coreProperties>
</file>