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421" r:id="rId2"/>
    <p:sldId id="444" r:id="rId3"/>
    <p:sldId id="266" r:id="rId4"/>
    <p:sldId id="259" r:id="rId5"/>
    <p:sldId id="282" r:id="rId6"/>
    <p:sldId id="448" r:id="rId7"/>
    <p:sldId id="449" r:id="rId8"/>
    <p:sldId id="423" r:id="rId9"/>
    <p:sldId id="416" r:id="rId10"/>
    <p:sldId id="451" r:id="rId11"/>
    <p:sldId id="452" r:id="rId12"/>
    <p:sldId id="453" r:id="rId13"/>
    <p:sldId id="454" r:id="rId14"/>
    <p:sldId id="455" r:id="rId15"/>
    <p:sldId id="463" r:id="rId16"/>
    <p:sldId id="464" r:id="rId17"/>
    <p:sldId id="450" r:id="rId18"/>
    <p:sldId id="465" r:id="rId19"/>
    <p:sldId id="456" r:id="rId20"/>
    <p:sldId id="352" r:id="rId21"/>
    <p:sldId id="353" r:id="rId22"/>
    <p:sldId id="354" r:id="rId23"/>
    <p:sldId id="355" r:id="rId24"/>
    <p:sldId id="356" r:id="rId25"/>
    <p:sldId id="357" r:id="rId26"/>
    <p:sldId id="360" r:id="rId27"/>
    <p:sldId id="309" r:id="rId28"/>
    <p:sldId id="310" r:id="rId29"/>
    <p:sldId id="406" r:id="rId30"/>
    <p:sldId id="460" r:id="rId31"/>
    <p:sldId id="289" r:id="rId32"/>
    <p:sldId id="461" r:id="rId33"/>
    <p:sldId id="264" r:id="rId34"/>
    <p:sldId id="389" r:id="rId35"/>
    <p:sldId id="424" r:id="rId36"/>
    <p:sldId id="425" r:id="rId37"/>
    <p:sldId id="426" r:id="rId38"/>
    <p:sldId id="427" r:id="rId39"/>
    <p:sldId id="428" r:id="rId40"/>
    <p:sldId id="429" r:id="rId41"/>
    <p:sldId id="430" r:id="rId42"/>
    <p:sldId id="431" r:id="rId43"/>
    <p:sldId id="432" r:id="rId44"/>
    <p:sldId id="433" r:id="rId45"/>
    <p:sldId id="434" r:id="rId46"/>
    <p:sldId id="447" r:id="rId47"/>
    <p:sldId id="422" r:id="rId48"/>
    <p:sldId id="267" r:id="rId49"/>
    <p:sldId id="268" r:id="rId50"/>
    <p:sldId id="457" r:id="rId51"/>
    <p:sldId id="458" r:id="rId52"/>
    <p:sldId id="445" r:id="rId53"/>
    <p:sldId id="258" r:id="rId54"/>
    <p:sldId id="446" r:id="rId55"/>
    <p:sldId id="260" r:id="rId56"/>
    <p:sldId id="261" r:id="rId57"/>
    <p:sldId id="262" r:id="rId58"/>
    <p:sldId id="263" r:id="rId59"/>
    <p:sldId id="462" r:id="rId60"/>
    <p:sldId id="466" r:id="rId61"/>
    <p:sldId id="467" r:id="rId62"/>
    <p:sldId id="269" r:id="rId63"/>
    <p:sldId id="270" r:id="rId64"/>
    <p:sldId id="271" r:id="rId65"/>
    <p:sldId id="272" r:id="rId66"/>
    <p:sldId id="284" r:id="rId67"/>
    <p:sldId id="285" r:id="rId68"/>
    <p:sldId id="286" r:id="rId69"/>
    <p:sldId id="287" r:id="rId70"/>
    <p:sldId id="288" r:id="rId71"/>
    <p:sldId id="468"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10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2626E-7644-4E88-B94A-73B35A704F8A}" type="datetimeFigureOut">
              <a:rPr lang="en-US" smtClean="0"/>
              <a:t>6/17/2024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7892C6-C268-4163-A1DE-C7D83B78381E}" type="slidenum">
              <a:rPr lang="en-US" smtClean="0"/>
              <a:t>‹#›</a:t>
            </a:fld>
            <a:endParaRPr lang="en-US"/>
          </a:p>
        </p:txBody>
      </p:sp>
    </p:spTree>
    <p:extLst>
      <p:ext uri="{BB962C8B-B14F-4D97-AF65-F5344CB8AC3E}">
        <p14:creationId xmlns:p14="http://schemas.microsoft.com/office/powerpoint/2010/main" val="231528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E55B2-A76C-429D-9AE6-6836C68B572B}" type="slidenum">
              <a:rPr lang="en-US" smtClean="0"/>
              <a:pPr/>
              <a:t>64</a:t>
            </a:fld>
            <a:endParaRPr lang="en-US"/>
          </a:p>
        </p:txBody>
      </p:sp>
    </p:spTree>
    <p:extLst>
      <p:ext uri="{BB962C8B-B14F-4D97-AF65-F5344CB8AC3E}">
        <p14:creationId xmlns:p14="http://schemas.microsoft.com/office/powerpoint/2010/main" val="69157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E26C-B1C4-9046-9EBA-A53E8CD97B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C307EA-453C-D0F9-A05D-7368899FF6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A7BCDF-2BB9-5425-3E4F-B7CDDCDB722B}"/>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5" name="Footer Placeholder 4">
            <a:extLst>
              <a:ext uri="{FF2B5EF4-FFF2-40B4-BE49-F238E27FC236}">
                <a16:creationId xmlns:a16="http://schemas.microsoft.com/office/drawing/2014/main" id="{39414D88-BA45-FD28-4C57-BB63819BB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490E2-4BCC-CB55-F222-DDA2DF9069D1}"/>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88141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FD0E-3123-407B-59FE-C66231922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41A3D9-73E9-F5AA-0503-8902BD32F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9EE4B-3CB5-FFA6-FB55-E77EACFABDE9}"/>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5" name="Footer Placeholder 4">
            <a:extLst>
              <a:ext uri="{FF2B5EF4-FFF2-40B4-BE49-F238E27FC236}">
                <a16:creationId xmlns:a16="http://schemas.microsoft.com/office/drawing/2014/main" id="{9EC3DE76-085D-B7F9-4588-0D0CC5B78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4E82B6-448B-702A-22DA-E9E31ECA22D5}"/>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77998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636E73-DDAE-B2A2-2D01-6CD199D690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26AC0-B7B7-38AF-AD94-5BBFD3CFCA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5EFBA-D34B-373D-1194-72BB5E8DEC5E}"/>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5" name="Footer Placeholder 4">
            <a:extLst>
              <a:ext uri="{FF2B5EF4-FFF2-40B4-BE49-F238E27FC236}">
                <a16:creationId xmlns:a16="http://schemas.microsoft.com/office/drawing/2014/main" id="{0D60A656-E9DB-643C-EA76-2674779A1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0A8D0-428F-BFDF-DB6A-E2FB049E96C6}"/>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428325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A5FD-A263-9D11-3BE5-78FCCAF4B3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2E804E-CFFE-F56C-15E5-D45E76D39D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671F5-99E7-153A-841F-8DA58DBF71B7}"/>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5" name="Footer Placeholder 4">
            <a:extLst>
              <a:ext uri="{FF2B5EF4-FFF2-40B4-BE49-F238E27FC236}">
                <a16:creationId xmlns:a16="http://schemas.microsoft.com/office/drawing/2014/main" id="{D8D6610E-60CF-FC11-4C15-6D5D31535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004D-F99E-4C54-3B2C-D285C56C6C8F}"/>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386455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D5C8-C448-EFF0-DDDE-33201FE78A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16AD9E-1E69-8D2F-04C8-0E36D9D99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5BACA-EA4F-5945-089E-FFDDC1C065A7}"/>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5" name="Footer Placeholder 4">
            <a:extLst>
              <a:ext uri="{FF2B5EF4-FFF2-40B4-BE49-F238E27FC236}">
                <a16:creationId xmlns:a16="http://schemas.microsoft.com/office/drawing/2014/main" id="{D820470C-67BB-D962-C1A7-49FD78018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BD59D-3E38-32A5-DD0C-6863C8D6034D}"/>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17471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5796-2292-1102-F85C-C6ACA9A54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31B886-2C8F-EDE8-50D2-A9E9671F74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582B75-1B87-EF73-9088-BC59EB2F5E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801201-1F71-54F2-22AC-BBF5A015329B}"/>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6" name="Footer Placeholder 5">
            <a:extLst>
              <a:ext uri="{FF2B5EF4-FFF2-40B4-BE49-F238E27FC236}">
                <a16:creationId xmlns:a16="http://schemas.microsoft.com/office/drawing/2014/main" id="{E6392072-D0D1-9E0A-8728-F70DAE989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6F3A0-B41E-7E25-E3A0-19B70DDD0B7C}"/>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229877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A124-ABE4-A9F0-1ADB-A4D9E6D8DD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4487CD-0A8A-620B-375F-952E62CCD0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D362C-31F3-9102-88C5-88616601EF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3858B4-393C-285C-8174-CA75E3E55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493424-56BA-C00B-2E98-A8B3015CC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0383C7-C4ED-214A-1992-77C32475C908}"/>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8" name="Footer Placeholder 7">
            <a:extLst>
              <a:ext uri="{FF2B5EF4-FFF2-40B4-BE49-F238E27FC236}">
                <a16:creationId xmlns:a16="http://schemas.microsoft.com/office/drawing/2014/main" id="{39520073-87DE-D6B4-001F-E992CCCF9E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9B1C79-D02A-E3E7-0BDD-CCD11F9CEC7A}"/>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274307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F587-CA18-5468-4269-7B308F23F7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03F4A6-3CF2-4EC3-1BDB-67F9C01862D7}"/>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4" name="Footer Placeholder 3">
            <a:extLst>
              <a:ext uri="{FF2B5EF4-FFF2-40B4-BE49-F238E27FC236}">
                <a16:creationId xmlns:a16="http://schemas.microsoft.com/office/drawing/2014/main" id="{C63ACC1E-DCCF-A2AD-D77E-A4EB571864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CA8ACD-BDDA-1A19-09DE-E579A2A72D5A}"/>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194808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719469-817B-04D1-673E-686289508258}"/>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3" name="Footer Placeholder 2">
            <a:extLst>
              <a:ext uri="{FF2B5EF4-FFF2-40B4-BE49-F238E27FC236}">
                <a16:creationId xmlns:a16="http://schemas.microsoft.com/office/drawing/2014/main" id="{FC0CEEF9-18BB-C19D-E574-645B28D47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D9C1A5-4F18-2F66-103F-596EAADA1827}"/>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280563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DEF6-31AC-743A-9E1A-73A6FB06C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84E543-F001-195C-6258-577FFA2D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E25AF5-ED5E-6B54-F8A9-2313C5EFF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4F39B-1410-56E6-8AC6-DDE75C405EC7}"/>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6" name="Footer Placeholder 5">
            <a:extLst>
              <a:ext uri="{FF2B5EF4-FFF2-40B4-BE49-F238E27FC236}">
                <a16:creationId xmlns:a16="http://schemas.microsoft.com/office/drawing/2014/main" id="{F7232DBF-AAF5-E722-49F5-7047527A8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686A45-5CC9-205F-3223-D8749BCAAA99}"/>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156760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A3C1-7833-48B5-ED34-4AA5D2FD8A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327FDD-B3F2-1E62-B516-D8F85180A5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8E557F-01D1-306D-C2AB-82933AFA6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D5589-D54C-58A1-C6F0-1E9610D0DA19}"/>
              </a:ext>
            </a:extLst>
          </p:cNvPr>
          <p:cNvSpPr>
            <a:spLocks noGrp="1"/>
          </p:cNvSpPr>
          <p:nvPr>
            <p:ph type="dt" sz="half" idx="10"/>
          </p:nvPr>
        </p:nvSpPr>
        <p:spPr/>
        <p:txBody>
          <a:bodyPr/>
          <a:lstStyle/>
          <a:p>
            <a:fld id="{F5D7EDAD-5920-4593-8715-9988E5C60C61}" type="datetimeFigureOut">
              <a:rPr lang="en-US" smtClean="0"/>
              <a:t>6/17/2024</a:t>
            </a:fld>
            <a:endParaRPr lang="en-US"/>
          </a:p>
        </p:txBody>
      </p:sp>
      <p:sp>
        <p:nvSpPr>
          <p:cNvPr id="6" name="Footer Placeholder 5">
            <a:extLst>
              <a:ext uri="{FF2B5EF4-FFF2-40B4-BE49-F238E27FC236}">
                <a16:creationId xmlns:a16="http://schemas.microsoft.com/office/drawing/2014/main" id="{E450D77D-A300-1AEC-2D3B-CA9B901A5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73E8D-6A16-898F-B4ED-7F67818DBAE0}"/>
              </a:ext>
            </a:extLst>
          </p:cNvPr>
          <p:cNvSpPr>
            <a:spLocks noGrp="1"/>
          </p:cNvSpPr>
          <p:nvPr>
            <p:ph type="sldNum" sz="quarter" idx="12"/>
          </p:nvPr>
        </p:nvSpPr>
        <p:spPr/>
        <p:txBody>
          <a:bodyPr/>
          <a:lstStyle/>
          <a:p>
            <a:fld id="{6C6751DB-8342-4923-BE36-AF688D566088}" type="slidenum">
              <a:rPr lang="en-US" smtClean="0"/>
              <a:t>‹#›</a:t>
            </a:fld>
            <a:endParaRPr lang="en-US"/>
          </a:p>
        </p:txBody>
      </p:sp>
    </p:spTree>
    <p:extLst>
      <p:ext uri="{BB962C8B-B14F-4D97-AF65-F5344CB8AC3E}">
        <p14:creationId xmlns:p14="http://schemas.microsoft.com/office/powerpoint/2010/main" val="83604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DCE852-F6A5-0CF7-014B-4401279B81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E817B5-C642-D74D-A278-7F148D3E6A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FE035-56A9-3BF9-5A22-E806482CF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7EDAD-5920-4593-8715-9988E5C60C61}" type="datetimeFigureOut">
              <a:rPr lang="en-US" smtClean="0"/>
              <a:t>6/17/2024</a:t>
            </a:fld>
            <a:endParaRPr lang="en-US"/>
          </a:p>
        </p:txBody>
      </p:sp>
      <p:sp>
        <p:nvSpPr>
          <p:cNvPr id="5" name="Footer Placeholder 4">
            <a:extLst>
              <a:ext uri="{FF2B5EF4-FFF2-40B4-BE49-F238E27FC236}">
                <a16:creationId xmlns:a16="http://schemas.microsoft.com/office/drawing/2014/main" id="{00FBC006-FC2A-EBDF-AEAA-E8B4D550FB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F4FCDD-972A-8BF0-73AD-6C6DA88D4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751DB-8342-4923-BE36-AF688D566088}" type="slidenum">
              <a:rPr lang="en-US" smtClean="0"/>
              <a:t>‹#›</a:t>
            </a:fld>
            <a:endParaRPr lang="en-US"/>
          </a:p>
        </p:txBody>
      </p:sp>
    </p:spTree>
    <p:extLst>
      <p:ext uri="{BB962C8B-B14F-4D97-AF65-F5344CB8AC3E}">
        <p14:creationId xmlns:p14="http://schemas.microsoft.com/office/powerpoint/2010/main" val="1546253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9.emf"/><Relationship Id="rId4" Type="http://schemas.openxmlformats.org/officeDocument/2006/relationships/image" Target="../media/image28.emf"/></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33.emf"/><Relationship Id="rId4" Type="http://schemas.openxmlformats.org/officeDocument/2006/relationships/image" Target="../media/image32.emf"/></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8.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infinitebanking.org/"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fif"/><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6830" y="152401"/>
            <a:ext cx="6362179" cy="2111077"/>
          </a:xfrm>
        </p:spPr>
        <p:txBody>
          <a:bodyPr>
            <a:normAutofit/>
          </a:bodyPr>
          <a:lstStyle/>
          <a:p>
            <a:r>
              <a:rPr lang="en-US" b="1" dirty="0" err="1"/>
              <a:t>Reto</a:t>
            </a:r>
            <a:r>
              <a:rPr lang="en-US" b="1" dirty="0"/>
              <a:t> Libertad </a:t>
            </a:r>
            <a:r>
              <a:rPr lang="en-US" b="1" dirty="0" err="1"/>
              <a:t>Financiera</a:t>
            </a:r>
            <a:endParaRPr lang="en-US" dirty="0"/>
          </a:p>
        </p:txBody>
      </p:sp>
      <p:sp>
        <p:nvSpPr>
          <p:cNvPr id="3" name="Subtitle 2"/>
          <p:cNvSpPr>
            <a:spLocks noGrp="1"/>
          </p:cNvSpPr>
          <p:nvPr>
            <p:ph type="subTitle" idx="1"/>
          </p:nvPr>
        </p:nvSpPr>
        <p:spPr>
          <a:xfrm>
            <a:off x="1524000" y="5107792"/>
            <a:ext cx="2854596" cy="1185598"/>
          </a:xfrm>
        </p:spPr>
        <p:txBody>
          <a:bodyPr/>
          <a:lstStyle/>
          <a:p>
            <a:r>
              <a:rPr lang="en-US" dirty="0" err="1"/>
              <a:t>por</a:t>
            </a:r>
            <a:endParaRPr lang="en-US" dirty="0"/>
          </a:p>
          <a:p>
            <a:r>
              <a:rPr lang="en-US" dirty="0"/>
              <a:t>Alex </a:t>
            </a:r>
            <a:r>
              <a:rPr lang="en-US" dirty="0" err="1"/>
              <a:t>Barrón</a:t>
            </a:r>
            <a:endParaRPr lang="en-US" dirty="0"/>
          </a:p>
        </p:txBody>
      </p:sp>
      <p:pic>
        <p:nvPicPr>
          <p:cNvPr id="6" name="Picture 5">
            <a:extLst>
              <a:ext uri="{FF2B5EF4-FFF2-40B4-BE49-F238E27FC236}">
                <a16:creationId xmlns:a16="http://schemas.microsoft.com/office/drawing/2014/main" id="{AAC6B934-8BFA-F196-B3B5-B79081EEA4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4176" y="103038"/>
            <a:ext cx="2209800" cy="2209800"/>
          </a:xfrm>
          <a:prstGeom prst="rect">
            <a:avLst/>
          </a:prstGeom>
        </p:spPr>
      </p:pic>
      <p:pic>
        <p:nvPicPr>
          <p:cNvPr id="6146" name="Picture 2" descr="What is athletics? Know all the track and field events">
            <a:extLst>
              <a:ext uri="{FF2B5EF4-FFF2-40B4-BE49-F238E27FC236}">
                <a16:creationId xmlns:a16="http://schemas.microsoft.com/office/drawing/2014/main" id="{735D1E35-707A-4C48-1BBE-06739EE26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595" y="2177949"/>
            <a:ext cx="2908178"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s the indoor Track and Field season wraps up, the Winona State University  team finishes on a fast note – The Winonan">
            <a:extLst>
              <a:ext uri="{FF2B5EF4-FFF2-40B4-BE49-F238E27FC236}">
                <a16:creationId xmlns:a16="http://schemas.microsoft.com/office/drawing/2014/main" id="{19B74D21-2C52-CF93-C98E-E27C86B9C4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6688" y="2177949"/>
            <a:ext cx="2902859" cy="16320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rossing Life's Finish Lines | Maria's Farm Country Kitchen">
            <a:extLst>
              <a:ext uri="{FF2B5EF4-FFF2-40B4-BE49-F238E27FC236}">
                <a16:creationId xmlns:a16="http://schemas.microsoft.com/office/drawing/2014/main" id="{16D62BB5-069F-6EFD-0AFB-0EA1C53B9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8595" y="4163280"/>
            <a:ext cx="2908178" cy="181761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ok: 2A, 5A athletes compete in 2022 Texas (UIL) Track &amp; Field State  Championships - Sports Illustrated High School News, Analysis and More">
            <a:extLst>
              <a:ext uri="{FF2B5EF4-FFF2-40B4-BE49-F238E27FC236}">
                <a16:creationId xmlns:a16="http://schemas.microsoft.com/office/drawing/2014/main" id="{46F5B090-5140-83C4-EFC0-CB41F44757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6688" y="4043384"/>
            <a:ext cx="2902930" cy="2128816"/>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FE3C7390-C5DC-F418-2CB1-CA904031814A}"/>
              </a:ext>
            </a:extLst>
          </p:cNvPr>
          <p:cNvSpPr txBox="1">
            <a:spLocks/>
          </p:cNvSpPr>
          <p:nvPr/>
        </p:nvSpPr>
        <p:spPr>
          <a:xfrm>
            <a:off x="1504539" y="2404963"/>
            <a:ext cx="2854595" cy="6317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a:t>Presenta</a:t>
            </a:r>
            <a:endParaRPr lang="en-US" dirty="0"/>
          </a:p>
        </p:txBody>
      </p:sp>
      <p:pic>
        <p:nvPicPr>
          <p:cNvPr id="7" name="Picture 6">
            <a:extLst>
              <a:ext uri="{FF2B5EF4-FFF2-40B4-BE49-F238E27FC236}">
                <a16:creationId xmlns:a16="http://schemas.microsoft.com/office/drawing/2014/main" id="{610EE313-FD1C-94FC-4FC5-43FBFB312732}"/>
              </a:ext>
            </a:extLst>
          </p:cNvPr>
          <p:cNvPicPr>
            <a:picLocks noChangeAspect="1"/>
          </p:cNvPicPr>
          <p:nvPr/>
        </p:nvPicPr>
        <p:blipFill>
          <a:blip r:embed="rId7"/>
          <a:stretch>
            <a:fillRect/>
          </a:stretch>
        </p:blipFill>
        <p:spPr>
          <a:xfrm>
            <a:off x="1535350" y="3622024"/>
            <a:ext cx="2731851" cy="881593"/>
          </a:xfrm>
          <a:prstGeom prst="rect">
            <a:avLst/>
          </a:prstGeom>
        </p:spPr>
      </p:pic>
    </p:spTree>
    <p:extLst>
      <p:ext uri="{BB962C8B-B14F-4D97-AF65-F5344CB8AC3E}">
        <p14:creationId xmlns:p14="http://schemas.microsoft.com/office/powerpoint/2010/main" val="356944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Funciones</a:t>
            </a:r>
            <a:r>
              <a:rPr lang="en-US" b="1" dirty="0"/>
              <a:t> </a:t>
            </a:r>
            <a:r>
              <a:rPr lang="en-US" b="1" dirty="0" err="1"/>
              <a:t>Bancarias</a:t>
            </a:r>
            <a:r>
              <a:rPr lang="en-US" b="1" dirty="0"/>
              <a:t> – </a:t>
            </a:r>
            <a:br>
              <a:rPr lang="en-US" b="1" dirty="0"/>
            </a:br>
            <a:r>
              <a:rPr lang="en-US" b="1" dirty="0" err="1"/>
              <a:t>Ahorrar</a:t>
            </a:r>
            <a:r>
              <a:rPr lang="en-US" b="1" dirty="0"/>
              <a:t> y </a:t>
            </a:r>
            <a:r>
              <a:rPr lang="en-US" b="1" dirty="0" err="1"/>
              <a:t>Pedir</a:t>
            </a:r>
            <a:r>
              <a:rPr lang="en-US" b="1" dirty="0"/>
              <a:t> </a:t>
            </a:r>
            <a:r>
              <a:rPr lang="en-US" b="1" dirty="0" err="1"/>
              <a:t>Prestado</a:t>
            </a:r>
            <a:endParaRPr lang="en-US" b="1" dirty="0"/>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Bancos</a:t>
            </a:r>
            <a:r>
              <a:rPr lang="en-US" u="sng" dirty="0"/>
              <a:t>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a:xfrm>
            <a:off x="839788" y="2505075"/>
            <a:ext cx="6302884" cy="3684588"/>
          </a:xfrm>
        </p:spPr>
        <p:txBody>
          <a:bodyPr/>
          <a:lstStyle/>
          <a:p>
            <a:r>
              <a:rPr lang="es-ES" dirty="0"/>
              <a:t>Cuentas de ahorro: un lugar para ahorrar o almacenar dinero</a:t>
            </a:r>
          </a:p>
          <a:p>
            <a:r>
              <a:rPr lang="es-ES" dirty="0"/>
              <a:t>Préstamos bancarios: una forma de pedir dinero prestado</a:t>
            </a:r>
            <a:endParaRPr lang="en-US" dirty="0"/>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solidFill>
                  <a:schemeClr val="bg1"/>
                </a:solidFill>
              </a:rPr>
              <a:t>Become Your Own Bank</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p:txBody>
          <a:bodyPr/>
          <a:lstStyle/>
          <a:p>
            <a:r>
              <a:rPr lang="en-US" dirty="0">
                <a:solidFill>
                  <a:schemeClr val="bg1"/>
                </a:solidFill>
              </a:rPr>
              <a:t>Paid Up Additions (</a:t>
            </a:r>
            <a:r>
              <a:rPr lang="en-US" dirty="0" err="1">
                <a:solidFill>
                  <a:schemeClr val="bg1"/>
                </a:solidFill>
              </a:rPr>
              <a:t>PUA</a:t>
            </a:r>
            <a:r>
              <a:rPr lang="en-US" dirty="0">
                <a:solidFill>
                  <a:schemeClr val="bg1"/>
                </a:solidFill>
              </a:rPr>
              <a:t>) – A place to save or store money</a:t>
            </a:r>
          </a:p>
          <a:p>
            <a:r>
              <a:rPr lang="en-US" dirty="0">
                <a:solidFill>
                  <a:schemeClr val="bg1"/>
                </a:solidFill>
              </a:rPr>
              <a:t>Policy Loans – a way to borrow money</a:t>
            </a:r>
          </a:p>
        </p:txBody>
      </p:sp>
      <p:pic>
        <p:nvPicPr>
          <p:cNvPr id="8" name="Picture 7">
            <a:extLst>
              <a:ext uri="{FF2B5EF4-FFF2-40B4-BE49-F238E27FC236}">
                <a16:creationId xmlns:a16="http://schemas.microsoft.com/office/drawing/2014/main" id="{BC6DFE59-2EE7-5010-C9DA-220C3BCA9DA1}"/>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1130008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Tazas</a:t>
            </a:r>
            <a:r>
              <a:rPr lang="en-US" b="1" dirty="0"/>
              <a:t> de </a:t>
            </a:r>
            <a:r>
              <a:rPr lang="en-US" b="1" dirty="0" err="1"/>
              <a:t>Interes</a:t>
            </a:r>
            <a:endParaRPr lang="en-US" b="1" dirty="0"/>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Bancos</a:t>
            </a:r>
            <a:r>
              <a:rPr lang="en-US" u="sng" dirty="0"/>
              <a:t>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lstStyle/>
          <a:p>
            <a:r>
              <a:rPr lang="es-ES" dirty="0"/>
              <a:t>Ahorros: los bancos le pagan entre el 0% y el 5%</a:t>
            </a:r>
          </a:p>
          <a:p>
            <a:r>
              <a:rPr lang="es-ES" dirty="0"/>
              <a:t>Préstamos bancarios: los bancos le cobran un interés del 10% al 30%</a:t>
            </a:r>
            <a:endParaRPr lang="en-US" dirty="0"/>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solidFill>
                  <a:schemeClr val="bg1"/>
                </a:solidFill>
              </a:rPr>
              <a:t>Become Your Own Bank</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p:txBody>
          <a:bodyPr/>
          <a:lstStyle/>
          <a:p>
            <a:r>
              <a:rPr lang="en-US" dirty="0">
                <a:solidFill>
                  <a:schemeClr val="bg1"/>
                </a:solidFill>
              </a:rPr>
              <a:t>Paid Up Additions – pays you 3-4%</a:t>
            </a:r>
          </a:p>
          <a:p>
            <a:r>
              <a:rPr lang="en-US" dirty="0">
                <a:solidFill>
                  <a:schemeClr val="bg1"/>
                </a:solidFill>
              </a:rPr>
              <a:t>Policy Loans – charges you 5-6%</a:t>
            </a:r>
          </a:p>
        </p:txBody>
      </p:sp>
      <p:pic>
        <p:nvPicPr>
          <p:cNvPr id="7" name="Picture 6">
            <a:extLst>
              <a:ext uri="{FF2B5EF4-FFF2-40B4-BE49-F238E27FC236}">
                <a16:creationId xmlns:a16="http://schemas.microsoft.com/office/drawing/2014/main" id="{FCAA4BF5-3D6B-0245-D44D-B965ED89BDC5}"/>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414516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Beneficio</a:t>
            </a:r>
            <a:r>
              <a:rPr lang="en-US" b="1" dirty="0"/>
              <a:t> de Muerte</a:t>
            </a:r>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Bancos</a:t>
            </a:r>
            <a:r>
              <a:rPr lang="en-US" u="sng" dirty="0"/>
              <a:t>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lstStyle/>
          <a:p>
            <a:r>
              <a:rPr lang="en-US" dirty="0" err="1"/>
              <a:t>Beneficio</a:t>
            </a:r>
            <a:r>
              <a:rPr lang="en-US" dirty="0"/>
              <a:t> de Muerte - $0</a:t>
            </a:r>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solidFill>
                  <a:schemeClr val="bg1"/>
                </a:solidFill>
              </a:rPr>
              <a:t>Become Your Own Bank</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a:xfrm>
            <a:off x="6172199" y="2505075"/>
            <a:ext cx="5482087" cy="3684588"/>
          </a:xfrm>
        </p:spPr>
        <p:txBody>
          <a:bodyPr/>
          <a:lstStyle/>
          <a:p>
            <a:pPr marL="0" indent="0">
              <a:buNone/>
            </a:pPr>
            <a:r>
              <a:rPr lang="en-US" dirty="0">
                <a:solidFill>
                  <a:schemeClr val="bg1"/>
                </a:solidFill>
              </a:rPr>
              <a:t>Death Benefit – 3 ways</a:t>
            </a:r>
          </a:p>
          <a:p>
            <a:r>
              <a:rPr lang="en-US" dirty="0">
                <a:solidFill>
                  <a:schemeClr val="bg1"/>
                </a:solidFill>
              </a:rPr>
              <a:t>Base (permanent) $25,000-</a:t>
            </a:r>
            <a:r>
              <a:rPr lang="en-US" dirty="0" err="1">
                <a:solidFill>
                  <a:schemeClr val="bg1"/>
                </a:solidFill>
              </a:rPr>
              <a:t>1M</a:t>
            </a:r>
            <a:r>
              <a:rPr lang="en-US" dirty="0">
                <a:solidFill>
                  <a:schemeClr val="bg1"/>
                </a:solidFill>
              </a:rPr>
              <a:t>+</a:t>
            </a:r>
          </a:p>
          <a:p>
            <a:r>
              <a:rPr lang="en-US" dirty="0">
                <a:solidFill>
                  <a:schemeClr val="bg1"/>
                </a:solidFill>
              </a:rPr>
              <a:t>Term (temporary) $100,000-$</a:t>
            </a:r>
            <a:r>
              <a:rPr lang="en-US" dirty="0" err="1">
                <a:solidFill>
                  <a:schemeClr val="bg1"/>
                </a:solidFill>
              </a:rPr>
              <a:t>1M</a:t>
            </a:r>
            <a:r>
              <a:rPr lang="en-US" dirty="0">
                <a:solidFill>
                  <a:schemeClr val="bg1"/>
                </a:solidFill>
              </a:rPr>
              <a:t>+</a:t>
            </a:r>
          </a:p>
          <a:p>
            <a:r>
              <a:rPr lang="en-US" dirty="0" err="1">
                <a:solidFill>
                  <a:schemeClr val="bg1"/>
                </a:solidFill>
              </a:rPr>
              <a:t>PUA</a:t>
            </a:r>
            <a:r>
              <a:rPr lang="en-US" dirty="0">
                <a:solidFill>
                  <a:schemeClr val="bg1"/>
                </a:solidFill>
              </a:rPr>
              <a:t> (permanent) Match of $2-$7 death benefit for every $1 deposited into </a:t>
            </a:r>
            <a:r>
              <a:rPr lang="en-US" dirty="0" err="1">
                <a:solidFill>
                  <a:schemeClr val="bg1"/>
                </a:solidFill>
              </a:rPr>
              <a:t>PUA</a:t>
            </a:r>
            <a:r>
              <a:rPr lang="en-US" dirty="0">
                <a:solidFill>
                  <a:schemeClr val="bg1"/>
                </a:solidFill>
              </a:rPr>
              <a:t> per year</a:t>
            </a:r>
          </a:p>
        </p:txBody>
      </p:sp>
      <p:pic>
        <p:nvPicPr>
          <p:cNvPr id="7" name="Picture 6">
            <a:extLst>
              <a:ext uri="{FF2B5EF4-FFF2-40B4-BE49-F238E27FC236}">
                <a16:creationId xmlns:a16="http://schemas.microsoft.com/office/drawing/2014/main" id="{97EBDE2A-8181-E66E-D4B1-8D65FE8F9116}"/>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56028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Condiciones</a:t>
            </a:r>
            <a:r>
              <a:rPr lang="en-US" b="1" dirty="0"/>
              <a:t> de </a:t>
            </a:r>
            <a:r>
              <a:rPr lang="en-US" b="1" dirty="0" err="1"/>
              <a:t>Prestamo</a:t>
            </a:r>
            <a:endParaRPr lang="en-US" b="1" dirty="0"/>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Bancos</a:t>
            </a:r>
            <a:r>
              <a:rPr lang="en-US" u="sng" dirty="0"/>
              <a:t>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normAutofit/>
          </a:bodyPr>
          <a:lstStyle/>
          <a:p>
            <a:pPr rtl="0"/>
            <a:r>
              <a:rPr lang="es-ES" dirty="0">
                <a:solidFill>
                  <a:srgbClr val="3C4043"/>
                </a:solidFill>
                <a:effectLst/>
              </a:rPr>
              <a:t>Condiciones: el banco establece condiciones rígidas </a:t>
            </a:r>
          </a:p>
          <a:p>
            <a:pPr rtl="0"/>
            <a:r>
              <a:rPr lang="es-ES" dirty="0">
                <a:solidFill>
                  <a:srgbClr val="3C4043"/>
                </a:solidFill>
                <a:effectLst/>
              </a:rPr>
              <a:t>Pagos: mensuales, intereses primero </a:t>
            </a:r>
          </a:p>
          <a:p>
            <a:pPr rtl="0"/>
            <a:r>
              <a:rPr lang="es-ES" dirty="0">
                <a:solidFill>
                  <a:srgbClr val="3C4043"/>
                </a:solidFill>
                <a:effectLst/>
              </a:rPr>
              <a:t>Garantía: requerida para préstamos garantizados </a:t>
            </a:r>
          </a:p>
          <a:p>
            <a:pPr rtl="0"/>
            <a:r>
              <a:rPr lang="es-ES" dirty="0">
                <a:solidFill>
                  <a:srgbClr val="3C4043"/>
                </a:solidFill>
                <a:effectLst/>
              </a:rPr>
              <a:t>Negociar: no se puede</a:t>
            </a:r>
          </a:p>
          <a:p>
            <a:endParaRPr lang="en-US" dirty="0"/>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solidFill>
                  <a:schemeClr val="bg1"/>
                </a:solidFill>
              </a:rPr>
              <a:t>Become Your Own Bank</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a:xfrm>
            <a:off x="6172199" y="2505075"/>
            <a:ext cx="5482087" cy="3684588"/>
          </a:xfrm>
        </p:spPr>
        <p:txBody>
          <a:bodyPr>
            <a:normAutofit/>
          </a:bodyPr>
          <a:lstStyle/>
          <a:p>
            <a:r>
              <a:rPr lang="en-US" dirty="0">
                <a:solidFill>
                  <a:schemeClr val="bg1"/>
                </a:solidFill>
              </a:rPr>
              <a:t>Terms – flexible – you decide</a:t>
            </a:r>
          </a:p>
          <a:p>
            <a:r>
              <a:rPr lang="en-US" dirty="0">
                <a:solidFill>
                  <a:schemeClr val="bg1"/>
                </a:solidFill>
              </a:rPr>
              <a:t>Payments – flexible – when you want</a:t>
            </a:r>
          </a:p>
          <a:p>
            <a:r>
              <a:rPr lang="en-US" dirty="0">
                <a:solidFill>
                  <a:schemeClr val="bg1"/>
                </a:solidFill>
              </a:rPr>
              <a:t>Collateral – Death Benefit</a:t>
            </a:r>
          </a:p>
          <a:p>
            <a:r>
              <a:rPr lang="en-US" dirty="0">
                <a:solidFill>
                  <a:schemeClr val="bg1"/>
                </a:solidFill>
              </a:rPr>
              <a:t>Negotiating – You are in control</a:t>
            </a:r>
          </a:p>
        </p:txBody>
      </p:sp>
      <p:pic>
        <p:nvPicPr>
          <p:cNvPr id="7" name="Picture 6">
            <a:extLst>
              <a:ext uri="{FF2B5EF4-FFF2-40B4-BE49-F238E27FC236}">
                <a16:creationId xmlns:a16="http://schemas.microsoft.com/office/drawing/2014/main" id="{637A5460-2DBF-AFBD-C787-11BD87A768D5}"/>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67141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Responsabilidad</a:t>
            </a:r>
            <a:r>
              <a:rPr lang="en-US" b="1" dirty="0"/>
              <a:t> fiscal</a:t>
            </a:r>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Bancos</a:t>
            </a:r>
            <a:r>
              <a:rPr lang="en-US" u="sng" dirty="0"/>
              <a:t>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lstStyle/>
          <a:p>
            <a:r>
              <a:rPr lang="es-ES" dirty="0"/>
              <a:t>Pagar impuestos sobre los ingresos recibidos.</a:t>
            </a:r>
            <a:endParaRPr lang="en-US" dirty="0"/>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solidFill>
                  <a:schemeClr val="bg1"/>
                </a:solidFill>
              </a:rPr>
              <a:t>Become Your Own Bank</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a:xfrm>
            <a:off x="6172199" y="2505075"/>
            <a:ext cx="5482087" cy="3684588"/>
          </a:xfrm>
        </p:spPr>
        <p:txBody>
          <a:bodyPr/>
          <a:lstStyle/>
          <a:p>
            <a:r>
              <a:rPr lang="en-US" dirty="0">
                <a:solidFill>
                  <a:schemeClr val="bg1"/>
                </a:solidFill>
              </a:rPr>
              <a:t>Tax deferred on income received</a:t>
            </a:r>
          </a:p>
          <a:p>
            <a:r>
              <a:rPr lang="en-US" dirty="0">
                <a:solidFill>
                  <a:schemeClr val="bg1"/>
                </a:solidFill>
              </a:rPr>
              <a:t>Dividends are tax free</a:t>
            </a:r>
          </a:p>
          <a:p>
            <a:r>
              <a:rPr lang="en-US" dirty="0">
                <a:solidFill>
                  <a:schemeClr val="bg1"/>
                </a:solidFill>
              </a:rPr>
              <a:t>Death Benefit is tax free to beneficiary</a:t>
            </a:r>
          </a:p>
        </p:txBody>
      </p:sp>
      <p:pic>
        <p:nvPicPr>
          <p:cNvPr id="7" name="Picture 6">
            <a:extLst>
              <a:ext uri="{FF2B5EF4-FFF2-40B4-BE49-F238E27FC236}">
                <a16:creationId xmlns:a16="http://schemas.microsoft.com/office/drawing/2014/main" id="{4B817F83-90B9-2120-583A-EC32323F3013}"/>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2809835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8763000" cy="762000"/>
          </a:xfrm>
        </p:spPr>
        <p:txBody>
          <a:bodyPr>
            <a:normAutofit/>
          </a:bodyPr>
          <a:lstStyle/>
          <a:p>
            <a:r>
              <a:rPr lang="es-ES" b="1" dirty="0"/>
              <a:t>¿</a:t>
            </a:r>
            <a:r>
              <a:rPr lang="en-US" b="1" dirty="0" err="1"/>
              <a:t>Cómo</a:t>
            </a:r>
            <a:r>
              <a:rPr lang="en-US" b="1" dirty="0"/>
              <a:t> </a:t>
            </a:r>
            <a:r>
              <a:rPr lang="en-US" b="1" dirty="0" err="1"/>
              <a:t>Trabaja</a:t>
            </a:r>
            <a:r>
              <a:rPr lang="en-US" b="1" dirty="0"/>
              <a:t> el </a:t>
            </a:r>
            <a:r>
              <a:rPr lang="en-US" b="1" dirty="0" err="1"/>
              <a:t>Banco</a:t>
            </a:r>
            <a:r>
              <a:rPr lang="en-US" b="1" dirty="0"/>
              <a:t> </a:t>
            </a:r>
            <a:r>
              <a:rPr lang="en-US" b="1" dirty="0" err="1"/>
              <a:t>Tradicional</a:t>
            </a:r>
            <a:r>
              <a:rPr lang="en-US" b="1" dirty="0"/>
              <a:t>?</a:t>
            </a:r>
          </a:p>
        </p:txBody>
      </p:sp>
      <p:sp>
        <p:nvSpPr>
          <p:cNvPr id="3" name="TextBox 2"/>
          <p:cNvSpPr txBox="1"/>
          <p:nvPr/>
        </p:nvSpPr>
        <p:spPr>
          <a:xfrm>
            <a:off x="4800600" y="1447800"/>
            <a:ext cx="3200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7030A0"/>
                </a:solidFill>
              </a:rPr>
              <a:t>Reserva</a:t>
            </a:r>
            <a:r>
              <a:rPr lang="en-US" b="1" u="sng" dirty="0">
                <a:solidFill>
                  <a:srgbClr val="7030A0"/>
                </a:solidFill>
              </a:rPr>
              <a:t> Federal</a:t>
            </a:r>
          </a:p>
          <a:p>
            <a:pPr algn="ctr">
              <a:buFont typeface="Arial" pitchFamily="34" charset="0"/>
              <a:buChar char="•"/>
            </a:pPr>
            <a:r>
              <a:rPr lang="en-US" dirty="0"/>
              <a:t> </a:t>
            </a:r>
            <a:r>
              <a:rPr lang="es-ES" dirty="0"/>
              <a:t>Regula la Moneda y la Banca</a:t>
            </a:r>
            <a:endParaRPr lang="en-US" dirty="0"/>
          </a:p>
          <a:p>
            <a:pPr algn="ctr">
              <a:buFont typeface="Arial" pitchFamily="34" charset="0"/>
              <a:buChar char="•"/>
            </a:pPr>
            <a:r>
              <a:rPr lang="en-US" dirty="0" err="1"/>
              <a:t>Recibe</a:t>
            </a:r>
            <a:r>
              <a:rPr lang="en-US" dirty="0"/>
              <a:t> la </a:t>
            </a:r>
            <a:r>
              <a:rPr lang="en-US" dirty="0" err="1"/>
              <a:t>Reserva</a:t>
            </a:r>
            <a:r>
              <a:rPr lang="en-US" dirty="0"/>
              <a:t> de los </a:t>
            </a:r>
            <a:r>
              <a:rPr lang="en-US" dirty="0" err="1"/>
              <a:t>Bancos</a:t>
            </a:r>
            <a:endParaRPr lang="en-US" dirty="0"/>
          </a:p>
        </p:txBody>
      </p:sp>
      <p:sp>
        <p:nvSpPr>
          <p:cNvPr id="4" name="TextBox 3"/>
          <p:cNvSpPr txBox="1"/>
          <p:nvPr/>
        </p:nvSpPr>
        <p:spPr>
          <a:xfrm>
            <a:off x="5334000" y="3048000"/>
            <a:ext cx="2057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FFC000"/>
                </a:solidFill>
              </a:rPr>
              <a:t>Bancos</a:t>
            </a:r>
            <a:r>
              <a:rPr lang="en-US" b="1" u="sng" dirty="0">
                <a:solidFill>
                  <a:srgbClr val="FFC000"/>
                </a:solidFill>
              </a:rPr>
              <a:t> </a:t>
            </a:r>
            <a:r>
              <a:rPr lang="en-US" b="1" u="sng" dirty="0" err="1">
                <a:solidFill>
                  <a:srgbClr val="FFC000"/>
                </a:solidFill>
              </a:rPr>
              <a:t>Comerciales</a:t>
            </a:r>
            <a:endParaRPr lang="en-US" b="1" u="sng" dirty="0">
              <a:solidFill>
                <a:srgbClr val="FFC000"/>
              </a:solidFill>
            </a:endParaRPr>
          </a:p>
          <a:p>
            <a:pPr algn="ctr"/>
            <a:r>
              <a:rPr lang="en-US" dirty="0" err="1"/>
              <a:t>Detiene</a:t>
            </a:r>
            <a:r>
              <a:rPr lang="en-US" dirty="0"/>
              <a:t> </a:t>
            </a:r>
            <a:r>
              <a:rPr lang="en-US" dirty="0" err="1"/>
              <a:t>Depósitos</a:t>
            </a:r>
            <a:endParaRPr lang="en-US" dirty="0"/>
          </a:p>
          <a:p>
            <a:pPr algn="ctr"/>
            <a:r>
              <a:rPr lang="en-US" dirty="0" err="1"/>
              <a:t>Hace</a:t>
            </a:r>
            <a:r>
              <a:rPr lang="en-US" dirty="0"/>
              <a:t> </a:t>
            </a:r>
            <a:r>
              <a:rPr lang="en-US" dirty="0" err="1"/>
              <a:t>Préstamos</a:t>
            </a:r>
            <a:endParaRPr lang="en-US" dirty="0"/>
          </a:p>
        </p:txBody>
      </p:sp>
      <p:sp>
        <p:nvSpPr>
          <p:cNvPr id="5" name="TextBox 4"/>
          <p:cNvSpPr txBox="1"/>
          <p:nvPr/>
        </p:nvSpPr>
        <p:spPr>
          <a:xfrm>
            <a:off x="1981200" y="2514601"/>
            <a:ext cx="2514600" cy="190821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0070C0"/>
                </a:solidFill>
              </a:rPr>
              <a:t>Depositantes</a:t>
            </a:r>
            <a:endParaRPr lang="en-US" b="1" u="sng" dirty="0">
              <a:solidFill>
                <a:srgbClr val="0070C0"/>
              </a:solidFill>
            </a:endParaRPr>
          </a:p>
          <a:p>
            <a:r>
              <a:rPr lang="en-US" dirty="0" err="1"/>
              <a:t>Depositan</a:t>
            </a:r>
            <a:r>
              <a:rPr lang="en-US" dirty="0"/>
              <a:t> </a:t>
            </a:r>
            <a:r>
              <a:rPr lang="en-US" dirty="0" err="1"/>
              <a:t>Dinero</a:t>
            </a:r>
            <a:r>
              <a:rPr lang="en-US" dirty="0"/>
              <a:t> al Banco </a:t>
            </a:r>
            <a:r>
              <a:rPr lang="en-US" dirty="0" err="1"/>
              <a:t>Vía</a:t>
            </a:r>
            <a:endParaRPr lang="en-US" dirty="0"/>
          </a:p>
          <a:p>
            <a:pPr>
              <a:spcBef>
                <a:spcPts val="400"/>
              </a:spcBef>
              <a:buFont typeface="Arial" pitchFamily="34" charset="0"/>
              <a:buChar char="•"/>
            </a:pPr>
            <a:r>
              <a:rPr lang="en-US" dirty="0"/>
              <a:t> </a:t>
            </a:r>
            <a:r>
              <a:rPr lang="en-US" dirty="0" err="1"/>
              <a:t>Cuentas</a:t>
            </a:r>
            <a:r>
              <a:rPr lang="en-US" dirty="0"/>
              <a:t> de </a:t>
            </a:r>
            <a:r>
              <a:rPr lang="en-US" dirty="0" err="1"/>
              <a:t>Cheques</a:t>
            </a:r>
            <a:endParaRPr lang="en-US" dirty="0"/>
          </a:p>
          <a:p>
            <a:pPr>
              <a:spcBef>
                <a:spcPts val="400"/>
              </a:spcBef>
              <a:buFont typeface="Arial" pitchFamily="34" charset="0"/>
              <a:buChar char="•"/>
            </a:pPr>
            <a:r>
              <a:rPr lang="en-US" dirty="0"/>
              <a:t> </a:t>
            </a:r>
            <a:r>
              <a:rPr lang="en-US" dirty="0" err="1"/>
              <a:t>Cuentas</a:t>
            </a:r>
            <a:r>
              <a:rPr lang="en-US" dirty="0"/>
              <a:t> de </a:t>
            </a:r>
            <a:r>
              <a:rPr lang="en-US" dirty="0" err="1"/>
              <a:t>Ahorros</a:t>
            </a:r>
            <a:endParaRPr lang="en-US" dirty="0"/>
          </a:p>
          <a:p>
            <a:pPr>
              <a:spcBef>
                <a:spcPts val="400"/>
              </a:spcBef>
              <a:buFont typeface="Arial" pitchFamily="34" charset="0"/>
              <a:buChar char="•"/>
            </a:pPr>
            <a:r>
              <a:rPr lang="en-US" dirty="0"/>
              <a:t> CD’s</a:t>
            </a:r>
            <a:endParaRPr lang="en-US" sz="800" dirty="0"/>
          </a:p>
        </p:txBody>
      </p:sp>
      <p:sp>
        <p:nvSpPr>
          <p:cNvPr id="6" name="TextBox 5"/>
          <p:cNvSpPr txBox="1"/>
          <p:nvPr/>
        </p:nvSpPr>
        <p:spPr>
          <a:xfrm>
            <a:off x="8382000" y="2895600"/>
            <a:ext cx="17526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00B050"/>
                </a:solidFill>
              </a:rPr>
              <a:t>Prestatarios</a:t>
            </a:r>
            <a:endParaRPr lang="en-US" b="1" u="sng" dirty="0">
              <a:solidFill>
                <a:srgbClr val="00B050"/>
              </a:solidFill>
            </a:endParaRPr>
          </a:p>
          <a:p>
            <a:pPr algn="ctr">
              <a:buFont typeface="Arial" pitchFamily="34" charset="0"/>
              <a:buChar char="•"/>
            </a:pPr>
            <a:r>
              <a:rPr lang="en-US" dirty="0"/>
              <a:t> </a:t>
            </a:r>
            <a:r>
              <a:rPr lang="en-US" dirty="0" err="1"/>
              <a:t>Piden</a:t>
            </a:r>
            <a:r>
              <a:rPr lang="en-US" dirty="0"/>
              <a:t> </a:t>
            </a:r>
            <a:r>
              <a:rPr lang="en-US" dirty="0" err="1"/>
              <a:t>Prestado</a:t>
            </a:r>
            <a:r>
              <a:rPr lang="en-US" dirty="0"/>
              <a:t> al Banco</a:t>
            </a:r>
          </a:p>
          <a:p>
            <a:pPr algn="ctr">
              <a:buFont typeface="Arial" pitchFamily="34" charset="0"/>
              <a:buChar char="•"/>
            </a:pPr>
            <a:r>
              <a:rPr lang="en-US" dirty="0"/>
              <a:t>&amp; Pagan </a:t>
            </a:r>
            <a:r>
              <a:rPr lang="en-US" dirty="0" err="1"/>
              <a:t>Intereses</a:t>
            </a:r>
            <a:endParaRPr lang="en-US" dirty="0"/>
          </a:p>
        </p:txBody>
      </p:sp>
      <p:sp>
        <p:nvSpPr>
          <p:cNvPr id="7" name="TextBox 6"/>
          <p:cNvSpPr txBox="1"/>
          <p:nvPr/>
        </p:nvSpPr>
        <p:spPr>
          <a:xfrm>
            <a:off x="5181600" y="4724400"/>
            <a:ext cx="2514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FF0000"/>
                </a:solidFill>
              </a:rPr>
              <a:t>Dueño</a:t>
            </a:r>
            <a:r>
              <a:rPr lang="en-US" b="1" u="sng" dirty="0">
                <a:solidFill>
                  <a:srgbClr val="FF0000"/>
                </a:solidFill>
              </a:rPr>
              <a:t> del </a:t>
            </a:r>
            <a:r>
              <a:rPr lang="en-US" b="1" u="sng" dirty="0" err="1">
                <a:solidFill>
                  <a:srgbClr val="FF0000"/>
                </a:solidFill>
              </a:rPr>
              <a:t>Banco</a:t>
            </a:r>
            <a:endParaRPr lang="en-US" b="1" u="sng" dirty="0">
              <a:solidFill>
                <a:srgbClr val="FF0000"/>
              </a:solidFill>
            </a:endParaRPr>
          </a:p>
          <a:p>
            <a:pPr algn="ctr">
              <a:buFont typeface="Arial" pitchFamily="34" charset="0"/>
              <a:buChar char="•"/>
            </a:pPr>
            <a:r>
              <a:rPr lang="en-US" dirty="0"/>
              <a:t> </a:t>
            </a:r>
            <a:r>
              <a:rPr lang="en-US" dirty="0" err="1"/>
              <a:t>Deposita</a:t>
            </a:r>
            <a:r>
              <a:rPr lang="en-US" dirty="0"/>
              <a:t> Capital </a:t>
            </a:r>
          </a:p>
          <a:p>
            <a:pPr algn="ctr">
              <a:buFont typeface="Arial" pitchFamily="34" charset="0"/>
              <a:buChar char="•"/>
            </a:pPr>
            <a:r>
              <a:rPr lang="en-US" dirty="0"/>
              <a:t> </a:t>
            </a:r>
            <a:r>
              <a:rPr lang="en-US" dirty="0" err="1"/>
              <a:t>Recibe</a:t>
            </a:r>
            <a:r>
              <a:rPr lang="en-US" dirty="0"/>
              <a:t> </a:t>
            </a:r>
            <a:r>
              <a:rPr lang="en-US" dirty="0" err="1"/>
              <a:t>Ganancias</a:t>
            </a:r>
            <a:endParaRPr lang="en-US" dirty="0"/>
          </a:p>
        </p:txBody>
      </p:sp>
      <p:cxnSp>
        <p:nvCxnSpPr>
          <p:cNvPr id="19" name="Straight Arrow Connector 18"/>
          <p:cNvCxnSpPr/>
          <p:nvPr/>
        </p:nvCxnSpPr>
        <p:spPr>
          <a:xfrm>
            <a:off x="7391400" y="3352800"/>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781800" y="3962400"/>
            <a:ext cx="0" cy="7530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 idx="2"/>
          </p:cNvCxnSpPr>
          <p:nvPr/>
        </p:nvCxnSpPr>
        <p:spPr>
          <a:xfrm flipV="1">
            <a:off x="6400800" y="2371130"/>
            <a:ext cx="0" cy="6768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1524000" y="5791200"/>
            <a:ext cx="9144000" cy="1066800"/>
          </a:xfrm>
          <a:prstGeom prst="rect">
            <a:avLst/>
          </a:prstGeom>
        </p:spPr>
        <p:txBody>
          <a:bodyPr>
            <a:normAutofit fontScale="55000" lnSpcReduction="20000"/>
          </a:bodyPr>
          <a:lstStyle/>
          <a:p>
            <a:pPr marL="342900" indent="-342900">
              <a:spcBef>
                <a:spcPct val="20000"/>
              </a:spcBef>
            </a:pPr>
            <a:r>
              <a:rPr lang="en-US" sz="3200" i="1" dirty="0">
                <a:solidFill>
                  <a:srgbClr val="00B050"/>
                </a:solidFill>
              </a:rPr>
              <a:t>“</a:t>
            </a:r>
            <a:r>
              <a:rPr lang="es-ES" sz="3200" i="1" dirty="0">
                <a:solidFill>
                  <a:srgbClr val="00B050"/>
                </a:solidFill>
              </a:rPr>
              <a:t>Cuando solicitas un préstamo, si se trata de una institución financiera o una tarjeta de crédito, no estás en control de las condiciones de los tipos de interés y amortización. El banco hace una oferta de préstamo y tú aceptas sus términos y condiciones o no. Si tú no aceptas los términos, no consigues el préstamo.” </a:t>
            </a:r>
            <a:r>
              <a:rPr lang="en-US" sz="3200" i="1" dirty="0">
                <a:solidFill>
                  <a:srgbClr val="00B050"/>
                </a:solidFill>
              </a:rPr>
              <a:t>– Dwayne </a:t>
            </a:r>
            <a:r>
              <a:rPr lang="en-US" sz="3200" i="1" dirty="0" err="1">
                <a:solidFill>
                  <a:srgbClr val="00B050"/>
                </a:solidFill>
              </a:rPr>
              <a:t>Burnell</a:t>
            </a:r>
            <a:endParaRPr lang="en-US" sz="3200" dirty="0">
              <a:solidFill>
                <a:srgbClr val="00B050"/>
              </a:solidFill>
            </a:endParaRPr>
          </a:p>
        </p:txBody>
      </p:sp>
      <p:cxnSp>
        <p:nvCxnSpPr>
          <p:cNvPr id="14" name="Straight Arrow Connector 13"/>
          <p:cNvCxnSpPr/>
          <p:nvPr/>
        </p:nvCxnSpPr>
        <p:spPr>
          <a:xfrm>
            <a:off x="4495800" y="3352800"/>
            <a:ext cx="762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4495800" y="3733800"/>
            <a:ext cx="76200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096000" y="39624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7391400" y="3733800"/>
            <a:ext cx="9906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DB3B98F-9B52-89D1-7476-D17015C17644}"/>
              </a:ext>
            </a:extLst>
          </p:cNvPr>
          <p:cNvPicPr>
            <a:picLocks noChangeAspect="1"/>
          </p:cNvPicPr>
          <p:nvPr/>
        </p:nvPicPr>
        <p:blipFill>
          <a:blip r:embed="rId2"/>
          <a:stretch>
            <a:fillRect/>
          </a:stretch>
        </p:blipFill>
        <p:spPr>
          <a:xfrm>
            <a:off x="1" y="14434"/>
            <a:ext cx="1809344" cy="5838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0951" y="1620907"/>
            <a:ext cx="1905000" cy="584775"/>
          </a:xfrm>
          <a:prstGeom prst="rect">
            <a:avLst/>
          </a:prstGeom>
          <a:noFill/>
          <a:ln>
            <a:solidFill>
              <a:schemeClr val="tx1"/>
            </a:solidFill>
          </a:ln>
        </p:spPr>
        <p:txBody>
          <a:bodyPr wrap="square" rtlCol="0">
            <a:spAutoFit/>
          </a:bodyPr>
          <a:lstStyle/>
          <a:p>
            <a:r>
              <a:rPr lang="en-US" b="1" u="sng" dirty="0" err="1"/>
              <a:t>Ingresos</a:t>
            </a:r>
            <a:endParaRPr lang="en-US" b="1" u="sng" dirty="0"/>
          </a:p>
          <a:p>
            <a:r>
              <a:rPr lang="en-US" sz="1400" dirty="0"/>
              <a:t>+CD </a:t>
            </a:r>
            <a:r>
              <a:rPr lang="en-US" sz="1400" dirty="0" err="1"/>
              <a:t>Intereses</a:t>
            </a:r>
            <a:endParaRPr lang="en-US" dirty="0"/>
          </a:p>
        </p:txBody>
      </p:sp>
      <p:sp>
        <p:nvSpPr>
          <p:cNvPr id="3" name="TextBox 2"/>
          <p:cNvSpPr txBox="1"/>
          <p:nvPr/>
        </p:nvSpPr>
        <p:spPr>
          <a:xfrm>
            <a:off x="3048001" y="2209800"/>
            <a:ext cx="1937951" cy="1631216"/>
          </a:xfrm>
          <a:prstGeom prst="rect">
            <a:avLst/>
          </a:prstGeom>
          <a:noFill/>
          <a:ln>
            <a:solidFill>
              <a:schemeClr val="tx1"/>
            </a:solidFill>
          </a:ln>
        </p:spPr>
        <p:txBody>
          <a:bodyPr wrap="square" rtlCol="0">
            <a:spAutoFit/>
          </a:bodyPr>
          <a:lstStyle/>
          <a:p>
            <a:r>
              <a:rPr lang="en-US" b="1" u="sng" dirty="0" err="1"/>
              <a:t>Gastos</a:t>
            </a:r>
            <a:endParaRPr lang="en-US" b="1" u="sng" dirty="0"/>
          </a:p>
          <a:p>
            <a:pPr>
              <a:buFontTx/>
              <a:buChar char="-"/>
            </a:pPr>
            <a:r>
              <a:rPr lang="en-US" sz="1600" dirty="0" err="1"/>
              <a:t>Intereses</a:t>
            </a:r>
            <a:r>
              <a:rPr lang="en-US" sz="1600" dirty="0"/>
              <a:t> </a:t>
            </a:r>
            <a:r>
              <a:rPr lang="en-US" sz="1600" dirty="0" err="1"/>
              <a:t>Hipotecarios</a:t>
            </a:r>
            <a:r>
              <a:rPr lang="en-US" sz="1600" dirty="0"/>
              <a:t>, </a:t>
            </a:r>
          </a:p>
          <a:p>
            <a:pPr>
              <a:buFontTx/>
              <a:buChar char="-"/>
            </a:pPr>
            <a:r>
              <a:rPr lang="en-US" sz="1600" dirty="0"/>
              <a:t> </a:t>
            </a:r>
            <a:r>
              <a:rPr lang="en-US" sz="1600" dirty="0" err="1"/>
              <a:t>Intereses</a:t>
            </a:r>
            <a:r>
              <a:rPr lang="en-US" sz="1600" dirty="0"/>
              <a:t> de </a:t>
            </a:r>
            <a:r>
              <a:rPr lang="en-US" sz="1600" dirty="0" err="1"/>
              <a:t>Tarjetas</a:t>
            </a:r>
            <a:r>
              <a:rPr lang="en-US" sz="1600" dirty="0"/>
              <a:t> de </a:t>
            </a:r>
            <a:r>
              <a:rPr lang="en-US" sz="1600" dirty="0" err="1"/>
              <a:t>Crédito</a:t>
            </a:r>
            <a:endParaRPr lang="en-US" sz="1600" dirty="0"/>
          </a:p>
          <a:p>
            <a:endParaRPr lang="en-US" dirty="0"/>
          </a:p>
        </p:txBody>
      </p:sp>
      <p:sp>
        <p:nvSpPr>
          <p:cNvPr id="4" name="TextBox 3"/>
          <p:cNvSpPr txBox="1"/>
          <p:nvPr/>
        </p:nvSpPr>
        <p:spPr>
          <a:xfrm>
            <a:off x="3048000" y="3836558"/>
            <a:ext cx="1937951" cy="369332"/>
          </a:xfrm>
          <a:prstGeom prst="rect">
            <a:avLst/>
          </a:prstGeom>
          <a:noFill/>
          <a:ln>
            <a:solidFill>
              <a:schemeClr val="tx1"/>
            </a:solidFill>
          </a:ln>
        </p:spPr>
        <p:txBody>
          <a:bodyPr wrap="square" rtlCol="0">
            <a:spAutoFit/>
          </a:bodyPr>
          <a:lstStyle/>
          <a:p>
            <a:r>
              <a:rPr lang="en-US" b="1" dirty="0"/>
              <a:t>= </a:t>
            </a:r>
            <a:r>
              <a:rPr lang="en-US" b="1" dirty="0" err="1"/>
              <a:t>Ingreso</a:t>
            </a:r>
            <a:r>
              <a:rPr lang="en-US" b="1" dirty="0"/>
              <a:t> </a:t>
            </a:r>
            <a:r>
              <a:rPr lang="en-US" b="1" dirty="0" err="1"/>
              <a:t>Neto</a:t>
            </a:r>
            <a:endParaRPr lang="en-US" b="1" dirty="0"/>
          </a:p>
        </p:txBody>
      </p:sp>
      <p:sp>
        <p:nvSpPr>
          <p:cNvPr id="5" name="TextBox 4"/>
          <p:cNvSpPr txBox="1"/>
          <p:nvPr/>
        </p:nvSpPr>
        <p:spPr>
          <a:xfrm>
            <a:off x="3010930" y="819835"/>
            <a:ext cx="1905000" cy="646331"/>
          </a:xfrm>
          <a:prstGeom prst="rect">
            <a:avLst/>
          </a:prstGeom>
          <a:noFill/>
          <a:ln>
            <a:noFill/>
          </a:ln>
        </p:spPr>
        <p:txBody>
          <a:bodyPr wrap="square" rtlCol="0">
            <a:spAutoFit/>
          </a:bodyPr>
          <a:lstStyle/>
          <a:p>
            <a:r>
              <a:rPr lang="en-US" b="1" dirty="0" err="1"/>
              <a:t>Tu</a:t>
            </a:r>
            <a:r>
              <a:rPr lang="en-US" b="1" dirty="0"/>
              <a:t> Estado de </a:t>
            </a:r>
            <a:r>
              <a:rPr lang="en-US" b="1" dirty="0" err="1"/>
              <a:t>Resultados</a:t>
            </a:r>
            <a:endParaRPr lang="en-US" b="1" dirty="0"/>
          </a:p>
        </p:txBody>
      </p:sp>
      <p:sp>
        <p:nvSpPr>
          <p:cNvPr id="6" name="TextBox 5"/>
          <p:cNvSpPr txBox="1"/>
          <p:nvPr/>
        </p:nvSpPr>
        <p:spPr>
          <a:xfrm>
            <a:off x="6629400" y="1676401"/>
            <a:ext cx="2514600" cy="1354217"/>
          </a:xfrm>
          <a:prstGeom prst="rect">
            <a:avLst/>
          </a:prstGeom>
          <a:noFill/>
          <a:ln>
            <a:solidFill>
              <a:schemeClr val="tx1"/>
            </a:solidFill>
          </a:ln>
        </p:spPr>
        <p:txBody>
          <a:bodyPr wrap="square" rtlCol="0">
            <a:spAutoFit/>
          </a:bodyPr>
          <a:lstStyle/>
          <a:p>
            <a:r>
              <a:rPr lang="en-US" b="1" u="sng" dirty="0" err="1"/>
              <a:t>Ingresos</a:t>
            </a:r>
            <a:endParaRPr lang="en-US" b="1" u="sng" dirty="0"/>
          </a:p>
          <a:p>
            <a:r>
              <a:rPr lang="en-US" sz="1600" dirty="0"/>
              <a:t>+ </a:t>
            </a:r>
            <a:r>
              <a:rPr lang="en-US" sz="1600" dirty="0" err="1"/>
              <a:t>Intereses</a:t>
            </a:r>
            <a:r>
              <a:rPr lang="en-US" sz="1600" dirty="0"/>
              <a:t> </a:t>
            </a:r>
            <a:r>
              <a:rPr lang="en-US" sz="1600" dirty="0" err="1"/>
              <a:t>Hipotecarios</a:t>
            </a:r>
            <a:endParaRPr lang="en-US" sz="1600" dirty="0"/>
          </a:p>
          <a:p>
            <a:r>
              <a:rPr lang="en-US" sz="1600" dirty="0"/>
              <a:t>+ </a:t>
            </a:r>
            <a:r>
              <a:rPr lang="en-US" sz="1600" dirty="0" err="1"/>
              <a:t>Intereses</a:t>
            </a:r>
            <a:r>
              <a:rPr lang="en-US" sz="1600" dirty="0"/>
              <a:t> de </a:t>
            </a:r>
            <a:r>
              <a:rPr lang="en-US" sz="1600" dirty="0" err="1"/>
              <a:t>Tarjetas</a:t>
            </a:r>
            <a:r>
              <a:rPr lang="en-US" sz="1600" dirty="0"/>
              <a:t> de </a:t>
            </a:r>
          </a:p>
          <a:p>
            <a:r>
              <a:rPr lang="en-US" sz="1600" dirty="0"/>
              <a:t>   </a:t>
            </a:r>
            <a:r>
              <a:rPr lang="en-US" sz="1600" dirty="0" err="1"/>
              <a:t>Crédito</a:t>
            </a:r>
            <a:endParaRPr lang="en-US" sz="1600" dirty="0"/>
          </a:p>
          <a:p>
            <a:r>
              <a:rPr lang="en-US" sz="1600" dirty="0"/>
              <a:t>+ </a:t>
            </a:r>
            <a:r>
              <a:rPr lang="en-US" sz="1600" dirty="0" err="1"/>
              <a:t>Cuotas</a:t>
            </a:r>
            <a:endParaRPr lang="en-US" sz="1600" dirty="0"/>
          </a:p>
        </p:txBody>
      </p:sp>
      <p:sp>
        <p:nvSpPr>
          <p:cNvPr id="7" name="TextBox 6"/>
          <p:cNvSpPr txBox="1"/>
          <p:nvPr/>
        </p:nvSpPr>
        <p:spPr>
          <a:xfrm>
            <a:off x="6629401" y="3019754"/>
            <a:ext cx="2514599" cy="584775"/>
          </a:xfrm>
          <a:prstGeom prst="rect">
            <a:avLst/>
          </a:prstGeom>
          <a:noFill/>
          <a:ln>
            <a:solidFill>
              <a:schemeClr val="tx1"/>
            </a:solidFill>
          </a:ln>
        </p:spPr>
        <p:txBody>
          <a:bodyPr wrap="square" rtlCol="0">
            <a:spAutoFit/>
          </a:bodyPr>
          <a:lstStyle/>
          <a:p>
            <a:r>
              <a:rPr lang="en-US" b="1" u="sng" dirty="0" err="1"/>
              <a:t>Gastos</a:t>
            </a:r>
            <a:endParaRPr lang="en-US" b="1" u="sng" dirty="0"/>
          </a:p>
          <a:p>
            <a:pPr>
              <a:buFontTx/>
              <a:buChar char="-"/>
            </a:pPr>
            <a:r>
              <a:rPr lang="en-US" sz="1400" dirty="0"/>
              <a:t>CD </a:t>
            </a:r>
            <a:r>
              <a:rPr lang="en-US" sz="1400" dirty="0" err="1"/>
              <a:t>Intereses</a:t>
            </a:r>
            <a:endParaRPr lang="en-US" dirty="0"/>
          </a:p>
        </p:txBody>
      </p:sp>
      <p:sp>
        <p:nvSpPr>
          <p:cNvPr id="8" name="TextBox 7"/>
          <p:cNvSpPr txBox="1"/>
          <p:nvPr/>
        </p:nvSpPr>
        <p:spPr>
          <a:xfrm>
            <a:off x="6629400" y="3604529"/>
            <a:ext cx="2514600" cy="646331"/>
          </a:xfrm>
          <a:prstGeom prst="rect">
            <a:avLst/>
          </a:prstGeom>
          <a:noFill/>
          <a:ln>
            <a:solidFill>
              <a:schemeClr val="tx1"/>
            </a:solidFill>
          </a:ln>
        </p:spPr>
        <p:txBody>
          <a:bodyPr wrap="square" rtlCol="0">
            <a:spAutoFit/>
          </a:bodyPr>
          <a:lstStyle/>
          <a:p>
            <a:r>
              <a:rPr lang="en-US" b="1" dirty="0"/>
              <a:t>= </a:t>
            </a:r>
            <a:r>
              <a:rPr lang="en-US" b="1" dirty="0" err="1"/>
              <a:t>Ingreso</a:t>
            </a:r>
            <a:r>
              <a:rPr lang="en-US" b="1" dirty="0"/>
              <a:t> </a:t>
            </a:r>
            <a:r>
              <a:rPr lang="en-US" b="1" dirty="0" err="1"/>
              <a:t>Neto</a:t>
            </a:r>
            <a:endParaRPr lang="en-US" b="1" dirty="0"/>
          </a:p>
          <a:p>
            <a:endParaRPr lang="en-US" b="1" dirty="0"/>
          </a:p>
        </p:txBody>
      </p:sp>
      <p:sp>
        <p:nvSpPr>
          <p:cNvPr id="9" name="TextBox 8"/>
          <p:cNvSpPr txBox="1"/>
          <p:nvPr/>
        </p:nvSpPr>
        <p:spPr>
          <a:xfrm>
            <a:off x="6629400" y="990601"/>
            <a:ext cx="2286000" cy="646331"/>
          </a:xfrm>
          <a:prstGeom prst="rect">
            <a:avLst/>
          </a:prstGeom>
          <a:noFill/>
          <a:ln>
            <a:noFill/>
          </a:ln>
        </p:spPr>
        <p:txBody>
          <a:bodyPr wrap="square" rtlCol="0">
            <a:spAutoFit/>
          </a:bodyPr>
          <a:lstStyle/>
          <a:p>
            <a:r>
              <a:rPr lang="en-US" b="1" dirty="0" err="1"/>
              <a:t>Estados</a:t>
            </a:r>
            <a:r>
              <a:rPr lang="en-US" b="1" dirty="0"/>
              <a:t> de </a:t>
            </a:r>
            <a:r>
              <a:rPr lang="en-US" b="1" dirty="0" err="1"/>
              <a:t>Resultados</a:t>
            </a:r>
            <a:r>
              <a:rPr lang="en-US" b="1" dirty="0"/>
              <a:t> del </a:t>
            </a:r>
            <a:r>
              <a:rPr lang="en-US" b="1" dirty="0" err="1"/>
              <a:t>Banco</a:t>
            </a:r>
            <a:endParaRPr lang="en-US" b="1" dirty="0"/>
          </a:p>
        </p:txBody>
      </p:sp>
      <p:sp>
        <p:nvSpPr>
          <p:cNvPr id="10" name="TextBox 9"/>
          <p:cNvSpPr txBox="1"/>
          <p:nvPr/>
        </p:nvSpPr>
        <p:spPr>
          <a:xfrm>
            <a:off x="3048000" y="5105402"/>
            <a:ext cx="1219200" cy="584775"/>
          </a:xfrm>
          <a:prstGeom prst="rect">
            <a:avLst/>
          </a:prstGeom>
          <a:noFill/>
          <a:ln>
            <a:solidFill>
              <a:schemeClr val="tx1"/>
            </a:solidFill>
          </a:ln>
        </p:spPr>
        <p:txBody>
          <a:bodyPr wrap="square" rtlCol="0">
            <a:spAutoFit/>
          </a:bodyPr>
          <a:lstStyle/>
          <a:p>
            <a:r>
              <a:rPr lang="en-US" b="1" u="sng" dirty="0" err="1"/>
              <a:t>Activos</a:t>
            </a:r>
            <a:endParaRPr lang="en-US" b="1" u="sng" dirty="0"/>
          </a:p>
          <a:p>
            <a:pPr>
              <a:buFont typeface="Arial" pitchFamily="34" charset="0"/>
              <a:buChar char="•"/>
            </a:pPr>
            <a:r>
              <a:rPr lang="en-US" sz="1400" dirty="0" err="1"/>
              <a:t>Depósitos</a:t>
            </a:r>
            <a:endParaRPr lang="en-US" sz="1400" dirty="0"/>
          </a:p>
        </p:txBody>
      </p:sp>
      <p:sp>
        <p:nvSpPr>
          <p:cNvPr id="11" name="TextBox 10"/>
          <p:cNvSpPr txBox="1"/>
          <p:nvPr/>
        </p:nvSpPr>
        <p:spPr>
          <a:xfrm>
            <a:off x="3048000" y="4694197"/>
            <a:ext cx="1905000" cy="369332"/>
          </a:xfrm>
          <a:prstGeom prst="rect">
            <a:avLst/>
          </a:prstGeom>
          <a:noFill/>
          <a:ln>
            <a:noFill/>
          </a:ln>
        </p:spPr>
        <p:txBody>
          <a:bodyPr wrap="square" rtlCol="0">
            <a:spAutoFit/>
          </a:bodyPr>
          <a:lstStyle/>
          <a:p>
            <a:r>
              <a:rPr lang="en-US" b="1" dirty="0" err="1"/>
              <a:t>Tu</a:t>
            </a:r>
            <a:r>
              <a:rPr lang="en-US" b="1" dirty="0"/>
              <a:t> Balance</a:t>
            </a:r>
          </a:p>
        </p:txBody>
      </p:sp>
      <p:sp>
        <p:nvSpPr>
          <p:cNvPr id="12" name="TextBox 11"/>
          <p:cNvSpPr txBox="1"/>
          <p:nvPr/>
        </p:nvSpPr>
        <p:spPr>
          <a:xfrm>
            <a:off x="6614985" y="4688019"/>
            <a:ext cx="1905000" cy="369332"/>
          </a:xfrm>
          <a:prstGeom prst="rect">
            <a:avLst/>
          </a:prstGeom>
          <a:noFill/>
          <a:ln>
            <a:noFill/>
          </a:ln>
        </p:spPr>
        <p:txBody>
          <a:bodyPr wrap="square" rtlCol="0">
            <a:spAutoFit/>
          </a:bodyPr>
          <a:lstStyle/>
          <a:p>
            <a:r>
              <a:rPr lang="en-US" b="1" dirty="0"/>
              <a:t>Balance del </a:t>
            </a:r>
            <a:r>
              <a:rPr lang="en-US" b="1" dirty="0" err="1"/>
              <a:t>Banco</a:t>
            </a:r>
            <a:endParaRPr lang="en-US" b="1" dirty="0"/>
          </a:p>
        </p:txBody>
      </p:sp>
      <p:sp>
        <p:nvSpPr>
          <p:cNvPr id="13" name="TextBox 12"/>
          <p:cNvSpPr txBox="1"/>
          <p:nvPr/>
        </p:nvSpPr>
        <p:spPr>
          <a:xfrm>
            <a:off x="4267200" y="5105401"/>
            <a:ext cx="1295400" cy="1200329"/>
          </a:xfrm>
          <a:prstGeom prst="rect">
            <a:avLst/>
          </a:prstGeom>
          <a:noFill/>
          <a:ln>
            <a:solidFill>
              <a:schemeClr val="tx1"/>
            </a:solidFill>
          </a:ln>
        </p:spPr>
        <p:txBody>
          <a:bodyPr wrap="square" rtlCol="0">
            <a:spAutoFit/>
          </a:bodyPr>
          <a:lstStyle/>
          <a:p>
            <a:r>
              <a:rPr lang="en-US" b="1" u="sng" dirty="0" err="1"/>
              <a:t>Pasivos</a:t>
            </a:r>
            <a:endParaRPr lang="en-US" b="1" u="sng" dirty="0"/>
          </a:p>
          <a:p>
            <a:pPr>
              <a:buFont typeface="Arial" pitchFamily="34" charset="0"/>
              <a:buChar char="•"/>
            </a:pPr>
            <a:r>
              <a:rPr lang="en-US" dirty="0" err="1">
                <a:solidFill>
                  <a:srgbClr val="FF0000"/>
                </a:solidFill>
              </a:rPr>
              <a:t>Hipoteca</a:t>
            </a:r>
            <a:endParaRPr lang="en-US" dirty="0">
              <a:solidFill>
                <a:srgbClr val="FF0000"/>
              </a:solidFill>
            </a:endParaRPr>
          </a:p>
          <a:p>
            <a:pPr>
              <a:buFont typeface="Arial" pitchFamily="34" charset="0"/>
              <a:buChar char="•"/>
            </a:pPr>
            <a:r>
              <a:rPr lang="en-US" dirty="0" err="1">
                <a:solidFill>
                  <a:srgbClr val="FF0000"/>
                </a:solidFill>
              </a:rPr>
              <a:t>Tarjetas</a:t>
            </a:r>
            <a:r>
              <a:rPr lang="en-US" dirty="0">
                <a:solidFill>
                  <a:srgbClr val="FF0000"/>
                </a:solidFill>
              </a:rPr>
              <a:t> de </a:t>
            </a:r>
            <a:r>
              <a:rPr lang="en-US" dirty="0" err="1">
                <a:solidFill>
                  <a:srgbClr val="FF0000"/>
                </a:solidFill>
              </a:rPr>
              <a:t>Crédito</a:t>
            </a:r>
            <a:endParaRPr lang="en-US" dirty="0">
              <a:solidFill>
                <a:srgbClr val="FF0000"/>
              </a:solidFill>
            </a:endParaRPr>
          </a:p>
        </p:txBody>
      </p:sp>
      <p:sp>
        <p:nvSpPr>
          <p:cNvPr id="14" name="TextBox 13"/>
          <p:cNvSpPr txBox="1"/>
          <p:nvPr/>
        </p:nvSpPr>
        <p:spPr>
          <a:xfrm>
            <a:off x="4267200" y="6324600"/>
            <a:ext cx="1295400" cy="369332"/>
          </a:xfrm>
          <a:prstGeom prst="rect">
            <a:avLst/>
          </a:prstGeom>
          <a:noFill/>
          <a:ln>
            <a:solidFill>
              <a:schemeClr val="tx1"/>
            </a:solidFill>
          </a:ln>
        </p:spPr>
        <p:txBody>
          <a:bodyPr wrap="square" rtlCol="0">
            <a:spAutoFit/>
          </a:bodyPr>
          <a:lstStyle/>
          <a:p>
            <a:r>
              <a:rPr lang="en-US" b="1" dirty="0">
                <a:solidFill>
                  <a:srgbClr val="0070C0"/>
                </a:solidFill>
              </a:rPr>
              <a:t>Valor </a:t>
            </a:r>
            <a:r>
              <a:rPr lang="en-US" b="1" dirty="0" err="1">
                <a:solidFill>
                  <a:srgbClr val="0070C0"/>
                </a:solidFill>
              </a:rPr>
              <a:t>Neto</a:t>
            </a:r>
            <a:endParaRPr lang="en-US" b="1" dirty="0">
              <a:solidFill>
                <a:srgbClr val="0070C0"/>
              </a:solidFill>
            </a:endParaRPr>
          </a:p>
        </p:txBody>
      </p:sp>
      <p:sp>
        <p:nvSpPr>
          <p:cNvPr id="15" name="TextBox 14"/>
          <p:cNvSpPr txBox="1"/>
          <p:nvPr/>
        </p:nvSpPr>
        <p:spPr>
          <a:xfrm>
            <a:off x="6629400" y="5105400"/>
            <a:ext cx="1219200" cy="1524000"/>
          </a:xfrm>
          <a:prstGeom prst="rect">
            <a:avLst/>
          </a:prstGeom>
          <a:noFill/>
          <a:ln>
            <a:solidFill>
              <a:schemeClr val="tx1"/>
            </a:solidFill>
          </a:ln>
        </p:spPr>
        <p:txBody>
          <a:bodyPr wrap="square" rtlCol="0">
            <a:spAutoFit/>
          </a:bodyPr>
          <a:lstStyle/>
          <a:p>
            <a:r>
              <a:rPr lang="en-US" b="1" u="sng" dirty="0" err="1"/>
              <a:t>Activos</a:t>
            </a:r>
            <a:endParaRPr lang="en-US" b="1" u="sng" dirty="0"/>
          </a:p>
          <a:p>
            <a:pPr>
              <a:buFont typeface="Arial" pitchFamily="34" charset="0"/>
              <a:buChar char="•"/>
            </a:pPr>
            <a:r>
              <a:rPr lang="en-US" dirty="0" err="1">
                <a:solidFill>
                  <a:srgbClr val="FF0000"/>
                </a:solidFill>
              </a:rPr>
              <a:t>Hipoteca</a:t>
            </a:r>
            <a:endParaRPr lang="en-US" dirty="0">
              <a:solidFill>
                <a:srgbClr val="FF0000"/>
              </a:solidFill>
            </a:endParaRPr>
          </a:p>
          <a:p>
            <a:pPr>
              <a:buFont typeface="Arial" pitchFamily="34" charset="0"/>
              <a:buChar char="•"/>
            </a:pPr>
            <a:r>
              <a:rPr lang="en-US" dirty="0" err="1">
                <a:solidFill>
                  <a:srgbClr val="FF0000"/>
                </a:solidFill>
              </a:rPr>
              <a:t>Tarjetas</a:t>
            </a:r>
            <a:r>
              <a:rPr lang="en-US" dirty="0">
                <a:solidFill>
                  <a:srgbClr val="FF0000"/>
                </a:solidFill>
              </a:rPr>
              <a:t> de </a:t>
            </a:r>
            <a:r>
              <a:rPr lang="en-US" dirty="0" err="1">
                <a:solidFill>
                  <a:srgbClr val="FF0000"/>
                </a:solidFill>
              </a:rPr>
              <a:t>Crédito</a:t>
            </a:r>
            <a:endParaRPr lang="en-US" dirty="0">
              <a:solidFill>
                <a:srgbClr val="FF0000"/>
              </a:solidFill>
            </a:endParaRPr>
          </a:p>
          <a:p>
            <a:endParaRPr lang="en-US" dirty="0"/>
          </a:p>
        </p:txBody>
      </p:sp>
      <p:sp>
        <p:nvSpPr>
          <p:cNvPr id="16" name="TextBox 15"/>
          <p:cNvSpPr txBox="1"/>
          <p:nvPr/>
        </p:nvSpPr>
        <p:spPr>
          <a:xfrm>
            <a:off x="7848600" y="5105401"/>
            <a:ext cx="1295400" cy="584775"/>
          </a:xfrm>
          <a:prstGeom prst="rect">
            <a:avLst/>
          </a:prstGeom>
          <a:noFill/>
          <a:ln>
            <a:solidFill>
              <a:schemeClr val="tx1"/>
            </a:solidFill>
          </a:ln>
        </p:spPr>
        <p:txBody>
          <a:bodyPr wrap="square" rtlCol="0">
            <a:spAutoFit/>
          </a:bodyPr>
          <a:lstStyle/>
          <a:p>
            <a:r>
              <a:rPr lang="en-US" b="1" u="sng" dirty="0" err="1"/>
              <a:t>Pasivos</a:t>
            </a:r>
            <a:endParaRPr lang="en-US" b="1" u="sng" dirty="0"/>
          </a:p>
          <a:p>
            <a:pPr>
              <a:buFont typeface="Arial" pitchFamily="34" charset="0"/>
              <a:buChar char="•"/>
            </a:pPr>
            <a:r>
              <a:rPr lang="en-US" sz="1400" dirty="0" err="1"/>
              <a:t>Depósitos</a:t>
            </a:r>
            <a:endParaRPr lang="en-US" sz="1400" dirty="0"/>
          </a:p>
        </p:txBody>
      </p:sp>
      <p:sp>
        <p:nvSpPr>
          <p:cNvPr id="17" name="TextBox 16"/>
          <p:cNvSpPr txBox="1"/>
          <p:nvPr/>
        </p:nvSpPr>
        <p:spPr>
          <a:xfrm>
            <a:off x="7848600" y="5715000"/>
            <a:ext cx="1295400" cy="923330"/>
          </a:xfrm>
          <a:prstGeom prst="rect">
            <a:avLst/>
          </a:prstGeom>
          <a:noFill/>
          <a:ln>
            <a:solidFill>
              <a:schemeClr val="tx1"/>
            </a:solidFill>
          </a:ln>
        </p:spPr>
        <p:txBody>
          <a:bodyPr wrap="square" rtlCol="0">
            <a:spAutoFit/>
          </a:bodyPr>
          <a:lstStyle/>
          <a:p>
            <a:r>
              <a:rPr lang="en-US" b="1" dirty="0">
                <a:solidFill>
                  <a:srgbClr val="008000"/>
                </a:solidFill>
              </a:rPr>
              <a:t>Valor </a:t>
            </a:r>
            <a:r>
              <a:rPr lang="en-US" b="1" dirty="0" err="1">
                <a:solidFill>
                  <a:srgbClr val="008000"/>
                </a:solidFill>
              </a:rPr>
              <a:t>Neto</a:t>
            </a:r>
            <a:endParaRPr lang="en-US" b="1" dirty="0">
              <a:solidFill>
                <a:srgbClr val="008000"/>
              </a:solidFill>
            </a:endParaRPr>
          </a:p>
          <a:p>
            <a:endParaRPr lang="en-US" b="1" dirty="0">
              <a:solidFill>
                <a:srgbClr val="008000"/>
              </a:solidFill>
            </a:endParaRPr>
          </a:p>
          <a:p>
            <a:endParaRPr lang="en-US" dirty="0"/>
          </a:p>
        </p:txBody>
      </p:sp>
      <p:cxnSp>
        <p:nvCxnSpPr>
          <p:cNvPr id="19" name="Elbow Connector 18"/>
          <p:cNvCxnSpPr>
            <a:stCxn id="3" idx="3"/>
            <a:endCxn id="6" idx="1"/>
          </p:cNvCxnSpPr>
          <p:nvPr/>
        </p:nvCxnSpPr>
        <p:spPr>
          <a:xfrm flipV="1">
            <a:off x="4985952" y="2353510"/>
            <a:ext cx="1643449" cy="671899"/>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7" idx="1"/>
            <a:endCxn id="2" idx="1"/>
          </p:cNvCxnSpPr>
          <p:nvPr/>
        </p:nvCxnSpPr>
        <p:spPr>
          <a:xfrm rot="10800000">
            <a:off x="3080953" y="1913296"/>
            <a:ext cx="3548449" cy="1398847"/>
          </a:xfrm>
          <a:prstGeom prst="bentConnector3">
            <a:avLst>
              <a:gd name="adj1" fmla="val 106442"/>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5" name="Right Arrow 34"/>
          <p:cNvSpPr/>
          <p:nvPr/>
        </p:nvSpPr>
        <p:spPr>
          <a:xfrm>
            <a:off x="5638800" y="5715000"/>
            <a:ext cx="8382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a:xfrm>
            <a:off x="1905000" y="0"/>
            <a:ext cx="8534400" cy="1143000"/>
          </a:xfrm>
          <a:prstGeom prst="rect">
            <a:avLst/>
          </a:prstGeom>
        </p:spPr>
        <p:txBody>
          <a:bodyPr/>
          <a:lstStyle/>
          <a:p>
            <a:pPr algn="ctr">
              <a:spcBef>
                <a:spcPct val="0"/>
              </a:spcBef>
              <a:defRPr/>
            </a:pPr>
            <a:r>
              <a:rPr lang="en-US" sz="4400" b="1" dirty="0" err="1">
                <a:latin typeface="+mj-lt"/>
                <a:ea typeface="+mj-ea"/>
                <a:cs typeface="+mj-cs"/>
              </a:rPr>
              <a:t>Tu</a:t>
            </a:r>
            <a:r>
              <a:rPr lang="en-US" sz="4400" b="1" dirty="0">
                <a:latin typeface="+mj-lt"/>
                <a:ea typeface="+mj-ea"/>
                <a:cs typeface="+mj-cs"/>
              </a:rPr>
              <a:t> </a:t>
            </a:r>
            <a:r>
              <a:rPr lang="en-US" sz="4400" b="1" dirty="0" err="1">
                <a:latin typeface="+mj-lt"/>
                <a:ea typeface="+mj-ea"/>
                <a:cs typeface="+mj-cs"/>
              </a:rPr>
              <a:t>Préstamo</a:t>
            </a:r>
            <a:r>
              <a:rPr lang="en-US" sz="4400" b="1" dirty="0">
                <a:latin typeface="+mj-lt"/>
                <a:ea typeface="+mj-ea"/>
                <a:cs typeface="+mj-cs"/>
              </a:rPr>
              <a:t> </a:t>
            </a:r>
            <a:r>
              <a:rPr lang="en-US" sz="4400" b="1" dirty="0" err="1">
                <a:latin typeface="+mj-lt"/>
                <a:ea typeface="+mj-ea"/>
                <a:cs typeface="+mj-cs"/>
              </a:rPr>
              <a:t>es</a:t>
            </a:r>
            <a:r>
              <a:rPr lang="en-US" sz="4400" b="1" dirty="0">
                <a:latin typeface="+mj-lt"/>
                <a:ea typeface="+mj-ea"/>
                <a:cs typeface="+mj-cs"/>
              </a:rPr>
              <a:t> un </a:t>
            </a:r>
            <a:r>
              <a:rPr lang="en-US" sz="4400" b="1" dirty="0" err="1">
                <a:latin typeface="+mj-lt"/>
                <a:ea typeface="+mj-ea"/>
                <a:cs typeface="+mj-cs"/>
              </a:rPr>
              <a:t>Activo</a:t>
            </a:r>
            <a:r>
              <a:rPr lang="en-US" sz="4400" b="1" dirty="0">
                <a:latin typeface="+mj-lt"/>
                <a:ea typeface="+mj-ea"/>
                <a:cs typeface="+mj-cs"/>
              </a:rPr>
              <a:t> del </a:t>
            </a:r>
            <a:r>
              <a:rPr lang="en-US" sz="4400" b="1" dirty="0" err="1">
                <a:latin typeface="+mj-lt"/>
                <a:ea typeface="+mj-ea"/>
                <a:cs typeface="+mj-cs"/>
              </a:rPr>
              <a:t>Banco</a:t>
            </a:r>
            <a:endParaRPr lang="en-US" sz="4400" b="1" dirty="0">
              <a:latin typeface="+mj-lt"/>
              <a:ea typeface="+mj-ea"/>
              <a:cs typeface="+mj-cs"/>
            </a:endParaRPr>
          </a:p>
        </p:txBody>
      </p:sp>
      <p:cxnSp>
        <p:nvCxnSpPr>
          <p:cNvPr id="29" name="Elbow Connector 28"/>
          <p:cNvCxnSpPr/>
          <p:nvPr/>
        </p:nvCxnSpPr>
        <p:spPr>
          <a:xfrm flipV="1">
            <a:off x="4915931" y="2157116"/>
            <a:ext cx="1643449" cy="69758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F78C661C-7BB8-FA83-32E3-A1E00466240B}"/>
              </a:ext>
            </a:extLst>
          </p:cNvPr>
          <p:cNvPicPr>
            <a:picLocks noChangeAspect="1"/>
          </p:cNvPicPr>
          <p:nvPr/>
        </p:nvPicPr>
        <p:blipFill>
          <a:blip r:embed="rId2"/>
          <a:stretch>
            <a:fillRect/>
          </a:stretch>
        </p:blipFill>
        <p:spPr>
          <a:xfrm>
            <a:off x="1" y="14434"/>
            <a:ext cx="1809344" cy="5838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077" y="72528"/>
            <a:ext cx="8783541" cy="1143000"/>
          </a:xfrm>
        </p:spPr>
        <p:txBody>
          <a:bodyPr>
            <a:normAutofit/>
          </a:bodyPr>
          <a:lstStyle/>
          <a:p>
            <a:r>
              <a:rPr lang="es-ES" b="1" dirty="0"/>
              <a:t>¿Cuál es el problema con los bancos?</a:t>
            </a:r>
            <a:endParaRPr lang="en-US" b="1" dirty="0"/>
          </a:p>
        </p:txBody>
      </p:sp>
      <p:sp>
        <p:nvSpPr>
          <p:cNvPr id="3" name="Content Placeholder 2"/>
          <p:cNvSpPr>
            <a:spLocks noGrp="1"/>
          </p:cNvSpPr>
          <p:nvPr>
            <p:ph idx="1"/>
          </p:nvPr>
        </p:nvSpPr>
        <p:spPr>
          <a:xfrm>
            <a:off x="1676401" y="990600"/>
            <a:ext cx="6116595" cy="4724398"/>
          </a:xfrm>
        </p:spPr>
        <p:txBody>
          <a:bodyPr vert="horz" lIns="91440" tIns="45720" rIns="91440" bIns="45720" rtlCol="0" anchor="t">
            <a:noAutofit/>
          </a:bodyPr>
          <a:lstStyle/>
          <a:p>
            <a:pPr>
              <a:buNone/>
            </a:pPr>
            <a:r>
              <a:rPr lang="es-ES" sz="1800" b="1" dirty="0">
                <a:solidFill>
                  <a:srgbClr val="FF0000"/>
                </a:solidFill>
              </a:rPr>
              <a:t>¡Los bancos te mantienen endeudado para ganar intereses!</a:t>
            </a:r>
          </a:p>
          <a:p>
            <a:pPr>
              <a:buNone/>
            </a:pPr>
            <a:r>
              <a:rPr lang="es-ES" sz="1800" b="1" dirty="0"/>
              <a:t>¿Alguna vez ha intentado calificar para un préstamo?</a:t>
            </a:r>
          </a:p>
          <a:p>
            <a:pPr lvl="0"/>
            <a:r>
              <a:rPr lang="es-ES" sz="1800" dirty="0"/>
              <a:t>Necesitas un trabajo</a:t>
            </a:r>
          </a:p>
          <a:p>
            <a:pPr lvl="0"/>
            <a:r>
              <a:rPr lang="es-ES" sz="1800" dirty="0"/>
              <a:t>Necesitas suficientes ingresos</a:t>
            </a:r>
          </a:p>
          <a:p>
            <a:pPr lvl="0"/>
            <a:r>
              <a:rPr lang="es-ES" sz="1800" dirty="0"/>
              <a:t>Necesita un buen puntaje crediticio y un buen historial crediticio.</a:t>
            </a:r>
          </a:p>
          <a:p>
            <a:pPr lvl="0"/>
            <a:r>
              <a:rPr lang="es-ES" sz="1800" dirty="0"/>
              <a:t>Necesitas un W-2 y recibos de sueldo</a:t>
            </a:r>
          </a:p>
          <a:p>
            <a:pPr lvl="0"/>
            <a:r>
              <a:rPr lang="es-ES" sz="1800" dirty="0"/>
              <a:t>Proporcione otra documentación: extractos bancarios, K-1, 1099, declaraciones de impuestos, etc.</a:t>
            </a:r>
          </a:p>
          <a:p>
            <a:pPr lvl="0"/>
            <a:r>
              <a:rPr lang="es-ES" sz="1800" dirty="0"/>
              <a:t>Revisión subjetiva (estándares humanos de banco a banco) El paquete de requisitos no es flexible ni favorable a las empresas.</a:t>
            </a:r>
          </a:p>
          <a:p>
            <a:pPr lvl="0"/>
            <a:r>
              <a:rPr lang="es-ES" sz="1800" dirty="0"/>
              <a:t>Una Avaluó - en el caso de comprar una casa.</a:t>
            </a:r>
          </a:p>
          <a:p>
            <a:pPr lvl="0"/>
            <a:r>
              <a:rPr lang="es-ES" sz="1800" dirty="0"/>
              <a:t>Dinero en mano para pagar los costos de cierre, liquidez.</a:t>
            </a:r>
          </a:p>
          <a:p>
            <a:pPr lvl="0"/>
            <a:r>
              <a:rPr lang="es-ES" sz="1800" dirty="0"/>
              <a:t>Costos de título, costos de cierre, </a:t>
            </a:r>
            <a:r>
              <a:rPr lang="es-ES" sz="1800" dirty="0" err="1"/>
              <a:t>etc</a:t>
            </a:r>
            <a:endParaRPr lang="en-US" sz="1800" dirty="0"/>
          </a:p>
        </p:txBody>
      </p:sp>
      <p:sp>
        <p:nvSpPr>
          <p:cNvPr id="5" name="Content Placeholder 2"/>
          <p:cNvSpPr txBox="1">
            <a:spLocks/>
          </p:cNvSpPr>
          <p:nvPr/>
        </p:nvSpPr>
        <p:spPr>
          <a:xfrm>
            <a:off x="388189" y="6047117"/>
            <a:ext cx="11798807" cy="810882"/>
          </a:xfrm>
          <a:prstGeom prst="rect">
            <a:avLst/>
          </a:prstGeom>
        </p:spPr>
        <p:txBody>
          <a:bodyPr vert="horz" lIns="91440" tIns="45720" rIns="91440" bIns="45720" rtlCol="0">
            <a:noAutofit/>
          </a:bodyPr>
          <a:lstStyle/>
          <a:p>
            <a:pPr>
              <a:buNone/>
            </a:pPr>
            <a:r>
              <a:rPr lang="es-ES" sz="1600" i="1" dirty="0">
                <a:solidFill>
                  <a:srgbClr val="00B050"/>
                </a:solidFill>
              </a:rPr>
              <a:t>“Conseguir un préstamo de tu institución financiera es un proceso que requiere tiempo y mucha documentación. Pasas por mucho para poder cumplir con todos los requisitos que te pide tu prestamista para poder utilizar su dinero. Pides prestado a otros y pagas sus honorarios, cargos por servicios y posiblemente altas tasas de interés porque no tienes acceso a tu propio dinero”. -Dwayne </a:t>
            </a:r>
            <a:r>
              <a:rPr lang="es-ES" sz="1600" i="1" dirty="0" err="1">
                <a:solidFill>
                  <a:srgbClr val="00B050"/>
                </a:solidFill>
              </a:rPr>
              <a:t>Burnell</a:t>
            </a:r>
            <a:endParaRPr lang="en-US" sz="1600" dirty="0">
              <a:solidFill>
                <a:srgbClr val="00B050"/>
              </a:solidFill>
            </a:endParaRPr>
          </a:p>
        </p:txBody>
      </p:sp>
      <p:pic>
        <p:nvPicPr>
          <p:cNvPr id="7" name="Picture 6" descr="banker.jpg"/>
          <p:cNvPicPr>
            <a:picLocks noChangeAspect="1"/>
          </p:cNvPicPr>
          <p:nvPr/>
        </p:nvPicPr>
        <p:blipFill>
          <a:blip r:embed="rId2" cstate="print"/>
          <a:stretch>
            <a:fillRect/>
          </a:stretch>
        </p:blipFill>
        <p:spPr>
          <a:xfrm>
            <a:off x="7398480" y="1288056"/>
            <a:ext cx="4788517" cy="2693541"/>
          </a:xfrm>
          <a:prstGeom prst="rect">
            <a:avLst/>
          </a:prstGeom>
        </p:spPr>
      </p:pic>
      <p:pic>
        <p:nvPicPr>
          <p:cNvPr id="4" name="Picture 3" descr="A picture containing emblem, symbol, trademark, logo&#10;&#10;Description automatically generated">
            <a:extLst>
              <a:ext uri="{FF2B5EF4-FFF2-40B4-BE49-F238E27FC236}">
                <a16:creationId xmlns:a16="http://schemas.microsoft.com/office/drawing/2014/main" id="{7F051F48-54E2-417F-5DB7-DCB121C4E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5528" cy="1215528"/>
          </a:xfrm>
          <a:prstGeom prst="rect">
            <a:avLst/>
          </a:prstGeom>
        </p:spPr>
      </p:pic>
      <p:pic>
        <p:nvPicPr>
          <p:cNvPr id="6" name="Picture 5">
            <a:extLst>
              <a:ext uri="{FF2B5EF4-FFF2-40B4-BE49-F238E27FC236}">
                <a16:creationId xmlns:a16="http://schemas.microsoft.com/office/drawing/2014/main" id="{42159508-1D7F-C0A2-EC16-4DD82B917AB0}"/>
              </a:ext>
            </a:extLst>
          </p:cNvPr>
          <p:cNvPicPr>
            <a:picLocks noChangeAspect="1"/>
          </p:cNvPicPr>
          <p:nvPr/>
        </p:nvPicPr>
        <p:blipFill>
          <a:blip r:embed="rId4"/>
          <a:stretch>
            <a:fillRect/>
          </a:stretch>
        </p:blipFill>
        <p:spPr>
          <a:xfrm>
            <a:off x="10382656" y="23872"/>
            <a:ext cx="1809344" cy="5838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664" y="0"/>
            <a:ext cx="8683336" cy="1143000"/>
          </a:xfrm>
        </p:spPr>
        <p:txBody>
          <a:bodyPr>
            <a:normAutofit/>
          </a:bodyPr>
          <a:lstStyle/>
          <a:p>
            <a:r>
              <a:rPr lang="en-US" b="1" dirty="0"/>
              <a:t>La </a:t>
            </a:r>
            <a:r>
              <a:rPr lang="en-US" b="1" dirty="0" err="1"/>
              <a:t>Regla</a:t>
            </a:r>
            <a:r>
              <a:rPr lang="en-US" b="1" dirty="0"/>
              <a:t> de Oro</a:t>
            </a:r>
          </a:p>
        </p:txBody>
      </p:sp>
      <p:sp>
        <p:nvSpPr>
          <p:cNvPr id="3" name="Content Placeholder 2"/>
          <p:cNvSpPr>
            <a:spLocks noGrp="1"/>
          </p:cNvSpPr>
          <p:nvPr>
            <p:ph idx="1"/>
          </p:nvPr>
        </p:nvSpPr>
        <p:spPr>
          <a:xfrm>
            <a:off x="1752600" y="1219200"/>
            <a:ext cx="5562600" cy="3657600"/>
          </a:xfrm>
        </p:spPr>
        <p:txBody>
          <a:bodyPr>
            <a:normAutofit fontScale="92500" lnSpcReduction="20000"/>
          </a:bodyPr>
          <a:lstStyle/>
          <a:p>
            <a:pPr>
              <a:buNone/>
            </a:pPr>
            <a:r>
              <a:rPr lang="en-US" sz="2400" i="1" dirty="0">
                <a:solidFill>
                  <a:srgbClr val="7030A0"/>
                </a:solidFill>
              </a:rPr>
              <a:t>La </a:t>
            </a:r>
            <a:r>
              <a:rPr lang="en-US" sz="2400" i="1" dirty="0" err="1">
                <a:solidFill>
                  <a:srgbClr val="7030A0"/>
                </a:solidFill>
              </a:rPr>
              <a:t>Regla</a:t>
            </a:r>
            <a:r>
              <a:rPr lang="en-US" sz="2400" i="1" dirty="0">
                <a:solidFill>
                  <a:srgbClr val="7030A0"/>
                </a:solidFill>
              </a:rPr>
              <a:t> de Oro– “</a:t>
            </a:r>
            <a:r>
              <a:rPr lang="en-US" sz="2400" i="1" dirty="0" err="1">
                <a:solidFill>
                  <a:srgbClr val="7030A0"/>
                </a:solidFill>
              </a:rPr>
              <a:t>Aquellos</a:t>
            </a:r>
            <a:r>
              <a:rPr lang="en-US" sz="2400" i="1" dirty="0">
                <a:solidFill>
                  <a:srgbClr val="7030A0"/>
                </a:solidFill>
              </a:rPr>
              <a:t> </a:t>
            </a:r>
            <a:r>
              <a:rPr lang="en-US" sz="2400" i="1" dirty="0" err="1">
                <a:solidFill>
                  <a:srgbClr val="7030A0"/>
                </a:solidFill>
              </a:rPr>
              <a:t>que</a:t>
            </a:r>
            <a:r>
              <a:rPr lang="en-US" sz="2400" i="1" dirty="0">
                <a:solidFill>
                  <a:srgbClr val="7030A0"/>
                </a:solidFill>
              </a:rPr>
              <a:t> </a:t>
            </a:r>
            <a:r>
              <a:rPr lang="en-US" sz="2400" i="1" dirty="0" err="1">
                <a:solidFill>
                  <a:srgbClr val="7030A0"/>
                </a:solidFill>
              </a:rPr>
              <a:t>tienen</a:t>
            </a:r>
            <a:r>
              <a:rPr lang="en-US" sz="2400" i="1" dirty="0">
                <a:solidFill>
                  <a:srgbClr val="7030A0"/>
                </a:solidFill>
              </a:rPr>
              <a:t> Oro </a:t>
            </a:r>
            <a:r>
              <a:rPr lang="en-US" sz="2400" i="1" dirty="0" err="1">
                <a:solidFill>
                  <a:srgbClr val="7030A0"/>
                </a:solidFill>
              </a:rPr>
              <a:t>hacen</a:t>
            </a:r>
            <a:r>
              <a:rPr lang="en-US" sz="2400" i="1" dirty="0">
                <a:solidFill>
                  <a:srgbClr val="7030A0"/>
                </a:solidFill>
              </a:rPr>
              <a:t> </a:t>
            </a:r>
            <a:r>
              <a:rPr lang="en-US" sz="2400" i="1" dirty="0" err="1">
                <a:solidFill>
                  <a:srgbClr val="7030A0"/>
                </a:solidFill>
              </a:rPr>
              <a:t>las</a:t>
            </a:r>
            <a:r>
              <a:rPr lang="en-US" sz="2400" i="1" dirty="0">
                <a:solidFill>
                  <a:srgbClr val="7030A0"/>
                </a:solidFill>
              </a:rPr>
              <a:t> </a:t>
            </a:r>
            <a:r>
              <a:rPr lang="en-US" sz="2400" i="1" dirty="0" err="1">
                <a:solidFill>
                  <a:srgbClr val="7030A0"/>
                </a:solidFill>
              </a:rPr>
              <a:t>reglas</a:t>
            </a:r>
            <a:r>
              <a:rPr lang="en-US" sz="2400" i="1" dirty="0">
                <a:solidFill>
                  <a:srgbClr val="7030A0"/>
                </a:solidFill>
              </a:rPr>
              <a:t>!” – Nelson Nash</a:t>
            </a:r>
          </a:p>
          <a:p>
            <a:pPr>
              <a:buNone/>
            </a:pPr>
            <a:r>
              <a:rPr lang="en-US" sz="2300" b="1" u="sng" dirty="0" err="1"/>
              <a:t>Por</a:t>
            </a:r>
            <a:r>
              <a:rPr lang="en-US" sz="2300" b="1" u="sng" dirty="0"/>
              <a:t> </a:t>
            </a:r>
            <a:r>
              <a:rPr lang="en-US" sz="2300" b="1" u="sng" dirty="0" err="1"/>
              <a:t>qué</a:t>
            </a:r>
            <a:r>
              <a:rPr lang="en-US" sz="2300" b="1" u="sng" dirty="0"/>
              <a:t> </a:t>
            </a:r>
            <a:r>
              <a:rPr lang="en-US" sz="2300" b="1" u="sng" dirty="0" err="1"/>
              <a:t>es</a:t>
            </a:r>
            <a:r>
              <a:rPr lang="en-US" sz="2300" b="1" u="sng" dirty="0"/>
              <a:t> </a:t>
            </a:r>
            <a:r>
              <a:rPr lang="en-US" sz="2300" b="1" u="sng" dirty="0" err="1"/>
              <a:t>importante</a:t>
            </a:r>
            <a:r>
              <a:rPr lang="en-US" sz="2300" b="1" u="sng" dirty="0"/>
              <a:t> </a:t>
            </a:r>
            <a:r>
              <a:rPr lang="en-US" sz="2300" b="1" u="sng" dirty="0" err="1"/>
              <a:t>ahorrar</a:t>
            </a:r>
            <a:r>
              <a:rPr lang="en-US" sz="2300" b="1" u="sng" dirty="0"/>
              <a:t> </a:t>
            </a:r>
            <a:r>
              <a:rPr lang="en-US" sz="2300" b="1" u="sng" dirty="0" err="1"/>
              <a:t>dinero</a:t>
            </a:r>
            <a:r>
              <a:rPr lang="en-US" sz="2300" b="1" u="sng" dirty="0"/>
              <a:t> y </a:t>
            </a:r>
            <a:r>
              <a:rPr lang="en-US" sz="2300" b="1" u="sng" dirty="0" err="1"/>
              <a:t>crear</a:t>
            </a:r>
            <a:r>
              <a:rPr lang="en-US" sz="2300" b="1" u="sng" dirty="0"/>
              <a:t> capital</a:t>
            </a:r>
          </a:p>
          <a:p>
            <a:r>
              <a:rPr lang="en-US" sz="1800" i="1" dirty="0">
                <a:solidFill>
                  <a:srgbClr val="7030A0"/>
                </a:solidFill>
              </a:rPr>
              <a:t>“La </a:t>
            </a:r>
            <a:r>
              <a:rPr lang="en-US" sz="1800" i="1" dirty="0" err="1">
                <a:solidFill>
                  <a:srgbClr val="7030A0"/>
                </a:solidFill>
              </a:rPr>
              <a:t>importancia</a:t>
            </a:r>
            <a:r>
              <a:rPr lang="en-US" sz="1800" i="1" dirty="0">
                <a:solidFill>
                  <a:srgbClr val="7030A0"/>
                </a:solidFill>
              </a:rPr>
              <a:t> de </a:t>
            </a:r>
            <a:r>
              <a:rPr lang="en-US" sz="1800" i="1" dirty="0" err="1">
                <a:solidFill>
                  <a:srgbClr val="7030A0"/>
                </a:solidFill>
              </a:rPr>
              <a:t>ahorrar</a:t>
            </a:r>
            <a:r>
              <a:rPr lang="en-US" sz="1800" i="1" dirty="0">
                <a:solidFill>
                  <a:srgbClr val="7030A0"/>
                </a:solidFill>
              </a:rPr>
              <a:t>– de </a:t>
            </a:r>
            <a:r>
              <a:rPr lang="en-US" sz="1800" i="1" dirty="0" err="1">
                <a:solidFill>
                  <a:srgbClr val="7030A0"/>
                </a:solidFill>
              </a:rPr>
              <a:t>crear</a:t>
            </a:r>
            <a:r>
              <a:rPr lang="en-US" sz="1800" i="1" dirty="0">
                <a:solidFill>
                  <a:srgbClr val="7030A0"/>
                </a:solidFill>
              </a:rPr>
              <a:t> capital– un valor </a:t>
            </a:r>
            <a:r>
              <a:rPr lang="en-US" sz="1800" i="1" dirty="0" err="1">
                <a:solidFill>
                  <a:srgbClr val="7030A0"/>
                </a:solidFill>
              </a:rPr>
              <a:t>que</a:t>
            </a:r>
            <a:r>
              <a:rPr lang="en-US" sz="1800" i="1" dirty="0">
                <a:solidFill>
                  <a:srgbClr val="7030A0"/>
                </a:solidFill>
              </a:rPr>
              <a:t> </a:t>
            </a:r>
            <a:r>
              <a:rPr lang="en-US" sz="1800" i="1" dirty="0" err="1">
                <a:solidFill>
                  <a:srgbClr val="7030A0"/>
                </a:solidFill>
              </a:rPr>
              <a:t>hoy</a:t>
            </a:r>
            <a:r>
              <a:rPr lang="en-US" sz="1800" i="1" dirty="0">
                <a:solidFill>
                  <a:srgbClr val="7030A0"/>
                </a:solidFill>
              </a:rPr>
              <a:t> en </a:t>
            </a:r>
            <a:r>
              <a:rPr lang="en-US" sz="1800" i="1" dirty="0" err="1">
                <a:solidFill>
                  <a:srgbClr val="7030A0"/>
                </a:solidFill>
              </a:rPr>
              <a:t>día</a:t>
            </a:r>
            <a:r>
              <a:rPr lang="en-US" sz="1800" i="1" dirty="0">
                <a:solidFill>
                  <a:srgbClr val="7030A0"/>
                </a:solidFill>
              </a:rPr>
              <a:t> se ha </a:t>
            </a:r>
            <a:r>
              <a:rPr lang="en-US" sz="1800" i="1" dirty="0" err="1">
                <a:solidFill>
                  <a:srgbClr val="7030A0"/>
                </a:solidFill>
              </a:rPr>
              <a:t>olvidado</a:t>
            </a:r>
            <a:r>
              <a:rPr lang="en-US" sz="1800" i="1" dirty="0">
                <a:solidFill>
                  <a:srgbClr val="7030A0"/>
                </a:solidFill>
              </a:rPr>
              <a:t>.  Como </a:t>
            </a:r>
            <a:r>
              <a:rPr lang="en-US" sz="1800" i="1" dirty="0" err="1">
                <a:solidFill>
                  <a:srgbClr val="7030A0"/>
                </a:solidFill>
              </a:rPr>
              <a:t>resultado</a:t>
            </a:r>
            <a:r>
              <a:rPr lang="en-US" sz="1800" i="1" dirty="0">
                <a:solidFill>
                  <a:srgbClr val="7030A0"/>
                </a:solidFill>
              </a:rPr>
              <a:t>, </a:t>
            </a:r>
            <a:r>
              <a:rPr lang="en-US" sz="1800" i="1" dirty="0" err="1">
                <a:solidFill>
                  <a:srgbClr val="7030A0"/>
                </a:solidFill>
              </a:rPr>
              <a:t>alguien</a:t>
            </a:r>
            <a:r>
              <a:rPr lang="en-US" sz="1800" i="1" dirty="0">
                <a:solidFill>
                  <a:srgbClr val="7030A0"/>
                </a:solidFill>
              </a:rPr>
              <a:t> </a:t>
            </a:r>
            <a:r>
              <a:rPr lang="en-US" sz="1800" i="1" dirty="0" err="1">
                <a:solidFill>
                  <a:srgbClr val="7030A0"/>
                </a:solidFill>
              </a:rPr>
              <a:t>más</a:t>
            </a:r>
            <a:r>
              <a:rPr lang="en-US" sz="1800" i="1" dirty="0">
                <a:solidFill>
                  <a:srgbClr val="7030A0"/>
                </a:solidFill>
              </a:rPr>
              <a:t> </a:t>
            </a:r>
            <a:r>
              <a:rPr lang="en-US" sz="1800" i="1" dirty="0" err="1">
                <a:solidFill>
                  <a:srgbClr val="7030A0"/>
                </a:solidFill>
              </a:rPr>
              <a:t>tiene</a:t>
            </a:r>
            <a:r>
              <a:rPr lang="en-US" sz="1800" i="1" dirty="0">
                <a:solidFill>
                  <a:srgbClr val="7030A0"/>
                </a:solidFill>
              </a:rPr>
              <a:t> </a:t>
            </a:r>
            <a:r>
              <a:rPr lang="en-US" sz="1800" i="1" dirty="0" err="1">
                <a:solidFill>
                  <a:srgbClr val="7030A0"/>
                </a:solidFill>
              </a:rPr>
              <a:t>que</a:t>
            </a:r>
            <a:r>
              <a:rPr lang="en-US" sz="1800" i="1" dirty="0">
                <a:solidFill>
                  <a:srgbClr val="7030A0"/>
                </a:solidFill>
              </a:rPr>
              <a:t> </a:t>
            </a:r>
            <a:r>
              <a:rPr lang="en-US" sz="1800" i="1" dirty="0" err="1">
                <a:solidFill>
                  <a:srgbClr val="7030A0"/>
                </a:solidFill>
              </a:rPr>
              <a:t>proveer</a:t>
            </a:r>
            <a:r>
              <a:rPr lang="en-US" sz="1800" i="1" dirty="0">
                <a:solidFill>
                  <a:srgbClr val="7030A0"/>
                </a:solidFill>
              </a:rPr>
              <a:t> el capital </a:t>
            </a:r>
            <a:r>
              <a:rPr lang="en-US" sz="1800" i="1" dirty="0" err="1">
                <a:solidFill>
                  <a:srgbClr val="7030A0"/>
                </a:solidFill>
              </a:rPr>
              <a:t>que</a:t>
            </a:r>
            <a:r>
              <a:rPr lang="en-US" sz="1800" i="1" dirty="0">
                <a:solidFill>
                  <a:srgbClr val="7030A0"/>
                </a:solidFill>
              </a:rPr>
              <a:t> </a:t>
            </a:r>
            <a:r>
              <a:rPr lang="en-US" sz="1800" i="1" dirty="0" err="1">
                <a:solidFill>
                  <a:srgbClr val="7030A0"/>
                </a:solidFill>
              </a:rPr>
              <a:t>es</a:t>
            </a:r>
            <a:r>
              <a:rPr lang="en-US" sz="1800" i="1" dirty="0">
                <a:solidFill>
                  <a:srgbClr val="7030A0"/>
                </a:solidFill>
              </a:rPr>
              <a:t> </a:t>
            </a:r>
            <a:r>
              <a:rPr lang="en-US" sz="1800" i="1" dirty="0" err="1">
                <a:solidFill>
                  <a:srgbClr val="7030A0"/>
                </a:solidFill>
              </a:rPr>
              <a:t>necesario</a:t>
            </a:r>
            <a:r>
              <a:rPr lang="en-US" sz="1800" i="1" dirty="0">
                <a:solidFill>
                  <a:srgbClr val="7030A0"/>
                </a:solidFill>
              </a:rPr>
              <a:t> </a:t>
            </a:r>
            <a:r>
              <a:rPr lang="en-US" sz="1800" i="1" dirty="0" err="1">
                <a:solidFill>
                  <a:srgbClr val="7030A0"/>
                </a:solidFill>
              </a:rPr>
              <a:t>para</a:t>
            </a:r>
            <a:r>
              <a:rPr lang="en-US" sz="1800" i="1" dirty="0">
                <a:solidFill>
                  <a:srgbClr val="7030A0"/>
                </a:solidFill>
              </a:rPr>
              <a:t> </a:t>
            </a:r>
            <a:r>
              <a:rPr lang="en-US" sz="1800" i="1" dirty="0" err="1">
                <a:solidFill>
                  <a:srgbClr val="7030A0"/>
                </a:solidFill>
              </a:rPr>
              <a:t>sustentar</a:t>
            </a:r>
            <a:r>
              <a:rPr lang="en-US" sz="1800" i="1" dirty="0">
                <a:solidFill>
                  <a:srgbClr val="7030A0"/>
                </a:solidFill>
              </a:rPr>
              <a:t> </a:t>
            </a:r>
            <a:r>
              <a:rPr lang="en-US" sz="1800" i="1" dirty="0" err="1">
                <a:solidFill>
                  <a:srgbClr val="7030A0"/>
                </a:solidFill>
              </a:rPr>
              <a:t>nuestra</a:t>
            </a:r>
            <a:r>
              <a:rPr lang="en-US" sz="1800" i="1" dirty="0">
                <a:solidFill>
                  <a:srgbClr val="7030A0"/>
                </a:solidFill>
              </a:rPr>
              <a:t> forma de </a:t>
            </a:r>
            <a:r>
              <a:rPr lang="en-US" sz="1800" i="1" dirty="0" err="1">
                <a:solidFill>
                  <a:srgbClr val="7030A0"/>
                </a:solidFill>
              </a:rPr>
              <a:t>vida</a:t>
            </a:r>
            <a:r>
              <a:rPr lang="en-US" sz="1800" i="1" dirty="0">
                <a:solidFill>
                  <a:srgbClr val="7030A0"/>
                </a:solidFill>
              </a:rPr>
              <a:t>. </a:t>
            </a:r>
            <a:r>
              <a:rPr lang="en-US" sz="1800" i="1" dirty="0" err="1">
                <a:solidFill>
                  <a:srgbClr val="7030A0"/>
                </a:solidFill>
              </a:rPr>
              <a:t>Ésta</a:t>
            </a:r>
            <a:r>
              <a:rPr lang="en-US" sz="1800" i="1" dirty="0">
                <a:solidFill>
                  <a:srgbClr val="7030A0"/>
                </a:solidFill>
              </a:rPr>
              <a:t> </a:t>
            </a:r>
            <a:r>
              <a:rPr lang="en-US" sz="1800" i="1" dirty="0" err="1">
                <a:solidFill>
                  <a:srgbClr val="7030A0"/>
                </a:solidFill>
              </a:rPr>
              <a:t>estrategia</a:t>
            </a:r>
            <a:r>
              <a:rPr lang="en-US" sz="1800" i="1" dirty="0">
                <a:solidFill>
                  <a:srgbClr val="7030A0"/>
                </a:solidFill>
              </a:rPr>
              <a:t> </a:t>
            </a:r>
            <a:r>
              <a:rPr lang="en-US" sz="1800" i="1" dirty="0" err="1">
                <a:solidFill>
                  <a:srgbClr val="7030A0"/>
                </a:solidFill>
              </a:rPr>
              <a:t>nos</a:t>
            </a:r>
            <a:r>
              <a:rPr lang="en-US" sz="1800" i="1" dirty="0">
                <a:solidFill>
                  <a:srgbClr val="7030A0"/>
                </a:solidFill>
              </a:rPr>
              <a:t> </a:t>
            </a:r>
            <a:r>
              <a:rPr lang="en-US" sz="1800" i="1" dirty="0" err="1">
                <a:solidFill>
                  <a:srgbClr val="7030A0"/>
                </a:solidFill>
              </a:rPr>
              <a:t>representa</a:t>
            </a:r>
            <a:r>
              <a:rPr lang="en-US" sz="1800" i="1" dirty="0">
                <a:solidFill>
                  <a:srgbClr val="7030A0"/>
                </a:solidFill>
              </a:rPr>
              <a:t> un </a:t>
            </a:r>
            <a:r>
              <a:rPr lang="en-US" sz="1800" i="1" dirty="0" err="1">
                <a:solidFill>
                  <a:srgbClr val="7030A0"/>
                </a:solidFill>
              </a:rPr>
              <a:t>gran</a:t>
            </a:r>
            <a:r>
              <a:rPr lang="en-US" sz="1800" i="1" dirty="0">
                <a:solidFill>
                  <a:srgbClr val="7030A0"/>
                </a:solidFill>
              </a:rPr>
              <a:t> </a:t>
            </a:r>
            <a:r>
              <a:rPr lang="en-US" sz="1800" i="1" dirty="0" err="1">
                <a:solidFill>
                  <a:srgbClr val="7030A0"/>
                </a:solidFill>
              </a:rPr>
              <a:t>costo</a:t>
            </a:r>
            <a:r>
              <a:rPr lang="en-US" sz="1800" i="1" dirty="0">
                <a:solidFill>
                  <a:srgbClr val="7030A0"/>
                </a:solidFill>
              </a:rPr>
              <a:t>.”</a:t>
            </a:r>
            <a:endParaRPr lang="en-US" sz="1800" dirty="0">
              <a:solidFill>
                <a:srgbClr val="7030A0"/>
              </a:solidFill>
            </a:endParaRPr>
          </a:p>
          <a:p>
            <a:r>
              <a:rPr lang="en-US" sz="1800" i="1" dirty="0">
                <a:solidFill>
                  <a:srgbClr val="7030A0"/>
                </a:solidFill>
              </a:rPr>
              <a:t> “Capital </a:t>
            </a:r>
            <a:r>
              <a:rPr lang="en-US" sz="1800" i="1" dirty="0" err="1">
                <a:solidFill>
                  <a:srgbClr val="7030A0"/>
                </a:solidFill>
              </a:rPr>
              <a:t>es</a:t>
            </a:r>
            <a:r>
              <a:rPr lang="en-US" sz="1800" i="1" dirty="0">
                <a:solidFill>
                  <a:srgbClr val="7030A0"/>
                </a:solidFill>
              </a:rPr>
              <a:t> </a:t>
            </a:r>
            <a:r>
              <a:rPr lang="en-US" sz="1800" i="1" dirty="0" err="1">
                <a:solidFill>
                  <a:srgbClr val="7030A0"/>
                </a:solidFill>
              </a:rPr>
              <a:t>una</a:t>
            </a:r>
            <a:r>
              <a:rPr lang="en-US" sz="1800" i="1" dirty="0">
                <a:solidFill>
                  <a:srgbClr val="7030A0"/>
                </a:solidFill>
              </a:rPr>
              <a:t> </a:t>
            </a:r>
            <a:r>
              <a:rPr lang="en-US" sz="1800" i="1" dirty="0" err="1">
                <a:solidFill>
                  <a:srgbClr val="7030A0"/>
                </a:solidFill>
              </a:rPr>
              <a:t>responsabilidad</a:t>
            </a:r>
            <a:r>
              <a:rPr lang="en-US" sz="1800" i="1" dirty="0">
                <a:solidFill>
                  <a:srgbClr val="7030A0"/>
                </a:solidFill>
              </a:rPr>
              <a:t> y </a:t>
            </a:r>
            <a:r>
              <a:rPr lang="en-US" sz="1800" i="1" dirty="0" err="1">
                <a:solidFill>
                  <a:srgbClr val="7030A0"/>
                </a:solidFill>
              </a:rPr>
              <a:t>debe</a:t>
            </a:r>
            <a:r>
              <a:rPr lang="en-US" sz="1800" i="1" dirty="0">
                <a:solidFill>
                  <a:srgbClr val="7030A0"/>
                </a:solidFill>
              </a:rPr>
              <a:t> ser </a:t>
            </a:r>
            <a:r>
              <a:rPr lang="en-US" sz="1800" i="1" dirty="0" err="1">
                <a:solidFill>
                  <a:srgbClr val="7030A0"/>
                </a:solidFill>
              </a:rPr>
              <a:t>tratada</a:t>
            </a:r>
            <a:r>
              <a:rPr lang="en-US" sz="1800" i="1" dirty="0">
                <a:solidFill>
                  <a:srgbClr val="7030A0"/>
                </a:solidFill>
              </a:rPr>
              <a:t> con </a:t>
            </a:r>
            <a:r>
              <a:rPr lang="en-US" sz="1800" i="1" dirty="0" err="1">
                <a:solidFill>
                  <a:srgbClr val="7030A0"/>
                </a:solidFill>
              </a:rPr>
              <a:t>respeto</a:t>
            </a:r>
            <a:r>
              <a:rPr lang="en-US" sz="1800" i="1" dirty="0">
                <a:solidFill>
                  <a:srgbClr val="7030A0"/>
                </a:solidFill>
              </a:rPr>
              <a:t>.”</a:t>
            </a:r>
            <a:endParaRPr lang="en-US" sz="1800" dirty="0">
              <a:solidFill>
                <a:srgbClr val="7030A0"/>
              </a:solidFill>
            </a:endParaRPr>
          </a:p>
          <a:p>
            <a:r>
              <a:rPr lang="en-US" sz="1800" i="1" dirty="0">
                <a:solidFill>
                  <a:srgbClr val="7030A0"/>
                </a:solidFill>
              </a:rPr>
              <a:t> “</a:t>
            </a:r>
            <a:r>
              <a:rPr lang="en-US" sz="1800" i="1" dirty="0" err="1">
                <a:solidFill>
                  <a:srgbClr val="7030A0"/>
                </a:solidFill>
              </a:rPr>
              <a:t>Cuando</a:t>
            </a:r>
            <a:r>
              <a:rPr lang="en-US" sz="1800" i="1" dirty="0">
                <a:solidFill>
                  <a:srgbClr val="7030A0"/>
                </a:solidFill>
              </a:rPr>
              <a:t> </a:t>
            </a:r>
            <a:r>
              <a:rPr lang="en-US" sz="1800" i="1" dirty="0" err="1">
                <a:solidFill>
                  <a:srgbClr val="7030A0"/>
                </a:solidFill>
              </a:rPr>
              <a:t>tienes</a:t>
            </a:r>
            <a:r>
              <a:rPr lang="en-US" sz="1800" i="1" dirty="0">
                <a:solidFill>
                  <a:srgbClr val="7030A0"/>
                </a:solidFill>
              </a:rPr>
              <a:t> </a:t>
            </a:r>
            <a:r>
              <a:rPr lang="en-US" sz="1800" i="1" dirty="0" err="1">
                <a:solidFill>
                  <a:srgbClr val="7030A0"/>
                </a:solidFill>
              </a:rPr>
              <a:t>una</a:t>
            </a:r>
            <a:r>
              <a:rPr lang="en-US" sz="1800" i="1" dirty="0">
                <a:solidFill>
                  <a:srgbClr val="7030A0"/>
                </a:solidFill>
              </a:rPr>
              <a:t> </a:t>
            </a:r>
            <a:r>
              <a:rPr lang="en-US" sz="1800" i="1" dirty="0" err="1">
                <a:solidFill>
                  <a:srgbClr val="7030A0"/>
                </a:solidFill>
              </a:rPr>
              <a:t>gran</a:t>
            </a:r>
            <a:r>
              <a:rPr lang="en-US" sz="1800" i="1" dirty="0">
                <a:solidFill>
                  <a:srgbClr val="7030A0"/>
                </a:solidFill>
              </a:rPr>
              <a:t> </a:t>
            </a:r>
            <a:r>
              <a:rPr lang="en-US" sz="1800" i="1" dirty="0" err="1">
                <a:solidFill>
                  <a:srgbClr val="7030A0"/>
                </a:solidFill>
              </a:rPr>
              <a:t>cantidad</a:t>
            </a:r>
            <a:r>
              <a:rPr lang="en-US" sz="1800" i="1" dirty="0">
                <a:solidFill>
                  <a:srgbClr val="7030A0"/>
                </a:solidFill>
              </a:rPr>
              <a:t> de </a:t>
            </a:r>
            <a:r>
              <a:rPr lang="en-US" sz="1800" i="1" dirty="0" err="1">
                <a:solidFill>
                  <a:srgbClr val="7030A0"/>
                </a:solidFill>
              </a:rPr>
              <a:t>dinero</a:t>
            </a:r>
            <a:r>
              <a:rPr lang="en-US" sz="1800" i="1" dirty="0">
                <a:solidFill>
                  <a:srgbClr val="7030A0"/>
                </a:solidFill>
              </a:rPr>
              <a:t> a la </a:t>
            </a:r>
            <a:r>
              <a:rPr lang="en-US" sz="1800" i="1" dirty="0" err="1">
                <a:solidFill>
                  <a:srgbClr val="7030A0"/>
                </a:solidFill>
              </a:rPr>
              <a:t>mano</a:t>
            </a:r>
            <a:r>
              <a:rPr lang="en-US" sz="1800" i="1" dirty="0">
                <a:solidFill>
                  <a:srgbClr val="7030A0"/>
                </a:solidFill>
              </a:rPr>
              <a:t>, </a:t>
            </a:r>
            <a:r>
              <a:rPr lang="en-US" sz="1800" i="1" dirty="0" err="1">
                <a:solidFill>
                  <a:srgbClr val="7030A0"/>
                </a:solidFill>
              </a:rPr>
              <a:t>muchas</a:t>
            </a:r>
            <a:r>
              <a:rPr lang="en-US" sz="1800" i="1" dirty="0">
                <a:solidFill>
                  <a:srgbClr val="7030A0"/>
                </a:solidFill>
              </a:rPr>
              <a:t> </a:t>
            </a:r>
            <a:r>
              <a:rPr lang="en-US" sz="1800" i="1" dirty="0" err="1">
                <a:solidFill>
                  <a:srgbClr val="7030A0"/>
                </a:solidFill>
              </a:rPr>
              <a:t>buenas</a:t>
            </a:r>
            <a:r>
              <a:rPr lang="en-US" sz="1800" i="1" dirty="0">
                <a:solidFill>
                  <a:srgbClr val="7030A0"/>
                </a:solidFill>
              </a:rPr>
              <a:t> </a:t>
            </a:r>
            <a:r>
              <a:rPr lang="en-US" sz="1800" i="1" dirty="0" err="1">
                <a:solidFill>
                  <a:srgbClr val="7030A0"/>
                </a:solidFill>
              </a:rPr>
              <a:t>oportunidades</a:t>
            </a:r>
            <a:r>
              <a:rPr lang="en-US" sz="1800" i="1" dirty="0">
                <a:solidFill>
                  <a:srgbClr val="7030A0"/>
                </a:solidFill>
              </a:rPr>
              <a:t> </a:t>
            </a:r>
            <a:r>
              <a:rPr lang="en-US" sz="1800" i="1" dirty="0" err="1">
                <a:solidFill>
                  <a:srgbClr val="7030A0"/>
                </a:solidFill>
              </a:rPr>
              <a:t>apareceran</a:t>
            </a:r>
            <a:r>
              <a:rPr lang="en-US" sz="1800" i="1" dirty="0">
                <a:solidFill>
                  <a:srgbClr val="7030A0"/>
                </a:solidFill>
              </a:rPr>
              <a:t> y </a:t>
            </a:r>
            <a:r>
              <a:rPr lang="en-US" sz="1800" i="1" dirty="0" err="1">
                <a:solidFill>
                  <a:srgbClr val="7030A0"/>
                </a:solidFill>
              </a:rPr>
              <a:t>puedes</a:t>
            </a:r>
            <a:r>
              <a:rPr lang="en-US" sz="1800" i="1" dirty="0">
                <a:solidFill>
                  <a:srgbClr val="7030A0"/>
                </a:solidFill>
              </a:rPr>
              <a:t> </a:t>
            </a:r>
            <a:r>
              <a:rPr lang="en-US" sz="1800" i="1" dirty="0" err="1">
                <a:solidFill>
                  <a:srgbClr val="7030A0"/>
                </a:solidFill>
              </a:rPr>
              <a:t>negociar</a:t>
            </a:r>
            <a:r>
              <a:rPr lang="en-US" sz="1800" i="1" dirty="0">
                <a:solidFill>
                  <a:srgbClr val="7030A0"/>
                </a:solidFill>
              </a:rPr>
              <a:t> </a:t>
            </a:r>
            <a:r>
              <a:rPr lang="en-US" sz="1800" i="1" dirty="0" err="1">
                <a:solidFill>
                  <a:srgbClr val="7030A0"/>
                </a:solidFill>
              </a:rPr>
              <a:t>buenos</a:t>
            </a:r>
            <a:r>
              <a:rPr lang="en-US" sz="1800" i="1" dirty="0">
                <a:solidFill>
                  <a:srgbClr val="7030A0"/>
                </a:solidFill>
              </a:rPr>
              <a:t> </a:t>
            </a:r>
            <a:r>
              <a:rPr lang="en-US" sz="1800" i="1" dirty="0" err="1">
                <a:solidFill>
                  <a:srgbClr val="7030A0"/>
                </a:solidFill>
              </a:rPr>
              <a:t>precios</a:t>
            </a:r>
            <a:r>
              <a:rPr lang="en-US" sz="1800" i="1" dirty="0">
                <a:solidFill>
                  <a:srgbClr val="7030A0"/>
                </a:solidFill>
              </a:rPr>
              <a:t>.” – Nelson Nash</a:t>
            </a:r>
            <a:endParaRPr lang="en-US" sz="1800" dirty="0">
              <a:solidFill>
                <a:srgbClr val="7030A0"/>
              </a:solidFill>
            </a:endParaRPr>
          </a:p>
          <a:p>
            <a:pPr>
              <a:buNone/>
            </a:pPr>
            <a:endParaRPr lang="en-US" dirty="0"/>
          </a:p>
        </p:txBody>
      </p:sp>
      <p:sp>
        <p:nvSpPr>
          <p:cNvPr id="5" name="Content Placeholder 2"/>
          <p:cNvSpPr txBox="1">
            <a:spLocks/>
          </p:cNvSpPr>
          <p:nvPr/>
        </p:nvSpPr>
        <p:spPr>
          <a:xfrm>
            <a:off x="1828800" y="4876800"/>
            <a:ext cx="8839200" cy="1981200"/>
          </a:xfrm>
          <a:prstGeom prst="rect">
            <a:avLst/>
          </a:prstGeom>
        </p:spPr>
        <p:txBody>
          <a:bodyPr vert="horz" lIns="91440" tIns="45720" rIns="91440" bIns="45720" rtlCol="0">
            <a:noAutofit/>
          </a:bodyPr>
          <a:lstStyle/>
          <a:p>
            <a:pPr>
              <a:buNone/>
            </a:pPr>
            <a:r>
              <a:rPr lang="es-ES" b="1" dirty="0"/>
              <a:t>¿ </a:t>
            </a:r>
            <a:r>
              <a:rPr lang="en-US" b="1" u="sng" dirty="0" err="1"/>
              <a:t>Quién</a:t>
            </a:r>
            <a:r>
              <a:rPr lang="en-US" b="1" u="sng" dirty="0"/>
              <a:t> </a:t>
            </a:r>
            <a:r>
              <a:rPr lang="en-US" b="1" u="sng" dirty="0" err="1"/>
              <a:t>controla</a:t>
            </a:r>
            <a:r>
              <a:rPr lang="en-US" b="1" u="sng" dirty="0"/>
              <a:t> la </a:t>
            </a:r>
            <a:r>
              <a:rPr lang="en-US" b="1" u="sng" dirty="0" err="1"/>
              <a:t>función</a:t>
            </a:r>
            <a:r>
              <a:rPr lang="en-US" b="1" u="sng" dirty="0"/>
              <a:t> de la </a:t>
            </a:r>
            <a:r>
              <a:rPr lang="en-US" b="1" u="sng" dirty="0" err="1"/>
              <a:t>banca</a:t>
            </a:r>
            <a:r>
              <a:rPr lang="en-US" b="1" u="sng" dirty="0"/>
              <a:t>? </a:t>
            </a:r>
            <a:r>
              <a:rPr lang="es-ES" b="1" dirty="0"/>
              <a:t>¿ </a:t>
            </a:r>
            <a:r>
              <a:rPr lang="en-US" b="1" u="sng" dirty="0" err="1"/>
              <a:t>Tú</a:t>
            </a:r>
            <a:r>
              <a:rPr lang="en-US" b="1" u="sng" dirty="0"/>
              <a:t> o </a:t>
            </a:r>
            <a:r>
              <a:rPr lang="en-US" b="1" u="sng" dirty="0" err="1"/>
              <a:t>tu</a:t>
            </a:r>
            <a:r>
              <a:rPr lang="en-US" b="1" u="sng" dirty="0"/>
              <a:t> </a:t>
            </a:r>
            <a:r>
              <a:rPr lang="en-US" b="1" u="sng" dirty="0" err="1"/>
              <a:t>banco</a:t>
            </a:r>
            <a:r>
              <a:rPr lang="en-US" b="1" u="sng" dirty="0"/>
              <a:t>?</a:t>
            </a:r>
          </a:p>
          <a:p>
            <a:pPr>
              <a:buFont typeface="Arial" pitchFamily="34" charset="0"/>
              <a:buChar char="•"/>
            </a:pPr>
            <a:r>
              <a:rPr lang="en-US" sz="1600" i="1" dirty="0">
                <a:solidFill>
                  <a:srgbClr val="7030A0"/>
                </a:solidFill>
              </a:rPr>
              <a:t>“La </a:t>
            </a:r>
            <a:r>
              <a:rPr lang="en-US" sz="1600" i="1" dirty="0" err="1">
                <a:solidFill>
                  <a:srgbClr val="7030A0"/>
                </a:solidFill>
              </a:rPr>
              <a:t>gente</a:t>
            </a:r>
            <a:r>
              <a:rPr lang="en-US" sz="1600" i="1" dirty="0">
                <a:solidFill>
                  <a:srgbClr val="7030A0"/>
                </a:solidFill>
              </a:rPr>
              <a:t> ha </a:t>
            </a:r>
            <a:r>
              <a:rPr lang="en-US" sz="1600" i="1" dirty="0" err="1">
                <a:solidFill>
                  <a:srgbClr val="7030A0"/>
                </a:solidFill>
              </a:rPr>
              <a:t>renunciado</a:t>
            </a:r>
            <a:r>
              <a:rPr lang="en-US" sz="1600" i="1" dirty="0">
                <a:solidFill>
                  <a:srgbClr val="7030A0"/>
                </a:solidFill>
              </a:rPr>
              <a:t> a la </a:t>
            </a:r>
            <a:r>
              <a:rPr lang="en-US" sz="1600" i="1" dirty="0" err="1">
                <a:solidFill>
                  <a:srgbClr val="7030A0"/>
                </a:solidFill>
              </a:rPr>
              <a:t>oportunidad</a:t>
            </a:r>
            <a:r>
              <a:rPr lang="en-US" sz="1600" i="1" dirty="0">
                <a:solidFill>
                  <a:srgbClr val="7030A0"/>
                </a:solidFill>
              </a:rPr>
              <a:t>/</a:t>
            </a:r>
            <a:r>
              <a:rPr lang="en-US" sz="1600" i="1" dirty="0" err="1">
                <a:solidFill>
                  <a:srgbClr val="7030A0"/>
                </a:solidFill>
              </a:rPr>
              <a:t>responsabilidad</a:t>
            </a:r>
            <a:r>
              <a:rPr lang="en-US" sz="1600" i="1" dirty="0">
                <a:solidFill>
                  <a:srgbClr val="7030A0"/>
                </a:solidFill>
              </a:rPr>
              <a:t> en lo </a:t>
            </a:r>
            <a:r>
              <a:rPr lang="en-US" sz="1600" i="1" dirty="0" err="1">
                <a:solidFill>
                  <a:srgbClr val="7030A0"/>
                </a:solidFill>
              </a:rPr>
              <a:t>que</a:t>
            </a:r>
            <a:r>
              <a:rPr lang="en-US" sz="1600" i="1" dirty="0">
                <a:solidFill>
                  <a:srgbClr val="7030A0"/>
                </a:solidFill>
              </a:rPr>
              <a:t> </a:t>
            </a:r>
            <a:r>
              <a:rPr lang="en-US" sz="1600" i="1" dirty="0" err="1">
                <a:solidFill>
                  <a:srgbClr val="7030A0"/>
                </a:solidFill>
              </a:rPr>
              <a:t>respecta</a:t>
            </a:r>
            <a:r>
              <a:rPr lang="en-US" sz="1600" i="1" dirty="0">
                <a:solidFill>
                  <a:srgbClr val="7030A0"/>
                </a:solidFill>
              </a:rPr>
              <a:t> a la </a:t>
            </a:r>
            <a:r>
              <a:rPr lang="en-US" sz="1600" i="1" dirty="0" err="1">
                <a:solidFill>
                  <a:srgbClr val="7030A0"/>
                </a:solidFill>
              </a:rPr>
              <a:t>función</a:t>
            </a:r>
            <a:r>
              <a:rPr lang="en-US" sz="1600" i="1" dirty="0">
                <a:solidFill>
                  <a:srgbClr val="7030A0"/>
                </a:solidFill>
              </a:rPr>
              <a:t> de la </a:t>
            </a:r>
            <a:r>
              <a:rPr lang="en-US" sz="1600" i="1" dirty="0" err="1">
                <a:solidFill>
                  <a:srgbClr val="7030A0"/>
                </a:solidFill>
              </a:rPr>
              <a:t>banca</a:t>
            </a:r>
            <a:r>
              <a:rPr lang="en-US" sz="1600" i="1" dirty="0">
                <a:solidFill>
                  <a:srgbClr val="7030A0"/>
                </a:solidFill>
              </a:rPr>
              <a:t> en la </a:t>
            </a:r>
            <a:r>
              <a:rPr lang="en-US" sz="1600" i="1" dirty="0" err="1">
                <a:solidFill>
                  <a:srgbClr val="7030A0"/>
                </a:solidFill>
              </a:rPr>
              <a:t>economía</a:t>
            </a:r>
            <a:r>
              <a:rPr lang="en-US" sz="1600" i="1" dirty="0">
                <a:solidFill>
                  <a:srgbClr val="7030A0"/>
                </a:solidFill>
              </a:rPr>
              <a:t>. </a:t>
            </a:r>
            <a:r>
              <a:rPr lang="en-US" sz="1600" i="1" dirty="0" err="1">
                <a:solidFill>
                  <a:srgbClr val="7030A0"/>
                </a:solidFill>
              </a:rPr>
              <a:t>Dependen</a:t>
            </a:r>
            <a:r>
              <a:rPr lang="en-US" sz="1600" i="1" dirty="0">
                <a:solidFill>
                  <a:srgbClr val="7030A0"/>
                </a:solidFill>
              </a:rPr>
              <a:t> de </a:t>
            </a:r>
            <a:r>
              <a:rPr lang="en-US" sz="1600" i="1" dirty="0" err="1">
                <a:solidFill>
                  <a:srgbClr val="7030A0"/>
                </a:solidFill>
              </a:rPr>
              <a:t>alguien</a:t>
            </a:r>
            <a:r>
              <a:rPr lang="en-US" sz="1600" i="1" dirty="0">
                <a:solidFill>
                  <a:srgbClr val="7030A0"/>
                </a:solidFill>
              </a:rPr>
              <a:t> </a:t>
            </a:r>
            <a:r>
              <a:rPr lang="en-US" sz="1600" i="1" dirty="0" err="1">
                <a:solidFill>
                  <a:srgbClr val="7030A0"/>
                </a:solidFill>
              </a:rPr>
              <a:t>más</a:t>
            </a:r>
            <a:r>
              <a:rPr lang="en-US" sz="1600" i="1" dirty="0">
                <a:solidFill>
                  <a:srgbClr val="7030A0"/>
                </a:solidFill>
              </a:rPr>
              <a:t> </a:t>
            </a:r>
            <a:r>
              <a:rPr lang="en-US" sz="1600" i="1" dirty="0" err="1">
                <a:solidFill>
                  <a:srgbClr val="7030A0"/>
                </a:solidFill>
              </a:rPr>
              <a:t>que</a:t>
            </a:r>
            <a:r>
              <a:rPr lang="en-US" sz="1600" i="1" dirty="0">
                <a:solidFill>
                  <a:srgbClr val="7030A0"/>
                </a:solidFill>
              </a:rPr>
              <a:t> </a:t>
            </a:r>
            <a:r>
              <a:rPr lang="en-US" sz="1600" i="1" dirty="0" err="1">
                <a:solidFill>
                  <a:srgbClr val="7030A0"/>
                </a:solidFill>
              </a:rPr>
              <a:t>haga</a:t>
            </a:r>
            <a:r>
              <a:rPr lang="en-US" sz="1600" i="1" dirty="0">
                <a:solidFill>
                  <a:srgbClr val="7030A0"/>
                </a:solidFill>
              </a:rPr>
              <a:t> </a:t>
            </a:r>
            <a:r>
              <a:rPr lang="en-US" sz="1600" i="1" dirty="0" err="1">
                <a:solidFill>
                  <a:srgbClr val="7030A0"/>
                </a:solidFill>
              </a:rPr>
              <a:t>ese</a:t>
            </a:r>
            <a:r>
              <a:rPr lang="en-US" sz="1600" i="1" dirty="0">
                <a:solidFill>
                  <a:srgbClr val="7030A0"/>
                </a:solidFill>
              </a:rPr>
              <a:t> </a:t>
            </a:r>
            <a:r>
              <a:rPr lang="en-US" sz="1600" i="1" dirty="0" err="1">
                <a:solidFill>
                  <a:srgbClr val="7030A0"/>
                </a:solidFill>
              </a:rPr>
              <a:t>trabajo</a:t>
            </a:r>
            <a:r>
              <a:rPr lang="en-US" sz="1600" i="1" dirty="0">
                <a:solidFill>
                  <a:srgbClr val="7030A0"/>
                </a:solidFill>
              </a:rPr>
              <a:t> – y </a:t>
            </a:r>
            <a:r>
              <a:rPr lang="en-US" sz="1600" i="1" dirty="0" err="1">
                <a:solidFill>
                  <a:srgbClr val="7030A0"/>
                </a:solidFill>
              </a:rPr>
              <a:t>ese</a:t>
            </a:r>
            <a:r>
              <a:rPr lang="en-US" sz="1600" i="1" dirty="0">
                <a:solidFill>
                  <a:srgbClr val="7030A0"/>
                </a:solidFill>
              </a:rPr>
              <a:t> </a:t>
            </a:r>
            <a:r>
              <a:rPr lang="en-US" sz="1600" i="1" dirty="0" err="1">
                <a:solidFill>
                  <a:srgbClr val="7030A0"/>
                </a:solidFill>
              </a:rPr>
              <a:t>personaje</a:t>
            </a:r>
            <a:r>
              <a:rPr lang="en-US" sz="1600" i="1" dirty="0">
                <a:solidFill>
                  <a:srgbClr val="7030A0"/>
                </a:solidFill>
              </a:rPr>
              <a:t> en la </a:t>
            </a:r>
            <a:r>
              <a:rPr lang="en-US" sz="1600" i="1" dirty="0" err="1">
                <a:solidFill>
                  <a:srgbClr val="7030A0"/>
                </a:solidFill>
              </a:rPr>
              <a:t>obra</a:t>
            </a:r>
            <a:r>
              <a:rPr lang="en-US" sz="1600" i="1" dirty="0">
                <a:solidFill>
                  <a:srgbClr val="7030A0"/>
                </a:solidFill>
              </a:rPr>
              <a:t> </a:t>
            </a:r>
            <a:r>
              <a:rPr lang="en-US" sz="1600" i="1" dirty="0" err="1">
                <a:solidFill>
                  <a:srgbClr val="7030A0"/>
                </a:solidFill>
              </a:rPr>
              <a:t>es</a:t>
            </a:r>
            <a:r>
              <a:rPr lang="en-US" sz="1600" i="1" dirty="0">
                <a:solidFill>
                  <a:srgbClr val="7030A0"/>
                </a:solidFill>
              </a:rPr>
              <a:t> </a:t>
            </a:r>
            <a:r>
              <a:rPr lang="en-US" sz="1600" i="1" dirty="0" err="1">
                <a:solidFill>
                  <a:srgbClr val="7030A0"/>
                </a:solidFill>
              </a:rPr>
              <a:t>quien</a:t>
            </a:r>
            <a:r>
              <a:rPr lang="en-US" sz="1600" i="1" dirty="0">
                <a:solidFill>
                  <a:srgbClr val="7030A0"/>
                </a:solidFill>
              </a:rPr>
              <a:t> </a:t>
            </a:r>
            <a:r>
              <a:rPr lang="en-US" sz="1600" i="1" dirty="0" err="1">
                <a:solidFill>
                  <a:srgbClr val="7030A0"/>
                </a:solidFill>
              </a:rPr>
              <a:t>está</a:t>
            </a:r>
            <a:r>
              <a:rPr lang="en-US" sz="1600" i="1" dirty="0">
                <a:solidFill>
                  <a:srgbClr val="7030A0"/>
                </a:solidFill>
              </a:rPr>
              <a:t> </a:t>
            </a:r>
            <a:r>
              <a:rPr lang="en-US" sz="1600" i="1" dirty="0" err="1">
                <a:solidFill>
                  <a:srgbClr val="7030A0"/>
                </a:solidFill>
              </a:rPr>
              <a:t>ganando</a:t>
            </a:r>
            <a:r>
              <a:rPr lang="en-US" sz="1600" i="1" dirty="0">
                <a:solidFill>
                  <a:srgbClr val="7030A0"/>
                </a:solidFill>
              </a:rPr>
              <a:t> el </a:t>
            </a:r>
            <a:r>
              <a:rPr lang="en-US" sz="1600" i="1" dirty="0" err="1">
                <a:solidFill>
                  <a:srgbClr val="7030A0"/>
                </a:solidFill>
              </a:rPr>
              <a:t>dinero</a:t>
            </a:r>
            <a:r>
              <a:rPr lang="en-US" sz="1600" i="1" dirty="0">
                <a:solidFill>
                  <a:srgbClr val="7030A0"/>
                </a:solidFill>
              </a:rPr>
              <a:t>!”</a:t>
            </a:r>
          </a:p>
          <a:p>
            <a:pPr>
              <a:buFont typeface="Arial" pitchFamily="34" charset="0"/>
              <a:buChar char="•"/>
            </a:pPr>
            <a:r>
              <a:rPr lang="en-US" sz="1600" i="1" dirty="0">
                <a:solidFill>
                  <a:srgbClr val="7030A0"/>
                </a:solidFill>
              </a:rPr>
              <a:t>“</a:t>
            </a:r>
            <a:r>
              <a:rPr lang="en-US" sz="1600" i="1" dirty="0" err="1">
                <a:solidFill>
                  <a:srgbClr val="7030A0"/>
                </a:solidFill>
              </a:rPr>
              <a:t>Todos</a:t>
            </a:r>
            <a:r>
              <a:rPr lang="en-US" sz="1600" i="1" dirty="0">
                <a:solidFill>
                  <a:srgbClr val="7030A0"/>
                </a:solidFill>
              </a:rPr>
              <a:t> </a:t>
            </a:r>
            <a:r>
              <a:rPr lang="en-US" sz="1600" i="1" dirty="0" err="1">
                <a:solidFill>
                  <a:srgbClr val="7030A0"/>
                </a:solidFill>
              </a:rPr>
              <a:t>deberíamos</a:t>
            </a:r>
            <a:r>
              <a:rPr lang="en-US" sz="1600" i="1" dirty="0">
                <a:solidFill>
                  <a:srgbClr val="7030A0"/>
                </a:solidFill>
              </a:rPr>
              <a:t> </a:t>
            </a:r>
            <a:r>
              <a:rPr lang="en-US" sz="1600" i="1" dirty="0" err="1">
                <a:solidFill>
                  <a:srgbClr val="7030A0"/>
                </a:solidFill>
              </a:rPr>
              <a:t>estar</a:t>
            </a:r>
            <a:r>
              <a:rPr lang="en-US" sz="1600" i="1" dirty="0">
                <a:solidFill>
                  <a:srgbClr val="7030A0"/>
                </a:solidFill>
              </a:rPr>
              <a:t> en dos </a:t>
            </a:r>
            <a:r>
              <a:rPr lang="en-US" sz="1600" i="1" dirty="0" err="1">
                <a:solidFill>
                  <a:srgbClr val="7030A0"/>
                </a:solidFill>
              </a:rPr>
              <a:t>negocios</a:t>
            </a:r>
            <a:r>
              <a:rPr lang="en-US" sz="1600" i="1" dirty="0">
                <a:solidFill>
                  <a:srgbClr val="7030A0"/>
                </a:solidFill>
              </a:rPr>
              <a:t> – </a:t>
            </a:r>
            <a:r>
              <a:rPr lang="en-US" sz="1600" i="1" dirty="0" err="1">
                <a:solidFill>
                  <a:srgbClr val="7030A0"/>
                </a:solidFill>
              </a:rPr>
              <a:t>aquél</a:t>
            </a:r>
            <a:r>
              <a:rPr lang="en-US" sz="1600" i="1" dirty="0">
                <a:solidFill>
                  <a:srgbClr val="7030A0"/>
                </a:solidFill>
              </a:rPr>
              <a:t> en el </a:t>
            </a:r>
            <a:r>
              <a:rPr lang="en-US" sz="1600" i="1" dirty="0" err="1">
                <a:solidFill>
                  <a:srgbClr val="7030A0"/>
                </a:solidFill>
              </a:rPr>
              <a:t>que</a:t>
            </a:r>
            <a:r>
              <a:rPr lang="en-US" sz="1600" i="1" dirty="0">
                <a:solidFill>
                  <a:srgbClr val="7030A0"/>
                </a:solidFill>
              </a:rPr>
              <a:t> se </a:t>
            </a:r>
            <a:r>
              <a:rPr lang="en-US" sz="1600" i="1" dirty="0" err="1">
                <a:solidFill>
                  <a:srgbClr val="7030A0"/>
                </a:solidFill>
              </a:rPr>
              <a:t>gana</a:t>
            </a:r>
            <a:r>
              <a:rPr lang="en-US" sz="1600" i="1" dirty="0">
                <a:solidFill>
                  <a:srgbClr val="7030A0"/>
                </a:solidFill>
              </a:rPr>
              <a:t> la </a:t>
            </a:r>
            <a:r>
              <a:rPr lang="en-US" sz="1600" i="1" dirty="0" err="1">
                <a:solidFill>
                  <a:srgbClr val="7030A0"/>
                </a:solidFill>
              </a:rPr>
              <a:t>vida</a:t>
            </a:r>
            <a:r>
              <a:rPr lang="en-US" sz="1600" i="1" dirty="0">
                <a:solidFill>
                  <a:srgbClr val="7030A0"/>
                </a:solidFill>
              </a:rPr>
              <a:t> y en el </a:t>
            </a:r>
            <a:r>
              <a:rPr lang="en-US" sz="1600" i="1" dirty="0" err="1">
                <a:solidFill>
                  <a:srgbClr val="7030A0"/>
                </a:solidFill>
              </a:rPr>
              <a:t>negocio</a:t>
            </a:r>
            <a:r>
              <a:rPr lang="en-US" sz="1600" i="1" dirty="0">
                <a:solidFill>
                  <a:srgbClr val="7030A0"/>
                </a:solidFill>
              </a:rPr>
              <a:t> de la </a:t>
            </a:r>
            <a:r>
              <a:rPr lang="en-US" sz="1600" i="1" dirty="0" err="1">
                <a:solidFill>
                  <a:srgbClr val="7030A0"/>
                </a:solidFill>
              </a:rPr>
              <a:t>banca</a:t>
            </a:r>
            <a:r>
              <a:rPr lang="en-US" sz="1600" i="1" dirty="0">
                <a:solidFill>
                  <a:srgbClr val="7030A0"/>
                </a:solidFill>
              </a:rPr>
              <a:t> </a:t>
            </a:r>
            <a:r>
              <a:rPr lang="en-US" sz="1600" i="1" dirty="0" err="1">
                <a:solidFill>
                  <a:srgbClr val="7030A0"/>
                </a:solidFill>
              </a:rPr>
              <a:t>que</a:t>
            </a:r>
            <a:r>
              <a:rPr lang="en-US" sz="1600" i="1" dirty="0">
                <a:solidFill>
                  <a:srgbClr val="7030A0"/>
                </a:solidFill>
              </a:rPr>
              <a:t> </a:t>
            </a:r>
            <a:r>
              <a:rPr lang="en-US" sz="1600" i="1" dirty="0" err="1">
                <a:solidFill>
                  <a:srgbClr val="7030A0"/>
                </a:solidFill>
              </a:rPr>
              <a:t>financía</a:t>
            </a:r>
            <a:r>
              <a:rPr lang="en-US" sz="1600" i="1" dirty="0">
                <a:solidFill>
                  <a:srgbClr val="7030A0"/>
                </a:solidFill>
              </a:rPr>
              <a:t> </a:t>
            </a:r>
            <a:r>
              <a:rPr lang="en-US" sz="1600" i="1" dirty="0" err="1">
                <a:solidFill>
                  <a:srgbClr val="7030A0"/>
                </a:solidFill>
              </a:rPr>
              <a:t>todo</a:t>
            </a:r>
            <a:r>
              <a:rPr lang="en-US" sz="1600" i="1" dirty="0">
                <a:solidFill>
                  <a:srgbClr val="7030A0"/>
                </a:solidFill>
              </a:rPr>
              <a:t> lo </a:t>
            </a:r>
            <a:r>
              <a:rPr lang="en-US" sz="1600" i="1" dirty="0" err="1">
                <a:solidFill>
                  <a:srgbClr val="7030A0"/>
                </a:solidFill>
              </a:rPr>
              <a:t>que</a:t>
            </a:r>
            <a:r>
              <a:rPr lang="en-US" sz="1600" i="1" dirty="0">
                <a:solidFill>
                  <a:srgbClr val="7030A0"/>
                </a:solidFill>
              </a:rPr>
              <a:t> </a:t>
            </a:r>
            <a:r>
              <a:rPr lang="en-US" sz="1600" i="1" dirty="0" err="1">
                <a:solidFill>
                  <a:srgbClr val="7030A0"/>
                </a:solidFill>
              </a:rPr>
              <a:t>haces</a:t>
            </a:r>
            <a:r>
              <a:rPr lang="en-US" sz="1600" i="1" dirty="0">
                <a:solidFill>
                  <a:srgbClr val="7030A0"/>
                </a:solidFill>
              </a:rPr>
              <a:t> </a:t>
            </a:r>
            <a:r>
              <a:rPr lang="en-US" sz="1600" i="1" dirty="0" err="1">
                <a:solidFill>
                  <a:srgbClr val="7030A0"/>
                </a:solidFill>
              </a:rPr>
              <a:t>para</a:t>
            </a:r>
            <a:r>
              <a:rPr lang="en-US" sz="1600" i="1" dirty="0">
                <a:solidFill>
                  <a:srgbClr val="7030A0"/>
                </a:solidFill>
              </a:rPr>
              <a:t> </a:t>
            </a:r>
            <a:r>
              <a:rPr lang="en-US" sz="1600" i="1" dirty="0" err="1">
                <a:solidFill>
                  <a:srgbClr val="7030A0"/>
                </a:solidFill>
              </a:rPr>
              <a:t>vivir</a:t>
            </a:r>
            <a:r>
              <a:rPr lang="en-US" sz="1600" i="1" dirty="0">
                <a:solidFill>
                  <a:srgbClr val="7030A0"/>
                </a:solidFill>
              </a:rPr>
              <a:t>.  De los dos </a:t>
            </a:r>
            <a:r>
              <a:rPr lang="en-US" sz="1600" i="1" dirty="0" err="1">
                <a:solidFill>
                  <a:srgbClr val="7030A0"/>
                </a:solidFill>
              </a:rPr>
              <a:t>negocios</a:t>
            </a:r>
            <a:r>
              <a:rPr lang="en-US" sz="1600" i="1" dirty="0">
                <a:solidFill>
                  <a:srgbClr val="7030A0"/>
                </a:solidFill>
              </a:rPr>
              <a:t>, la </a:t>
            </a:r>
            <a:r>
              <a:rPr lang="en-US" sz="1600" i="1" dirty="0" err="1">
                <a:solidFill>
                  <a:srgbClr val="7030A0"/>
                </a:solidFill>
              </a:rPr>
              <a:t>banca</a:t>
            </a:r>
            <a:r>
              <a:rPr lang="en-US" sz="1600" i="1" dirty="0">
                <a:solidFill>
                  <a:srgbClr val="7030A0"/>
                </a:solidFill>
              </a:rPr>
              <a:t> </a:t>
            </a:r>
            <a:r>
              <a:rPr lang="en-US" sz="1600" i="1" dirty="0" err="1">
                <a:solidFill>
                  <a:srgbClr val="7030A0"/>
                </a:solidFill>
              </a:rPr>
              <a:t>es</a:t>
            </a:r>
            <a:r>
              <a:rPr lang="en-US" sz="1600" i="1" dirty="0">
                <a:solidFill>
                  <a:srgbClr val="7030A0"/>
                </a:solidFill>
              </a:rPr>
              <a:t> el </a:t>
            </a:r>
            <a:r>
              <a:rPr lang="en-US" sz="1600" i="1" dirty="0" err="1">
                <a:solidFill>
                  <a:srgbClr val="7030A0"/>
                </a:solidFill>
              </a:rPr>
              <a:t>más</a:t>
            </a:r>
            <a:r>
              <a:rPr lang="en-US" sz="1600" i="1" dirty="0">
                <a:solidFill>
                  <a:srgbClr val="7030A0"/>
                </a:solidFill>
              </a:rPr>
              <a:t> </a:t>
            </a:r>
            <a:r>
              <a:rPr lang="en-US" sz="1600" i="1" dirty="0" err="1">
                <a:solidFill>
                  <a:srgbClr val="7030A0"/>
                </a:solidFill>
              </a:rPr>
              <a:t>importante</a:t>
            </a:r>
            <a:r>
              <a:rPr lang="en-US" sz="1600" i="1" dirty="0">
                <a:solidFill>
                  <a:srgbClr val="7030A0"/>
                </a:solidFill>
              </a:rPr>
              <a:t>. </a:t>
            </a:r>
            <a:r>
              <a:rPr lang="en-US" sz="1600" i="1" dirty="0" err="1">
                <a:solidFill>
                  <a:srgbClr val="7030A0"/>
                </a:solidFill>
              </a:rPr>
              <a:t>Negocios</a:t>
            </a:r>
            <a:r>
              <a:rPr lang="en-US" sz="1600" i="1" dirty="0">
                <a:solidFill>
                  <a:srgbClr val="7030A0"/>
                </a:solidFill>
              </a:rPr>
              <a:t> </a:t>
            </a:r>
            <a:r>
              <a:rPr lang="en-US" sz="1600" i="1" dirty="0" err="1">
                <a:solidFill>
                  <a:srgbClr val="7030A0"/>
                </a:solidFill>
              </a:rPr>
              <a:t>vienen</a:t>
            </a:r>
            <a:r>
              <a:rPr lang="en-US" sz="1600" i="1" dirty="0">
                <a:solidFill>
                  <a:srgbClr val="7030A0"/>
                </a:solidFill>
              </a:rPr>
              <a:t> y van – </a:t>
            </a:r>
            <a:r>
              <a:rPr lang="en-US" sz="1600" i="1" dirty="0" err="1">
                <a:solidFill>
                  <a:srgbClr val="7030A0"/>
                </a:solidFill>
              </a:rPr>
              <a:t>pero</a:t>
            </a:r>
            <a:r>
              <a:rPr lang="en-US" sz="1600" i="1" dirty="0">
                <a:solidFill>
                  <a:srgbClr val="7030A0"/>
                </a:solidFill>
              </a:rPr>
              <a:t> la </a:t>
            </a:r>
            <a:r>
              <a:rPr lang="en-US" sz="1600" i="1" dirty="0" err="1">
                <a:solidFill>
                  <a:srgbClr val="7030A0"/>
                </a:solidFill>
              </a:rPr>
              <a:t>banca</a:t>
            </a:r>
            <a:r>
              <a:rPr lang="en-US" sz="1600" i="1" dirty="0">
                <a:solidFill>
                  <a:srgbClr val="7030A0"/>
                </a:solidFill>
              </a:rPr>
              <a:t> </a:t>
            </a:r>
            <a:r>
              <a:rPr lang="en-US" sz="1600" i="1" dirty="0" err="1">
                <a:solidFill>
                  <a:srgbClr val="7030A0"/>
                </a:solidFill>
              </a:rPr>
              <a:t>es</a:t>
            </a:r>
            <a:r>
              <a:rPr lang="en-US" sz="1600" i="1" dirty="0">
                <a:solidFill>
                  <a:srgbClr val="7030A0"/>
                </a:solidFill>
              </a:rPr>
              <a:t> </a:t>
            </a:r>
            <a:r>
              <a:rPr lang="en-US" sz="1600" i="1" dirty="0" err="1">
                <a:solidFill>
                  <a:srgbClr val="7030A0"/>
                </a:solidFill>
              </a:rPr>
              <a:t>eterna</a:t>
            </a:r>
            <a:r>
              <a:rPr lang="en-US" sz="1600" i="1" dirty="0">
                <a:solidFill>
                  <a:srgbClr val="7030A0"/>
                </a:solidFill>
              </a:rPr>
              <a:t>.” – Nelson Nash</a:t>
            </a:r>
            <a:endParaRPr lang="en-US" sz="1600" dirty="0">
              <a:solidFill>
                <a:srgbClr val="7030A0"/>
              </a:solidFill>
            </a:endParaRPr>
          </a:p>
        </p:txBody>
      </p:sp>
      <p:pic>
        <p:nvPicPr>
          <p:cNvPr id="6" name="Picture 5" descr="golden rule.jpg"/>
          <p:cNvPicPr>
            <a:picLocks noChangeAspect="1"/>
          </p:cNvPicPr>
          <p:nvPr/>
        </p:nvPicPr>
        <p:blipFill>
          <a:blip r:embed="rId2" cstate="print"/>
          <a:stretch>
            <a:fillRect/>
          </a:stretch>
        </p:blipFill>
        <p:spPr>
          <a:xfrm>
            <a:off x="7543800" y="2057401"/>
            <a:ext cx="2819400" cy="2307815"/>
          </a:xfrm>
          <a:prstGeom prst="rect">
            <a:avLst/>
          </a:prstGeom>
        </p:spPr>
      </p:pic>
      <p:pic>
        <p:nvPicPr>
          <p:cNvPr id="7" name="Picture 6">
            <a:extLst>
              <a:ext uri="{FF2B5EF4-FFF2-40B4-BE49-F238E27FC236}">
                <a16:creationId xmlns:a16="http://schemas.microsoft.com/office/drawing/2014/main" id="{CE4C333C-0257-1077-01F4-3DC686888F19}"/>
              </a:ext>
            </a:extLst>
          </p:cNvPr>
          <p:cNvPicPr>
            <a:picLocks noChangeAspect="1"/>
          </p:cNvPicPr>
          <p:nvPr/>
        </p:nvPicPr>
        <p:blipFill>
          <a:blip r:embed="rId3"/>
          <a:stretch>
            <a:fillRect/>
          </a:stretch>
        </p:blipFill>
        <p:spPr>
          <a:xfrm>
            <a:off x="1" y="14434"/>
            <a:ext cx="1809344" cy="5838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512" y="762001"/>
            <a:ext cx="10058400" cy="1470025"/>
          </a:xfrm>
        </p:spPr>
        <p:txBody>
          <a:bodyPr>
            <a:normAutofit fontScale="90000"/>
          </a:bodyPr>
          <a:lstStyle/>
          <a:p>
            <a:r>
              <a:rPr lang="es-ES" b="1" i="0" dirty="0">
                <a:solidFill>
                  <a:srgbClr val="000000"/>
                </a:solidFill>
                <a:effectLst/>
              </a:rPr>
              <a:t>CÓMO FUNCIONA EL SEGURO DE VIDA TRADICIONAL</a:t>
            </a:r>
            <a:endParaRPr lang="en-US" dirty="0"/>
          </a:p>
        </p:txBody>
      </p:sp>
      <p:pic>
        <p:nvPicPr>
          <p:cNvPr id="9" name="Picture 8" descr="A finger touching a heart shape&#10;&#10;Description automatically generated">
            <a:extLst>
              <a:ext uri="{FF2B5EF4-FFF2-40B4-BE49-F238E27FC236}">
                <a16:creationId xmlns:a16="http://schemas.microsoft.com/office/drawing/2014/main" id="{0C2315B4-BE15-B819-27F5-317F01777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3159" y="2232026"/>
            <a:ext cx="6096000" cy="4340352"/>
          </a:xfrm>
          <a:prstGeom prst="rect">
            <a:avLst/>
          </a:prstGeom>
        </p:spPr>
      </p:pic>
      <p:pic>
        <p:nvPicPr>
          <p:cNvPr id="3" name="Picture 2">
            <a:extLst>
              <a:ext uri="{FF2B5EF4-FFF2-40B4-BE49-F238E27FC236}">
                <a16:creationId xmlns:a16="http://schemas.microsoft.com/office/drawing/2014/main" id="{F6D0AF6D-6819-16F3-945C-1EDD2C685EA7}"/>
              </a:ext>
            </a:extLst>
          </p:cNvPr>
          <p:cNvPicPr>
            <a:picLocks noChangeAspect="1"/>
          </p:cNvPicPr>
          <p:nvPr/>
        </p:nvPicPr>
        <p:blipFill>
          <a:blip r:embed="rId3"/>
          <a:stretch>
            <a:fillRect/>
          </a:stretch>
        </p:blipFill>
        <p:spPr>
          <a:xfrm>
            <a:off x="1" y="14434"/>
            <a:ext cx="1809344" cy="583892"/>
          </a:xfrm>
          <a:prstGeom prst="rect">
            <a:avLst/>
          </a:prstGeom>
        </p:spPr>
      </p:pic>
    </p:spTree>
    <p:extLst>
      <p:ext uri="{BB962C8B-B14F-4D97-AF65-F5344CB8AC3E}">
        <p14:creationId xmlns:p14="http://schemas.microsoft.com/office/powerpoint/2010/main" val="312096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C7B2-28C0-E473-606E-31B7732E275F}"/>
              </a:ext>
            </a:extLst>
          </p:cNvPr>
          <p:cNvSpPr>
            <a:spLocks noGrp="1"/>
          </p:cNvSpPr>
          <p:nvPr>
            <p:ph type="title"/>
          </p:nvPr>
        </p:nvSpPr>
        <p:spPr>
          <a:xfrm>
            <a:off x="1215528" y="365125"/>
            <a:ext cx="10138272" cy="1325563"/>
          </a:xfrm>
        </p:spPr>
        <p:txBody>
          <a:bodyPr/>
          <a:lstStyle/>
          <a:p>
            <a:r>
              <a:rPr lang="en-US" b="1" dirty="0" err="1"/>
              <a:t>Jerarqu</a:t>
            </a:r>
            <a:r>
              <a:rPr lang="en-US" dirty="0" err="1"/>
              <a:t>í</a:t>
            </a:r>
            <a:r>
              <a:rPr lang="en-US" b="1" dirty="0" err="1"/>
              <a:t>a</a:t>
            </a:r>
            <a:r>
              <a:rPr lang="en-US" b="1" dirty="0"/>
              <a:t> de </a:t>
            </a:r>
            <a:r>
              <a:rPr lang="en-US" b="1" dirty="0" err="1"/>
              <a:t>Necesidades</a:t>
            </a:r>
            <a:endParaRPr lang="en-US" b="1" dirty="0"/>
          </a:p>
        </p:txBody>
      </p:sp>
      <p:sp>
        <p:nvSpPr>
          <p:cNvPr id="3" name="Content Placeholder 2">
            <a:extLst>
              <a:ext uri="{FF2B5EF4-FFF2-40B4-BE49-F238E27FC236}">
                <a16:creationId xmlns:a16="http://schemas.microsoft.com/office/drawing/2014/main" id="{7F1E1C62-C06D-69A4-C193-629B7CA4334E}"/>
              </a:ext>
            </a:extLst>
          </p:cNvPr>
          <p:cNvSpPr>
            <a:spLocks noGrp="1"/>
          </p:cNvSpPr>
          <p:nvPr>
            <p:ph sz="half" idx="1"/>
          </p:nvPr>
        </p:nvSpPr>
        <p:spPr/>
        <p:txBody>
          <a:bodyPr/>
          <a:lstStyle/>
          <a:p>
            <a:r>
              <a:rPr lang="en-US" dirty="0" err="1"/>
              <a:t>Jerarquía</a:t>
            </a:r>
            <a:r>
              <a:rPr lang="en-US" dirty="0"/>
              <a:t> de Maslow’s de </a:t>
            </a:r>
            <a:r>
              <a:rPr lang="en-US" dirty="0" err="1"/>
              <a:t>Necesidades</a:t>
            </a:r>
            <a:endParaRPr lang="en-US" dirty="0"/>
          </a:p>
        </p:txBody>
      </p:sp>
      <p:sp>
        <p:nvSpPr>
          <p:cNvPr id="4" name="Content Placeholder 3">
            <a:extLst>
              <a:ext uri="{FF2B5EF4-FFF2-40B4-BE49-F238E27FC236}">
                <a16:creationId xmlns:a16="http://schemas.microsoft.com/office/drawing/2014/main" id="{8CC7AAEB-1692-8729-5A8D-B11A641CCB3B}"/>
              </a:ext>
            </a:extLst>
          </p:cNvPr>
          <p:cNvSpPr>
            <a:spLocks noGrp="1"/>
          </p:cNvSpPr>
          <p:nvPr>
            <p:ph sz="half" idx="2"/>
          </p:nvPr>
        </p:nvSpPr>
        <p:spPr/>
        <p:txBody>
          <a:bodyPr/>
          <a:lstStyle/>
          <a:p>
            <a:r>
              <a:rPr lang="en-US" dirty="0" err="1"/>
              <a:t>Jerarquía</a:t>
            </a:r>
            <a:r>
              <a:rPr lang="en-US" dirty="0"/>
              <a:t> de </a:t>
            </a:r>
            <a:r>
              <a:rPr lang="en-US" dirty="0" err="1"/>
              <a:t>necesidades</a:t>
            </a:r>
            <a:r>
              <a:rPr lang="en-US" dirty="0"/>
              <a:t> </a:t>
            </a:r>
            <a:r>
              <a:rPr lang="en-US" dirty="0" err="1"/>
              <a:t>financieras</a:t>
            </a:r>
            <a:endParaRPr lang="en-US" dirty="0"/>
          </a:p>
        </p:txBody>
      </p:sp>
      <p:pic>
        <p:nvPicPr>
          <p:cNvPr id="1026" name="Picture 2" descr="Maslow's Hierarchy of Needs - Simply Psychology">
            <a:extLst>
              <a:ext uri="{FF2B5EF4-FFF2-40B4-BE49-F238E27FC236}">
                <a16:creationId xmlns:a16="http://schemas.microsoft.com/office/drawing/2014/main" id="{76BC4CBD-75AC-4869-C2E9-EECC1B25C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98344"/>
            <a:ext cx="4990950" cy="37135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slow's Hierarchy of Needs - Simply Psychology">
            <a:extLst>
              <a:ext uri="{FF2B5EF4-FFF2-40B4-BE49-F238E27FC236}">
                <a16:creationId xmlns:a16="http://schemas.microsoft.com/office/drawing/2014/main" id="{8D2388E2-4E73-BC28-CC1D-D8FCC331A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850" y="2598344"/>
            <a:ext cx="4990950" cy="37135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6500EAB-1157-45BA-D16A-5DB237A41627}"/>
              </a:ext>
            </a:extLst>
          </p:cNvPr>
          <p:cNvSpPr txBox="1"/>
          <p:nvPr/>
        </p:nvSpPr>
        <p:spPr>
          <a:xfrm>
            <a:off x="7272068" y="5677839"/>
            <a:ext cx="3045994" cy="492443"/>
          </a:xfrm>
          <a:prstGeom prst="rect">
            <a:avLst/>
          </a:prstGeom>
          <a:solidFill>
            <a:srgbClr val="CC99FF"/>
          </a:solidFill>
        </p:spPr>
        <p:txBody>
          <a:bodyPr wrap="square" rtlCol="0">
            <a:spAutoFit/>
          </a:bodyPr>
          <a:lstStyle/>
          <a:p>
            <a:pPr algn="ctr"/>
            <a:r>
              <a:rPr lang="en-US" sz="1400" b="1" dirty="0"/>
              <a:t>Survival</a:t>
            </a:r>
          </a:p>
          <a:p>
            <a:pPr algn="ctr"/>
            <a:r>
              <a:rPr lang="en-US" sz="1200" dirty="0"/>
              <a:t>Begging money to eat &amp; basic needs</a:t>
            </a:r>
          </a:p>
        </p:txBody>
      </p:sp>
      <p:sp>
        <p:nvSpPr>
          <p:cNvPr id="7" name="TextBox 6">
            <a:extLst>
              <a:ext uri="{FF2B5EF4-FFF2-40B4-BE49-F238E27FC236}">
                <a16:creationId xmlns:a16="http://schemas.microsoft.com/office/drawing/2014/main" id="{2CA39EBE-5255-1F93-C47F-354B44EFD3C3}"/>
              </a:ext>
            </a:extLst>
          </p:cNvPr>
          <p:cNvSpPr txBox="1"/>
          <p:nvPr/>
        </p:nvSpPr>
        <p:spPr>
          <a:xfrm>
            <a:off x="7108166" y="5137278"/>
            <a:ext cx="3209896" cy="492443"/>
          </a:xfrm>
          <a:prstGeom prst="rect">
            <a:avLst/>
          </a:prstGeom>
          <a:solidFill>
            <a:schemeClr val="accent6">
              <a:lumMod val="60000"/>
              <a:lumOff val="40000"/>
            </a:schemeClr>
          </a:solidFill>
        </p:spPr>
        <p:txBody>
          <a:bodyPr wrap="square" rtlCol="0">
            <a:spAutoFit/>
          </a:bodyPr>
          <a:lstStyle/>
          <a:p>
            <a:pPr algn="ctr"/>
            <a:r>
              <a:rPr lang="en-US" sz="1400" b="1" dirty="0"/>
              <a:t>Security</a:t>
            </a:r>
          </a:p>
          <a:p>
            <a:pPr algn="ctr"/>
            <a:r>
              <a:rPr lang="en-US" sz="1200" dirty="0"/>
              <a:t>Steady income - Living paycheck to paycheck</a:t>
            </a:r>
          </a:p>
        </p:txBody>
      </p:sp>
      <p:sp>
        <p:nvSpPr>
          <p:cNvPr id="8" name="TextBox 7">
            <a:extLst>
              <a:ext uri="{FF2B5EF4-FFF2-40B4-BE49-F238E27FC236}">
                <a16:creationId xmlns:a16="http://schemas.microsoft.com/office/drawing/2014/main" id="{5069C17A-1023-A4FA-56A0-04F0B9C6E097}"/>
              </a:ext>
            </a:extLst>
          </p:cNvPr>
          <p:cNvSpPr txBox="1"/>
          <p:nvPr/>
        </p:nvSpPr>
        <p:spPr>
          <a:xfrm>
            <a:off x="7412965" y="4650609"/>
            <a:ext cx="2562046" cy="492443"/>
          </a:xfrm>
          <a:prstGeom prst="rect">
            <a:avLst/>
          </a:prstGeom>
          <a:solidFill>
            <a:schemeClr val="accent4">
              <a:lumMod val="60000"/>
              <a:lumOff val="40000"/>
            </a:schemeClr>
          </a:solidFill>
        </p:spPr>
        <p:txBody>
          <a:bodyPr wrap="square" rtlCol="0">
            <a:spAutoFit/>
          </a:bodyPr>
          <a:lstStyle/>
          <a:p>
            <a:pPr algn="ctr"/>
            <a:r>
              <a:rPr lang="en-US" sz="1400" b="1" dirty="0"/>
              <a:t>Abundance</a:t>
            </a:r>
          </a:p>
          <a:p>
            <a:pPr algn="ctr"/>
            <a:r>
              <a:rPr lang="en-US" sz="1200" dirty="0"/>
              <a:t>I make more than enough – I can save</a:t>
            </a:r>
          </a:p>
        </p:txBody>
      </p:sp>
      <p:sp>
        <p:nvSpPr>
          <p:cNvPr id="9" name="TextBox 8">
            <a:extLst>
              <a:ext uri="{FF2B5EF4-FFF2-40B4-BE49-F238E27FC236}">
                <a16:creationId xmlns:a16="http://schemas.microsoft.com/office/drawing/2014/main" id="{3EA727A5-CCDE-17B0-8DF3-BA6B89CF25B9}"/>
              </a:ext>
            </a:extLst>
          </p:cNvPr>
          <p:cNvSpPr txBox="1"/>
          <p:nvPr/>
        </p:nvSpPr>
        <p:spPr>
          <a:xfrm>
            <a:off x="7611373" y="4140618"/>
            <a:ext cx="2303253" cy="492443"/>
          </a:xfrm>
          <a:prstGeom prst="rect">
            <a:avLst/>
          </a:prstGeom>
          <a:solidFill>
            <a:srgbClr val="99CCFF"/>
          </a:solidFill>
        </p:spPr>
        <p:txBody>
          <a:bodyPr wrap="square" rtlCol="0">
            <a:spAutoFit/>
          </a:bodyPr>
          <a:lstStyle/>
          <a:p>
            <a:pPr algn="ctr"/>
            <a:r>
              <a:rPr lang="en-US" sz="1400" b="1" dirty="0"/>
              <a:t>Prosperity</a:t>
            </a:r>
          </a:p>
          <a:p>
            <a:pPr algn="ctr"/>
            <a:r>
              <a:rPr lang="en-US" sz="1200" dirty="0"/>
              <a:t>My assets &amp; income are growing</a:t>
            </a:r>
          </a:p>
        </p:txBody>
      </p:sp>
      <p:sp>
        <p:nvSpPr>
          <p:cNvPr id="10" name="TextBox 9">
            <a:extLst>
              <a:ext uri="{FF2B5EF4-FFF2-40B4-BE49-F238E27FC236}">
                <a16:creationId xmlns:a16="http://schemas.microsoft.com/office/drawing/2014/main" id="{BDF2B246-D4A7-5CA4-B167-D693DD0949AB}"/>
              </a:ext>
            </a:extLst>
          </p:cNvPr>
          <p:cNvSpPr txBox="1"/>
          <p:nvPr/>
        </p:nvSpPr>
        <p:spPr>
          <a:xfrm>
            <a:off x="7866353" y="3627003"/>
            <a:ext cx="1793291" cy="492443"/>
          </a:xfrm>
          <a:prstGeom prst="rect">
            <a:avLst/>
          </a:prstGeom>
          <a:solidFill>
            <a:schemeClr val="accent2">
              <a:lumMod val="60000"/>
              <a:lumOff val="40000"/>
            </a:schemeClr>
          </a:solidFill>
        </p:spPr>
        <p:txBody>
          <a:bodyPr wrap="square" rtlCol="0">
            <a:spAutoFit/>
          </a:bodyPr>
          <a:lstStyle/>
          <a:p>
            <a:pPr algn="ctr"/>
            <a:r>
              <a:rPr lang="en-US" sz="1400" b="1" dirty="0"/>
              <a:t>Financial Freedom</a:t>
            </a:r>
          </a:p>
          <a:p>
            <a:pPr algn="ctr"/>
            <a:r>
              <a:rPr lang="en-US" sz="1200" dirty="0"/>
              <a:t>My money works for me</a:t>
            </a:r>
          </a:p>
        </p:txBody>
      </p:sp>
      <p:sp>
        <p:nvSpPr>
          <p:cNvPr id="11" name="TextBox 10">
            <a:extLst>
              <a:ext uri="{FF2B5EF4-FFF2-40B4-BE49-F238E27FC236}">
                <a16:creationId xmlns:a16="http://schemas.microsoft.com/office/drawing/2014/main" id="{14967D6D-0317-32D9-BF57-1A5DAD86EA24}"/>
              </a:ext>
            </a:extLst>
          </p:cNvPr>
          <p:cNvSpPr txBox="1"/>
          <p:nvPr/>
        </p:nvSpPr>
        <p:spPr>
          <a:xfrm>
            <a:off x="8233769" y="2939590"/>
            <a:ext cx="961989" cy="677108"/>
          </a:xfrm>
          <a:prstGeom prst="rect">
            <a:avLst/>
          </a:prstGeom>
          <a:solidFill>
            <a:schemeClr val="bg1">
              <a:lumMod val="95000"/>
            </a:schemeClr>
          </a:solidFill>
        </p:spPr>
        <p:txBody>
          <a:bodyPr wrap="square" rtlCol="0">
            <a:spAutoFit/>
          </a:bodyPr>
          <a:lstStyle/>
          <a:p>
            <a:pPr algn="ctr"/>
            <a:r>
              <a:rPr lang="en-US" sz="1400" b="1" dirty="0"/>
              <a:t>Legacy</a:t>
            </a:r>
          </a:p>
          <a:p>
            <a:pPr algn="ctr"/>
            <a:r>
              <a:rPr lang="en-US" sz="1200" dirty="0"/>
              <a:t>Giving for Impact</a:t>
            </a:r>
          </a:p>
        </p:txBody>
      </p:sp>
      <p:pic>
        <p:nvPicPr>
          <p:cNvPr id="12" name="Picture 11">
            <a:extLst>
              <a:ext uri="{FF2B5EF4-FFF2-40B4-BE49-F238E27FC236}">
                <a16:creationId xmlns:a16="http://schemas.microsoft.com/office/drawing/2014/main" id="{C3D15646-1731-39D5-007F-5972F9BD82CF}"/>
              </a:ext>
            </a:extLst>
          </p:cNvPr>
          <p:cNvPicPr>
            <a:picLocks noChangeAspect="1"/>
          </p:cNvPicPr>
          <p:nvPr/>
        </p:nvPicPr>
        <p:blipFill>
          <a:blip r:embed="rId3"/>
          <a:stretch>
            <a:fillRect/>
          </a:stretch>
        </p:blipFill>
        <p:spPr>
          <a:xfrm>
            <a:off x="1" y="14433"/>
            <a:ext cx="2080410" cy="671367"/>
          </a:xfrm>
          <a:prstGeom prst="rect">
            <a:avLst/>
          </a:prstGeom>
        </p:spPr>
      </p:pic>
    </p:spTree>
    <p:extLst>
      <p:ext uri="{BB962C8B-B14F-4D97-AF65-F5344CB8AC3E}">
        <p14:creationId xmlns:p14="http://schemas.microsoft.com/office/powerpoint/2010/main" val="1321316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CD87-0D7F-4178-B25E-18DECDE63A98}"/>
              </a:ext>
            </a:extLst>
          </p:cNvPr>
          <p:cNvSpPr>
            <a:spLocks noGrp="1"/>
          </p:cNvSpPr>
          <p:nvPr>
            <p:ph type="title"/>
          </p:nvPr>
        </p:nvSpPr>
        <p:spPr>
          <a:xfrm>
            <a:off x="2194561" y="0"/>
            <a:ext cx="9159240" cy="1325563"/>
          </a:xfrm>
        </p:spPr>
        <p:txBody>
          <a:bodyPr>
            <a:normAutofit/>
          </a:bodyPr>
          <a:lstStyle/>
          <a:p>
            <a:r>
              <a:rPr lang="es-ES" sz="3600" b="1" i="0" dirty="0">
                <a:solidFill>
                  <a:srgbClr val="000000"/>
                </a:solidFill>
                <a:effectLst/>
                <a:latin typeface="Roboto" panose="02000000000000000000" pitchFamily="2" charset="0"/>
              </a:rPr>
              <a:t>¿Cómo sé si tengo suficiente seguro?</a:t>
            </a:r>
            <a:endParaRPr lang="en-US" sz="3600" b="1" dirty="0"/>
          </a:p>
        </p:txBody>
      </p:sp>
      <p:sp>
        <p:nvSpPr>
          <p:cNvPr id="3" name="Content Placeholder 2">
            <a:extLst>
              <a:ext uri="{FF2B5EF4-FFF2-40B4-BE49-F238E27FC236}">
                <a16:creationId xmlns:a16="http://schemas.microsoft.com/office/drawing/2014/main" id="{893FD06F-9349-4294-A06F-FC9C6DA5D004}"/>
              </a:ext>
            </a:extLst>
          </p:cNvPr>
          <p:cNvSpPr>
            <a:spLocks noGrp="1"/>
          </p:cNvSpPr>
          <p:nvPr>
            <p:ph idx="1"/>
          </p:nvPr>
        </p:nvSpPr>
        <p:spPr>
          <a:xfrm>
            <a:off x="838200" y="1325563"/>
            <a:ext cx="11144416" cy="5532437"/>
          </a:xfrm>
        </p:spPr>
        <p:txBody>
          <a:bodyPr>
            <a:normAutofit/>
          </a:bodyPr>
          <a:lstStyle/>
          <a:p>
            <a:pPr marL="0" indent="0">
              <a:buNone/>
            </a:pPr>
            <a:r>
              <a:rPr lang="es-ES" b="0" i="0" dirty="0">
                <a:solidFill>
                  <a:srgbClr val="000000"/>
                </a:solidFill>
                <a:effectLst/>
                <a:latin typeface="Roboto" panose="02000000000000000000" pitchFamily="2" charset="0"/>
              </a:rPr>
              <a:t>El seguro de vida tiene 3 funciones principales     </a:t>
            </a:r>
          </a:p>
          <a:p>
            <a:pPr marL="0" indent="0">
              <a:buNone/>
            </a:pPr>
            <a:r>
              <a:rPr lang="es-ES" b="0" i="0" dirty="0">
                <a:solidFill>
                  <a:srgbClr val="000000"/>
                </a:solidFill>
                <a:effectLst/>
                <a:latin typeface="Roboto" panose="02000000000000000000" pitchFamily="2" charset="0"/>
              </a:rPr>
              <a:t>1.) Reemplace sus ingresos + </a:t>
            </a:r>
          </a:p>
          <a:p>
            <a:pPr marL="0" indent="0">
              <a:buNone/>
            </a:pPr>
            <a:r>
              <a:rPr lang="es-ES" b="0" i="0" dirty="0">
                <a:solidFill>
                  <a:srgbClr val="000000"/>
                </a:solidFill>
                <a:effectLst/>
                <a:latin typeface="Roboto" panose="02000000000000000000" pitchFamily="2" charset="0"/>
              </a:rPr>
              <a:t>2.) Pague sus deudas + </a:t>
            </a:r>
          </a:p>
          <a:p>
            <a:pPr marL="0" indent="0">
              <a:buNone/>
            </a:pPr>
            <a:r>
              <a:rPr lang="es-ES" b="0" i="0" dirty="0">
                <a:solidFill>
                  <a:srgbClr val="000000"/>
                </a:solidFill>
                <a:effectLst/>
                <a:latin typeface="Roboto" panose="02000000000000000000" pitchFamily="2" charset="0"/>
              </a:rPr>
              <a:t>3.) Cumple tus metas futuras</a:t>
            </a:r>
          </a:p>
          <a:p>
            <a:pPr marL="0" indent="0">
              <a:buNone/>
            </a:pPr>
            <a:endParaRPr lang="es-ES" dirty="0">
              <a:solidFill>
                <a:srgbClr val="000000"/>
              </a:solidFill>
              <a:latin typeface="Roboto" panose="02000000000000000000" pitchFamily="2" charset="0"/>
            </a:endParaRPr>
          </a:p>
          <a:p>
            <a:pPr marL="0" indent="0">
              <a:buNone/>
            </a:pPr>
            <a:r>
              <a:rPr lang="es-ES" b="0" i="0" dirty="0">
                <a:solidFill>
                  <a:srgbClr val="000000"/>
                </a:solidFill>
                <a:effectLst/>
                <a:latin typeface="Roboto" panose="02000000000000000000" pitchFamily="2" charset="0"/>
              </a:rPr>
              <a:t>El seguro adecuado también puede ayudarle a     </a:t>
            </a:r>
          </a:p>
          <a:p>
            <a:pPr marL="0" indent="0">
              <a:buNone/>
            </a:pPr>
            <a:r>
              <a:rPr lang="es-ES" b="0" i="0" dirty="0">
                <a:solidFill>
                  <a:srgbClr val="000000"/>
                </a:solidFill>
                <a:effectLst/>
                <a:latin typeface="Roboto" panose="02000000000000000000" pitchFamily="2" charset="0"/>
              </a:rPr>
              <a:t>4.) Disfrute de una jubilación con ingresos libres de impuestos     </a:t>
            </a:r>
          </a:p>
          <a:p>
            <a:pPr marL="0" indent="0">
              <a:buNone/>
            </a:pPr>
            <a:r>
              <a:rPr lang="es-ES" b="0" i="0" dirty="0">
                <a:solidFill>
                  <a:srgbClr val="000000"/>
                </a:solidFill>
                <a:effectLst/>
                <a:latin typeface="Roboto" panose="02000000000000000000" pitchFamily="2" charset="0"/>
              </a:rPr>
              <a:t>5.) Deje un patrimonio patrimonial a su familia o a organizaciones benéficas o causas favoritas.</a:t>
            </a:r>
            <a:endParaRPr lang="en-US" dirty="0"/>
          </a:p>
        </p:txBody>
      </p:sp>
      <p:pic>
        <p:nvPicPr>
          <p:cNvPr id="4" name="Picture 3">
            <a:extLst>
              <a:ext uri="{FF2B5EF4-FFF2-40B4-BE49-F238E27FC236}">
                <a16:creationId xmlns:a16="http://schemas.microsoft.com/office/drawing/2014/main" id="{6D0ACE7C-7B13-4EEA-8310-84FDA8C308D4}"/>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934328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CD87-0D7F-4178-B25E-18DECDE63A98}"/>
              </a:ext>
            </a:extLst>
          </p:cNvPr>
          <p:cNvSpPr>
            <a:spLocks noGrp="1"/>
          </p:cNvSpPr>
          <p:nvPr>
            <p:ph type="title"/>
          </p:nvPr>
        </p:nvSpPr>
        <p:spPr>
          <a:xfrm>
            <a:off x="2552369" y="0"/>
            <a:ext cx="8801431" cy="1325563"/>
          </a:xfrm>
        </p:spPr>
        <p:txBody>
          <a:bodyPr/>
          <a:lstStyle/>
          <a:p>
            <a:r>
              <a:rPr lang="en-US" b="1" dirty="0"/>
              <a:t>1. </a:t>
            </a:r>
            <a:r>
              <a:rPr lang="en-US" b="1" dirty="0" err="1"/>
              <a:t>Reemplazar</a:t>
            </a:r>
            <a:r>
              <a:rPr lang="en-US" b="1" dirty="0"/>
              <a:t> Tu </a:t>
            </a:r>
            <a:r>
              <a:rPr lang="en-US" b="1" dirty="0" err="1"/>
              <a:t>Ingreso</a:t>
            </a:r>
            <a:endParaRPr lang="en-US" b="1" dirty="0"/>
          </a:p>
        </p:txBody>
      </p:sp>
      <p:sp>
        <p:nvSpPr>
          <p:cNvPr id="3" name="Content Placeholder 2">
            <a:extLst>
              <a:ext uri="{FF2B5EF4-FFF2-40B4-BE49-F238E27FC236}">
                <a16:creationId xmlns:a16="http://schemas.microsoft.com/office/drawing/2014/main" id="{893FD06F-9349-4294-A06F-FC9C6DA5D004}"/>
              </a:ext>
            </a:extLst>
          </p:cNvPr>
          <p:cNvSpPr>
            <a:spLocks noGrp="1"/>
          </p:cNvSpPr>
          <p:nvPr>
            <p:ph idx="1"/>
          </p:nvPr>
        </p:nvSpPr>
        <p:spPr>
          <a:xfrm>
            <a:off x="838200" y="1325563"/>
            <a:ext cx="10515600" cy="5532437"/>
          </a:xfrm>
        </p:spPr>
        <p:txBody>
          <a:bodyPr>
            <a:normAutofit/>
          </a:bodyPr>
          <a:lstStyle/>
          <a:p>
            <a:pPr marL="0" indent="0">
              <a:lnSpc>
                <a:spcPct val="100000"/>
              </a:lnSpc>
              <a:buNone/>
            </a:pPr>
            <a:r>
              <a:rPr lang="es-ES" dirty="0"/>
              <a:t>El objetivo principal del seguro de vida es reemplazar sus ingresos en caso de que muera prematuramente.</a:t>
            </a:r>
          </a:p>
          <a:p>
            <a:pPr marL="0" indent="0">
              <a:lnSpc>
                <a:spcPct val="100000"/>
              </a:lnSpc>
              <a:buNone/>
            </a:pPr>
            <a:r>
              <a:rPr lang="es-ES" dirty="0"/>
              <a:t>¿Qué pasaría con tu familia si dejaran de recibir tus ingresos?</a:t>
            </a:r>
          </a:p>
          <a:p>
            <a:pPr marL="0" indent="0">
              <a:lnSpc>
                <a:spcPct val="100000"/>
              </a:lnSpc>
              <a:buNone/>
            </a:pPr>
            <a:r>
              <a:rPr lang="es-ES" dirty="0"/>
              <a:t>La mayoría de los Seguros de Vida para el trabajo sólo cubren 1 año de salario.</a:t>
            </a:r>
          </a:p>
          <a:p>
            <a:pPr marL="0" indent="0">
              <a:lnSpc>
                <a:spcPct val="100000"/>
              </a:lnSpc>
              <a:buNone/>
            </a:pPr>
            <a:r>
              <a:rPr lang="es-ES" dirty="0"/>
              <a:t>Ejemplo: Ganas $60,000. Si mueres, te pagan 60,000 dólares.</a:t>
            </a:r>
          </a:p>
          <a:p>
            <a:pPr marL="0" indent="0">
              <a:lnSpc>
                <a:spcPct val="100000"/>
              </a:lnSpc>
              <a:buNone/>
            </a:pPr>
            <a:r>
              <a:rPr lang="es-ES" dirty="0"/>
              <a:t>Esto puede ayudar a su familia temporalmente, pero no será suficiente.</a:t>
            </a:r>
            <a:endParaRPr lang="en-US" dirty="0"/>
          </a:p>
        </p:txBody>
      </p:sp>
      <p:pic>
        <p:nvPicPr>
          <p:cNvPr id="4" name="Picture 3">
            <a:extLst>
              <a:ext uri="{FF2B5EF4-FFF2-40B4-BE49-F238E27FC236}">
                <a16:creationId xmlns:a16="http://schemas.microsoft.com/office/drawing/2014/main" id="{AF5A0134-D678-D167-5995-36357B61C1FF}"/>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136962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CD87-0D7F-4178-B25E-18DECDE63A98}"/>
              </a:ext>
            </a:extLst>
          </p:cNvPr>
          <p:cNvSpPr>
            <a:spLocks noGrp="1"/>
          </p:cNvSpPr>
          <p:nvPr>
            <p:ph type="title"/>
          </p:nvPr>
        </p:nvSpPr>
        <p:spPr>
          <a:xfrm>
            <a:off x="2552369" y="0"/>
            <a:ext cx="8801431" cy="1325563"/>
          </a:xfrm>
        </p:spPr>
        <p:txBody>
          <a:bodyPr/>
          <a:lstStyle/>
          <a:p>
            <a:r>
              <a:rPr lang="en-US" b="1" dirty="0"/>
              <a:t>1. </a:t>
            </a:r>
            <a:r>
              <a:rPr lang="en-US" b="1" dirty="0" err="1"/>
              <a:t>Reemplazar</a:t>
            </a:r>
            <a:r>
              <a:rPr lang="en-US" b="1" dirty="0"/>
              <a:t> Tu </a:t>
            </a:r>
            <a:r>
              <a:rPr lang="en-US" b="1" dirty="0" err="1"/>
              <a:t>Ingreso</a:t>
            </a:r>
            <a:endParaRPr lang="en-US" b="1" dirty="0"/>
          </a:p>
        </p:txBody>
      </p:sp>
      <p:sp>
        <p:nvSpPr>
          <p:cNvPr id="3" name="Content Placeholder 2">
            <a:extLst>
              <a:ext uri="{FF2B5EF4-FFF2-40B4-BE49-F238E27FC236}">
                <a16:creationId xmlns:a16="http://schemas.microsoft.com/office/drawing/2014/main" id="{893FD06F-9349-4294-A06F-FC9C6DA5D004}"/>
              </a:ext>
            </a:extLst>
          </p:cNvPr>
          <p:cNvSpPr>
            <a:spLocks noGrp="1"/>
          </p:cNvSpPr>
          <p:nvPr>
            <p:ph idx="1"/>
          </p:nvPr>
        </p:nvSpPr>
        <p:spPr>
          <a:xfrm>
            <a:off x="838200" y="1325563"/>
            <a:ext cx="10515600" cy="5532437"/>
          </a:xfrm>
        </p:spPr>
        <p:txBody>
          <a:bodyPr>
            <a:normAutofit/>
          </a:bodyPr>
          <a:lstStyle/>
          <a:p>
            <a:pPr marL="0" indent="0">
              <a:buNone/>
            </a:pPr>
            <a:r>
              <a:rPr lang="es-ES" b="0" i="0" dirty="0">
                <a:solidFill>
                  <a:srgbClr val="000000"/>
                </a:solidFill>
                <a:effectLst/>
              </a:rPr>
              <a:t>¿Cuánto necesitas para reponer tus ingresos año tras año?</a:t>
            </a:r>
            <a:endParaRPr lang="en-US" dirty="0"/>
          </a:p>
          <a:p>
            <a:pPr marL="0" indent="0">
              <a:buNone/>
            </a:pPr>
            <a:r>
              <a:rPr lang="en-US" b="0" i="0" dirty="0">
                <a:solidFill>
                  <a:srgbClr val="000000"/>
                </a:solidFill>
                <a:effectLst/>
              </a:rPr>
              <a:t>Seguro </a:t>
            </a:r>
            <a:r>
              <a:rPr lang="en-US" b="0" i="0" dirty="0" err="1">
                <a:solidFill>
                  <a:srgbClr val="000000"/>
                </a:solidFill>
                <a:effectLst/>
              </a:rPr>
              <a:t>Requerido</a:t>
            </a:r>
            <a:r>
              <a:rPr lang="en-US" b="0" i="0" dirty="0">
                <a:solidFill>
                  <a:srgbClr val="000000"/>
                </a:solidFill>
                <a:effectLst/>
              </a:rPr>
              <a:t> </a:t>
            </a:r>
            <a:r>
              <a:rPr lang="en-US" dirty="0"/>
              <a:t>=  </a:t>
            </a:r>
            <a:r>
              <a:rPr lang="en-US" u="sng" dirty="0"/>
              <a:t>    __</a:t>
            </a:r>
            <a:r>
              <a:rPr lang="en-US" u="sng" dirty="0" err="1"/>
              <a:t>Salario</a:t>
            </a:r>
            <a:r>
              <a:rPr lang="en-US" u="sng" dirty="0"/>
              <a:t>____</a:t>
            </a:r>
            <a:r>
              <a:rPr lang="en-US" dirty="0"/>
              <a:t>	=  </a:t>
            </a:r>
            <a:r>
              <a:rPr lang="en-US" u="sng" dirty="0"/>
              <a:t>$60,000  </a:t>
            </a:r>
            <a:r>
              <a:rPr lang="en-US" dirty="0"/>
              <a:t>=  </a:t>
            </a:r>
            <a:r>
              <a:rPr lang="en-US" u="dbl" dirty="0">
                <a:solidFill>
                  <a:srgbClr val="00B050"/>
                </a:solidFill>
              </a:rPr>
              <a:t>$1,000,000</a:t>
            </a:r>
          </a:p>
          <a:p>
            <a:pPr marL="0" indent="0">
              <a:buNone/>
            </a:pPr>
            <a:r>
              <a:rPr lang="en-US" dirty="0"/>
              <a:t>			     </a:t>
            </a:r>
            <a:r>
              <a:rPr lang="en-US" dirty="0" err="1"/>
              <a:t>Taza</a:t>
            </a:r>
            <a:r>
              <a:rPr lang="en-US" dirty="0"/>
              <a:t> de </a:t>
            </a:r>
            <a:r>
              <a:rPr lang="en-US" dirty="0" err="1"/>
              <a:t>Retorno</a:t>
            </a:r>
            <a:r>
              <a:rPr lang="en-US" dirty="0"/>
              <a:t>		6%</a:t>
            </a:r>
          </a:p>
          <a:p>
            <a:pPr marL="0" indent="0">
              <a:buNone/>
            </a:pPr>
            <a:endParaRPr lang="en-US" dirty="0"/>
          </a:p>
          <a:p>
            <a:pPr marL="0" indent="0">
              <a:buNone/>
            </a:pPr>
            <a:r>
              <a:rPr lang="es-ES" b="0" i="0" dirty="0">
                <a:solidFill>
                  <a:srgbClr val="000000"/>
                </a:solidFill>
                <a:effectLst/>
              </a:rPr>
              <a:t>Si tu familia recibiera un Beneficio por Fallecimiento de $1.000.000 y pudiera invertirlo en una inversión que paga el 6% cada año, recibiría $60.000 y así reemplazaría sus ingresos.</a:t>
            </a:r>
          </a:p>
          <a:p>
            <a:pPr marL="0" indent="0">
              <a:buNone/>
            </a:pPr>
            <a:endParaRPr lang="en-US" dirty="0"/>
          </a:p>
          <a:p>
            <a:pPr marL="0" indent="0">
              <a:buNone/>
            </a:pPr>
            <a:r>
              <a:rPr lang="en-US" dirty="0" err="1"/>
              <a:t>Ejemplo</a:t>
            </a:r>
            <a:r>
              <a:rPr lang="en-US" dirty="0"/>
              <a:t>: $1,000,000 x 6% = $60,000</a:t>
            </a:r>
          </a:p>
          <a:p>
            <a:pPr marL="0" indent="0">
              <a:buNone/>
            </a:pPr>
            <a:r>
              <a:rPr lang="es-ES" dirty="0"/>
              <a:t>Año tras año sin consumir t</a:t>
            </a:r>
            <a:r>
              <a:rPr lang="en-US" dirty="0"/>
              <a:t>u principal</a:t>
            </a:r>
          </a:p>
          <a:p>
            <a:endParaRPr lang="en-US" dirty="0"/>
          </a:p>
          <a:p>
            <a:endParaRPr lang="en-US" dirty="0"/>
          </a:p>
        </p:txBody>
      </p:sp>
      <p:cxnSp>
        <p:nvCxnSpPr>
          <p:cNvPr id="6" name="Straight Arrow Connector 5">
            <a:extLst>
              <a:ext uri="{FF2B5EF4-FFF2-40B4-BE49-F238E27FC236}">
                <a16:creationId xmlns:a16="http://schemas.microsoft.com/office/drawing/2014/main" id="{8B1C929C-7676-4E89-9882-BE8176D3DD0C}"/>
              </a:ext>
            </a:extLst>
          </p:cNvPr>
          <p:cNvCxnSpPr/>
          <p:nvPr/>
        </p:nvCxnSpPr>
        <p:spPr>
          <a:xfrm>
            <a:off x="7259541" y="5860111"/>
            <a:ext cx="41903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78DA188-1DAA-4C5B-9F86-2D4259EE25AF}"/>
              </a:ext>
            </a:extLst>
          </p:cNvPr>
          <p:cNvCxnSpPr/>
          <p:nvPr/>
        </p:nvCxnSpPr>
        <p:spPr>
          <a:xfrm>
            <a:off x="7299297" y="5891917"/>
            <a:ext cx="0" cy="596347"/>
          </a:xfrm>
          <a:prstGeom prst="straightConnector1">
            <a:avLst/>
          </a:prstGeom>
          <a:ln>
            <a:solidFill>
              <a:srgbClr val="00B050"/>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C4F9F8E5-2EC4-4EF7-B46C-D8CBFD68D0CF}"/>
              </a:ext>
            </a:extLst>
          </p:cNvPr>
          <p:cNvSpPr txBox="1"/>
          <p:nvPr/>
        </p:nvSpPr>
        <p:spPr>
          <a:xfrm>
            <a:off x="6774511" y="6488264"/>
            <a:ext cx="1360193" cy="369332"/>
          </a:xfrm>
          <a:prstGeom prst="rect">
            <a:avLst/>
          </a:prstGeom>
          <a:noFill/>
        </p:spPr>
        <p:txBody>
          <a:bodyPr wrap="square" rtlCol="0">
            <a:spAutoFit/>
          </a:bodyPr>
          <a:lstStyle/>
          <a:p>
            <a:r>
              <a:rPr lang="en-US" u="dbl" dirty="0">
                <a:solidFill>
                  <a:srgbClr val="00B050"/>
                </a:solidFill>
              </a:rPr>
              <a:t>$1,000,000</a:t>
            </a:r>
            <a:endParaRPr lang="en-US" dirty="0"/>
          </a:p>
        </p:txBody>
      </p:sp>
      <p:cxnSp>
        <p:nvCxnSpPr>
          <p:cNvPr id="10" name="Straight Arrow Connector 9">
            <a:extLst>
              <a:ext uri="{FF2B5EF4-FFF2-40B4-BE49-F238E27FC236}">
                <a16:creationId xmlns:a16="http://schemas.microsoft.com/office/drawing/2014/main" id="{71AF703F-DC43-4753-A2A7-AE968F7767EC}"/>
              </a:ext>
            </a:extLst>
          </p:cNvPr>
          <p:cNvCxnSpPr>
            <a:cxnSpLocks/>
          </p:cNvCxnSpPr>
          <p:nvPr/>
        </p:nvCxnSpPr>
        <p:spPr>
          <a:xfrm flipV="1">
            <a:off x="7722041" y="5621572"/>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760A6BBE-78F8-4CD5-B214-E812BD152077}"/>
              </a:ext>
            </a:extLst>
          </p:cNvPr>
          <p:cNvSpPr txBox="1"/>
          <p:nvPr/>
        </p:nvSpPr>
        <p:spPr>
          <a:xfrm>
            <a:off x="7940040" y="5245614"/>
            <a:ext cx="1198658" cy="369332"/>
          </a:xfrm>
          <a:prstGeom prst="rect">
            <a:avLst/>
          </a:prstGeom>
          <a:noFill/>
        </p:spPr>
        <p:txBody>
          <a:bodyPr wrap="square" rtlCol="0">
            <a:spAutoFit/>
          </a:bodyPr>
          <a:lstStyle/>
          <a:p>
            <a:r>
              <a:rPr lang="en-US" u="dbl" dirty="0">
                <a:solidFill>
                  <a:srgbClr val="0000FF"/>
                </a:solidFill>
              </a:rPr>
              <a:t>$60,000</a:t>
            </a:r>
            <a:endParaRPr lang="en-US" dirty="0">
              <a:solidFill>
                <a:srgbClr val="0000FF"/>
              </a:solidFill>
            </a:endParaRPr>
          </a:p>
        </p:txBody>
      </p:sp>
      <p:cxnSp>
        <p:nvCxnSpPr>
          <p:cNvPr id="14" name="Straight Arrow Connector 13">
            <a:extLst>
              <a:ext uri="{FF2B5EF4-FFF2-40B4-BE49-F238E27FC236}">
                <a16:creationId xmlns:a16="http://schemas.microsoft.com/office/drawing/2014/main" id="{F8443C64-022E-498E-81ED-636F58D2B6CD}"/>
              </a:ext>
            </a:extLst>
          </p:cNvPr>
          <p:cNvCxnSpPr>
            <a:cxnSpLocks/>
          </p:cNvCxnSpPr>
          <p:nvPr/>
        </p:nvCxnSpPr>
        <p:spPr>
          <a:xfrm flipV="1">
            <a:off x="7999674" y="5621572"/>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86B4947A-21EC-47D1-8F96-96F9EEA3F122}"/>
              </a:ext>
            </a:extLst>
          </p:cNvPr>
          <p:cNvCxnSpPr>
            <a:cxnSpLocks/>
          </p:cNvCxnSpPr>
          <p:nvPr/>
        </p:nvCxnSpPr>
        <p:spPr>
          <a:xfrm flipV="1">
            <a:off x="8279958" y="5614946"/>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BE9FD3B4-2062-49C2-9881-EA0AD138D6B5}"/>
              </a:ext>
            </a:extLst>
          </p:cNvPr>
          <p:cNvCxnSpPr>
            <a:cxnSpLocks/>
          </p:cNvCxnSpPr>
          <p:nvPr/>
        </p:nvCxnSpPr>
        <p:spPr>
          <a:xfrm flipV="1">
            <a:off x="8566204" y="5621572"/>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D3719371-F45A-456B-968F-53846E075AC7}"/>
              </a:ext>
            </a:extLst>
          </p:cNvPr>
          <p:cNvCxnSpPr>
            <a:cxnSpLocks/>
          </p:cNvCxnSpPr>
          <p:nvPr/>
        </p:nvCxnSpPr>
        <p:spPr>
          <a:xfrm flipV="1">
            <a:off x="8852451" y="5614946"/>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19C27546-9DE6-4734-BF29-987F0DC2641D}"/>
              </a:ext>
            </a:extLst>
          </p:cNvPr>
          <p:cNvCxnSpPr>
            <a:cxnSpLocks/>
          </p:cNvCxnSpPr>
          <p:nvPr/>
        </p:nvCxnSpPr>
        <p:spPr>
          <a:xfrm flipV="1">
            <a:off x="9138698" y="5621572"/>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1F540EA4-7C73-4A58-938C-EA5735442A73}"/>
              </a:ext>
            </a:extLst>
          </p:cNvPr>
          <p:cNvCxnSpPr>
            <a:cxnSpLocks/>
          </p:cNvCxnSpPr>
          <p:nvPr/>
        </p:nvCxnSpPr>
        <p:spPr>
          <a:xfrm flipV="1">
            <a:off x="9385189" y="5621572"/>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751501D2-A9EF-453B-8ACC-F43373937EDF}"/>
              </a:ext>
            </a:extLst>
          </p:cNvPr>
          <p:cNvCxnSpPr>
            <a:cxnSpLocks/>
          </p:cNvCxnSpPr>
          <p:nvPr/>
        </p:nvCxnSpPr>
        <p:spPr>
          <a:xfrm flipV="1">
            <a:off x="9662822" y="5621572"/>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E5A74CB9-0E91-4D92-ABAC-DE6369A4BCE5}"/>
              </a:ext>
            </a:extLst>
          </p:cNvPr>
          <p:cNvCxnSpPr>
            <a:cxnSpLocks/>
          </p:cNvCxnSpPr>
          <p:nvPr/>
        </p:nvCxnSpPr>
        <p:spPr>
          <a:xfrm flipV="1">
            <a:off x="9943106" y="5614946"/>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D18A9852-4DAD-4A43-A0AD-826FF8F5BACB}"/>
              </a:ext>
            </a:extLst>
          </p:cNvPr>
          <p:cNvCxnSpPr>
            <a:cxnSpLocks/>
          </p:cNvCxnSpPr>
          <p:nvPr/>
        </p:nvCxnSpPr>
        <p:spPr>
          <a:xfrm flipV="1">
            <a:off x="10229352" y="5621572"/>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EAE6215E-FD13-4376-AACD-978432CC9EAE}"/>
              </a:ext>
            </a:extLst>
          </p:cNvPr>
          <p:cNvCxnSpPr>
            <a:cxnSpLocks/>
          </p:cNvCxnSpPr>
          <p:nvPr/>
        </p:nvCxnSpPr>
        <p:spPr>
          <a:xfrm flipV="1">
            <a:off x="10515599" y="5614946"/>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0C8F113E-7B0A-4F19-BFD9-5662A994EABC}"/>
              </a:ext>
            </a:extLst>
          </p:cNvPr>
          <p:cNvCxnSpPr>
            <a:cxnSpLocks/>
          </p:cNvCxnSpPr>
          <p:nvPr/>
        </p:nvCxnSpPr>
        <p:spPr>
          <a:xfrm flipV="1">
            <a:off x="10801846" y="5621572"/>
            <a:ext cx="0" cy="238540"/>
          </a:xfrm>
          <a:prstGeom prst="straightConnector1">
            <a:avLst/>
          </a:prstGeom>
          <a:ln>
            <a:solidFill>
              <a:srgbClr val="0000FF"/>
            </a:solidFill>
            <a:tailEnd type="triangle"/>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E8D6752A-3603-D0DA-5812-3372A3DF16BE}"/>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169046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CD87-0D7F-4178-B25E-18DECDE63A98}"/>
              </a:ext>
            </a:extLst>
          </p:cNvPr>
          <p:cNvSpPr>
            <a:spLocks noGrp="1"/>
          </p:cNvSpPr>
          <p:nvPr>
            <p:ph type="title"/>
          </p:nvPr>
        </p:nvSpPr>
        <p:spPr>
          <a:xfrm>
            <a:off x="2552369" y="0"/>
            <a:ext cx="8801431" cy="1325563"/>
          </a:xfrm>
        </p:spPr>
        <p:txBody>
          <a:bodyPr/>
          <a:lstStyle/>
          <a:p>
            <a:r>
              <a:rPr lang="en-US" b="1" dirty="0"/>
              <a:t>2. Pagar </a:t>
            </a:r>
            <a:r>
              <a:rPr lang="en-US" b="1" dirty="0" err="1"/>
              <a:t>tus</a:t>
            </a:r>
            <a:r>
              <a:rPr lang="en-US" b="1" dirty="0"/>
              <a:t> </a:t>
            </a:r>
            <a:r>
              <a:rPr lang="en-US" b="1" dirty="0" err="1"/>
              <a:t>deudas</a:t>
            </a:r>
            <a:endParaRPr lang="en-US" b="1" dirty="0"/>
          </a:p>
        </p:txBody>
      </p:sp>
      <p:sp>
        <p:nvSpPr>
          <p:cNvPr id="3" name="Content Placeholder 2">
            <a:extLst>
              <a:ext uri="{FF2B5EF4-FFF2-40B4-BE49-F238E27FC236}">
                <a16:creationId xmlns:a16="http://schemas.microsoft.com/office/drawing/2014/main" id="{893FD06F-9349-4294-A06F-FC9C6DA5D004}"/>
              </a:ext>
            </a:extLst>
          </p:cNvPr>
          <p:cNvSpPr>
            <a:spLocks noGrp="1"/>
          </p:cNvSpPr>
          <p:nvPr>
            <p:ph idx="1"/>
          </p:nvPr>
        </p:nvSpPr>
        <p:spPr>
          <a:xfrm>
            <a:off x="838200" y="1325563"/>
            <a:ext cx="10515600" cy="5532437"/>
          </a:xfrm>
        </p:spPr>
        <p:txBody>
          <a:bodyPr>
            <a:normAutofit fontScale="92500" lnSpcReduction="20000"/>
          </a:bodyPr>
          <a:lstStyle/>
          <a:p>
            <a:pPr marL="0" indent="0">
              <a:buNone/>
            </a:pPr>
            <a:r>
              <a:rPr lang="es-ES" b="0" i="0" dirty="0">
                <a:solidFill>
                  <a:srgbClr val="000000"/>
                </a:solidFill>
                <a:effectLst/>
              </a:rPr>
              <a:t>El segundo propósito del seguro de vida es saldar tus deudas.</a:t>
            </a:r>
          </a:p>
          <a:p>
            <a:pPr marL="0" indent="0">
              <a:buNone/>
            </a:pPr>
            <a:r>
              <a:rPr lang="es-ES" b="0" i="0" dirty="0">
                <a:solidFill>
                  <a:srgbClr val="000000"/>
                </a:solidFill>
                <a:effectLst/>
              </a:rPr>
              <a:t>¿Qué pasaría con su familia si se quedaran con la hipoteca de la vivienda, los préstamos para el automóvil, los préstamos para estudiantes, las tarjetas de crédito y los gastos funerarios?</a:t>
            </a:r>
          </a:p>
          <a:p>
            <a:pPr marL="0" indent="0">
              <a:buNone/>
            </a:pPr>
            <a:r>
              <a:rPr lang="es-ES" b="0" i="0" dirty="0">
                <a:solidFill>
                  <a:srgbClr val="000000"/>
                </a:solidFill>
                <a:effectLst/>
              </a:rPr>
              <a:t>vs.</a:t>
            </a:r>
          </a:p>
          <a:p>
            <a:pPr marL="0" indent="0">
              <a:buNone/>
            </a:pPr>
            <a:r>
              <a:rPr lang="es-ES" b="0" i="0" dirty="0">
                <a:solidFill>
                  <a:srgbClr val="000000"/>
                </a:solidFill>
                <a:effectLst/>
              </a:rPr>
              <a:t>¿Qué pasaría con tu familia si todas tus deudas fueran pagadas cuando tú ya no estés? ¿Qué tipo de vida disfrutarían si no perdieran su hogar? ¿Cuánto dinero necesitarían para mantener su estilo de vida si no tuvieran deudas?</a:t>
            </a:r>
            <a:endParaRPr lang="en-US" dirty="0"/>
          </a:p>
          <a:p>
            <a:pPr marL="0" indent="0">
              <a:buNone/>
            </a:pPr>
            <a:r>
              <a:rPr lang="en-US" b="1" u="sng" dirty="0" err="1"/>
              <a:t>Ejemplo</a:t>
            </a:r>
            <a:r>
              <a:rPr lang="en-US" dirty="0"/>
              <a:t>: </a:t>
            </a:r>
            <a:r>
              <a:rPr lang="en-US" dirty="0">
                <a:solidFill>
                  <a:srgbClr val="000000"/>
                </a:solidFill>
                <a:latin typeface="Roboto" panose="02000000000000000000" pitchFamily="2" charset="0"/>
              </a:rPr>
              <a:t>Suma </a:t>
            </a:r>
            <a:r>
              <a:rPr lang="en-US" dirty="0" err="1">
                <a:solidFill>
                  <a:srgbClr val="000000"/>
                </a:solidFill>
                <a:latin typeface="Roboto" panose="02000000000000000000" pitchFamily="2" charset="0"/>
              </a:rPr>
              <a:t>todas</a:t>
            </a:r>
            <a:r>
              <a:rPr lang="en-US" dirty="0">
                <a:solidFill>
                  <a:srgbClr val="000000"/>
                </a:solidFill>
                <a:latin typeface="Roboto" panose="02000000000000000000" pitchFamily="2" charset="0"/>
              </a:rPr>
              <a:t> </a:t>
            </a:r>
            <a:r>
              <a:rPr lang="en-US" dirty="0" err="1">
                <a:solidFill>
                  <a:srgbClr val="000000"/>
                </a:solidFill>
                <a:latin typeface="Roboto" panose="02000000000000000000" pitchFamily="2" charset="0"/>
              </a:rPr>
              <a:t>tus</a:t>
            </a:r>
            <a:r>
              <a:rPr lang="en-US" b="0" i="0" dirty="0">
                <a:solidFill>
                  <a:srgbClr val="000000"/>
                </a:solidFill>
                <a:effectLst/>
                <a:latin typeface="Roboto" panose="02000000000000000000" pitchFamily="2" charset="0"/>
              </a:rPr>
              <a:t> </a:t>
            </a:r>
            <a:r>
              <a:rPr lang="en-US" b="0" i="0" dirty="0" err="1">
                <a:solidFill>
                  <a:srgbClr val="000000"/>
                </a:solidFill>
                <a:effectLst/>
                <a:latin typeface="Roboto" panose="02000000000000000000" pitchFamily="2" charset="0"/>
              </a:rPr>
              <a:t>deudas</a:t>
            </a:r>
            <a:r>
              <a:rPr lang="en-US" dirty="0"/>
              <a:t>.</a:t>
            </a:r>
          </a:p>
          <a:p>
            <a:pPr marL="0" indent="0">
              <a:buNone/>
            </a:pPr>
            <a:r>
              <a:rPr lang="en-US" dirty="0"/>
              <a:t>1.) </a:t>
            </a:r>
            <a:r>
              <a:rPr lang="en-US" dirty="0" err="1"/>
              <a:t>Hipoteca</a:t>
            </a:r>
            <a:r>
              <a:rPr lang="en-US" dirty="0"/>
              <a:t> = $200,000</a:t>
            </a:r>
          </a:p>
          <a:p>
            <a:pPr marL="0" indent="0">
              <a:buNone/>
            </a:pPr>
            <a:r>
              <a:rPr lang="en-US" dirty="0"/>
              <a:t>2.) </a:t>
            </a:r>
            <a:r>
              <a:rPr lang="en-US" dirty="0" err="1"/>
              <a:t>Prestamo</a:t>
            </a:r>
            <a:r>
              <a:rPr lang="en-US" dirty="0"/>
              <a:t> de Auto = $30,000</a:t>
            </a:r>
          </a:p>
          <a:p>
            <a:pPr marL="0" indent="0">
              <a:buNone/>
            </a:pPr>
            <a:r>
              <a:rPr lang="en-US" dirty="0"/>
              <a:t>3.) </a:t>
            </a:r>
            <a:r>
              <a:rPr lang="en-US" dirty="0" err="1"/>
              <a:t>Prestamo</a:t>
            </a:r>
            <a:r>
              <a:rPr lang="en-US" dirty="0"/>
              <a:t> </a:t>
            </a:r>
            <a:r>
              <a:rPr lang="en-US" dirty="0" err="1"/>
              <a:t>Estudiantil</a:t>
            </a:r>
            <a:r>
              <a:rPr lang="en-US" dirty="0"/>
              <a:t> = $50,000</a:t>
            </a:r>
          </a:p>
          <a:p>
            <a:pPr marL="0" indent="0">
              <a:buNone/>
            </a:pPr>
            <a:r>
              <a:rPr lang="en-US" u="sng" dirty="0"/>
              <a:t>4.) </a:t>
            </a:r>
            <a:r>
              <a:rPr lang="en-US" u="sng" dirty="0" err="1"/>
              <a:t>Tarjetas</a:t>
            </a:r>
            <a:r>
              <a:rPr lang="en-US" u="sng" dirty="0"/>
              <a:t> de </a:t>
            </a:r>
            <a:r>
              <a:rPr lang="en-US" u="sng" dirty="0" err="1"/>
              <a:t>Credito</a:t>
            </a:r>
            <a:r>
              <a:rPr lang="en-US" u="sng" dirty="0"/>
              <a:t> = $20,000</a:t>
            </a:r>
          </a:p>
          <a:p>
            <a:pPr marL="0" indent="0">
              <a:buNone/>
            </a:pPr>
            <a:r>
              <a:rPr lang="en-US" dirty="0" err="1"/>
              <a:t>DEUDA</a:t>
            </a:r>
            <a:r>
              <a:rPr lang="en-US" dirty="0"/>
              <a:t> TOTAL:  $300,000				 Seguro </a:t>
            </a:r>
            <a:r>
              <a:rPr lang="en-US" dirty="0" err="1"/>
              <a:t>Requerido</a:t>
            </a:r>
            <a:r>
              <a:rPr lang="en-US" dirty="0"/>
              <a:t>: </a:t>
            </a:r>
            <a:r>
              <a:rPr lang="en-US" u="dbl" dirty="0">
                <a:solidFill>
                  <a:srgbClr val="00B050"/>
                </a:solidFill>
              </a:rPr>
              <a:t>$300,000</a:t>
            </a:r>
            <a:endParaRPr lang="en-US" dirty="0"/>
          </a:p>
          <a:p>
            <a:endParaRPr lang="en-US" dirty="0"/>
          </a:p>
        </p:txBody>
      </p:sp>
      <p:pic>
        <p:nvPicPr>
          <p:cNvPr id="4" name="Picture 3">
            <a:extLst>
              <a:ext uri="{FF2B5EF4-FFF2-40B4-BE49-F238E27FC236}">
                <a16:creationId xmlns:a16="http://schemas.microsoft.com/office/drawing/2014/main" id="{5E765A4D-BCCE-414A-19C0-C5974D429F29}"/>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123139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CD87-0D7F-4178-B25E-18DECDE63A98}"/>
              </a:ext>
            </a:extLst>
          </p:cNvPr>
          <p:cNvSpPr>
            <a:spLocks noGrp="1"/>
          </p:cNvSpPr>
          <p:nvPr>
            <p:ph type="title"/>
          </p:nvPr>
        </p:nvSpPr>
        <p:spPr>
          <a:xfrm>
            <a:off x="2552369" y="0"/>
            <a:ext cx="8801431" cy="1325563"/>
          </a:xfrm>
        </p:spPr>
        <p:txBody>
          <a:bodyPr/>
          <a:lstStyle/>
          <a:p>
            <a:r>
              <a:rPr lang="en-US" b="1" dirty="0"/>
              <a:t>3. </a:t>
            </a:r>
            <a:r>
              <a:rPr lang="en-US" b="1" dirty="0" err="1"/>
              <a:t>Cumplir</a:t>
            </a:r>
            <a:r>
              <a:rPr lang="en-US" b="1" dirty="0"/>
              <a:t> Tus Metas </a:t>
            </a:r>
            <a:r>
              <a:rPr lang="en-US" b="1" dirty="0" err="1"/>
              <a:t>Futuras</a:t>
            </a:r>
            <a:endParaRPr lang="en-US" b="1" dirty="0"/>
          </a:p>
        </p:txBody>
      </p:sp>
      <p:sp>
        <p:nvSpPr>
          <p:cNvPr id="3" name="Content Placeholder 2">
            <a:extLst>
              <a:ext uri="{FF2B5EF4-FFF2-40B4-BE49-F238E27FC236}">
                <a16:creationId xmlns:a16="http://schemas.microsoft.com/office/drawing/2014/main" id="{893FD06F-9349-4294-A06F-FC9C6DA5D004}"/>
              </a:ext>
            </a:extLst>
          </p:cNvPr>
          <p:cNvSpPr>
            <a:spLocks noGrp="1"/>
          </p:cNvSpPr>
          <p:nvPr>
            <p:ph idx="1"/>
          </p:nvPr>
        </p:nvSpPr>
        <p:spPr>
          <a:xfrm>
            <a:off x="838200" y="1325563"/>
            <a:ext cx="10515600" cy="5532437"/>
          </a:xfrm>
        </p:spPr>
        <p:txBody>
          <a:bodyPr>
            <a:normAutofit fontScale="92500" lnSpcReduction="10000"/>
          </a:bodyPr>
          <a:lstStyle/>
          <a:p>
            <a:pPr marL="0" indent="0">
              <a:buNone/>
            </a:pPr>
            <a:r>
              <a:rPr lang="es-ES" b="0" i="0" dirty="0">
                <a:solidFill>
                  <a:srgbClr val="000000"/>
                </a:solidFill>
                <a:effectLst/>
              </a:rPr>
              <a:t>El tercer propósito del seguro de vida es ayudarlo a alcanzar sus metas futuras.</a:t>
            </a:r>
          </a:p>
          <a:p>
            <a:r>
              <a:rPr lang="es-ES" b="0" i="0" dirty="0">
                <a:solidFill>
                  <a:srgbClr val="000000"/>
                </a:solidFill>
                <a:effectLst/>
              </a:rPr>
              <a:t>¿Qué pasaría con tu familia si tus hijos no tuvieran dinero para pagar la universidad? </a:t>
            </a:r>
          </a:p>
          <a:p>
            <a:pPr marL="0" indent="0">
              <a:buNone/>
            </a:pPr>
            <a:r>
              <a:rPr lang="es-ES" b="0" i="0" dirty="0">
                <a:solidFill>
                  <a:srgbClr val="000000"/>
                </a:solidFill>
                <a:effectLst/>
              </a:rPr>
              <a:t>vs.</a:t>
            </a:r>
          </a:p>
          <a:p>
            <a:r>
              <a:rPr lang="es-ES" b="0" i="0" dirty="0">
                <a:solidFill>
                  <a:srgbClr val="000000"/>
                </a:solidFill>
                <a:effectLst/>
              </a:rPr>
              <a:t>¿Qué pasaría con tu familia si pudieras cubrir el costo de la educación de tus hijos? ¿Qué tipo de oportunidades podrían aprovechar si se lograra este objetivo a partir de ahora?</a:t>
            </a:r>
            <a:endParaRPr lang="en-US" dirty="0"/>
          </a:p>
          <a:p>
            <a:pPr marL="0" indent="0">
              <a:buNone/>
            </a:pPr>
            <a:r>
              <a:rPr lang="en-US" b="1" u="sng" dirty="0" err="1"/>
              <a:t>Ejemplo</a:t>
            </a:r>
            <a:r>
              <a:rPr lang="en-US" dirty="0"/>
              <a:t>: Tu </a:t>
            </a:r>
            <a:r>
              <a:rPr lang="en-US" dirty="0" err="1"/>
              <a:t>tienes</a:t>
            </a:r>
            <a:r>
              <a:rPr lang="en-US" dirty="0"/>
              <a:t> 2 </a:t>
            </a:r>
            <a:r>
              <a:rPr lang="en-US" dirty="0" err="1"/>
              <a:t>hijos</a:t>
            </a:r>
            <a:r>
              <a:rPr lang="en-US" dirty="0"/>
              <a:t>.</a:t>
            </a:r>
          </a:p>
          <a:p>
            <a:pPr marL="0" indent="0">
              <a:buNone/>
            </a:pPr>
            <a:r>
              <a:rPr lang="en-US" dirty="0"/>
              <a:t>Costo de Universidad = $25,000 </a:t>
            </a:r>
            <a:r>
              <a:rPr lang="en-US" dirty="0" err="1"/>
              <a:t>por</a:t>
            </a:r>
            <a:r>
              <a:rPr lang="en-US" dirty="0"/>
              <a:t> </a:t>
            </a:r>
            <a:r>
              <a:rPr lang="en-US" dirty="0" err="1"/>
              <a:t>año</a:t>
            </a:r>
            <a:endParaRPr lang="en-US" dirty="0"/>
          </a:p>
          <a:p>
            <a:pPr marL="0" indent="0">
              <a:buNone/>
            </a:pPr>
            <a:r>
              <a:rPr lang="en-US" dirty="0"/>
              <a:t>4 </a:t>
            </a:r>
            <a:r>
              <a:rPr lang="en-US" dirty="0" err="1"/>
              <a:t>años</a:t>
            </a:r>
            <a:r>
              <a:rPr lang="en-US" dirty="0"/>
              <a:t> de Universidad = $100,000</a:t>
            </a:r>
          </a:p>
          <a:p>
            <a:pPr marL="0" indent="0">
              <a:buNone/>
            </a:pPr>
            <a:r>
              <a:rPr lang="en-US" dirty="0"/>
              <a:t>Costo TOTAL de 2 </a:t>
            </a:r>
            <a:r>
              <a:rPr lang="en-US" dirty="0" err="1"/>
              <a:t>Hijos</a:t>
            </a:r>
            <a:r>
              <a:rPr lang="en-US" dirty="0"/>
              <a:t> = $200,000	 Seguro </a:t>
            </a:r>
            <a:r>
              <a:rPr lang="en-US" dirty="0" err="1"/>
              <a:t>Requerido</a:t>
            </a:r>
            <a:r>
              <a:rPr lang="en-US" dirty="0"/>
              <a:t> : </a:t>
            </a:r>
            <a:r>
              <a:rPr lang="en-US" u="dbl" dirty="0">
                <a:solidFill>
                  <a:srgbClr val="00B050"/>
                </a:solidFill>
              </a:rPr>
              <a:t>$200,000</a:t>
            </a:r>
            <a:endParaRPr lang="en-US" dirty="0"/>
          </a:p>
          <a:p>
            <a:pPr marL="0" indent="0">
              <a:buNone/>
            </a:pPr>
            <a:r>
              <a:rPr lang="en-US" dirty="0"/>
              <a:t>				</a:t>
            </a:r>
          </a:p>
          <a:p>
            <a:endParaRPr lang="en-US" dirty="0"/>
          </a:p>
        </p:txBody>
      </p:sp>
      <p:pic>
        <p:nvPicPr>
          <p:cNvPr id="4" name="Picture 3">
            <a:extLst>
              <a:ext uri="{FF2B5EF4-FFF2-40B4-BE49-F238E27FC236}">
                <a16:creationId xmlns:a16="http://schemas.microsoft.com/office/drawing/2014/main" id="{636CFD16-D1E8-96FA-25D5-0410C7C4046C}"/>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408878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CD87-0D7F-4178-B25E-18DECDE63A98}"/>
              </a:ext>
            </a:extLst>
          </p:cNvPr>
          <p:cNvSpPr>
            <a:spLocks noGrp="1"/>
          </p:cNvSpPr>
          <p:nvPr>
            <p:ph type="title"/>
          </p:nvPr>
        </p:nvSpPr>
        <p:spPr>
          <a:xfrm>
            <a:off x="2552369" y="0"/>
            <a:ext cx="8801431" cy="1325563"/>
          </a:xfrm>
        </p:spPr>
        <p:txBody>
          <a:bodyPr>
            <a:normAutofit/>
          </a:bodyPr>
          <a:lstStyle/>
          <a:p>
            <a:r>
              <a:rPr lang="en-US" sz="4000" b="1" i="0" dirty="0" err="1">
                <a:solidFill>
                  <a:srgbClr val="000000"/>
                </a:solidFill>
                <a:effectLst/>
                <a:latin typeface="Roboto" panose="02000000000000000000" pitchFamily="2" charset="0"/>
              </a:rPr>
              <a:t>Cuanto</a:t>
            </a:r>
            <a:r>
              <a:rPr lang="en-US" sz="4000" b="1" i="0" dirty="0">
                <a:solidFill>
                  <a:srgbClr val="000000"/>
                </a:solidFill>
                <a:effectLst/>
                <a:latin typeface="Roboto" panose="02000000000000000000" pitchFamily="2" charset="0"/>
              </a:rPr>
              <a:t> Seguro </a:t>
            </a:r>
            <a:r>
              <a:rPr lang="en-US" sz="4000" b="1" i="0" dirty="0" err="1">
                <a:solidFill>
                  <a:srgbClr val="000000"/>
                </a:solidFill>
                <a:effectLst/>
                <a:latin typeface="Roboto" panose="02000000000000000000" pitchFamily="2" charset="0"/>
              </a:rPr>
              <a:t>Necesitas</a:t>
            </a:r>
            <a:r>
              <a:rPr lang="en-US" sz="4000" b="1" i="0" dirty="0">
                <a:solidFill>
                  <a:srgbClr val="000000"/>
                </a:solidFill>
                <a:effectLst/>
                <a:latin typeface="Roboto" panose="02000000000000000000" pitchFamily="2" charset="0"/>
              </a:rPr>
              <a:t>? </a:t>
            </a:r>
            <a:endParaRPr lang="en-US" sz="4000" b="1" dirty="0"/>
          </a:p>
        </p:txBody>
      </p:sp>
      <p:sp>
        <p:nvSpPr>
          <p:cNvPr id="3" name="Content Placeholder 2">
            <a:extLst>
              <a:ext uri="{FF2B5EF4-FFF2-40B4-BE49-F238E27FC236}">
                <a16:creationId xmlns:a16="http://schemas.microsoft.com/office/drawing/2014/main" id="{893FD06F-9349-4294-A06F-FC9C6DA5D004}"/>
              </a:ext>
            </a:extLst>
          </p:cNvPr>
          <p:cNvSpPr>
            <a:spLocks noGrp="1"/>
          </p:cNvSpPr>
          <p:nvPr>
            <p:ph idx="1"/>
          </p:nvPr>
        </p:nvSpPr>
        <p:spPr>
          <a:xfrm>
            <a:off x="838200" y="1325563"/>
            <a:ext cx="10515600" cy="5532437"/>
          </a:xfrm>
        </p:spPr>
        <p:txBody>
          <a:bodyPr>
            <a:normAutofit/>
          </a:bodyPr>
          <a:lstStyle/>
          <a:p>
            <a:pPr marL="0" indent="0">
              <a:buNone/>
            </a:pPr>
            <a:r>
              <a:rPr lang="es-ES" b="0" i="0" dirty="0">
                <a:solidFill>
                  <a:srgbClr val="000000"/>
                </a:solidFill>
                <a:effectLst/>
              </a:rPr>
              <a:t>Para cubrir las 3 funciones principales necesitas:     </a:t>
            </a:r>
          </a:p>
          <a:p>
            <a:pPr marL="0" indent="0">
              <a:buNone/>
            </a:pPr>
            <a:r>
              <a:rPr lang="es-ES" b="0" i="0" dirty="0">
                <a:solidFill>
                  <a:srgbClr val="000000"/>
                </a:solidFill>
                <a:effectLst/>
              </a:rPr>
              <a:t>   1.) Reemplace sus ingresos = $1,000,000 </a:t>
            </a:r>
          </a:p>
          <a:p>
            <a:pPr marL="0" indent="0">
              <a:buNone/>
            </a:pPr>
            <a:r>
              <a:rPr lang="es-ES" b="0" i="0" dirty="0">
                <a:solidFill>
                  <a:srgbClr val="000000"/>
                </a:solidFill>
                <a:effectLst/>
              </a:rPr>
              <a:t>+ 2.) Pague sus deudas = $300,000</a:t>
            </a:r>
          </a:p>
          <a:p>
            <a:pPr marL="0" indent="0">
              <a:buNone/>
            </a:pPr>
            <a:r>
              <a:rPr lang="es-ES" b="0" i="0" dirty="0">
                <a:solidFill>
                  <a:srgbClr val="000000"/>
                </a:solidFill>
                <a:effectLst/>
              </a:rPr>
              <a:t>+ 3.) Cumple tus metas futuras = $200,000</a:t>
            </a:r>
          </a:p>
          <a:p>
            <a:pPr marL="0" indent="0">
              <a:buNone/>
            </a:pPr>
            <a:r>
              <a:rPr lang="es-ES" b="0" i="0" dirty="0">
                <a:solidFill>
                  <a:srgbClr val="000000"/>
                </a:solidFill>
                <a:effectLst/>
              </a:rPr>
              <a:t>= Seguro total necesario = $1.5 millones</a:t>
            </a: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CC7D7206-44A9-A685-0A32-8D732FD529A7}"/>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821309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CD87-0D7F-4178-B25E-18DECDE63A98}"/>
              </a:ext>
            </a:extLst>
          </p:cNvPr>
          <p:cNvSpPr>
            <a:spLocks noGrp="1"/>
          </p:cNvSpPr>
          <p:nvPr>
            <p:ph type="title"/>
          </p:nvPr>
        </p:nvSpPr>
        <p:spPr>
          <a:xfrm>
            <a:off x="2552369" y="0"/>
            <a:ext cx="8801431" cy="1325563"/>
          </a:xfrm>
        </p:spPr>
        <p:txBody>
          <a:bodyPr/>
          <a:lstStyle/>
          <a:p>
            <a:r>
              <a:rPr lang="en-US" b="0" i="0" dirty="0">
                <a:solidFill>
                  <a:srgbClr val="000000"/>
                </a:solidFill>
                <a:effectLst/>
                <a:latin typeface="Roboto" panose="02000000000000000000" pitchFamily="2" charset="0"/>
              </a:rPr>
              <a:t>3 </a:t>
            </a:r>
            <a:r>
              <a:rPr lang="en-US" b="0" i="0" dirty="0" err="1">
                <a:solidFill>
                  <a:srgbClr val="000000"/>
                </a:solidFill>
                <a:effectLst/>
                <a:latin typeface="Roboto" panose="02000000000000000000" pitchFamily="2" charset="0"/>
              </a:rPr>
              <a:t>Tipos</a:t>
            </a:r>
            <a:r>
              <a:rPr lang="en-US" b="0" i="0" dirty="0">
                <a:solidFill>
                  <a:srgbClr val="000000"/>
                </a:solidFill>
                <a:effectLst/>
                <a:latin typeface="Roboto" panose="02000000000000000000" pitchFamily="2" charset="0"/>
              </a:rPr>
              <a:t> de Seguro </a:t>
            </a:r>
            <a:r>
              <a:rPr lang="en-US" b="0" i="0" dirty="0" err="1">
                <a:solidFill>
                  <a:srgbClr val="000000"/>
                </a:solidFill>
                <a:effectLst/>
                <a:latin typeface="Roboto" panose="02000000000000000000" pitchFamily="2" charset="0"/>
              </a:rPr>
              <a:t>Tradicional</a:t>
            </a:r>
            <a:endParaRPr lang="en-US" b="1" dirty="0"/>
          </a:p>
        </p:txBody>
      </p:sp>
      <p:sp>
        <p:nvSpPr>
          <p:cNvPr id="3" name="Content Placeholder 2">
            <a:extLst>
              <a:ext uri="{FF2B5EF4-FFF2-40B4-BE49-F238E27FC236}">
                <a16:creationId xmlns:a16="http://schemas.microsoft.com/office/drawing/2014/main" id="{893FD06F-9349-4294-A06F-FC9C6DA5D004}"/>
              </a:ext>
            </a:extLst>
          </p:cNvPr>
          <p:cNvSpPr>
            <a:spLocks noGrp="1"/>
          </p:cNvSpPr>
          <p:nvPr>
            <p:ph idx="1"/>
          </p:nvPr>
        </p:nvSpPr>
        <p:spPr>
          <a:xfrm>
            <a:off x="838200" y="1904299"/>
            <a:ext cx="10515600" cy="4953701"/>
          </a:xfrm>
        </p:spPr>
        <p:txBody>
          <a:bodyPr>
            <a:normAutofit/>
          </a:bodyPr>
          <a:lstStyle/>
          <a:p>
            <a:pPr marL="0" indent="0">
              <a:buNone/>
            </a:pPr>
            <a:r>
              <a:rPr lang="en-US" dirty="0"/>
              <a:t>1.) Seguro Temporal</a:t>
            </a:r>
            <a:r>
              <a:rPr lang="en-US" b="0" i="0" dirty="0">
                <a:solidFill>
                  <a:srgbClr val="000000"/>
                </a:solidFill>
                <a:effectLst/>
              </a:rPr>
              <a:t> </a:t>
            </a:r>
          </a:p>
          <a:p>
            <a:pPr marL="0" indent="0">
              <a:buNone/>
            </a:pPr>
            <a:endParaRPr lang="en-US" dirty="0"/>
          </a:p>
          <a:p>
            <a:pPr marL="0" indent="0">
              <a:buNone/>
            </a:pPr>
            <a:r>
              <a:rPr lang="en-US" dirty="0"/>
              <a:t>2.) Seguro Vida Entera</a:t>
            </a:r>
          </a:p>
          <a:p>
            <a:pPr marL="0" indent="0">
              <a:buNone/>
            </a:pPr>
            <a:endParaRPr lang="en-US" dirty="0"/>
          </a:p>
          <a:p>
            <a:pPr marL="0" indent="0">
              <a:buNone/>
            </a:pPr>
            <a:r>
              <a:rPr lang="en-US" dirty="0"/>
              <a:t>3.) Seguro Universal (IUL)</a:t>
            </a:r>
          </a:p>
          <a:p>
            <a:endParaRPr lang="en-US" dirty="0"/>
          </a:p>
          <a:p>
            <a:endParaRPr lang="en-US" dirty="0"/>
          </a:p>
        </p:txBody>
      </p:sp>
      <p:pic>
        <p:nvPicPr>
          <p:cNvPr id="1032" name="Picture 8" descr="Worried Face Emoji (U+1F61F)">
            <a:extLst>
              <a:ext uri="{FF2B5EF4-FFF2-40B4-BE49-F238E27FC236}">
                <a16:creationId xmlns:a16="http://schemas.microsoft.com/office/drawing/2014/main" id="{EC355495-214A-4E05-9DB8-206F0DF07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3912" y="1808449"/>
            <a:ext cx="578736" cy="5787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cared #worried - Anxious Emoji, HD Png Download , Transparent Png Image -  PNGitem">
            <a:extLst>
              <a:ext uri="{FF2B5EF4-FFF2-40B4-BE49-F238E27FC236}">
                <a16:creationId xmlns:a16="http://schemas.microsoft.com/office/drawing/2014/main" id="{73F6B1E9-392F-4AF9-B943-43DE3D0EF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648" y="2741775"/>
            <a:ext cx="636933" cy="66588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ery Angry Emoji | Angry emoji, Emoji pictures, Emoji love">
            <a:extLst>
              <a:ext uri="{FF2B5EF4-FFF2-40B4-BE49-F238E27FC236}">
                <a16:creationId xmlns:a16="http://schemas.microsoft.com/office/drawing/2014/main" id="{D25F6CE7-F913-48B8-AC86-E70362FCA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600" y="3772032"/>
            <a:ext cx="578736" cy="5787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81CAAB6-4423-1778-2712-D46801F2901D}"/>
              </a:ext>
            </a:extLst>
          </p:cNvPr>
          <p:cNvPicPr>
            <a:picLocks noChangeAspect="1"/>
          </p:cNvPicPr>
          <p:nvPr/>
        </p:nvPicPr>
        <p:blipFill>
          <a:blip r:embed="rId5"/>
          <a:stretch>
            <a:fillRect/>
          </a:stretch>
        </p:blipFill>
        <p:spPr>
          <a:xfrm>
            <a:off x="1" y="14434"/>
            <a:ext cx="1809344" cy="583892"/>
          </a:xfrm>
          <a:prstGeom prst="rect">
            <a:avLst/>
          </a:prstGeom>
        </p:spPr>
      </p:pic>
    </p:spTree>
    <p:extLst>
      <p:ext uri="{BB962C8B-B14F-4D97-AF65-F5344CB8AC3E}">
        <p14:creationId xmlns:p14="http://schemas.microsoft.com/office/powerpoint/2010/main" val="364582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461" y="8989"/>
            <a:ext cx="8229600" cy="855260"/>
          </a:xfrm>
        </p:spPr>
        <p:txBody>
          <a:bodyPr/>
          <a:lstStyle/>
          <a:p>
            <a:r>
              <a:rPr lang="en-US" b="1" dirty="0"/>
              <a:t>1. Seguro Temporal</a:t>
            </a:r>
          </a:p>
        </p:txBody>
      </p:sp>
      <p:pic>
        <p:nvPicPr>
          <p:cNvPr id="4" name="Picture 3">
            <a:extLst>
              <a:ext uri="{FF2B5EF4-FFF2-40B4-BE49-F238E27FC236}">
                <a16:creationId xmlns:a16="http://schemas.microsoft.com/office/drawing/2014/main" id="{6174970A-1158-4A0A-88A1-1A28B5E19CB7}"/>
              </a:ext>
            </a:extLst>
          </p:cNvPr>
          <p:cNvPicPr>
            <a:picLocks noChangeAspect="1"/>
          </p:cNvPicPr>
          <p:nvPr/>
        </p:nvPicPr>
        <p:blipFill>
          <a:blip r:embed="rId2"/>
          <a:stretch>
            <a:fillRect/>
          </a:stretch>
        </p:blipFill>
        <p:spPr>
          <a:xfrm>
            <a:off x="1368458" y="889254"/>
            <a:ext cx="4572000" cy="2787396"/>
          </a:xfrm>
          <a:prstGeom prst="rect">
            <a:avLst/>
          </a:prstGeom>
        </p:spPr>
      </p:pic>
      <p:pic>
        <p:nvPicPr>
          <p:cNvPr id="5" name="Picture 4">
            <a:extLst>
              <a:ext uri="{FF2B5EF4-FFF2-40B4-BE49-F238E27FC236}">
                <a16:creationId xmlns:a16="http://schemas.microsoft.com/office/drawing/2014/main" id="{F9F49179-0C10-4121-AE99-A3875E065395}"/>
              </a:ext>
            </a:extLst>
          </p:cNvPr>
          <p:cNvPicPr>
            <a:picLocks noChangeAspect="1"/>
          </p:cNvPicPr>
          <p:nvPr/>
        </p:nvPicPr>
        <p:blipFill>
          <a:blip r:embed="rId3"/>
          <a:stretch>
            <a:fillRect/>
          </a:stretch>
        </p:blipFill>
        <p:spPr>
          <a:xfrm>
            <a:off x="1368458" y="3833630"/>
            <a:ext cx="4572000" cy="2868168"/>
          </a:xfrm>
          <a:prstGeom prst="rect">
            <a:avLst/>
          </a:prstGeom>
        </p:spPr>
      </p:pic>
      <p:pic>
        <p:nvPicPr>
          <p:cNvPr id="6" name="Picture 5">
            <a:extLst>
              <a:ext uri="{FF2B5EF4-FFF2-40B4-BE49-F238E27FC236}">
                <a16:creationId xmlns:a16="http://schemas.microsoft.com/office/drawing/2014/main" id="{168951F3-80D5-4502-A91A-73ECDF2C2F92}"/>
              </a:ext>
            </a:extLst>
          </p:cNvPr>
          <p:cNvPicPr>
            <a:picLocks noChangeAspect="1"/>
          </p:cNvPicPr>
          <p:nvPr/>
        </p:nvPicPr>
        <p:blipFill>
          <a:blip r:embed="rId4"/>
          <a:stretch>
            <a:fillRect/>
          </a:stretch>
        </p:blipFill>
        <p:spPr>
          <a:xfrm>
            <a:off x="6251544" y="3833630"/>
            <a:ext cx="4573524" cy="2868168"/>
          </a:xfrm>
          <a:prstGeom prst="rect">
            <a:avLst/>
          </a:prstGeom>
        </p:spPr>
      </p:pic>
      <p:pic>
        <p:nvPicPr>
          <p:cNvPr id="7" name="Picture 6">
            <a:extLst>
              <a:ext uri="{FF2B5EF4-FFF2-40B4-BE49-F238E27FC236}">
                <a16:creationId xmlns:a16="http://schemas.microsoft.com/office/drawing/2014/main" id="{0274A43F-0280-4400-8A4D-E72D22971823}"/>
              </a:ext>
            </a:extLst>
          </p:cNvPr>
          <p:cNvPicPr>
            <a:picLocks noChangeAspect="1"/>
          </p:cNvPicPr>
          <p:nvPr/>
        </p:nvPicPr>
        <p:blipFill>
          <a:blip r:embed="rId5"/>
          <a:stretch>
            <a:fillRect/>
          </a:stretch>
        </p:blipFill>
        <p:spPr>
          <a:xfrm>
            <a:off x="6251544" y="889254"/>
            <a:ext cx="4573524" cy="2868168"/>
          </a:xfrm>
          <a:prstGeom prst="rect">
            <a:avLst/>
          </a:prstGeom>
        </p:spPr>
      </p:pic>
      <p:pic>
        <p:nvPicPr>
          <p:cNvPr id="3" name="Picture 2">
            <a:extLst>
              <a:ext uri="{FF2B5EF4-FFF2-40B4-BE49-F238E27FC236}">
                <a16:creationId xmlns:a16="http://schemas.microsoft.com/office/drawing/2014/main" id="{3A8E10B0-E67C-F4F7-C15B-0B6CBF8DB8BD}"/>
              </a:ext>
            </a:extLst>
          </p:cNvPr>
          <p:cNvPicPr>
            <a:picLocks noChangeAspect="1"/>
          </p:cNvPicPr>
          <p:nvPr/>
        </p:nvPicPr>
        <p:blipFill>
          <a:blip r:embed="rId6"/>
          <a:stretch>
            <a:fillRect/>
          </a:stretch>
        </p:blipFill>
        <p:spPr>
          <a:xfrm>
            <a:off x="1" y="14434"/>
            <a:ext cx="1809344" cy="583892"/>
          </a:xfrm>
          <a:prstGeom prst="rect">
            <a:avLst/>
          </a:prstGeom>
        </p:spPr>
      </p:pic>
    </p:spTree>
    <p:extLst>
      <p:ext uri="{BB962C8B-B14F-4D97-AF65-F5344CB8AC3E}">
        <p14:creationId xmlns:p14="http://schemas.microsoft.com/office/powerpoint/2010/main" val="1959346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4750" y="-10805"/>
            <a:ext cx="8229600" cy="855260"/>
          </a:xfrm>
        </p:spPr>
        <p:txBody>
          <a:bodyPr/>
          <a:lstStyle/>
          <a:p>
            <a:r>
              <a:rPr lang="en-US" b="1" dirty="0"/>
              <a:t>2. Seguro Vida Entera</a:t>
            </a:r>
          </a:p>
        </p:txBody>
      </p:sp>
      <p:pic>
        <p:nvPicPr>
          <p:cNvPr id="3" name="Picture 2">
            <a:extLst>
              <a:ext uri="{FF2B5EF4-FFF2-40B4-BE49-F238E27FC236}">
                <a16:creationId xmlns:a16="http://schemas.microsoft.com/office/drawing/2014/main" id="{068D3A1F-E8B6-4063-AE21-684704640B61}"/>
              </a:ext>
            </a:extLst>
          </p:cNvPr>
          <p:cNvPicPr>
            <a:picLocks noChangeAspect="1"/>
          </p:cNvPicPr>
          <p:nvPr/>
        </p:nvPicPr>
        <p:blipFill>
          <a:blip r:embed="rId2"/>
          <a:stretch>
            <a:fillRect/>
          </a:stretch>
        </p:blipFill>
        <p:spPr>
          <a:xfrm>
            <a:off x="1517650" y="810066"/>
            <a:ext cx="4572000" cy="2868168"/>
          </a:xfrm>
          <a:prstGeom prst="rect">
            <a:avLst/>
          </a:prstGeom>
        </p:spPr>
      </p:pic>
      <p:pic>
        <p:nvPicPr>
          <p:cNvPr id="4" name="Picture 3">
            <a:extLst>
              <a:ext uri="{FF2B5EF4-FFF2-40B4-BE49-F238E27FC236}">
                <a16:creationId xmlns:a16="http://schemas.microsoft.com/office/drawing/2014/main" id="{B6FB8153-120A-4C51-B47C-18FC88F46CA5}"/>
              </a:ext>
            </a:extLst>
          </p:cNvPr>
          <p:cNvPicPr>
            <a:picLocks noChangeAspect="1"/>
          </p:cNvPicPr>
          <p:nvPr/>
        </p:nvPicPr>
        <p:blipFill>
          <a:blip r:embed="rId3"/>
          <a:stretch>
            <a:fillRect/>
          </a:stretch>
        </p:blipFill>
        <p:spPr>
          <a:xfrm>
            <a:off x="1384852" y="3698081"/>
            <a:ext cx="4572000" cy="2868168"/>
          </a:xfrm>
          <a:prstGeom prst="rect">
            <a:avLst/>
          </a:prstGeom>
        </p:spPr>
      </p:pic>
      <p:pic>
        <p:nvPicPr>
          <p:cNvPr id="7" name="Picture 6">
            <a:extLst>
              <a:ext uri="{FF2B5EF4-FFF2-40B4-BE49-F238E27FC236}">
                <a16:creationId xmlns:a16="http://schemas.microsoft.com/office/drawing/2014/main" id="{88F24566-4B29-45EF-8FF7-DD4168244AF4}"/>
              </a:ext>
            </a:extLst>
          </p:cNvPr>
          <p:cNvPicPr>
            <a:picLocks noChangeAspect="1"/>
          </p:cNvPicPr>
          <p:nvPr/>
        </p:nvPicPr>
        <p:blipFill>
          <a:blip r:embed="rId4"/>
          <a:stretch>
            <a:fillRect/>
          </a:stretch>
        </p:blipFill>
        <p:spPr>
          <a:xfrm>
            <a:off x="6096000" y="3643845"/>
            <a:ext cx="4572000" cy="2868168"/>
          </a:xfrm>
          <a:prstGeom prst="rect">
            <a:avLst/>
          </a:prstGeom>
        </p:spPr>
      </p:pic>
      <p:pic>
        <p:nvPicPr>
          <p:cNvPr id="9" name="Picture 8">
            <a:extLst>
              <a:ext uri="{FF2B5EF4-FFF2-40B4-BE49-F238E27FC236}">
                <a16:creationId xmlns:a16="http://schemas.microsoft.com/office/drawing/2014/main" id="{ED25FA15-DB93-42C3-BF7B-362492C6FB4B}"/>
              </a:ext>
            </a:extLst>
          </p:cNvPr>
          <p:cNvPicPr>
            <a:picLocks noChangeAspect="1"/>
          </p:cNvPicPr>
          <p:nvPr/>
        </p:nvPicPr>
        <p:blipFill>
          <a:blip r:embed="rId5"/>
          <a:stretch>
            <a:fillRect/>
          </a:stretch>
        </p:blipFill>
        <p:spPr>
          <a:xfrm>
            <a:off x="6089650" y="790219"/>
            <a:ext cx="4572000" cy="2868168"/>
          </a:xfrm>
          <a:prstGeom prst="rect">
            <a:avLst/>
          </a:prstGeom>
        </p:spPr>
      </p:pic>
      <p:pic>
        <p:nvPicPr>
          <p:cNvPr id="5" name="Picture 4">
            <a:extLst>
              <a:ext uri="{FF2B5EF4-FFF2-40B4-BE49-F238E27FC236}">
                <a16:creationId xmlns:a16="http://schemas.microsoft.com/office/drawing/2014/main" id="{3ACA1338-49C5-2A16-F33A-B6031DC2E706}"/>
              </a:ext>
            </a:extLst>
          </p:cNvPr>
          <p:cNvPicPr>
            <a:picLocks noChangeAspect="1"/>
          </p:cNvPicPr>
          <p:nvPr/>
        </p:nvPicPr>
        <p:blipFill>
          <a:blip r:embed="rId6"/>
          <a:stretch>
            <a:fillRect/>
          </a:stretch>
        </p:blipFill>
        <p:spPr>
          <a:xfrm>
            <a:off x="1" y="14434"/>
            <a:ext cx="1809344" cy="583892"/>
          </a:xfrm>
          <a:prstGeom prst="rect">
            <a:avLst/>
          </a:prstGeom>
        </p:spPr>
      </p:pic>
    </p:spTree>
    <p:extLst>
      <p:ext uri="{BB962C8B-B14F-4D97-AF65-F5344CB8AC3E}">
        <p14:creationId xmlns:p14="http://schemas.microsoft.com/office/powerpoint/2010/main" val="367334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6394"/>
            <a:ext cx="8229600" cy="820003"/>
          </a:xfrm>
        </p:spPr>
        <p:txBody>
          <a:bodyPr>
            <a:normAutofit/>
          </a:bodyPr>
          <a:lstStyle/>
          <a:p>
            <a:r>
              <a:rPr lang="en-US" b="1" dirty="0"/>
              <a:t>3. Seguro Universal</a:t>
            </a:r>
          </a:p>
        </p:txBody>
      </p:sp>
      <p:pic>
        <p:nvPicPr>
          <p:cNvPr id="6" name="Picture 5">
            <a:extLst>
              <a:ext uri="{FF2B5EF4-FFF2-40B4-BE49-F238E27FC236}">
                <a16:creationId xmlns:a16="http://schemas.microsoft.com/office/drawing/2014/main" id="{95185C73-F886-816F-9FE7-4F4540896700}"/>
              </a:ext>
            </a:extLst>
          </p:cNvPr>
          <p:cNvPicPr>
            <a:picLocks noChangeAspect="1"/>
          </p:cNvPicPr>
          <p:nvPr/>
        </p:nvPicPr>
        <p:blipFill>
          <a:blip r:embed="rId2"/>
          <a:stretch>
            <a:fillRect/>
          </a:stretch>
        </p:blipFill>
        <p:spPr>
          <a:xfrm>
            <a:off x="2996155" y="856397"/>
            <a:ext cx="6024555" cy="5849930"/>
          </a:xfrm>
          <a:prstGeom prst="rect">
            <a:avLst/>
          </a:prstGeom>
        </p:spPr>
      </p:pic>
      <p:pic>
        <p:nvPicPr>
          <p:cNvPr id="4" name="Picture 3">
            <a:extLst>
              <a:ext uri="{FF2B5EF4-FFF2-40B4-BE49-F238E27FC236}">
                <a16:creationId xmlns:a16="http://schemas.microsoft.com/office/drawing/2014/main" id="{9FAA45BE-D875-7282-6785-BCC772F52B88}"/>
              </a:ext>
            </a:extLst>
          </p:cNvPr>
          <p:cNvPicPr>
            <a:picLocks noChangeAspect="1"/>
          </p:cNvPicPr>
          <p:nvPr/>
        </p:nvPicPr>
        <p:blipFill>
          <a:blip r:embed="rId3"/>
          <a:stretch>
            <a:fillRect/>
          </a:stretch>
        </p:blipFill>
        <p:spPr>
          <a:xfrm>
            <a:off x="1" y="14434"/>
            <a:ext cx="1809344" cy="583892"/>
          </a:xfrm>
          <a:prstGeom prst="rect">
            <a:avLst/>
          </a:prstGeom>
        </p:spPr>
      </p:pic>
    </p:spTree>
    <p:extLst>
      <p:ext uri="{BB962C8B-B14F-4D97-AF65-F5344CB8AC3E}">
        <p14:creationId xmlns:p14="http://schemas.microsoft.com/office/powerpoint/2010/main" val="192985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A8F5-49B1-C7A8-0F71-E1663BAF2867}"/>
              </a:ext>
            </a:extLst>
          </p:cNvPr>
          <p:cNvSpPr>
            <a:spLocks noGrp="1"/>
          </p:cNvSpPr>
          <p:nvPr>
            <p:ph type="title"/>
          </p:nvPr>
        </p:nvSpPr>
        <p:spPr>
          <a:xfrm>
            <a:off x="1215528" y="365125"/>
            <a:ext cx="10139860" cy="1325563"/>
          </a:xfrm>
        </p:spPr>
        <p:txBody>
          <a:bodyPr/>
          <a:lstStyle/>
          <a:p>
            <a:r>
              <a:rPr lang="en-US" b="1" dirty="0"/>
              <a:t>Hay </a:t>
            </a:r>
            <a:r>
              <a:rPr lang="en-US" b="1" dirty="0" err="1"/>
              <a:t>Mucha</a:t>
            </a:r>
            <a:r>
              <a:rPr lang="en-US" b="1" dirty="0"/>
              <a:t> </a:t>
            </a:r>
            <a:r>
              <a:rPr lang="en-US" b="1" dirty="0" err="1"/>
              <a:t>Incertidumbre</a:t>
            </a:r>
            <a:r>
              <a:rPr lang="en-US" b="1" dirty="0"/>
              <a:t> </a:t>
            </a:r>
            <a:r>
              <a:rPr lang="en-US" b="1" dirty="0" err="1"/>
              <a:t>en</a:t>
            </a:r>
            <a:r>
              <a:rPr lang="en-US" b="1" dirty="0"/>
              <a:t> </a:t>
            </a:r>
            <a:r>
              <a:rPr lang="en-US" b="1" dirty="0" err="1"/>
              <a:t>el</a:t>
            </a:r>
            <a:r>
              <a:rPr lang="en-US" b="1" dirty="0"/>
              <a:t> Mundo</a:t>
            </a:r>
          </a:p>
        </p:txBody>
      </p:sp>
      <p:sp>
        <p:nvSpPr>
          <p:cNvPr id="3" name="Text Placeholder 2">
            <a:extLst>
              <a:ext uri="{FF2B5EF4-FFF2-40B4-BE49-F238E27FC236}">
                <a16:creationId xmlns:a16="http://schemas.microsoft.com/office/drawing/2014/main" id="{4BD3905F-ED40-B48B-25F4-C3146061E4EB}"/>
              </a:ext>
            </a:extLst>
          </p:cNvPr>
          <p:cNvSpPr>
            <a:spLocks noGrp="1"/>
          </p:cNvSpPr>
          <p:nvPr>
            <p:ph type="body" idx="1"/>
          </p:nvPr>
        </p:nvSpPr>
        <p:spPr>
          <a:xfrm>
            <a:off x="836612" y="1354628"/>
            <a:ext cx="5157787" cy="823912"/>
          </a:xfrm>
        </p:spPr>
        <p:txBody>
          <a:bodyPr/>
          <a:lstStyle/>
          <a:p>
            <a:r>
              <a:rPr lang="en-US" dirty="0" err="1"/>
              <a:t>Inflacion</a:t>
            </a:r>
            <a:endParaRPr lang="en-US" dirty="0"/>
          </a:p>
        </p:txBody>
      </p:sp>
      <p:sp>
        <p:nvSpPr>
          <p:cNvPr id="5" name="Text Placeholder 4">
            <a:extLst>
              <a:ext uri="{FF2B5EF4-FFF2-40B4-BE49-F238E27FC236}">
                <a16:creationId xmlns:a16="http://schemas.microsoft.com/office/drawing/2014/main" id="{1205CBA5-4560-BE6B-368B-CA98640D46F1}"/>
              </a:ext>
            </a:extLst>
          </p:cNvPr>
          <p:cNvSpPr>
            <a:spLocks noGrp="1"/>
          </p:cNvSpPr>
          <p:nvPr>
            <p:ph type="body" sz="quarter" idx="3"/>
          </p:nvPr>
        </p:nvSpPr>
        <p:spPr>
          <a:xfrm>
            <a:off x="3636034" y="1354538"/>
            <a:ext cx="3709477" cy="823912"/>
          </a:xfrm>
        </p:spPr>
        <p:txBody>
          <a:bodyPr/>
          <a:lstStyle/>
          <a:p>
            <a:r>
              <a:rPr lang="en-US" dirty="0" err="1"/>
              <a:t>Tazas</a:t>
            </a:r>
            <a:r>
              <a:rPr lang="en-US" dirty="0"/>
              <a:t> de </a:t>
            </a:r>
            <a:r>
              <a:rPr lang="en-US" dirty="0" err="1"/>
              <a:t>Interes</a:t>
            </a:r>
            <a:r>
              <a:rPr lang="en-US" dirty="0"/>
              <a:t> </a:t>
            </a:r>
            <a:r>
              <a:rPr lang="en-US" dirty="0" err="1"/>
              <a:t>Subiendo</a:t>
            </a:r>
            <a:endParaRPr lang="en-US" dirty="0"/>
          </a:p>
        </p:txBody>
      </p:sp>
      <p:pic>
        <p:nvPicPr>
          <p:cNvPr id="7" name="Content Placeholder 6" descr="Chart, line chart&#10;&#10;Description automatically generated">
            <a:extLst>
              <a:ext uri="{FF2B5EF4-FFF2-40B4-BE49-F238E27FC236}">
                <a16:creationId xmlns:a16="http://schemas.microsoft.com/office/drawing/2014/main" id="{68E2A22C-8DAE-8536-6F7F-8B6907ECC47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05061" y="2178540"/>
            <a:ext cx="2510444" cy="2510444"/>
          </a:xfrm>
          <a:prstGeom prst="rect">
            <a:avLst/>
          </a:prstGeom>
        </p:spPr>
      </p:pic>
      <p:pic>
        <p:nvPicPr>
          <p:cNvPr id="8" name="Picture 4" descr="Average Family Premiums Rose 4% to $21,342 in 2020, Benchmark KFF Employer  Health Benefit Survey Finds | KFF">
            <a:extLst>
              <a:ext uri="{FF2B5EF4-FFF2-40B4-BE49-F238E27FC236}">
                <a16:creationId xmlns:a16="http://schemas.microsoft.com/office/drawing/2014/main" id="{9093E620-527A-7C3A-E962-06CC1DAF9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 y="4679461"/>
            <a:ext cx="2934973" cy="2219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D8794EA-B7B3-615E-4F4C-99BBAE8DB8E1}"/>
              </a:ext>
            </a:extLst>
          </p:cNvPr>
          <p:cNvPicPr>
            <a:picLocks noChangeAspect="1"/>
          </p:cNvPicPr>
          <p:nvPr/>
        </p:nvPicPr>
        <p:blipFill>
          <a:blip r:embed="rId4"/>
          <a:stretch>
            <a:fillRect/>
          </a:stretch>
        </p:blipFill>
        <p:spPr>
          <a:xfrm>
            <a:off x="3771585" y="2337230"/>
            <a:ext cx="3573926" cy="2597079"/>
          </a:xfrm>
          <a:prstGeom prst="rect">
            <a:avLst/>
          </a:prstGeom>
        </p:spPr>
      </p:pic>
      <p:sp>
        <p:nvSpPr>
          <p:cNvPr id="10" name="Text Placeholder 4">
            <a:extLst>
              <a:ext uri="{FF2B5EF4-FFF2-40B4-BE49-F238E27FC236}">
                <a16:creationId xmlns:a16="http://schemas.microsoft.com/office/drawing/2014/main" id="{9563FC10-14B7-FAD5-95D6-304293156A59}"/>
              </a:ext>
            </a:extLst>
          </p:cNvPr>
          <p:cNvSpPr txBox="1">
            <a:spLocks/>
          </p:cNvSpPr>
          <p:nvPr/>
        </p:nvSpPr>
        <p:spPr>
          <a:xfrm>
            <a:off x="7773549" y="1560796"/>
            <a:ext cx="2755959" cy="61765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Dolar </a:t>
            </a:r>
            <a:r>
              <a:rPr lang="en-US" dirty="0" err="1"/>
              <a:t>Devaluandose</a:t>
            </a:r>
            <a:endParaRPr lang="en-US" dirty="0"/>
          </a:p>
        </p:txBody>
      </p:sp>
      <p:pic>
        <p:nvPicPr>
          <p:cNvPr id="1026" name="Picture 2" descr="The Dollar's 20th Century Decline | Seeking Alpha">
            <a:extLst>
              <a:ext uri="{FF2B5EF4-FFF2-40B4-BE49-F238E27FC236}">
                <a16:creationId xmlns:a16="http://schemas.microsoft.com/office/drawing/2014/main" id="{D3EB1EEC-AF07-2639-92A3-64C08D40ED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3549" y="2292794"/>
            <a:ext cx="3168230" cy="23482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4">
            <a:extLst>
              <a:ext uri="{FF2B5EF4-FFF2-40B4-BE49-F238E27FC236}">
                <a16:creationId xmlns:a16="http://schemas.microsoft.com/office/drawing/2014/main" id="{12CE7FE4-E3E6-CF0C-C51B-188182E7386A}"/>
              </a:ext>
            </a:extLst>
          </p:cNvPr>
          <p:cNvSpPr txBox="1">
            <a:spLocks/>
          </p:cNvSpPr>
          <p:nvPr/>
        </p:nvSpPr>
        <p:spPr>
          <a:xfrm>
            <a:off x="7483062" y="4771362"/>
            <a:ext cx="2755959" cy="61765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Guerra</a:t>
            </a:r>
          </a:p>
        </p:txBody>
      </p:sp>
      <p:pic>
        <p:nvPicPr>
          <p:cNvPr id="1028" name="Picture 4" descr="Don't Arm Ukraine - The New York Times">
            <a:extLst>
              <a:ext uri="{FF2B5EF4-FFF2-40B4-BE49-F238E27FC236}">
                <a16:creationId xmlns:a16="http://schemas.microsoft.com/office/drawing/2014/main" id="{07F77E0A-40AF-3522-0D70-628DD1A412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0536" y="4906837"/>
            <a:ext cx="2936036" cy="19511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4">
            <a:extLst>
              <a:ext uri="{FF2B5EF4-FFF2-40B4-BE49-F238E27FC236}">
                <a16:creationId xmlns:a16="http://schemas.microsoft.com/office/drawing/2014/main" id="{743EAA35-AC1C-DF3D-6741-23C6E6DB35D1}"/>
              </a:ext>
            </a:extLst>
          </p:cNvPr>
          <p:cNvSpPr txBox="1">
            <a:spLocks/>
          </p:cNvSpPr>
          <p:nvPr/>
        </p:nvSpPr>
        <p:spPr>
          <a:xfrm>
            <a:off x="3909136" y="4784172"/>
            <a:ext cx="2755959" cy="61765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Pandemia</a:t>
            </a:r>
          </a:p>
        </p:txBody>
      </p:sp>
      <p:pic>
        <p:nvPicPr>
          <p:cNvPr id="1030" name="Picture 6" descr="Coronavirus COVID-19 pandemic: What is a virus? Are viruses alive?">
            <a:extLst>
              <a:ext uri="{FF2B5EF4-FFF2-40B4-BE49-F238E27FC236}">
                <a16:creationId xmlns:a16="http://schemas.microsoft.com/office/drawing/2014/main" id="{9B8BE44D-A99B-82CA-3013-6DD8719F51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3498" y="5373010"/>
            <a:ext cx="2541805" cy="14264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1C728C6-7441-BB1F-D22B-E428E8C2953B}"/>
              </a:ext>
            </a:extLst>
          </p:cNvPr>
          <p:cNvPicPr>
            <a:picLocks noChangeAspect="1"/>
          </p:cNvPicPr>
          <p:nvPr/>
        </p:nvPicPr>
        <p:blipFill>
          <a:blip r:embed="rId8"/>
          <a:stretch>
            <a:fillRect/>
          </a:stretch>
        </p:blipFill>
        <p:spPr>
          <a:xfrm>
            <a:off x="1" y="14434"/>
            <a:ext cx="1809344" cy="583892"/>
          </a:xfrm>
          <a:prstGeom prst="rect">
            <a:avLst/>
          </a:prstGeom>
        </p:spPr>
      </p:pic>
    </p:spTree>
    <p:extLst>
      <p:ext uri="{BB962C8B-B14F-4D97-AF65-F5344CB8AC3E}">
        <p14:creationId xmlns:p14="http://schemas.microsoft.com/office/powerpoint/2010/main" val="179552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512" y="762001"/>
            <a:ext cx="10058400" cy="1470025"/>
          </a:xfrm>
        </p:spPr>
        <p:txBody>
          <a:bodyPr>
            <a:normAutofit fontScale="90000"/>
          </a:bodyPr>
          <a:lstStyle/>
          <a:p>
            <a:r>
              <a:rPr lang="es-ES" b="1" i="0" dirty="0">
                <a:solidFill>
                  <a:srgbClr val="000000"/>
                </a:solidFill>
                <a:effectLst/>
              </a:rPr>
              <a:t>CÓMO FUNCIONA LA INVERSIÓN TRADICIONAL PARA LA JUBILACIÓN</a:t>
            </a:r>
            <a:endParaRPr lang="en-US" dirty="0"/>
          </a:p>
        </p:txBody>
      </p:sp>
      <p:pic>
        <p:nvPicPr>
          <p:cNvPr id="4" name="Picture 3">
            <a:extLst>
              <a:ext uri="{FF2B5EF4-FFF2-40B4-BE49-F238E27FC236}">
                <a16:creationId xmlns:a16="http://schemas.microsoft.com/office/drawing/2014/main" id="{ABAE8EAF-6926-B114-3785-0ABA4A776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4483" y="2393236"/>
            <a:ext cx="4222663" cy="2577979"/>
          </a:xfrm>
          <a:prstGeom prst="rect">
            <a:avLst/>
          </a:prstGeom>
        </p:spPr>
      </p:pic>
      <p:pic>
        <p:nvPicPr>
          <p:cNvPr id="5" name="Picture 4">
            <a:extLst>
              <a:ext uri="{FF2B5EF4-FFF2-40B4-BE49-F238E27FC236}">
                <a16:creationId xmlns:a16="http://schemas.microsoft.com/office/drawing/2014/main" id="{B9A79D78-8D26-22F0-A9B3-A948D737FD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272" y="2362895"/>
            <a:ext cx="3862414" cy="2577980"/>
          </a:xfrm>
          <a:prstGeom prst="rect">
            <a:avLst/>
          </a:prstGeom>
        </p:spPr>
      </p:pic>
      <p:pic>
        <p:nvPicPr>
          <p:cNvPr id="6" name="Picture 5">
            <a:extLst>
              <a:ext uri="{FF2B5EF4-FFF2-40B4-BE49-F238E27FC236}">
                <a16:creationId xmlns:a16="http://schemas.microsoft.com/office/drawing/2014/main" id="{D9372863-D11F-E02C-FDA8-0C78F98D8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0522" y="5132426"/>
            <a:ext cx="4033666" cy="1725574"/>
          </a:xfrm>
          <a:prstGeom prst="rect">
            <a:avLst/>
          </a:prstGeom>
        </p:spPr>
      </p:pic>
      <p:pic>
        <p:nvPicPr>
          <p:cNvPr id="3" name="Picture 2">
            <a:extLst>
              <a:ext uri="{FF2B5EF4-FFF2-40B4-BE49-F238E27FC236}">
                <a16:creationId xmlns:a16="http://schemas.microsoft.com/office/drawing/2014/main" id="{9A32F4DD-FC86-C18D-193A-0932AF97246E}"/>
              </a:ext>
            </a:extLst>
          </p:cNvPr>
          <p:cNvPicPr>
            <a:picLocks noChangeAspect="1"/>
          </p:cNvPicPr>
          <p:nvPr/>
        </p:nvPicPr>
        <p:blipFill>
          <a:blip r:embed="rId5"/>
          <a:stretch>
            <a:fillRect/>
          </a:stretch>
        </p:blipFill>
        <p:spPr>
          <a:xfrm>
            <a:off x="1" y="14434"/>
            <a:ext cx="1809344" cy="583892"/>
          </a:xfrm>
          <a:prstGeom prst="rect">
            <a:avLst/>
          </a:prstGeom>
        </p:spPr>
      </p:pic>
    </p:spTree>
    <p:extLst>
      <p:ext uri="{BB962C8B-B14F-4D97-AF65-F5344CB8AC3E}">
        <p14:creationId xmlns:p14="http://schemas.microsoft.com/office/powerpoint/2010/main" val="2750914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686800" cy="1143000"/>
          </a:xfrm>
        </p:spPr>
        <p:txBody>
          <a:bodyPr>
            <a:normAutofit fontScale="90000"/>
          </a:bodyPr>
          <a:lstStyle/>
          <a:p>
            <a:r>
              <a:rPr lang="es-ES" b="1" dirty="0"/>
              <a:t>Programado para ser un inversor pasivo mientras ahorra para la jubilación</a:t>
            </a:r>
            <a:endParaRPr lang="en-US" b="1" dirty="0"/>
          </a:p>
        </p:txBody>
      </p:sp>
      <p:sp>
        <p:nvSpPr>
          <p:cNvPr id="3" name="Content Placeholder 2"/>
          <p:cNvSpPr>
            <a:spLocks noGrp="1"/>
          </p:cNvSpPr>
          <p:nvPr>
            <p:ph sz="half" idx="1"/>
          </p:nvPr>
        </p:nvSpPr>
        <p:spPr>
          <a:xfrm>
            <a:off x="1981200" y="1600200"/>
            <a:ext cx="4038600" cy="4876800"/>
          </a:xfrm>
        </p:spPr>
        <p:txBody>
          <a:bodyPr>
            <a:normAutofit fontScale="85000" lnSpcReduction="20000"/>
          </a:bodyPr>
          <a:lstStyle/>
          <a:p>
            <a:r>
              <a:rPr lang="es-ES" b="1" i="1" dirty="0" err="1">
                <a:solidFill>
                  <a:srgbClr val="FF0000"/>
                </a:solidFill>
              </a:rPr>
              <a:t>GUIÓN</a:t>
            </a:r>
            <a:r>
              <a:rPr lang="es-ES" b="1" i="1" dirty="0">
                <a:solidFill>
                  <a:srgbClr val="FF0000"/>
                </a:solidFill>
              </a:rPr>
              <a:t>: ¡Invierta en el mercado de valores para su jubilación!</a:t>
            </a:r>
          </a:p>
          <a:p>
            <a:r>
              <a:rPr lang="es-ES" b="1" dirty="0"/>
              <a:t>Compre a plazo e invierta la diferencia</a:t>
            </a:r>
          </a:p>
          <a:p>
            <a:r>
              <a:rPr lang="es-ES" b="1" dirty="0"/>
              <a:t>Mentalidad de comprar y mantener</a:t>
            </a:r>
          </a:p>
          <a:p>
            <a:r>
              <a:rPr lang="es-ES" b="1" dirty="0"/>
              <a:t>Compre a “largo plazo”</a:t>
            </a:r>
          </a:p>
          <a:p>
            <a:r>
              <a:rPr lang="es-ES" b="1" dirty="0"/>
              <a:t>Costo promedio en dólares</a:t>
            </a:r>
          </a:p>
          <a:p>
            <a:r>
              <a:rPr lang="es-ES" b="1" dirty="0"/>
              <a:t>“El mercado de valores gana entre un 10% y un 12% al año”</a:t>
            </a:r>
          </a:p>
          <a:p>
            <a:r>
              <a:rPr lang="es-ES" b="1" dirty="0"/>
              <a:t>Comprar fondos mutuos</a:t>
            </a:r>
          </a:p>
          <a:p>
            <a:r>
              <a:rPr lang="es-ES" b="1" dirty="0"/>
              <a:t>Obtenga una IRA o 401(k)</a:t>
            </a:r>
            <a:endParaRPr lang="en-US" dirty="0"/>
          </a:p>
        </p:txBody>
      </p:sp>
      <p:pic>
        <p:nvPicPr>
          <p:cNvPr id="5" name="Content Placeholder 4" descr="mutual-funds.jpg"/>
          <p:cNvPicPr>
            <a:picLocks noGrp="1" noChangeAspect="1"/>
          </p:cNvPicPr>
          <p:nvPr>
            <p:ph sz="half" idx="2"/>
          </p:nvPr>
        </p:nvPicPr>
        <p:blipFill>
          <a:blip r:embed="rId2" cstate="print"/>
          <a:stretch>
            <a:fillRect/>
          </a:stretch>
        </p:blipFill>
        <p:spPr>
          <a:xfrm>
            <a:off x="6324600" y="1524000"/>
            <a:ext cx="3657600" cy="2099966"/>
          </a:xfrm>
        </p:spPr>
      </p:pic>
      <p:pic>
        <p:nvPicPr>
          <p:cNvPr id="7" name="Picture 6">
            <a:extLst>
              <a:ext uri="{FF2B5EF4-FFF2-40B4-BE49-F238E27FC236}">
                <a16:creationId xmlns:a16="http://schemas.microsoft.com/office/drawing/2014/main" id="{3963340B-33E4-45E0-852F-DB6AD273D1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7055" y="3886200"/>
            <a:ext cx="4014815" cy="2679700"/>
          </a:xfrm>
          <a:prstGeom prst="rect">
            <a:avLst/>
          </a:prstGeom>
        </p:spPr>
      </p:pic>
      <p:pic>
        <p:nvPicPr>
          <p:cNvPr id="4" name="Picture 3">
            <a:extLst>
              <a:ext uri="{FF2B5EF4-FFF2-40B4-BE49-F238E27FC236}">
                <a16:creationId xmlns:a16="http://schemas.microsoft.com/office/drawing/2014/main" id="{9C15137E-6E26-541F-2FED-A0E1E2153F42}"/>
              </a:ext>
            </a:extLst>
          </p:cNvPr>
          <p:cNvPicPr>
            <a:picLocks noChangeAspect="1"/>
          </p:cNvPicPr>
          <p:nvPr/>
        </p:nvPicPr>
        <p:blipFill>
          <a:blip r:embed="rId4"/>
          <a:stretch>
            <a:fillRect/>
          </a:stretch>
        </p:blipFill>
        <p:spPr>
          <a:xfrm>
            <a:off x="1" y="14434"/>
            <a:ext cx="1809344" cy="583892"/>
          </a:xfrm>
          <a:prstGeom prst="rect">
            <a:avLst/>
          </a:prstGeom>
        </p:spPr>
      </p:pic>
    </p:spTree>
    <p:extLst>
      <p:ext uri="{BB962C8B-B14F-4D97-AF65-F5344CB8AC3E}">
        <p14:creationId xmlns:p14="http://schemas.microsoft.com/office/powerpoint/2010/main" val="2785784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US" b="1" dirty="0"/>
              <a:t>La </a:t>
            </a:r>
            <a:r>
              <a:rPr lang="en-US" b="1" dirty="0" err="1"/>
              <a:t>Realidad</a:t>
            </a:r>
            <a:r>
              <a:rPr lang="en-US" b="1" dirty="0"/>
              <a:t> de Wall Street</a:t>
            </a:r>
          </a:p>
        </p:txBody>
      </p:sp>
      <p:sp>
        <p:nvSpPr>
          <p:cNvPr id="3" name="Content Placeholder 2"/>
          <p:cNvSpPr>
            <a:spLocks noGrp="1"/>
          </p:cNvSpPr>
          <p:nvPr>
            <p:ph sz="half" idx="1"/>
          </p:nvPr>
        </p:nvSpPr>
        <p:spPr>
          <a:xfrm>
            <a:off x="1524000" y="1692276"/>
            <a:ext cx="4038600" cy="4876800"/>
          </a:xfrm>
        </p:spPr>
        <p:txBody>
          <a:bodyPr>
            <a:normAutofit/>
          </a:bodyPr>
          <a:lstStyle/>
          <a:p>
            <a:r>
              <a:rPr lang="es-ES" dirty="0"/>
              <a:t>NO hay garantías</a:t>
            </a:r>
          </a:p>
          <a:p>
            <a:r>
              <a:rPr lang="es-ES" dirty="0"/>
              <a:t>El mercado es extremadamente volátil</a:t>
            </a:r>
          </a:p>
          <a:p>
            <a:r>
              <a:rPr lang="es-ES" dirty="0"/>
              <a:t>Hay una crisis cada 10 años o menos</a:t>
            </a:r>
          </a:p>
          <a:p>
            <a:r>
              <a:rPr lang="es-ES" dirty="0"/>
              <a:t>Nadie puede predecir cuánto tendrá al jubilarse</a:t>
            </a:r>
          </a:p>
          <a:p>
            <a:r>
              <a:rPr lang="es-ES" dirty="0"/>
              <a:t>Nadie puede predecir sus ingresos al jubilarse</a:t>
            </a:r>
            <a:endParaRPr lang="en-US" dirty="0"/>
          </a:p>
        </p:txBody>
      </p:sp>
      <p:pic>
        <p:nvPicPr>
          <p:cNvPr id="1026" name="Picture 2" descr="What 150 Years Of Market Crashes Teaches Long-term Investors - GFM ...">
            <a:extLst>
              <a:ext uri="{FF2B5EF4-FFF2-40B4-BE49-F238E27FC236}">
                <a16:creationId xmlns:a16="http://schemas.microsoft.com/office/drawing/2014/main" id="{405909A8-2A2E-3D47-6CCF-2F0B8BD72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988" y="1839075"/>
            <a:ext cx="6187806" cy="36216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E877EB7-5861-72AB-3B37-2DDB9FD69E7E}"/>
              </a:ext>
            </a:extLst>
          </p:cNvPr>
          <p:cNvPicPr>
            <a:picLocks noChangeAspect="1"/>
          </p:cNvPicPr>
          <p:nvPr/>
        </p:nvPicPr>
        <p:blipFill>
          <a:blip r:embed="rId3"/>
          <a:stretch>
            <a:fillRect/>
          </a:stretch>
        </p:blipFill>
        <p:spPr>
          <a:xfrm>
            <a:off x="1" y="14434"/>
            <a:ext cx="1809344" cy="583892"/>
          </a:xfrm>
          <a:prstGeom prst="rect">
            <a:avLst/>
          </a:prstGeom>
        </p:spPr>
      </p:pic>
    </p:spTree>
    <p:extLst>
      <p:ext uri="{BB962C8B-B14F-4D97-AF65-F5344CB8AC3E}">
        <p14:creationId xmlns:p14="http://schemas.microsoft.com/office/powerpoint/2010/main" val="1348486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E8D7-5823-F361-D3C2-6333E810BDDC}"/>
              </a:ext>
            </a:extLst>
          </p:cNvPr>
          <p:cNvSpPr>
            <a:spLocks noGrp="1"/>
          </p:cNvSpPr>
          <p:nvPr>
            <p:ph type="title"/>
          </p:nvPr>
        </p:nvSpPr>
        <p:spPr>
          <a:xfrm>
            <a:off x="640080" y="329184"/>
            <a:ext cx="6894576" cy="1783080"/>
          </a:xfrm>
        </p:spPr>
        <p:txBody>
          <a:bodyPr vert="horz" lIns="91440" tIns="45720" rIns="91440" bIns="45720" rtlCol="0" anchor="b">
            <a:normAutofit fontScale="90000"/>
          </a:bodyPr>
          <a:lstStyle/>
          <a:p>
            <a:r>
              <a:rPr lang="en-US" sz="5400" b="1" dirty="0"/>
              <a:t>Como </a:t>
            </a:r>
            <a:r>
              <a:rPr lang="en-US" sz="5400" b="1" dirty="0" err="1"/>
              <a:t>Comenzo</a:t>
            </a:r>
            <a:r>
              <a:rPr lang="en-US" sz="5400" b="1" dirty="0"/>
              <a:t> </a:t>
            </a:r>
            <a:r>
              <a:rPr lang="en-US" sz="5400" b="1" dirty="0" err="1"/>
              <a:t>el</a:t>
            </a:r>
            <a:r>
              <a:rPr lang="en-US" sz="5400" b="1" dirty="0"/>
              <a:t> </a:t>
            </a:r>
            <a:r>
              <a:rPr lang="en-US" sz="5400" b="1" dirty="0" err="1"/>
              <a:t>Concepto</a:t>
            </a:r>
            <a:r>
              <a:rPr lang="en-US" sz="5400" b="1" dirty="0"/>
              <a:t> de Banca </a:t>
            </a:r>
            <a:r>
              <a:rPr lang="en-US" sz="5400" b="1" dirty="0" err="1"/>
              <a:t>Infinita</a:t>
            </a:r>
            <a:endParaRPr lang="en-US" sz="5400" b="1" dirty="0"/>
          </a:p>
        </p:txBody>
      </p:sp>
      <p:sp>
        <p:nvSpPr>
          <p:cNvPr id="3" name="Content Placeholder 2">
            <a:extLst>
              <a:ext uri="{FF2B5EF4-FFF2-40B4-BE49-F238E27FC236}">
                <a16:creationId xmlns:a16="http://schemas.microsoft.com/office/drawing/2014/main" id="{438E2AF1-26E6-D4B1-0B03-62A98DB2E09D}"/>
              </a:ext>
            </a:extLst>
          </p:cNvPr>
          <p:cNvSpPr>
            <a:spLocks noGrp="1"/>
          </p:cNvSpPr>
          <p:nvPr>
            <p:ph sz="half" idx="1"/>
          </p:nvPr>
        </p:nvSpPr>
        <p:spPr>
          <a:xfrm>
            <a:off x="640080" y="2706624"/>
            <a:ext cx="6894576" cy="3483864"/>
          </a:xfrm>
        </p:spPr>
        <p:txBody>
          <a:bodyPr vert="horz" lIns="91440" tIns="45720" rIns="91440" bIns="45720" rtlCol="0">
            <a:normAutofit/>
          </a:bodyPr>
          <a:lstStyle/>
          <a:p>
            <a:r>
              <a:rPr lang="en-US" sz="2200" dirty="0"/>
              <a:t>R. Nelson Nash – 1931-2019</a:t>
            </a:r>
          </a:p>
          <a:p>
            <a:r>
              <a:rPr lang="es-ES" sz="2200" dirty="0"/>
              <a:t>Escribió un libro llamado "Conviértete en tu propio banquero".</a:t>
            </a:r>
          </a:p>
          <a:p>
            <a:r>
              <a:rPr lang="es-ES" sz="2200" dirty="0"/>
              <a:t>Economista austríaco, forestal, agente de seguros de vida, líder de pensamiento financiero</a:t>
            </a:r>
          </a:p>
          <a:p>
            <a:r>
              <a:rPr lang="es-ES" sz="2200" dirty="0"/>
              <a:t>Su descubrimiento del “Concepto de Banca Infinita” inició una revolución en la forma en que la gente piensa sobre el dinero, la banca y la riqueza generacional.</a:t>
            </a:r>
          </a:p>
          <a:p>
            <a:r>
              <a:rPr lang="en-US" sz="2200" dirty="0"/>
              <a:t>Website: </a:t>
            </a:r>
            <a:r>
              <a:rPr lang="en-US" sz="2200" dirty="0" err="1">
                <a:hlinkClick r:id="rId2"/>
              </a:rPr>
              <a:t>www.infinitebanking.org</a:t>
            </a:r>
            <a:endParaRPr lang="en-US" sz="2200" dirty="0"/>
          </a:p>
          <a:p>
            <a:pPr marL="0" indent="0">
              <a:buNone/>
            </a:pPr>
            <a:endParaRPr lang="en-US" sz="2200" dirty="0"/>
          </a:p>
        </p:txBody>
      </p:sp>
      <p:pic>
        <p:nvPicPr>
          <p:cNvPr id="1026" name="Picture 2">
            <a:extLst>
              <a:ext uri="{FF2B5EF4-FFF2-40B4-BE49-F238E27FC236}">
                <a16:creationId xmlns:a16="http://schemas.microsoft.com/office/drawing/2014/main" id="{797EDACB-922C-2472-9EED-50F7A1070D4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155963" y="329183"/>
            <a:ext cx="3429969" cy="3429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membering Nelson Nash - The Official Site for the Infinite Banking ...">
            <a:extLst>
              <a:ext uri="{FF2B5EF4-FFF2-40B4-BE49-F238E27FC236}">
                <a16:creationId xmlns:a16="http://schemas.microsoft.com/office/drawing/2014/main" id="{C9A46CDA-CDC7-68FB-7267-4919CC5195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63840" y="4088428"/>
            <a:ext cx="3995928" cy="21578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F0BA2D-2E62-C2C7-2461-B412C7CC29DC}"/>
              </a:ext>
            </a:extLst>
          </p:cNvPr>
          <p:cNvPicPr>
            <a:picLocks noChangeAspect="1"/>
          </p:cNvPicPr>
          <p:nvPr/>
        </p:nvPicPr>
        <p:blipFill>
          <a:blip r:embed="rId5"/>
          <a:stretch>
            <a:fillRect/>
          </a:stretch>
        </p:blipFill>
        <p:spPr>
          <a:xfrm>
            <a:off x="1" y="14434"/>
            <a:ext cx="1809344" cy="583892"/>
          </a:xfrm>
          <a:prstGeom prst="rect">
            <a:avLst/>
          </a:prstGeom>
        </p:spPr>
      </p:pic>
    </p:spTree>
    <p:extLst>
      <p:ext uri="{BB962C8B-B14F-4D97-AF65-F5344CB8AC3E}">
        <p14:creationId xmlns:p14="http://schemas.microsoft.com/office/powerpoint/2010/main" val="1763444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304800"/>
            <a:ext cx="8229600" cy="838200"/>
          </a:xfrm>
        </p:spPr>
        <p:txBody>
          <a:bodyPr rtlCol="0">
            <a:normAutofit fontScale="90000"/>
          </a:bodyPr>
          <a:lstStyle/>
          <a:p>
            <a:pPr>
              <a:defRPr/>
            </a:pPr>
            <a:r>
              <a:rPr lang="en-US" b="1" dirty="0"/>
              <a:t>4. </a:t>
            </a:r>
            <a:r>
              <a:rPr lang="en-US" b="1" dirty="0" err="1"/>
              <a:t>Concepto</a:t>
            </a:r>
            <a:r>
              <a:rPr lang="en-US" b="1" dirty="0"/>
              <a:t> “Se Tu </a:t>
            </a:r>
            <a:r>
              <a:rPr lang="en-US" b="1" dirty="0" err="1"/>
              <a:t>Propio</a:t>
            </a:r>
            <a:r>
              <a:rPr lang="en-US" b="1" dirty="0"/>
              <a:t> </a:t>
            </a:r>
            <a:r>
              <a:rPr lang="en-US" b="1" dirty="0" err="1"/>
              <a:t>Banquero</a:t>
            </a:r>
            <a:r>
              <a:rPr lang="en-US" b="1" dirty="0"/>
              <a:t>”</a:t>
            </a:r>
            <a:endParaRPr lang="en-US" dirty="0"/>
          </a:p>
        </p:txBody>
      </p:sp>
      <p:sp>
        <p:nvSpPr>
          <p:cNvPr id="4099" name="Content Placeholder 2"/>
          <p:cNvSpPr>
            <a:spLocks noGrp="1"/>
          </p:cNvSpPr>
          <p:nvPr>
            <p:ph idx="1"/>
          </p:nvPr>
        </p:nvSpPr>
        <p:spPr>
          <a:xfrm>
            <a:off x="1752600" y="1066800"/>
            <a:ext cx="8915400" cy="5562600"/>
          </a:xfrm>
        </p:spPr>
        <p:txBody>
          <a:bodyPr>
            <a:normAutofit/>
          </a:bodyPr>
          <a:lstStyle/>
          <a:p>
            <a:pPr eaLnBrk="1" hangingPunct="1">
              <a:buNone/>
            </a:pPr>
            <a:r>
              <a:rPr lang="en-US" dirty="0"/>
              <a:t>Nelson Nash </a:t>
            </a:r>
            <a:r>
              <a:rPr lang="en-US" dirty="0" err="1"/>
              <a:t>introdujo</a:t>
            </a:r>
            <a:r>
              <a:rPr lang="en-US" dirty="0"/>
              <a:t> </a:t>
            </a:r>
            <a:r>
              <a:rPr lang="en-US" dirty="0" err="1"/>
              <a:t>el</a:t>
            </a:r>
            <a:r>
              <a:rPr lang="en-US" dirty="0"/>
              <a:t> </a:t>
            </a:r>
            <a:r>
              <a:rPr lang="en-US" dirty="0" err="1"/>
              <a:t>concepto</a:t>
            </a:r>
            <a:r>
              <a:rPr lang="en-US" dirty="0"/>
              <a:t> </a:t>
            </a:r>
            <a:r>
              <a:rPr lang="en-US" dirty="0" err="1"/>
              <a:t>conocido</a:t>
            </a:r>
            <a:r>
              <a:rPr lang="en-US" dirty="0"/>
              <a:t> </a:t>
            </a:r>
            <a:r>
              <a:rPr lang="en-US" dirty="0" err="1"/>
              <a:t>como</a:t>
            </a:r>
            <a:r>
              <a:rPr lang="en-US" dirty="0"/>
              <a:t>:</a:t>
            </a:r>
          </a:p>
          <a:p>
            <a:pPr eaLnBrk="1" hangingPunct="1"/>
            <a:r>
              <a:rPr lang="en-US" b="1" dirty="0"/>
              <a:t>“Banca </a:t>
            </a:r>
            <a:r>
              <a:rPr lang="en-US" b="1" dirty="0" err="1"/>
              <a:t>Infinita</a:t>
            </a:r>
            <a:r>
              <a:rPr lang="en-US" b="1" dirty="0"/>
              <a:t>” or “Se Tu </a:t>
            </a:r>
            <a:r>
              <a:rPr lang="en-US" b="1" dirty="0" err="1"/>
              <a:t>Propio</a:t>
            </a:r>
            <a:r>
              <a:rPr lang="en-US" b="1" dirty="0"/>
              <a:t> </a:t>
            </a:r>
            <a:r>
              <a:rPr lang="en-US" b="1" dirty="0" err="1"/>
              <a:t>Banquero</a:t>
            </a:r>
            <a:r>
              <a:rPr lang="en-US" b="1" dirty="0"/>
              <a:t>” </a:t>
            </a:r>
          </a:p>
        </p:txBody>
      </p:sp>
      <p:sp>
        <p:nvSpPr>
          <p:cNvPr id="7" name="Footer Placeholder 6"/>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2024</a:t>
            </a:r>
          </a:p>
        </p:txBody>
      </p:sp>
      <p:sp>
        <p:nvSpPr>
          <p:cNvPr id="8" name="Slide Number Placeholder 7"/>
          <p:cNvSpPr>
            <a:spLocks noGrp="1"/>
          </p:cNvSpPr>
          <p:nvPr>
            <p:ph type="sldNum" sz="quarter" idx="12"/>
          </p:nvPr>
        </p:nvSpPr>
        <p:spPr>
          <a:xfrm>
            <a:off x="8534400" y="6492876"/>
            <a:ext cx="2133600" cy="365125"/>
          </a:xfrm>
        </p:spPr>
        <p:txBody>
          <a:bodyPr/>
          <a:lstStyle/>
          <a:p>
            <a:pPr>
              <a:defRPr/>
            </a:pPr>
            <a:fld id="{39F5A813-D647-42E0-B614-A3684338E6D9}" type="slidenum">
              <a:rPr lang="en-US"/>
              <a:pPr>
                <a:defRPr/>
              </a:pPr>
              <a:t>34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2514601"/>
            <a:ext cx="2819400" cy="3654235"/>
          </a:xfrm>
          <a:prstGeom prst="rect">
            <a:avLst/>
          </a:prstGeom>
        </p:spPr>
      </p:pic>
      <p:sp>
        <p:nvSpPr>
          <p:cNvPr id="9" name="Content Placeholder 2"/>
          <p:cNvSpPr txBox="1">
            <a:spLocks/>
          </p:cNvSpPr>
          <p:nvPr/>
        </p:nvSpPr>
        <p:spPr>
          <a:xfrm>
            <a:off x="1752600" y="2133600"/>
            <a:ext cx="5562600" cy="47244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s-ES" dirty="0"/>
              <a:t>Un método para utilizar un seguro de vida permanente para financiar todas sus compras importantes.</a:t>
            </a:r>
          </a:p>
          <a:p>
            <a:pPr lvl="1"/>
            <a:r>
              <a:rPr lang="es-ES" dirty="0"/>
              <a:t>Requiere un "Período de capitalización" para acumular valor en efectivo: este es el capital que puede pedir prestado.</a:t>
            </a:r>
          </a:p>
          <a:p>
            <a:pPr lvl="1"/>
            <a:r>
              <a:rPr lang="es-ES" dirty="0"/>
              <a:t>Puede pedir prestado contra su póliza.</a:t>
            </a:r>
          </a:p>
          <a:p>
            <a:pPr lvl="1"/>
            <a:r>
              <a:rPr lang="es-ES" dirty="0"/>
              <a:t>Pague "a usted mismo" con intereses en lugar de a un banco.</a:t>
            </a:r>
            <a:endParaRPr lang="en-US" dirty="0"/>
          </a:p>
        </p:txBody>
      </p:sp>
      <p:pic>
        <p:nvPicPr>
          <p:cNvPr id="3" name="Picture 2">
            <a:extLst>
              <a:ext uri="{FF2B5EF4-FFF2-40B4-BE49-F238E27FC236}">
                <a16:creationId xmlns:a16="http://schemas.microsoft.com/office/drawing/2014/main" id="{4EF8E718-A48F-EDE8-B759-C5925CF7F76C}"/>
              </a:ext>
            </a:extLst>
          </p:cNvPr>
          <p:cNvPicPr>
            <a:picLocks noChangeAspect="1"/>
          </p:cNvPicPr>
          <p:nvPr/>
        </p:nvPicPr>
        <p:blipFill>
          <a:blip r:embed="rId3"/>
          <a:stretch>
            <a:fillRect/>
          </a:stretch>
        </p:blipFill>
        <p:spPr>
          <a:xfrm>
            <a:off x="1" y="14434"/>
            <a:ext cx="1809344" cy="583892"/>
          </a:xfrm>
          <a:prstGeom prst="rect">
            <a:avLst/>
          </a:prstGeom>
        </p:spPr>
      </p:pic>
    </p:spTree>
    <p:extLst>
      <p:ext uri="{BB962C8B-B14F-4D97-AF65-F5344CB8AC3E}">
        <p14:creationId xmlns:p14="http://schemas.microsoft.com/office/powerpoint/2010/main" val="10625159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pPr>
              <a:defRPr/>
            </a:pPr>
            <a:r>
              <a:rPr lang="en-US" b="1" dirty="0" err="1"/>
              <a:t>Leccion</a:t>
            </a:r>
            <a:r>
              <a:rPr lang="en-US" b="1" dirty="0"/>
              <a:t> #1 es  </a:t>
            </a:r>
            <a:br>
              <a:rPr lang="en-US" b="1" dirty="0"/>
            </a:br>
            <a:r>
              <a:rPr lang="en-US" b="1" dirty="0" err="1"/>
              <a:t>Ahorrar</a:t>
            </a:r>
            <a:r>
              <a:rPr lang="en-US" b="1" dirty="0"/>
              <a:t> Antes de </a:t>
            </a:r>
            <a:r>
              <a:rPr lang="en-US" b="1" dirty="0" err="1"/>
              <a:t>Gastar</a:t>
            </a:r>
            <a:endParaRPr lang="en-US" b="1" dirty="0"/>
          </a:p>
        </p:txBody>
      </p:sp>
      <p:sp>
        <p:nvSpPr>
          <p:cNvPr id="25603" name="TextBox 3"/>
          <p:cNvSpPr txBox="1">
            <a:spLocks noChangeArrowheads="1"/>
          </p:cNvSpPr>
          <p:nvPr/>
        </p:nvSpPr>
        <p:spPr bwMode="auto">
          <a:xfrm>
            <a:off x="4210050" y="3160713"/>
            <a:ext cx="1676400" cy="2031325"/>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r>
              <a:rPr lang="en-US" altLang="en-US" sz="1800" dirty="0">
                <a:latin typeface="Arial" charset="0"/>
              </a:rPr>
              <a:t>BANCO </a:t>
            </a:r>
            <a:r>
              <a:rPr lang="en-US" altLang="en-US" sz="1800" dirty="0" err="1">
                <a:latin typeface="Arial" charset="0"/>
              </a:rPr>
              <a:t>CUENTA</a:t>
            </a:r>
            <a:r>
              <a:rPr lang="en-US" altLang="en-US" sz="1800" dirty="0">
                <a:latin typeface="Arial" charset="0"/>
              </a:rPr>
              <a:t> DE CHEQUES</a:t>
            </a: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p:txBody>
      </p:sp>
      <p:sp>
        <p:nvSpPr>
          <p:cNvPr id="25604" name="TextBox 34"/>
          <p:cNvSpPr txBox="1">
            <a:spLocks noChangeArrowheads="1"/>
          </p:cNvSpPr>
          <p:nvPr/>
        </p:nvSpPr>
        <p:spPr bwMode="auto">
          <a:xfrm>
            <a:off x="5048250" y="1676401"/>
            <a:ext cx="2038350" cy="923925"/>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800" dirty="0">
              <a:latin typeface="Arial" charset="0"/>
            </a:endParaRPr>
          </a:p>
          <a:p>
            <a:pPr algn="ctr">
              <a:spcBef>
                <a:spcPct val="0"/>
              </a:spcBef>
              <a:buFontTx/>
              <a:buNone/>
            </a:pPr>
            <a:r>
              <a:rPr lang="en-US" altLang="en-US" sz="1800" dirty="0" err="1">
                <a:latin typeface="Arial" charset="0"/>
              </a:rPr>
              <a:t>INGRESO</a:t>
            </a:r>
            <a:endParaRPr lang="en-US" altLang="en-US" sz="1800" dirty="0">
              <a:latin typeface="Arial" charset="0"/>
            </a:endParaRPr>
          </a:p>
          <a:p>
            <a:pPr algn="ctr">
              <a:spcBef>
                <a:spcPct val="0"/>
              </a:spcBef>
              <a:buFontTx/>
              <a:buNone/>
            </a:pPr>
            <a:endParaRPr lang="en-US" altLang="en-US" sz="1800" dirty="0">
              <a:latin typeface="Arial" charset="0"/>
            </a:endParaRPr>
          </a:p>
        </p:txBody>
      </p:sp>
      <p:sp>
        <p:nvSpPr>
          <p:cNvPr id="25606" name="TextBox 18"/>
          <p:cNvSpPr txBox="1">
            <a:spLocks noChangeArrowheads="1"/>
          </p:cNvSpPr>
          <p:nvPr/>
        </p:nvSpPr>
        <p:spPr bwMode="auto">
          <a:xfrm>
            <a:off x="6248400" y="3160713"/>
            <a:ext cx="1676400" cy="2031325"/>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r>
              <a:rPr lang="en-US" altLang="en-US" sz="1800" dirty="0">
                <a:latin typeface="Arial" charset="0"/>
              </a:rPr>
              <a:t>BANCO </a:t>
            </a:r>
            <a:r>
              <a:rPr lang="en-US" altLang="en-US" sz="1800" dirty="0" err="1">
                <a:latin typeface="Arial" charset="0"/>
              </a:rPr>
              <a:t>CUENTA</a:t>
            </a:r>
            <a:r>
              <a:rPr lang="en-US" altLang="en-US" sz="1800" dirty="0">
                <a:latin typeface="Arial" charset="0"/>
              </a:rPr>
              <a:t> DE </a:t>
            </a:r>
            <a:r>
              <a:rPr lang="en-US" altLang="en-US" sz="1800" dirty="0" err="1">
                <a:latin typeface="Arial" charset="0"/>
              </a:rPr>
              <a:t>AHORROS</a:t>
            </a: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p:txBody>
      </p:sp>
      <p:cxnSp>
        <p:nvCxnSpPr>
          <p:cNvPr id="15" name="Elbow Connector 14"/>
          <p:cNvCxnSpPr>
            <a:stCxn id="25604" idx="2"/>
            <a:endCxn id="25603" idx="0"/>
          </p:cNvCxnSpPr>
          <p:nvPr/>
        </p:nvCxnSpPr>
        <p:spPr>
          <a:xfrm rot="5400000">
            <a:off x="5277645" y="2370932"/>
            <a:ext cx="560387" cy="1019175"/>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25604" idx="2"/>
            <a:endCxn id="25606" idx="0"/>
          </p:cNvCxnSpPr>
          <p:nvPr/>
        </p:nvCxnSpPr>
        <p:spPr>
          <a:xfrm rot="16200000" flipH="1">
            <a:off x="6296819" y="2370931"/>
            <a:ext cx="560387" cy="1019175"/>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9" name="TextBox 25"/>
          <p:cNvSpPr txBox="1">
            <a:spLocks noChangeArrowheads="1"/>
          </p:cNvSpPr>
          <p:nvPr/>
        </p:nvSpPr>
        <p:spPr bwMode="auto">
          <a:xfrm>
            <a:off x="6248401" y="5334001"/>
            <a:ext cx="2326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Arial" charset="0"/>
              </a:rPr>
              <a:t>Para </a:t>
            </a:r>
            <a:r>
              <a:rPr lang="en-US" altLang="en-US" sz="1800" dirty="0" err="1">
                <a:latin typeface="Arial" charset="0"/>
              </a:rPr>
              <a:t>Necesidades</a:t>
            </a:r>
            <a:r>
              <a:rPr lang="en-US" altLang="en-US" sz="1800" dirty="0">
                <a:latin typeface="Arial" charset="0"/>
              </a:rPr>
              <a:t> y Metas Largo </a:t>
            </a:r>
            <a:r>
              <a:rPr lang="en-US" altLang="en-US" sz="1800" dirty="0" err="1">
                <a:latin typeface="Arial" charset="0"/>
              </a:rPr>
              <a:t>Plazo</a:t>
            </a:r>
            <a:endParaRPr lang="en-US" altLang="en-US" sz="1800" dirty="0">
              <a:latin typeface="Arial" charset="0"/>
            </a:endParaRPr>
          </a:p>
        </p:txBody>
      </p:sp>
      <p:sp>
        <p:nvSpPr>
          <p:cNvPr id="25610" name="TextBox 27"/>
          <p:cNvSpPr txBox="1">
            <a:spLocks noChangeArrowheads="1"/>
          </p:cNvSpPr>
          <p:nvPr/>
        </p:nvSpPr>
        <p:spPr bwMode="auto">
          <a:xfrm>
            <a:off x="8007351" y="3160713"/>
            <a:ext cx="18637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1800" dirty="0" err="1">
                <a:latin typeface="Arial" charset="0"/>
              </a:rPr>
              <a:t>Pagate</a:t>
            </a:r>
            <a:r>
              <a:rPr lang="en-US" altLang="en-US" sz="1800" dirty="0">
                <a:latin typeface="Arial" charset="0"/>
              </a:rPr>
              <a:t> a Ti </a:t>
            </a:r>
            <a:r>
              <a:rPr lang="en-US" altLang="en-US" sz="1800" dirty="0" err="1">
                <a:latin typeface="Arial" charset="0"/>
              </a:rPr>
              <a:t>Mismo</a:t>
            </a:r>
            <a:r>
              <a:rPr lang="en-US" altLang="en-US" sz="1800" dirty="0">
                <a:latin typeface="Arial" charset="0"/>
              </a:rPr>
              <a:t> </a:t>
            </a:r>
          </a:p>
          <a:p>
            <a:pPr>
              <a:spcBef>
                <a:spcPct val="0"/>
              </a:spcBef>
            </a:pPr>
            <a:r>
              <a:rPr lang="en-US" altLang="en-US" sz="1800" dirty="0">
                <a:latin typeface="Arial" charset="0"/>
              </a:rPr>
              <a:t>PRIMERO!</a:t>
            </a:r>
          </a:p>
        </p:txBody>
      </p:sp>
      <p:sp>
        <p:nvSpPr>
          <p:cNvPr id="25611" name="TextBox 27"/>
          <p:cNvSpPr txBox="1">
            <a:spLocks noChangeArrowheads="1"/>
          </p:cNvSpPr>
          <p:nvPr/>
        </p:nvSpPr>
        <p:spPr bwMode="auto">
          <a:xfrm>
            <a:off x="8251825" y="3914776"/>
            <a:ext cx="115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b="1" dirty="0">
                <a:latin typeface="Arial" charset="0"/>
              </a:rPr>
              <a:t>10%+</a:t>
            </a:r>
          </a:p>
        </p:txBody>
      </p:sp>
      <p:sp>
        <p:nvSpPr>
          <p:cNvPr id="25612" name="TextBox 25"/>
          <p:cNvSpPr txBox="1">
            <a:spLocks noChangeArrowheads="1"/>
          </p:cNvSpPr>
          <p:nvPr/>
        </p:nvSpPr>
        <p:spPr bwMode="auto">
          <a:xfrm>
            <a:off x="3631722" y="5334001"/>
            <a:ext cx="22547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en-US" altLang="en-US" sz="1800" dirty="0">
                <a:latin typeface="Arial" charset="0"/>
              </a:rPr>
              <a:t>Para </a:t>
            </a:r>
            <a:r>
              <a:rPr lang="en-US" altLang="en-US" sz="1800" dirty="0" err="1">
                <a:latin typeface="Arial" charset="0"/>
              </a:rPr>
              <a:t>Necesidads</a:t>
            </a:r>
            <a:r>
              <a:rPr lang="en-US" altLang="en-US" sz="1800" dirty="0">
                <a:latin typeface="Arial" charset="0"/>
              </a:rPr>
              <a:t> y </a:t>
            </a:r>
            <a:r>
              <a:rPr lang="en-US" altLang="en-US" sz="1800" dirty="0" err="1">
                <a:latin typeface="Arial" charset="0"/>
              </a:rPr>
              <a:t>Gastos</a:t>
            </a:r>
            <a:r>
              <a:rPr lang="en-US" altLang="en-US" sz="1800" dirty="0">
                <a:latin typeface="Arial" charset="0"/>
              </a:rPr>
              <a:t> </a:t>
            </a:r>
            <a:r>
              <a:rPr lang="en-US" altLang="en-US" sz="1800" dirty="0" err="1">
                <a:latin typeface="Arial" charset="0"/>
              </a:rPr>
              <a:t>Corto</a:t>
            </a:r>
            <a:r>
              <a:rPr lang="en-US" altLang="en-US" sz="1800" dirty="0">
                <a:latin typeface="Arial" charset="0"/>
              </a:rPr>
              <a:t> </a:t>
            </a:r>
            <a:r>
              <a:rPr lang="en-US" altLang="en-US" sz="1800" dirty="0" err="1">
                <a:latin typeface="Arial" charset="0"/>
              </a:rPr>
              <a:t>Plazo</a:t>
            </a:r>
            <a:endParaRPr lang="en-US" altLang="en-US" sz="1800" dirty="0">
              <a:latin typeface="Arial" charset="0"/>
            </a:endParaRPr>
          </a:p>
        </p:txBody>
      </p:sp>
      <p:sp>
        <p:nvSpPr>
          <p:cNvPr id="14" name="Title 1"/>
          <p:cNvSpPr txBox="1">
            <a:spLocks/>
          </p:cNvSpPr>
          <p:nvPr/>
        </p:nvSpPr>
        <p:spPr>
          <a:xfrm>
            <a:off x="1566241" y="5980113"/>
            <a:ext cx="9101759" cy="87788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err="1"/>
              <a:t>Usa</a:t>
            </a:r>
            <a:r>
              <a:rPr lang="en-US" b="1" dirty="0"/>
              <a:t> 2 </a:t>
            </a:r>
            <a:r>
              <a:rPr lang="en-US" b="1" dirty="0" err="1"/>
              <a:t>Cuentas</a:t>
            </a:r>
            <a:r>
              <a:rPr lang="en-US" b="1" dirty="0"/>
              <a:t> </a:t>
            </a:r>
            <a:r>
              <a:rPr lang="en-US" b="1" dirty="0" err="1"/>
              <a:t>Separadas</a:t>
            </a:r>
            <a:endParaRPr lang="en-US" b="1" dirty="0"/>
          </a:p>
        </p:txBody>
      </p:sp>
      <p:pic>
        <p:nvPicPr>
          <p:cNvPr id="3" name="Picture 2">
            <a:extLst>
              <a:ext uri="{FF2B5EF4-FFF2-40B4-BE49-F238E27FC236}">
                <a16:creationId xmlns:a16="http://schemas.microsoft.com/office/drawing/2014/main" id="{8486195F-599C-9CDC-0784-F3CC0CB5B58A}"/>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4084492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226" y="141288"/>
            <a:ext cx="8641773" cy="1611312"/>
          </a:xfrm>
        </p:spPr>
        <p:txBody>
          <a:bodyPr>
            <a:normAutofit fontScale="90000"/>
          </a:bodyPr>
          <a:lstStyle/>
          <a:p>
            <a:pPr>
              <a:defRPr/>
            </a:pPr>
            <a:r>
              <a:rPr lang="en-US" b="1" dirty="0" err="1"/>
              <a:t>Leccion</a:t>
            </a:r>
            <a:r>
              <a:rPr lang="en-US" b="1" dirty="0"/>
              <a:t> #2: </a:t>
            </a:r>
            <a:br>
              <a:rPr lang="en-US" b="1" dirty="0"/>
            </a:br>
            <a:r>
              <a:rPr lang="en-US" b="1" dirty="0"/>
              <a:t>Concentra Tus </a:t>
            </a:r>
            <a:r>
              <a:rPr lang="en-US" b="1" dirty="0" err="1"/>
              <a:t>Activos</a:t>
            </a:r>
            <a:r>
              <a:rPr lang="en-US" b="1" dirty="0"/>
              <a:t> </a:t>
            </a:r>
            <a:br>
              <a:rPr lang="en-US" b="1" dirty="0"/>
            </a:br>
            <a:r>
              <a:rPr lang="en-US" b="1" dirty="0" err="1"/>
              <a:t>en</a:t>
            </a:r>
            <a:r>
              <a:rPr lang="en-US" b="1" dirty="0"/>
              <a:t> Una </a:t>
            </a:r>
            <a:r>
              <a:rPr lang="en-US" b="1" dirty="0" err="1"/>
              <a:t>Cuenta</a:t>
            </a:r>
            <a:r>
              <a:rPr lang="en-US" b="1" dirty="0"/>
              <a:t> </a:t>
            </a:r>
            <a:r>
              <a:rPr lang="en-US" b="1" dirty="0" err="1"/>
              <a:t>tipo</a:t>
            </a:r>
            <a:r>
              <a:rPr lang="en-US" b="1" dirty="0"/>
              <a:t> “Wealth Heritage”</a:t>
            </a:r>
          </a:p>
        </p:txBody>
      </p:sp>
      <p:sp>
        <p:nvSpPr>
          <p:cNvPr id="27652" name="TextBox 4"/>
          <p:cNvSpPr txBox="1">
            <a:spLocks noChangeArrowheads="1"/>
          </p:cNvSpPr>
          <p:nvPr/>
        </p:nvSpPr>
        <p:spPr bwMode="auto">
          <a:xfrm>
            <a:off x="2382838" y="4825605"/>
            <a:ext cx="2398713" cy="923330"/>
          </a:xfrm>
          <a:prstGeom prst="rect">
            <a:avLst/>
          </a:prstGeom>
          <a:solidFill>
            <a:srgbClr val="00B0F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INVERSION EN BOLSA DE </a:t>
            </a:r>
            <a:r>
              <a:rPr lang="en-US" altLang="en-US" sz="1800" dirty="0" err="1">
                <a:latin typeface="Arial" charset="0"/>
              </a:rPr>
              <a:t>VALORES</a:t>
            </a:r>
            <a:endParaRPr lang="en-US" altLang="en-US" sz="1800" dirty="0">
              <a:latin typeface="Arial" charset="0"/>
            </a:endParaRPr>
          </a:p>
        </p:txBody>
      </p:sp>
      <p:cxnSp>
        <p:nvCxnSpPr>
          <p:cNvPr id="7" name="Straight Arrow Connector 11"/>
          <p:cNvCxnSpPr>
            <a:cxnSpLocks/>
            <a:stCxn id="27655" idx="3"/>
            <a:endCxn id="53" idx="1"/>
          </p:cNvCxnSpPr>
          <p:nvPr/>
        </p:nvCxnSpPr>
        <p:spPr>
          <a:xfrm>
            <a:off x="4781550" y="2939654"/>
            <a:ext cx="791059" cy="840446"/>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655" name="TextBox 21"/>
          <p:cNvSpPr txBox="1">
            <a:spLocks noChangeArrowheads="1"/>
          </p:cNvSpPr>
          <p:nvPr/>
        </p:nvSpPr>
        <p:spPr bwMode="auto">
          <a:xfrm>
            <a:off x="2343150" y="2755504"/>
            <a:ext cx="2438400" cy="368300"/>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err="1">
                <a:latin typeface="Arial" charset="0"/>
              </a:rPr>
              <a:t>RETIRO</a:t>
            </a:r>
            <a:r>
              <a:rPr lang="en-US" altLang="en-US" sz="1800" dirty="0">
                <a:latin typeface="Arial" charset="0"/>
              </a:rPr>
              <a:t> (401k)</a:t>
            </a:r>
          </a:p>
        </p:txBody>
      </p:sp>
      <p:sp>
        <p:nvSpPr>
          <p:cNvPr id="27656" name="TextBox 22"/>
          <p:cNvSpPr txBox="1">
            <a:spLocks noChangeArrowheads="1"/>
          </p:cNvSpPr>
          <p:nvPr/>
        </p:nvSpPr>
        <p:spPr bwMode="auto">
          <a:xfrm>
            <a:off x="2362200" y="3396854"/>
            <a:ext cx="2438400" cy="369332"/>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err="1">
                <a:latin typeface="Arial" charset="0"/>
              </a:rPr>
              <a:t>RETIRO</a:t>
            </a:r>
            <a:r>
              <a:rPr lang="en-US" altLang="en-US" sz="1800" dirty="0">
                <a:latin typeface="Arial" charset="0"/>
              </a:rPr>
              <a:t> (IRA)</a:t>
            </a:r>
          </a:p>
        </p:txBody>
      </p:sp>
      <p:sp>
        <p:nvSpPr>
          <p:cNvPr id="27657" name="TextBox 23"/>
          <p:cNvSpPr txBox="1">
            <a:spLocks noChangeArrowheads="1"/>
          </p:cNvSpPr>
          <p:nvPr/>
        </p:nvSpPr>
        <p:spPr bwMode="auto">
          <a:xfrm>
            <a:off x="2362200" y="3992167"/>
            <a:ext cx="2419350" cy="646331"/>
          </a:xfrm>
          <a:prstGeom prst="rect">
            <a:avLst/>
          </a:prstGeom>
          <a:solidFill>
            <a:srgbClr val="00B0F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SEGURO DE VIDA PERMANENTE</a:t>
            </a:r>
          </a:p>
        </p:txBody>
      </p:sp>
      <p:sp>
        <p:nvSpPr>
          <p:cNvPr id="27660" name="TextBox 33"/>
          <p:cNvSpPr txBox="1">
            <a:spLocks noChangeArrowheads="1"/>
          </p:cNvSpPr>
          <p:nvPr/>
        </p:nvSpPr>
        <p:spPr bwMode="auto">
          <a:xfrm>
            <a:off x="2362200" y="2153843"/>
            <a:ext cx="2438400" cy="369332"/>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UNIVERSIDAD (529)</a:t>
            </a:r>
          </a:p>
        </p:txBody>
      </p:sp>
      <p:cxnSp>
        <p:nvCxnSpPr>
          <p:cNvPr id="37" name="Straight Arrow Connector 11"/>
          <p:cNvCxnSpPr>
            <a:cxnSpLocks/>
            <a:stCxn id="27660" idx="3"/>
            <a:endCxn id="53" idx="1"/>
          </p:cNvCxnSpPr>
          <p:nvPr/>
        </p:nvCxnSpPr>
        <p:spPr>
          <a:xfrm>
            <a:off x="4800600" y="2338509"/>
            <a:ext cx="772009" cy="1441591"/>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11"/>
          <p:cNvCxnSpPr>
            <a:cxnSpLocks/>
            <a:stCxn id="27656" idx="3"/>
            <a:endCxn id="53" idx="1"/>
          </p:cNvCxnSpPr>
          <p:nvPr/>
        </p:nvCxnSpPr>
        <p:spPr>
          <a:xfrm>
            <a:off x="4800600" y="3581520"/>
            <a:ext cx="772009" cy="19858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11"/>
          <p:cNvCxnSpPr>
            <a:cxnSpLocks/>
            <a:stCxn id="27657" idx="3"/>
            <a:endCxn id="53" idx="1"/>
          </p:cNvCxnSpPr>
          <p:nvPr/>
        </p:nvCxnSpPr>
        <p:spPr>
          <a:xfrm flipV="1">
            <a:off x="4781550" y="3780100"/>
            <a:ext cx="791059" cy="535233"/>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11"/>
          <p:cNvCxnSpPr>
            <a:cxnSpLocks/>
            <a:stCxn id="27652" idx="3"/>
            <a:endCxn id="53" idx="1"/>
          </p:cNvCxnSpPr>
          <p:nvPr/>
        </p:nvCxnSpPr>
        <p:spPr>
          <a:xfrm flipV="1">
            <a:off x="4781551" y="3780100"/>
            <a:ext cx="791058" cy="150717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2"/>
          <p:cNvSpPr txBox="1">
            <a:spLocks noChangeArrowheads="1"/>
          </p:cNvSpPr>
          <p:nvPr/>
        </p:nvSpPr>
        <p:spPr bwMode="auto">
          <a:xfrm>
            <a:off x="8001000" y="3318475"/>
            <a:ext cx="2049462" cy="646331"/>
          </a:xfrm>
          <a:prstGeom prst="rect">
            <a:avLst/>
          </a:prstGeom>
          <a:solidFill>
            <a:srgbClr val="FFC00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TU “</a:t>
            </a:r>
            <a:r>
              <a:rPr lang="en-US" altLang="en-US" sz="1800" dirty="0" err="1">
                <a:latin typeface="Arial" charset="0"/>
              </a:rPr>
              <a:t>PROPIO</a:t>
            </a:r>
            <a:r>
              <a:rPr lang="en-US" altLang="en-US" sz="1800" dirty="0">
                <a:latin typeface="Arial" charset="0"/>
              </a:rPr>
              <a:t> BANCO”</a:t>
            </a:r>
          </a:p>
        </p:txBody>
      </p:sp>
      <p:sp>
        <p:nvSpPr>
          <p:cNvPr id="53" name="TextBox 18"/>
          <p:cNvSpPr txBox="1">
            <a:spLocks noChangeArrowheads="1"/>
          </p:cNvSpPr>
          <p:nvPr/>
        </p:nvSpPr>
        <p:spPr bwMode="auto">
          <a:xfrm>
            <a:off x="5572609" y="2764437"/>
            <a:ext cx="1676400" cy="2031325"/>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r>
              <a:rPr lang="en-US" altLang="en-US" sz="1800" dirty="0" err="1">
                <a:latin typeface="Arial" charset="0"/>
              </a:rPr>
              <a:t>CUENTA</a:t>
            </a:r>
            <a:r>
              <a:rPr lang="en-US" altLang="en-US" sz="1800" dirty="0">
                <a:latin typeface="Arial" charset="0"/>
              </a:rPr>
              <a:t> de BANCO </a:t>
            </a:r>
            <a:r>
              <a:rPr lang="en-US" altLang="en-US" sz="1800" dirty="0" err="1">
                <a:latin typeface="Arial" charset="0"/>
              </a:rPr>
              <a:t>AHORROS</a:t>
            </a: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p:txBody>
      </p:sp>
      <p:cxnSp>
        <p:nvCxnSpPr>
          <p:cNvPr id="68" name="Straight Arrow Connector 11"/>
          <p:cNvCxnSpPr>
            <a:cxnSpLocks/>
            <a:stCxn id="53" idx="3"/>
            <a:endCxn id="38" idx="1"/>
          </p:cNvCxnSpPr>
          <p:nvPr/>
        </p:nvCxnSpPr>
        <p:spPr>
          <a:xfrm flipV="1">
            <a:off x="7249009" y="3641641"/>
            <a:ext cx="751991" cy="138459"/>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4" name="Title 1"/>
          <p:cNvSpPr txBox="1">
            <a:spLocks/>
          </p:cNvSpPr>
          <p:nvPr/>
        </p:nvSpPr>
        <p:spPr>
          <a:xfrm>
            <a:off x="7815470" y="4202824"/>
            <a:ext cx="2777160" cy="189317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t>Le </a:t>
            </a:r>
            <a:r>
              <a:rPr lang="en-US" sz="2400" b="1" dirty="0" err="1"/>
              <a:t>llamamos</a:t>
            </a:r>
            <a:r>
              <a:rPr lang="en-US" sz="2400" b="1" dirty="0"/>
              <a:t> </a:t>
            </a:r>
            <a:r>
              <a:rPr lang="en-US" sz="2400" b="1" dirty="0" err="1"/>
              <a:t>Cuenta</a:t>
            </a:r>
            <a:r>
              <a:rPr lang="en-US" sz="2400" b="1" dirty="0"/>
              <a:t> “Wealth Heritage” </a:t>
            </a:r>
          </a:p>
        </p:txBody>
      </p:sp>
      <p:pic>
        <p:nvPicPr>
          <p:cNvPr id="4" name="Picture 3">
            <a:extLst>
              <a:ext uri="{FF2B5EF4-FFF2-40B4-BE49-F238E27FC236}">
                <a16:creationId xmlns:a16="http://schemas.microsoft.com/office/drawing/2014/main" id="{EECAC064-E099-F794-E180-E34A75B90F77}"/>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301991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2"/>
          <p:cNvSpPr txBox="1">
            <a:spLocks noChangeArrowheads="1"/>
          </p:cNvSpPr>
          <p:nvPr/>
        </p:nvSpPr>
        <p:spPr bwMode="auto">
          <a:xfrm>
            <a:off x="5105399" y="1896803"/>
            <a:ext cx="2362200" cy="3970318"/>
          </a:xfrm>
          <a:prstGeom prst="rect">
            <a:avLst/>
          </a:prstGeom>
          <a:solidFill>
            <a:srgbClr val="FFC00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TU </a:t>
            </a:r>
            <a:r>
              <a:rPr lang="en-US" altLang="en-US" sz="1800" dirty="0" err="1">
                <a:latin typeface="Arial" charset="0"/>
              </a:rPr>
              <a:t>CUENTA</a:t>
            </a:r>
            <a:r>
              <a:rPr lang="en-US" altLang="en-US" sz="1800" dirty="0">
                <a:latin typeface="Arial" charset="0"/>
              </a:rPr>
              <a:t> “WEALTH HERITAGE”</a:t>
            </a: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p:txBody>
      </p:sp>
      <p:sp>
        <p:nvSpPr>
          <p:cNvPr id="2" name="Title 1"/>
          <p:cNvSpPr>
            <a:spLocks noGrp="1"/>
          </p:cNvSpPr>
          <p:nvPr>
            <p:ph type="title"/>
          </p:nvPr>
        </p:nvSpPr>
        <p:spPr>
          <a:xfrm>
            <a:off x="2438400" y="141288"/>
            <a:ext cx="9565532" cy="1143000"/>
          </a:xfrm>
        </p:spPr>
        <p:txBody>
          <a:bodyPr>
            <a:normAutofit fontScale="90000"/>
          </a:bodyPr>
          <a:lstStyle/>
          <a:p>
            <a:pPr>
              <a:defRPr/>
            </a:pPr>
            <a:r>
              <a:rPr lang="en-US" b="1" dirty="0"/>
              <a:t>Tu “</a:t>
            </a:r>
            <a:r>
              <a:rPr lang="en-US" b="1" dirty="0" err="1"/>
              <a:t>Propio</a:t>
            </a:r>
            <a:r>
              <a:rPr lang="en-US" b="1" dirty="0"/>
              <a:t> Banco” o </a:t>
            </a:r>
            <a:r>
              <a:rPr lang="en-US" b="1" dirty="0" err="1"/>
              <a:t>Cuenta</a:t>
            </a:r>
            <a:r>
              <a:rPr lang="en-US" b="1" dirty="0"/>
              <a:t> “Wealth Heritage” </a:t>
            </a:r>
            <a:br>
              <a:rPr lang="en-US" b="1" dirty="0"/>
            </a:br>
            <a:r>
              <a:rPr lang="en-US" b="1" dirty="0"/>
              <a:t>Tiene 3 </a:t>
            </a:r>
            <a:r>
              <a:rPr lang="en-US" b="1" dirty="0" err="1"/>
              <a:t>Funciones</a:t>
            </a:r>
            <a:endParaRPr lang="en-US" b="1" dirty="0"/>
          </a:p>
        </p:txBody>
      </p:sp>
      <p:sp>
        <p:nvSpPr>
          <p:cNvPr id="27656" name="TextBox 22"/>
          <p:cNvSpPr txBox="1">
            <a:spLocks noChangeArrowheads="1"/>
          </p:cNvSpPr>
          <p:nvPr/>
        </p:nvSpPr>
        <p:spPr bwMode="auto">
          <a:xfrm>
            <a:off x="5380072" y="3117767"/>
            <a:ext cx="1812857" cy="646331"/>
          </a:xfrm>
          <a:prstGeom prst="rect">
            <a:avLst/>
          </a:prstGeom>
          <a:solidFill>
            <a:srgbClr val="00B05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1. </a:t>
            </a:r>
            <a:r>
              <a:rPr lang="en-US" altLang="en-US" sz="1800" dirty="0" err="1">
                <a:latin typeface="Arial" charset="0"/>
              </a:rPr>
              <a:t>PROTECCION</a:t>
            </a:r>
            <a:endParaRPr lang="en-US" altLang="en-US" sz="1800" dirty="0">
              <a:latin typeface="Arial" charset="0"/>
            </a:endParaRPr>
          </a:p>
        </p:txBody>
      </p:sp>
      <p:sp>
        <p:nvSpPr>
          <p:cNvPr id="27660" name="TextBox 33"/>
          <p:cNvSpPr txBox="1">
            <a:spLocks noChangeArrowheads="1"/>
          </p:cNvSpPr>
          <p:nvPr/>
        </p:nvSpPr>
        <p:spPr bwMode="auto">
          <a:xfrm>
            <a:off x="5380072" y="3896039"/>
            <a:ext cx="1812857" cy="646331"/>
          </a:xfrm>
          <a:prstGeom prst="rect">
            <a:avLst/>
          </a:prstGeom>
          <a:solidFill>
            <a:srgbClr val="00B0F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2. </a:t>
            </a:r>
          </a:p>
          <a:p>
            <a:pPr algn="ctr">
              <a:spcBef>
                <a:spcPct val="0"/>
              </a:spcBef>
              <a:buFontTx/>
              <a:buNone/>
            </a:pPr>
            <a:r>
              <a:rPr lang="en-US" altLang="en-US" sz="1800" dirty="0" err="1">
                <a:latin typeface="Arial" charset="0"/>
              </a:rPr>
              <a:t>AHORRO</a:t>
            </a:r>
            <a:endParaRPr lang="en-US" altLang="en-US" sz="1800" dirty="0">
              <a:latin typeface="Arial" charset="0"/>
            </a:endParaRPr>
          </a:p>
        </p:txBody>
      </p:sp>
      <p:sp>
        <p:nvSpPr>
          <p:cNvPr id="19" name="TextBox 33"/>
          <p:cNvSpPr txBox="1">
            <a:spLocks noChangeArrowheads="1"/>
          </p:cNvSpPr>
          <p:nvPr/>
        </p:nvSpPr>
        <p:spPr bwMode="auto">
          <a:xfrm>
            <a:off x="5380071" y="4673731"/>
            <a:ext cx="1812857" cy="923330"/>
          </a:xfrm>
          <a:prstGeom prst="rect">
            <a:avLst/>
          </a:prstGeom>
          <a:solidFill>
            <a:schemeClr val="accent4">
              <a:lumMod val="60000"/>
              <a:lumOff val="40000"/>
            </a:schemeClr>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3. </a:t>
            </a:r>
          </a:p>
          <a:p>
            <a:pPr algn="ctr">
              <a:spcBef>
                <a:spcPct val="0"/>
              </a:spcBef>
              <a:buFontTx/>
              <a:buNone/>
            </a:pPr>
            <a:r>
              <a:rPr lang="en-US" altLang="en-US" sz="1800" dirty="0">
                <a:latin typeface="Arial" charset="0"/>
              </a:rPr>
              <a:t>LINEA DE </a:t>
            </a:r>
            <a:r>
              <a:rPr lang="en-US" altLang="en-US" sz="1800" dirty="0" err="1">
                <a:latin typeface="Arial" charset="0"/>
              </a:rPr>
              <a:t>CREDITO</a:t>
            </a:r>
            <a:endParaRPr lang="en-US" altLang="en-US" sz="1800" dirty="0">
              <a:latin typeface="Arial" charset="0"/>
            </a:endParaRPr>
          </a:p>
        </p:txBody>
      </p:sp>
      <p:sp>
        <p:nvSpPr>
          <p:cNvPr id="20" name="Title 1"/>
          <p:cNvSpPr txBox="1">
            <a:spLocks/>
          </p:cNvSpPr>
          <p:nvPr/>
        </p:nvSpPr>
        <p:spPr>
          <a:xfrm>
            <a:off x="1524000" y="1896803"/>
            <a:ext cx="2777160" cy="24948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t>1. </a:t>
            </a:r>
            <a:r>
              <a:rPr lang="en-US" sz="2400" b="1" dirty="0" err="1"/>
              <a:t>PROTECCION</a:t>
            </a:r>
            <a:r>
              <a:rPr lang="en-US" sz="2400" b="1" dirty="0"/>
              <a:t> – </a:t>
            </a:r>
            <a:r>
              <a:rPr lang="en-US" sz="2400" b="1" dirty="0" err="1"/>
              <a:t>Esto</a:t>
            </a:r>
            <a:r>
              <a:rPr lang="en-US" sz="2400" b="1" dirty="0"/>
              <a:t> </a:t>
            </a:r>
            <a:r>
              <a:rPr lang="en-US" sz="2400" b="1" dirty="0" err="1"/>
              <a:t>viene</a:t>
            </a:r>
            <a:r>
              <a:rPr lang="en-US" sz="2400" b="1" dirty="0"/>
              <a:t> del Seguro de Vida:</a:t>
            </a:r>
          </a:p>
          <a:p>
            <a:pPr>
              <a:defRPr/>
            </a:pPr>
            <a:r>
              <a:rPr lang="en-US" sz="2400" b="1" dirty="0"/>
              <a:t>Vida Entera + Temporal + Seguro </a:t>
            </a:r>
            <a:r>
              <a:rPr lang="en-US" sz="2400" b="1" dirty="0" err="1"/>
              <a:t>Añadido</a:t>
            </a:r>
            <a:r>
              <a:rPr lang="en-US" sz="2400" b="1" dirty="0"/>
              <a:t> (PUA)</a:t>
            </a:r>
          </a:p>
        </p:txBody>
      </p:sp>
      <p:sp>
        <p:nvSpPr>
          <p:cNvPr id="21" name="Title 1"/>
          <p:cNvSpPr txBox="1">
            <a:spLocks/>
          </p:cNvSpPr>
          <p:nvPr/>
        </p:nvSpPr>
        <p:spPr>
          <a:xfrm>
            <a:off x="1676400" y="4219203"/>
            <a:ext cx="2777160" cy="249486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t>2. </a:t>
            </a:r>
            <a:r>
              <a:rPr lang="en-US" sz="2400" b="1" dirty="0" err="1"/>
              <a:t>AHORRO</a:t>
            </a:r>
            <a:r>
              <a:rPr lang="en-US" sz="2400" b="1" dirty="0"/>
              <a:t> – </a:t>
            </a:r>
            <a:r>
              <a:rPr lang="en-US" sz="2400" b="1" dirty="0" err="1"/>
              <a:t>Esto</a:t>
            </a:r>
            <a:r>
              <a:rPr lang="en-US" sz="2400" b="1" dirty="0"/>
              <a:t> </a:t>
            </a:r>
            <a:r>
              <a:rPr lang="en-US" sz="2400" b="1" dirty="0" err="1"/>
              <a:t>Reemplaza</a:t>
            </a:r>
            <a:r>
              <a:rPr lang="en-US" sz="2400" b="1" dirty="0"/>
              <a:t> la </a:t>
            </a:r>
            <a:r>
              <a:rPr lang="en-US" sz="2400" b="1" dirty="0" err="1"/>
              <a:t>Necesidad</a:t>
            </a:r>
            <a:r>
              <a:rPr lang="en-US" sz="2400" b="1" dirty="0"/>
              <a:t> de </a:t>
            </a:r>
            <a:r>
              <a:rPr lang="en-US" sz="2400" b="1" dirty="0" err="1"/>
              <a:t>Cuentas</a:t>
            </a:r>
            <a:r>
              <a:rPr lang="en-US" sz="2400" b="1" dirty="0"/>
              <a:t> de Banco de </a:t>
            </a:r>
            <a:r>
              <a:rPr lang="en-US" sz="2400" b="1" dirty="0" err="1"/>
              <a:t>Ahorro</a:t>
            </a:r>
            <a:r>
              <a:rPr lang="en-US" sz="2400" b="1" dirty="0"/>
              <a:t>, </a:t>
            </a:r>
            <a:r>
              <a:rPr lang="en-US" sz="2400" b="1" dirty="0" err="1"/>
              <a:t>Cuentas</a:t>
            </a:r>
            <a:r>
              <a:rPr lang="en-US" sz="2400" b="1" dirty="0"/>
              <a:t> de Universidad 529 &amp; </a:t>
            </a:r>
            <a:r>
              <a:rPr lang="en-US" sz="2400" b="1" dirty="0" err="1"/>
              <a:t>Cuentas</a:t>
            </a:r>
            <a:r>
              <a:rPr lang="en-US" sz="2400" b="1" dirty="0"/>
              <a:t> de </a:t>
            </a:r>
            <a:r>
              <a:rPr lang="en-US" sz="2400" b="1" dirty="0" err="1"/>
              <a:t>Retiro</a:t>
            </a:r>
            <a:endParaRPr lang="en-US" sz="2400" b="1" dirty="0"/>
          </a:p>
        </p:txBody>
      </p:sp>
      <p:sp>
        <p:nvSpPr>
          <p:cNvPr id="22" name="Title 1"/>
          <p:cNvSpPr txBox="1">
            <a:spLocks/>
          </p:cNvSpPr>
          <p:nvPr/>
        </p:nvSpPr>
        <p:spPr>
          <a:xfrm>
            <a:off x="7663070" y="1870334"/>
            <a:ext cx="2777160" cy="24948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t>3. LINEA DE </a:t>
            </a:r>
            <a:r>
              <a:rPr lang="en-US" sz="2400" b="1" dirty="0" err="1"/>
              <a:t>CREDITO</a:t>
            </a:r>
            <a:r>
              <a:rPr lang="en-US" sz="2400" b="1" dirty="0"/>
              <a:t> - </a:t>
            </a:r>
            <a:r>
              <a:rPr lang="en-US" sz="2400" b="1" dirty="0" err="1"/>
              <a:t>Esto</a:t>
            </a:r>
            <a:r>
              <a:rPr lang="en-US" sz="2400" b="1" dirty="0"/>
              <a:t> </a:t>
            </a:r>
            <a:r>
              <a:rPr lang="en-US" sz="2400" b="1" dirty="0" err="1"/>
              <a:t>Reemplaza</a:t>
            </a:r>
            <a:r>
              <a:rPr lang="en-US" sz="2400" b="1" dirty="0"/>
              <a:t> la </a:t>
            </a:r>
            <a:r>
              <a:rPr lang="en-US" sz="2400" b="1" dirty="0" err="1"/>
              <a:t>Necesidad</a:t>
            </a:r>
            <a:r>
              <a:rPr lang="en-US" sz="2400" b="1" dirty="0"/>
              <a:t> de </a:t>
            </a:r>
            <a:r>
              <a:rPr lang="en-US" sz="2400" b="1" dirty="0" err="1"/>
              <a:t>Pedir</a:t>
            </a:r>
            <a:r>
              <a:rPr lang="en-US" sz="2400" b="1" dirty="0"/>
              <a:t> </a:t>
            </a:r>
            <a:r>
              <a:rPr lang="en-US" sz="2400" b="1" dirty="0" err="1"/>
              <a:t>Prestado</a:t>
            </a:r>
            <a:r>
              <a:rPr lang="en-US" sz="2400" b="1" dirty="0"/>
              <a:t> de </a:t>
            </a:r>
            <a:r>
              <a:rPr lang="en-US" sz="2400" b="1" dirty="0" err="1"/>
              <a:t>Bancos</a:t>
            </a:r>
            <a:r>
              <a:rPr lang="en-US" sz="2400" b="1" dirty="0"/>
              <a:t> </a:t>
            </a:r>
            <a:r>
              <a:rPr lang="en-US" sz="2400" b="1" dirty="0" err="1"/>
              <a:t>Comerciales</a:t>
            </a:r>
            <a:endParaRPr lang="en-US" sz="2400" b="1" dirty="0"/>
          </a:p>
        </p:txBody>
      </p:sp>
      <p:sp>
        <p:nvSpPr>
          <p:cNvPr id="23" name="Title 1"/>
          <p:cNvSpPr txBox="1">
            <a:spLocks/>
          </p:cNvSpPr>
          <p:nvPr/>
        </p:nvSpPr>
        <p:spPr>
          <a:xfrm>
            <a:off x="7815470" y="4202824"/>
            <a:ext cx="2777160" cy="2494864"/>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Ø"/>
              <a:defRPr/>
            </a:pPr>
            <a:r>
              <a:rPr lang="en-US" sz="2400" b="1" dirty="0"/>
              <a:t>Esta </a:t>
            </a:r>
            <a:r>
              <a:rPr lang="en-US" sz="2400" b="1" dirty="0" err="1"/>
              <a:t>Cuenta</a:t>
            </a:r>
            <a:r>
              <a:rPr lang="en-US" sz="2400" b="1" dirty="0"/>
              <a:t> “Wealth Heritage” se </a:t>
            </a:r>
            <a:r>
              <a:rPr lang="en-US" sz="2400" b="1" dirty="0" err="1"/>
              <a:t>convierte</a:t>
            </a:r>
            <a:r>
              <a:rPr lang="en-US" sz="2400" b="1" dirty="0"/>
              <a:t> </a:t>
            </a:r>
            <a:r>
              <a:rPr lang="en-US" sz="2400" b="1" dirty="0" err="1"/>
              <a:t>en</a:t>
            </a:r>
            <a:r>
              <a:rPr lang="en-US" sz="2400" b="1" dirty="0"/>
              <a:t> </a:t>
            </a:r>
            <a:r>
              <a:rPr lang="en-US" sz="2400" b="1" dirty="0" err="1"/>
              <a:t>el</a:t>
            </a:r>
            <a:r>
              <a:rPr lang="en-US" sz="2400" b="1" dirty="0"/>
              <a:t> </a:t>
            </a:r>
            <a:r>
              <a:rPr lang="en-US" sz="2400" b="1" dirty="0" err="1"/>
              <a:t>Fundamento</a:t>
            </a:r>
            <a:r>
              <a:rPr lang="en-US" sz="2400" b="1" dirty="0"/>
              <a:t> de </a:t>
            </a:r>
            <a:r>
              <a:rPr lang="en-US" sz="2400" b="1" dirty="0" err="1"/>
              <a:t>tu</a:t>
            </a:r>
            <a:r>
              <a:rPr lang="en-US" sz="2400" b="1" dirty="0"/>
              <a:t> </a:t>
            </a:r>
            <a:r>
              <a:rPr lang="en-US" sz="2400" b="1" dirty="0" err="1"/>
              <a:t>Estrategia</a:t>
            </a:r>
            <a:r>
              <a:rPr lang="en-US" sz="2400" b="1" dirty="0"/>
              <a:t> de </a:t>
            </a:r>
            <a:r>
              <a:rPr lang="en-US" sz="2400" b="1" dirty="0" err="1"/>
              <a:t>Seguridad</a:t>
            </a:r>
            <a:r>
              <a:rPr lang="en-US" sz="2400" b="1" dirty="0"/>
              <a:t> </a:t>
            </a:r>
            <a:r>
              <a:rPr lang="en-US" sz="2400" b="1" dirty="0" err="1"/>
              <a:t>Financiera</a:t>
            </a:r>
            <a:endParaRPr lang="en-US" sz="2400" b="1" dirty="0"/>
          </a:p>
        </p:txBody>
      </p:sp>
      <p:pic>
        <p:nvPicPr>
          <p:cNvPr id="4" name="Picture 3">
            <a:extLst>
              <a:ext uri="{FF2B5EF4-FFF2-40B4-BE49-F238E27FC236}">
                <a16:creationId xmlns:a16="http://schemas.microsoft.com/office/drawing/2014/main" id="{85127DC9-91D9-B33B-C0D7-379FB3153D38}"/>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2100187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686800" cy="1143000"/>
          </a:xfrm>
        </p:spPr>
        <p:txBody>
          <a:bodyPr>
            <a:normAutofit fontScale="90000"/>
          </a:bodyPr>
          <a:lstStyle/>
          <a:p>
            <a:pPr>
              <a:defRPr/>
            </a:pPr>
            <a:r>
              <a:rPr lang="en-US" b="1" dirty="0" err="1"/>
              <a:t>Convierte</a:t>
            </a:r>
            <a:r>
              <a:rPr lang="en-US" b="1" dirty="0"/>
              <a:t> </a:t>
            </a:r>
            <a:r>
              <a:rPr lang="en-US" b="1" dirty="0" err="1"/>
              <a:t>tu</a:t>
            </a:r>
            <a:r>
              <a:rPr lang="en-US" b="1" dirty="0"/>
              <a:t> </a:t>
            </a:r>
            <a:r>
              <a:rPr lang="en-US" b="1" dirty="0" err="1"/>
              <a:t>Cuenta</a:t>
            </a:r>
            <a:r>
              <a:rPr lang="en-US" b="1" dirty="0"/>
              <a:t> Wealth Heritage </a:t>
            </a:r>
            <a:r>
              <a:rPr lang="en-US" b="1" dirty="0" err="1"/>
              <a:t>en</a:t>
            </a:r>
            <a:r>
              <a:rPr lang="en-US" b="1" dirty="0"/>
              <a:t> “Tu </a:t>
            </a:r>
            <a:r>
              <a:rPr lang="en-US" b="1" dirty="0" err="1"/>
              <a:t>Propio</a:t>
            </a:r>
            <a:r>
              <a:rPr lang="en-US" b="1" dirty="0"/>
              <a:t> Banco”</a:t>
            </a:r>
          </a:p>
        </p:txBody>
      </p:sp>
      <p:sp>
        <p:nvSpPr>
          <p:cNvPr id="28675" name="TextBox 3"/>
          <p:cNvSpPr txBox="1">
            <a:spLocks noChangeArrowheads="1"/>
          </p:cNvSpPr>
          <p:nvPr/>
        </p:nvSpPr>
        <p:spPr bwMode="auto">
          <a:xfrm>
            <a:off x="3416635" y="3148813"/>
            <a:ext cx="1676400" cy="2031325"/>
          </a:xfrm>
          <a:prstGeom prst="rect">
            <a:avLst/>
          </a:prstGeom>
          <a:solidFill>
            <a:srgbClr val="FF000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r>
              <a:rPr lang="en-US" altLang="en-US" sz="1800" dirty="0" err="1">
                <a:latin typeface="Arial" charset="0"/>
              </a:rPr>
              <a:t>CUENTA</a:t>
            </a:r>
            <a:r>
              <a:rPr lang="en-US" altLang="en-US" sz="1800" dirty="0">
                <a:latin typeface="Arial" charset="0"/>
              </a:rPr>
              <a:t> DE BANCO DE CHEQUES</a:t>
            </a: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p:txBody>
      </p:sp>
      <p:sp>
        <p:nvSpPr>
          <p:cNvPr id="28676" name="TextBox 5"/>
          <p:cNvSpPr txBox="1">
            <a:spLocks noChangeArrowheads="1"/>
          </p:cNvSpPr>
          <p:nvPr/>
        </p:nvSpPr>
        <p:spPr bwMode="auto">
          <a:xfrm>
            <a:off x="4594899" y="5620343"/>
            <a:ext cx="1698262" cy="923330"/>
          </a:xfrm>
          <a:prstGeom prst="rect">
            <a:avLst/>
          </a:prstGeom>
          <a:solidFill>
            <a:srgbClr val="FF000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PAGAR </a:t>
            </a:r>
            <a:r>
              <a:rPr lang="en-US" altLang="en-US" sz="1800" dirty="0" err="1">
                <a:latin typeface="Arial" charset="0"/>
              </a:rPr>
              <a:t>INTERES</a:t>
            </a:r>
            <a:r>
              <a:rPr lang="en-US" altLang="en-US" sz="1800" dirty="0">
                <a:latin typeface="Arial" charset="0"/>
              </a:rPr>
              <a:t> Y </a:t>
            </a:r>
            <a:r>
              <a:rPr lang="en-US" altLang="en-US" sz="1800" dirty="0" err="1">
                <a:latin typeface="Arial" charset="0"/>
              </a:rPr>
              <a:t>DEUDAS</a:t>
            </a:r>
            <a:endParaRPr lang="en-US" altLang="en-US" sz="1800" dirty="0">
              <a:latin typeface="Arial" charset="0"/>
            </a:endParaRPr>
          </a:p>
        </p:txBody>
      </p:sp>
      <p:sp>
        <p:nvSpPr>
          <p:cNvPr id="28677" name="TextBox 32"/>
          <p:cNvSpPr txBox="1">
            <a:spLocks noChangeArrowheads="1"/>
          </p:cNvSpPr>
          <p:nvPr/>
        </p:nvSpPr>
        <p:spPr bwMode="auto">
          <a:xfrm>
            <a:off x="8298932" y="2955420"/>
            <a:ext cx="2049462" cy="923330"/>
          </a:xfrm>
          <a:prstGeom prst="rect">
            <a:avLst/>
          </a:prstGeom>
          <a:solidFill>
            <a:srgbClr val="FFC00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TU </a:t>
            </a:r>
            <a:r>
              <a:rPr lang="en-US" altLang="en-US" sz="1800" dirty="0" err="1">
                <a:latin typeface="Arial" charset="0"/>
              </a:rPr>
              <a:t>CUENTA</a:t>
            </a:r>
            <a:r>
              <a:rPr lang="en-US" altLang="en-US" sz="1800" dirty="0">
                <a:latin typeface="Arial" charset="0"/>
              </a:rPr>
              <a:t> “WEALTH HERITAGE”</a:t>
            </a:r>
          </a:p>
        </p:txBody>
      </p:sp>
      <p:cxnSp>
        <p:nvCxnSpPr>
          <p:cNvPr id="46" name="Straight Arrow Connector 11"/>
          <p:cNvCxnSpPr>
            <a:cxnSpLocks/>
            <a:stCxn id="28685" idx="3"/>
            <a:endCxn id="28677" idx="1"/>
          </p:cNvCxnSpPr>
          <p:nvPr/>
        </p:nvCxnSpPr>
        <p:spPr>
          <a:xfrm flipV="1">
            <a:off x="7772400" y="3417085"/>
            <a:ext cx="526532" cy="747391"/>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a:stCxn id="28675" idx="2"/>
            <a:endCxn id="28676" idx="0"/>
          </p:cNvCxnSpPr>
          <p:nvPr/>
        </p:nvCxnSpPr>
        <p:spPr>
          <a:xfrm rot="16200000" flipH="1">
            <a:off x="4629330" y="4805642"/>
            <a:ext cx="440205" cy="118919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0" name="TextBox 34"/>
          <p:cNvSpPr txBox="1">
            <a:spLocks noChangeArrowheads="1"/>
          </p:cNvSpPr>
          <p:nvPr/>
        </p:nvSpPr>
        <p:spPr bwMode="auto">
          <a:xfrm>
            <a:off x="4594899" y="1523999"/>
            <a:ext cx="2038350" cy="923925"/>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800" dirty="0">
              <a:latin typeface="Arial" charset="0"/>
            </a:endParaRPr>
          </a:p>
          <a:p>
            <a:pPr algn="ctr">
              <a:spcBef>
                <a:spcPct val="0"/>
              </a:spcBef>
              <a:buFontTx/>
              <a:buNone/>
            </a:pPr>
            <a:r>
              <a:rPr lang="en-US" altLang="en-US" sz="1800" dirty="0" err="1">
                <a:latin typeface="Arial" charset="0"/>
              </a:rPr>
              <a:t>INGRESO</a:t>
            </a:r>
            <a:endParaRPr lang="en-US" altLang="en-US" sz="1800" dirty="0">
              <a:latin typeface="Arial" charset="0"/>
            </a:endParaRPr>
          </a:p>
          <a:p>
            <a:pPr algn="ctr">
              <a:spcBef>
                <a:spcPct val="0"/>
              </a:spcBef>
              <a:buFontTx/>
              <a:buNone/>
            </a:pPr>
            <a:endParaRPr lang="en-US" altLang="en-US" sz="1800" dirty="0">
              <a:latin typeface="Arial" charset="0"/>
            </a:endParaRPr>
          </a:p>
        </p:txBody>
      </p:sp>
      <p:sp>
        <p:nvSpPr>
          <p:cNvPr id="28681" name="TextBox 39"/>
          <p:cNvSpPr txBox="1">
            <a:spLocks noChangeArrowheads="1"/>
          </p:cNvSpPr>
          <p:nvPr/>
        </p:nvSpPr>
        <p:spPr bwMode="auto">
          <a:xfrm>
            <a:off x="1905000" y="5619749"/>
            <a:ext cx="1981200" cy="923925"/>
          </a:xfrm>
          <a:prstGeom prst="rect">
            <a:avLst/>
          </a:prstGeom>
          <a:solidFill>
            <a:srgbClr val="FFFF0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err="1">
                <a:latin typeface="Arial" charset="0"/>
              </a:rPr>
              <a:t>COBROS</a:t>
            </a:r>
            <a:endParaRPr lang="en-US" altLang="en-US" sz="1800" dirty="0">
              <a:latin typeface="Arial" charset="0"/>
            </a:endParaRPr>
          </a:p>
          <a:p>
            <a:pPr algn="ctr">
              <a:spcBef>
                <a:spcPct val="0"/>
              </a:spcBef>
              <a:buFontTx/>
              <a:buNone/>
            </a:pPr>
            <a:r>
              <a:rPr lang="en-US" altLang="en-US" sz="1800" dirty="0" err="1">
                <a:latin typeface="Arial" charset="0"/>
              </a:rPr>
              <a:t>DESEOS</a:t>
            </a:r>
            <a:endParaRPr lang="en-US" altLang="en-US" sz="1800" dirty="0">
              <a:latin typeface="Arial" charset="0"/>
            </a:endParaRPr>
          </a:p>
          <a:p>
            <a:pPr algn="ctr">
              <a:spcBef>
                <a:spcPct val="0"/>
              </a:spcBef>
              <a:buFontTx/>
              <a:buNone/>
            </a:pPr>
            <a:r>
              <a:rPr lang="en-US" altLang="en-US" sz="1800" dirty="0" err="1">
                <a:latin typeface="Arial" charset="0"/>
              </a:rPr>
              <a:t>CONSUMO</a:t>
            </a:r>
            <a:endParaRPr lang="en-US" altLang="en-US" sz="1800" dirty="0">
              <a:latin typeface="Arial" charset="0"/>
            </a:endParaRPr>
          </a:p>
        </p:txBody>
      </p:sp>
      <p:sp>
        <p:nvSpPr>
          <p:cNvPr id="50" name="TextBox 49"/>
          <p:cNvSpPr txBox="1"/>
          <p:nvPr/>
        </p:nvSpPr>
        <p:spPr>
          <a:xfrm>
            <a:off x="6798572" y="5619748"/>
            <a:ext cx="1676400" cy="1323439"/>
          </a:xfrm>
          <a:prstGeom prst="rect">
            <a:avLst/>
          </a:prstGeom>
          <a:solidFill>
            <a:schemeClr val="accent4">
              <a:lumMod val="60000"/>
              <a:lumOff val="40000"/>
            </a:schemeClr>
          </a:solidFill>
          <a:ln w="25400">
            <a:solidFill>
              <a:schemeClr val="tx1"/>
            </a:solidFill>
          </a:ln>
        </p:spPr>
        <p:txBody>
          <a:bodyPr wrap="square">
            <a:spAutoFit/>
          </a:bodyPr>
          <a:lstStyle/>
          <a:p>
            <a:pPr algn="ctr">
              <a:defRPr/>
            </a:pPr>
            <a:r>
              <a:rPr lang="en-US" sz="2000" dirty="0"/>
              <a:t>PAGAR </a:t>
            </a:r>
            <a:r>
              <a:rPr lang="en-US" sz="2000" dirty="0" err="1"/>
              <a:t>DEUDAS</a:t>
            </a:r>
            <a:r>
              <a:rPr lang="en-US" sz="2000" dirty="0"/>
              <a:t> DE </a:t>
            </a:r>
            <a:r>
              <a:rPr lang="en-US" sz="2000" dirty="0" err="1"/>
              <a:t>COMPRAS</a:t>
            </a:r>
            <a:r>
              <a:rPr lang="en-US" sz="2000" dirty="0"/>
              <a:t> </a:t>
            </a:r>
            <a:r>
              <a:rPr lang="en-US" sz="2000" dirty="0" err="1"/>
              <a:t>MAYORES</a:t>
            </a:r>
            <a:endParaRPr lang="en-US" sz="2000" dirty="0"/>
          </a:p>
        </p:txBody>
      </p:sp>
      <p:sp>
        <p:nvSpPr>
          <p:cNvPr id="28685" name="TextBox 18"/>
          <p:cNvSpPr txBox="1">
            <a:spLocks noChangeArrowheads="1"/>
          </p:cNvSpPr>
          <p:nvPr/>
        </p:nvSpPr>
        <p:spPr bwMode="auto">
          <a:xfrm>
            <a:off x="6096000" y="3148813"/>
            <a:ext cx="1676400" cy="2031325"/>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r>
              <a:rPr lang="en-US" altLang="en-US" sz="1800" dirty="0" err="1">
                <a:latin typeface="Arial" charset="0"/>
              </a:rPr>
              <a:t>CUENTA</a:t>
            </a:r>
            <a:r>
              <a:rPr lang="en-US" altLang="en-US" sz="1800" dirty="0">
                <a:latin typeface="Arial" charset="0"/>
              </a:rPr>
              <a:t> DE BANCO DE </a:t>
            </a:r>
            <a:r>
              <a:rPr lang="en-US" altLang="en-US" sz="1800" dirty="0" err="1">
                <a:latin typeface="Arial" charset="0"/>
              </a:rPr>
              <a:t>AHORROS</a:t>
            </a: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p:txBody>
      </p:sp>
      <p:cxnSp>
        <p:nvCxnSpPr>
          <p:cNvPr id="15" name="Elbow Connector 14"/>
          <p:cNvCxnSpPr>
            <a:stCxn id="28680" idx="2"/>
            <a:endCxn id="28675" idx="0"/>
          </p:cNvCxnSpPr>
          <p:nvPr/>
        </p:nvCxnSpPr>
        <p:spPr>
          <a:xfrm rot="5400000">
            <a:off x="4584011" y="2118749"/>
            <a:ext cx="700889" cy="1359239"/>
          </a:xfrm>
          <a:prstGeom prst="bentConnector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28680" idx="2"/>
            <a:endCxn id="28685" idx="0"/>
          </p:cNvCxnSpPr>
          <p:nvPr/>
        </p:nvCxnSpPr>
        <p:spPr>
          <a:xfrm rot="16200000" flipH="1">
            <a:off x="5923693" y="2138305"/>
            <a:ext cx="700889" cy="1320126"/>
          </a:xfrm>
          <a:prstGeom prst="bentConnector3">
            <a:avLst>
              <a:gd name="adj1" fmla="val 5000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28675" idx="2"/>
            <a:endCxn id="28681" idx="0"/>
          </p:cNvCxnSpPr>
          <p:nvPr/>
        </p:nvCxnSpPr>
        <p:spPr>
          <a:xfrm rot="5400000">
            <a:off x="3355413" y="4720326"/>
            <a:ext cx="439611" cy="135923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689" name="TextBox 27"/>
          <p:cNvSpPr txBox="1">
            <a:spLocks noChangeArrowheads="1"/>
          </p:cNvSpPr>
          <p:nvPr/>
        </p:nvSpPr>
        <p:spPr bwMode="auto">
          <a:xfrm>
            <a:off x="6987210" y="2284447"/>
            <a:ext cx="2967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ct val="0"/>
              </a:spcBef>
              <a:buNone/>
            </a:pPr>
            <a:r>
              <a:rPr lang="en-US" altLang="en-US" sz="1800" b="1" dirty="0">
                <a:latin typeface="Arial" charset="0"/>
              </a:rPr>
              <a:t>1.) </a:t>
            </a:r>
            <a:r>
              <a:rPr lang="en-US" altLang="en-US" sz="1800" b="1" dirty="0" err="1">
                <a:latin typeface="Arial" charset="0"/>
              </a:rPr>
              <a:t>Pagate</a:t>
            </a:r>
            <a:r>
              <a:rPr lang="en-US" altLang="en-US" sz="1800" b="1" dirty="0">
                <a:latin typeface="Arial" charset="0"/>
              </a:rPr>
              <a:t> a Ti PRIMERO!</a:t>
            </a:r>
          </a:p>
        </p:txBody>
      </p:sp>
      <p:cxnSp>
        <p:nvCxnSpPr>
          <p:cNvPr id="60" name="Straight Arrow Connector 11"/>
          <p:cNvCxnSpPr>
            <a:cxnSpLocks/>
            <a:stCxn id="28685" idx="2"/>
            <a:endCxn id="50" idx="0"/>
          </p:cNvCxnSpPr>
          <p:nvPr/>
        </p:nvCxnSpPr>
        <p:spPr>
          <a:xfrm rot="16200000" flipH="1">
            <a:off x="7065681" y="5048657"/>
            <a:ext cx="439610" cy="702572"/>
          </a:xfrm>
          <a:prstGeom prst="bentConnector3">
            <a:avLst>
              <a:gd name="adj1" fmla="val 50000"/>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27"/>
          <p:cNvSpPr txBox="1">
            <a:spLocks noChangeArrowheads="1"/>
          </p:cNvSpPr>
          <p:nvPr/>
        </p:nvSpPr>
        <p:spPr bwMode="auto">
          <a:xfrm>
            <a:off x="9772925" y="2185984"/>
            <a:ext cx="115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800" b="1" dirty="0">
                <a:latin typeface="Arial" charset="0"/>
              </a:rPr>
              <a:t>10%+</a:t>
            </a:r>
          </a:p>
        </p:txBody>
      </p:sp>
      <p:cxnSp>
        <p:nvCxnSpPr>
          <p:cNvPr id="23" name="Straight Arrow Connector 11"/>
          <p:cNvCxnSpPr>
            <a:cxnSpLocks/>
            <a:stCxn id="28677" idx="2"/>
          </p:cNvCxnSpPr>
          <p:nvPr/>
        </p:nvCxnSpPr>
        <p:spPr>
          <a:xfrm rot="5400000">
            <a:off x="8222369" y="3428784"/>
            <a:ext cx="651329" cy="1551261"/>
          </a:xfrm>
          <a:prstGeom prst="bentConnector2">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8" name="TextBox 27"/>
          <p:cNvSpPr txBox="1">
            <a:spLocks noChangeArrowheads="1"/>
          </p:cNvSpPr>
          <p:nvPr/>
        </p:nvSpPr>
        <p:spPr bwMode="auto">
          <a:xfrm>
            <a:off x="7947429" y="4532239"/>
            <a:ext cx="21451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ct val="0"/>
              </a:spcBef>
              <a:buNone/>
            </a:pPr>
            <a:r>
              <a:rPr lang="en-US" altLang="en-US" sz="1800" b="1" dirty="0">
                <a:latin typeface="Arial" charset="0"/>
              </a:rPr>
              <a:t>2.) </a:t>
            </a:r>
            <a:r>
              <a:rPr lang="en-US" altLang="en-US" sz="1800" b="1" dirty="0" err="1">
                <a:latin typeface="Arial" charset="0"/>
              </a:rPr>
              <a:t>Pidete</a:t>
            </a:r>
            <a:r>
              <a:rPr lang="en-US" altLang="en-US" sz="1800" b="1" dirty="0">
                <a:latin typeface="Arial" charset="0"/>
              </a:rPr>
              <a:t> </a:t>
            </a:r>
            <a:r>
              <a:rPr lang="en-US" altLang="en-US" sz="1800" b="1" dirty="0" err="1">
                <a:latin typeface="Arial" charset="0"/>
              </a:rPr>
              <a:t>Prestado</a:t>
            </a:r>
            <a:r>
              <a:rPr lang="en-US" altLang="en-US" sz="1800" b="1" dirty="0">
                <a:latin typeface="Arial" charset="0"/>
              </a:rPr>
              <a:t> a Ti </a:t>
            </a:r>
            <a:r>
              <a:rPr lang="en-US" altLang="en-US" sz="1800" b="1" dirty="0" err="1">
                <a:latin typeface="Arial" charset="0"/>
              </a:rPr>
              <a:t>Mismo</a:t>
            </a:r>
            <a:endParaRPr lang="en-US" altLang="en-US" sz="1800" b="1" dirty="0">
              <a:latin typeface="Arial" charset="0"/>
            </a:endParaRPr>
          </a:p>
        </p:txBody>
      </p:sp>
      <p:cxnSp>
        <p:nvCxnSpPr>
          <p:cNvPr id="81" name="Straight Arrow Connector 11"/>
          <p:cNvCxnSpPr>
            <a:cxnSpLocks/>
            <a:stCxn id="28685" idx="2"/>
            <a:endCxn id="50" idx="3"/>
          </p:cNvCxnSpPr>
          <p:nvPr/>
        </p:nvCxnSpPr>
        <p:spPr>
          <a:xfrm rot="16200000" flipH="1">
            <a:off x="7153921" y="4960417"/>
            <a:ext cx="1101330" cy="1540772"/>
          </a:xfrm>
          <a:prstGeom prst="bentConnector4">
            <a:avLst>
              <a:gd name="adj1" fmla="val 19958"/>
              <a:gd name="adj2" fmla="val 114837"/>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5" name="TextBox 27"/>
          <p:cNvSpPr txBox="1">
            <a:spLocks noChangeArrowheads="1"/>
          </p:cNvSpPr>
          <p:nvPr/>
        </p:nvSpPr>
        <p:spPr bwMode="auto">
          <a:xfrm>
            <a:off x="8839200" y="5445916"/>
            <a:ext cx="16480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spcBef>
                <a:spcPct val="0"/>
              </a:spcBef>
              <a:buNone/>
            </a:pPr>
            <a:r>
              <a:rPr lang="en-US" altLang="en-US" sz="1800" b="1" dirty="0">
                <a:latin typeface="Arial" charset="0"/>
              </a:rPr>
              <a:t>3.) </a:t>
            </a:r>
            <a:r>
              <a:rPr lang="en-US" altLang="en-US" sz="1800" b="1" dirty="0" err="1">
                <a:latin typeface="Arial" charset="0"/>
              </a:rPr>
              <a:t>Paga</a:t>
            </a:r>
            <a:r>
              <a:rPr lang="en-US" altLang="en-US" sz="1800" b="1" dirty="0">
                <a:latin typeface="Arial" charset="0"/>
              </a:rPr>
              <a:t> Principal Extra </a:t>
            </a:r>
            <a:r>
              <a:rPr lang="en-US" altLang="en-US" sz="1800" b="1" dirty="0" err="1">
                <a:latin typeface="Arial" charset="0"/>
              </a:rPr>
              <a:t>Cada</a:t>
            </a:r>
            <a:r>
              <a:rPr lang="en-US" altLang="en-US" sz="1800" b="1" dirty="0">
                <a:latin typeface="Arial" charset="0"/>
              </a:rPr>
              <a:t> </a:t>
            </a:r>
            <a:r>
              <a:rPr lang="en-US" altLang="en-US" sz="1800" b="1" dirty="0" err="1">
                <a:latin typeface="Arial" charset="0"/>
              </a:rPr>
              <a:t>Mes</a:t>
            </a:r>
            <a:endParaRPr lang="en-US" altLang="en-US" sz="1800" b="1" dirty="0">
              <a:latin typeface="Arial" charset="0"/>
            </a:endParaRPr>
          </a:p>
        </p:txBody>
      </p:sp>
      <p:cxnSp>
        <p:nvCxnSpPr>
          <p:cNvPr id="88" name="Straight Arrow Connector 11"/>
          <p:cNvCxnSpPr>
            <a:cxnSpLocks/>
            <a:endCxn id="28676" idx="3"/>
          </p:cNvCxnSpPr>
          <p:nvPr/>
        </p:nvCxnSpPr>
        <p:spPr>
          <a:xfrm rot="5400000">
            <a:off x="6012609" y="5461366"/>
            <a:ext cx="901195" cy="340088"/>
          </a:xfrm>
          <a:prstGeom prst="bentConnector2">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E34F6C3-58DE-789B-CA3F-4A0B0260A5C0}"/>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2641812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142525" y="1429121"/>
            <a:ext cx="2105025" cy="2062103"/>
          </a:xfrm>
          <a:prstGeom prst="rect">
            <a:avLst/>
          </a:prstGeom>
          <a:solidFill>
            <a:srgbClr val="FFC000"/>
          </a:solidFill>
          <a:ln w="25400">
            <a:solidFill>
              <a:schemeClr val="tx1"/>
            </a:solidFill>
          </a:ln>
        </p:spPr>
        <p:txBody>
          <a:bodyPr wrap="square" rtlCol="0">
            <a:sp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2" name="Title 1"/>
          <p:cNvSpPr>
            <a:spLocks noGrp="1"/>
          </p:cNvSpPr>
          <p:nvPr>
            <p:ph type="title"/>
          </p:nvPr>
        </p:nvSpPr>
        <p:spPr>
          <a:xfrm>
            <a:off x="1932708" y="228600"/>
            <a:ext cx="8700657" cy="1143000"/>
          </a:xfrm>
        </p:spPr>
        <p:txBody>
          <a:bodyPr>
            <a:normAutofit fontScale="90000"/>
          </a:bodyPr>
          <a:lstStyle/>
          <a:p>
            <a:r>
              <a:rPr lang="en-US" b="1" dirty="0" err="1"/>
              <a:t>Leccion</a:t>
            </a:r>
            <a:r>
              <a:rPr lang="en-US" b="1" dirty="0"/>
              <a:t> #3: </a:t>
            </a:r>
            <a:r>
              <a:rPr lang="en-US" b="1" dirty="0" err="1"/>
              <a:t>Prestate</a:t>
            </a:r>
            <a:r>
              <a:rPr lang="en-US" b="1" dirty="0"/>
              <a:t> a Ti </a:t>
            </a:r>
            <a:r>
              <a:rPr lang="en-US" b="1" dirty="0" err="1"/>
              <a:t>Mismo</a:t>
            </a:r>
            <a:r>
              <a:rPr lang="en-US" b="1" dirty="0"/>
              <a:t> y </a:t>
            </a:r>
            <a:r>
              <a:rPr lang="en-US" b="1" dirty="0" err="1"/>
              <a:t>Enfocate</a:t>
            </a:r>
            <a:r>
              <a:rPr lang="en-US" b="1" dirty="0"/>
              <a:t> </a:t>
            </a:r>
            <a:r>
              <a:rPr lang="en-US" b="1" dirty="0" err="1"/>
              <a:t>en</a:t>
            </a:r>
            <a:r>
              <a:rPr lang="en-US" b="1" dirty="0"/>
              <a:t> Pagar Una </a:t>
            </a:r>
            <a:r>
              <a:rPr lang="en-US" b="1" dirty="0" err="1"/>
              <a:t>Deuda</a:t>
            </a:r>
            <a:r>
              <a:rPr lang="en-US" b="1" dirty="0"/>
              <a:t> a la </a:t>
            </a:r>
            <a:r>
              <a:rPr lang="en-US" b="1" dirty="0" err="1"/>
              <a:t>Vez</a:t>
            </a:r>
            <a:endParaRPr lang="en-US" b="1" dirty="0"/>
          </a:p>
        </p:txBody>
      </p:sp>
      <p:sp>
        <p:nvSpPr>
          <p:cNvPr id="5" name="TextBox 4"/>
          <p:cNvSpPr txBox="1"/>
          <p:nvPr/>
        </p:nvSpPr>
        <p:spPr>
          <a:xfrm>
            <a:off x="7289939" y="4133398"/>
            <a:ext cx="2057400" cy="369332"/>
          </a:xfrm>
          <a:prstGeom prst="rect">
            <a:avLst/>
          </a:prstGeom>
          <a:noFill/>
        </p:spPr>
        <p:txBody>
          <a:bodyPr wrap="square" rtlCol="0">
            <a:spAutoFit/>
          </a:bodyPr>
          <a:lstStyle/>
          <a:p>
            <a:pPr algn="ctr"/>
            <a:r>
              <a:rPr lang="en-US" b="1" dirty="0" err="1"/>
              <a:t>GASTOS</a:t>
            </a:r>
            <a:endParaRPr lang="en-US" b="1" dirty="0"/>
          </a:p>
        </p:txBody>
      </p:sp>
      <p:sp>
        <p:nvSpPr>
          <p:cNvPr id="9" name="TextBox 8"/>
          <p:cNvSpPr txBox="1"/>
          <p:nvPr/>
        </p:nvSpPr>
        <p:spPr>
          <a:xfrm>
            <a:off x="1854320" y="3617578"/>
            <a:ext cx="1551555" cy="369332"/>
          </a:xfrm>
          <a:prstGeom prst="rect">
            <a:avLst/>
          </a:prstGeom>
          <a:solidFill>
            <a:srgbClr val="92D050"/>
          </a:solidFill>
          <a:ln>
            <a:solidFill>
              <a:schemeClr val="tx1"/>
            </a:solidFill>
          </a:ln>
        </p:spPr>
        <p:txBody>
          <a:bodyPr wrap="square" rtlCol="0">
            <a:spAutoFit/>
          </a:bodyPr>
          <a:lstStyle/>
          <a:p>
            <a:pPr algn="ctr"/>
            <a:r>
              <a:rPr lang="en-US" b="1" dirty="0" err="1"/>
              <a:t>INGRESO</a:t>
            </a:r>
            <a:endParaRPr lang="en-US" b="1" dirty="0"/>
          </a:p>
        </p:txBody>
      </p:sp>
      <p:sp>
        <p:nvSpPr>
          <p:cNvPr id="10" name="TextBox 9"/>
          <p:cNvSpPr txBox="1"/>
          <p:nvPr/>
        </p:nvSpPr>
        <p:spPr>
          <a:xfrm>
            <a:off x="4708664" y="4545164"/>
            <a:ext cx="1676400" cy="1477328"/>
          </a:xfrm>
          <a:prstGeom prst="rect">
            <a:avLst/>
          </a:prstGeom>
          <a:solidFill>
            <a:srgbClr val="FF0000"/>
          </a:solidFill>
          <a:ln w="25400">
            <a:solidFill>
              <a:schemeClr val="tx1"/>
            </a:solidFill>
          </a:ln>
        </p:spPr>
        <p:txBody>
          <a:bodyPr wrap="square" rtlCol="0">
            <a:spAutoFit/>
          </a:bodyPr>
          <a:lstStyle/>
          <a:p>
            <a:pPr algn="ctr"/>
            <a:endParaRPr lang="en-US" dirty="0"/>
          </a:p>
          <a:p>
            <a:pPr algn="ctr"/>
            <a:endParaRPr lang="en-US" dirty="0"/>
          </a:p>
          <a:p>
            <a:pPr algn="ctr"/>
            <a:r>
              <a:rPr lang="en-US" b="1" dirty="0"/>
              <a:t>CHEQUES</a:t>
            </a:r>
          </a:p>
          <a:p>
            <a:pPr algn="ctr"/>
            <a:endParaRPr lang="en-US" dirty="0"/>
          </a:p>
          <a:p>
            <a:pPr algn="ctr"/>
            <a:endParaRPr lang="en-US" dirty="0"/>
          </a:p>
        </p:txBody>
      </p:sp>
      <p:cxnSp>
        <p:nvCxnSpPr>
          <p:cNvPr id="15" name="Elbow Connector 14"/>
          <p:cNvCxnSpPr>
            <a:stCxn id="9" idx="3"/>
            <a:endCxn id="10" idx="1"/>
          </p:cNvCxnSpPr>
          <p:nvPr/>
        </p:nvCxnSpPr>
        <p:spPr>
          <a:xfrm>
            <a:off x="3405875" y="3802244"/>
            <a:ext cx="1302789" cy="148158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37539" y="4871425"/>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Prestamo</a:t>
            </a:r>
            <a:r>
              <a:rPr lang="en-US" dirty="0"/>
              <a:t> de Auto</a:t>
            </a:r>
          </a:p>
        </p:txBody>
      </p:sp>
      <p:sp>
        <p:nvSpPr>
          <p:cNvPr id="25" name="TextBox 24"/>
          <p:cNvSpPr txBox="1"/>
          <p:nvPr/>
        </p:nvSpPr>
        <p:spPr>
          <a:xfrm>
            <a:off x="7142525" y="5271421"/>
            <a:ext cx="3079777"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Prestamos</a:t>
            </a:r>
            <a:r>
              <a:rPr lang="en-US" dirty="0"/>
              <a:t> </a:t>
            </a:r>
            <a:r>
              <a:rPr lang="en-US" dirty="0" err="1"/>
              <a:t>Estudiantiles</a:t>
            </a:r>
            <a:endParaRPr lang="en-US" dirty="0"/>
          </a:p>
        </p:txBody>
      </p:sp>
      <p:sp>
        <p:nvSpPr>
          <p:cNvPr id="26" name="TextBox 25"/>
          <p:cNvSpPr txBox="1"/>
          <p:nvPr/>
        </p:nvSpPr>
        <p:spPr>
          <a:xfrm>
            <a:off x="7142524" y="4447960"/>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strike="sngStrike" dirty="0" err="1">
                <a:solidFill>
                  <a:srgbClr val="FF0000"/>
                </a:solidFill>
              </a:rPr>
              <a:t>Tarjetas</a:t>
            </a:r>
            <a:r>
              <a:rPr lang="en-US" strike="sngStrike" dirty="0">
                <a:solidFill>
                  <a:srgbClr val="FF0000"/>
                </a:solidFill>
              </a:rPr>
              <a:t> de </a:t>
            </a:r>
            <a:r>
              <a:rPr lang="en-US" strike="sngStrike" dirty="0" err="1">
                <a:solidFill>
                  <a:srgbClr val="FF0000"/>
                </a:solidFill>
              </a:rPr>
              <a:t>Credito</a:t>
            </a:r>
            <a:endParaRPr lang="en-US" strike="sngStrike" dirty="0">
              <a:solidFill>
                <a:srgbClr val="FF0000"/>
              </a:solidFill>
            </a:endParaRPr>
          </a:p>
        </p:txBody>
      </p:sp>
      <p:sp>
        <p:nvSpPr>
          <p:cNvPr id="27" name="TextBox 26"/>
          <p:cNvSpPr txBox="1"/>
          <p:nvPr/>
        </p:nvSpPr>
        <p:spPr>
          <a:xfrm>
            <a:off x="7167924" y="5655793"/>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Hipoteca</a:t>
            </a:r>
            <a:r>
              <a:rPr lang="en-US" dirty="0"/>
              <a:t> de Casa</a:t>
            </a:r>
          </a:p>
        </p:txBody>
      </p:sp>
      <p:cxnSp>
        <p:nvCxnSpPr>
          <p:cNvPr id="32" name="Elbow Connector 31"/>
          <p:cNvCxnSpPr>
            <a:stCxn id="10" idx="3"/>
            <a:endCxn id="26" idx="1"/>
          </p:cNvCxnSpPr>
          <p:nvPr/>
        </p:nvCxnSpPr>
        <p:spPr>
          <a:xfrm flipV="1">
            <a:off x="6385064" y="4632626"/>
            <a:ext cx="757460" cy="651202"/>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3"/>
            <a:endCxn id="24" idx="1"/>
          </p:cNvCxnSpPr>
          <p:nvPr/>
        </p:nvCxnSpPr>
        <p:spPr>
          <a:xfrm flipV="1">
            <a:off x="6385064" y="5056091"/>
            <a:ext cx="752475" cy="227737"/>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cxnSpLocks/>
            <a:stCxn id="10" idx="3"/>
            <a:endCxn id="25" idx="1"/>
          </p:cNvCxnSpPr>
          <p:nvPr/>
        </p:nvCxnSpPr>
        <p:spPr>
          <a:xfrm>
            <a:off x="6385064" y="5283828"/>
            <a:ext cx="757461" cy="172259"/>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3"/>
            <a:endCxn id="27" idx="1"/>
          </p:cNvCxnSpPr>
          <p:nvPr/>
        </p:nvCxnSpPr>
        <p:spPr>
          <a:xfrm>
            <a:off x="6385064" y="5283828"/>
            <a:ext cx="782860" cy="55663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08664" y="2310743"/>
            <a:ext cx="1676400" cy="1477328"/>
          </a:xfrm>
          <a:prstGeom prst="rect">
            <a:avLst/>
          </a:prstGeom>
          <a:solidFill>
            <a:srgbClr val="00B0F0"/>
          </a:solidFill>
          <a:ln w="25400">
            <a:solidFill>
              <a:schemeClr val="tx1"/>
            </a:solidFill>
          </a:ln>
        </p:spPr>
        <p:txBody>
          <a:bodyPr wrap="square" rtlCol="0">
            <a:spAutoFit/>
          </a:bodyPr>
          <a:lstStyle/>
          <a:p>
            <a:pPr algn="ctr"/>
            <a:endParaRPr lang="en-US" dirty="0"/>
          </a:p>
          <a:p>
            <a:pPr algn="ctr"/>
            <a:endParaRPr lang="en-US" dirty="0"/>
          </a:p>
          <a:p>
            <a:pPr algn="ctr"/>
            <a:r>
              <a:rPr lang="en-US" b="1" dirty="0" err="1"/>
              <a:t>AHORROS</a:t>
            </a:r>
            <a:endParaRPr lang="en-US" b="1" dirty="0"/>
          </a:p>
          <a:p>
            <a:pPr algn="ctr"/>
            <a:endParaRPr lang="en-US" dirty="0"/>
          </a:p>
          <a:p>
            <a:pPr algn="ctr"/>
            <a:endParaRPr lang="en-US" dirty="0"/>
          </a:p>
        </p:txBody>
      </p:sp>
      <p:cxnSp>
        <p:nvCxnSpPr>
          <p:cNvPr id="20" name="Elbow Connector 19"/>
          <p:cNvCxnSpPr>
            <a:stCxn id="9" idx="3"/>
            <a:endCxn id="19" idx="1"/>
          </p:cNvCxnSpPr>
          <p:nvPr/>
        </p:nvCxnSpPr>
        <p:spPr>
          <a:xfrm flipV="1">
            <a:off x="3405875" y="3049407"/>
            <a:ext cx="1302789" cy="752837"/>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9" idx="3"/>
            <a:endCxn id="31" idx="1"/>
          </p:cNvCxnSpPr>
          <p:nvPr/>
        </p:nvCxnSpPr>
        <p:spPr>
          <a:xfrm flipV="1">
            <a:off x="6385064" y="2460173"/>
            <a:ext cx="757461" cy="589234"/>
          </a:xfrm>
          <a:prstGeom prst="bentConnector3">
            <a:avLst>
              <a:gd name="adj1" fmla="val 50000"/>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37539" y="1500778"/>
            <a:ext cx="2168387" cy="646331"/>
          </a:xfrm>
          <a:prstGeom prst="rect">
            <a:avLst/>
          </a:prstGeom>
          <a:noFill/>
        </p:spPr>
        <p:txBody>
          <a:bodyPr wrap="square" rtlCol="0">
            <a:spAutoFit/>
          </a:bodyPr>
          <a:lstStyle/>
          <a:p>
            <a:pPr algn="ctr"/>
            <a:r>
              <a:rPr lang="en-US" b="1" dirty="0"/>
              <a:t>TU </a:t>
            </a:r>
            <a:r>
              <a:rPr lang="en-US" b="1" dirty="0" err="1"/>
              <a:t>CUENTA</a:t>
            </a:r>
            <a:r>
              <a:rPr lang="en-US" b="1" dirty="0"/>
              <a:t> “WEALTH HERITAGE”</a:t>
            </a:r>
          </a:p>
        </p:txBody>
      </p:sp>
      <p:cxnSp>
        <p:nvCxnSpPr>
          <p:cNvPr id="41" name="Elbow Connector 40"/>
          <p:cNvCxnSpPr>
            <a:stCxn id="31" idx="3"/>
            <a:endCxn id="26" idx="3"/>
          </p:cNvCxnSpPr>
          <p:nvPr/>
        </p:nvCxnSpPr>
        <p:spPr>
          <a:xfrm>
            <a:off x="9247550" y="2460172"/>
            <a:ext cx="561975" cy="2172454"/>
          </a:xfrm>
          <a:prstGeom prst="bentConnector3">
            <a:avLst>
              <a:gd name="adj1" fmla="val 140678"/>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247550" y="1785293"/>
            <a:ext cx="1224918" cy="646331"/>
          </a:xfrm>
          <a:prstGeom prst="rect">
            <a:avLst/>
          </a:prstGeom>
          <a:noFill/>
        </p:spPr>
        <p:txBody>
          <a:bodyPr wrap="square" rtlCol="0">
            <a:spAutoFit/>
          </a:bodyPr>
          <a:lstStyle/>
          <a:p>
            <a:pPr algn="ctr"/>
            <a:r>
              <a:rPr lang="en-US" b="1" dirty="0" err="1">
                <a:solidFill>
                  <a:srgbClr val="7030A0"/>
                </a:solidFill>
              </a:rPr>
              <a:t>Prestamos</a:t>
            </a:r>
            <a:r>
              <a:rPr lang="en-US" b="1" dirty="0">
                <a:solidFill>
                  <a:srgbClr val="7030A0"/>
                </a:solidFill>
              </a:rPr>
              <a:t> de </a:t>
            </a:r>
            <a:r>
              <a:rPr lang="en-US" b="1" dirty="0" err="1">
                <a:solidFill>
                  <a:srgbClr val="7030A0"/>
                </a:solidFill>
              </a:rPr>
              <a:t>Poliza</a:t>
            </a:r>
            <a:endParaRPr lang="en-US" b="1" dirty="0">
              <a:solidFill>
                <a:srgbClr val="7030A0"/>
              </a:solidFill>
            </a:endParaRPr>
          </a:p>
        </p:txBody>
      </p:sp>
      <p:sp>
        <p:nvSpPr>
          <p:cNvPr id="62" name="TextBox 61"/>
          <p:cNvSpPr txBox="1"/>
          <p:nvPr/>
        </p:nvSpPr>
        <p:spPr>
          <a:xfrm>
            <a:off x="9305926" y="4441200"/>
            <a:ext cx="523875" cy="369332"/>
          </a:xfrm>
          <a:prstGeom prst="rect">
            <a:avLst/>
          </a:prstGeom>
          <a:noFill/>
        </p:spPr>
        <p:txBody>
          <a:bodyPr wrap="square" rtlCol="0">
            <a:spAutoFit/>
          </a:bodyPr>
          <a:lstStyle/>
          <a:p>
            <a:pPr algn="ctr"/>
            <a:r>
              <a:rPr lang="en-US" b="1" dirty="0">
                <a:solidFill>
                  <a:srgbClr val="FF0000"/>
                </a:solidFill>
              </a:rPr>
              <a:t>X</a:t>
            </a:r>
          </a:p>
        </p:txBody>
      </p:sp>
      <p:sp>
        <p:nvSpPr>
          <p:cNvPr id="75" name="TextBox 74"/>
          <p:cNvSpPr txBox="1"/>
          <p:nvPr/>
        </p:nvSpPr>
        <p:spPr>
          <a:xfrm>
            <a:off x="1447800" y="5294519"/>
            <a:ext cx="3429000" cy="1477328"/>
          </a:xfrm>
          <a:prstGeom prst="rect">
            <a:avLst/>
          </a:prstGeom>
          <a:noFill/>
        </p:spPr>
        <p:txBody>
          <a:bodyPr wrap="square" rtlCol="0">
            <a:spAutoFit/>
          </a:bodyPr>
          <a:lstStyle/>
          <a:p>
            <a:pPr marL="342900" indent="-342900">
              <a:buFont typeface="+mj-lt"/>
              <a:buAutoNum type="arabicPeriod"/>
            </a:pPr>
            <a:r>
              <a:rPr lang="en-US" b="1" dirty="0" err="1">
                <a:solidFill>
                  <a:srgbClr val="7030A0"/>
                </a:solidFill>
              </a:rPr>
              <a:t>Pide</a:t>
            </a:r>
            <a:r>
              <a:rPr lang="en-US" b="1" dirty="0">
                <a:solidFill>
                  <a:srgbClr val="7030A0"/>
                </a:solidFill>
              </a:rPr>
              <a:t> un </a:t>
            </a:r>
            <a:r>
              <a:rPr lang="en-US" b="1" dirty="0" err="1">
                <a:solidFill>
                  <a:srgbClr val="7030A0"/>
                </a:solidFill>
              </a:rPr>
              <a:t>prestamo</a:t>
            </a:r>
            <a:r>
              <a:rPr lang="en-US" b="1" dirty="0">
                <a:solidFill>
                  <a:srgbClr val="7030A0"/>
                </a:solidFill>
              </a:rPr>
              <a:t> de “Tu </a:t>
            </a:r>
            <a:r>
              <a:rPr lang="en-US" b="1" dirty="0" err="1">
                <a:solidFill>
                  <a:srgbClr val="7030A0"/>
                </a:solidFill>
              </a:rPr>
              <a:t>Propio</a:t>
            </a:r>
            <a:r>
              <a:rPr lang="en-US" b="1" dirty="0">
                <a:solidFill>
                  <a:srgbClr val="7030A0"/>
                </a:solidFill>
              </a:rPr>
              <a:t> Banco” para que </a:t>
            </a:r>
            <a:r>
              <a:rPr lang="en-US" b="1" dirty="0" err="1">
                <a:solidFill>
                  <a:srgbClr val="7030A0"/>
                </a:solidFill>
              </a:rPr>
              <a:t>elimines</a:t>
            </a:r>
            <a:r>
              <a:rPr lang="en-US" b="1" dirty="0">
                <a:solidFill>
                  <a:srgbClr val="7030A0"/>
                </a:solidFill>
              </a:rPr>
              <a:t> </a:t>
            </a:r>
            <a:r>
              <a:rPr lang="en-US" b="1" dirty="0" err="1">
                <a:solidFill>
                  <a:srgbClr val="7030A0"/>
                </a:solidFill>
              </a:rPr>
              <a:t>deudas</a:t>
            </a:r>
            <a:r>
              <a:rPr lang="en-US" b="1" dirty="0">
                <a:solidFill>
                  <a:srgbClr val="7030A0"/>
                </a:solidFill>
              </a:rPr>
              <a:t> mas </a:t>
            </a:r>
            <a:r>
              <a:rPr lang="en-US" b="1" dirty="0" err="1">
                <a:solidFill>
                  <a:srgbClr val="7030A0"/>
                </a:solidFill>
              </a:rPr>
              <a:t>rapido</a:t>
            </a:r>
            <a:r>
              <a:rPr lang="en-US" b="1" dirty="0">
                <a:solidFill>
                  <a:srgbClr val="7030A0"/>
                </a:solidFill>
              </a:rPr>
              <a:t>.</a:t>
            </a:r>
          </a:p>
          <a:p>
            <a:pPr marL="342900" indent="-342900">
              <a:buFont typeface="+mj-lt"/>
              <a:buAutoNum type="arabicPeriod"/>
            </a:pPr>
            <a:r>
              <a:rPr lang="en-US" b="1" dirty="0" err="1">
                <a:solidFill>
                  <a:srgbClr val="CC00CC"/>
                </a:solidFill>
              </a:rPr>
              <a:t>Paga</a:t>
            </a:r>
            <a:r>
              <a:rPr lang="en-US" b="1" dirty="0">
                <a:solidFill>
                  <a:srgbClr val="CC00CC"/>
                </a:solidFill>
              </a:rPr>
              <a:t> </a:t>
            </a:r>
            <a:r>
              <a:rPr lang="en-US" b="1" dirty="0" err="1">
                <a:solidFill>
                  <a:srgbClr val="CC00CC"/>
                </a:solidFill>
              </a:rPr>
              <a:t>tus</a:t>
            </a:r>
            <a:r>
              <a:rPr lang="en-US" b="1" dirty="0">
                <a:solidFill>
                  <a:srgbClr val="CC00CC"/>
                </a:solidFill>
              </a:rPr>
              <a:t> </a:t>
            </a:r>
            <a:r>
              <a:rPr lang="en-US" b="1" dirty="0" err="1">
                <a:solidFill>
                  <a:srgbClr val="CC00CC"/>
                </a:solidFill>
              </a:rPr>
              <a:t>prestamos</a:t>
            </a:r>
            <a:r>
              <a:rPr lang="en-US" b="1" dirty="0">
                <a:solidFill>
                  <a:srgbClr val="CC00CC"/>
                </a:solidFill>
              </a:rPr>
              <a:t> a “Tu </a:t>
            </a:r>
            <a:r>
              <a:rPr lang="en-US" b="1" dirty="0" err="1">
                <a:solidFill>
                  <a:srgbClr val="CC00CC"/>
                </a:solidFill>
              </a:rPr>
              <a:t>Propio</a:t>
            </a:r>
            <a:r>
              <a:rPr lang="en-US" b="1" dirty="0">
                <a:solidFill>
                  <a:srgbClr val="CC00CC"/>
                </a:solidFill>
              </a:rPr>
              <a:t> Banco” </a:t>
            </a:r>
            <a:r>
              <a:rPr lang="en-US" b="1" dirty="0" err="1">
                <a:solidFill>
                  <a:srgbClr val="CC00CC"/>
                </a:solidFill>
              </a:rPr>
              <a:t>despues</a:t>
            </a:r>
            <a:r>
              <a:rPr lang="en-US" b="1" dirty="0">
                <a:solidFill>
                  <a:srgbClr val="CC00CC"/>
                </a:solidFill>
              </a:rPr>
              <a:t>.</a:t>
            </a:r>
          </a:p>
        </p:txBody>
      </p:sp>
      <p:sp>
        <p:nvSpPr>
          <p:cNvPr id="40" name="TextBox 22"/>
          <p:cNvSpPr txBox="1">
            <a:spLocks noChangeArrowheads="1"/>
          </p:cNvSpPr>
          <p:nvPr/>
        </p:nvSpPr>
        <p:spPr bwMode="auto">
          <a:xfrm>
            <a:off x="7316443" y="2215665"/>
            <a:ext cx="1812857" cy="307777"/>
          </a:xfrm>
          <a:prstGeom prst="rect">
            <a:avLst/>
          </a:prstGeom>
          <a:solidFill>
            <a:srgbClr val="00B05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1. </a:t>
            </a:r>
            <a:r>
              <a:rPr lang="en-US" altLang="en-US" sz="1400" dirty="0" err="1">
                <a:latin typeface="Arial" charset="0"/>
              </a:rPr>
              <a:t>PROTECCION</a:t>
            </a:r>
            <a:endParaRPr lang="en-US" altLang="en-US" sz="1400" dirty="0">
              <a:latin typeface="Arial" charset="0"/>
            </a:endParaRPr>
          </a:p>
        </p:txBody>
      </p:sp>
      <p:sp>
        <p:nvSpPr>
          <p:cNvPr id="43" name="TextBox 33"/>
          <p:cNvSpPr txBox="1">
            <a:spLocks noChangeArrowheads="1"/>
          </p:cNvSpPr>
          <p:nvPr/>
        </p:nvSpPr>
        <p:spPr bwMode="auto">
          <a:xfrm>
            <a:off x="7316442" y="2667001"/>
            <a:ext cx="1812857" cy="307777"/>
          </a:xfrm>
          <a:prstGeom prst="rect">
            <a:avLst/>
          </a:prstGeom>
          <a:solidFill>
            <a:srgbClr val="00B0F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2. </a:t>
            </a:r>
            <a:r>
              <a:rPr lang="en-US" altLang="en-US" sz="1400" dirty="0" err="1">
                <a:latin typeface="Arial" charset="0"/>
              </a:rPr>
              <a:t>AHORROS</a:t>
            </a:r>
            <a:endParaRPr lang="en-US" altLang="en-US" sz="1400" dirty="0">
              <a:latin typeface="Arial" charset="0"/>
            </a:endParaRPr>
          </a:p>
        </p:txBody>
      </p:sp>
      <p:sp>
        <p:nvSpPr>
          <p:cNvPr id="53" name="TextBox 33"/>
          <p:cNvSpPr txBox="1">
            <a:spLocks noChangeArrowheads="1"/>
          </p:cNvSpPr>
          <p:nvPr/>
        </p:nvSpPr>
        <p:spPr bwMode="auto">
          <a:xfrm>
            <a:off x="7167924" y="3120177"/>
            <a:ext cx="2079626" cy="307777"/>
          </a:xfrm>
          <a:prstGeom prst="rect">
            <a:avLst/>
          </a:prstGeom>
          <a:solidFill>
            <a:schemeClr val="accent4">
              <a:lumMod val="60000"/>
              <a:lumOff val="40000"/>
            </a:schemeClr>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3. LINEA DE </a:t>
            </a:r>
            <a:r>
              <a:rPr lang="en-US" altLang="en-US" sz="1400" dirty="0" err="1">
                <a:latin typeface="Arial" charset="0"/>
              </a:rPr>
              <a:t>CREDITO</a:t>
            </a:r>
            <a:endParaRPr lang="en-US" altLang="en-US" sz="1400" dirty="0">
              <a:latin typeface="Arial" charset="0"/>
            </a:endParaRPr>
          </a:p>
        </p:txBody>
      </p:sp>
      <p:pic>
        <p:nvPicPr>
          <p:cNvPr id="4" name="Picture 3">
            <a:extLst>
              <a:ext uri="{FF2B5EF4-FFF2-40B4-BE49-F238E27FC236}">
                <a16:creationId xmlns:a16="http://schemas.microsoft.com/office/drawing/2014/main" id="{C6011924-1F90-B461-2E8E-D7DF35C60D45}"/>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76824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5"/>
            <a:ext cx="9983788" cy="1325563"/>
          </a:xfrm>
        </p:spPr>
        <p:txBody>
          <a:bodyPr/>
          <a:lstStyle/>
          <a:p>
            <a:r>
              <a:rPr lang="en-US" b="1" dirty="0"/>
              <a:t>Dos </a:t>
            </a:r>
            <a:r>
              <a:rPr lang="en-US" b="1" dirty="0" err="1"/>
              <a:t>Cosas</a:t>
            </a:r>
            <a:r>
              <a:rPr lang="en-US" b="1" dirty="0"/>
              <a:t> Son </a:t>
            </a:r>
            <a:r>
              <a:rPr lang="en-US" b="1" dirty="0" err="1"/>
              <a:t>Ciertas</a:t>
            </a:r>
            <a:r>
              <a:rPr lang="en-US" b="1" dirty="0"/>
              <a:t> </a:t>
            </a:r>
            <a:r>
              <a:rPr lang="en-US" b="1" dirty="0" err="1"/>
              <a:t>en</a:t>
            </a:r>
            <a:r>
              <a:rPr lang="en-US" b="1" dirty="0"/>
              <a:t> la Vida</a:t>
            </a:r>
          </a:p>
        </p:txBody>
      </p:sp>
      <p:sp>
        <p:nvSpPr>
          <p:cNvPr id="3" name="Text Placeholder 2"/>
          <p:cNvSpPr>
            <a:spLocks noGrp="1"/>
          </p:cNvSpPr>
          <p:nvPr>
            <p:ph type="body" idx="1"/>
          </p:nvPr>
        </p:nvSpPr>
        <p:spPr>
          <a:xfrm>
            <a:off x="701313" y="1941755"/>
            <a:ext cx="4040188" cy="639762"/>
          </a:xfrm>
        </p:spPr>
        <p:txBody>
          <a:bodyPr/>
          <a:lstStyle/>
          <a:p>
            <a:r>
              <a:rPr lang="en-US" dirty="0" err="1"/>
              <a:t>Te</a:t>
            </a:r>
            <a:r>
              <a:rPr lang="en-US" dirty="0"/>
              <a:t> </a:t>
            </a:r>
            <a:r>
              <a:rPr lang="en-US" dirty="0" err="1"/>
              <a:t>Haras</a:t>
            </a:r>
            <a:r>
              <a:rPr lang="en-US" dirty="0"/>
              <a:t> mas Viejo</a:t>
            </a:r>
          </a:p>
        </p:txBody>
      </p:sp>
      <p:pic>
        <p:nvPicPr>
          <p:cNvPr id="7" name="Content Placeholder 6" descr="growing old.jpg"/>
          <p:cNvPicPr>
            <a:picLocks noGrp="1" noChangeAspect="1"/>
          </p:cNvPicPr>
          <p:nvPr>
            <p:ph sz="half" idx="2"/>
          </p:nvPr>
        </p:nvPicPr>
        <p:blipFill>
          <a:blip r:embed="rId2" cstate="print"/>
          <a:stretch>
            <a:fillRect/>
          </a:stretch>
        </p:blipFill>
        <p:spPr>
          <a:xfrm>
            <a:off x="701313" y="2762705"/>
            <a:ext cx="5320075" cy="2762347"/>
          </a:xfrm>
        </p:spPr>
      </p:pic>
      <p:sp>
        <p:nvSpPr>
          <p:cNvPr id="5" name="Text Placeholder 4"/>
          <p:cNvSpPr>
            <a:spLocks noGrp="1"/>
          </p:cNvSpPr>
          <p:nvPr>
            <p:ph type="body" sz="quarter" idx="3"/>
          </p:nvPr>
        </p:nvSpPr>
        <p:spPr>
          <a:xfrm>
            <a:off x="6324601" y="1941755"/>
            <a:ext cx="4041775" cy="639762"/>
          </a:xfrm>
        </p:spPr>
        <p:txBody>
          <a:bodyPr/>
          <a:lstStyle/>
          <a:p>
            <a:r>
              <a:rPr lang="en-US" dirty="0" err="1"/>
              <a:t>Algun</a:t>
            </a:r>
            <a:r>
              <a:rPr lang="en-US" dirty="0"/>
              <a:t> Dia </a:t>
            </a:r>
            <a:r>
              <a:rPr lang="en-US" dirty="0" err="1"/>
              <a:t>Moriras</a:t>
            </a:r>
            <a:endParaRPr lang="en-US" dirty="0"/>
          </a:p>
        </p:txBody>
      </p:sp>
      <p:pic>
        <p:nvPicPr>
          <p:cNvPr id="8" name="Content Placeholder 7" descr="cemetery.JPG"/>
          <p:cNvPicPr>
            <a:picLocks noGrp="1" noChangeAspect="1"/>
          </p:cNvPicPr>
          <p:nvPr>
            <p:ph sz="quarter" idx="4"/>
          </p:nvPr>
        </p:nvPicPr>
        <p:blipFill>
          <a:blip r:embed="rId3" cstate="print"/>
          <a:stretch>
            <a:fillRect/>
          </a:stretch>
        </p:blipFill>
        <p:spPr>
          <a:xfrm>
            <a:off x="6324601" y="2819401"/>
            <a:ext cx="4041775" cy="2705651"/>
          </a:xfrm>
        </p:spPr>
      </p:pic>
      <p:sp>
        <p:nvSpPr>
          <p:cNvPr id="9" name="Subtitle 7"/>
          <p:cNvSpPr txBox="1">
            <a:spLocks/>
          </p:cNvSpPr>
          <p:nvPr/>
        </p:nvSpPr>
        <p:spPr>
          <a:xfrm>
            <a:off x="1193469" y="5762936"/>
            <a:ext cx="9144000" cy="533400"/>
          </a:xfrm>
          <a:prstGeom prst="rect">
            <a:avLst/>
          </a:prstGeom>
        </p:spPr>
        <p:txBody>
          <a:bodyPr vert="horz" lIns="91440" tIns="45720" rIns="91440" bIns="45720" rtlCol="0" anchor="b">
            <a:normAutofit/>
          </a:bodyPr>
          <a:lstStyle/>
          <a:p>
            <a:pPr algn="ctr">
              <a:spcBef>
                <a:spcPct val="20000"/>
              </a:spcBef>
              <a:defRPr/>
            </a:pPr>
            <a:r>
              <a:rPr lang="es-ES" sz="2400" dirty="0"/>
              <a:t>¿Qué estás haciendo para prepararte para ambos resultados futuros?</a:t>
            </a:r>
            <a:endParaRPr lang="en-US" sz="2400" dirty="0"/>
          </a:p>
        </p:txBody>
      </p:sp>
      <p:pic>
        <p:nvPicPr>
          <p:cNvPr id="4" name="Picture 3">
            <a:extLst>
              <a:ext uri="{FF2B5EF4-FFF2-40B4-BE49-F238E27FC236}">
                <a16:creationId xmlns:a16="http://schemas.microsoft.com/office/drawing/2014/main" id="{E966D9CB-05AA-B2B6-20E7-3A9DEEF05560}"/>
              </a:ext>
            </a:extLst>
          </p:cNvPr>
          <p:cNvPicPr>
            <a:picLocks noChangeAspect="1"/>
          </p:cNvPicPr>
          <p:nvPr/>
        </p:nvPicPr>
        <p:blipFill>
          <a:blip r:embed="rId4"/>
          <a:stretch>
            <a:fillRect/>
          </a:stretch>
        </p:blipFill>
        <p:spPr>
          <a:xfrm>
            <a:off x="1" y="14434"/>
            <a:ext cx="1809344" cy="58389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142525" y="1429121"/>
            <a:ext cx="2105025" cy="2062103"/>
          </a:xfrm>
          <a:prstGeom prst="rect">
            <a:avLst/>
          </a:prstGeom>
          <a:solidFill>
            <a:srgbClr val="FFC000"/>
          </a:solidFill>
          <a:ln w="25400">
            <a:solidFill>
              <a:schemeClr val="tx1"/>
            </a:solidFill>
          </a:ln>
        </p:spPr>
        <p:txBody>
          <a:bodyPr wrap="square" rtlCol="0">
            <a:sp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2" name="Title 1"/>
          <p:cNvSpPr>
            <a:spLocks noGrp="1"/>
          </p:cNvSpPr>
          <p:nvPr>
            <p:ph type="title"/>
          </p:nvPr>
        </p:nvSpPr>
        <p:spPr>
          <a:xfrm>
            <a:off x="2064327" y="208073"/>
            <a:ext cx="9110870" cy="1143000"/>
          </a:xfrm>
        </p:spPr>
        <p:txBody>
          <a:bodyPr>
            <a:normAutofit fontScale="90000"/>
          </a:bodyPr>
          <a:lstStyle/>
          <a:p>
            <a:r>
              <a:rPr lang="en-US" b="1" dirty="0" err="1"/>
              <a:t>Leccion</a:t>
            </a:r>
            <a:r>
              <a:rPr lang="en-US" b="1" dirty="0"/>
              <a:t> #3: </a:t>
            </a:r>
            <a:r>
              <a:rPr lang="en-US" b="1" dirty="0" err="1"/>
              <a:t>Prestate</a:t>
            </a:r>
            <a:r>
              <a:rPr lang="en-US" b="1" dirty="0"/>
              <a:t> a Ti </a:t>
            </a:r>
            <a:r>
              <a:rPr lang="en-US" b="1" dirty="0" err="1"/>
              <a:t>Mismo</a:t>
            </a:r>
            <a:r>
              <a:rPr lang="en-US" b="1" dirty="0"/>
              <a:t> y </a:t>
            </a:r>
            <a:r>
              <a:rPr lang="en-US" b="1" dirty="0" err="1"/>
              <a:t>Enfocate</a:t>
            </a:r>
            <a:r>
              <a:rPr lang="en-US" b="1" dirty="0"/>
              <a:t> </a:t>
            </a:r>
            <a:r>
              <a:rPr lang="en-US" b="1" dirty="0" err="1"/>
              <a:t>en</a:t>
            </a:r>
            <a:r>
              <a:rPr lang="en-US" b="1" dirty="0"/>
              <a:t> Pagar Una </a:t>
            </a:r>
            <a:r>
              <a:rPr lang="en-US" b="1" dirty="0" err="1"/>
              <a:t>Deuda</a:t>
            </a:r>
            <a:r>
              <a:rPr lang="en-US" b="1" dirty="0"/>
              <a:t> a la </a:t>
            </a:r>
            <a:r>
              <a:rPr lang="en-US" b="1" dirty="0" err="1"/>
              <a:t>Vez</a:t>
            </a:r>
            <a:endParaRPr lang="en-US" b="1" dirty="0"/>
          </a:p>
        </p:txBody>
      </p:sp>
      <p:sp>
        <p:nvSpPr>
          <p:cNvPr id="5" name="TextBox 4"/>
          <p:cNvSpPr txBox="1"/>
          <p:nvPr/>
        </p:nvSpPr>
        <p:spPr>
          <a:xfrm>
            <a:off x="7289939" y="4133398"/>
            <a:ext cx="2057400" cy="369332"/>
          </a:xfrm>
          <a:prstGeom prst="rect">
            <a:avLst/>
          </a:prstGeom>
          <a:noFill/>
        </p:spPr>
        <p:txBody>
          <a:bodyPr wrap="square" rtlCol="0">
            <a:spAutoFit/>
          </a:bodyPr>
          <a:lstStyle/>
          <a:p>
            <a:pPr algn="ctr"/>
            <a:r>
              <a:rPr lang="en-US" b="1" dirty="0" err="1"/>
              <a:t>GASTOS</a:t>
            </a:r>
            <a:endParaRPr lang="en-US" b="1" dirty="0"/>
          </a:p>
        </p:txBody>
      </p:sp>
      <p:sp>
        <p:nvSpPr>
          <p:cNvPr id="9" name="TextBox 8"/>
          <p:cNvSpPr txBox="1"/>
          <p:nvPr/>
        </p:nvSpPr>
        <p:spPr>
          <a:xfrm>
            <a:off x="1854320" y="3617578"/>
            <a:ext cx="1551555" cy="377844"/>
          </a:xfrm>
          <a:prstGeom prst="rect">
            <a:avLst/>
          </a:prstGeom>
          <a:solidFill>
            <a:srgbClr val="92D050"/>
          </a:solidFill>
          <a:ln>
            <a:solidFill>
              <a:schemeClr val="tx1"/>
            </a:solidFill>
          </a:ln>
        </p:spPr>
        <p:txBody>
          <a:bodyPr wrap="square" rtlCol="0">
            <a:spAutoFit/>
          </a:bodyPr>
          <a:lstStyle/>
          <a:p>
            <a:pPr algn="ctr"/>
            <a:r>
              <a:rPr lang="en-US" b="1" dirty="0" err="1"/>
              <a:t>INGRESO</a:t>
            </a:r>
            <a:endParaRPr lang="en-US" b="1" dirty="0"/>
          </a:p>
        </p:txBody>
      </p:sp>
      <p:sp>
        <p:nvSpPr>
          <p:cNvPr id="10" name="TextBox 9"/>
          <p:cNvSpPr txBox="1"/>
          <p:nvPr/>
        </p:nvSpPr>
        <p:spPr>
          <a:xfrm>
            <a:off x="4708664" y="4545164"/>
            <a:ext cx="1676400" cy="1477328"/>
          </a:xfrm>
          <a:prstGeom prst="rect">
            <a:avLst/>
          </a:prstGeom>
          <a:solidFill>
            <a:srgbClr val="FF0000"/>
          </a:solidFill>
          <a:ln w="25400">
            <a:solidFill>
              <a:schemeClr val="tx1"/>
            </a:solidFill>
          </a:ln>
        </p:spPr>
        <p:txBody>
          <a:bodyPr wrap="square" rtlCol="0">
            <a:spAutoFit/>
          </a:bodyPr>
          <a:lstStyle/>
          <a:p>
            <a:pPr algn="ctr"/>
            <a:endParaRPr lang="en-US" dirty="0"/>
          </a:p>
          <a:p>
            <a:pPr algn="ctr"/>
            <a:endParaRPr lang="en-US" dirty="0"/>
          </a:p>
          <a:p>
            <a:pPr algn="ctr"/>
            <a:r>
              <a:rPr lang="en-US" b="1" dirty="0" err="1"/>
              <a:t>GASTOS</a:t>
            </a:r>
            <a:endParaRPr lang="en-US" b="1" dirty="0"/>
          </a:p>
          <a:p>
            <a:pPr algn="ctr"/>
            <a:endParaRPr lang="en-US" dirty="0"/>
          </a:p>
          <a:p>
            <a:pPr algn="ctr"/>
            <a:endParaRPr lang="en-US" dirty="0"/>
          </a:p>
        </p:txBody>
      </p:sp>
      <p:cxnSp>
        <p:nvCxnSpPr>
          <p:cNvPr id="15" name="Elbow Connector 14"/>
          <p:cNvCxnSpPr>
            <a:stCxn id="9" idx="3"/>
            <a:endCxn id="10" idx="1"/>
          </p:cNvCxnSpPr>
          <p:nvPr/>
        </p:nvCxnSpPr>
        <p:spPr>
          <a:xfrm>
            <a:off x="3405874" y="3806500"/>
            <a:ext cx="1302790" cy="147732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37539" y="4871425"/>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strike="sngStrike" dirty="0" err="1">
                <a:solidFill>
                  <a:srgbClr val="FF0000"/>
                </a:solidFill>
              </a:rPr>
              <a:t>Prestamos</a:t>
            </a:r>
            <a:r>
              <a:rPr lang="en-US" strike="sngStrike" dirty="0">
                <a:solidFill>
                  <a:srgbClr val="FF0000"/>
                </a:solidFill>
              </a:rPr>
              <a:t> de </a:t>
            </a:r>
            <a:r>
              <a:rPr lang="en-US" strike="sngStrike" dirty="0" err="1">
                <a:solidFill>
                  <a:srgbClr val="FF0000"/>
                </a:solidFill>
              </a:rPr>
              <a:t>Carro</a:t>
            </a:r>
            <a:endParaRPr lang="en-US" strike="sngStrike" dirty="0">
              <a:solidFill>
                <a:srgbClr val="FF0000"/>
              </a:solidFill>
            </a:endParaRPr>
          </a:p>
        </p:txBody>
      </p:sp>
      <p:sp>
        <p:nvSpPr>
          <p:cNvPr id="25" name="TextBox 24"/>
          <p:cNvSpPr txBox="1"/>
          <p:nvPr/>
        </p:nvSpPr>
        <p:spPr>
          <a:xfrm>
            <a:off x="7142525" y="5271421"/>
            <a:ext cx="3047484"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Prestamos</a:t>
            </a:r>
            <a:r>
              <a:rPr lang="en-US" dirty="0"/>
              <a:t> </a:t>
            </a:r>
            <a:r>
              <a:rPr lang="en-US" dirty="0" err="1"/>
              <a:t>Estudiantiles</a:t>
            </a:r>
            <a:endParaRPr lang="en-US" dirty="0"/>
          </a:p>
        </p:txBody>
      </p:sp>
      <p:sp>
        <p:nvSpPr>
          <p:cNvPr id="26" name="TextBox 25"/>
          <p:cNvSpPr txBox="1"/>
          <p:nvPr/>
        </p:nvSpPr>
        <p:spPr>
          <a:xfrm>
            <a:off x="7142524" y="4447960"/>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strike="sngStrike" dirty="0" err="1">
                <a:solidFill>
                  <a:srgbClr val="FF0000"/>
                </a:solidFill>
              </a:rPr>
              <a:t>Tarjetas</a:t>
            </a:r>
            <a:r>
              <a:rPr lang="en-US" strike="sngStrike" dirty="0">
                <a:solidFill>
                  <a:srgbClr val="FF0000"/>
                </a:solidFill>
              </a:rPr>
              <a:t> de </a:t>
            </a:r>
            <a:r>
              <a:rPr lang="en-US" strike="sngStrike" dirty="0" err="1">
                <a:solidFill>
                  <a:srgbClr val="FF0000"/>
                </a:solidFill>
              </a:rPr>
              <a:t>Credito</a:t>
            </a:r>
            <a:endParaRPr lang="en-US" strike="sngStrike" dirty="0">
              <a:solidFill>
                <a:srgbClr val="FF0000"/>
              </a:solidFill>
            </a:endParaRPr>
          </a:p>
        </p:txBody>
      </p:sp>
      <p:sp>
        <p:nvSpPr>
          <p:cNvPr id="27" name="TextBox 26"/>
          <p:cNvSpPr txBox="1"/>
          <p:nvPr/>
        </p:nvSpPr>
        <p:spPr>
          <a:xfrm>
            <a:off x="7167924" y="5655793"/>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Hipoteca</a:t>
            </a:r>
            <a:endParaRPr lang="en-US" dirty="0"/>
          </a:p>
        </p:txBody>
      </p:sp>
      <p:cxnSp>
        <p:nvCxnSpPr>
          <p:cNvPr id="32" name="Elbow Connector 31"/>
          <p:cNvCxnSpPr>
            <a:stCxn id="10" idx="3"/>
            <a:endCxn id="26" idx="1"/>
          </p:cNvCxnSpPr>
          <p:nvPr/>
        </p:nvCxnSpPr>
        <p:spPr>
          <a:xfrm flipV="1">
            <a:off x="6385064" y="4632626"/>
            <a:ext cx="757460" cy="651202"/>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3"/>
            <a:endCxn id="24" idx="1"/>
          </p:cNvCxnSpPr>
          <p:nvPr/>
        </p:nvCxnSpPr>
        <p:spPr>
          <a:xfrm flipV="1">
            <a:off x="6385064" y="5056091"/>
            <a:ext cx="752475" cy="227737"/>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cxnSpLocks/>
            <a:stCxn id="10" idx="3"/>
            <a:endCxn id="25" idx="1"/>
          </p:cNvCxnSpPr>
          <p:nvPr/>
        </p:nvCxnSpPr>
        <p:spPr>
          <a:xfrm>
            <a:off x="6385064" y="5283828"/>
            <a:ext cx="757461" cy="172259"/>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3"/>
            <a:endCxn id="27" idx="1"/>
          </p:cNvCxnSpPr>
          <p:nvPr/>
        </p:nvCxnSpPr>
        <p:spPr>
          <a:xfrm>
            <a:off x="6385064" y="5283829"/>
            <a:ext cx="782860" cy="55663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08664" y="2310743"/>
            <a:ext cx="1676400" cy="1477328"/>
          </a:xfrm>
          <a:prstGeom prst="rect">
            <a:avLst/>
          </a:prstGeom>
          <a:solidFill>
            <a:srgbClr val="00B0F0"/>
          </a:solidFill>
          <a:ln w="25400">
            <a:solidFill>
              <a:schemeClr val="tx1"/>
            </a:solidFill>
          </a:ln>
        </p:spPr>
        <p:txBody>
          <a:bodyPr wrap="square" rtlCol="0">
            <a:spAutoFit/>
          </a:bodyPr>
          <a:lstStyle/>
          <a:p>
            <a:pPr algn="ctr"/>
            <a:endParaRPr lang="en-US" dirty="0"/>
          </a:p>
          <a:p>
            <a:pPr algn="ctr"/>
            <a:endParaRPr lang="en-US" dirty="0"/>
          </a:p>
          <a:p>
            <a:pPr algn="ctr"/>
            <a:r>
              <a:rPr lang="en-US" b="1" dirty="0" err="1"/>
              <a:t>AHORROS</a:t>
            </a:r>
            <a:endParaRPr lang="en-US" b="1" dirty="0"/>
          </a:p>
          <a:p>
            <a:pPr algn="ctr"/>
            <a:endParaRPr lang="en-US" dirty="0"/>
          </a:p>
          <a:p>
            <a:pPr algn="ctr"/>
            <a:endParaRPr lang="en-US" dirty="0"/>
          </a:p>
        </p:txBody>
      </p:sp>
      <p:cxnSp>
        <p:nvCxnSpPr>
          <p:cNvPr id="20" name="Elbow Connector 19"/>
          <p:cNvCxnSpPr>
            <a:stCxn id="9" idx="3"/>
            <a:endCxn id="19" idx="1"/>
          </p:cNvCxnSpPr>
          <p:nvPr/>
        </p:nvCxnSpPr>
        <p:spPr>
          <a:xfrm flipV="1">
            <a:off x="3405874" y="3049408"/>
            <a:ext cx="1302790" cy="757093"/>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9" idx="3"/>
            <a:endCxn id="31" idx="1"/>
          </p:cNvCxnSpPr>
          <p:nvPr/>
        </p:nvCxnSpPr>
        <p:spPr>
          <a:xfrm flipV="1">
            <a:off x="6385064" y="2460173"/>
            <a:ext cx="757460" cy="589235"/>
          </a:xfrm>
          <a:prstGeom prst="bentConnector3">
            <a:avLst>
              <a:gd name="adj1" fmla="val 50000"/>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37538" y="1500778"/>
            <a:ext cx="2168387" cy="646331"/>
          </a:xfrm>
          <a:prstGeom prst="rect">
            <a:avLst/>
          </a:prstGeom>
          <a:noFill/>
        </p:spPr>
        <p:txBody>
          <a:bodyPr wrap="square" rtlCol="0">
            <a:spAutoFit/>
          </a:bodyPr>
          <a:lstStyle/>
          <a:p>
            <a:pPr algn="ctr"/>
            <a:r>
              <a:rPr lang="en-US" b="1" dirty="0"/>
              <a:t>TU </a:t>
            </a:r>
            <a:r>
              <a:rPr lang="en-US" b="1" dirty="0" err="1"/>
              <a:t>CUENTA</a:t>
            </a:r>
            <a:r>
              <a:rPr lang="en-US" b="1" dirty="0"/>
              <a:t> “WEALTH HERITAGE”</a:t>
            </a:r>
          </a:p>
        </p:txBody>
      </p:sp>
      <p:cxnSp>
        <p:nvCxnSpPr>
          <p:cNvPr id="41" name="Elbow Connector 40"/>
          <p:cNvCxnSpPr>
            <a:stCxn id="31" idx="3"/>
            <a:endCxn id="26" idx="3"/>
          </p:cNvCxnSpPr>
          <p:nvPr/>
        </p:nvCxnSpPr>
        <p:spPr>
          <a:xfrm>
            <a:off x="9247550" y="2460172"/>
            <a:ext cx="561975" cy="2172454"/>
          </a:xfrm>
          <a:prstGeom prst="bentConnector3">
            <a:avLst>
              <a:gd name="adj1" fmla="val 140678"/>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325406" y="1737837"/>
            <a:ext cx="1198820" cy="646331"/>
          </a:xfrm>
          <a:prstGeom prst="rect">
            <a:avLst/>
          </a:prstGeom>
          <a:noFill/>
        </p:spPr>
        <p:txBody>
          <a:bodyPr wrap="square" rtlCol="0">
            <a:spAutoFit/>
          </a:bodyPr>
          <a:lstStyle/>
          <a:p>
            <a:pPr algn="ctr"/>
            <a:r>
              <a:rPr lang="en-US" b="1" dirty="0" err="1">
                <a:solidFill>
                  <a:srgbClr val="7030A0"/>
                </a:solidFill>
              </a:rPr>
              <a:t>Prestamos</a:t>
            </a:r>
            <a:r>
              <a:rPr lang="en-US" b="1" dirty="0">
                <a:solidFill>
                  <a:srgbClr val="7030A0"/>
                </a:solidFill>
              </a:rPr>
              <a:t> de </a:t>
            </a:r>
            <a:r>
              <a:rPr lang="en-US" b="1" dirty="0" err="1">
                <a:solidFill>
                  <a:srgbClr val="7030A0"/>
                </a:solidFill>
              </a:rPr>
              <a:t>Poliza</a:t>
            </a:r>
            <a:endParaRPr lang="en-US" b="1" dirty="0">
              <a:solidFill>
                <a:srgbClr val="7030A0"/>
              </a:solidFill>
            </a:endParaRPr>
          </a:p>
        </p:txBody>
      </p:sp>
      <p:sp>
        <p:nvSpPr>
          <p:cNvPr id="62" name="TextBox 61"/>
          <p:cNvSpPr txBox="1"/>
          <p:nvPr/>
        </p:nvSpPr>
        <p:spPr>
          <a:xfrm>
            <a:off x="9305926" y="4441200"/>
            <a:ext cx="523875" cy="369332"/>
          </a:xfrm>
          <a:prstGeom prst="rect">
            <a:avLst/>
          </a:prstGeom>
          <a:noFill/>
        </p:spPr>
        <p:txBody>
          <a:bodyPr wrap="square" rtlCol="0">
            <a:spAutoFit/>
          </a:bodyPr>
          <a:lstStyle/>
          <a:p>
            <a:pPr algn="ctr"/>
            <a:r>
              <a:rPr lang="en-US" b="1" dirty="0">
                <a:solidFill>
                  <a:srgbClr val="FF0000"/>
                </a:solidFill>
              </a:rPr>
              <a:t>X</a:t>
            </a:r>
          </a:p>
        </p:txBody>
      </p:sp>
      <p:sp>
        <p:nvSpPr>
          <p:cNvPr id="63" name="TextBox 62"/>
          <p:cNvSpPr txBox="1"/>
          <p:nvPr/>
        </p:nvSpPr>
        <p:spPr>
          <a:xfrm>
            <a:off x="9305926" y="4881980"/>
            <a:ext cx="523875" cy="369332"/>
          </a:xfrm>
          <a:prstGeom prst="rect">
            <a:avLst/>
          </a:prstGeom>
          <a:noFill/>
        </p:spPr>
        <p:txBody>
          <a:bodyPr wrap="square" rtlCol="0">
            <a:spAutoFit/>
          </a:bodyPr>
          <a:lstStyle/>
          <a:p>
            <a:pPr algn="ctr"/>
            <a:r>
              <a:rPr lang="en-US" b="1" dirty="0">
                <a:solidFill>
                  <a:srgbClr val="FF0000"/>
                </a:solidFill>
              </a:rPr>
              <a:t>X</a:t>
            </a:r>
          </a:p>
        </p:txBody>
      </p:sp>
      <p:sp>
        <p:nvSpPr>
          <p:cNvPr id="75" name="TextBox 74"/>
          <p:cNvSpPr txBox="1"/>
          <p:nvPr/>
        </p:nvSpPr>
        <p:spPr>
          <a:xfrm>
            <a:off x="1447800" y="5294519"/>
            <a:ext cx="3429000" cy="1477328"/>
          </a:xfrm>
          <a:prstGeom prst="rect">
            <a:avLst/>
          </a:prstGeom>
          <a:noFill/>
        </p:spPr>
        <p:txBody>
          <a:bodyPr wrap="square" rtlCol="0">
            <a:spAutoFit/>
          </a:bodyPr>
          <a:lstStyle/>
          <a:p>
            <a:pPr marL="342900" indent="-342900">
              <a:buFont typeface="+mj-lt"/>
              <a:buAutoNum type="arabicPeriod"/>
            </a:pPr>
            <a:r>
              <a:rPr lang="en-US" b="1" dirty="0" err="1">
                <a:solidFill>
                  <a:srgbClr val="7030A0"/>
                </a:solidFill>
              </a:rPr>
              <a:t>Pide</a:t>
            </a:r>
            <a:r>
              <a:rPr lang="en-US" b="1" dirty="0">
                <a:solidFill>
                  <a:srgbClr val="7030A0"/>
                </a:solidFill>
              </a:rPr>
              <a:t> un </a:t>
            </a:r>
            <a:r>
              <a:rPr lang="en-US" b="1" dirty="0" err="1">
                <a:solidFill>
                  <a:srgbClr val="7030A0"/>
                </a:solidFill>
              </a:rPr>
              <a:t>prestamo</a:t>
            </a:r>
            <a:r>
              <a:rPr lang="en-US" b="1" dirty="0">
                <a:solidFill>
                  <a:srgbClr val="7030A0"/>
                </a:solidFill>
              </a:rPr>
              <a:t> de “Tu </a:t>
            </a:r>
            <a:r>
              <a:rPr lang="en-US" b="1" dirty="0" err="1">
                <a:solidFill>
                  <a:srgbClr val="7030A0"/>
                </a:solidFill>
              </a:rPr>
              <a:t>Propio</a:t>
            </a:r>
            <a:r>
              <a:rPr lang="en-US" b="1" dirty="0">
                <a:solidFill>
                  <a:srgbClr val="7030A0"/>
                </a:solidFill>
              </a:rPr>
              <a:t> Banco” para </a:t>
            </a:r>
            <a:r>
              <a:rPr lang="en-US" b="1" dirty="0" err="1">
                <a:solidFill>
                  <a:srgbClr val="7030A0"/>
                </a:solidFill>
              </a:rPr>
              <a:t>eliminar</a:t>
            </a:r>
            <a:r>
              <a:rPr lang="en-US" b="1" dirty="0">
                <a:solidFill>
                  <a:srgbClr val="7030A0"/>
                </a:solidFill>
              </a:rPr>
              <a:t> </a:t>
            </a:r>
            <a:r>
              <a:rPr lang="en-US" b="1" dirty="0" err="1">
                <a:solidFill>
                  <a:srgbClr val="7030A0"/>
                </a:solidFill>
              </a:rPr>
              <a:t>deudas</a:t>
            </a:r>
            <a:r>
              <a:rPr lang="en-US" b="1" dirty="0">
                <a:solidFill>
                  <a:srgbClr val="7030A0"/>
                </a:solidFill>
              </a:rPr>
              <a:t> mas </a:t>
            </a:r>
            <a:r>
              <a:rPr lang="en-US" b="1" dirty="0" err="1">
                <a:solidFill>
                  <a:srgbClr val="7030A0"/>
                </a:solidFill>
              </a:rPr>
              <a:t>rapido</a:t>
            </a:r>
            <a:r>
              <a:rPr lang="en-US" b="1" dirty="0">
                <a:solidFill>
                  <a:srgbClr val="7030A0"/>
                </a:solidFill>
              </a:rPr>
              <a:t>.</a:t>
            </a:r>
          </a:p>
          <a:p>
            <a:pPr marL="342900" indent="-342900">
              <a:buFont typeface="+mj-lt"/>
              <a:buAutoNum type="arabicPeriod"/>
            </a:pPr>
            <a:r>
              <a:rPr lang="en-US" b="1" dirty="0" err="1">
                <a:solidFill>
                  <a:srgbClr val="CC00CC"/>
                </a:solidFill>
              </a:rPr>
              <a:t>Paga</a:t>
            </a:r>
            <a:r>
              <a:rPr lang="en-US" b="1" dirty="0">
                <a:solidFill>
                  <a:srgbClr val="CC00CC"/>
                </a:solidFill>
              </a:rPr>
              <a:t> </a:t>
            </a:r>
            <a:r>
              <a:rPr lang="en-US" b="1" dirty="0" err="1">
                <a:solidFill>
                  <a:srgbClr val="CC00CC"/>
                </a:solidFill>
              </a:rPr>
              <a:t>tus</a:t>
            </a:r>
            <a:r>
              <a:rPr lang="en-US" b="1" dirty="0">
                <a:solidFill>
                  <a:srgbClr val="CC00CC"/>
                </a:solidFill>
              </a:rPr>
              <a:t> </a:t>
            </a:r>
            <a:r>
              <a:rPr lang="en-US" b="1" dirty="0" err="1">
                <a:solidFill>
                  <a:srgbClr val="CC00CC"/>
                </a:solidFill>
              </a:rPr>
              <a:t>prestamos</a:t>
            </a:r>
            <a:r>
              <a:rPr lang="en-US" b="1" dirty="0">
                <a:solidFill>
                  <a:srgbClr val="CC00CC"/>
                </a:solidFill>
              </a:rPr>
              <a:t> a “Tu </a:t>
            </a:r>
            <a:r>
              <a:rPr lang="en-US" b="1" dirty="0" err="1">
                <a:solidFill>
                  <a:srgbClr val="CC00CC"/>
                </a:solidFill>
              </a:rPr>
              <a:t>Propio</a:t>
            </a:r>
            <a:r>
              <a:rPr lang="en-US" b="1" dirty="0">
                <a:solidFill>
                  <a:srgbClr val="CC00CC"/>
                </a:solidFill>
              </a:rPr>
              <a:t> Banco” </a:t>
            </a:r>
            <a:r>
              <a:rPr lang="en-US" b="1" dirty="0" err="1">
                <a:solidFill>
                  <a:srgbClr val="CC00CC"/>
                </a:solidFill>
              </a:rPr>
              <a:t>despues</a:t>
            </a:r>
            <a:r>
              <a:rPr lang="en-US" b="1" dirty="0">
                <a:solidFill>
                  <a:srgbClr val="CC00CC"/>
                </a:solidFill>
              </a:rPr>
              <a:t>.</a:t>
            </a:r>
          </a:p>
        </p:txBody>
      </p:sp>
      <p:sp>
        <p:nvSpPr>
          <p:cNvPr id="40" name="TextBox 22"/>
          <p:cNvSpPr txBox="1">
            <a:spLocks noChangeArrowheads="1"/>
          </p:cNvSpPr>
          <p:nvPr/>
        </p:nvSpPr>
        <p:spPr bwMode="auto">
          <a:xfrm>
            <a:off x="7316443" y="2215665"/>
            <a:ext cx="1812857" cy="307777"/>
          </a:xfrm>
          <a:prstGeom prst="rect">
            <a:avLst/>
          </a:prstGeom>
          <a:solidFill>
            <a:srgbClr val="00B05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1. </a:t>
            </a:r>
            <a:r>
              <a:rPr lang="en-US" altLang="en-US" sz="1400" dirty="0" err="1">
                <a:latin typeface="Arial" charset="0"/>
              </a:rPr>
              <a:t>PROTECCION</a:t>
            </a:r>
            <a:endParaRPr lang="en-US" altLang="en-US" sz="1400" dirty="0">
              <a:latin typeface="Arial" charset="0"/>
            </a:endParaRPr>
          </a:p>
        </p:txBody>
      </p:sp>
      <p:sp>
        <p:nvSpPr>
          <p:cNvPr id="43" name="TextBox 33"/>
          <p:cNvSpPr txBox="1">
            <a:spLocks noChangeArrowheads="1"/>
          </p:cNvSpPr>
          <p:nvPr/>
        </p:nvSpPr>
        <p:spPr bwMode="auto">
          <a:xfrm>
            <a:off x="7316442" y="2667001"/>
            <a:ext cx="1812857" cy="307777"/>
          </a:xfrm>
          <a:prstGeom prst="rect">
            <a:avLst/>
          </a:prstGeom>
          <a:solidFill>
            <a:srgbClr val="00B0F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2. </a:t>
            </a:r>
            <a:r>
              <a:rPr lang="en-US" altLang="en-US" sz="1400" dirty="0" err="1">
                <a:latin typeface="Arial" charset="0"/>
              </a:rPr>
              <a:t>AHORROS</a:t>
            </a:r>
            <a:endParaRPr lang="en-US" altLang="en-US" sz="1400" dirty="0">
              <a:latin typeface="Arial" charset="0"/>
            </a:endParaRPr>
          </a:p>
        </p:txBody>
      </p:sp>
      <p:sp>
        <p:nvSpPr>
          <p:cNvPr id="53" name="TextBox 33"/>
          <p:cNvSpPr txBox="1">
            <a:spLocks noChangeArrowheads="1"/>
          </p:cNvSpPr>
          <p:nvPr/>
        </p:nvSpPr>
        <p:spPr bwMode="auto">
          <a:xfrm>
            <a:off x="7164887" y="3120177"/>
            <a:ext cx="2057400" cy="307777"/>
          </a:xfrm>
          <a:prstGeom prst="rect">
            <a:avLst/>
          </a:prstGeom>
          <a:solidFill>
            <a:schemeClr val="accent4">
              <a:lumMod val="60000"/>
              <a:lumOff val="40000"/>
            </a:schemeClr>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3. LINEA DE </a:t>
            </a:r>
            <a:r>
              <a:rPr lang="en-US" altLang="en-US" sz="1400" dirty="0" err="1">
                <a:latin typeface="Arial" charset="0"/>
              </a:rPr>
              <a:t>CREDITO</a:t>
            </a:r>
            <a:endParaRPr lang="en-US" altLang="en-US" sz="1400" dirty="0">
              <a:latin typeface="Arial" charset="0"/>
            </a:endParaRPr>
          </a:p>
        </p:txBody>
      </p:sp>
      <p:cxnSp>
        <p:nvCxnSpPr>
          <p:cNvPr id="30" name="Elbow Connector 29"/>
          <p:cNvCxnSpPr>
            <a:stCxn id="31" idx="3"/>
            <a:endCxn id="24" idx="3"/>
          </p:cNvCxnSpPr>
          <p:nvPr/>
        </p:nvCxnSpPr>
        <p:spPr>
          <a:xfrm>
            <a:off x="9247550" y="2460173"/>
            <a:ext cx="556989" cy="2595918"/>
          </a:xfrm>
          <a:prstGeom prst="bentConnector3">
            <a:avLst>
              <a:gd name="adj1" fmla="val 141042"/>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E180405-5BDD-8194-1027-D20FB931F80B}"/>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68155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142525" y="1429121"/>
            <a:ext cx="2105025" cy="2062103"/>
          </a:xfrm>
          <a:prstGeom prst="rect">
            <a:avLst/>
          </a:prstGeom>
          <a:solidFill>
            <a:srgbClr val="FFC000"/>
          </a:solidFill>
          <a:ln w="25400">
            <a:solidFill>
              <a:schemeClr val="tx1"/>
            </a:solidFill>
          </a:ln>
        </p:spPr>
        <p:txBody>
          <a:bodyPr wrap="square" rtlCol="0">
            <a:sp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2" name="Title 1"/>
          <p:cNvSpPr>
            <a:spLocks noGrp="1"/>
          </p:cNvSpPr>
          <p:nvPr>
            <p:ph type="title"/>
          </p:nvPr>
        </p:nvSpPr>
        <p:spPr>
          <a:xfrm>
            <a:off x="1829629" y="200497"/>
            <a:ext cx="9110870" cy="1143000"/>
          </a:xfrm>
        </p:spPr>
        <p:txBody>
          <a:bodyPr>
            <a:normAutofit fontScale="90000"/>
          </a:bodyPr>
          <a:lstStyle/>
          <a:p>
            <a:r>
              <a:rPr lang="en-US" b="1" dirty="0" err="1"/>
              <a:t>Leccion</a:t>
            </a:r>
            <a:r>
              <a:rPr lang="en-US" b="1" dirty="0"/>
              <a:t> #3: </a:t>
            </a:r>
            <a:r>
              <a:rPr lang="en-US" b="1" dirty="0" err="1"/>
              <a:t>Prestate</a:t>
            </a:r>
            <a:r>
              <a:rPr lang="en-US" b="1" dirty="0"/>
              <a:t> a Ti </a:t>
            </a:r>
            <a:r>
              <a:rPr lang="en-US" b="1" dirty="0" err="1"/>
              <a:t>Mismo</a:t>
            </a:r>
            <a:r>
              <a:rPr lang="en-US" b="1" dirty="0"/>
              <a:t> y </a:t>
            </a:r>
            <a:r>
              <a:rPr lang="en-US" b="1" dirty="0" err="1"/>
              <a:t>Enfocate</a:t>
            </a:r>
            <a:r>
              <a:rPr lang="en-US" b="1" dirty="0"/>
              <a:t> </a:t>
            </a:r>
            <a:r>
              <a:rPr lang="en-US" b="1" dirty="0" err="1"/>
              <a:t>en</a:t>
            </a:r>
            <a:r>
              <a:rPr lang="en-US" b="1" dirty="0"/>
              <a:t> Pagar Una </a:t>
            </a:r>
            <a:r>
              <a:rPr lang="en-US" b="1" dirty="0" err="1"/>
              <a:t>Deuda</a:t>
            </a:r>
            <a:r>
              <a:rPr lang="en-US" b="1" dirty="0"/>
              <a:t> a la </a:t>
            </a:r>
            <a:r>
              <a:rPr lang="en-US" b="1" dirty="0" err="1"/>
              <a:t>Vez</a:t>
            </a:r>
            <a:endParaRPr lang="en-US" b="1" dirty="0"/>
          </a:p>
        </p:txBody>
      </p:sp>
      <p:sp>
        <p:nvSpPr>
          <p:cNvPr id="5" name="TextBox 4"/>
          <p:cNvSpPr txBox="1"/>
          <p:nvPr/>
        </p:nvSpPr>
        <p:spPr>
          <a:xfrm>
            <a:off x="7289939" y="4133398"/>
            <a:ext cx="2057400" cy="369332"/>
          </a:xfrm>
          <a:prstGeom prst="rect">
            <a:avLst/>
          </a:prstGeom>
          <a:noFill/>
        </p:spPr>
        <p:txBody>
          <a:bodyPr wrap="square" rtlCol="0">
            <a:spAutoFit/>
          </a:bodyPr>
          <a:lstStyle/>
          <a:p>
            <a:pPr algn="ctr"/>
            <a:r>
              <a:rPr lang="en-US" b="1" dirty="0"/>
              <a:t>EXPENSES</a:t>
            </a:r>
          </a:p>
        </p:txBody>
      </p:sp>
      <p:sp>
        <p:nvSpPr>
          <p:cNvPr id="9" name="TextBox 8"/>
          <p:cNvSpPr txBox="1"/>
          <p:nvPr/>
        </p:nvSpPr>
        <p:spPr>
          <a:xfrm>
            <a:off x="1854320" y="3617578"/>
            <a:ext cx="1551555" cy="377844"/>
          </a:xfrm>
          <a:prstGeom prst="rect">
            <a:avLst/>
          </a:prstGeom>
          <a:solidFill>
            <a:srgbClr val="92D050"/>
          </a:solidFill>
          <a:ln>
            <a:solidFill>
              <a:schemeClr val="tx1"/>
            </a:solidFill>
          </a:ln>
        </p:spPr>
        <p:txBody>
          <a:bodyPr wrap="square" rtlCol="0">
            <a:spAutoFit/>
          </a:bodyPr>
          <a:lstStyle/>
          <a:p>
            <a:pPr algn="ctr"/>
            <a:r>
              <a:rPr lang="en-US" b="1" dirty="0" err="1"/>
              <a:t>INGRESO</a:t>
            </a:r>
            <a:endParaRPr lang="en-US" b="1" dirty="0"/>
          </a:p>
        </p:txBody>
      </p:sp>
      <p:sp>
        <p:nvSpPr>
          <p:cNvPr id="10" name="TextBox 9"/>
          <p:cNvSpPr txBox="1"/>
          <p:nvPr/>
        </p:nvSpPr>
        <p:spPr>
          <a:xfrm>
            <a:off x="4708664" y="4545164"/>
            <a:ext cx="1676400" cy="1477328"/>
          </a:xfrm>
          <a:prstGeom prst="rect">
            <a:avLst/>
          </a:prstGeom>
          <a:solidFill>
            <a:srgbClr val="FF0000"/>
          </a:solidFill>
          <a:ln w="25400">
            <a:solidFill>
              <a:schemeClr val="tx1"/>
            </a:solidFill>
          </a:ln>
        </p:spPr>
        <p:txBody>
          <a:bodyPr wrap="square" rtlCol="0">
            <a:spAutoFit/>
          </a:bodyPr>
          <a:lstStyle/>
          <a:p>
            <a:pPr algn="ctr"/>
            <a:endParaRPr lang="en-US" dirty="0"/>
          </a:p>
          <a:p>
            <a:pPr algn="ctr"/>
            <a:endParaRPr lang="en-US" dirty="0"/>
          </a:p>
          <a:p>
            <a:pPr algn="ctr"/>
            <a:r>
              <a:rPr lang="en-US" b="1" dirty="0" err="1"/>
              <a:t>GASTOS</a:t>
            </a:r>
            <a:endParaRPr lang="en-US" b="1" dirty="0"/>
          </a:p>
          <a:p>
            <a:pPr algn="ctr"/>
            <a:endParaRPr lang="en-US" dirty="0"/>
          </a:p>
          <a:p>
            <a:pPr algn="ctr"/>
            <a:endParaRPr lang="en-US" dirty="0"/>
          </a:p>
        </p:txBody>
      </p:sp>
      <p:cxnSp>
        <p:nvCxnSpPr>
          <p:cNvPr id="15" name="Elbow Connector 14"/>
          <p:cNvCxnSpPr>
            <a:stCxn id="9" idx="3"/>
            <a:endCxn id="10" idx="1"/>
          </p:cNvCxnSpPr>
          <p:nvPr/>
        </p:nvCxnSpPr>
        <p:spPr>
          <a:xfrm>
            <a:off x="3405875" y="3806500"/>
            <a:ext cx="1302789" cy="147732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37539" y="4871425"/>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strike="sngStrike" dirty="0" err="1">
                <a:solidFill>
                  <a:srgbClr val="FF0000"/>
                </a:solidFill>
              </a:rPr>
              <a:t>Prestamos</a:t>
            </a:r>
            <a:r>
              <a:rPr lang="en-US" strike="sngStrike" dirty="0">
                <a:solidFill>
                  <a:srgbClr val="FF0000"/>
                </a:solidFill>
              </a:rPr>
              <a:t> de </a:t>
            </a:r>
            <a:r>
              <a:rPr lang="en-US" strike="sngStrike" dirty="0" err="1">
                <a:solidFill>
                  <a:srgbClr val="FF0000"/>
                </a:solidFill>
              </a:rPr>
              <a:t>Carro</a:t>
            </a:r>
            <a:endParaRPr lang="en-US" strike="sngStrike" dirty="0">
              <a:solidFill>
                <a:srgbClr val="FF0000"/>
              </a:solidFill>
            </a:endParaRPr>
          </a:p>
        </p:txBody>
      </p:sp>
      <p:sp>
        <p:nvSpPr>
          <p:cNvPr id="25" name="TextBox 24"/>
          <p:cNvSpPr txBox="1"/>
          <p:nvPr/>
        </p:nvSpPr>
        <p:spPr>
          <a:xfrm>
            <a:off x="7142525" y="5271421"/>
            <a:ext cx="3082318" cy="646331"/>
          </a:xfrm>
          <a:prstGeom prst="rect">
            <a:avLst/>
          </a:prstGeom>
          <a:noFill/>
        </p:spPr>
        <p:txBody>
          <a:bodyPr wrap="square" rtlCol="0">
            <a:spAutoFit/>
          </a:bodyPr>
          <a:lstStyle/>
          <a:p>
            <a:pPr marL="285750" indent="-285750">
              <a:buFont typeface="Arial" panose="020B0604020202020204" pitchFamily="34" charset="0"/>
              <a:buChar char="•"/>
            </a:pPr>
            <a:r>
              <a:rPr lang="en-US" strike="sngStrike" dirty="0" err="1">
                <a:solidFill>
                  <a:srgbClr val="FF0000"/>
                </a:solidFill>
              </a:rPr>
              <a:t>Prestamos</a:t>
            </a:r>
            <a:r>
              <a:rPr lang="en-US" strike="sngStrike" dirty="0">
                <a:solidFill>
                  <a:srgbClr val="FF0000"/>
                </a:solidFill>
              </a:rPr>
              <a:t> </a:t>
            </a:r>
            <a:r>
              <a:rPr lang="en-US" strike="sngStrike" dirty="0" err="1">
                <a:solidFill>
                  <a:srgbClr val="FF0000"/>
                </a:solidFill>
              </a:rPr>
              <a:t>Estudiantiles</a:t>
            </a:r>
            <a:endParaRPr lang="en-US" strike="sngStrike" dirty="0">
              <a:solidFill>
                <a:srgbClr val="FF0000"/>
              </a:solidFill>
            </a:endParaRPr>
          </a:p>
          <a:p>
            <a:pPr marL="285750" indent="-285750">
              <a:buFont typeface="Arial" panose="020B0604020202020204" pitchFamily="34" charset="0"/>
              <a:buChar char="•"/>
            </a:pPr>
            <a:endParaRPr lang="en-US" strike="sngStrike" dirty="0">
              <a:solidFill>
                <a:srgbClr val="FF0000"/>
              </a:solidFill>
            </a:endParaRPr>
          </a:p>
        </p:txBody>
      </p:sp>
      <p:sp>
        <p:nvSpPr>
          <p:cNvPr id="26" name="TextBox 25"/>
          <p:cNvSpPr txBox="1"/>
          <p:nvPr/>
        </p:nvSpPr>
        <p:spPr>
          <a:xfrm>
            <a:off x="7142524" y="4447960"/>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strike="sngStrike" dirty="0" err="1">
                <a:solidFill>
                  <a:srgbClr val="FF0000"/>
                </a:solidFill>
              </a:rPr>
              <a:t>Tarjetas</a:t>
            </a:r>
            <a:r>
              <a:rPr lang="en-US" strike="sngStrike" dirty="0">
                <a:solidFill>
                  <a:srgbClr val="FF0000"/>
                </a:solidFill>
              </a:rPr>
              <a:t> de </a:t>
            </a:r>
            <a:r>
              <a:rPr lang="en-US" strike="sngStrike" dirty="0" err="1">
                <a:solidFill>
                  <a:srgbClr val="FF0000"/>
                </a:solidFill>
              </a:rPr>
              <a:t>Credito</a:t>
            </a:r>
            <a:endParaRPr lang="en-US" strike="sngStrike" dirty="0">
              <a:solidFill>
                <a:srgbClr val="FF0000"/>
              </a:solidFill>
            </a:endParaRPr>
          </a:p>
        </p:txBody>
      </p:sp>
      <p:sp>
        <p:nvSpPr>
          <p:cNvPr id="27" name="TextBox 26"/>
          <p:cNvSpPr txBox="1"/>
          <p:nvPr/>
        </p:nvSpPr>
        <p:spPr>
          <a:xfrm>
            <a:off x="7167924" y="5655793"/>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dirty="0" err="1"/>
              <a:t>Hipoteca</a:t>
            </a:r>
            <a:endParaRPr lang="en-US" dirty="0"/>
          </a:p>
        </p:txBody>
      </p:sp>
      <p:cxnSp>
        <p:nvCxnSpPr>
          <p:cNvPr id="32" name="Elbow Connector 31"/>
          <p:cNvCxnSpPr>
            <a:stCxn id="10" idx="3"/>
            <a:endCxn id="26" idx="1"/>
          </p:cNvCxnSpPr>
          <p:nvPr/>
        </p:nvCxnSpPr>
        <p:spPr>
          <a:xfrm flipV="1">
            <a:off x="6385064" y="4632626"/>
            <a:ext cx="757460" cy="651202"/>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3"/>
            <a:endCxn id="24" idx="1"/>
          </p:cNvCxnSpPr>
          <p:nvPr/>
        </p:nvCxnSpPr>
        <p:spPr>
          <a:xfrm flipV="1">
            <a:off x="6385064" y="5056091"/>
            <a:ext cx="752475" cy="227737"/>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cxnSpLocks/>
            <a:stCxn id="10" idx="3"/>
            <a:endCxn id="25" idx="1"/>
          </p:cNvCxnSpPr>
          <p:nvPr/>
        </p:nvCxnSpPr>
        <p:spPr>
          <a:xfrm>
            <a:off x="6385064" y="5283828"/>
            <a:ext cx="757461" cy="310759"/>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3"/>
            <a:endCxn id="27" idx="1"/>
          </p:cNvCxnSpPr>
          <p:nvPr/>
        </p:nvCxnSpPr>
        <p:spPr>
          <a:xfrm>
            <a:off x="6385064" y="5283828"/>
            <a:ext cx="782860" cy="55663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08664" y="2310743"/>
            <a:ext cx="1676400" cy="1477328"/>
          </a:xfrm>
          <a:prstGeom prst="rect">
            <a:avLst/>
          </a:prstGeom>
          <a:solidFill>
            <a:srgbClr val="00B0F0"/>
          </a:solidFill>
          <a:ln w="25400">
            <a:solidFill>
              <a:schemeClr val="tx1"/>
            </a:solidFill>
          </a:ln>
        </p:spPr>
        <p:txBody>
          <a:bodyPr wrap="square" rtlCol="0">
            <a:spAutoFit/>
          </a:bodyPr>
          <a:lstStyle/>
          <a:p>
            <a:pPr algn="ctr"/>
            <a:endParaRPr lang="en-US" dirty="0"/>
          </a:p>
          <a:p>
            <a:pPr algn="ctr"/>
            <a:endParaRPr lang="en-US" dirty="0"/>
          </a:p>
          <a:p>
            <a:pPr algn="ctr"/>
            <a:r>
              <a:rPr lang="en-US" b="1" dirty="0" err="1"/>
              <a:t>AHORROS</a:t>
            </a:r>
            <a:endParaRPr lang="en-US" b="1" dirty="0"/>
          </a:p>
          <a:p>
            <a:pPr algn="ctr"/>
            <a:endParaRPr lang="en-US" dirty="0"/>
          </a:p>
          <a:p>
            <a:pPr algn="ctr"/>
            <a:endParaRPr lang="en-US" dirty="0"/>
          </a:p>
        </p:txBody>
      </p:sp>
      <p:cxnSp>
        <p:nvCxnSpPr>
          <p:cNvPr id="20" name="Elbow Connector 19"/>
          <p:cNvCxnSpPr>
            <a:stCxn id="9" idx="3"/>
            <a:endCxn id="19" idx="1"/>
          </p:cNvCxnSpPr>
          <p:nvPr/>
        </p:nvCxnSpPr>
        <p:spPr>
          <a:xfrm flipV="1">
            <a:off x="3405875" y="3049407"/>
            <a:ext cx="1302789" cy="757093"/>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9" idx="3"/>
            <a:endCxn id="31" idx="1"/>
          </p:cNvCxnSpPr>
          <p:nvPr/>
        </p:nvCxnSpPr>
        <p:spPr>
          <a:xfrm flipV="1">
            <a:off x="6385064" y="2460173"/>
            <a:ext cx="757461" cy="589234"/>
          </a:xfrm>
          <a:prstGeom prst="bentConnector3">
            <a:avLst>
              <a:gd name="adj1" fmla="val 50000"/>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37538" y="1500778"/>
            <a:ext cx="2168387" cy="646331"/>
          </a:xfrm>
          <a:prstGeom prst="rect">
            <a:avLst/>
          </a:prstGeom>
          <a:noFill/>
        </p:spPr>
        <p:txBody>
          <a:bodyPr wrap="square" rtlCol="0">
            <a:spAutoFit/>
          </a:bodyPr>
          <a:lstStyle/>
          <a:p>
            <a:pPr algn="ctr"/>
            <a:r>
              <a:rPr lang="en-US" b="1" dirty="0"/>
              <a:t>TU </a:t>
            </a:r>
            <a:r>
              <a:rPr lang="en-US" b="1" dirty="0" err="1"/>
              <a:t>CUENTA</a:t>
            </a:r>
            <a:r>
              <a:rPr lang="en-US" b="1" dirty="0"/>
              <a:t> “WEALTH HERITAGE”</a:t>
            </a:r>
          </a:p>
        </p:txBody>
      </p:sp>
      <p:cxnSp>
        <p:nvCxnSpPr>
          <p:cNvPr id="41" name="Elbow Connector 40"/>
          <p:cNvCxnSpPr>
            <a:stCxn id="31" idx="3"/>
            <a:endCxn id="26" idx="3"/>
          </p:cNvCxnSpPr>
          <p:nvPr/>
        </p:nvCxnSpPr>
        <p:spPr>
          <a:xfrm>
            <a:off x="9247550" y="2460172"/>
            <a:ext cx="561975" cy="2172454"/>
          </a:xfrm>
          <a:prstGeom prst="bentConnector3">
            <a:avLst>
              <a:gd name="adj1" fmla="val 140678"/>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357279" y="1773403"/>
            <a:ext cx="1277591" cy="646331"/>
          </a:xfrm>
          <a:prstGeom prst="rect">
            <a:avLst/>
          </a:prstGeom>
          <a:noFill/>
        </p:spPr>
        <p:txBody>
          <a:bodyPr wrap="square" rtlCol="0">
            <a:spAutoFit/>
          </a:bodyPr>
          <a:lstStyle/>
          <a:p>
            <a:pPr algn="ctr"/>
            <a:r>
              <a:rPr lang="en-US" b="1" dirty="0" err="1">
                <a:solidFill>
                  <a:srgbClr val="7030A0"/>
                </a:solidFill>
              </a:rPr>
              <a:t>Prestamos</a:t>
            </a:r>
            <a:r>
              <a:rPr lang="en-US" b="1" dirty="0">
                <a:solidFill>
                  <a:srgbClr val="7030A0"/>
                </a:solidFill>
              </a:rPr>
              <a:t> de </a:t>
            </a:r>
            <a:r>
              <a:rPr lang="en-US" b="1" dirty="0" err="1">
                <a:solidFill>
                  <a:srgbClr val="7030A0"/>
                </a:solidFill>
              </a:rPr>
              <a:t>Poliza</a:t>
            </a:r>
            <a:endParaRPr lang="en-US" b="1" dirty="0">
              <a:solidFill>
                <a:srgbClr val="7030A0"/>
              </a:solidFill>
            </a:endParaRPr>
          </a:p>
        </p:txBody>
      </p:sp>
      <p:sp>
        <p:nvSpPr>
          <p:cNvPr id="62" name="TextBox 61"/>
          <p:cNvSpPr txBox="1"/>
          <p:nvPr/>
        </p:nvSpPr>
        <p:spPr>
          <a:xfrm>
            <a:off x="9305926" y="4441200"/>
            <a:ext cx="523875" cy="369332"/>
          </a:xfrm>
          <a:prstGeom prst="rect">
            <a:avLst/>
          </a:prstGeom>
          <a:noFill/>
        </p:spPr>
        <p:txBody>
          <a:bodyPr wrap="square" rtlCol="0">
            <a:spAutoFit/>
          </a:bodyPr>
          <a:lstStyle/>
          <a:p>
            <a:pPr algn="ctr"/>
            <a:r>
              <a:rPr lang="en-US" b="1" dirty="0">
                <a:solidFill>
                  <a:srgbClr val="FF0000"/>
                </a:solidFill>
              </a:rPr>
              <a:t>X</a:t>
            </a:r>
          </a:p>
        </p:txBody>
      </p:sp>
      <p:sp>
        <p:nvSpPr>
          <p:cNvPr id="63" name="TextBox 62"/>
          <p:cNvSpPr txBox="1"/>
          <p:nvPr/>
        </p:nvSpPr>
        <p:spPr>
          <a:xfrm>
            <a:off x="9305926" y="4881980"/>
            <a:ext cx="523875" cy="369332"/>
          </a:xfrm>
          <a:prstGeom prst="rect">
            <a:avLst/>
          </a:prstGeom>
          <a:noFill/>
        </p:spPr>
        <p:txBody>
          <a:bodyPr wrap="square" rtlCol="0">
            <a:spAutoFit/>
          </a:bodyPr>
          <a:lstStyle/>
          <a:p>
            <a:pPr algn="ctr"/>
            <a:r>
              <a:rPr lang="en-US" b="1" dirty="0">
                <a:solidFill>
                  <a:srgbClr val="FF0000"/>
                </a:solidFill>
              </a:rPr>
              <a:t>X</a:t>
            </a:r>
          </a:p>
        </p:txBody>
      </p:sp>
      <p:sp>
        <p:nvSpPr>
          <p:cNvPr id="75" name="TextBox 74"/>
          <p:cNvSpPr txBox="1"/>
          <p:nvPr/>
        </p:nvSpPr>
        <p:spPr>
          <a:xfrm>
            <a:off x="1447800" y="5294519"/>
            <a:ext cx="3429000" cy="1477328"/>
          </a:xfrm>
          <a:prstGeom prst="rect">
            <a:avLst/>
          </a:prstGeom>
          <a:noFill/>
        </p:spPr>
        <p:txBody>
          <a:bodyPr wrap="square" rtlCol="0">
            <a:spAutoFit/>
          </a:bodyPr>
          <a:lstStyle/>
          <a:p>
            <a:pPr marL="342900" indent="-342900">
              <a:buFont typeface="+mj-lt"/>
              <a:buAutoNum type="arabicPeriod"/>
            </a:pPr>
            <a:r>
              <a:rPr lang="en-US" b="1" dirty="0" err="1">
                <a:solidFill>
                  <a:srgbClr val="7030A0"/>
                </a:solidFill>
              </a:rPr>
              <a:t>Pide</a:t>
            </a:r>
            <a:r>
              <a:rPr lang="en-US" b="1" dirty="0">
                <a:solidFill>
                  <a:srgbClr val="7030A0"/>
                </a:solidFill>
              </a:rPr>
              <a:t> un </a:t>
            </a:r>
            <a:r>
              <a:rPr lang="en-US" b="1" dirty="0" err="1">
                <a:solidFill>
                  <a:srgbClr val="7030A0"/>
                </a:solidFill>
              </a:rPr>
              <a:t>prestamo</a:t>
            </a:r>
            <a:r>
              <a:rPr lang="en-US" b="1" dirty="0">
                <a:solidFill>
                  <a:srgbClr val="7030A0"/>
                </a:solidFill>
              </a:rPr>
              <a:t> de “Tu </a:t>
            </a:r>
            <a:r>
              <a:rPr lang="en-US" b="1" dirty="0" err="1">
                <a:solidFill>
                  <a:srgbClr val="7030A0"/>
                </a:solidFill>
              </a:rPr>
              <a:t>Propio</a:t>
            </a:r>
            <a:r>
              <a:rPr lang="en-US" b="1" dirty="0">
                <a:solidFill>
                  <a:srgbClr val="7030A0"/>
                </a:solidFill>
              </a:rPr>
              <a:t> Banco” para </a:t>
            </a:r>
            <a:r>
              <a:rPr lang="en-US" b="1" dirty="0" err="1">
                <a:solidFill>
                  <a:srgbClr val="7030A0"/>
                </a:solidFill>
              </a:rPr>
              <a:t>eliminar</a:t>
            </a:r>
            <a:r>
              <a:rPr lang="en-US" b="1" dirty="0">
                <a:solidFill>
                  <a:srgbClr val="7030A0"/>
                </a:solidFill>
              </a:rPr>
              <a:t> </a:t>
            </a:r>
            <a:r>
              <a:rPr lang="en-US" b="1" dirty="0" err="1">
                <a:solidFill>
                  <a:srgbClr val="7030A0"/>
                </a:solidFill>
              </a:rPr>
              <a:t>deudas</a:t>
            </a:r>
            <a:r>
              <a:rPr lang="en-US" b="1" dirty="0">
                <a:solidFill>
                  <a:srgbClr val="7030A0"/>
                </a:solidFill>
              </a:rPr>
              <a:t> mas </a:t>
            </a:r>
            <a:r>
              <a:rPr lang="en-US" b="1" dirty="0" err="1">
                <a:solidFill>
                  <a:srgbClr val="7030A0"/>
                </a:solidFill>
              </a:rPr>
              <a:t>rapido</a:t>
            </a:r>
            <a:r>
              <a:rPr lang="en-US" b="1" dirty="0">
                <a:solidFill>
                  <a:srgbClr val="7030A0"/>
                </a:solidFill>
              </a:rPr>
              <a:t>.</a:t>
            </a:r>
          </a:p>
          <a:p>
            <a:pPr marL="342900" indent="-342900">
              <a:buFont typeface="+mj-lt"/>
              <a:buAutoNum type="arabicPeriod"/>
            </a:pPr>
            <a:r>
              <a:rPr lang="en-US" b="1" dirty="0" err="1">
                <a:solidFill>
                  <a:srgbClr val="CC00CC"/>
                </a:solidFill>
              </a:rPr>
              <a:t>Paga</a:t>
            </a:r>
            <a:r>
              <a:rPr lang="en-US" b="1" dirty="0">
                <a:solidFill>
                  <a:srgbClr val="CC00CC"/>
                </a:solidFill>
              </a:rPr>
              <a:t> </a:t>
            </a:r>
            <a:r>
              <a:rPr lang="en-US" b="1" dirty="0" err="1">
                <a:solidFill>
                  <a:srgbClr val="CC00CC"/>
                </a:solidFill>
              </a:rPr>
              <a:t>tus</a:t>
            </a:r>
            <a:r>
              <a:rPr lang="en-US" b="1" dirty="0">
                <a:solidFill>
                  <a:srgbClr val="CC00CC"/>
                </a:solidFill>
              </a:rPr>
              <a:t> </a:t>
            </a:r>
            <a:r>
              <a:rPr lang="en-US" b="1" dirty="0" err="1">
                <a:solidFill>
                  <a:srgbClr val="CC00CC"/>
                </a:solidFill>
              </a:rPr>
              <a:t>prestamos</a:t>
            </a:r>
            <a:r>
              <a:rPr lang="en-US" b="1" dirty="0">
                <a:solidFill>
                  <a:srgbClr val="CC00CC"/>
                </a:solidFill>
              </a:rPr>
              <a:t> a “Tu </a:t>
            </a:r>
            <a:r>
              <a:rPr lang="en-US" b="1" dirty="0" err="1">
                <a:solidFill>
                  <a:srgbClr val="CC00CC"/>
                </a:solidFill>
              </a:rPr>
              <a:t>Propio</a:t>
            </a:r>
            <a:r>
              <a:rPr lang="en-US" b="1" dirty="0">
                <a:solidFill>
                  <a:srgbClr val="CC00CC"/>
                </a:solidFill>
              </a:rPr>
              <a:t> Banco” </a:t>
            </a:r>
            <a:r>
              <a:rPr lang="en-US" b="1" dirty="0" err="1">
                <a:solidFill>
                  <a:srgbClr val="CC00CC"/>
                </a:solidFill>
              </a:rPr>
              <a:t>despues</a:t>
            </a:r>
            <a:r>
              <a:rPr lang="en-US" b="1" dirty="0">
                <a:solidFill>
                  <a:srgbClr val="CC00CC"/>
                </a:solidFill>
              </a:rPr>
              <a:t>.</a:t>
            </a:r>
          </a:p>
        </p:txBody>
      </p:sp>
      <p:sp>
        <p:nvSpPr>
          <p:cNvPr id="40" name="TextBox 22"/>
          <p:cNvSpPr txBox="1">
            <a:spLocks noChangeArrowheads="1"/>
          </p:cNvSpPr>
          <p:nvPr/>
        </p:nvSpPr>
        <p:spPr bwMode="auto">
          <a:xfrm>
            <a:off x="7316443" y="2215665"/>
            <a:ext cx="1812857" cy="307777"/>
          </a:xfrm>
          <a:prstGeom prst="rect">
            <a:avLst/>
          </a:prstGeom>
          <a:solidFill>
            <a:srgbClr val="00B05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1. </a:t>
            </a:r>
            <a:r>
              <a:rPr lang="en-US" altLang="en-US" sz="1400" dirty="0" err="1">
                <a:latin typeface="Arial" charset="0"/>
              </a:rPr>
              <a:t>PROTECCION</a:t>
            </a:r>
            <a:endParaRPr lang="en-US" altLang="en-US" sz="1400" dirty="0">
              <a:latin typeface="Arial" charset="0"/>
            </a:endParaRPr>
          </a:p>
        </p:txBody>
      </p:sp>
      <p:sp>
        <p:nvSpPr>
          <p:cNvPr id="43" name="TextBox 33"/>
          <p:cNvSpPr txBox="1">
            <a:spLocks noChangeArrowheads="1"/>
          </p:cNvSpPr>
          <p:nvPr/>
        </p:nvSpPr>
        <p:spPr bwMode="auto">
          <a:xfrm>
            <a:off x="7316442" y="2667001"/>
            <a:ext cx="1812857" cy="307777"/>
          </a:xfrm>
          <a:prstGeom prst="rect">
            <a:avLst/>
          </a:prstGeom>
          <a:solidFill>
            <a:srgbClr val="00B0F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2. </a:t>
            </a:r>
            <a:r>
              <a:rPr lang="en-US" altLang="en-US" sz="1400" dirty="0" err="1">
                <a:latin typeface="Arial" charset="0"/>
              </a:rPr>
              <a:t>AHORROS</a:t>
            </a:r>
            <a:endParaRPr lang="en-US" altLang="en-US" sz="1400" dirty="0">
              <a:latin typeface="Arial" charset="0"/>
            </a:endParaRPr>
          </a:p>
        </p:txBody>
      </p:sp>
      <p:sp>
        <p:nvSpPr>
          <p:cNvPr id="53" name="TextBox 33"/>
          <p:cNvSpPr txBox="1">
            <a:spLocks noChangeArrowheads="1"/>
          </p:cNvSpPr>
          <p:nvPr/>
        </p:nvSpPr>
        <p:spPr bwMode="auto">
          <a:xfrm>
            <a:off x="7167925" y="3120177"/>
            <a:ext cx="2084612" cy="307777"/>
          </a:xfrm>
          <a:prstGeom prst="rect">
            <a:avLst/>
          </a:prstGeom>
          <a:solidFill>
            <a:schemeClr val="accent4">
              <a:lumMod val="60000"/>
              <a:lumOff val="40000"/>
            </a:schemeClr>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3. LINEA DE </a:t>
            </a:r>
            <a:r>
              <a:rPr lang="en-US" altLang="en-US" sz="1400" dirty="0" err="1">
                <a:latin typeface="Arial" charset="0"/>
              </a:rPr>
              <a:t>CREDITO</a:t>
            </a:r>
            <a:endParaRPr lang="en-US" altLang="en-US" sz="1400" dirty="0">
              <a:latin typeface="Arial" charset="0"/>
            </a:endParaRPr>
          </a:p>
        </p:txBody>
      </p:sp>
      <p:cxnSp>
        <p:nvCxnSpPr>
          <p:cNvPr id="30" name="Elbow Connector 29"/>
          <p:cNvCxnSpPr>
            <a:stCxn id="31" idx="3"/>
            <a:endCxn id="24" idx="3"/>
          </p:cNvCxnSpPr>
          <p:nvPr/>
        </p:nvCxnSpPr>
        <p:spPr>
          <a:xfrm>
            <a:off x="9247549" y="2460173"/>
            <a:ext cx="556990" cy="2595919"/>
          </a:xfrm>
          <a:prstGeom prst="bentConnector3">
            <a:avLst>
              <a:gd name="adj1" fmla="val 17597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598385" y="5285145"/>
            <a:ext cx="523875" cy="369332"/>
          </a:xfrm>
          <a:prstGeom prst="rect">
            <a:avLst/>
          </a:prstGeom>
          <a:noFill/>
        </p:spPr>
        <p:txBody>
          <a:bodyPr wrap="square" rtlCol="0">
            <a:spAutoFit/>
          </a:bodyPr>
          <a:lstStyle/>
          <a:p>
            <a:pPr algn="ctr"/>
            <a:r>
              <a:rPr lang="en-US" b="1" dirty="0">
                <a:solidFill>
                  <a:srgbClr val="FF0000"/>
                </a:solidFill>
              </a:rPr>
              <a:t>X</a:t>
            </a:r>
          </a:p>
        </p:txBody>
      </p:sp>
      <p:cxnSp>
        <p:nvCxnSpPr>
          <p:cNvPr id="34" name="Elbow Connector 33"/>
          <p:cNvCxnSpPr>
            <a:cxnSpLocks/>
            <a:stCxn id="31" idx="3"/>
            <a:endCxn id="25" idx="3"/>
          </p:cNvCxnSpPr>
          <p:nvPr/>
        </p:nvCxnSpPr>
        <p:spPr>
          <a:xfrm>
            <a:off x="9247550" y="2460173"/>
            <a:ext cx="977293" cy="3134414"/>
          </a:xfrm>
          <a:prstGeom prst="bentConnector3">
            <a:avLst>
              <a:gd name="adj1" fmla="val 12339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D63AE9-D6C7-345C-6E89-4EE6B7C49426}"/>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2660650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142525" y="1429121"/>
            <a:ext cx="2105025" cy="2062103"/>
          </a:xfrm>
          <a:prstGeom prst="rect">
            <a:avLst/>
          </a:prstGeom>
          <a:solidFill>
            <a:srgbClr val="FFC000"/>
          </a:solidFill>
          <a:ln w="25400">
            <a:solidFill>
              <a:schemeClr val="tx1"/>
            </a:solidFill>
          </a:ln>
        </p:spPr>
        <p:txBody>
          <a:bodyPr wrap="square" rtlCol="0">
            <a:sp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2" name="Title 1"/>
          <p:cNvSpPr>
            <a:spLocks noGrp="1"/>
          </p:cNvSpPr>
          <p:nvPr>
            <p:ph type="title"/>
          </p:nvPr>
        </p:nvSpPr>
        <p:spPr>
          <a:xfrm>
            <a:off x="1990927" y="221433"/>
            <a:ext cx="9144000" cy="1143000"/>
          </a:xfrm>
        </p:spPr>
        <p:txBody>
          <a:bodyPr>
            <a:normAutofit fontScale="90000"/>
          </a:bodyPr>
          <a:lstStyle/>
          <a:p>
            <a:r>
              <a:rPr lang="en-US" b="1" dirty="0" err="1"/>
              <a:t>Leccion</a:t>
            </a:r>
            <a:r>
              <a:rPr lang="en-US" b="1" dirty="0"/>
              <a:t> #3: </a:t>
            </a:r>
            <a:r>
              <a:rPr lang="en-US" b="1" dirty="0" err="1"/>
              <a:t>Prestate</a:t>
            </a:r>
            <a:r>
              <a:rPr lang="en-US" b="1" dirty="0"/>
              <a:t> a Ti </a:t>
            </a:r>
            <a:r>
              <a:rPr lang="en-US" b="1" dirty="0" err="1"/>
              <a:t>Mismo</a:t>
            </a:r>
            <a:r>
              <a:rPr lang="en-US" b="1" dirty="0"/>
              <a:t> y </a:t>
            </a:r>
            <a:r>
              <a:rPr lang="en-US" b="1" dirty="0" err="1"/>
              <a:t>Enfocate</a:t>
            </a:r>
            <a:r>
              <a:rPr lang="en-US" b="1" dirty="0"/>
              <a:t> </a:t>
            </a:r>
            <a:r>
              <a:rPr lang="en-US" b="1" dirty="0" err="1"/>
              <a:t>en</a:t>
            </a:r>
            <a:r>
              <a:rPr lang="en-US" b="1" dirty="0"/>
              <a:t> Pagar Una </a:t>
            </a:r>
            <a:r>
              <a:rPr lang="en-US" b="1" dirty="0" err="1"/>
              <a:t>Deuda</a:t>
            </a:r>
            <a:r>
              <a:rPr lang="en-US" b="1" dirty="0"/>
              <a:t> a la </a:t>
            </a:r>
            <a:r>
              <a:rPr lang="en-US" b="1" dirty="0" err="1"/>
              <a:t>Vez</a:t>
            </a:r>
            <a:endParaRPr lang="en-US" b="1" dirty="0"/>
          </a:p>
        </p:txBody>
      </p:sp>
      <p:sp>
        <p:nvSpPr>
          <p:cNvPr id="5" name="TextBox 4"/>
          <p:cNvSpPr txBox="1"/>
          <p:nvPr/>
        </p:nvSpPr>
        <p:spPr>
          <a:xfrm>
            <a:off x="7289939" y="4133398"/>
            <a:ext cx="2057400" cy="369332"/>
          </a:xfrm>
          <a:prstGeom prst="rect">
            <a:avLst/>
          </a:prstGeom>
          <a:noFill/>
        </p:spPr>
        <p:txBody>
          <a:bodyPr wrap="square" rtlCol="0">
            <a:spAutoFit/>
          </a:bodyPr>
          <a:lstStyle/>
          <a:p>
            <a:pPr algn="ctr"/>
            <a:r>
              <a:rPr lang="en-US" b="1" dirty="0"/>
              <a:t>EXPENSES</a:t>
            </a:r>
          </a:p>
        </p:txBody>
      </p:sp>
      <p:sp>
        <p:nvSpPr>
          <p:cNvPr id="9" name="TextBox 8"/>
          <p:cNvSpPr txBox="1"/>
          <p:nvPr/>
        </p:nvSpPr>
        <p:spPr>
          <a:xfrm>
            <a:off x="1854320" y="3617578"/>
            <a:ext cx="1551555" cy="377844"/>
          </a:xfrm>
          <a:prstGeom prst="rect">
            <a:avLst/>
          </a:prstGeom>
          <a:solidFill>
            <a:srgbClr val="92D050"/>
          </a:solidFill>
          <a:ln>
            <a:solidFill>
              <a:schemeClr val="tx1"/>
            </a:solidFill>
          </a:ln>
        </p:spPr>
        <p:txBody>
          <a:bodyPr wrap="square" rtlCol="0">
            <a:spAutoFit/>
          </a:bodyPr>
          <a:lstStyle/>
          <a:p>
            <a:pPr algn="ctr"/>
            <a:r>
              <a:rPr lang="en-US" b="1" dirty="0" err="1"/>
              <a:t>INGRESO</a:t>
            </a:r>
            <a:endParaRPr lang="en-US" b="1" dirty="0"/>
          </a:p>
        </p:txBody>
      </p:sp>
      <p:sp>
        <p:nvSpPr>
          <p:cNvPr id="10" name="TextBox 9"/>
          <p:cNvSpPr txBox="1"/>
          <p:nvPr/>
        </p:nvSpPr>
        <p:spPr>
          <a:xfrm>
            <a:off x="4708664" y="4545164"/>
            <a:ext cx="1676400" cy="1200329"/>
          </a:xfrm>
          <a:prstGeom prst="rect">
            <a:avLst/>
          </a:prstGeom>
          <a:solidFill>
            <a:srgbClr val="FF0000"/>
          </a:solidFill>
          <a:ln w="25400">
            <a:solidFill>
              <a:schemeClr val="tx1"/>
            </a:solidFill>
          </a:ln>
        </p:spPr>
        <p:txBody>
          <a:bodyPr wrap="square" rtlCol="0">
            <a:spAutoFit/>
          </a:bodyPr>
          <a:lstStyle/>
          <a:p>
            <a:pPr algn="ctr"/>
            <a:endParaRPr lang="en-US" dirty="0"/>
          </a:p>
          <a:p>
            <a:pPr algn="ctr"/>
            <a:endParaRPr lang="en-US" dirty="0"/>
          </a:p>
          <a:p>
            <a:pPr algn="ctr"/>
            <a:r>
              <a:rPr lang="en-US" b="1" dirty="0" err="1"/>
              <a:t>GASTOS</a:t>
            </a:r>
            <a:endParaRPr lang="en-US" dirty="0"/>
          </a:p>
          <a:p>
            <a:pPr algn="ctr"/>
            <a:endParaRPr lang="en-US" dirty="0"/>
          </a:p>
        </p:txBody>
      </p:sp>
      <p:cxnSp>
        <p:nvCxnSpPr>
          <p:cNvPr id="15" name="Elbow Connector 14"/>
          <p:cNvCxnSpPr>
            <a:stCxn id="9" idx="3"/>
            <a:endCxn id="10" idx="1"/>
          </p:cNvCxnSpPr>
          <p:nvPr/>
        </p:nvCxnSpPr>
        <p:spPr>
          <a:xfrm>
            <a:off x="3405875" y="3806500"/>
            <a:ext cx="1302789" cy="1338829"/>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137539" y="4871425"/>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strike="sngStrike" dirty="0" err="1">
                <a:solidFill>
                  <a:srgbClr val="FF0000"/>
                </a:solidFill>
              </a:rPr>
              <a:t>Prestamos</a:t>
            </a:r>
            <a:r>
              <a:rPr lang="en-US" strike="sngStrike" dirty="0">
                <a:solidFill>
                  <a:srgbClr val="FF0000"/>
                </a:solidFill>
              </a:rPr>
              <a:t> de </a:t>
            </a:r>
            <a:r>
              <a:rPr lang="en-US" strike="sngStrike" dirty="0" err="1">
                <a:solidFill>
                  <a:srgbClr val="FF0000"/>
                </a:solidFill>
              </a:rPr>
              <a:t>Carro</a:t>
            </a:r>
            <a:endParaRPr lang="en-US" strike="sngStrike" dirty="0">
              <a:solidFill>
                <a:srgbClr val="FF0000"/>
              </a:solidFill>
            </a:endParaRPr>
          </a:p>
        </p:txBody>
      </p:sp>
      <p:sp>
        <p:nvSpPr>
          <p:cNvPr id="25" name="TextBox 24"/>
          <p:cNvSpPr txBox="1"/>
          <p:nvPr/>
        </p:nvSpPr>
        <p:spPr>
          <a:xfrm>
            <a:off x="7142525" y="5271421"/>
            <a:ext cx="2876964" cy="369332"/>
          </a:xfrm>
          <a:prstGeom prst="rect">
            <a:avLst/>
          </a:prstGeom>
          <a:noFill/>
        </p:spPr>
        <p:txBody>
          <a:bodyPr wrap="square" rtlCol="0">
            <a:spAutoFit/>
          </a:bodyPr>
          <a:lstStyle/>
          <a:p>
            <a:pPr marL="285750" indent="-285750">
              <a:buFont typeface="Arial" panose="020B0604020202020204" pitchFamily="34" charset="0"/>
              <a:buChar char="•"/>
            </a:pPr>
            <a:r>
              <a:rPr lang="en-US" strike="sngStrike" dirty="0" err="1">
                <a:solidFill>
                  <a:srgbClr val="FF0000"/>
                </a:solidFill>
              </a:rPr>
              <a:t>Prestamos</a:t>
            </a:r>
            <a:r>
              <a:rPr lang="en-US" strike="sngStrike" dirty="0">
                <a:solidFill>
                  <a:srgbClr val="FF0000"/>
                </a:solidFill>
              </a:rPr>
              <a:t> </a:t>
            </a:r>
            <a:r>
              <a:rPr lang="en-US" strike="sngStrike" dirty="0" err="1">
                <a:solidFill>
                  <a:srgbClr val="FF0000"/>
                </a:solidFill>
              </a:rPr>
              <a:t>Estudiantiles</a:t>
            </a:r>
            <a:endParaRPr lang="en-US" strike="sngStrike" dirty="0">
              <a:solidFill>
                <a:srgbClr val="FF0000"/>
              </a:solidFill>
            </a:endParaRPr>
          </a:p>
        </p:txBody>
      </p:sp>
      <p:sp>
        <p:nvSpPr>
          <p:cNvPr id="26" name="TextBox 25"/>
          <p:cNvSpPr txBox="1"/>
          <p:nvPr/>
        </p:nvSpPr>
        <p:spPr>
          <a:xfrm>
            <a:off x="7142524" y="4447960"/>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strike="sngStrike" dirty="0" err="1">
                <a:solidFill>
                  <a:srgbClr val="FF0000"/>
                </a:solidFill>
              </a:rPr>
              <a:t>Tarjetas</a:t>
            </a:r>
            <a:r>
              <a:rPr lang="en-US" strike="sngStrike" dirty="0">
                <a:solidFill>
                  <a:srgbClr val="FF0000"/>
                </a:solidFill>
              </a:rPr>
              <a:t> de </a:t>
            </a:r>
            <a:r>
              <a:rPr lang="en-US" strike="sngStrike" dirty="0" err="1">
                <a:solidFill>
                  <a:srgbClr val="FF0000"/>
                </a:solidFill>
              </a:rPr>
              <a:t>Credito</a:t>
            </a:r>
            <a:endParaRPr lang="en-US" strike="sngStrike" dirty="0">
              <a:solidFill>
                <a:srgbClr val="FF0000"/>
              </a:solidFill>
            </a:endParaRPr>
          </a:p>
        </p:txBody>
      </p:sp>
      <p:sp>
        <p:nvSpPr>
          <p:cNvPr id="27" name="TextBox 26"/>
          <p:cNvSpPr txBox="1"/>
          <p:nvPr/>
        </p:nvSpPr>
        <p:spPr>
          <a:xfrm>
            <a:off x="7167924" y="5655793"/>
            <a:ext cx="2667000" cy="369332"/>
          </a:xfrm>
          <a:prstGeom prst="rect">
            <a:avLst/>
          </a:prstGeom>
          <a:noFill/>
        </p:spPr>
        <p:txBody>
          <a:bodyPr wrap="square" rtlCol="0">
            <a:spAutoFit/>
          </a:bodyPr>
          <a:lstStyle/>
          <a:p>
            <a:pPr marL="285750" indent="-285750">
              <a:buFont typeface="Arial" panose="020B0604020202020204" pitchFamily="34" charset="0"/>
              <a:buChar char="•"/>
            </a:pPr>
            <a:r>
              <a:rPr lang="en-US" strike="sngStrike" dirty="0" err="1">
                <a:solidFill>
                  <a:srgbClr val="FF0000"/>
                </a:solidFill>
              </a:rPr>
              <a:t>Hipoteca</a:t>
            </a:r>
            <a:endParaRPr lang="en-US" strike="sngStrike" dirty="0">
              <a:solidFill>
                <a:srgbClr val="FF0000"/>
              </a:solidFill>
            </a:endParaRPr>
          </a:p>
        </p:txBody>
      </p:sp>
      <p:cxnSp>
        <p:nvCxnSpPr>
          <p:cNvPr id="32" name="Elbow Connector 31"/>
          <p:cNvCxnSpPr>
            <a:stCxn id="10" idx="3"/>
            <a:endCxn id="26" idx="1"/>
          </p:cNvCxnSpPr>
          <p:nvPr/>
        </p:nvCxnSpPr>
        <p:spPr>
          <a:xfrm flipV="1">
            <a:off x="6385064" y="4632626"/>
            <a:ext cx="757460" cy="512703"/>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0" idx="3"/>
            <a:endCxn id="24" idx="1"/>
          </p:cNvCxnSpPr>
          <p:nvPr/>
        </p:nvCxnSpPr>
        <p:spPr>
          <a:xfrm flipV="1">
            <a:off x="6385064" y="5056091"/>
            <a:ext cx="752475" cy="89238"/>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cxnSpLocks/>
            <a:stCxn id="10" idx="3"/>
            <a:endCxn id="25" idx="1"/>
          </p:cNvCxnSpPr>
          <p:nvPr/>
        </p:nvCxnSpPr>
        <p:spPr>
          <a:xfrm>
            <a:off x="6385064" y="5145329"/>
            <a:ext cx="757461" cy="310758"/>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10" idx="3"/>
            <a:endCxn id="27" idx="1"/>
          </p:cNvCxnSpPr>
          <p:nvPr/>
        </p:nvCxnSpPr>
        <p:spPr>
          <a:xfrm>
            <a:off x="6385064" y="5145329"/>
            <a:ext cx="782860" cy="69513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08664" y="2310743"/>
            <a:ext cx="1676400" cy="1477328"/>
          </a:xfrm>
          <a:prstGeom prst="rect">
            <a:avLst/>
          </a:prstGeom>
          <a:solidFill>
            <a:srgbClr val="00B0F0"/>
          </a:solidFill>
          <a:ln w="25400">
            <a:solidFill>
              <a:schemeClr val="tx1"/>
            </a:solidFill>
          </a:ln>
        </p:spPr>
        <p:txBody>
          <a:bodyPr wrap="square" rtlCol="0">
            <a:spAutoFit/>
          </a:bodyPr>
          <a:lstStyle/>
          <a:p>
            <a:pPr algn="ctr"/>
            <a:endParaRPr lang="en-US" dirty="0"/>
          </a:p>
          <a:p>
            <a:pPr algn="ctr"/>
            <a:endParaRPr lang="en-US" dirty="0"/>
          </a:p>
          <a:p>
            <a:pPr algn="ctr"/>
            <a:r>
              <a:rPr lang="en-US" b="1" dirty="0" err="1"/>
              <a:t>AHORROS</a:t>
            </a:r>
            <a:endParaRPr lang="en-US" b="1" dirty="0"/>
          </a:p>
          <a:p>
            <a:pPr algn="ctr"/>
            <a:endParaRPr lang="en-US" dirty="0"/>
          </a:p>
          <a:p>
            <a:pPr algn="ctr"/>
            <a:endParaRPr lang="en-US" dirty="0"/>
          </a:p>
        </p:txBody>
      </p:sp>
      <p:cxnSp>
        <p:nvCxnSpPr>
          <p:cNvPr id="20" name="Elbow Connector 19"/>
          <p:cNvCxnSpPr>
            <a:stCxn id="9" idx="3"/>
            <a:endCxn id="19" idx="1"/>
          </p:cNvCxnSpPr>
          <p:nvPr/>
        </p:nvCxnSpPr>
        <p:spPr>
          <a:xfrm flipV="1">
            <a:off x="3405874" y="3049408"/>
            <a:ext cx="1302790" cy="757093"/>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9" idx="3"/>
            <a:endCxn id="31" idx="1"/>
          </p:cNvCxnSpPr>
          <p:nvPr/>
        </p:nvCxnSpPr>
        <p:spPr>
          <a:xfrm flipV="1">
            <a:off x="6385064" y="2460173"/>
            <a:ext cx="757460" cy="589235"/>
          </a:xfrm>
          <a:prstGeom prst="bentConnector3">
            <a:avLst>
              <a:gd name="adj1" fmla="val 50000"/>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37538" y="1500778"/>
            <a:ext cx="2168387" cy="646331"/>
          </a:xfrm>
          <a:prstGeom prst="rect">
            <a:avLst/>
          </a:prstGeom>
          <a:noFill/>
        </p:spPr>
        <p:txBody>
          <a:bodyPr wrap="square" rtlCol="0">
            <a:spAutoFit/>
          </a:bodyPr>
          <a:lstStyle/>
          <a:p>
            <a:pPr algn="ctr"/>
            <a:r>
              <a:rPr lang="en-US" b="1" dirty="0"/>
              <a:t>TU </a:t>
            </a:r>
            <a:r>
              <a:rPr lang="en-US" b="1" dirty="0" err="1"/>
              <a:t>CUENTA</a:t>
            </a:r>
            <a:r>
              <a:rPr lang="en-US" b="1" dirty="0"/>
              <a:t> “WEALTH HERITAGE”</a:t>
            </a:r>
          </a:p>
        </p:txBody>
      </p:sp>
      <p:cxnSp>
        <p:nvCxnSpPr>
          <p:cNvPr id="41" name="Elbow Connector 40"/>
          <p:cNvCxnSpPr>
            <a:stCxn id="31" idx="3"/>
            <a:endCxn id="26" idx="3"/>
          </p:cNvCxnSpPr>
          <p:nvPr/>
        </p:nvCxnSpPr>
        <p:spPr>
          <a:xfrm>
            <a:off x="9247550" y="2460172"/>
            <a:ext cx="561975" cy="2172454"/>
          </a:xfrm>
          <a:prstGeom prst="bentConnector3">
            <a:avLst>
              <a:gd name="adj1" fmla="val 140678"/>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9357279" y="1773403"/>
            <a:ext cx="1310721" cy="646331"/>
          </a:xfrm>
          <a:prstGeom prst="rect">
            <a:avLst/>
          </a:prstGeom>
          <a:noFill/>
        </p:spPr>
        <p:txBody>
          <a:bodyPr wrap="square" rtlCol="0">
            <a:spAutoFit/>
          </a:bodyPr>
          <a:lstStyle/>
          <a:p>
            <a:pPr algn="ctr"/>
            <a:r>
              <a:rPr lang="en-US" b="1" dirty="0" err="1">
                <a:solidFill>
                  <a:srgbClr val="7030A0"/>
                </a:solidFill>
              </a:rPr>
              <a:t>Prestamos</a:t>
            </a:r>
            <a:r>
              <a:rPr lang="en-US" b="1" dirty="0">
                <a:solidFill>
                  <a:srgbClr val="7030A0"/>
                </a:solidFill>
              </a:rPr>
              <a:t> de </a:t>
            </a:r>
            <a:r>
              <a:rPr lang="en-US" b="1" dirty="0" err="1">
                <a:solidFill>
                  <a:srgbClr val="7030A0"/>
                </a:solidFill>
              </a:rPr>
              <a:t>Poliza</a:t>
            </a:r>
            <a:endParaRPr lang="en-US" b="1" dirty="0">
              <a:solidFill>
                <a:srgbClr val="7030A0"/>
              </a:solidFill>
            </a:endParaRPr>
          </a:p>
        </p:txBody>
      </p:sp>
      <p:sp>
        <p:nvSpPr>
          <p:cNvPr id="62" name="TextBox 61"/>
          <p:cNvSpPr txBox="1"/>
          <p:nvPr/>
        </p:nvSpPr>
        <p:spPr>
          <a:xfrm>
            <a:off x="9305926" y="4441200"/>
            <a:ext cx="523875" cy="369332"/>
          </a:xfrm>
          <a:prstGeom prst="rect">
            <a:avLst/>
          </a:prstGeom>
          <a:noFill/>
        </p:spPr>
        <p:txBody>
          <a:bodyPr wrap="square" rtlCol="0">
            <a:spAutoFit/>
          </a:bodyPr>
          <a:lstStyle/>
          <a:p>
            <a:pPr algn="ctr"/>
            <a:r>
              <a:rPr lang="en-US" b="1" dirty="0">
                <a:solidFill>
                  <a:srgbClr val="FF0000"/>
                </a:solidFill>
              </a:rPr>
              <a:t>X</a:t>
            </a:r>
          </a:p>
        </p:txBody>
      </p:sp>
      <p:sp>
        <p:nvSpPr>
          <p:cNvPr id="63" name="TextBox 62"/>
          <p:cNvSpPr txBox="1"/>
          <p:nvPr/>
        </p:nvSpPr>
        <p:spPr>
          <a:xfrm>
            <a:off x="9305926" y="4881980"/>
            <a:ext cx="523875" cy="369332"/>
          </a:xfrm>
          <a:prstGeom prst="rect">
            <a:avLst/>
          </a:prstGeom>
          <a:noFill/>
        </p:spPr>
        <p:txBody>
          <a:bodyPr wrap="square" rtlCol="0">
            <a:spAutoFit/>
          </a:bodyPr>
          <a:lstStyle/>
          <a:p>
            <a:pPr algn="ctr"/>
            <a:r>
              <a:rPr lang="en-US" b="1" dirty="0">
                <a:solidFill>
                  <a:srgbClr val="FF0000"/>
                </a:solidFill>
              </a:rPr>
              <a:t>X</a:t>
            </a:r>
          </a:p>
        </p:txBody>
      </p:sp>
      <p:sp>
        <p:nvSpPr>
          <p:cNvPr id="75" name="TextBox 74"/>
          <p:cNvSpPr txBox="1"/>
          <p:nvPr/>
        </p:nvSpPr>
        <p:spPr>
          <a:xfrm>
            <a:off x="1447800" y="5294519"/>
            <a:ext cx="3429000" cy="1477328"/>
          </a:xfrm>
          <a:prstGeom prst="rect">
            <a:avLst/>
          </a:prstGeom>
          <a:noFill/>
        </p:spPr>
        <p:txBody>
          <a:bodyPr wrap="square" rtlCol="0">
            <a:spAutoFit/>
          </a:bodyPr>
          <a:lstStyle/>
          <a:p>
            <a:pPr marL="342900" indent="-342900">
              <a:buFont typeface="+mj-lt"/>
              <a:buAutoNum type="arabicPeriod"/>
            </a:pPr>
            <a:r>
              <a:rPr lang="en-US" b="1" dirty="0" err="1">
                <a:solidFill>
                  <a:srgbClr val="7030A0"/>
                </a:solidFill>
              </a:rPr>
              <a:t>Pide</a:t>
            </a:r>
            <a:r>
              <a:rPr lang="en-US" b="1" dirty="0">
                <a:solidFill>
                  <a:srgbClr val="7030A0"/>
                </a:solidFill>
              </a:rPr>
              <a:t> un </a:t>
            </a:r>
            <a:r>
              <a:rPr lang="en-US" b="1" dirty="0" err="1">
                <a:solidFill>
                  <a:srgbClr val="7030A0"/>
                </a:solidFill>
              </a:rPr>
              <a:t>prestamo</a:t>
            </a:r>
            <a:r>
              <a:rPr lang="en-US" b="1" dirty="0">
                <a:solidFill>
                  <a:srgbClr val="7030A0"/>
                </a:solidFill>
              </a:rPr>
              <a:t> de “Tu </a:t>
            </a:r>
            <a:r>
              <a:rPr lang="en-US" b="1" dirty="0" err="1">
                <a:solidFill>
                  <a:srgbClr val="7030A0"/>
                </a:solidFill>
              </a:rPr>
              <a:t>Propio</a:t>
            </a:r>
            <a:r>
              <a:rPr lang="en-US" b="1" dirty="0">
                <a:solidFill>
                  <a:srgbClr val="7030A0"/>
                </a:solidFill>
              </a:rPr>
              <a:t> Banco” para </a:t>
            </a:r>
            <a:r>
              <a:rPr lang="en-US" b="1" dirty="0" err="1">
                <a:solidFill>
                  <a:srgbClr val="7030A0"/>
                </a:solidFill>
              </a:rPr>
              <a:t>eliminar</a:t>
            </a:r>
            <a:r>
              <a:rPr lang="en-US" b="1" dirty="0">
                <a:solidFill>
                  <a:srgbClr val="7030A0"/>
                </a:solidFill>
              </a:rPr>
              <a:t> </a:t>
            </a:r>
            <a:r>
              <a:rPr lang="en-US" b="1" dirty="0" err="1">
                <a:solidFill>
                  <a:srgbClr val="7030A0"/>
                </a:solidFill>
              </a:rPr>
              <a:t>deudas</a:t>
            </a:r>
            <a:r>
              <a:rPr lang="en-US" b="1" dirty="0">
                <a:solidFill>
                  <a:srgbClr val="7030A0"/>
                </a:solidFill>
              </a:rPr>
              <a:t> mas </a:t>
            </a:r>
            <a:r>
              <a:rPr lang="en-US" b="1" dirty="0" err="1">
                <a:solidFill>
                  <a:srgbClr val="7030A0"/>
                </a:solidFill>
              </a:rPr>
              <a:t>rapido</a:t>
            </a:r>
            <a:r>
              <a:rPr lang="en-US" b="1" dirty="0">
                <a:solidFill>
                  <a:srgbClr val="7030A0"/>
                </a:solidFill>
              </a:rPr>
              <a:t>.</a:t>
            </a:r>
          </a:p>
          <a:p>
            <a:pPr marL="342900" indent="-342900">
              <a:buFont typeface="+mj-lt"/>
              <a:buAutoNum type="arabicPeriod"/>
            </a:pPr>
            <a:r>
              <a:rPr lang="en-US" b="1" dirty="0" err="1">
                <a:solidFill>
                  <a:srgbClr val="CC00CC"/>
                </a:solidFill>
              </a:rPr>
              <a:t>Paga</a:t>
            </a:r>
            <a:r>
              <a:rPr lang="en-US" b="1" dirty="0">
                <a:solidFill>
                  <a:srgbClr val="CC00CC"/>
                </a:solidFill>
              </a:rPr>
              <a:t> </a:t>
            </a:r>
            <a:r>
              <a:rPr lang="en-US" b="1" dirty="0" err="1">
                <a:solidFill>
                  <a:srgbClr val="CC00CC"/>
                </a:solidFill>
              </a:rPr>
              <a:t>tus</a:t>
            </a:r>
            <a:r>
              <a:rPr lang="en-US" b="1" dirty="0">
                <a:solidFill>
                  <a:srgbClr val="CC00CC"/>
                </a:solidFill>
              </a:rPr>
              <a:t> </a:t>
            </a:r>
            <a:r>
              <a:rPr lang="en-US" b="1" dirty="0" err="1">
                <a:solidFill>
                  <a:srgbClr val="CC00CC"/>
                </a:solidFill>
              </a:rPr>
              <a:t>prestamos</a:t>
            </a:r>
            <a:r>
              <a:rPr lang="en-US" b="1" dirty="0">
                <a:solidFill>
                  <a:srgbClr val="CC00CC"/>
                </a:solidFill>
              </a:rPr>
              <a:t> a “Tu </a:t>
            </a:r>
            <a:r>
              <a:rPr lang="en-US" b="1" dirty="0" err="1">
                <a:solidFill>
                  <a:srgbClr val="CC00CC"/>
                </a:solidFill>
              </a:rPr>
              <a:t>Propio</a:t>
            </a:r>
            <a:r>
              <a:rPr lang="en-US" b="1" dirty="0">
                <a:solidFill>
                  <a:srgbClr val="CC00CC"/>
                </a:solidFill>
              </a:rPr>
              <a:t> Banco” </a:t>
            </a:r>
            <a:r>
              <a:rPr lang="en-US" b="1" dirty="0" err="1">
                <a:solidFill>
                  <a:srgbClr val="CC00CC"/>
                </a:solidFill>
              </a:rPr>
              <a:t>despues</a:t>
            </a:r>
            <a:r>
              <a:rPr lang="en-US" b="1" dirty="0">
                <a:solidFill>
                  <a:srgbClr val="CC00CC"/>
                </a:solidFill>
              </a:rPr>
              <a:t>.</a:t>
            </a:r>
          </a:p>
        </p:txBody>
      </p:sp>
      <p:sp>
        <p:nvSpPr>
          <p:cNvPr id="40" name="TextBox 22"/>
          <p:cNvSpPr txBox="1">
            <a:spLocks noChangeArrowheads="1"/>
          </p:cNvSpPr>
          <p:nvPr/>
        </p:nvSpPr>
        <p:spPr bwMode="auto">
          <a:xfrm>
            <a:off x="7316443" y="2215665"/>
            <a:ext cx="1812857" cy="307777"/>
          </a:xfrm>
          <a:prstGeom prst="rect">
            <a:avLst/>
          </a:prstGeom>
          <a:solidFill>
            <a:srgbClr val="00B05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1. </a:t>
            </a:r>
            <a:r>
              <a:rPr lang="en-US" altLang="en-US" sz="1400" dirty="0" err="1">
                <a:latin typeface="Arial" charset="0"/>
              </a:rPr>
              <a:t>PROTECCION</a:t>
            </a:r>
            <a:endParaRPr lang="en-US" altLang="en-US" sz="1400" dirty="0">
              <a:latin typeface="Arial" charset="0"/>
            </a:endParaRPr>
          </a:p>
        </p:txBody>
      </p:sp>
      <p:sp>
        <p:nvSpPr>
          <p:cNvPr id="43" name="TextBox 33"/>
          <p:cNvSpPr txBox="1">
            <a:spLocks noChangeArrowheads="1"/>
          </p:cNvSpPr>
          <p:nvPr/>
        </p:nvSpPr>
        <p:spPr bwMode="auto">
          <a:xfrm>
            <a:off x="7316442" y="2667001"/>
            <a:ext cx="1812857" cy="307777"/>
          </a:xfrm>
          <a:prstGeom prst="rect">
            <a:avLst/>
          </a:prstGeom>
          <a:solidFill>
            <a:srgbClr val="00B0F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2. </a:t>
            </a:r>
            <a:r>
              <a:rPr lang="en-US" altLang="en-US" sz="1400" dirty="0" err="1">
                <a:latin typeface="Arial" charset="0"/>
              </a:rPr>
              <a:t>AHORROS</a:t>
            </a:r>
            <a:endParaRPr lang="en-US" altLang="en-US" sz="1400" dirty="0">
              <a:latin typeface="Arial" charset="0"/>
            </a:endParaRPr>
          </a:p>
        </p:txBody>
      </p:sp>
      <p:sp>
        <p:nvSpPr>
          <p:cNvPr id="53" name="TextBox 33"/>
          <p:cNvSpPr txBox="1">
            <a:spLocks noChangeArrowheads="1"/>
          </p:cNvSpPr>
          <p:nvPr/>
        </p:nvSpPr>
        <p:spPr bwMode="auto">
          <a:xfrm>
            <a:off x="7126788" y="3120177"/>
            <a:ext cx="2105025" cy="307777"/>
          </a:xfrm>
          <a:prstGeom prst="rect">
            <a:avLst/>
          </a:prstGeom>
          <a:solidFill>
            <a:schemeClr val="accent4">
              <a:lumMod val="60000"/>
              <a:lumOff val="40000"/>
            </a:schemeClr>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3. LINEA DE </a:t>
            </a:r>
            <a:r>
              <a:rPr lang="en-US" altLang="en-US" sz="1400" dirty="0" err="1">
                <a:latin typeface="Arial" charset="0"/>
              </a:rPr>
              <a:t>CREDITO</a:t>
            </a:r>
            <a:endParaRPr lang="en-US" altLang="en-US" sz="1400" dirty="0">
              <a:latin typeface="Arial" charset="0"/>
            </a:endParaRPr>
          </a:p>
        </p:txBody>
      </p:sp>
      <p:cxnSp>
        <p:nvCxnSpPr>
          <p:cNvPr id="30" name="Elbow Connector 29"/>
          <p:cNvCxnSpPr>
            <a:stCxn id="31" idx="3"/>
            <a:endCxn id="24" idx="3"/>
          </p:cNvCxnSpPr>
          <p:nvPr/>
        </p:nvCxnSpPr>
        <p:spPr>
          <a:xfrm>
            <a:off x="9247549" y="2460173"/>
            <a:ext cx="556990" cy="2595919"/>
          </a:xfrm>
          <a:prstGeom prst="bentConnector3">
            <a:avLst>
              <a:gd name="adj1" fmla="val 163746"/>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633519" y="5260866"/>
            <a:ext cx="523875" cy="369332"/>
          </a:xfrm>
          <a:prstGeom prst="rect">
            <a:avLst/>
          </a:prstGeom>
          <a:noFill/>
        </p:spPr>
        <p:txBody>
          <a:bodyPr wrap="square" rtlCol="0">
            <a:spAutoFit/>
          </a:bodyPr>
          <a:lstStyle/>
          <a:p>
            <a:pPr algn="ctr"/>
            <a:r>
              <a:rPr lang="en-US" b="1" dirty="0">
                <a:solidFill>
                  <a:srgbClr val="FF0000"/>
                </a:solidFill>
              </a:rPr>
              <a:t>X</a:t>
            </a:r>
          </a:p>
        </p:txBody>
      </p:sp>
      <p:cxnSp>
        <p:nvCxnSpPr>
          <p:cNvPr id="34" name="Elbow Connector 33"/>
          <p:cNvCxnSpPr>
            <a:cxnSpLocks/>
            <a:stCxn id="31" idx="3"/>
            <a:endCxn id="25" idx="3"/>
          </p:cNvCxnSpPr>
          <p:nvPr/>
        </p:nvCxnSpPr>
        <p:spPr>
          <a:xfrm>
            <a:off x="9247550" y="2460173"/>
            <a:ext cx="771939" cy="2995914"/>
          </a:xfrm>
          <a:prstGeom prst="bentConnector3">
            <a:avLst>
              <a:gd name="adj1" fmla="val 129614"/>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296401" y="5638800"/>
            <a:ext cx="523875" cy="369332"/>
          </a:xfrm>
          <a:prstGeom prst="rect">
            <a:avLst/>
          </a:prstGeom>
          <a:noFill/>
        </p:spPr>
        <p:txBody>
          <a:bodyPr wrap="square" rtlCol="0">
            <a:spAutoFit/>
          </a:bodyPr>
          <a:lstStyle/>
          <a:p>
            <a:pPr algn="ctr"/>
            <a:r>
              <a:rPr lang="en-US" b="1" dirty="0">
                <a:solidFill>
                  <a:srgbClr val="FF0000"/>
                </a:solidFill>
              </a:rPr>
              <a:t>X</a:t>
            </a:r>
          </a:p>
        </p:txBody>
      </p:sp>
      <p:cxnSp>
        <p:nvCxnSpPr>
          <p:cNvPr id="37" name="Elbow Connector 36"/>
          <p:cNvCxnSpPr>
            <a:stCxn id="31" idx="3"/>
            <a:endCxn id="35" idx="3"/>
          </p:cNvCxnSpPr>
          <p:nvPr/>
        </p:nvCxnSpPr>
        <p:spPr>
          <a:xfrm>
            <a:off x="9247549" y="2460172"/>
            <a:ext cx="572726" cy="3363294"/>
          </a:xfrm>
          <a:prstGeom prst="bentConnector3">
            <a:avLst>
              <a:gd name="adj1" fmla="val 201059"/>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D983C51-E31D-AEE0-F5CA-DEF9EE4926AA}"/>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561351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142525" y="1429121"/>
            <a:ext cx="2105025" cy="2062103"/>
          </a:xfrm>
          <a:prstGeom prst="rect">
            <a:avLst/>
          </a:prstGeom>
          <a:solidFill>
            <a:srgbClr val="FFC000"/>
          </a:solidFill>
          <a:ln w="25400">
            <a:solidFill>
              <a:schemeClr val="tx1"/>
            </a:solidFill>
          </a:ln>
        </p:spPr>
        <p:txBody>
          <a:bodyPr wrap="square" rtlCol="0">
            <a:spAutoFit/>
          </a:bodyPr>
          <a:lstStyle/>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2" name="Title 1"/>
          <p:cNvSpPr>
            <a:spLocks noGrp="1"/>
          </p:cNvSpPr>
          <p:nvPr>
            <p:ph type="title"/>
          </p:nvPr>
        </p:nvSpPr>
        <p:spPr>
          <a:xfrm>
            <a:off x="2057400" y="228600"/>
            <a:ext cx="8229600" cy="1143000"/>
          </a:xfrm>
        </p:spPr>
        <p:txBody>
          <a:bodyPr>
            <a:normAutofit fontScale="90000"/>
          </a:bodyPr>
          <a:lstStyle/>
          <a:p>
            <a:r>
              <a:rPr lang="en-US" b="1" dirty="0"/>
              <a:t>Lesson #4: Una </a:t>
            </a:r>
            <a:r>
              <a:rPr lang="en-US" b="1" dirty="0" err="1"/>
              <a:t>Vez</a:t>
            </a:r>
            <a:r>
              <a:rPr lang="en-US" b="1" dirty="0"/>
              <a:t> Que Seas Libre de </a:t>
            </a:r>
            <a:r>
              <a:rPr lang="en-US" b="1" dirty="0" err="1"/>
              <a:t>Deudas</a:t>
            </a:r>
            <a:r>
              <a:rPr lang="en-US" b="1" dirty="0"/>
              <a:t>, </a:t>
            </a:r>
            <a:r>
              <a:rPr lang="en-US" b="1" dirty="0" err="1"/>
              <a:t>Paga</a:t>
            </a:r>
            <a:r>
              <a:rPr lang="en-US" b="1" dirty="0"/>
              <a:t> </a:t>
            </a:r>
            <a:r>
              <a:rPr lang="en-US" b="1" dirty="0" err="1"/>
              <a:t>el</a:t>
            </a:r>
            <a:r>
              <a:rPr lang="en-US" b="1" dirty="0"/>
              <a:t> </a:t>
            </a:r>
            <a:r>
              <a:rPr lang="en-US" b="1" dirty="0" err="1"/>
              <a:t>Prestamo</a:t>
            </a:r>
            <a:r>
              <a:rPr lang="en-US" b="1" dirty="0"/>
              <a:t> del Seguro</a:t>
            </a:r>
          </a:p>
        </p:txBody>
      </p:sp>
      <p:sp>
        <p:nvSpPr>
          <p:cNvPr id="9" name="TextBox 8"/>
          <p:cNvSpPr txBox="1"/>
          <p:nvPr/>
        </p:nvSpPr>
        <p:spPr>
          <a:xfrm>
            <a:off x="1854320" y="3617578"/>
            <a:ext cx="1551555" cy="377844"/>
          </a:xfrm>
          <a:prstGeom prst="rect">
            <a:avLst/>
          </a:prstGeom>
          <a:solidFill>
            <a:srgbClr val="92D050"/>
          </a:solidFill>
          <a:ln>
            <a:solidFill>
              <a:schemeClr val="tx1"/>
            </a:solidFill>
          </a:ln>
        </p:spPr>
        <p:txBody>
          <a:bodyPr wrap="square" rtlCol="0">
            <a:spAutoFit/>
          </a:bodyPr>
          <a:lstStyle/>
          <a:p>
            <a:pPr algn="ctr"/>
            <a:r>
              <a:rPr lang="en-US" b="1" dirty="0" err="1"/>
              <a:t>INGRESO</a:t>
            </a:r>
            <a:endParaRPr lang="en-US" b="1" dirty="0"/>
          </a:p>
        </p:txBody>
      </p:sp>
      <p:sp>
        <p:nvSpPr>
          <p:cNvPr id="10" name="TextBox 9"/>
          <p:cNvSpPr txBox="1"/>
          <p:nvPr/>
        </p:nvSpPr>
        <p:spPr>
          <a:xfrm>
            <a:off x="4708664" y="4545164"/>
            <a:ext cx="1676400" cy="1477328"/>
          </a:xfrm>
          <a:prstGeom prst="rect">
            <a:avLst/>
          </a:prstGeom>
          <a:solidFill>
            <a:srgbClr val="FF0000"/>
          </a:solidFill>
          <a:ln w="25400">
            <a:solidFill>
              <a:schemeClr val="tx1"/>
            </a:solidFill>
          </a:ln>
        </p:spPr>
        <p:txBody>
          <a:bodyPr wrap="square" rtlCol="0">
            <a:spAutoFit/>
          </a:bodyPr>
          <a:lstStyle/>
          <a:p>
            <a:pPr algn="ctr"/>
            <a:endParaRPr lang="en-US" dirty="0"/>
          </a:p>
          <a:p>
            <a:pPr algn="ctr"/>
            <a:endParaRPr lang="en-US" dirty="0"/>
          </a:p>
          <a:p>
            <a:pPr algn="ctr"/>
            <a:r>
              <a:rPr lang="en-US" b="1" dirty="0" err="1"/>
              <a:t>GASTOS</a:t>
            </a:r>
            <a:endParaRPr lang="en-US" b="1" dirty="0"/>
          </a:p>
          <a:p>
            <a:pPr algn="ctr"/>
            <a:endParaRPr lang="en-US" dirty="0"/>
          </a:p>
          <a:p>
            <a:pPr algn="ctr"/>
            <a:endParaRPr lang="en-US" dirty="0"/>
          </a:p>
        </p:txBody>
      </p:sp>
      <p:cxnSp>
        <p:nvCxnSpPr>
          <p:cNvPr id="15" name="Elbow Connector 14"/>
          <p:cNvCxnSpPr>
            <a:stCxn id="9" idx="3"/>
            <a:endCxn id="10" idx="1"/>
          </p:cNvCxnSpPr>
          <p:nvPr/>
        </p:nvCxnSpPr>
        <p:spPr>
          <a:xfrm>
            <a:off x="3405874" y="3806500"/>
            <a:ext cx="1302790" cy="147732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08664" y="2310743"/>
            <a:ext cx="1676400" cy="1477328"/>
          </a:xfrm>
          <a:prstGeom prst="rect">
            <a:avLst/>
          </a:prstGeom>
          <a:solidFill>
            <a:srgbClr val="00B0F0"/>
          </a:solidFill>
          <a:ln w="25400">
            <a:solidFill>
              <a:schemeClr val="tx1"/>
            </a:solidFill>
          </a:ln>
        </p:spPr>
        <p:txBody>
          <a:bodyPr wrap="square" rtlCol="0">
            <a:spAutoFit/>
          </a:bodyPr>
          <a:lstStyle/>
          <a:p>
            <a:pPr algn="ctr"/>
            <a:endParaRPr lang="en-US" dirty="0"/>
          </a:p>
          <a:p>
            <a:pPr algn="ctr"/>
            <a:endParaRPr lang="en-US" dirty="0"/>
          </a:p>
          <a:p>
            <a:pPr algn="ctr"/>
            <a:r>
              <a:rPr lang="en-US" b="1" dirty="0" err="1"/>
              <a:t>AHORROS</a:t>
            </a:r>
            <a:endParaRPr lang="en-US" b="1" dirty="0"/>
          </a:p>
          <a:p>
            <a:pPr algn="ctr"/>
            <a:endParaRPr lang="en-US" dirty="0"/>
          </a:p>
          <a:p>
            <a:pPr algn="ctr"/>
            <a:endParaRPr lang="en-US" dirty="0"/>
          </a:p>
        </p:txBody>
      </p:sp>
      <p:cxnSp>
        <p:nvCxnSpPr>
          <p:cNvPr id="20" name="Elbow Connector 19"/>
          <p:cNvCxnSpPr>
            <a:stCxn id="9" idx="3"/>
            <a:endCxn id="19" idx="1"/>
          </p:cNvCxnSpPr>
          <p:nvPr/>
        </p:nvCxnSpPr>
        <p:spPr>
          <a:xfrm flipV="1">
            <a:off x="3405874" y="3049408"/>
            <a:ext cx="1302790" cy="757093"/>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9" idx="3"/>
            <a:endCxn id="31" idx="1"/>
          </p:cNvCxnSpPr>
          <p:nvPr/>
        </p:nvCxnSpPr>
        <p:spPr>
          <a:xfrm flipV="1">
            <a:off x="6385064" y="2460173"/>
            <a:ext cx="757460" cy="589235"/>
          </a:xfrm>
          <a:prstGeom prst="bentConnector3">
            <a:avLst>
              <a:gd name="adj1" fmla="val 50000"/>
            </a:avLst>
          </a:prstGeom>
          <a:ln w="25400">
            <a:solidFill>
              <a:srgbClr val="3333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137539" y="1500778"/>
            <a:ext cx="2191287" cy="646331"/>
          </a:xfrm>
          <a:prstGeom prst="rect">
            <a:avLst/>
          </a:prstGeom>
          <a:noFill/>
        </p:spPr>
        <p:txBody>
          <a:bodyPr wrap="square" rtlCol="0">
            <a:spAutoFit/>
          </a:bodyPr>
          <a:lstStyle/>
          <a:p>
            <a:pPr algn="ctr"/>
            <a:r>
              <a:rPr lang="en-US" b="1" dirty="0"/>
              <a:t>TU </a:t>
            </a:r>
            <a:r>
              <a:rPr lang="en-US" b="1" dirty="0" err="1"/>
              <a:t>CUENTA</a:t>
            </a:r>
            <a:r>
              <a:rPr lang="en-US" b="1" dirty="0"/>
              <a:t> “WEALTH HERITAGE”</a:t>
            </a:r>
          </a:p>
        </p:txBody>
      </p:sp>
      <p:sp>
        <p:nvSpPr>
          <p:cNvPr id="55" name="TextBox 54"/>
          <p:cNvSpPr txBox="1"/>
          <p:nvPr/>
        </p:nvSpPr>
        <p:spPr>
          <a:xfrm>
            <a:off x="8236642" y="4358109"/>
            <a:ext cx="1267281" cy="923330"/>
          </a:xfrm>
          <a:prstGeom prst="rect">
            <a:avLst/>
          </a:prstGeom>
          <a:noFill/>
        </p:spPr>
        <p:txBody>
          <a:bodyPr wrap="square" rtlCol="0">
            <a:spAutoFit/>
          </a:bodyPr>
          <a:lstStyle/>
          <a:p>
            <a:pPr algn="ctr"/>
            <a:r>
              <a:rPr lang="en-US" b="1" dirty="0" err="1">
                <a:solidFill>
                  <a:srgbClr val="FF00FF"/>
                </a:solidFill>
              </a:rPr>
              <a:t>Paga</a:t>
            </a:r>
            <a:r>
              <a:rPr lang="en-US" b="1" dirty="0">
                <a:solidFill>
                  <a:srgbClr val="FF00FF"/>
                </a:solidFill>
              </a:rPr>
              <a:t> </a:t>
            </a:r>
            <a:r>
              <a:rPr lang="en-US" b="1" dirty="0" err="1">
                <a:solidFill>
                  <a:srgbClr val="FF00FF"/>
                </a:solidFill>
              </a:rPr>
              <a:t>Prestamos</a:t>
            </a:r>
            <a:r>
              <a:rPr lang="en-US" b="1" dirty="0">
                <a:solidFill>
                  <a:srgbClr val="FF00FF"/>
                </a:solidFill>
              </a:rPr>
              <a:t> de </a:t>
            </a:r>
            <a:r>
              <a:rPr lang="en-US" b="1" dirty="0" err="1">
                <a:solidFill>
                  <a:srgbClr val="FF00FF"/>
                </a:solidFill>
              </a:rPr>
              <a:t>Poliza</a:t>
            </a:r>
            <a:endParaRPr lang="en-US" b="1" dirty="0">
              <a:solidFill>
                <a:srgbClr val="FF00FF"/>
              </a:solidFill>
            </a:endParaRPr>
          </a:p>
        </p:txBody>
      </p:sp>
      <p:sp>
        <p:nvSpPr>
          <p:cNvPr id="75" name="TextBox 74"/>
          <p:cNvSpPr txBox="1"/>
          <p:nvPr/>
        </p:nvSpPr>
        <p:spPr>
          <a:xfrm>
            <a:off x="1447800" y="5294519"/>
            <a:ext cx="3429000" cy="1477328"/>
          </a:xfrm>
          <a:prstGeom prst="rect">
            <a:avLst/>
          </a:prstGeom>
          <a:noFill/>
        </p:spPr>
        <p:txBody>
          <a:bodyPr wrap="square" rtlCol="0">
            <a:spAutoFit/>
          </a:bodyPr>
          <a:lstStyle/>
          <a:p>
            <a:pPr marL="342900" indent="-342900">
              <a:buFont typeface="+mj-lt"/>
              <a:buAutoNum type="arabicPeriod"/>
            </a:pPr>
            <a:r>
              <a:rPr lang="en-US" b="1" dirty="0" err="1">
                <a:solidFill>
                  <a:srgbClr val="7030A0"/>
                </a:solidFill>
              </a:rPr>
              <a:t>Pide</a:t>
            </a:r>
            <a:r>
              <a:rPr lang="en-US" b="1" dirty="0">
                <a:solidFill>
                  <a:srgbClr val="7030A0"/>
                </a:solidFill>
              </a:rPr>
              <a:t> un </a:t>
            </a:r>
            <a:r>
              <a:rPr lang="en-US" b="1" dirty="0" err="1">
                <a:solidFill>
                  <a:srgbClr val="7030A0"/>
                </a:solidFill>
              </a:rPr>
              <a:t>prestamo</a:t>
            </a:r>
            <a:r>
              <a:rPr lang="en-US" b="1" dirty="0">
                <a:solidFill>
                  <a:srgbClr val="7030A0"/>
                </a:solidFill>
              </a:rPr>
              <a:t> de “Tu </a:t>
            </a:r>
            <a:r>
              <a:rPr lang="en-US" b="1" dirty="0" err="1">
                <a:solidFill>
                  <a:srgbClr val="7030A0"/>
                </a:solidFill>
              </a:rPr>
              <a:t>Propio</a:t>
            </a:r>
            <a:r>
              <a:rPr lang="en-US" b="1" dirty="0">
                <a:solidFill>
                  <a:srgbClr val="7030A0"/>
                </a:solidFill>
              </a:rPr>
              <a:t> Banco” para </a:t>
            </a:r>
            <a:r>
              <a:rPr lang="en-US" b="1" dirty="0" err="1">
                <a:solidFill>
                  <a:srgbClr val="7030A0"/>
                </a:solidFill>
              </a:rPr>
              <a:t>eliminar</a:t>
            </a:r>
            <a:r>
              <a:rPr lang="en-US" b="1" dirty="0">
                <a:solidFill>
                  <a:srgbClr val="7030A0"/>
                </a:solidFill>
              </a:rPr>
              <a:t> </a:t>
            </a:r>
            <a:r>
              <a:rPr lang="en-US" b="1" dirty="0" err="1">
                <a:solidFill>
                  <a:srgbClr val="7030A0"/>
                </a:solidFill>
              </a:rPr>
              <a:t>deudas</a:t>
            </a:r>
            <a:r>
              <a:rPr lang="en-US" b="1" dirty="0">
                <a:solidFill>
                  <a:srgbClr val="7030A0"/>
                </a:solidFill>
              </a:rPr>
              <a:t> mas </a:t>
            </a:r>
            <a:r>
              <a:rPr lang="en-US" b="1" dirty="0" err="1">
                <a:solidFill>
                  <a:srgbClr val="7030A0"/>
                </a:solidFill>
              </a:rPr>
              <a:t>rapido</a:t>
            </a:r>
            <a:r>
              <a:rPr lang="en-US" b="1" dirty="0">
                <a:solidFill>
                  <a:srgbClr val="7030A0"/>
                </a:solidFill>
              </a:rPr>
              <a:t>.</a:t>
            </a:r>
          </a:p>
          <a:p>
            <a:pPr marL="342900" indent="-342900">
              <a:buFont typeface="+mj-lt"/>
              <a:buAutoNum type="arabicPeriod"/>
            </a:pPr>
            <a:r>
              <a:rPr lang="en-US" b="1" dirty="0" err="1">
                <a:solidFill>
                  <a:srgbClr val="CC00CC"/>
                </a:solidFill>
              </a:rPr>
              <a:t>Paga</a:t>
            </a:r>
            <a:r>
              <a:rPr lang="en-US" b="1" dirty="0">
                <a:solidFill>
                  <a:srgbClr val="CC00CC"/>
                </a:solidFill>
              </a:rPr>
              <a:t> </a:t>
            </a:r>
            <a:r>
              <a:rPr lang="en-US" b="1" dirty="0" err="1">
                <a:solidFill>
                  <a:srgbClr val="CC00CC"/>
                </a:solidFill>
              </a:rPr>
              <a:t>tus</a:t>
            </a:r>
            <a:r>
              <a:rPr lang="en-US" b="1" dirty="0">
                <a:solidFill>
                  <a:srgbClr val="CC00CC"/>
                </a:solidFill>
              </a:rPr>
              <a:t> </a:t>
            </a:r>
            <a:r>
              <a:rPr lang="en-US" b="1" dirty="0" err="1">
                <a:solidFill>
                  <a:srgbClr val="CC00CC"/>
                </a:solidFill>
              </a:rPr>
              <a:t>prestamos</a:t>
            </a:r>
            <a:r>
              <a:rPr lang="en-US" b="1" dirty="0">
                <a:solidFill>
                  <a:srgbClr val="CC00CC"/>
                </a:solidFill>
              </a:rPr>
              <a:t> a “Tu </a:t>
            </a:r>
            <a:r>
              <a:rPr lang="en-US" b="1" dirty="0" err="1">
                <a:solidFill>
                  <a:srgbClr val="CC00CC"/>
                </a:solidFill>
              </a:rPr>
              <a:t>Propio</a:t>
            </a:r>
            <a:r>
              <a:rPr lang="en-US" b="1" dirty="0">
                <a:solidFill>
                  <a:srgbClr val="CC00CC"/>
                </a:solidFill>
              </a:rPr>
              <a:t> Banco” </a:t>
            </a:r>
            <a:r>
              <a:rPr lang="en-US" b="1" dirty="0" err="1">
                <a:solidFill>
                  <a:srgbClr val="CC00CC"/>
                </a:solidFill>
              </a:rPr>
              <a:t>despues</a:t>
            </a:r>
            <a:r>
              <a:rPr lang="en-US" b="1" dirty="0">
                <a:solidFill>
                  <a:srgbClr val="CC00CC"/>
                </a:solidFill>
              </a:rPr>
              <a:t>.</a:t>
            </a:r>
          </a:p>
        </p:txBody>
      </p:sp>
      <p:sp>
        <p:nvSpPr>
          <p:cNvPr id="40" name="TextBox 22"/>
          <p:cNvSpPr txBox="1">
            <a:spLocks noChangeArrowheads="1"/>
          </p:cNvSpPr>
          <p:nvPr/>
        </p:nvSpPr>
        <p:spPr bwMode="auto">
          <a:xfrm>
            <a:off x="7316443" y="2215665"/>
            <a:ext cx="1812857" cy="307777"/>
          </a:xfrm>
          <a:prstGeom prst="rect">
            <a:avLst/>
          </a:prstGeom>
          <a:solidFill>
            <a:srgbClr val="00B05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1. </a:t>
            </a:r>
            <a:r>
              <a:rPr lang="en-US" altLang="en-US" sz="1400" dirty="0" err="1">
                <a:latin typeface="Arial" charset="0"/>
              </a:rPr>
              <a:t>PROTECCION</a:t>
            </a:r>
            <a:endParaRPr lang="en-US" altLang="en-US" sz="1400" dirty="0">
              <a:latin typeface="Arial" charset="0"/>
            </a:endParaRPr>
          </a:p>
        </p:txBody>
      </p:sp>
      <p:sp>
        <p:nvSpPr>
          <p:cNvPr id="43" name="TextBox 33"/>
          <p:cNvSpPr txBox="1">
            <a:spLocks noChangeArrowheads="1"/>
          </p:cNvSpPr>
          <p:nvPr/>
        </p:nvSpPr>
        <p:spPr bwMode="auto">
          <a:xfrm>
            <a:off x="7316442" y="2667001"/>
            <a:ext cx="1812857" cy="307777"/>
          </a:xfrm>
          <a:prstGeom prst="rect">
            <a:avLst/>
          </a:prstGeom>
          <a:solidFill>
            <a:srgbClr val="00B0F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2. </a:t>
            </a:r>
            <a:r>
              <a:rPr lang="en-US" altLang="en-US" sz="1400" dirty="0" err="1">
                <a:latin typeface="Arial" charset="0"/>
              </a:rPr>
              <a:t>AHORROS</a:t>
            </a:r>
            <a:endParaRPr lang="en-US" altLang="en-US" sz="1400" dirty="0">
              <a:latin typeface="Arial" charset="0"/>
            </a:endParaRPr>
          </a:p>
        </p:txBody>
      </p:sp>
      <p:sp>
        <p:nvSpPr>
          <p:cNvPr id="53" name="TextBox 33"/>
          <p:cNvSpPr txBox="1">
            <a:spLocks noChangeArrowheads="1"/>
          </p:cNvSpPr>
          <p:nvPr/>
        </p:nvSpPr>
        <p:spPr bwMode="auto">
          <a:xfrm>
            <a:off x="7137539" y="3120177"/>
            <a:ext cx="2110011" cy="307777"/>
          </a:xfrm>
          <a:prstGeom prst="rect">
            <a:avLst/>
          </a:prstGeom>
          <a:solidFill>
            <a:schemeClr val="accent4">
              <a:lumMod val="60000"/>
              <a:lumOff val="40000"/>
            </a:schemeClr>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400" dirty="0">
                <a:latin typeface="Arial" charset="0"/>
              </a:rPr>
              <a:t>3. LINEA DE </a:t>
            </a:r>
            <a:r>
              <a:rPr lang="en-US" altLang="en-US" sz="1400" dirty="0" err="1">
                <a:latin typeface="Arial" charset="0"/>
              </a:rPr>
              <a:t>CREDITO</a:t>
            </a:r>
            <a:endParaRPr lang="en-US" altLang="en-US" sz="1400" dirty="0">
              <a:latin typeface="Arial" charset="0"/>
            </a:endParaRPr>
          </a:p>
        </p:txBody>
      </p:sp>
      <p:cxnSp>
        <p:nvCxnSpPr>
          <p:cNvPr id="38" name="Elbow Connector 37"/>
          <p:cNvCxnSpPr>
            <a:stCxn id="10" idx="3"/>
            <a:endCxn id="31" idx="2"/>
          </p:cNvCxnSpPr>
          <p:nvPr/>
        </p:nvCxnSpPr>
        <p:spPr>
          <a:xfrm flipV="1">
            <a:off x="6385065" y="3491224"/>
            <a:ext cx="1809973" cy="1792605"/>
          </a:xfrm>
          <a:prstGeom prst="bentConnector2">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F7A6763-4939-164B-FEAA-8CFB435DADAB}"/>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720548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Beneficios</a:t>
            </a:r>
            <a:r>
              <a:rPr lang="en-US" b="1" dirty="0"/>
              <a:t> de “Ser Tu </a:t>
            </a:r>
            <a:r>
              <a:rPr lang="en-US" b="1" dirty="0" err="1"/>
              <a:t>Propio</a:t>
            </a:r>
            <a:r>
              <a:rPr lang="en-US" b="1" dirty="0"/>
              <a:t> Banco"</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s-ES" b="1" dirty="0">
                <a:solidFill>
                  <a:srgbClr val="00B050"/>
                </a:solidFill>
              </a:rPr>
              <a:t>El beneficio inicial es proteger a tu familia</a:t>
            </a:r>
            <a:r>
              <a:rPr lang="en-US" b="1" dirty="0">
                <a:solidFill>
                  <a:srgbClr val="00B050"/>
                </a:solidFill>
              </a:rPr>
              <a:t>.</a:t>
            </a:r>
          </a:p>
          <a:p>
            <a:pPr>
              <a:buFont typeface="+mj-lt"/>
              <a:buAutoNum type="arabicPeriod"/>
            </a:pPr>
            <a:r>
              <a:rPr lang="es-ES" b="1" dirty="0">
                <a:solidFill>
                  <a:srgbClr val="0000FF"/>
                </a:solidFill>
              </a:rPr>
              <a:t>Tus ahorros crecerán constantemente y te pagarán dividendos e intereses</a:t>
            </a:r>
            <a:r>
              <a:rPr lang="en-US" b="1" dirty="0">
                <a:solidFill>
                  <a:srgbClr val="0000FF"/>
                </a:solidFill>
              </a:rPr>
              <a:t>.</a:t>
            </a:r>
          </a:p>
          <a:p>
            <a:pPr>
              <a:buFont typeface="+mj-lt"/>
              <a:buAutoNum type="arabicPeriod"/>
            </a:pPr>
            <a:r>
              <a:rPr lang="es-ES" b="1" dirty="0">
                <a:solidFill>
                  <a:srgbClr val="7030A0"/>
                </a:solidFill>
              </a:rPr>
              <a:t>Tu línea de crédito reemplazará su préstamo bancario y le ahorrará intereses. Usted pide prestado contra su póliza para pagar deudas</a:t>
            </a:r>
            <a:r>
              <a:rPr lang="en-US" b="1" dirty="0">
                <a:solidFill>
                  <a:srgbClr val="7030A0"/>
                </a:solidFill>
              </a:rPr>
              <a:t>.</a:t>
            </a:r>
          </a:p>
          <a:p>
            <a:pPr>
              <a:buFont typeface="+mj-lt"/>
              <a:buAutoNum type="arabicPeriod"/>
            </a:pPr>
            <a:r>
              <a:rPr lang="es-ES" b="1" dirty="0">
                <a:solidFill>
                  <a:srgbClr val="FF0000"/>
                </a:solidFill>
              </a:rPr>
              <a:t>¡Tu Deuda comienza a ser eliminada y esto Acelera el Proceso para Salir de la Deuda!</a:t>
            </a:r>
            <a:endParaRPr lang="en-US" b="1" dirty="0">
              <a:solidFill>
                <a:srgbClr val="FF0000"/>
              </a:solidFill>
            </a:endParaRPr>
          </a:p>
          <a:p>
            <a:pPr>
              <a:buFont typeface="+mj-lt"/>
              <a:buAutoNum type="arabicPeriod"/>
            </a:pPr>
            <a:r>
              <a:rPr lang="es-ES" b="1" dirty="0"/>
              <a:t>Tu cuenta “</a:t>
            </a:r>
            <a:r>
              <a:rPr lang="es-ES" b="1" dirty="0" err="1"/>
              <a:t>Wealth</a:t>
            </a:r>
            <a:r>
              <a:rPr lang="es-ES" b="1" dirty="0"/>
              <a:t> </a:t>
            </a:r>
            <a:r>
              <a:rPr lang="es-ES" b="1" dirty="0" err="1"/>
              <a:t>Heritage</a:t>
            </a:r>
            <a:r>
              <a:rPr lang="es-ES" b="1" dirty="0"/>
              <a:t>” reemplaza a tu banco y de ahora en adelante no la necesitas</a:t>
            </a:r>
            <a:r>
              <a:rPr lang="en-US" b="1" dirty="0"/>
              <a:t>.</a:t>
            </a:r>
          </a:p>
          <a:p>
            <a:endParaRPr lang="en-US" dirty="0"/>
          </a:p>
        </p:txBody>
      </p:sp>
      <p:pic>
        <p:nvPicPr>
          <p:cNvPr id="4" name="Picture 3">
            <a:extLst>
              <a:ext uri="{FF2B5EF4-FFF2-40B4-BE49-F238E27FC236}">
                <a16:creationId xmlns:a16="http://schemas.microsoft.com/office/drawing/2014/main" id="{0B774A97-2561-88A9-E7A2-5E6F976EDA38}"/>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2938312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2"/>
          <p:cNvSpPr txBox="1">
            <a:spLocks noChangeArrowheads="1"/>
          </p:cNvSpPr>
          <p:nvPr/>
        </p:nvSpPr>
        <p:spPr bwMode="auto">
          <a:xfrm>
            <a:off x="5105399" y="1896803"/>
            <a:ext cx="2362200" cy="3970318"/>
          </a:xfrm>
          <a:prstGeom prst="rect">
            <a:avLst/>
          </a:prstGeom>
          <a:solidFill>
            <a:srgbClr val="FFC00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TU </a:t>
            </a:r>
            <a:r>
              <a:rPr lang="en-US" altLang="en-US" sz="1800" dirty="0" err="1">
                <a:latin typeface="Arial" charset="0"/>
              </a:rPr>
              <a:t>CUENTA</a:t>
            </a:r>
            <a:r>
              <a:rPr lang="en-US" altLang="en-US" sz="1800" dirty="0">
                <a:latin typeface="Arial" charset="0"/>
              </a:rPr>
              <a:t> “WEALTH HERITAGE”</a:t>
            </a: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p:txBody>
      </p:sp>
      <p:sp>
        <p:nvSpPr>
          <p:cNvPr id="2" name="Title 1"/>
          <p:cNvSpPr>
            <a:spLocks noGrp="1"/>
          </p:cNvSpPr>
          <p:nvPr>
            <p:ph type="title"/>
          </p:nvPr>
        </p:nvSpPr>
        <p:spPr>
          <a:xfrm>
            <a:off x="2438400" y="141288"/>
            <a:ext cx="8229600" cy="1143000"/>
          </a:xfrm>
        </p:spPr>
        <p:txBody>
          <a:bodyPr>
            <a:normAutofit fontScale="90000"/>
          </a:bodyPr>
          <a:lstStyle/>
          <a:p>
            <a:pPr>
              <a:defRPr/>
            </a:pPr>
            <a:r>
              <a:rPr lang="en-US" b="1" dirty="0"/>
              <a:t>Tu </a:t>
            </a:r>
            <a:r>
              <a:rPr lang="en-US" b="1" dirty="0" err="1"/>
              <a:t>Cuenta</a:t>
            </a:r>
            <a:r>
              <a:rPr lang="en-US" b="1" dirty="0"/>
              <a:t> “Wealth Heritage” </a:t>
            </a:r>
            <a:br>
              <a:rPr lang="en-US" b="1" dirty="0"/>
            </a:br>
            <a:r>
              <a:rPr lang="en-US" b="1" dirty="0" err="1"/>
              <a:t>Crece</a:t>
            </a:r>
            <a:r>
              <a:rPr lang="en-US" b="1" dirty="0"/>
              <a:t> Con </a:t>
            </a:r>
            <a:r>
              <a:rPr lang="en-US" b="1" dirty="0" err="1"/>
              <a:t>el</a:t>
            </a:r>
            <a:r>
              <a:rPr lang="en-US" b="1" dirty="0"/>
              <a:t> </a:t>
            </a:r>
            <a:r>
              <a:rPr lang="en-US" b="1" dirty="0" err="1"/>
              <a:t>Tiempo</a:t>
            </a:r>
            <a:endParaRPr lang="en-US" b="1" dirty="0"/>
          </a:p>
        </p:txBody>
      </p:sp>
      <p:sp>
        <p:nvSpPr>
          <p:cNvPr id="27656" name="TextBox 22"/>
          <p:cNvSpPr txBox="1">
            <a:spLocks noChangeArrowheads="1"/>
          </p:cNvSpPr>
          <p:nvPr/>
        </p:nvSpPr>
        <p:spPr bwMode="auto">
          <a:xfrm>
            <a:off x="5380072" y="3117767"/>
            <a:ext cx="1812857" cy="646331"/>
          </a:xfrm>
          <a:prstGeom prst="rect">
            <a:avLst/>
          </a:prstGeom>
          <a:solidFill>
            <a:srgbClr val="00B05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1. </a:t>
            </a:r>
            <a:r>
              <a:rPr lang="en-US" altLang="en-US" sz="1800" dirty="0" err="1">
                <a:latin typeface="Arial" charset="0"/>
              </a:rPr>
              <a:t>PROTECCION</a:t>
            </a:r>
            <a:endParaRPr lang="en-US" altLang="en-US" sz="1800" dirty="0">
              <a:latin typeface="Arial" charset="0"/>
            </a:endParaRPr>
          </a:p>
        </p:txBody>
      </p:sp>
      <p:sp>
        <p:nvSpPr>
          <p:cNvPr id="27660" name="TextBox 33"/>
          <p:cNvSpPr txBox="1">
            <a:spLocks noChangeArrowheads="1"/>
          </p:cNvSpPr>
          <p:nvPr/>
        </p:nvSpPr>
        <p:spPr bwMode="auto">
          <a:xfrm>
            <a:off x="5380072" y="3896039"/>
            <a:ext cx="1812857" cy="646331"/>
          </a:xfrm>
          <a:prstGeom prst="rect">
            <a:avLst/>
          </a:prstGeom>
          <a:solidFill>
            <a:srgbClr val="00B0F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2. </a:t>
            </a:r>
          </a:p>
          <a:p>
            <a:pPr algn="ctr">
              <a:spcBef>
                <a:spcPct val="0"/>
              </a:spcBef>
              <a:buFontTx/>
              <a:buNone/>
            </a:pPr>
            <a:r>
              <a:rPr lang="en-US" altLang="en-US" sz="1800" dirty="0" err="1">
                <a:latin typeface="Arial" charset="0"/>
              </a:rPr>
              <a:t>AHORROS</a:t>
            </a:r>
            <a:endParaRPr lang="en-US" altLang="en-US" sz="1800" dirty="0">
              <a:latin typeface="Arial" charset="0"/>
            </a:endParaRPr>
          </a:p>
        </p:txBody>
      </p:sp>
      <p:sp>
        <p:nvSpPr>
          <p:cNvPr id="19" name="TextBox 33"/>
          <p:cNvSpPr txBox="1">
            <a:spLocks noChangeArrowheads="1"/>
          </p:cNvSpPr>
          <p:nvPr/>
        </p:nvSpPr>
        <p:spPr bwMode="auto">
          <a:xfrm>
            <a:off x="5380071" y="4673731"/>
            <a:ext cx="1812857" cy="923330"/>
          </a:xfrm>
          <a:prstGeom prst="rect">
            <a:avLst/>
          </a:prstGeom>
          <a:solidFill>
            <a:schemeClr val="accent4">
              <a:lumMod val="60000"/>
              <a:lumOff val="40000"/>
            </a:schemeClr>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3. </a:t>
            </a:r>
          </a:p>
          <a:p>
            <a:pPr algn="ctr">
              <a:spcBef>
                <a:spcPct val="0"/>
              </a:spcBef>
              <a:buFontTx/>
              <a:buNone/>
            </a:pPr>
            <a:r>
              <a:rPr lang="en-US" altLang="en-US" sz="1800" dirty="0">
                <a:latin typeface="Arial" charset="0"/>
              </a:rPr>
              <a:t>LINEA DE </a:t>
            </a:r>
            <a:r>
              <a:rPr lang="en-US" altLang="en-US" sz="1800" dirty="0" err="1">
                <a:latin typeface="Arial" charset="0"/>
              </a:rPr>
              <a:t>CREDITO</a:t>
            </a:r>
            <a:endParaRPr lang="en-US" altLang="en-US" sz="1800" dirty="0">
              <a:latin typeface="Arial" charset="0"/>
            </a:endParaRPr>
          </a:p>
        </p:txBody>
      </p:sp>
      <p:sp>
        <p:nvSpPr>
          <p:cNvPr id="20" name="Title 1"/>
          <p:cNvSpPr txBox="1">
            <a:spLocks/>
          </p:cNvSpPr>
          <p:nvPr/>
        </p:nvSpPr>
        <p:spPr>
          <a:xfrm>
            <a:off x="1543050" y="1469400"/>
            <a:ext cx="2777160" cy="21120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t>1. </a:t>
            </a:r>
            <a:r>
              <a:rPr lang="en-US" sz="2400" b="1" dirty="0" err="1"/>
              <a:t>PROTECCION</a:t>
            </a:r>
            <a:r>
              <a:rPr lang="en-US" sz="2400" b="1" dirty="0"/>
              <a:t> – Con </a:t>
            </a:r>
            <a:r>
              <a:rPr lang="en-US" sz="2400" b="1" dirty="0" err="1"/>
              <a:t>el</a:t>
            </a:r>
            <a:r>
              <a:rPr lang="en-US" sz="2400" b="1" dirty="0"/>
              <a:t> paso del </a:t>
            </a:r>
            <a:r>
              <a:rPr lang="en-US" sz="2400" b="1" dirty="0" err="1"/>
              <a:t>tiempo</a:t>
            </a:r>
            <a:r>
              <a:rPr lang="en-US" sz="2400" b="1" dirty="0"/>
              <a:t> </a:t>
            </a:r>
            <a:r>
              <a:rPr lang="en-US" sz="2400" b="1" dirty="0" err="1"/>
              <a:t>tu</a:t>
            </a:r>
            <a:r>
              <a:rPr lang="en-US" sz="2400" b="1" dirty="0"/>
              <a:t> Seguro de Vida </a:t>
            </a:r>
            <a:r>
              <a:rPr lang="en-US" sz="2400" b="1" dirty="0" err="1"/>
              <a:t>crece</a:t>
            </a:r>
            <a:endParaRPr lang="en-US" sz="2400" b="1" dirty="0"/>
          </a:p>
        </p:txBody>
      </p:sp>
      <p:sp>
        <p:nvSpPr>
          <p:cNvPr id="21" name="Title 1"/>
          <p:cNvSpPr txBox="1">
            <a:spLocks/>
          </p:cNvSpPr>
          <p:nvPr/>
        </p:nvSpPr>
        <p:spPr>
          <a:xfrm>
            <a:off x="1556302" y="3722341"/>
            <a:ext cx="2777160" cy="24948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t>2. </a:t>
            </a:r>
            <a:r>
              <a:rPr lang="en-US" sz="2400" b="1" dirty="0" err="1"/>
              <a:t>AHORROS</a:t>
            </a:r>
            <a:r>
              <a:rPr lang="en-US" sz="2400" b="1" dirty="0"/>
              <a:t> – Con </a:t>
            </a:r>
            <a:r>
              <a:rPr lang="en-US" sz="2400" b="1" dirty="0" err="1"/>
              <a:t>el</a:t>
            </a:r>
            <a:r>
              <a:rPr lang="en-US" sz="2400" b="1" dirty="0"/>
              <a:t> paso del </a:t>
            </a:r>
            <a:r>
              <a:rPr lang="en-US" sz="2400" b="1" dirty="0" err="1"/>
              <a:t>tiempo</a:t>
            </a:r>
            <a:r>
              <a:rPr lang="en-US" sz="2400" b="1" dirty="0"/>
              <a:t> </a:t>
            </a:r>
            <a:r>
              <a:rPr lang="en-US" sz="2400" b="1" dirty="0" err="1"/>
              <a:t>tus</a:t>
            </a:r>
            <a:r>
              <a:rPr lang="en-US" sz="2400" b="1" dirty="0"/>
              <a:t> </a:t>
            </a:r>
            <a:r>
              <a:rPr lang="en-US" sz="2400" b="1" dirty="0" err="1"/>
              <a:t>Ahorros</a:t>
            </a:r>
            <a:r>
              <a:rPr lang="en-US" sz="2400" b="1" dirty="0"/>
              <a:t> (Valor </a:t>
            </a:r>
            <a:r>
              <a:rPr lang="en-US" sz="2400" b="1" dirty="0" err="1"/>
              <a:t>Efectivo</a:t>
            </a:r>
            <a:r>
              <a:rPr lang="en-US" sz="2400" b="1" dirty="0"/>
              <a:t>) </a:t>
            </a:r>
            <a:r>
              <a:rPr lang="en-US" sz="2400" b="1" dirty="0" err="1"/>
              <a:t>crecen</a:t>
            </a:r>
            <a:endParaRPr lang="en-US" sz="2400" b="1" dirty="0"/>
          </a:p>
        </p:txBody>
      </p:sp>
      <p:sp>
        <p:nvSpPr>
          <p:cNvPr id="22" name="Title 1"/>
          <p:cNvSpPr txBox="1">
            <a:spLocks/>
          </p:cNvSpPr>
          <p:nvPr/>
        </p:nvSpPr>
        <p:spPr>
          <a:xfrm>
            <a:off x="7663070" y="1870334"/>
            <a:ext cx="2777160" cy="24948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400" b="1" dirty="0"/>
              <a:t>3. LINEA DE </a:t>
            </a:r>
            <a:r>
              <a:rPr lang="en-US" sz="2400" b="1" dirty="0" err="1"/>
              <a:t>CREDITO</a:t>
            </a:r>
            <a:r>
              <a:rPr lang="en-US" sz="2400" b="1" dirty="0"/>
              <a:t> – Con </a:t>
            </a:r>
            <a:r>
              <a:rPr lang="en-US" sz="2400" b="1" dirty="0" err="1"/>
              <a:t>el</a:t>
            </a:r>
            <a:r>
              <a:rPr lang="en-US" sz="2400" b="1" dirty="0"/>
              <a:t> paso del </a:t>
            </a:r>
            <a:r>
              <a:rPr lang="en-US" sz="2400" b="1" dirty="0" err="1"/>
              <a:t>tiempo</a:t>
            </a:r>
            <a:r>
              <a:rPr lang="en-US" sz="2400" b="1" dirty="0"/>
              <a:t> </a:t>
            </a:r>
            <a:r>
              <a:rPr lang="en-US" sz="2400" b="1" dirty="0" err="1"/>
              <a:t>tu</a:t>
            </a:r>
            <a:r>
              <a:rPr lang="en-US" sz="2400" b="1" dirty="0"/>
              <a:t> </a:t>
            </a:r>
            <a:r>
              <a:rPr lang="en-US" sz="2400" b="1" dirty="0" err="1"/>
              <a:t>abilidad</a:t>
            </a:r>
            <a:r>
              <a:rPr lang="en-US" sz="2400" b="1" dirty="0"/>
              <a:t> de </a:t>
            </a:r>
            <a:r>
              <a:rPr lang="en-US" sz="2400" b="1" dirty="0" err="1"/>
              <a:t>Pedir</a:t>
            </a:r>
            <a:r>
              <a:rPr lang="en-US" sz="2400" b="1" dirty="0"/>
              <a:t> </a:t>
            </a:r>
            <a:r>
              <a:rPr lang="en-US" sz="2400" b="1" dirty="0" err="1"/>
              <a:t>Prestado</a:t>
            </a:r>
            <a:r>
              <a:rPr lang="en-US" sz="2400" b="1" dirty="0"/>
              <a:t> </a:t>
            </a:r>
            <a:r>
              <a:rPr lang="en-US" sz="2400" b="1" dirty="0" err="1"/>
              <a:t>crece</a:t>
            </a:r>
            <a:endParaRPr lang="en-US" sz="2400" b="1" dirty="0"/>
          </a:p>
        </p:txBody>
      </p:sp>
      <p:sp>
        <p:nvSpPr>
          <p:cNvPr id="23" name="Title 1"/>
          <p:cNvSpPr txBox="1">
            <a:spLocks/>
          </p:cNvSpPr>
          <p:nvPr/>
        </p:nvSpPr>
        <p:spPr>
          <a:xfrm>
            <a:off x="7805531" y="4154754"/>
            <a:ext cx="2777160" cy="123105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Ø"/>
              <a:defRPr/>
            </a:pPr>
            <a:r>
              <a:rPr lang="en-US" sz="2400" b="1" dirty="0"/>
              <a:t>Tu “Arbol de </a:t>
            </a:r>
            <a:r>
              <a:rPr lang="en-US" sz="2400" b="1" dirty="0" err="1"/>
              <a:t>Riqueza</a:t>
            </a:r>
            <a:r>
              <a:rPr lang="en-US" sz="2400" b="1" dirty="0"/>
              <a:t>” </a:t>
            </a:r>
            <a:r>
              <a:rPr lang="en-US" sz="2400" b="1" dirty="0" err="1"/>
              <a:t>crece</a:t>
            </a:r>
            <a:r>
              <a:rPr lang="en-US" sz="2400" b="1" dirty="0"/>
              <a:t> y </a:t>
            </a:r>
            <a:r>
              <a:rPr lang="en-US" sz="2400" b="1" dirty="0" err="1"/>
              <a:t>crece</a:t>
            </a:r>
            <a:r>
              <a:rPr lang="en-US" sz="2400" b="1" dirty="0"/>
              <a:t>!</a:t>
            </a:r>
          </a:p>
        </p:txBody>
      </p:sp>
      <p:sp>
        <p:nvSpPr>
          <p:cNvPr id="12" name="Up Arrow 11"/>
          <p:cNvSpPr/>
          <p:nvPr/>
        </p:nvSpPr>
        <p:spPr>
          <a:xfrm>
            <a:off x="4572000" y="3144235"/>
            <a:ext cx="274702" cy="57810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572000" y="3964263"/>
            <a:ext cx="274702" cy="5781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4572000" y="4814213"/>
            <a:ext cx="274702" cy="578106"/>
          </a:xfrm>
          <a:prstGeom prst="up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4"/>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8279711" y="5337611"/>
            <a:ext cx="1828800" cy="1409700"/>
          </a:xfrm>
          <a:prstGeom prst="rect">
            <a:avLst/>
          </a:prstGeom>
        </p:spPr>
      </p:pic>
      <p:pic>
        <p:nvPicPr>
          <p:cNvPr id="4" name="Picture 3">
            <a:extLst>
              <a:ext uri="{FF2B5EF4-FFF2-40B4-BE49-F238E27FC236}">
                <a16:creationId xmlns:a16="http://schemas.microsoft.com/office/drawing/2014/main" id="{3D452414-6FE4-D08E-5EE8-B219E4D88B70}"/>
              </a:ext>
            </a:extLst>
          </p:cNvPr>
          <p:cNvPicPr>
            <a:picLocks noChangeAspect="1"/>
          </p:cNvPicPr>
          <p:nvPr/>
        </p:nvPicPr>
        <p:blipFill>
          <a:blip r:embed="rId3"/>
          <a:stretch>
            <a:fillRect/>
          </a:stretch>
        </p:blipFill>
        <p:spPr>
          <a:xfrm>
            <a:off x="1" y="14434"/>
            <a:ext cx="1809344" cy="583892"/>
          </a:xfrm>
          <a:prstGeom prst="rect">
            <a:avLst/>
          </a:prstGeom>
        </p:spPr>
      </p:pic>
    </p:spTree>
    <p:extLst>
      <p:ext uri="{BB962C8B-B14F-4D97-AF65-F5344CB8AC3E}">
        <p14:creationId xmlns:p14="http://schemas.microsoft.com/office/powerpoint/2010/main" val="734339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BE1D-22B6-9BF7-8FC1-86E6E132FEE2}"/>
              </a:ext>
            </a:extLst>
          </p:cNvPr>
          <p:cNvSpPr>
            <a:spLocks noGrp="1"/>
          </p:cNvSpPr>
          <p:nvPr>
            <p:ph type="title"/>
          </p:nvPr>
        </p:nvSpPr>
        <p:spPr>
          <a:xfrm>
            <a:off x="640080" y="664433"/>
            <a:ext cx="4368602" cy="1956841"/>
          </a:xfrm>
        </p:spPr>
        <p:txBody>
          <a:bodyPr vert="horz" lIns="91440" tIns="45720" rIns="91440" bIns="45720" rtlCol="0" anchor="b">
            <a:normAutofit/>
          </a:bodyPr>
          <a:lstStyle/>
          <a:p>
            <a:r>
              <a:rPr lang="en-US" sz="5400" dirty="0"/>
              <a:t>La Historia de mi </a:t>
            </a:r>
            <a:r>
              <a:rPr lang="en-US" sz="5400" dirty="0" err="1"/>
              <a:t>Esposa</a:t>
            </a:r>
            <a:endParaRPr lang="en-US" sz="5400" dirty="0"/>
          </a:p>
        </p:txBody>
      </p:sp>
      <p:sp>
        <p:nvSpPr>
          <p:cNvPr id="4" name="Content Placeholder 3">
            <a:extLst>
              <a:ext uri="{FF2B5EF4-FFF2-40B4-BE49-F238E27FC236}">
                <a16:creationId xmlns:a16="http://schemas.microsoft.com/office/drawing/2014/main" id="{DAEBBE34-D4A9-988F-9DAF-5EAFD666C6D3}"/>
              </a:ext>
            </a:extLst>
          </p:cNvPr>
          <p:cNvSpPr>
            <a:spLocks noGrp="1"/>
          </p:cNvSpPr>
          <p:nvPr>
            <p:ph sz="half" idx="2"/>
          </p:nvPr>
        </p:nvSpPr>
        <p:spPr>
          <a:xfrm>
            <a:off x="640080" y="2872898"/>
            <a:ext cx="4476669" cy="3586267"/>
          </a:xfrm>
        </p:spPr>
        <p:txBody>
          <a:bodyPr vert="horz" lIns="91440" tIns="45720" rIns="91440" bIns="45720" rtlCol="0">
            <a:noAutofit/>
          </a:bodyPr>
          <a:lstStyle/>
          <a:p>
            <a:r>
              <a:rPr lang="es-ES" sz="2000" dirty="0"/>
              <a:t>Cuando conocí a mi esposa ella tenía dos hijos de 8 años.</a:t>
            </a:r>
          </a:p>
          <a:p>
            <a:r>
              <a:rPr lang="es-ES" sz="2000" dirty="0"/>
              <a:t>Su principal objetivo era proveer para ellos si alguna vez sucediera lo peor.</a:t>
            </a:r>
          </a:p>
          <a:p>
            <a:r>
              <a:rPr lang="es-ES" sz="2000" dirty="0"/>
              <a:t>Ella quería que fueran a la universidad.</a:t>
            </a:r>
          </a:p>
          <a:p>
            <a:r>
              <a:rPr lang="es-ES" sz="2000" dirty="0"/>
              <a:t>Ella vendió su casa después de casarnos.</a:t>
            </a:r>
          </a:p>
          <a:p>
            <a:r>
              <a:rPr lang="es-ES" sz="2000" dirty="0"/>
              <a:t>Ella puso el dinero en el banco.</a:t>
            </a:r>
          </a:p>
          <a:p>
            <a:r>
              <a:rPr lang="es-ES" sz="2000" dirty="0"/>
              <a:t>Compramos una póliza de seguro de vida para ella para proteger a los niños.</a:t>
            </a:r>
            <a:endParaRPr lang="en-US" sz="2000" dirty="0"/>
          </a:p>
        </p:txBody>
      </p:sp>
      <p:pic>
        <p:nvPicPr>
          <p:cNvPr id="5" name="Content Placeholder 4">
            <a:extLst>
              <a:ext uri="{FF2B5EF4-FFF2-40B4-BE49-F238E27FC236}">
                <a16:creationId xmlns:a16="http://schemas.microsoft.com/office/drawing/2014/main" id="{AFFC430C-B6FD-7E0D-4293-B2678C6C7CF9}"/>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13" r="330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a:extLst>
              <a:ext uri="{FF2B5EF4-FFF2-40B4-BE49-F238E27FC236}">
                <a16:creationId xmlns:a16="http://schemas.microsoft.com/office/drawing/2014/main" id="{554CFA0D-D09A-579E-D0D4-7A59C8663CD5}"/>
              </a:ext>
            </a:extLst>
          </p:cNvPr>
          <p:cNvPicPr>
            <a:picLocks noChangeAspect="1"/>
          </p:cNvPicPr>
          <p:nvPr/>
        </p:nvPicPr>
        <p:blipFill>
          <a:blip r:embed="rId3"/>
          <a:stretch>
            <a:fillRect/>
          </a:stretch>
        </p:blipFill>
        <p:spPr>
          <a:xfrm>
            <a:off x="1" y="14434"/>
            <a:ext cx="1809344" cy="583892"/>
          </a:xfrm>
          <a:prstGeom prst="rect">
            <a:avLst/>
          </a:prstGeom>
        </p:spPr>
      </p:pic>
    </p:spTree>
    <p:extLst>
      <p:ext uri="{BB962C8B-B14F-4D97-AF65-F5344CB8AC3E}">
        <p14:creationId xmlns:p14="http://schemas.microsoft.com/office/powerpoint/2010/main" val="2194007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985" y="109331"/>
            <a:ext cx="9144000" cy="1189038"/>
          </a:xfrm>
        </p:spPr>
        <p:txBody>
          <a:bodyPr>
            <a:noAutofit/>
          </a:bodyPr>
          <a:lstStyle/>
          <a:p>
            <a:r>
              <a:rPr lang="en-US" sz="3600" b="1" dirty="0"/>
              <a:t>¿</a:t>
            </a:r>
            <a:r>
              <a:rPr lang="en-US" sz="3600" b="1" dirty="0" err="1"/>
              <a:t>Cómo</a:t>
            </a:r>
            <a:r>
              <a:rPr lang="en-US" sz="3600" b="1" dirty="0"/>
              <a:t> </a:t>
            </a:r>
            <a:r>
              <a:rPr lang="en-US" sz="3600" b="1" dirty="0" err="1"/>
              <a:t>funciona</a:t>
            </a:r>
            <a:r>
              <a:rPr lang="en-US" sz="3600" b="1" dirty="0"/>
              <a:t> un plan de Seguro Wealth Heritage para “Ser </a:t>
            </a:r>
            <a:r>
              <a:rPr lang="en-US" sz="3600" b="1" dirty="0" err="1"/>
              <a:t>tu</a:t>
            </a:r>
            <a:r>
              <a:rPr lang="en-US" sz="3600" b="1" dirty="0"/>
              <a:t> </a:t>
            </a:r>
            <a:r>
              <a:rPr lang="en-US" sz="3600" b="1" dirty="0" err="1"/>
              <a:t>Propio</a:t>
            </a:r>
            <a:r>
              <a:rPr lang="en-US" sz="3600" b="1" dirty="0"/>
              <a:t> Banco”?</a:t>
            </a:r>
          </a:p>
        </p:txBody>
      </p:sp>
      <p:sp>
        <p:nvSpPr>
          <p:cNvPr id="3" name="Content Placeholder 2"/>
          <p:cNvSpPr>
            <a:spLocks noGrp="1"/>
          </p:cNvSpPr>
          <p:nvPr>
            <p:ph idx="1"/>
          </p:nvPr>
        </p:nvSpPr>
        <p:spPr>
          <a:xfrm>
            <a:off x="1981200" y="1600200"/>
            <a:ext cx="8229600" cy="5257800"/>
          </a:xfrm>
        </p:spPr>
        <p:txBody>
          <a:bodyPr>
            <a:normAutofit/>
          </a:bodyPr>
          <a:lstStyle/>
          <a:p>
            <a:pPr marL="0" indent="0">
              <a:buNone/>
            </a:pPr>
            <a:r>
              <a:rPr lang="en-US" b="1" u="sng" dirty="0"/>
              <a:t>3 </a:t>
            </a:r>
            <a:r>
              <a:rPr lang="en-US" b="1" u="sng" dirty="0" err="1"/>
              <a:t>Componentes</a:t>
            </a:r>
            <a:endParaRPr lang="en-US" b="1" u="sng" dirty="0"/>
          </a:p>
          <a:p>
            <a:pPr marL="914400" lvl="1" indent="-514350">
              <a:buFont typeface="+mj-lt"/>
              <a:buAutoNum type="arabicPeriod"/>
            </a:pPr>
            <a:r>
              <a:rPr lang="en-US" dirty="0"/>
              <a:t>Vida Entera – (Seguro Base)</a:t>
            </a:r>
          </a:p>
          <a:p>
            <a:pPr marL="914400" lvl="1" indent="-514350">
              <a:buFont typeface="+mj-lt"/>
              <a:buAutoNum type="arabicPeriod"/>
            </a:pPr>
            <a:r>
              <a:rPr lang="en-US" dirty="0"/>
              <a:t>Seguro Temporal – (</a:t>
            </a:r>
            <a:r>
              <a:rPr lang="en-US" dirty="0" err="1"/>
              <a:t>Expande</a:t>
            </a:r>
            <a:r>
              <a:rPr lang="en-US" dirty="0"/>
              <a:t> </a:t>
            </a:r>
            <a:r>
              <a:rPr lang="en-US" dirty="0" err="1"/>
              <a:t>Cobertura</a:t>
            </a:r>
            <a:r>
              <a:rPr lang="en-US" dirty="0"/>
              <a:t> y </a:t>
            </a:r>
            <a:r>
              <a:rPr lang="en-US" dirty="0" err="1"/>
              <a:t>Capacidad</a:t>
            </a:r>
            <a:r>
              <a:rPr lang="en-US" dirty="0"/>
              <a:t> </a:t>
            </a:r>
            <a:r>
              <a:rPr lang="en-US" dirty="0" err="1"/>
              <a:t>PUA</a:t>
            </a:r>
            <a:r>
              <a:rPr lang="en-US" dirty="0"/>
              <a:t>)</a:t>
            </a:r>
          </a:p>
          <a:p>
            <a:pPr marL="914400" lvl="1" indent="-514350">
              <a:buFont typeface="+mj-lt"/>
              <a:buAutoNum type="arabicPeriod"/>
            </a:pPr>
            <a:r>
              <a:rPr lang="en-US" dirty="0"/>
              <a:t>Seguro </a:t>
            </a:r>
            <a:r>
              <a:rPr lang="en-US" dirty="0" err="1"/>
              <a:t>Adicional</a:t>
            </a:r>
            <a:r>
              <a:rPr lang="en-US" dirty="0"/>
              <a:t> </a:t>
            </a:r>
            <a:r>
              <a:rPr lang="en-US" dirty="0" err="1"/>
              <a:t>Pagado</a:t>
            </a:r>
            <a:r>
              <a:rPr lang="en-US" dirty="0"/>
              <a:t> (</a:t>
            </a:r>
            <a:r>
              <a:rPr lang="en-US" dirty="0" err="1"/>
              <a:t>PUA</a:t>
            </a:r>
            <a:r>
              <a:rPr lang="en-US" dirty="0"/>
              <a:t>)</a:t>
            </a:r>
          </a:p>
          <a:p>
            <a:pPr marL="0" indent="0">
              <a:buNone/>
            </a:pPr>
            <a:r>
              <a:rPr lang="en-US" b="1" u="sng" dirty="0"/>
              <a:t>3 </a:t>
            </a:r>
            <a:r>
              <a:rPr lang="en-US" b="1" u="sng" dirty="0" err="1"/>
              <a:t>Funciones</a:t>
            </a:r>
            <a:endParaRPr lang="en-US" b="1" u="sng" dirty="0"/>
          </a:p>
          <a:p>
            <a:pPr marL="914400" lvl="1" indent="-514350">
              <a:buFont typeface="+mj-lt"/>
              <a:buAutoNum type="arabicPeriod"/>
            </a:pPr>
            <a:r>
              <a:rPr lang="en-US" b="1" dirty="0"/>
              <a:t>Seguro de Vida </a:t>
            </a:r>
            <a:r>
              <a:rPr lang="en-US" dirty="0"/>
              <a:t>– </a:t>
            </a:r>
            <a:r>
              <a:rPr lang="en-US" dirty="0" err="1"/>
              <a:t>Te</a:t>
            </a:r>
            <a:r>
              <a:rPr lang="en-US" dirty="0"/>
              <a:t> </a:t>
            </a:r>
            <a:r>
              <a:rPr lang="en-US" dirty="0" err="1"/>
              <a:t>ofrece</a:t>
            </a:r>
            <a:r>
              <a:rPr lang="en-US" dirty="0"/>
              <a:t> </a:t>
            </a:r>
            <a:r>
              <a:rPr lang="en-US" dirty="0" err="1"/>
              <a:t>proteccion</a:t>
            </a:r>
            <a:r>
              <a:rPr lang="en-US" dirty="0"/>
              <a:t> </a:t>
            </a:r>
            <a:r>
              <a:rPr lang="en-US" dirty="0" err="1"/>
              <a:t>en</a:t>
            </a:r>
            <a:r>
              <a:rPr lang="en-US" dirty="0"/>
              <a:t> </a:t>
            </a:r>
            <a:r>
              <a:rPr lang="en-US" dirty="0" err="1"/>
              <a:t>caso</a:t>
            </a:r>
            <a:r>
              <a:rPr lang="en-US" dirty="0"/>
              <a:t> de Muerte o </a:t>
            </a:r>
            <a:r>
              <a:rPr lang="en-US" dirty="0" err="1"/>
              <a:t>enfermedad</a:t>
            </a:r>
            <a:r>
              <a:rPr lang="en-US" dirty="0"/>
              <a:t> terminal.</a:t>
            </a:r>
          </a:p>
          <a:p>
            <a:pPr marL="914400" lvl="1" indent="-514350">
              <a:buFont typeface="+mj-lt"/>
              <a:buAutoNum type="arabicPeriod"/>
            </a:pPr>
            <a:r>
              <a:rPr lang="en-US" b="1" dirty="0"/>
              <a:t>Plan de </a:t>
            </a:r>
            <a:r>
              <a:rPr lang="en-US" b="1" dirty="0" err="1"/>
              <a:t>Ahorro</a:t>
            </a:r>
            <a:r>
              <a:rPr lang="en-US" b="1" dirty="0"/>
              <a:t> </a:t>
            </a:r>
            <a:r>
              <a:rPr lang="en-US" dirty="0"/>
              <a:t>– Seguro Base y </a:t>
            </a:r>
            <a:r>
              <a:rPr lang="en-US" dirty="0" err="1"/>
              <a:t>PUA</a:t>
            </a:r>
            <a:r>
              <a:rPr lang="en-US" dirty="0"/>
              <a:t> </a:t>
            </a:r>
            <a:r>
              <a:rPr lang="en-US" dirty="0" err="1"/>
              <a:t>acumulan</a:t>
            </a:r>
            <a:r>
              <a:rPr lang="en-US" dirty="0"/>
              <a:t> Valor </a:t>
            </a:r>
            <a:r>
              <a:rPr lang="en-US" dirty="0" err="1"/>
              <a:t>Efectivo</a:t>
            </a:r>
            <a:r>
              <a:rPr lang="en-US" dirty="0"/>
              <a:t> – que </a:t>
            </a:r>
            <a:r>
              <a:rPr lang="en-US" dirty="0" err="1"/>
              <a:t>crece</a:t>
            </a:r>
            <a:r>
              <a:rPr lang="en-US" dirty="0"/>
              <a:t> </a:t>
            </a:r>
            <a:r>
              <a:rPr lang="en-US" dirty="0" err="1"/>
              <a:t>constantemente</a:t>
            </a:r>
            <a:r>
              <a:rPr lang="en-US" dirty="0"/>
              <a:t> </a:t>
            </a:r>
            <a:r>
              <a:rPr lang="en-US" dirty="0" err="1"/>
              <a:t>cada</a:t>
            </a:r>
            <a:r>
              <a:rPr lang="en-US" dirty="0"/>
              <a:t> </a:t>
            </a:r>
            <a:r>
              <a:rPr lang="en-US" dirty="0" err="1"/>
              <a:t>año</a:t>
            </a:r>
            <a:r>
              <a:rPr lang="en-US" dirty="0"/>
              <a:t>. </a:t>
            </a:r>
          </a:p>
          <a:p>
            <a:pPr marL="914400" lvl="1" indent="-514350">
              <a:buFont typeface="+mj-lt"/>
              <a:buAutoNum type="arabicPeriod"/>
            </a:pPr>
            <a:r>
              <a:rPr lang="en-US" b="1" dirty="0"/>
              <a:t>Linea de </a:t>
            </a:r>
            <a:r>
              <a:rPr lang="en-US" b="1" dirty="0" err="1"/>
              <a:t>Credito</a:t>
            </a:r>
            <a:r>
              <a:rPr lang="en-US" b="1" dirty="0"/>
              <a:t> </a:t>
            </a:r>
            <a:r>
              <a:rPr lang="en-US" dirty="0"/>
              <a:t>– Tu </a:t>
            </a:r>
            <a:r>
              <a:rPr lang="en-US" dirty="0" err="1"/>
              <a:t>puedes</a:t>
            </a:r>
            <a:r>
              <a:rPr lang="en-US" dirty="0"/>
              <a:t> </a:t>
            </a:r>
            <a:r>
              <a:rPr lang="en-US" dirty="0" err="1"/>
              <a:t>pedir</a:t>
            </a:r>
            <a:r>
              <a:rPr lang="en-US" dirty="0"/>
              <a:t> </a:t>
            </a:r>
            <a:r>
              <a:rPr lang="en-US" dirty="0" err="1"/>
              <a:t>prestado</a:t>
            </a:r>
            <a:r>
              <a:rPr lang="en-US" dirty="0"/>
              <a:t> contra </a:t>
            </a:r>
            <a:r>
              <a:rPr lang="en-US" dirty="0" err="1"/>
              <a:t>tu</a:t>
            </a:r>
            <a:r>
              <a:rPr lang="en-US" dirty="0"/>
              <a:t> Valor </a:t>
            </a:r>
            <a:r>
              <a:rPr lang="en-US" dirty="0" err="1"/>
              <a:t>Efectivo</a:t>
            </a:r>
            <a:r>
              <a:rPr lang="en-US" dirty="0"/>
              <a:t>.</a:t>
            </a:r>
          </a:p>
          <a:p>
            <a:pPr marL="514350" indent="-514350">
              <a:buFont typeface="+mj-lt"/>
              <a:buAutoNum type="arabicPeriod"/>
            </a:pPr>
            <a:endParaRPr lang="en-US" dirty="0"/>
          </a:p>
          <a:p>
            <a:endParaRPr lang="en-US" dirty="0"/>
          </a:p>
        </p:txBody>
      </p:sp>
      <p:pic>
        <p:nvPicPr>
          <p:cNvPr id="5" name="Picture 4">
            <a:extLst>
              <a:ext uri="{FF2B5EF4-FFF2-40B4-BE49-F238E27FC236}">
                <a16:creationId xmlns:a16="http://schemas.microsoft.com/office/drawing/2014/main" id="{60B92380-5C3E-D5F5-C0DF-0D8C06AAD6A7}"/>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95285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BE1D-22B6-9BF7-8FC1-86E6E132FEE2}"/>
              </a:ext>
            </a:extLst>
          </p:cNvPr>
          <p:cNvSpPr>
            <a:spLocks noGrp="1"/>
          </p:cNvSpPr>
          <p:nvPr>
            <p:ph type="title"/>
          </p:nvPr>
        </p:nvSpPr>
        <p:spPr>
          <a:xfrm>
            <a:off x="838201" y="3998018"/>
            <a:ext cx="3981854" cy="2216513"/>
          </a:xfrm>
        </p:spPr>
        <p:txBody>
          <a:bodyPr vert="horz" lIns="91440" tIns="45720" rIns="91440" bIns="45720" rtlCol="0" anchor="ctr">
            <a:normAutofit fontScale="90000"/>
          </a:bodyPr>
          <a:lstStyle/>
          <a:p>
            <a:r>
              <a:rPr lang="en-US" kern="1200" dirty="0">
                <a:solidFill>
                  <a:schemeClr val="tx1"/>
                </a:solidFill>
                <a:latin typeface="+mj-lt"/>
                <a:ea typeface="+mj-ea"/>
                <a:cs typeface="+mj-cs"/>
              </a:rPr>
              <a:t>La </a:t>
            </a:r>
            <a:r>
              <a:rPr lang="en-US" kern="1200" dirty="0" err="1">
                <a:solidFill>
                  <a:schemeClr val="tx1"/>
                </a:solidFill>
                <a:latin typeface="+mj-lt"/>
                <a:ea typeface="+mj-ea"/>
                <a:cs typeface="+mj-cs"/>
              </a:rPr>
              <a:t>poliza</a:t>
            </a:r>
            <a:r>
              <a:rPr lang="en-US" kern="1200" dirty="0">
                <a:solidFill>
                  <a:schemeClr val="tx1"/>
                </a:solidFill>
                <a:latin typeface="+mj-lt"/>
                <a:ea typeface="+mj-ea"/>
                <a:cs typeface="+mj-cs"/>
              </a:rPr>
              <a:t> “Wealth Heritage” de mi </a:t>
            </a:r>
            <a:r>
              <a:rPr lang="en-US" kern="1200" dirty="0" err="1">
                <a:solidFill>
                  <a:schemeClr val="tx1"/>
                </a:solidFill>
                <a:latin typeface="+mj-lt"/>
                <a:ea typeface="+mj-ea"/>
                <a:cs typeface="+mj-cs"/>
              </a:rPr>
              <a:t>esposa</a:t>
            </a:r>
            <a:endParaRPr lang="en-US" kern="1200" dirty="0">
              <a:solidFill>
                <a:schemeClr val="tx1"/>
              </a:solidFill>
              <a:latin typeface="+mj-lt"/>
              <a:ea typeface="+mj-ea"/>
              <a:cs typeface="+mj-cs"/>
            </a:endParaRPr>
          </a:p>
        </p:txBody>
      </p:sp>
      <p:pic>
        <p:nvPicPr>
          <p:cNvPr id="8" name="Content Placeholder 7" descr="A close up of a sign&#10;&#10;Description automatically generated with low confidence">
            <a:extLst>
              <a:ext uri="{FF2B5EF4-FFF2-40B4-BE49-F238E27FC236}">
                <a16:creationId xmlns:a16="http://schemas.microsoft.com/office/drawing/2014/main" id="{AFBBF2D7-0C3C-2BC3-E6B2-6A01A86C034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071" r="1" b="1"/>
          <a:stretch/>
        </p:blipFill>
        <p:spPr>
          <a:xfrm>
            <a:off x="1237274" y="704504"/>
            <a:ext cx="9717452"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4" name="Content Placeholder 3">
            <a:extLst>
              <a:ext uri="{FF2B5EF4-FFF2-40B4-BE49-F238E27FC236}">
                <a16:creationId xmlns:a16="http://schemas.microsoft.com/office/drawing/2014/main" id="{DAEBBE34-D4A9-988F-9DAF-5EAFD666C6D3}"/>
              </a:ext>
            </a:extLst>
          </p:cNvPr>
          <p:cNvSpPr>
            <a:spLocks noGrp="1"/>
          </p:cNvSpPr>
          <p:nvPr>
            <p:ph sz="half" idx="2"/>
          </p:nvPr>
        </p:nvSpPr>
        <p:spPr>
          <a:xfrm>
            <a:off x="4970835" y="3998019"/>
            <a:ext cx="6382966" cy="2216512"/>
          </a:xfrm>
        </p:spPr>
        <p:txBody>
          <a:bodyPr vert="horz" lIns="91440" tIns="45720" rIns="91440" bIns="45720" rtlCol="0">
            <a:normAutofit fontScale="92500"/>
          </a:bodyPr>
          <a:lstStyle/>
          <a:p>
            <a:pPr marL="0" indent="0">
              <a:buNone/>
            </a:pPr>
            <a:r>
              <a:rPr lang="en-US" sz="2400" dirty="0"/>
              <a:t>3 </a:t>
            </a:r>
            <a:r>
              <a:rPr lang="en-US" sz="2400" dirty="0" err="1"/>
              <a:t>Componentes</a:t>
            </a:r>
            <a:r>
              <a:rPr lang="en-US" sz="2400" dirty="0"/>
              <a:t> del Seguro:</a:t>
            </a:r>
          </a:p>
          <a:p>
            <a:r>
              <a:rPr lang="en-US" sz="2400" dirty="0"/>
              <a:t>Vida Entera - $100,000 (PERMANENTE)</a:t>
            </a:r>
          </a:p>
          <a:p>
            <a:r>
              <a:rPr lang="en-US" sz="2400" dirty="0"/>
              <a:t>Seguro Temporal 20-</a:t>
            </a:r>
            <a:r>
              <a:rPr lang="en-US" sz="2400" dirty="0" err="1"/>
              <a:t>Años</a:t>
            </a:r>
            <a:r>
              <a:rPr lang="en-US" sz="2400" dirty="0"/>
              <a:t> - $400,000 (TEMPORAL)</a:t>
            </a:r>
          </a:p>
          <a:p>
            <a:r>
              <a:rPr lang="en-US" sz="2400" dirty="0"/>
              <a:t>Seguro </a:t>
            </a:r>
            <a:r>
              <a:rPr lang="en-US" sz="2400" dirty="0" err="1"/>
              <a:t>Adicional</a:t>
            </a:r>
            <a:r>
              <a:rPr lang="en-US" sz="2400" dirty="0"/>
              <a:t> </a:t>
            </a:r>
            <a:r>
              <a:rPr lang="en-US" sz="2400" dirty="0" err="1"/>
              <a:t>Opcional</a:t>
            </a:r>
            <a:r>
              <a:rPr lang="en-US" sz="2400" dirty="0"/>
              <a:t> (</a:t>
            </a:r>
            <a:r>
              <a:rPr lang="en-US" sz="2400" dirty="0" err="1"/>
              <a:t>PUA</a:t>
            </a:r>
            <a:r>
              <a:rPr lang="en-US" sz="2400" dirty="0"/>
              <a:t>) - $5 </a:t>
            </a:r>
            <a:r>
              <a:rPr lang="en-US" sz="2400" dirty="0" err="1"/>
              <a:t>por</a:t>
            </a:r>
            <a:r>
              <a:rPr lang="en-US" sz="2400" dirty="0"/>
              <a:t> </a:t>
            </a:r>
            <a:r>
              <a:rPr lang="en-US" sz="2400" dirty="0" err="1"/>
              <a:t>cada</a:t>
            </a:r>
            <a:r>
              <a:rPr lang="en-US" sz="2400" dirty="0"/>
              <a:t> $1 de </a:t>
            </a:r>
            <a:r>
              <a:rPr lang="en-US" sz="2400" dirty="0" err="1"/>
              <a:t>Ahorros</a:t>
            </a:r>
            <a:r>
              <a:rPr lang="en-US" sz="2400" dirty="0"/>
              <a:t> (PERMANENTE)</a:t>
            </a:r>
          </a:p>
        </p:txBody>
      </p:sp>
      <p:pic>
        <p:nvPicPr>
          <p:cNvPr id="5" name="Picture 4">
            <a:extLst>
              <a:ext uri="{FF2B5EF4-FFF2-40B4-BE49-F238E27FC236}">
                <a16:creationId xmlns:a16="http://schemas.microsoft.com/office/drawing/2014/main" id="{41DA846A-A061-1982-4718-D8AFD10F2A71}"/>
              </a:ext>
            </a:extLst>
          </p:cNvPr>
          <p:cNvPicPr>
            <a:picLocks noChangeAspect="1"/>
          </p:cNvPicPr>
          <p:nvPr/>
        </p:nvPicPr>
        <p:blipFill>
          <a:blip r:embed="rId3"/>
          <a:stretch>
            <a:fillRect/>
          </a:stretch>
        </p:blipFill>
        <p:spPr>
          <a:xfrm>
            <a:off x="1" y="14434"/>
            <a:ext cx="1809344" cy="583892"/>
          </a:xfrm>
          <a:prstGeom prst="rect">
            <a:avLst/>
          </a:prstGeom>
        </p:spPr>
      </p:pic>
    </p:spTree>
    <p:extLst>
      <p:ext uri="{BB962C8B-B14F-4D97-AF65-F5344CB8AC3E}">
        <p14:creationId xmlns:p14="http://schemas.microsoft.com/office/powerpoint/2010/main" val="3912653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BE1D-22B6-9BF7-8FC1-86E6E132FEE2}"/>
              </a:ext>
            </a:extLst>
          </p:cNvPr>
          <p:cNvSpPr>
            <a:spLocks noGrp="1"/>
          </p:cNvSpPr>
          <p:nvPr>
            <p:ph type="title"/>
          </p:nvPr>
        </p:nvSpPr>
        <p:spPr>
          <a:xfrm>
            <a:off x="838201" y="3998018"/>
            <a:ext cx="3981854" cy="2216513"/>
          </a:xfrm>
        </p:spPr>
        <p:txBody>
          <a:bodyPr vert="horz" lIns="91440" tIns="45720" rIns="91440" bIns="45720" rtlCol="0" anchor="ctr">
            <a:normAutofit/>
          </a:bodyPr>
          <a:lstStyle/>
          <a:p>
            <a:r>
              <a:rPr lang="en-US" kern="1200" dirty="0">
                <a:solidFill>
                  <a:schemeClr val="tx1"/>
                </a:solidFill>
                <a:latin typeface="+mj-lt"/>
                <a:ea typeface="+mj-ea"/>
                <a:cs typeface="+mj-cs"/>
              </a:rPr>
              <a:t>Costos del Seguro:</a:t>
            </a:r>
          </a:p>
        </p:txBody>
      </p:sp>
      <p:pic>
        <p:nvPicPr>
          <p:cNvPr id="8" name="Content Placeholder 7" descr="A close up of a sign&#10;&#10;Description automatically generated with low confidence">
            <a:extLst>
              <a:ext uri="{FF2B5EF4-FFF2-40B4-BE49-F238E27FC236}">
                <a16:creationId xmlns:a16="http://schemas.microsoft.com/office/drawing/2014/main" id="{AFBBF2D7-0C3C-2BC3-E6B2-6A01A86C034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071" r="1" b="1"/>
          <a:stretch/>
        </p:blipFill>
        <p:spPr>
          <a:xfrm>
            <a:off x="1237274" y="704504"/>
            <a:ext cx="9717452"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4" name="Content Placeholder 3">
            <a:extLst>
              <a:ext uri="{FF2B5EF4-FFF2-40B4-BE49-F238E27FC236}">
                <a16:creationId xmlns:a16="http://schemas.microsoft.com/office/drawing/2014/main" id="{DAEBBE34-D4A9-988F-9DAF-5EAFD666C6D3}"/>
              </a:ext>
            </a:extLst>
          </p:cNvPr>
          <p:cNvSpPr>
            <a:spLocks noGrp="1"/>
          </p:cNvSpPr>
          <p:nvPr>
            <p:ph sz="half" idx="2"/>
          </p:nvPr>
        </p:nvSpPr>
        <p:spPr>
          <a:xfrm>
            <a:off x="4970835" y="3998019"/>
            <a:ext cx="6382966" cy="2216512"/>
          </a:xfrm>
        </p:spPr>
        <p:txBody>
          <a:bodyPr vert="horz" lIns="91440" tIns="45720" rIns="91440" bIns="45720" rtlCol="0">
            <a:normAutofit fontScale="92500" lnSpcReduction="10000"/>
          </a:bodyPr>
          <a:lstStyle/>
          <a:p>
            <a:pPr marL="0" indent="0">
              <a:buNone/>
            </a:pPr>
            <a:r>
              <a:rPr lang="en-US" sz="2400" dirty="0"/>
              <a:t>3 </a:t>
            </a:r>
            <a:r>
              <a:rPr lang="en-US" sz="2400" dirty="0" err="1"/>
              <a:t>Componentes</a:t>
            </a:r>
            <a:r>
              <a:rPr lang="en-US" sz="2400" dirty="0"/>
              <a:t> del Seguro:</a:t>
            </a:r>
          </a:p>
          <a:p>
            <a:r>
              <a:rPr lang="en-US" sz="2400" dirty="0"/>
              <a:t>Vida Entera - $100,000 - $148/</a:t>
            </a:r>
            <a:r>
              <a:rPr lang="en-US" sz="2400" dirty="0" err="1"/>
              <a:t>mes</a:t>
            </a:r>
            <a:endParaRPr lang="en-US" sz="2400" dirty="0"/>
          </a:p>
          <a:p>
            <a:r>
              <a:rPr lang="en-US" sz="2400" dirty="0"/>
              <a:t>Seguro Temporal 20-</a:t>
            </a:r>
            <a:r>
              <a:rPr lang="en-US" sz="2400" dirty="0" err="1"/>
              <a:t>Años</a:t>
            </a:r>
            <a:r>
              <a:rPr lang="en-US" sz="2400" dirty="0"/>
              <a:t> - $400,000 - $27/</a:t>
            </a:r>
            <a:r>
              <a:rPr lang="en-US" sz="2400" dirty="0" err="1"/>
              <a:t>mes</a:t>
            </a:r>
            <a:endParaRPr lang="en-US" sz="2400" dirty="0"/>
          </a:p>
          <a:p>
            <a:r>
              <a:rPr lang="en-US" sz="2400" dirty="0"/>
              <a:t>Seguro </a:t>
            </a:r>
            <a:r>
              <a:rPr lang="en-US" sz="2400" dirty="0" err="1"/>
              <a:t>Adicional</a:t>
            </a:r>
            <a:r>
              <a:rPr lang="en-US" sz="2400" dirty="0"/>
              <a:t> </a:t>
            </a:r>
            <a:r>
              <a:rPr lang="en-US" sz="2400" dirty="0" err="1"/>
              <a:t>Opcional</a:t>
            </a:r>
            <a:r>
              <a:rPr lang="en-US" sz="2400" dirty="0"/>
              <a:t> (</a:t>
            </a:r>
            <a:r>
              <a:rPr lang="en-US" sz="2400" dirty="0" err="1"/>
              <a:t>PUA</a:t>
            </a:r>
            <a:r>
              <a:rPr lang="en-US" sz="2400" dirty="0"/>
              <a:t>) - $100/</a:t>
            </a:r>
            <a:r>
              <a:rPr lang="en-US" sz="2400" dirty="0" err="1"/>
              <a:t>mes</a:t>
            </a:r>
            <a:r>
              <a:rPr lang="en-US" sz="2400" dirty="0"/>
              <a:t>, </a:t>
            </a:r>
            <a:r>
              <a:rPr lang="en-US" sz="2400" dirty="0" err="1"/>
              <a:t>pero</a:t>
            </a:r>
            <a:r>
              <a:rPr lang="en-US" sz="2400" dirty="0"/>
              <a:t> </a:t>
            </a:r>
            <a:r>
              <a:rPr lang="en-US" sz="2400" dirty="0" err="1"/>
              <a:t>puede</a:t>
            </a:r>
            <a:r>
              <a:rPr lang="en-US" sz="2400" dirty="0"/>
              <a:t> meter un </a:t>
            </a:r>
            <a:r>
              <a:rPr lang="en-US" sz="2400" dirty="0" err="1"/>
              <a:t>Maximumo</a:t>
            </a:r>
            <a:r>
              <a:rPr lang="en-US" sz="2400" dirty="0"/>
              <a:t> de $13,200 </a:t>
            </a:r>
            <a:r>
              <a:rPr lang="en-US" sz="2400" dirty="0" err="1"/>
              <a:t>por</a:t>
            </a:r>
            <a:r>
              <a:rPr lang="en-US" sz="2400" dirty="0"/>
              <a:t> </a:t>
            </a:r>
            <a:r>
              <a:rPr lang="en-US" sz="2400" dirty="0" err="1"/>
              <a:t>año</a:t>
            </a:r>
            <a:r>
              <a:rPr lang="en-US" sz="2400" dirty="0"/>
              <a:t> </a:t>
            </a:r>
            <a:r>
              <a:rPr lang="en-US" sz="2400" dirty="0" err="1"/>
              <a:t>por</a:t>
            </a:r>
            <a:r>
              <a:rPr lang="en-US" sz="2400" dirty="0"/>
              <a:t> 20 </a:t>
            </a:r>
            <a:r>
              <a:rPr lang="en-US" sz="2400" dirty="0" err="1"/>
              <a:t>años</a:t>
            </a:r>
            <a:endParaRPr lang="en-US" sz="2400" dirty="0"/>
          </a:p>
        </p:txBody>
      </p:sp>
      <p:pic>
        <p:nvPicPr>
          <p:cNvPr id="5" name="Picture 4">
            <a:extLst>
              <a:ext uri="{FF2B5EF4-FFF2-40B4-BE49-F238E27FC236}">
                <a16:creationId xmlns:a16="http://schemas.microsoft.com/office/drawing/2014/main" id="{19E24FE9-9441-DB6F-9BCA-237AD77A1C37}"/>
              </a:ext>
            </a:extLst>
          </p:cNvPr>
          <p:cNvPicPr>
            <a:picLocks noChangeAspect="1"/>
          </p:cNvPicPr>
          <p:nvPr/>
        </p:nvPicPr>
        <p:blipFill>
          <a:blip r:embed="rId3"/>
          <a:stretch>
            <a:fillRect/>
          </a:stretch>
        </p:blipFill>
        <p:spPr>
          <a:xfrm>
            <a:off x="1" y="14434"/>
            <a:ext cx="1809344" cy="583892"/>
          </a:xfrm>
          <a:prstGeom prst="rect">
            <a:avLst/>
          </a:prstGeom>
        </p:spPr>
      </p:pic>
    </p:spTree>
    <p:extLst>
      <p:ext uri="{BB962C8B-B14F-4D97-AF65-F5344CB8AC3E}">
        <p14:creationId xmlns:p14="http://schemas.microsoft.com/office/powerpoint/2010/main" val="65837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884238"/>
          </a:xfrm>
        </p:spPr>
        <p:txBody>
          <a:bodyPr>
            <a:normAutofit fontScale="90000"/>
          </a:bodyPr>
          <a:lstStyle/>
          <a:p>
            <a:r>
              <a:rPr lang="en-US" b="1" dirty="0"/>
              <a:t>Dos </a:t>
            </a:r>
            <a:r>
              <a:rPr lang="en-US" b="1" dirty="0" err="1"/>
              <a:t>Riesgos</a:t>
            </a:r>
            <a:r>
              <a:rPr lang="en-US" b="1" dirty="0"/>
              <a:t> Que </a:t>
            </a:r>
            <a:r>
              <a:rPr lang="en-US" b="1" dirty="0" err="1"/>
              <a:t>Debemos</a:t>
            </a:r>
            <a:r>
              <a:rPr lang="en-US" b="1" dirty="0"/>
              <a:t> </a:t>
            </a:r>
            <a:r>
              <a:rPr lang="en-US" b="1" dirty="0" err="1"/>
              <a:t>Considerar</a:t>
            </a:r>
            <a:endParaRPr lang="en-US" b="1" dirty="0"/>
          </a:p>
        </p:txBody>
      </p:sp>
      <p:sp>
        <p:nvSpPr>
          <p:cNvPr id="3" name="Text Placeholder 2"/>
          <p:cNvSpPr>
            <a:spLocks noGrp="1"/>
          </p:cNvSpPr>
          <p:nvPr>
            <p:ph type="body" idx="1"/>
          </p:nvPr>
        </p:nvSpPr>
        <p:spPr>
          <a:xfrm>
            <a:off x="1760367" y="1930654"/>
            <a:ext cx="4495800" cy="791335"/>
          </a:xfrm>
        </p:spPr>
        <p:txBody>
          <a:bodyPr>
            <a:noAutofit/>
          </a:bodyPr>
          <a:lstStyle/>
          <a:p>
            <a:r>
              <a:rPr lang="en-US" sz="3600" dirty="0"/>
              <a:t>1.) Muerte </a:t>
            </a:r>
            <a:r>
              <a:rPr lang="en-US" sz="3600" dirty="0" err="1"/>
              <a:t>Prematura</a:t>
            </a:r>
            <a:endParaRPr lang="en-US" sz="3600" dirty="0"/>
          </a:p>
        </p:txBody>
      </p:sp>
      <p:sp>
        <p:nvSpPr>
          <p:cNvPr id="5" name="Text Placeholder 4"/>
          <p:cNvSpPr>
            <a:spLocks noGrp="1"/>
          </p:cNvSpPr>
          <p:nvPr>
            <p:ph type="body" sz="quarter" idx="3"/>
          </p:nvPr>
        </p:nvSpPr>
        <p:spPr>
          <a:xfrm>
            <a:off x="6256167" y="1993477"/>
            <a:ext cx="4967577" cy="706184"/>
          </a:xfrm>
        </p:spPr>
        <p:txBody>
          <a:bodyPr>
            <a:noAutofit/>
          </a:bodyPr>
          <a:lstStyle/>
          <a:p>
            <a:r>
              <a:rPr lang="en-US" sz="3600" dirty="0"/>
              <a:t>2.) </a:t>
            </a:r>
            <a:r>
              <a:rPr lang="en-US" sz="3600" dirty="0" err="1"/>
              <a:t>Vivir</a:t>
            </a:r>
            <a:r>
              <a:rPr lang="en-US" sz="3600" dirty="0"/>
              <a:t> </a:t>
            </a:r>
            <a:r>
              <a:rPr lang="en-US" sz="3600" dirty="0" err="1"/>
              <a:t>Demasiado</a:t>
            </a:r>
            <a:endParaRPr lang="en-US" sz="3600" dirty="0"/>
          </a:p>
        </p:txBody>
      </p:sp>
      <p:sp>
        <p:nvSpPr>
          <p:cNvPr id="9" name="Subtitle 7"/>
          <p:cNvSpPr txBox="1">
            <a:spLocks/>
          </p:cNvSpPr>
          <p:nvPr/>
        </p:nvSpPr>
        <p:spPr>
          <a:xfrm>
            <a:off x="1524000" y="5599823"/>
            <a:ext cx="9144000" cy="1029577"/>
          </a:xfrm>
          <a:prstGeom prst="rect">
            <a:avLst/>
          </a:prstGeom>
        </p:spPr>
        <p:txBody>
          <a:bodyPr vert="horz" lIns="91440" tIns="45720" rIns="91440" bIns="45720" rtlCol="0" anchor="b">
            <a:noAutofit/>
          </a:bodyPr>
          <a:lstStyle/>
          <a:p>
            <a:r>
              <a:rPr lang="es-ES" sz="3200" dirty="0">
                <a:solidFill>
                  <a:srgbClr val="3C4043"/>
                </a:solidFill>
              </a:rPr>
              <a:t>¿Qué </a:t>
            </a:r>
            <a:r>
              <a:rPr lang="es-ES" sz="3200" dirty="0">
                <a:solidFill>
                  <a:srgbClr val="3C4043"/>
                </a:solidFill>
                <a:effectLst/>
              </a:rPr>
              <a:t>estas haciendo para prepararte no importa lo que pueda pasar?</a:t>
            </a:r>
          </a:p>
        </p:txBody>
      </p:sp>
      <p:pic>
        <p:nvPicPr>
          <p:cNvPr id="12" name="Content Placeholder 11" descr="A group of people posing for the camera&#10;&#10;Description generated with very high confidence">
            <a:extLst>
              <a:ext uri="{FF2B5EF4-FFF2-40B4-BE49-F238E27FC236}">
                <a16:creationId xmlns:a16="http://schemas.microsoft.com/office/drawing/2014/main" id="{9A435A42-DD13-4EDC-B3A4-81FA7DC3B66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60367" y="2987812"/>
            <a:ext cx="4189622" cy="2346188"/>
          </a:xfrm>
        </p:spPr>
      </p:pic>
      <p:pic>
        <p:nvPicPr>
          <p:cNvPr id="16" name="Content Placeholder 15" descr="A picture containing person, wall, indoor, table&#10;&#10;Description generated with very high confidence">
            <a:extLst>
              <a:ext uri="{FF2B5EF4-FFF2-40B4-BE49-F238E27FC236}">
                <a16:creationId xmlns:a16="http://schemas.microsoft.com/office/drawing/2014/main" id="{777A92F4-3CFC-4703-AC6D-40989D661FF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00801" y="2987812"/>
            <a:ext cx="3525693" cy="2346188"/>
          </a:xfrm>
        </p:spPr>
      </p:pic>
      <p:pic>
        <p:nvPicPr>
          <p:cNvPr id="4" name="Picture 3">
            <a:extLst>
              <a:ext uri="{FF2B5EF4-FFF2-40B4-BE49-F238E27FC236}">
                <a16:creationId xmlns:a16="http://schemas.microsoft.com/office/drawing/2014/main" id="{B658B6C3-CDC0-FD2B-C929-045C7182E686}"/>
              </a:ext>
            </a:extLst>
          </p:cNvPr>
          <p:cNvPicPr>
            <a:picLocks noChangeAspect="1"/>
          </p:cNvPicPr>
          <p:nvPr/>
        </p:nvPicPr>
        <p:blipFill>
          <a:blip r:embed="rId4"/>
          <a:stretch>
            <a:fillRect/>
          </a:stretch>
        </p:blipFill>
        <p:spPr>
          <a:xfrm>
            <a:off x="1" y="14434"/>
            <a:ext cx="1809344" cy="583892"/>
          </a:xfrm>
          <a:prstGeom prst="rect">
            <a:avLst/>
          </a:prstGeom>
        </p:spPr>
      </p:pic>
    </p:spTree>
    <p:extLst>
      <p:ext uri="{BB962C8B-B14F-4D97-AF65-F5344CB8AC3E}">
        <p14:creationId xmlns:p14="http://schemas.microsoft.com/office/powerpoint/2010/main" val="23453508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985" y="109331"/>
            <a:ext cx="9144000" cy="1189038"/>
          </a:xfrm>
        </p:spPr>
        <p:txBody>
          <a:bodyPr>
            <a:noAutofit/>
          </a:bodyPr>
          <a:lstStyle/>
          <a:p>
            <a:r>
              <a:rPr lang="en-US" sz="3600" b="1" dirty="0"/>
              <a:t>¿</a:t>
            </a:r>
            <a:r>
              <a:rPr lang="en-US" sz="3600" b="1" dirty="0" err="1"/>
              <a:t>Cómo</a:t>
            </a:r>
            <a:r>
              <a:rPr lang="en-US" sz="3600" b="1" dirty="0"/>
              <a:t> </a:t>
            </a:r>
            <a:r>
              <a:rPr lang="en-US" sz="3600" b="1" dirty="0" err="1"/>
              <a:t>funciona</a:t>
            </a:r>
            <a:r>
              <a:rPr lang="en-US" sz="3600" b="1" dirty="0"/>
              <a:t> un plan de Seguro Wealth Heritage para “Ser </a:t>
            </a:r>
            <a:r>
              <a:rPr lang="en-US" sz="3600" b="1" dirty="0" err="1"/>
              <a:t>tu</a:t>
            </a:r>
            <a:r>
              <a:rPr lang="en-US" sz="3600" b="1" dirty="0"/>
              <a:t> </a:t>
            </a:r>
            <a:r>
              <a:rPr lang="en-US" sz="3600" b="1" dirty="0" err="1"/>
              <a:t>Propio</a:t>
            </a:r>
            <a:r>
              <a:rPr lang="en-US" sz="3600" b="1" dirty="0"/>
              <a:t> Banco”?</a:t>
            </a:r>
          </a:p>
        </p:txBody>
      </p:sp>
      <p:sp>
        <p:nvSpPr>
          <p:cNvPr id="3" name="Content Placeholder 2"/>
          <p:cNvSpPr>
            <a:spLocks noGrp="1"/>
          </p:cNvSpPr>
          <p:nvPr>
            <p:ph idx="1"/>
          </p:nvPr>
        </p:nvSpPr>
        <p:spPr>
          <a:xfrm>
            <a:off x="0" y="1959795"/>
            <a:ext cx="3328827" cy="5257800"/>
          </a:xfrm>
        </p:spPr>
        <p:txBody>
          <a:bodyPr>
            <a:normAutofit/>
          </a:bodyPr>
          <a:lstStyle/>
          <a:p>
            <a:pPr marL="0" indent="0">
              <a:buNone/>
            </a:pPr>
            <a:r>
              <a:rPr lang="en-US" b="1" u="sng" dirty="0"/>
              <a:t>Primas</a:t>
            </a:r>
          </a:p>
          <a:p>
            <a:r>
              <a:rPr lang="en-US" dirty="0" err="1"/>
              <a:t>Paga</a:t>
            </a:r>
            <a:r>
              <a:rPr lang="en-US" dirty="0"/>
              <a:t> </a:t>
            </a:r>
            <a:r>
              <a:rPr lang="en-US" dirty="0" err="1"/>
              <a:t>por</a:t>
            </a:r>
            <a:r>
              <a:rPr lang="en-US" dirty="0"/>
              <a:t> 20 </a:t>
            </a:r>
            <a:r>
              <a:rPr lang="en-US" dirty="0" err="1"/>
              <a:t>años</a:t>
            </a:r>
            <a:endParaRPr lang="en-US" dirty="0"/>
          </a:p>
          <a:p>
            <a:pPr marL="0" indent="0">
              <a:buNone/>
            </a:pPr>
            <a:r>
              <a:rPr lang="en-US" b="1" u="sng" dirty="0"/>
              <a:t>Benefits</a:t>
            </a:r>
          </a:p>
          <a:p>
            <a:r>
              <a:rPr lang="en-US" dirty="0"/>
              <a:t>El valor </a:t>
            </a:r>
            <a:r>
              <a:rPr lang="en-US" dirty="0" err="1"/>
              <a:t>efectivo</a:t>
            </a:r>
            <a:r>
              <a:rPr lang="en-US" dirty="0"/>
              <a:t> (Cash Value) </a:t>
            </a:r>
            <a:r>
              <a:rPr lang="en-US" dirty="0" err="1"/>
              <a:t>crece</a:t>
            </a:r>
            <a:endParaRPr lang="en-US" dirty="0"/>
          </a:p>
          <a:p>
            <a:r>
              <a:rPr lang="en-US" dirty="0"/>
              <a:t>El </a:t>
            </a:r>
            <a:r>
              <a:rPr lang="en-US" dirty="0" err="1"/>
              <a:t>beneficio</a:t>
            </a:r>
            <a:r>
              <a:rPr lang="en-US" dirty="0"/>
              <a:t> de Muerte (Death Benefit) </a:t>
            </a:r>
            <a:r>
              <a:rPr lang="en-US" dirty="0" err="1"/>
              <a:t>crece</a:t>
            </a:r>
            <a:endParaRPr lang="en-US" dirty="0"/>
          </a:p>
          <a:p>
            <a:r>
              <a:rPr lang="en-US" dirty="0"/>
              <a:t>La </a:t>
            </a:r>
            <a:r>
              <a:rPr lang="en-US" dirty="0" err="1"/>
              <a:t>cantidad</a:t>
            </a:r>
            <a:r>
              <a:rPr lang="en-US" dirty="0"/>
              <a:t> que </a:t>
            </a:r>
            <a:r>
              <a:rPr lang="en-US" dirty="0" err="1"/>
              <a:t>puedes</a:t>
            </a:r>
            <a:r>
              <a:rPr lang="en-US" dirty="0"/>
              <a:t> </a:t>
            </a:r>
            <a:r>
              <a:rPr lang="en-US" dirty="0" err="1"/>
              <a:t>pedir</a:t>
            </a:r>
            <a:r>
              <a:rPr lang="en-US" dirty="0"/>
              <a:t> </a:t>
            </a:r>
            <a:r>
              <a:rPr lang="en-US" dirty="0" err="1"/>
              <a:t>prestada</a:t>
            </a:r>
            <a:r>
              <a:rPr lang="en-US" dirty="0"/>
              <a:t> </a:t>
            </a:r>
            <a:r>
              <a:rPr lang="en-US" dirty="0" err="1"/>
              <a:t>crece</a:t>
            </a:r>
            <a:endParaRPr lang="en-US" dirty="0"/>
          </a:p>
        </p:txBody>
      </p:sp>
      <p:pic>
        <p:nvPicPr>
          <p:cNvPr id="8" name="Picture 7">
            <a:extLst>
              <a:ext uri="{FF2B5EF4-FFF2-40B4-BE49-F238E27FC236}">
                <a16:creationId xmlns:a16="http://schemas.microsoft.com/office/drawing/2014/main" id="{41A7AA2C-3148-E80D-FE1E-D94AD4327114}"/>
              </a:ext>
            </a:extLst>
          </p:cNvPr>
          <p:cNvPicPr>
            <a:picLocks noChangeAspect="1"/>
          </p:cNvPicPr>
          <p:nvPr/>
        </p:nvPicPr>
        <p:blipFill>
          <a:blip r:embed="rId2"/>
          <a:stretch>
            <a:fillRect/>
          </a:stretch>
        </p:blipFill>
        <p:spPr>
          <a:xfrm>
            <a:off x="3034389" y="1869897"/>
            <a:ext cx="9157611" cy="4536701"/>
          </a:xfrm>
          <a:prstGeom prst="rect">
            <a:avLst/>
          </a:prstGeom>
        </p:spPr>
      </p:pic>
      <p:pic>
        <p:nvPicPr>
          <p:cNvPr id="5" name="Picture 4">
            <a:extLst>
              <a:ext uri="{FF2B5EF4-FFF2-40B4-BE49-F238E27FC236}">
                <a16:creationId xmlns:a16="http://schemas.microsoft.com/office/drawing/2014/main" id="{477C7978-8255-E05A-F646-50F7BB387177}"/>
              </a:ext>
            </a:extLst>
          </p:cNvPr>
          <p:cNvPicPr>
            <a:picLocks noChangeAspect="1"/>
          </p:cNvPicPr>
          <p:nvPr/>
        </p:nvPicPr>
        <p:blipFill>
          <a:blip r:embed="rId3"/>
          <a:stretch>
            <a:fillRect/>
          </a:stretch>
        </p:blipFill>
        <p:spPr>
          <a:xfrm>
            <a:off x="1" y="14434"/>
            <a:ext cx="1809344" cy="583892"/>
          </a:xfrm>
          <a:prstGeom prst="rect">
            <a:avLst/>
          </a:prstGeom>
        </p:spPr>
      </p:pic>
    </p:spTree>
    <p:extLst>
      <p:ext uri="{BB962C8B-B14F-4D97-AF65-F5344CB8AC3E}">
        <p14:creationId xmlns:p14="http://schemas.microsoft.com/office/powerpoint/2010/main" val="446583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985" y="109331"/>
            <a:ext cx="9144000" cy="1189038"/>
          </a:xfrm>
        </p:spPr>
        <p:txBody>
          <a:bodyPr>
            <a:noAutofit/>
          </a:bodyPr>
          <a:lstStyle/>
          <a:p>
            <a:r>
              <a:rPr lang="en-US" sz="3600" b="1" dirty="0"/>
              <a:t>¿</a:t>
            </a:r>
            <a:r>
              <a:rPr lang="en-US" sz="3600" b="1" dirty="0" err="1"/>
              <a:t>Cómo</a:t>
            </a:r>
            <a:r>
              <a:rPr lang="en-US" sz="3600" b="1" dirty="0"/>
              <a:t> </a:t>
            </a:r>
            <a:r>
              <a:rPr lang="en-US" sz="3600" b="1" dirty="0" err="1"/>
              <a:t>funciona</a:t>
            </a:r>
            <a:r>
              <a:rPr lang="en-US" sz="3600" b="1" dirty="0"/>
              <a:t> un plan de Seguro Wealth Heritage para “Ser </a:t>
            </a:r>
            <a:r>
              <a:rPr lang="en-US" sz="3600" b="1" dirty="0" err="1"/>
              <a:t>tu</a:t>
            </a:r>
            <a:r>
              <a:rPr lang="en-US" sz="3600" b="1" dirty="0"/>
              <a:t> </a:t>
            </a:r>
            <a:r>
              <a:rPr lang="en-US" sz="3600" b="1" dirty="0" err="1"/>
              <a:t>Propio</a:t>
            </a:r>
            <a:r>
              <a:rPr lang="en-US" sz="3600" b="1" dirty="0"/>
              <a:t> Banco”?</a:t>
            </a:r>
          </a:p>
        </p:txBody>
      </p:sp>
      <p:sp>
        <p:nvSpPr>
          <p:cNvPr id="3" name="Content Placeholder 2"/>
          <p:cNvSpPr>
            <a:spLocks noGrp="1"/>
          </p:cNvSpPr>
          <p:nvPr>
            <p:ph idx="1"/>
          </p:nvPr>
        </p:nvSpPr>
        <p:spPr>
          <a:xfrm>
            <a:off x="1" y="1959795"/>
            <a:ext cx="3328826" cy="5257800"/>
          </a:xfrm>
        </p:spPr>
        <p:txBody>
          <a:bodyPr>
            <a:normAutofit lnSpcReduction="10000"/>
          </a:bodyPr>
          <a:lstStyle/>
          <a:p>
            <a:pPr marL="0" indent="0">
              <a:buNone/>
            </a:pPr>
            <a:r>
              <a:rPr lang="en-US" b="1" u="sng" dirty="0"/>
              <a:t>Primas</a:t>
            </a:r>
          </a:p>
          <a:p>
            <a:r>
              <a:rPr lang="en-US" dirty="0"/>
              <a:t>Primas </a:t>
            </a:r>
            <a:r>
              <a:rPr lang="en-US" dirty="0" err="1"/>
              <a:t>Totales</a:t>
            </a:r>
            <a:r>
              <a:rPr lang="en-US" dirty="0"/>
              <a:t> $366,547 hasta </a:t>
            </a:r>
            <a:r>
              <a:rPr lang="en-US" dirty="0" err="1"/>
              <a:t>edad</a:t>
            </a:r>
            <a:r>
              <a:rPr lang="en-US" dirty="0"/>
              <a:t> 75</a:t>
            </a:r>
          </a:p>
          <a:p>
            <a:pPr marL="0" indent="0">
              <a:buNone/>
            </a:pPr>
            <a:r>
              <a:rPr lang="en-US" b="1" u="sng" dirty="0" err="1"/>
              <a:t>Beneficios</a:t>
            </a:r>
            <a:endParaRPr lang="en-US" b="1" u="sng" dirty="0"/>
          </a:p>
          <a:p>
            <a:r>
              <a:rPr lang="en-US" dirty="0"/>
              <a:t>Cash Value $</a:t>
            </a:r>
            <a:r>
              <a:rPr lang="en-US" dirty="0" err="1"/>
              <a:t>1.05M</a:t>
            </a:r>
            <a:endParaRPr lang="en-US" dirty="0"/>
          </a:p>
          <a:p>
            <a:r>
              <a:rPr lang="en-US" dirty="0" err="1"/>
              <a:t>Beneficio</a:t>
            </a:r>
            <a:r>
              <a:rPr lang="en-US" dirty="0"/>
              <a:t> de Muerte $</a:t>
            </a:r>
            <a:r>
              <a:rPr lang="en-US" dirty="0" err="1"/>
              <a:t>1.67M</a:t>
            </a:r>
            <a:endParaRPr lang="en-US" dirty="0"/>
          </a:p>
          <a:p>
            <a:r>
              <a:rPr lang="en-US" dirty="0" err="1"/>
              <a:t>Ingreso</a:t>
            </a:r>
            <a:r>
              <a:rPr lang="en-US" dirty="0"/>
              <a:t> de </a:t>
            </a:r>
            <a:r>
              <a:rPr lang="en-US" dirty="0" err="1"/>
              <a:t>por</a:t>
            </a:r>
            <a:r>
              <a:rPr lang="en-US" dirty="0"/>
              <a:t> </a:t>
            </a:r>
            <a:r>
              <a:rPr lang="en-US" dirty="0" err="1"/>
              <a:t>vida</a:t>
            </a:r>
            <a:r>
              <a:rPr lang="en-US" dirty="0"/>
              <a:t>: $39,000/</a:t>
            </a:r>
            <a:r>
              <a:rPr lang="en-US" dirty="0" err="1"/>
              <a:t>año</a:t>
            </a:r>
            <a:br>
              <a:rPr lang="en-US" dirty="0"/>
            </a:br>
            <a:r>
              <a:rPr lang="en-US" dirty="0" err="1"/>
              <a:t>recuperas</a:t>
            </a:r>
            <a:r>
              <a:rPr lang="en-US" dirty="0"/>
              <a:t> </a:t>
            </a:r>
            <a:r>
              <a:rPr lang="en-US" dirty="0" err="1"/>
              <a:t>en</a:t>
            </a:r>
            <a:r>
              <a:rPr lang="en-US" dirty="0"/>
              <a:t> 9-10 </a:t>
            </a:r>
            <a:r>
              <a:rPr lang="en-US" dirty="0" err="1"/>
              <a:t>años</a:t>
            </a:r>
            <a:endParaRPr lang="en-US" dirty="0"/>
          </a:p>
          <a:p>
            <a:endParaRPr lang="en-US" dirty="0"/>
          </a:p>
        </p:txBody>
      </p:sp>
      <p:pic>
        <p:nvPicPr>
          <p:cNvPr id="8" name="Picture 7">
            <a:extLst>
              <a:ext uri="{FF2B5EF4-FFF2-40B4-BE49-F238E27FC236}">
                <a16:creationId xmlns:a16="http://schemas.microsoft.com/office/drawing/2014/main" id="{41A7AA2C-3148-E80D-FE1E-D94AD4327114}"/>
              </a:ext>
            </a:extLst>
          </p:cNvPr>
          <p:cNvPicPr>
            <a:picLocks noChangeAspect="1"/>
          </p:cNvPicPr>
          <p:nvPr/>
        </p:nvPicPr>
        <p:blipFill>
          <a:blip r:embed="rId2"/>
          <a:stretch>
            <a:fillRect/>
          </a:stretch>
        </p:blipFill>
        <p:spPr>
          <a:xfrm>
            <a:off x="3161015" y="1291920"/>
            <a:ext cx="9157611" cy="4536701"/>
          </a:xfrm>
          <a:prstGeom prst="rect">
            <a:avLst/>
          </a:prstGeom>
        </p:spPr>
      </p:pic>
      <p:pic>
        <p:nvPicPr>
          <p:cNvPr id="6" name="Picture 5">
            <a:extLst>
              <a:ext uri="{FF2B5EF4-FFF2-40B4-BE49-F238E27FC236}">
                <a16:creationId xmlns:a16="http://schemas.microsoft.com/office/drawing/2014/main" id="{1E056F60-0D10-F39E-7AB0-4595A76AF57E}"/>
              </a:ext>
            </a:extLst>
          </p:cNvPr>
          <p:cNvPicPr>
            <a:picLocks noChangeAspect="1"/>
          </p:cNvPicPr>
          <p:nvPr/>
        </p:nvPicPr>
        <p:blipFill>
          <a:blip r:embed="rId3"/>
          <a:stretch>
            <a:fillRect/>
          </a:stretch>
        </p:blipFill>
        <p:spPr>
          <a:xfrm>
            <a:off x="3441842" y="2422867"/>
            <a:ext cx="8609744" cy="4067180"/>
          </a:xfrm>
          <a:prstGeom prst="rect">
            <a:avLst/>
          </a:prstGeom>
        </p:spPr>
      </p:pic>
      <p:pic>
        <p:nvPicPr>
          <p:cNvPr id="5" name="Picture 4">
            <a:extLst>
              <a:ext uri="{FF2B5EF4-FFF2-40B4-BE49-F238E27FC236}">
                <a16:creationId xmlns:a16="http://schemas.microsoft.com/office/drawing/2014/main" id="{ABFBD9F6-6670-6A9D-518B-581456573553}"/>
              </a:ext>
            </a:extLst>
          </p:cNvPr>
          <p:cNvPicPr>
            <a:picLocks noChangeAspect="1"/>
          </p:cNvPicPr>
          <p:nvPr/>
        </p:nvPicPr>
        <p:blipFill>
          <a:blip r:embed="rId4"/>
          <a:stretch>
            <a:fillRect/>
          </a:stretch>
        </p:blipFill>
        <p:spPr>
          <a:xfrm>
            <a:off x="1" y="14434"/>
            <a:ext cx="1809344" cy="583892"/>
          </a:xfrm>
          <a:prstGeom prst="rect">
            <a:avLst/>
          </a:prstGeom>
        </p:spPr>
      </p:pic>
    </p:spTree>
    <p:extLst>
      <p:ext uri="{BB962C8B-B14F-4D97-AF65-F5344CB8AC3E}">
        <p14:creationId xmlns:p14="http://schemas.microsoft.com/office/powerpoint/2010/main" val="624235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normAutofit fontScale="90000"/>
          </a:bodyPr>
          <a:lstStyle/>
          <a:p>
            <a:pPr algn="ctr"/>
            <a:r>
              <a:rPr lang="en-US" b="1" dirty="0" err="1"/>
              <a:t>Comparación</a:t>
            </a:r>
            <a:r>
              <a:rPr lang="en-US" b="1" dirty="0"/>
              <a:t> de </a:t>
            </a:r>
            <a:br>
              <a:rPr lang="en-US" b="1" dirty="0"/>
            </a:br>
            <a:r>
              <a:rPr lang="en-US" b="1" dirty="0" err="1"/>
              <a:t>Funciones</a:t>
            </a:r>
            <a:r>
              <a:rPr lang="en-US" b="1" dirty="0"/>
              <a:t> </a:t>
            </a:r>
            <a:r>
              <a:rPr lang="en-US" b="1" dirty="0" err="1"/>
              <a:t>Bancarias</a:t>
            </a:r>
            <a:r>
              <a:rPr lang="en-US" b="1" dirty="0"/>
              <a:t> – </a:t>
            </a:r>
            <a:r>
              <a:rPr lang="en-US" b="1" dirty="0" err="1"/>
              <a:t>Ahorrar</a:t>
            </a:r>
            <a:r>
              <a:rPr lang="en-US" b="1" dirty="0"/>
              <a:t> y </a:t>
            </a:r>
            <a:r>
              <a:rPr lang="en-US" b="1" dirty="0" err="1"/>
              <a:t>Pedir</a:t>
            </a:r>
            <a:r>
              <a:rPr lang="en-US" b="1" dirty="0"/>
              <a:t> </a:t>
            </a:r>
            <a:r>
              <a:rPr lang="en-US" b="1" dirty="0" err="1"/>
              <a:t>Prestado</a:t>
            </a:r>
            <a:endParaRPr lang="en-US" b="1" dirty="0"/>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Bancos</a:t>
            </a:r>
            <a:r>
              <a:rPr lang="en-US" u="sng" dirty="0"/>
              <a:t>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lstStyle/>
          <a:p>
            <a:r>
              <a:rPr lang="es-ES" dirty="0"/>
              <a:t>Cuentas de ahorro: un lugar para ahorrar o almacenar dinero</a:t>
            </a:r>
          </a:p>
          <a:p>
            <a:r>
              <a:rPr lang="es-ES" dirty="0"/>
              <a:t>Préstamos bancarios: una forma de pedir dinero prestado</a:t>
            </a:r>
            <a:endParaRPr lang="en-US" dirty="0"/>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t>Ser Tu </a:t>
            </a:r>
            <a:r>
              <a:rPr lang="en-US" u="sng" dirty="0" err="1"/>
              <a:t>Propio</a:t>
            </a:r>
            <a:r>
              <a:rPr lang="en-US" u="sng" dirty="0"/>
              <a:t> Banco</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p:txBody>
          <a:bodyPr/>
          <a:lstStyle/>
          <a:p>
            <a:r>
              <a:rPr lang="es-ES" dirty="0"/>
              <a:t>Adiciones pagadas (</a:t>
            </a:r>
            <a:r>
              <a:rPr lang="es-ES" dirty="0" err="1"/>
              <a:t>PUA</a:t>
            </a:r>
            <a:r>
              <a:rPr lang="es-ES" dirty="0"/>
              <a:t>): un lugar para ahorrar o almacenar dinero</a:t>
            </a:r>
          </a:p>
          <a:p>
            <a:r>
              <a:rPr lang="es-ES" dirty="0"/>
              <a:t>Préstamos de póliza: una forma de pedir dinero prestado</a:t>
            </a:r>
            <a:endParaRPr lang="en-US" dirty="0"/>
          </a:p>
        </p:txBody>
      </p:sp>
      <p:pic>
        <p:nvPicPr>
          <p:cNvPr id="8" name="Picture 7">
            <a:extLst>
              <a:ext uri="{FF2B5EF4-FFF2-40B4-BE49-F238E27FC236}">
                <a16:creationId xmlns:a16="http://schemas.microsoft.com/office/drawing/2014/main" id="{9E1BFB96-6E74-2E63-85A4-82BE0F88DD5D}"/>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1612601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Comparación</a:t>
            </a:r>
            <a:r>
              <a:rPr lang="en-US" b="1" dirty="0"/>
              <a:t> de </a:t>
            </a:r>
            <a:r>
              <a:rPr lang="en-US" b="1" dirty="0" err="1"/>
              <a:t>Tazas</a:t>
            </a:r>
            <a:r>
              <a:rPr lang="en-US" b="1" dirty="0"/>
              <a:t> de </a:t>
            </a:r>
            <a:r>
              <a:rPr lang="en-US" b="1" dirty="0" err="1"/>
              <a:t>Interes</a:t>
            </a:r>
            <a:endParaRPr lang="en-US" b="1" dirty="0"/>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Bancos</a:t>
            </a:r>
            <a:r>
              <a:rPr lang="en-US" u="sng" dirty="0"/>
              <a:t>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lstStyle/>
          <a:p>
            <a:r>
              <a:rPr lang="es-ES" dirty="0"/>
              <a:t>Ahorros: los bancos te pagan entre el 0% y el 1%</a:t>
            </a:r>
          </a:p>
          <a:p>
            <a:r>
              <a:rPr lang="es-ES" dirty="0"/>
              <a:t>Préstamos bancarios: los bancos te cobran un interés del 10% al 30%</a:t>
            </a:r>
            <a:endParaRPr lang="en-US" dirty="0"/>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t>Ser Tu </a:t>
            </a:r>
            <a:r>
              <a:rPr lang="en-US" u="sng" dirty="0" err="1"/>
              <a:t>Propio</a:t>
            </a:r>
            <a:r>
              <a:rPr lang="en-US" u="sng" dirty="0"/>
              <a:t> Banco</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p:txBody>
          <a:bodyPr/>
          <a:lstStyle/>
          <a:p>
            <a:r>
              <a:rPr lang="es-ES" dirty="0"/>
              <a:t>Adiciones pagadas: te pagan entre el 3% y el 4%</a:t>
            </a:r>
          </a:p>
          <a:p>
            <a:r>
              <a:rPr lang="es-ES" dirty="0"/>
              <a:t>Préstamos de póliza: te cobran entre un 5% y un 6%</a:t>
            </a:r>
            <a:endParaRPr lang="en-US" dirty="0"/>
          </a:p>
        </p:txBody>
      </p:sp>
      <p:pic>
        <p:nvPicPr>
          <p:cNvPr id="7" name="Picture 6">
            <a:extLst>
              <a:ext uri="{FF2B5EF4-FFF2-40B4-BE49-F238E27FC236}">
                <a16:creationId xmlns:a16="http://schemas.microsoft.com/office/drawing/2014/main" id="{7586AE8F-1F2A-9E8D-D5E0-B5A7B19AF8F0}"/>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1434559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Comparación</a:t>
            </a:r>
            <a:r>
              <a:rPr lang="en-US" b="1" dirty="0"/>
              <a:t> de </a:t>
            </a:r>
            <a:r>
              <a:rPr lang="en-US" b="1" dirty="0" err="1"/>
              <a:t>Beneficio</a:t>
            </a:r>
            <a:r>
              <a:rPr lang="en-US" b="1" dirty="0"/>
              <a:t> de Muerte</a:t>
            </a:r>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Bancos</a:t>
            </a:r>
            <a:r>
              <a:rPr lang="en-US" u="sng" dirty="0"/>
              <a:t>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lstStyle/>
          <a:p>
            <a:r>
              <a:rPr lang="en-US" dirty="0" err="1"/>
              <a:t>Beneficio</a:t>
            </a:r>
            <a:r>
              <a:rPr lang="en-US" dirty="0"/>
              <a:t> de Muerte - $0</a:t>
            </a:r>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t>Ser Tu </a:t>
            </a:r>
            <a:r>
              <a:rPr lang="en-US" u="sng" dirty="0" err="1"/>
              <a:t>Propio</a:t>
            </a:r>
            <a:r>
              <a:rPr lang="en-US" u="sng" dirty="0"/>
              <a:t> Banco</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a:xfrm>
            <a:off x="6172199" y="2505075"/>
            <a:ext cx="5482087" cy="3684588"/>
          </a:xfrm>
        </p:spPr>
        <p:txBody>
          <a:bodyPr/>
          <a:lstStyle/>
          <a:p>
            <a:pPr marL="0" indent="0">
              <a:buNone/>
            </a:pPr>
            <a:r>
              <a:rPr lang="en-US" dirty="0" err="1"/>
              <a:t>Beneficio</a:t>
            </a:r>
            <a:r>
              <a:rPr lang="en-US" dirty="0"/>
              <a:t> de Muerte – 3 </a:t>
            </a:r>
            <a:r>
              <a:rPr lang="en-US" dirty="0" err="1"/>
              <a:t>maneras</a:t>
            </a:r>
            <a:endParaRPr lang="en-US" dirty="0"/>
          </a:p>
          <a:p>
            <a:r>
              <a:rPr lang="en-US" dirty="0"/>
              <a:t>Base (</a:t>
            </a:r>
            <a:r>
              <a:rPr lang="en-US" dirty="0" err="1"/>
              <a:t>permanente</a:t>
            </a:r>
            <a:r>
              <a:rPr lang="en-US" dirty="0"/>
              <a:t>) $25,000-</a:t>
            </a:r>
            <a:r>
              <a:rPr lang="en-US" dirty="0" err="1"/>
              <a:t>1M</a:t>
            </a:r>
            <a:r>
              <a:rPr lang="en-US" dirty="0"/>
              <a:t>+</a:t>
            </a:r>
          </a:p>
          <a:p>
            <a:r>
              <a:rPr lang="en-US" dirty="0"/>
              <a:t>Temporal (temporal) $100,000-$</a:t>
            </a:r>
            <a:r>
              <a:rPr lang="en-US" dirty="0" err="1"/>
              <a:t>1M</a:t>
            </a:r>
            <a:r>
              <a:rPr lang="en-US" dirty="0"/>
              <a:t>+</a:t>
            </a:r>
          </a:p>
          <a:p>
            <a:r>
              <a:rPr lang="en-US" dirty="0" err="1"/>
              <a:t>PUA</a:t>
            </a:r>
            <a:r>
              <a:rPr lang="en-US" dirty="0"/>
              <a:t> (</a:t>
            </a:r>
            <a:r>
              <a:rPr lang="en-US" dirty="0" err="1"/>
              <a:t>permanente</a:t>
            </a:r>
            <a:r>
              <a:rPr lang="en-US" dirty="0"/>
              <a:t>) </a:t>
            </a:r>
            <a:r>
              <a:rPr lang="es-ES" dirty="0"/>
              <a:t>Igualación de $2 a $7 de beneficio por fallecimiento por cada $1 depositado en </a:t>
            </a:r>
            <a:r>
              <a:rPr lang="es-ES" dirty="0" err="1"/>
              <a:t>PUA</a:t>
            </a:r>
            <a:r>
              <a:rPr lang="es-ES" dirty="0"/>
              <a:t> por año</a:t>
            </a:r>
            <a:endParaRPr lang="en-US" dirty="0"/>
          </a:p>
        </p:txBody>
      </p:sp>
      <p:pic>
        <p:nvPicPr>
          <p:cNvPr id="7" name="Picture 6">
            <a:extLst>
              <a:ext uri="{FF2B5EF4-FFF2-40B4-BE49-F238E27FC236}">
                <a16:creationId xmlns:a16="http://schemas.microsoft.com/office/drawing/2014/main" id="{0C14EC49-1F74-8A80-545D-D7EDF376ADB7}"/>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2288479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Comparación</a:t>
            </a:r>
            <a:r>
              <a:rPr lang="en-US" b="1" dirty="0"/>
              <a:t> de </a:t>
            </a:r>
            <a:r>
              <a:rPr lang="en-US" b="1" dirty="0" err="1"/>
              <a:t>Terminos</a:t>
            </a:r>
            <a:r>
              <a:rPr lang="en-US" b="1" dirty="0"/>
              <a:t> de </a:t>
            </a:r>
            <a:r>
              <a:rPr lang="en-US" b="1" dirty="0" err="1"/>
              <a:t>Prestamo</a:t>
            </a:r>
            <a:endParaRPr lang="en-US" b="1" dirty="0"/>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Bancos</a:t>
            </a:r>
            <a:r>
              <a:rPr lang="en-US" u="sng" dirty="0"/>
              <a:t>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lstStyle/>
          <a:p>
            <a:r>
              <a:rPr lang="es-ES" dirty="0"/>
              <a:t>Condiciones: el banco establece condiciones rígidas</a:t>
            </a:r>
          </a:p>
          <a:p>
            <a:r>
              <a:rPr lang="es-ES" dirty="0"/>
              <a:t>Pagos: mensuales, intereses primero</a:t>
            </a:r>
          </a:p>
          <a:p>
            <a:r>
              <a:rPr lang="es-ES" dirty="0"/>
              <a:t>Garantía: requerida para préstamos garantizados</a:t>
            </a:r>
          </a:p>
          <a:p>
            <a:r>
              <a:rPr lang="es-ES" dirty="0"/>
              <a:t>Negociar – ninguna habilidad</a:t>
            </a:r>
            <a:endParaRPr lang="en-US" dirty="0"/>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t>Ser Tu </a:t>
            </a:r>
            <a:r>
              <a:rPr lang="en-US" u="sng" dirty="0" err="1"/>
              <a:t>Propio</a:t>
            </a:r>
            <a:r>
              <a:rPr lang="en-US" u="sng" dirty="0"/>
              <a:t> Banco</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a:xfrm>
            <a:off x="6172199" y="2505075"/>
            <a:ext cx="5482087" cy="3684588"/>
          </a:xfrm>
        </p:spPr>
        <p:txBody>
          <a:bodyPr/>
          <a:lstStyle/>
          <a:p>
            <a:r>
              <a:rPr lang="es-ES" dirty="0"/>
              <a:t>Términos – flexibles – tú decides</a:t>
            </a:r>
          </a:p>
          <a:p>
            <a:r>
              <a:rPr lang="es-ES" dirty="0"/>
              <a:t>Pagos – flexibles – cuando quieras</a:t>
            </a:r>
          </a:p>
          <a:p>
            <a:r>
              <a:rPr lang="es-ES" dirty="0"/>
              <a:t>Garantía – Beneficio de muerte</a:t>
            </a:r>
          </a:p>
          <a:p>
            <a:r>
              <a:rPr lang="es-ES" dirty="0"/>
              <a:t>Negociar: tu tienes el control</a:t>
            </a:r>
            <a:endParaRPr lang="en-US" dirty="0"/>
          </a:p>
        </p:txBody>
      </p:sp>
      <p:pic>
        <p:nvPicPr>
          <p:cNvPr id="7" name="Picture 6">
            <a:extLst>
              <a:ext uri="{FF2B5EF4-FFF2-40B4-BE49-F238E27FC236}">
                <a16:creationId xmlns:a16="http://schemas.microsoft.com/office/drawing/2014/main" id="{103733C4-1645-3296-7CED-2BF7124D2BA2}"/>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2165266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Comparación</a:t>
            </a:r>
            <a:r>
              <a:rPr lang="en-US" b="1" dirty="0"/>
              <a:t> de </a:t>
            </a:r>
            <a:r>
              <a:rPr lang="en-US" b="1" dirty="0" err="1"/>
              <a:t>Responsabilidad</a:t>
            </a:r>
            <a:r>
              <a:rPr lang="en-US" b="1" dirty="0"/>
              <a:t> Fiscal</a:t>
            </a:r>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Bancos</a:t>
            </a:r>
            <a:r>
              <a:rPr lang="en-US" u="sng" dirty="0"/>
              <a:t>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lstStyle/>
          <a:p>
            <a:r>
              <a:rPr lang="es-ES" dirty="0"/>
              <a:t>Pagar impuestos sobre los ingresos recibidos.</a:t>
            </a:r>
            <a:endParaRPr lang="en-US" dirty="0"/>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t>Ser Tu </a:t>
            </a:r>
            <a:r>
              <a:rPr lang="en-US" u="sng" dirty="0" err="1"/>
              <a:t>Propio</a:t>
            </a:r>
            <a:r>
              <a:rPr lang="en-US" u="sng" dirty="0"/>
              <a:t> Banco</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a:xfrm>
            <a:off x="6172199" y="2505075"/>
            <a:ext cx="5482087" cy="3684588"/>
          </a:xfrm>
        </p:spPr>
        <p:txBody>
          <a:bodyPr/>
          <a:lstStyle/>
          <a:p>
            <a:r>
              <a:rPr lang="es-ES" dirty="0"/>
              <a:t>Impuesto diferido sobre los ingresos recibidos</a:t>
            </a:r>
          </a:p>
          <a:p>
            <a:r>
              <a:rPr lang="es-ES" dirty="0"/>
              <a:t>Los dividendos están libres de impuestos.</a:t>
            </a:r>
          </a:p>
          <a:p>
            <a:r>
              <a:rPr lang="es-ES" dirty="0"/>
              <a:t>El beneficio por fallecimiento está libre de impuestos para el beneficiario</a:t>
            </a:r>
            <a:endParaRPr lang="en-US" dirty="0"/>
          </a:p>
        </p:txBody>
      </p:sp>
      <p:pic>
        <p:nvPicPr>
          <p:cNvPr id="7" name="Picture 6">
            <a:extLst>
              <a:ext uri="{FF2B5EF4-FFF2-40B4-BE49-F238E27FC236}">
                <a16:creationId xmlns:a16="http://schemas.microsoft.com/office/drawing/2014/main" id="{624828D2-1F48-03D3-43F4-FE4A7DB893BB}"/>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19062256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Comparación</a:t>
            </a:r>
            <a:r>
              <a:rPr lang="en-US" b="1" dirty="0"/>
              <a:t> de </a:t>
            </a:r>
            <a:r>
              <a:rPr lang="en-US" b="1" dirty="0" err="1"/>
              <a:t>Volatilidad</a:t>
            </a:r>
            <a:endParaRPr lang="en-US" b="1" dirty="0"/>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normAutofit/>
          </a:bodyPr>
          <a:lstStyle/>
          <a:p>
            <a:r>
              <a:rPr lang="en-US" u="sng" dirty="0"/>
              <a:t>Planes de </a:t>
            </a:r>
            <a:r>
              <a:rPr lang="en-US" u="sng" dirty="0" err="1"/>
              <a:t>Retiro</a:t>
            </a:r>
            <a:r>
              <a:rPr lang="en-US" u="sng" dirty="0"/>
              <a:t> </a:t>
            </a:r>
            <a:r>
              <a:rPr lang="en-US" u="sng" dirty="0" err="1"/>
              <a:t>Tradicionales</a:t>
            </a:r>
            <a:r>
              <a:rPr lang="en-US" u="sng" dirty="0"/>
              <a:t> (IRA/401k/Mutual Funds)</a:t>
            </a:r>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lstStyle/>
          <a:p>
            <a:r>
              <a:rPr lang="en-US" dirty="0"/>
              <a:t>Muy </a:t>
            </a:r>
            <a:r>
              <a:rPr lang="en-US" dirty="0" err="1"/>
              <a:t>volátil</a:t>
            </a:r>
            <a:endParaRPr lang="en-US" dirty="0"/>
          </a:p>
          <a:p>
            <a:r>
              <a:rPr lang="en-US" dirty="0" err="1"/>
              <a:t>Impredecible</a:t>
            </a:r>
            <a:endParaRPr lang="en-US" dirty="0"/>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normAutofit/>
          </a:bodyPr>
          <a:lstStyle/>
          <a:p>
            <a:r>
              <a:rPr lang="en-US" u="sng" dirty="0"/>
              <a:t>Ser Tu </a:t>
            </a:r>
            <a:r>
              <a:rPr lang="en-US" u="sng" dirty="0" err="1"/>
              <a:t>Propio</a:t>
            </a:r>
            <a:r>
              <a:rPr lang="en-US" u="sng" dirty="0"/>
              <a:t> Banco</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a:xfrm>
            <a:off x="6172199" y="2505075"/>
            <a:ext cx="5482087" cy="3684588"/>
          </a:xfrm>
        </p:spPr>
        <p:txBody>
          <a:bodyPr/>
          <a:lstStyle/>
          <a:p>
            <a:r>
              <a:rPr lang="es-ES" dirty="0"/>
              <a:t>El valor en efectivo crece constantemente</a:t>
            </a:r>
          </a:p>
          <a:p>
            <a:r>
              <a:rPr lang="es-ES" dirty="0"/>
              <a:t>Crecimiento muy predecible</a:t>
            </a:r>
            <a:endParaRPr lang="en-US" dirty="0"/>
          </a:p>
        </p:txBody>
      </p:sp>
      <p:pic>
        <p:nvPicPr>
          <p:cNvPr id="7" name="Picture 6">
            <a:extLst>
              <a:ext uri="{FF2B5EF4-FFF2-40B4-BE49-F238E27FC236}">
                <a16:creationId xmlns:a16="http://schemas.microsoft.com/office/drawing/2014/main" id="{7C32AE99-92C8-3003-EFC1-A0CF187FAF87}"/>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32687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17CF8-AF14-3846-E807-A1407303093E}"/>
              </a:ext>
            </a:extLst>
          </p:cNvPr>
          <p:cNvSpPr>
            <a:spLocks noGrp="1"/>
          </p:cNvSpPr>
          <p:nvPr>
            <p:ph type="title"/>
          </p:nvPr>
        </p:nvSpPr>
        <p:spPr/>
        <p:txBody>
          <a:bodyPr/>
          <a:lstStyle/>
          <a:p>
            <a:pPr algn="ctr"/>
            <a:r>
              <a:rPr lang="en-US" b="1" dirty="0" err="1"/>
              <a:t>Crecimiento</a:t>
            </a:r>
            <a:r>
              <a:rPr lang="en-US" b="1" dirty="0"/>
              <a:t> del </a:t>
            </a:r>
            <a:r>
              <a:rPr lang="en-US" b="1" dirty="0" err="1"/>
              <a:t>Beneficio</a:t>
            </a:r>
            <a:r>
              <a:rPr lang="en-US" b="1" dirty="0"/>
              <a:t> de Muerte</a:t>
            </a:r>
          </a:p>
        </p:txBody>
      </p:sp>
      <p:sp>
        <p:nvSpPr>
          <p:cNvPr id="3" name="Text Placeholder 2">
            <a:extLst>
              <a:ext uri="{FF2B5EF4-FFF2-40B4-BE49-F238E27FC236}">
                <a16:creationId xmlns:a16="http://schemas.microsoft.com/office/drawing/2014/main" id="{06F3E125-68B1-CF42-6F0E-C16CD77DE4FE}"/>
              </a:ext>
            </a:extLst>
          </p:cNvPr>
          <p:cNvSpPr>
            <a:spLocks noGrp="1"/>
          </p:cNvSpPr>
          <p:nvPr>
            <p:ph type="body" idx="1"/>
          </p:nvPr>
        </p:nvSpPr>
        <p:spPr/>
        <p:txBody>
          <a:bodyPr/>
          <a:lstStyle/>
          <a:p>
            <a:r>
              <a:rPr lang="en-US" u="sng" dirty="0" err="1"/>
              <a:t>Seguros</a:t>
            </a:r>
            <a:r>
              <a:rPr lang="en-US" u="sng" dirty="0"/>
              <a:t> de Vida </a:t>
            </a:r>
            <a:r>
              <a:rPr lang="en-US" u="sng" dirty="0" err="1"/>
              <a:t>Tradicionales</a:t>
            </a:r>
            <a:endParaRPr lang="en-US" u="sng" dirty="0"/>
          </a:p>
        </p:txBody>
      </p:sp>
      <p:sp>
        <p:nvSpPr>
          <p:cNvPr id="4" name="Content Placeholder 3">
            <a:extLst>
              <a:ext uri="{FF2B5EF4-FFF2-40B4-BE49-F238E27FC236}">
                <a16:creationId xmlns:a16="http://schemas.microsoft.com/office/drawing/2014/main" id="{74E76C7D-1C5C-28D9-CDE9-5D7C89C21125}"/>
              </a:ext>
            </a:extLst>
          </p:cNvPr>
          <p:cNvSpPr>
            <a:spLocks noGrp="1"/>
          </p:cNvSpPr>
          <p:nvPr>
            <p:ph sz="half" idx="2"/>
          </p:nvPr>
        </p:nvSpPr>
        <p:spPr/>
        <p:txBody>
          <a:bodyPr/>
          <a:lstStyle/>
          <a:p>
            <a:r>
              <a:rPr lang="en-US" dirty="0"/>
              <a:t>Temporal – </a:t>
            </a:r>
            <a:r>
              <a:rPr lang="en-US" dirty="0" err="1"/>
              <a:t>Fijo</a:t>
            </a:r>
            <a:r>
              <a:rPr lang="en-US" dirty="0"/>
              <a:t> </a:t>
            </a:r>
            <a:r>
              <a:rPr lang="en-US" dirty="0" err="1"/>
              <a:t>despues</a:t>
            </a:r>
            <a:r>
              <a:rPr lang="en-US" dirty="0"/>
              <a:t> $0</a:t>
            </a:r>
          </a:p>
          <a:p>
            <a:r>
              <a:rPr lang="en-US" dirty="0"/>
              <a:t>Vida Entera – Muy lento</a:t>
            </a:r>
          </a:p>
          <a:p>
            <a:r>
              <a:rPr lang="en-US" dirty="0" err="1"/>
              <a:t>IUL</a:t>
            </a:r>
            <a:r>
              <a:rPr lang="en-US" dirty="0"/>
              <a:t> – </a:t>
            </a:r>
            <a:r>
              <a:rPr lang="en-US" dirty="0" err="1"/>
              <a:t>Sube</a:t>
            </a:r>
            <a:r>
              <a:rPr lang="en-US" dirty="0"/>
              <a:t> y </a:t>
            </a:r>
            <a:r>
              <a:rPr lang="en-US" dirty="0" err="1"/>
              <a:t>Despues</a:t>
            </a:r>
            <a:r>
              <a:rPr lang="en-US" dirty="0"/>
              <a:t> </a:t>
            </a:r>
            <a:r>
              <a:rPr lang="en-US" dirty="0" err="1"/>
              <a:t>Vence</a:t>
            </a:r>
            <a:endParaRPr lang="en-US" dirty="0"/>
          </a:p>
        </p:txBody>
      </p:sp>
      <p:sp>
        <p:nvSpPr>
          <p:cNvPr id="5" name="Text Placeholder 4">
            <a:extLst>
              <a:ext uri="{FF2B5EF4-FFF2-40B4-BE49-F238E27FC236}">
                <a16:creationId xmlns:a16="http://schemas.microsoft.com/office/drawing/2014/main" id="{F659766D-9232-80D9-C8D7-F3A6B6E0B03A}"/>
              </a:ext>
            </a:extLst>
          </p:cNvPr>
          <p:cNvSpPr>
            <a:spLocks noGrp="1"/>
          </p:cNvSpPr>
          <p:nvPr>
            <p:ph type="body" sz="quarter" idx="3"/>
          </p:nvPr>
        </p:nvSpPr>
        <p:spPr/>
        <p:txBody>
          <a:bodyPr/>
          <a:lstStyle/>
          <a:p>
            <a:r>
              <a:rPr lang="en-US" u="sng" dirty="0"/>
              <a:t>Ser Tu </a:t>
            </a:r>
            <a:r>
              <a:rPr lang="en-US" u="sng" dirty="0" err="1"/>
              <a:t>Propio</a:t>
            </a:r>
            <a:r>
              <a:rPr lang="en-US" u="sng" dirty="0"/>
              <a:t> Banco</a:t>
            </a:r>
          </a:p>
        </p:txBody>
      </p:sp>
      <p:sp>
        <p:nvSpPr>
          <p:cNvPr id="6" name="Content Placeholder 5">
            <a:extLst>
              <a:ext uri="{FF2B5EF4-FFF2-40B4-BE49-F238E27FC236}">
                <a16:creationId xmlns:a16="http://schemas.microsoft.com/office/drawing/2014/main" id="{F2BE4DAD-CABE-6686-EB56-A0C4BBA27BBA}"/>
              </a:ext>
            </a:extLst>
          </p:cNvPr>
          <p:cNvSpPr>
            <a:spLocks noGrp="1"/>
          </p:cNvSpPr>
          <p:nvPr>
            <p:ph sz="quarter" idx="4"/>
          </p:nvPr>
        </p:nvSpPr>
        <p:spPr>
          <a:xfrm>
            <a:off x="6172199" y="2505075"/>
            <a:ext cx="5482087" cy="3684588"/>
          </a:xfrm>
        </p:spPr>
        <p:txBody>
          <a:bodyPr/>
          <a:lstStyle/>
          <a:p>
            <a:r>
              <a:rPr lang="es-ES" dirty="0"/>
              <a:t>El crecimiento es rápido</a:t>
            </a:r>
          </a:p>
          <a:p>
            <a:r>
              <a:rPr lang="es-ES" dirty="0"/>
              <a:t>Muy predecible</a:t>
            </a:r>
          </a:p>
          <a:p>
            <a:r>
              <a:rPr lang="es-ES" dirty="0"/>
              <a:t>Mínimo Garantizado</a:t>
            </a:r>
            <a:endParaRPr lang="en-US" dirty="0"/>
          </a:p>
        </p:txBody>
      </p:sp>
      <p:pic>
        <p:nvPicPr>
          <p:cNvPr id="7" name="Picture 6">
            <a:extLst>
              <a:ext uri="{FF2B5EF4-FFF2-40B4-BE49-F238E27FC236}">
                <a16:creationId xmlns:a16="http://schemas.microsoft.com/office/drawing/2014/main" id="{EE39E9B5-0B6F-EC82-3FAE-5B46206ADD7B}"/>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2464984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3015-034C-2497-24EF-A106771A1571}"/>
              </a:ext>
            </a:extLst>
          </p:cNvPr>
          <p:cNvSpPr>
            <a:spLocks noGrp="1"/>
          </p:cNvSpPr>
          <p:nvPr>
            <p:ph type="title"/>
          </p:nvPr>
        </p:nvSpPr>
        <p:spPr>
          <a:xfrm>
            <a:off x="1347248" y="414068"/>
            <a:ext cx="10515600" cy="929750"/>
          </a:xfrm>
        </p:spPr>
        <p:txBody>
          <a:bodyPr/>
          <a:lstStyle/>
          <a:p>
            <a:r>
              <a:rPr lang="en-US" b="1" dirty="0"/>
              <a:t>5 </a:t>
            </a:r>
            <a:r>
              <a:rPr lang="en-US" b="1" dirty="0" err="1"/>
              <a:t>Beneficios</a:t>
            </a:r>
            <a:r>
              <a:rPr lang="en-US" b="1" dirty="0"/>
              <a:t> de la </a:t>
            </a:r>
            <a:r>
              <a:rPr lang="en-US" b="1" dirty="0" err="1"/>
              <a:t>Estrategia</a:t>
            </a:r>
            <a:r>
              <a:rPr lang="en-US" b="1" dirty="0"/>
              <a:t> Wealth Heritage</a:t>
            </a:r>
          </a:p>
        </p:txBody>
      </p:sp>
      <p:sp>
        <p:nvSpPr>
          <p:cNvPr id="3" name="Content Placeholder 2">
            <a:extLst>
              <a:ext uri="{FF2B5EF4-FFF2-40B4-BE49-F238E27FC236}">
                <a16:creationId xmlns:a16="http://schemas.microsoft.com/office/drawing/2014/main" id="{8EED34D6-90D1-2E5F-C4CB-DD7DA3272DF7}"/>
              </a:ext>
            </a:extLst>
          </p:cNvPr>
          <p:cNvSpPr>
            <a:spLocks noGrp="1"/>
          </p:cNvSpPr>
          <p:nvPr>
            <p:ph idx="1"/>
          </p:nvPr>
        </p:nvSpPr>
        <p:spPr>
          <a:xfrm>
            <a:off x="838199" y="1582220"/>
            <a:ext cx="10945305" cy="5352836"/>
          </a:xfrm>
        </p:spPr>
        <p:txBody>
          <a:bodyPr>
            <a:normAutofit fontScale="77500" lnSpcReduction="20000"/>
          </a:bodyPr>
          <a:lstStyle/>
          <a:p>
            <a:pPr>
              <a:spcAft>
                <a:spcPts val="600"/>
              </a:spcAft>
            </a:pPr>
            <a:r>
              <a:rPr lang="es-ES" b="1" dirty="0"/>
              <a:t>1.) LIBERTAD DE DEUDAS: </a:t>
            </a:r>
            <a:r>
              <a:rPr lang="es-ES" dirty="0"/>
              <a:t>¡Podemos ayudarte a diseñar un plan personalizado 1:1 para liberarte de tus deudas lo antes posible!</a:t>
            </a:r>
          </a:p>
          <a:p>
            <a:pPr>
              <a:spcAft>
                <a:spcPts val="600"/>
              </a:spcAft>
            </a:pPr>
            <a:r>
              <a:rPr lang="es-ES" b="1" dirty="0"/>
              <a:t>2.) SEGURIDAD FINANCIERA: </a:t>
            </a:r>
            <a:r>
              <a:rPr lang="es-ES" dirty="0"/>
              <a:t>tendrá un patrimonio instantáneo desde el día 1 que crecerá hasta que fallezca. Esto te permitirá dormir bien por la noche sabiendo que tu familia está PROTEGIDA.</a:t>
            </a:r>
          </a:p>
          <a:p>
            <a:pPr>
              <a:spcAft>
                <a:spcPts val="600"/>
              </a:spcAft>
            </a:pPr>
            <a:r>
              <a:rPr lang="es-ES" b="1" dirty="0"/>
              <a:t>3.) PROSPERIDAD: </a:t>
            </a:r>
            <a:r>
              <a:rPr lang="es-ES" dirty="0"/>
              <a:t>Ver crecer su dinero constantemente y tener acceso a él sin penalizaciones es muy gratificante. Su dinero crece de forma segura y consistente de manera predecible año tras año.</a:t>
            </a:r>
          </a:p>
          <a:p>
            <a:pPr>
              <a:spcAft>
                <a:spcPts val="600"/>
              </a:spcAft>
            </a:pPr>
            <a:r>
              <a:rPr lang="es-ES" b="1" dirty="0"/>
              <a:t>4.) LIBERTAD FINANCIERA: </a:t>
            </a:r>
            <a:r>
              <a:rPr lang="es-ES" dirty="0"/>
              <a:t>saber que el dinero funciona para ti. Saber que podrás alcanzar tus objetivos financieros a tiempo. Saber que tendrás unos ingresos pasivos predecibles que te durarán más que tu no tiene precio.</a:t>
            </a:r>
          </a:p>
          <a:p>
            <a:pPr>
              <a:spcAft>
                <a:spcPts val="600"/>
              </a:spcAft>
            </a:pPr>
            <a:r>
              <a:rPr lang="es-ES" b="1" dirty="0"/>
              <a:t>5.) HERENCIA DE RIQUEZA: </a:t>
            </a:r>
            <a:r>
              <a:rPr lang="es-ES" dirty="0"/>
              <a:t>saber que cuando te hallas ido, habrás marcado una diferencia en la vida de tu familia, en tus causas favoritas y dejarás una herencia de riqueza para las generaciones futuras.</a:t>
            </a:r>
          </a:p>
          <a:p>
            <a:pPr>
              <a:spcAft>
                <a:spcPts val="600"/>
              </a:spcAft>
            </a:pPr>
            <a:r>
              <a:rPr lang="es-ES" b="1" dirty="0"/>
              <a:t>¿RESULTADO? Tranquilidad, Libre de Estrés, No más Ansiedad, Siente Seguridad, Disfruta de una Larga Vida llena de Salud, Matrimonio Feliz, Estado Emocional Saludable, Impacto Generacional</a:t>
            </a:r>
            <a:endParaRPr lang="en-US" dirty="0"/>
          </a:p>
        </p:txBody>
      </p:sp>
      <p:pic>
        <p:nvPicPr>
          <p:cNvPr id="4" name="Picture 3">
            <a:extLst>
              <a:ext uri="{FF2B5EF4-FFF2-40B4-BE49-F238E27FC236}">
                <a16:creationId xmlns:a16="http://schemas.microsoft.com/office/drawing/2014/main" id="{9B7B5BA7-7FBE-DE32-5EB6-648C4463249C}"/>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43327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3015-034C-2497-24EF-A106771A1571}"/>
              </a:ext>
            </a:extLst>
          </p:cNvPr>
          <p:cNvSpPr>
            <a:spLocks noGrp="1"/>
          </p:cNvSpPr>
          <p:nvPr>
            <p:ph type="title"/>
          </p:nvPr>
        </p:nvSpPr>
        <p:spPr>
          <a:xfrm>
            <a:off x="2192481" y="18255"/>
            <a:ext cx="9708073" cy="1325563"/>
          </a:xfrm>
        </p:spPr>
        <p:txBody>
          <a:bodyPr/>
          <a:lstStyle/>
          <a:p>
            <a:r>
              <a:rPr lang="es-ES" b="1" dirty="0"/>
              <a:t>La mayoría de las personas enfrentan 3 problemas</a:t>
            </a:r>
            <a:endParaRPr lang="en-US" b="1" dirty="0"/>
          </a:p>
        </p:txBody>
      </p:sp>
      <p:sp>
        <p:nvSpPr>
          <p:cNvPr id="3" name="Content Placeholder 2">
            <a:extLst>
              <a:ext uri="{FF2B5EF4-FFF2-40B4-BE49-F238E27FC236}">
                <a16:creationId xmlns:a16="http://schemas.microsoft.com/office/drawing/2014/main" id="{8EED34D6-90D1-2E5F-C4CB-DD7DA3272DF7}"/>
              </a:ext>
            </a:extLst>
          </p:cNvPr>
          <p:cNvSpPr>
            <a:spLocks noGrp="1"/>
          </p:cNvSpPr>
          <p:nvPr>
            <p:ph idx="1"/>
          </p:nvPr>
        </p:nvSpPr>
        <p:spPr/>
        <p:txBody>
          <a:bodyPr>
            <a:normAutofit/>
          </a:bodyPr>
          <a:lstStyle/>
          <a:p>
            <a:r>
              <a:rPr lang="es-ES" b="1" dirty="0"/>
              <a:t>1.) DEUDA: </a:t>
            </a:r>
            <a:r>
              <a:rPr lang="es-ES" dirty="0"/>
              <a:t>la mayoría de las personas están endeudadas: préstamos estudiantiles, tarjetas de crédito, préstamos para automóviles e hipotecas. Desperdician 10.000 dólares en intereses.</a:t>
            </a:r>
          </a:p>
          <a:p>
            <a:r>
              <a:rPr lang="es-ES" b="1" dirty="0"/>
              <a:t>2.) PROTECCIÓN INADECUADA: </a:t>
            </a:r>
            <a:r>
              <a:rPr lang="es-ES" dirty="0"/>
              <a:t>las personas no tienen ningún seguro, no tienen suficiente seguro o tienen el tipo de seguro incorrecto.</a:t>
            </a:r>
          </a:p>
          <a:p>
            <a:r>
              <a:rPr lang="es-ES" b="1" dirty="0"/>
              <a:t>3.) FALTA DE AHORROS: </a:t>
            </a:r>
            <a:r>
              <a:rPr lang="es-ES" dirty="0"/>
              <a:t>las personas no tienen suficientes ahorros para alcanzar sus metas futuras. ¿Cómo ahorrar para la universidad de los niños? ¿Cómo tener suficiente para la Jubilación?</a:t>
            </a:r>
          </a:p>
          <a:p>
            <a:pPr>
              <a:buFont typeface="Wingdings" panose="05000000000000000000" pitchFamily="2" charset="2"/>
              <a:buChar char="Ø"/>
            </a:pPr>
            <a:r>
              <a:rPr lang="es-ES" b="1" dirty="0"/>
              <a:t>¿RESULTADO? </a:t>
            </a:r>
            <a:r>
              <a:rPr lang="es-ES" dirty="0"/>
              <a:t>Estrés, Ansiedad, Sensación de Inseguridad, Afecta la Salud, Afecta el Matrimonio, Afecta el Estado Emocional</a:t>
            </a:r>
            <a:endParaRPr lang="en-US" dirty="0"/>
          </a:p>
        </p:txBody>
      </p:sp>
      <p:pic>
        <p:nvPicPr>
          <p:cNvPr id="4" name="Picture 3">
            <a:extLst>
              <a:ext uri="{FF2B5EF4-FFF2-40B4-BE49-F238E27FC236}">
                <a16:creationId xmlns:a16="http://schemas.microsoft.com/office/drawing/2014/main" id="{60F56739-D1C2-9AF5-7A2D-CE4A3B570B7C}"/>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4033212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33400"/>
            <a:ext cx="9144000" cy="609600"/>
          </a:xfrm>
        </p:spPr>
        <p:txBody>
          <a:bodyPr>
            <a:normAutofit fontScale="90000"/>
          </a:bodyPr>
          <a:lstStyle/>
          <a:p>
            <a:r>
              <a:rPr lang="en-US" b="1" dirty="0" err="1"/>
              <a:t>Concéntrate</a:t>
            </a:r>
            <a:r>
              <a:rPr lang="en-US" b="1" dirty="0"/>
              <a:t> en el </a:t>
            </a:r>
            <a:r>
              <a:rPr lang="en-US" b="1" dirty="0" err="1"/>
              <a:t>Volúmen</a:t>
            </a:r>
            <a:r>
              <a:rPr lang="en-US" b="1" dirty="0"/>
              <a:t> de </a:t>
            </a:r>
            <a:r>
              <a:rPr lang="en-US" b="1" dirty="0" err="1"/>
              <a:t>Interés</a:t>
            </a:r>
            <a:endParaRPr lang="en-US" b="1" dirty="0"/>
          </a:p>
        </p:txBody>
      </p:sp>
      <p:sp>
        <p:nvSpPr>
          <p:cNvPr id="3" name="Content Placeholder 2"/>
          <p:cNvSpPr>
            <a:spLocks noGrp="1"/>
          </p:cNvSpPr>
          <p:nvPr>
            <p:ph idx="1"/>
          </p:nvPr>
        </p:nvSpPr>
        <p:spPr>
          <a:xfrm>
            <a:off x="1752600" y="1219200"/>
            <a:ext cx="5562600" cy="3429000"/>
          </a:xfrm>
        </p:spPr>
        <p:txBody>
          <a:bodyPr>
            <a:normAutofit/>
          </a:bodyPr>
          <a:lstStyle/>
          <a:p>
            <a:pPr>
              <a:buNone/>
            </a:pPr>
            <a:r>
              <a:rPr lang="es-ES" sz="2400" dirty="0"/>
              <a:t>¿ A dónde se va todo el dinero</a:t>
            </a:r>
            <a:r>
              <a:rPr lang="en-US" sz="2400" i="1" dirty="0"/>
              <a:t>?</a:t>
            </a:r>
          </a:p>
          <a:p>
            <a:pPr>
              <a:buNone/>
            </a:pPr>
            <a:r>
              <a:rPr lang="en-US" sz="2300" b="1" u="sng" dirty="0" err="1"/>
              <a:t>Concéntrate</a:t>
            </a:r>
            <a:r>
              <a:rPr lang="en-US" sz="2300" b="1" u="sng" dirty="0"/>
              <a:t> </a:t>
            </a:r>
            <a:r>
              <a:rPr lang="en-US" sz="2300" b="1" u="sng" dirty="0" err="1"/>
              <a:t>hacia</a:t>
            </a:r>
            <a:r>
              <a:rPr lang="en-US" sz="2300" b="1" u="sng" dirty="0"/>
              <a:t> </a:t>
            </a:r>
            <a:r>
              <a:rPr lang="en-US" sz="2300" b="1" u="sng" dirty="0" err="1"/>
              <a:t>donde</a:t>
            </a:r>
            <a:r>
              <a:rPr lang="en-US" sz="2300" b="1" u="sng" dirty="0"/>
              <a:t> </a:t>
            </a:r>
            <a:r>
              <a:rPr lang="en-US" sz="2300" b="1" u="sng" dirty="0" err="1"/>
              <a:t>va</a:t>
            </a:r>
            <a:r>
              <a:rPr lang="en-US" sz="2300" b="1" u="sng" dirty="0"/>
              <a:t> </a:t>
            </a:r>
            <a:r>
              <a:rPr lang="en-US" sz="2300" b="1" u="sng" dirty="0" err="1"/>
              <a:t>todo</a:t>
            </a:r>
            <a:r>
              <a:rPr lang="en-US" sz="2300" b="1" u="sng" dirty="0"/>
              <a:t> el </a:t>
            </a:r>
            <a:r>
              <a:rPr lang="en-US" sz="2300" b="1" u="sng" dirty="0" err="1"/>
              <a:t>interés</a:t>
            </a:r>
            <a:r>
              <a:rPr lang="en-US" sz="2300" b="1" u="sng" dirty="0"/>
              <a:t>!</a:t>
            </a:r>
          </a:p>
          <a:p>
            <a:r>
              <a:rPr lang="es-ES" sz="1800" dirty="0"/>
              <a:t>Muchas personas tratan de invertir dinero, con la esperanza de ganar más de lo que gastan en intereses.</a:t>
            </a:r>
            <a:r>
              <a:rPr lang="en-US" sz="1800" i="1" dirty="0"/>
              <a:t>. </a:t>
            </a:r>
            <a:endParaRPr lang="en-US" sz="1800" dirty="0"/>
          </a:p>
          <a:p>
            <a:r>
              <a:rPr lang="en-US" sz="1800" i="1" dirty="0">
                <a:solidFill>
                  <a:srgbClr val="7030A0"/>
                </a:solidFill>
              </a:rPr>
              <a:t> “El </a:t>
            </a:r>
            <a:r>
              <a:rPr lang="en-US" sz="1800" i="1" dirty="0" err="1">
                <a:solidFill>
                  <a:srgbClr val="7030A0"/>
                </a:solidFill>
              </a:rPr>
              <a:t>volumen</a:t>
            </a:r>
            <a:r>
              <a:rPr lang="en-US" sz="1800" i="1" dirty="0">
                <a:solidFill>
                  <a:srgbClr val="7030A0"/>
                </a:solidFill>
              </a:rPr>
              <a:t> de </a:t>
            </a:r>
            <a:r>
              <a:rPr lang="en-US" sz="1800" i="1" dirty="0" err="1">
                <a:solidFill>
                  <a:srgbClr val="7030A0"/>
                </a:solidFill>
              </a:rPr>
              <a:t>interés</a:t>
            </a:r>
            <a:r>
              <a:rPr lang="en-US" sz="1800" i="1" dirty="0">
                <a:solidFill>
                  <a:srgbClr val="7030A0"/>
                </a:solidFill>
              </a:rPr>
              <a:t> </a:t>
            </a:r>
            <a:r>
              <a:rPr lang="en-US" sz="1800" i="1" dirty="0" err="1">
                <a:solidFill>
                  <a:srgbClr val="7030A0"/>
                </a:solidFill>
              </a:rPr>
              <a:t>es</a:t>
            </a:r>
            <a:r>
              <a:rPr lang="en-US" sz="1800" i="1" dirty="0">
                <a:solidFill>
                  <a:srgbClr val="7030A0"/>
                </a:solidFill>
              </a:rPr>
              <a:t> el </a:t>
            </a:r>
            <a:r>
              <a:rPr lang="en-US" sz="1800" i="1" dirty="0" err="1">
                <a:solidFill>
                  <a:srgbClr val="7030A0"/>
                </a:solidFill>
              </a:rPr>
              <a:t>verdadero</a:t>
            </a:r>
            <a:r>
              <a:rPr lang="en-US" sz="1800" i="1" dirty="0">
                <a:solidFill>
                  <a:srgbClr val="7030A0"/>
                </a:solidFill>
              </a:rPr>
              <a:t> </a:t>
            </a:r>
            <a:r>
              <a:rPr lang="en-US" sz="1800" i="1" dirty="0" err="1">
                <a:solidFill>
                  <a:srgbClr val="7030A0"/>
                </a:solidFill>
              </a:rPr>
              <a:t>problema</a:t>
            </a:r>
            <a:r>
              <a:rPr lang="en-US" sz="1800" i="1" dirty="0">
                <a:solidFill>
                  <a:srgbClr val="7030A0"/>
                </a:solidFill>
              </a:rPr>
              <a:t> – no el </a:t>
            </a:r>
            <a:r>
              <a:rPr lang="en-US" sz="1800" i="1" dirty="0" err="1">
                <a:solidFill>
                  <a:srgbClr val="7030A0"/>
                </a:solidFill>
              </a:rPr>
              <a:t>porcentaje</a:t>
            </a:r>
            <a:r>
              <a:rPr lang="en-US" sz="1800" i="1" dirty="0">
                <a:solidFill>
                  <a:srgbClr val="7030A0"/>
                </a:solidFill>
              </a:rPr>
              <a:t> </a:t>
            </a:r>
            <a:r>
              <a:rPr lang="en-US" sz="1800" i="1" dirty="0" err="1">
                <a:solidFill>
                  <a:srgbClr val="7030A0"/>
                </a:solidFill>
              </a:rPr>
              <a:t>anual</a:t>
            </a:r>
            <a:r>
              <a:rPr lang="en-US" sz="1800" i="1" dirty="0">
                <a:solidFill>
                  <a:srgbClr val="7030A0"/>
                </a:solidFill>
              </a:rPr>
              <a:t> de </a:t>
            </a:r>
            <a:r>
              <a:rPr lang="en-US" sz="1800" i="1" dirty="0" err="1">
                <a:solidFill>
                  <a:srgbClr val="7030A0"/>
                </a:solidFill>
              </a:rPr>
              <a:t>interés</a:t>
            </a:r>
            <a:r>
              <a:rPr lang="en-US" sz="1800" i="1" dirty="0">
                <a:solidFill>
                  <a:srgbClr val="7030A0"/>
                </a:solidFill>
              </a:rPr>
              <a:t>!</a:t>
            </a:r>
            <a:endParaRPr lang="en-US" sz="1800" dirty="0">
              <a:solidFill>
                <a:srgbClr val="7030A0"/>
              </a:solidFill>
            </a:endParaRPr>
          </a:p>
          <a:p>
            <a:r>
              <a:rPr lang="en-US" sz="1800" i="1" dirty="0">
                <a:solidFill>
                  <a:srgbClr val="7030A0"/>
                </a:solidFill>
              </a:rPr>
              <a:t> “Suma </a:t>
            </a:r>
            <a:r>
              <a:rPr lang="en-US" sz="1800" i="1" dirty="0" err="1">
                <a:solidFill>
                  <a:srgbClr val="7030A0"/>
                </a:solidFill>
              </a:rPr>
              <a:t>todo</a:t>
            </a:r>
            <a:r>
              <a:rPr lang="en-US" sz="1800" i="1" dirty="0">
                <a:solidFill>
                  <a:srgbClr val="7030A0"/>
                </a:solidFill>
              </a:rPr>
              <a:t> el </a:t>
            </a:r>
            <a:r>
              <a:rPr lang="en-US" sz="1800" i="1" dirty="0" err="1">
                <a:solidFill>
                  <a:srgbClr val="7030A0"/>
                </a:solidFill>
              </a:rPr>
              <a:t>interés</a:t>
            </a:r>
            <a:r>
              <a:rPr lang="en-US" sz="1800" i="1" dirty="0">
                <a:solidFill>
                  <a:srgbClr val="7030A0"/>
                </a:solidFill>
              </a:rPr>
              <a:t> </a:t>
            </a:r>
            <a:r>
              <a:rPr lang="en-US" sz="1800" i="1" dirty="0" err="1">
                <a:solidFill>
                  <a:srgbClr val="7030A0"/>
                </a:solidFill>
              </a:rPr>
              <a:t>que</a:t>
            </a:r>
            <a:r>
              <a:rPr lang="en-US" sz="1800" i="1" dirty="0">
                <a:solidFill>
                  <a:srgbClr val="7030A0"/>
                </a:solidFill>
              </a:rPr>
              <a:t> </a:t>
            </a:r>
            <a:r>
              <a:rPr lang="en-US" sz="1800" i="1" dirty="0" err="1">
                <a:solidFill>
                  <a:srgbClr val="7030A0"/>
                </a:solidFill>
              </a:rPr>
              <a:t>estás</a:t>
            </a:r>
            <a:r>
              <a:rPr lang="en-US" sz="1800" i="1" dirty="0">
                <a:solidFill>
                  <a:srgbClr val="7030A0"/>
                </a:solidFill>
              </a:rPr>
              <a:t> </a:t>
            </a:r>
            <a:r>
              <a:rPr lang="en-US" sz="1800" i="1" dirty="0" err="1">
                <a:solidFill>
                  <a:srgbClr val="7030A0"/>
                </a:solidFill>
              </a:rPr>
              <a:t>pagando</a:t>
            </a:r>
            <a:r>
              <a:rPr lang="en-US" sz="1800" i="1" dirty="0">
                <a:solidFill>
                  <a:srgbClr val="7030A0"/>
                </a:solidFill>
              </a:rPr>
              <a:t> y </a:t>
            </a:r>
            <a:r>
              <a:rPr lang="en-US" sz="1800" i="1" dirty="0" err="1">
                <a:solidFill>
                  <a:srgbClr val="7030A0"/>
                </a:solidFill>
              </a:rPr>
              <a:t>sabrás</a:t>
            </a:r>
            <a:r>
              <a:rPr lang="en-US" sz="1800" i="1" dirty="0">
                <a:solidFill>
                  <a:srgbClr val="7030A0"/>
                </a:solidFill>
              </a:rPr>
              <a:t> </a:t>
            </a:r>
            <a:r>
              <a:rPr lang="en-US" sz="1800" i="1" dirty="0" err="1">
                <a:solidFill>
                  <a:srgbClr val="7030A0"/>
                </a:solidFill>
              </a:rPr>
              <a:t>que</a:t>
            </a:r>
            <a:r>
              <a:rPr lang="en-US" sz="1800" i="1" dirty="0">
                <a:solidFill>
                  <a:srgbClr val="7030A0"/>
                </a:solidFill>
              </a:rPr>
              <a:t> 34.5 centavos de </a:t>
            </a:r>
            <a:r>
              <a:rPr lang="en-US" sz="1800" i="1" dirty="0" err="1">
                <a:solidFill>
                  <a:srgbClr val="7030A0"/>
                </a:solidFill>
              </a:rPr>
              <a:t>cada</a:t>
            </a:r>
            <a:r>
              <a:rPr lang="en-US" sz="1800" i="1" dirty="0">
                <a:solidFill>
                  <a:srgbClr val="7030A0"/>
                </a:solidFill>
              </a:rPr>
              <a:t> </a:t>
            </a:r>
            <a:r>
              <a:rPr lang="en-US" sz="1800" i="1" dirty="0" err="1">
                <a:solidFill>
                  <a:srgbClr val="7030A0"/>
                </a:solidFill>
              </a:rPr>
              <a:t>dólar</a:t>
            </a:r>
            <a:r>
              <a:rPr lang="en-US" sz="1800" i="1" dirty="0">
                <a:solidFill>
                  <a:srgbClr val="7030A0"/>
                </a:solidFill>
              </a:rPr>
              <a:t> </a:t>
            </a:r>
            <a:r>
              <a:rPr lang="en-US" sz="1800" i="1" dirty="0" err="1">
                <a:solidFill>
                  <a:srgbClr val="7030A0"/>
                </a:solidFill>
              </a:rPr>
              <a:t>que</a:t>
            </a:r>
            <a:r>
              <a:rPr lang="en-US" sz="1800" i="1" dirty="0">
                <a:solidFill>
                  <a:srgbClr val="7030A0"/>
                </a:solidFill>
              </a:rPr>
              <a:t> </a:t>
            </a:r>
            <a:r>
              <a:rPr lang="en-US" sz="1800" i="1" dirty="0" err="1">
                <a:solidFill>
                  <a:srgbClr val="7030A0"/>
                </a:solidFill>
              </a:rPr>
              <a:t>pagas</a:t>
            </a:r>
            <a:r>
              <a:rPr lang="en-US" sz="1800" i="1" dirty="0">
                <a:solidFill>
                  <a:srgbClr val="7030A0"/>
                </a:solidFill>
              </a:rPr>
              <a:t> </a:t>
            </a:r>
            <a:r>
              <a:rPr lang="en-US" sz="1800" i="1" dirty="0" err="1">
                <a:solidFill>
                  <a:srgbClr val="7030A0"/>
                </a:solidFill>
              </a:rPr>
              <a:t>es</a:t>
            </a:r>
            <a:r>
              <a:rPr lang="en-US" sz="1800" i="1" dirty="0">
                <a:solidFill>
                  <a:srgbClr val="7030A0"/>
                </a:solidFill>
              </a:rPr>
              <a:t> </a:t>
            </a:r>
            <a:r>
              <a:rPr lang="en-US" sz="1800" i="1" dirty="0" err="1">
                <a:solidFill>
                  <a:srgbClr val="7030A0"/>
                </a:solidFill>
              </a:rPr>
              <a:t>interés</a:t>
            </a:r>
            <a:r>
              <a:rPr lang="en-US" sz="1800" i="1" dirty="0">
                <a:solidFill>
                  <a:srgbClr val="7030A0"/>
                </a:solidFill>
              </a:rPr>
              <a:t>.” – Nelson Nash</a:t>
            </a:r>
            <a:endParaRPr lang="en-US" sz="1800" dirty="0">
              <a:solidFill>
                <a:srgbClr val="7030A0"/>
              </a:solidFill>
            </a:endParaRPr>
          </a:p>
          <a:p>
            <a:pPr>
              <a:buNone/>
            </a:pPr>
            <a:endParaRPr lang="en-US" dirty="0"/>
          </a:p>
        </p:txBody>
      </p:sp>
      <p:sp>
        <p:nvSpPr>
          <p:cNvPr id="5" name="Content Placeholder 2"/>
          <p:cNvSpPr txBox="1">
            <a:spLocks/>
          </p:cNvSpPr>
          <p:nvPr/>
        </p:nvSpPr>
        <p:spPr>
          <a:xfrm>
            <a:off x="1828800" y="4572000"/>
            <a:ext cx="8839200" cy="2286000"/>
          </a:xfrm>
          <a:prstGeom prst="rect">
            <a:avLst/>
          </a:prstGeom>
        </p:spPr>
        <p:txBody>
          <a:bodyPr vert="horz" lIns="91440" tIns="45720" rIns="91440" bIns="45720" rtlCol="0">
            <a:noAutofit/>
          </a:bodyPr>
          <a:lstStyle/>
          <a:p>
            <a:pPr>
              <a:buNone/>
            </a:pPr>
            <a:r>
              <a:rPr lang="es-ES" b="1" u="sng" dirty="0"/>
              <a:t>¿</a:t>
            </a:r>
            <a:r>
              <a:rPr lang="es-ES" dirty="0"/>
              <a:t> </a:t>
            </a:r>
            <a:r>
              <a:rPr lang="en-US" b="1" u="sng" dirty="0"/>
              <a:t>El </a:t>
            </a:r>
            <a:r>
              <a:rPr lang="en-US" b="1" u="sng" dirty="0" err="1"/>
              <a:t>dinero</a:t>
            </a:r>
            <a:r>
              <a:rPr lang="en-US" b="1" u="sng" dirty="0"/>
              <a:t> </a:t>
            </a:r>
            <a:r>
              <a:rPr lang="en-US" b="1" u="sng" dirty="0" err="1"/>
              <a:t>es</a:t>
            </a:r>
            <a:r>
              <a:rPr lang="en-US" b="1" u="sng" dirty="0"/>
              <a:t> </a:t>
            </a:r>
            <a:r>
              <a:rPr lang="en-US" b="1" u="sng" dirty="0" err="1"/>
              <a:t>viento</a:t>
            </a:r>
            <a:r>
              <a:rPr lang="en-US" b="1" u="sng" dirty="0"/>
              <a:t> a </a:t>
            </a:r>
            <a:r>
              <a:rPr lang="en-US" b="1" u="sng" dirty="0" err="1"/>
              <a:t>tu</a:t>
            </a:r>
            <a:r>
              <a:rPr lang="en-US" b="1" u="sng" dirty="0"/>
              <a:t> favor o en contra?</a:t>
            </a:r>
          </a:p>
          <a:p>
            <a:pPr>
              <a:buFont typeface="Arial" pitchFamily="34" charset="0"/>
              <a:buChar char="•"/>
            </a:pPr>
            <a:r>
              <a:rPr lang="en-US" i="1" dirty="0">
                <a:solidFill>
                  <a:srgbClr val="7030A0"/>
                </a:solidFill>
              </a:rPr>
              <a:t>“La </a:t>
            </a:r>
            <a:r>
              <a:rPr lang="en-US" i="1" dirty="0" err="1">
                <a:solidFill>
                  <a:srgbClr val="7030A0"/>
                </a:solidFill>
              </a:rPr>
              <a:t>mayoría</a:t>
            </a:r>
            <a:r>
              <a:rPr lang="en-US" i="1" dirty="0">
                <a:solidFill>
                  <a:srgbClr val="7030A0"/>
                </a:solidFill>
              </a:rPr>
              <a:t> de la </a:t>
            </a:r>
            <a:r>
              <a:rPr lang="en-US" i="1" dirty="0" err="1">
                <a:solidFill>
                  <a:srgbClr val="7030A0"/>
                </a:solidFill>
              </a:rPr>
              <a:t>gente</a:t>
            </a:r>
            <a:r>
              <a:rPr lang="en-US" i="1" dirty="0">
                <a:solidFill>
                  <a:srgbClr val="7030A0"/>
                </a:solidFill>
              </a:rPr>
              <a:t> </a:t>
            </a:r>
            <a:r>
              <a:rPr lang="en-US" i="1" dirty="0" err="1">
                <a:solidFill>
                  <a:srgbClr val="7030A0"/>
                </a:solidFill>
              </a:rPr>
              <a:t>concentran</a:t>
            </a:r>
            <a:r>
              <a:rPr lang="en-US" i="1" dirty="0">
                <a:solidFill>
                  <a:srgbClr val="7030A0"/>
                </a:solidFill>
              </a:rPr>
              <a:t> </a:t>
            </a:r>
            <a:r>
              <a:rPr lang="en-US" i="1" dirty="0" err="1">
                <a:solidFill>
                  <a:srgbClr val="7030A0"/>
                </a:solidFill>
              </a:rPr>
              <a:t>toda</a:t>
            </a:r>
            <a:r>
              <a:rPr lang="en-US" i="1" dirty="0">
                <a:solidFill>
                  <a:srgbClr val="7030A0"/>
                </a:solidFill>
              </a:rPr>
              <a:t> </a:t>
            </a:r>
            <a:r>
              <a:rPr lang="en-US" i="1" dirty="0" err="1">
                <a:solidFill>
                  <a:srgbClr val="7030A0"/>
                </a:solidFill>
              </a:rPr>
              <a:t>su</a:t>
            </a:r>
            <a:r>
              <a:rPr lang="en-US" i="1" dirty="0">
                <a:solidFill>
                  <a:srgbClr val="7030A0"/>
                </a:solidFill>
              </a:rPr>
              <a:t> </a:t>
            </a:r>
            <a:r>
              <a:rPr lang="en-US" i="1" dirty="0" err="1">
                <a:solidFill>
                  <a:srgbClr val="7030A0"/>
                </a:solidFill>
              </a:rPr>
              <a:t>atención</a:t>
            </a:r>
            <a:r>
              <a:rPr lang="en-US" i="1" dirty="0">
                <a:solidFill>
                  <a:srgbClr val="7030A0"/>
                </a:solidFill>
              </a:rPr>
              <a:t> en </a:t>
            </a:r>
            <a:r>
              <a:rPr lang="en-US" i="1" dirty="0" err="1">
                <a:solidFill>
                  <a:srgbClr val="7030A0"/>
                </a:solidFill>
              </a:rPr>
              <a:t>intentar</a:t>
            </a:r>
            <a:r>
              <a:rPr lang="en-US" i="1" dirty="0">
                <a:solidFill>
                  <a:srgbClr val="7030A0"/>
                </a:solidFill>
              </a:rPr>
              <a:t> </a:t>
            </a:r>
            <a:r>
              <a:rPr lang="en-US" i="1" dirty="0" err="1">
                <a:solidFill>
                  <a:srgbClr val="7030A0"/>
                </a:solidFill>
              </a:rPr>
              <a:t>hacer</a:t>
            </a:r>
            <a:r>
              <a:rPr lang="en-US" i="1" dirty="0">
                <a:solidFill>
                  <a:srgbClr val="7030A0"/>
                </a:solidFill>
              </a:rPr>
              <a:t> </a:t>
            </a:r>
            <a:r>
              <a:rPr lang="en-US" i="1" dirty="0" err="1">
                <a:solidFill>
                  <a:srgbClr val="7030A0"/>
                </a:solidFill>
              </a:rPr>
              <a:t>volar</a:t>
            </a:r>
            <a:r>
              <a:rPr lang="en-US" i="1" dirty="0">
                <a:solidFill>
                  <a:srgbClr val="7030A0"/>
                </a:solidFill>
              </a:rPr>
              <a:t> el </a:t>
            </a:r>
            <a:r>
              <a:rPr lang="en-US" i="1" dirty="0" err="1">
                <a:solidFill>
                  <a:srgbClr val="7030A0"/>
                </a:solidFill>
              </a:rPr>
              <a:t>avion</a:t>
            </a:r>
            <a:r>
              <a:rPr lang="en-US" i="1" dirty="0">
                <a:solidFill>
                  <a:srgbClr val="7030A0"/>
                </a:solidFill>
              </a:rPr>
              <a:t> a 105MPH. Les </a:t>
            </a:r>
            <a:r>
              <a:rPr lang="en-US" i="1" dirty="0" err="1">
                <a:solidFill>
                  <a:srgbClr val="7030A0"/>
                </a:solidFill>
              </a:rPr>
              <a:t>haría</a:t>
            </a:r>
            <a:r>
              <a:rPr lang="en-US" i="1" dirty="0">
                <a:solidFill>
                  <a:srgbClr val="7030A0"/>
                </a:solidFill>
              </a:rPr>
              <a:t> </a:t>
            </a:r>
            <a:r>
              <a:rPr lang="en-US" i="1" dirty="0" err="1">
                <a:solidFill>
                  <a:srgbClr val="7030A0"/>
                </a:solidFill>
              </a:rPr>
              <a:t>bien</a:t>
            </a:r>
            <a:r>
              <a:rPr lang="en-US" i="1" dirty="0">
                <a:solidFill>
                  <a:srgbClr val="7030A0"/>
                </a:solidFill>
              </a:rPr>
              <a:t> </a:t>
            </a:r>
            <a:r>
              <a:rPr lang="en-US" i="1" dirty="0" err="1">
                <a:solidFill>
                  <a:srgbClr val="7030A0"/>
                </a:solidFill>
              </a:rPr>
              <a:t>gastar</a:t>
            </a:r>
            <a:r>
              <a:rPr lang="en-US" i="1" dirty="0">
                <a:solidFill>
                  <a:srgbClr val="7030A0"/>
                </a:solidFill>
              </a:rPr>
              <a:t> </a:t>
            </a:r>
            <a:r>
              <a:rPr lang="en-US" i="1" dirty="0" err="1">
                <a:solidFill>
                  <a:srgbClr val="7030A0"/>
                </a:solidFill>
              </a:rPr>
              <a:t>su</a:t>
            </a:r>
            <a:r>
              <a:rPr lang="en-US" i="1" dirty="0">
                <a:solidFill>
                  <a:srgbClr val="7030A0"/>
                </a:solidFill>
              </a:rPr>
              <a:t> </a:t>
            </a:r>
            <a:r>
              <a:rPr lang="en-US" i="1" dirty="0" err="1">
                <a:solidFill>
                  <a:srgbClr val="7030A0"/>
                </a:solidFill>
              </a:rPr>
              <a:t>energía</a:t>
            </a:r>
            <a:r>
              <a:rPr lang="en-US" i="1" dirty="0">
                <a:solidFill>
                  <a:srgbClr val="7030A0"/>
                </a:solidFill>
              </a:rPr>
              <a:t> en </a:t>
            </a:r>
            <a:r>
              <a:rPr lang="en-US" i="1" dirty="0" err="1">
                <a:solidFill>
                  <a:srgbClr val="7030A0"/>
                </a:solidFill>
              </a:rPr>
              <a:t>controlar</a:t>
            </a:r>
            <a:r>
              <a:rPr lang="en-US" i="1" dirty="0">
                <a:solidFill>
                  <a:srgbClr val="7030A0"/>
                </a:solidFill>
              </a:rPr>
              <a:t> el </a:t>
            </a:r>
            <a:r>
              <a:rPr lang="en-US" i="1" dirty="0" err="1">
                <a:solidFill>
                  <a:srgbClr val="7030A0"/>
                </a:solidFill>
              </a:rPr>
              <a:t>ambiente</a:t>
            </a:r>
            <a:r>
              <a:rPr lang="en-US" i="1" dirty="0">
                <a:solidFill>
                  <a:srgbClr val="7030A0"/>
                </a:solidFill>
              </a:rPr>
              <a:t> en el </a:t>
            </a:r>
            <a:r>
              <a:rPr lang="en-US" i="1" dirty="0" err="1">
                <a:solidFill>
                  <a:srgbClr val="7030A0"/>
                </a:solidFill>
              </a:rPr>
              <a:t>que</a:t>
            </a:r>
            <a:r>
              <a:rPr lang="en-US" i="1" dirty="0">
                <a:solidFill>
                  <a:srgbClr val="7030A0"/>
                </a:solidFill>
              </a:rPr>
              <a:t> </a:t>
            </a:r>
            <a:r>
              <a:rPr lang="en-US" i="1" dirty="0" err="1">
                <a:solidFill>
                  <a:srgbClr val="7030A0"/>
                </a:solidFill>
              </a:rPr>
              <a:t>vuelan</a:t>
            </a:r>
            <a:r>
              <a:rPr lang="en-US" i="1" dirty="0">
                <a:solidFill>
                  <a:srgbClr val="7030A0"/>
                </a:solidFill>
              </a:rPr>
              <a:t>. </a:t>
            </a:r>
            <a:r>
              <a:rPr lang="en-US" i="1" dirty="0" err="1">
                <a:solidFill>
                  <a:srgbClr val="7030A0"/>
                </a:solidFill>
              </a:rPr>
              <a:t>Tú</a:t>
            </a:r>
            <a:r>
              <a:rPr lang="en-US" i="1" dirty="0">
                <a:solidFill>
                  <a:srgbClr val="7030A0"/>
                </a:solidFill>
              </a:rPr>
              <a:t> </a:t>
            </a:r>
            <a:r>
              <a:rPr lang="en-US" i="1" dirty="0" err="1">
                <a:solidFill>
                  <a:srgbClr val="7030A0"/>
                </a:solidFill>
              </a:rPr>
              <a:t>puedes</a:t>
            </a:r>
            <a:r>
              <a:rPr lang="en-US" i="1" dirty="0">
                <a:solidFill>
                  <a:srgbClr val="7030A0"/>
                </a:solidFill>
              </a:rPr>
              <a:t> </a:t>
            </a:r>
            <a:r>
              <a:rPr lang="en-US" i="1" dirty="0" err="1">
                <a:solidFill>
                  <a:srgbClr val="7030A0"/>
                </a:solidFill>
              </a:rPr>
              <a:t>controlar</a:t>
            </a:r>
            <a:r>
              <a:rPr lang="en-US" i="1" dirty="0">
                <a:solidFill>
                  <a:srgbClr val="7030A0"/>
                </a:solidFill>
              </a:rPr>
              <a:t> el </a:t>
            </a:r>
            <a:r>
              <a:rPr lang="en-US" i="1" dirty="0" err="1">
                <a:solidFill>
                  <a:srgbClr val="7030A0"/>
                </a:solidFill>
              </a:rPr>
              <a:t>ambiente</a:t>
            </a:r>
            <a:r>
              <a:rPr lang="en-US" i="1" dirty="0">
                <a:solidFill>
                  <a:srgbClr val="7030A0"/>
                </a:solidFill>
              </a:rPr>
              <a:t> de </a:t>
            </a:r>
            <a:r>
              <a:rPr lang="en-US" i="1" dirty="0" err="1">
                <a:solidFill>
                  <a:srgbClr val="7030A0"/>
                </a:solidFill>
              </a:rPr>
              <a:t>tu</a:t>
            </a:r>
            <a:r>
              <a:rPr lang="en-US" i="1" dirty="0">
                <a:solidFill>
                  <a:srgbClr val="7030A0"/>
                </a:solidFill>
              </a:rPr>
              <a:t> </a:t>
            </a:r>
            <a:r>
              <a:rPr lang="en-US" i="1" dirty="0" err="1">
                <a:solidFill>
                  <a:srgbClr val="7030A0"/>
                </a:solidFill>
              </a:rPr>
              <a:t>mundo</a:t>
            </a:r>
            <a:r>
              <a:rPr lang="en-US" i="1" dirty="0">
                <a:solidFill>
                  <a:srgbClr val="7030A0"/>
                </a:solidFill>
              </a:rPr>
              <a:t> </a:t>
            </a:r>
            <a:r>
              <a:rPr lang="en-US" i="1" dirty="0" err="1">
                <a:solidFill>
                  <a:srgbClr val="7030A0"/>
                </a:solidFill>
              </a:rPr>
              <a:t>financiero</a:t>
            </a:r>
            <a:r>
              <a:rPr lang="en-US" i="1" dirty="0">
                <a:solidFill>
                  <a:srgbClr val="7030A0"/>
                </a:solidFill>
              </a:rPr>
              <a:t> </a:t>
            </a:r>
            <a:r>
              <a:rPr lang="en-US" i="1" dirty="0" err="1">
                <a:solidFill>
                  <a:srgbClr val="7030A0"/>
                </a:solidFill>
              </a:rPr>
              <a:t>controlando</a:t>
            </a:r>
            <a:r>
              <a:rPr lang="en-US" i="1" dirty="0">
                <a:solidFill>
                  <a:srgbClr val="7030A0"/>
                </a:solidFill>
              </a:rPr>
              <a:t> “la </a:t>
            </a:r>
            <a:r>
              <a:rPr lang="en-US" i="1" dirty="0" err="1">
                <a:solidFill>
                  <a:srgbClr val="7030A0"/>
                </a:solidFill>
              </a:rPr>
              <a:t>ecuación</a:t>
            </a:r>
            <a:r>
              <a:rPr lang="en-US" i="1" dirty="0">
                <a:solidFill>
                  <a:srgbClr val="7030A0"/>
                </a:solidFill>
              </a:rPr>
              <a:t> del </a:t>
            </a:r>
            <a:r>
              <a:rPr lang="en-US" i="1" dirty="0" err="1">
                <a:solidFill>
                  <a:srgbClr val="7030A0"/>
                </a:solidFill>
              </a:rPr>
              <a:t>banco</a:t>
            </a:r>
            <a:r>
              <a:rPr lang="en-US" i="1" dirty="0">
                <a:solidFill>
                  <a:srgbClr val="7030A0"/>
                </a:solidFill>
              </a:rPr>
              <a:t>” y </a:t>
            </a:r>
            <a:r>
              <a:rPr lang="en-US" i="1" dirty="0" err="1">
                <a:solidFill>
                  <a:srgbClr val="7030A0"/>
                </a:solidFill>
              </a:rPr>
              <a:t>cómo</a:t>
            </a:r>
            <a:r>
              <a:rPr lang="en-US" i="1" dirty="0">
                <a:solidFill>
                  <a:srgbClr val="7030A0"/>
                </a:solidFill>
              </a:rPr>
              <a:t> se </a:t>
            </a:r>
            <a:r>
              <a:rPr lang="en-US" i="1" dirty="0" err="1">
                <a:solidFill>
                  <a:srgbClr val="7030A0"/>
                </a:solidFill>
              </a:rPr>
              <a:t>relaciona</a:t>
            </a:r>
            <a:r>
              <a:rPr lang="en-US" i="1" dirty="0">
                <a:solidFill>
                  <a:srgbClr val="7030A0"/>
                </a:solidFill>
              </a:rPr>
              <a:t> a </a:t>
            </a:r>
            <a:r>
              <a:rPr lang="en-US" i="1" dirty="0" err="1">
                <a:solidFill>
                  <a:srgbClr val="7030A0"/>
                </a:solidFill>
              </a:rPr>
              <a:t>ti</a:t>
            </a:r>
            <a:r>
              <a:rPr lang="en-US" i="1" dirty="0">
                <a:solidFill>
                  <a:srgbClr val="7030A0"/>
                </a:solidFill>
              </a:rPr>
              <a:t>. </a:t>
            </a:r>
            <a:r>
              <a:rPr lang="en-US" i="1" dirty="0" err="1">
                <a:solidFill>
                  <a:srgbClr val="7030A0"/>
                </a:solidFill>
              </a:rPr>
              <a:t>Usando</a:t>
            </a:r>
            <a:r>
              <a:rPr lang="en-US" i="1" dirty="0">
                <a:solidFill>
                  <a:srgbClr val="7030A0"/>
                </a:solidFill>
              </a:rPr>
              <a:t> </a:t>
            </a:r>
            <a:r>
              <a:rPr lang="en-US" i="1" dirty="0" err="1">
                <a:solidFill>
                  <a:srgbClr val="7030A0"/>
                </a:solidFill>
              </a:rPr>
              <a:t>siempre</a:t>
            </a:r>
            <a:r>
              <a:rPr lang="en-US" i="1" dirty="0">
                <a:solidFill>
                  <a:srgbClr val="7030A0"/>
                </a:solidFill>
              </a:rPr>
              <a:t> el </a:t>
            </a:r>
            <a:r>
              <a:rPr lang="en-US" i="1" dirty="0" err="1">
                <a:solidFill>
                  <a:srgbClr val="7030A0"/>
                </a:solidFill>
              </a:rPr>
              <a:t>aire</a:t>
            </a:r>
            <a:r>
              <a:rPr lang="en-US" i="1" dirty="0">
                <a:solidFill>
                  <a:srgbClr val="7030A0"/>
                </a:solidFill>
              </a:rPr>
              <a:t> a favor en </a:t>
            </a:r>
            <a:r>
              <a:rPr lang="en-US" i="1" dirty="0" err="1">
                <a:solidFill>
                  <a:srgbClr val="7030A0"/>
                </a:solidFill>
              </a:rPr>
              <a:t>todo</a:t>
            </a:r>
            <a:r>
              <a:rPr lang="en-US" i="1" dirty="0">
                <a:solidFill>
                  <a:srgbClr val="7030A0"/>
                </a:solidFill>
              </a:rPr>
              <a:t> lo </a:t>
            </a:r>
            <a:r>
              <a:rPr lang="en-US" i="1" dirty="0" err="1">
                <a:solidFill>
                  <a:srgbClr val="7030A0"/>
                </a:solidFill>
              </a:rPr>
              <a:t>que</a:t>
            </a:r>
            <a:r>
              <a:rPr lang="en-US" i="1" dirty="0">
                <a:solidFill>
                  <a:srgbClr val="7030A0"/>
                </a:solidFill>
              </a:rPr>
              <a:t> </a:t>
            </a:r>
            <a:r>
              <a:rPr lang="en-US" i="1" dirty="0" err="1">
                <a:solidFill>
                  <a:srgbClr val="7030A0"/>
                </a:solidFill>
              </a:rPr>
              <a:t>hagas</a:t>
            </a:r>
            <a:r>
              <a:rPr lang="en-US" i="1" dirty="0">
                <a:solidFill>
                  <a:srgbClr val="7030A0"/>
                </a:solidFill>
              </a:rPr>
              <a:t> en el </a:t>
            </a:r>
            <a:r>
              <a:rPr lang="en-US" i="1" dirty="0" err="1">
                <a:solidFill>
                  <a:srgbClr val="7030A0"/>
                </a:solidFill>
              </a:rPr>
              <a:t>mundo</a:t>
            </a:r>
            <a:r>
              <a:rPr lang="en-US" i="1" dirty="0">
                <a:solidFill>
                  <a:srgbClr val="7030A0"/>
                </a:solidFill>
              </a:rPr>
              <a:t> </a:t>
            </a:r>
            <a:r>
              <a:rPr lang="en-US" i="1" dirty="0" err="1">
                <a:solidFill>
                  <a:srgbClr val="7030A0"/>
                </a:solidFill>
              </a:rPr>
              <a:t>financiero</a:t>
            </a:r>
            <a:r>
              <a:rPr lang="en-US" i="1" dirty="0">
                <a:solidFill>
                  <a:srgbClr val="7030A0"/>
                </a:solidFill>
              </a:rPr>
              <a:t>.</a:t>
            </a:r>
            <a:r>
              <a:rPr lang="en-US" i="1" dirty="0"/>
              <a:t> </a:t>
            </a:r>
            <a:r>
              <a:rPr lang="en-US" i="1" dirty="0">
                <a:solidFill>
                  <a:srgbClr val="7030A0"/>
                </a:solidFill>
              </a:rPr>
              <a:t>” – Nelson Nash</a:t>
            </a:r>
          </a:p>
          <a:p>
            <a:pPr>
              <a:buFont typeface="Arial" pitchFamily="34" charset="0"/>
              <a:buChar char="•"/>
            </a:pPr>
            <a:r>
              <a:rPr lang="en-US" i="1" dirty="0">
                <a:solidFill>
                  <a:srgbClr val="7030A0"/>
                </a:solidFill>
              </a:rPr>
              <a:t>“</a:t>
            </a:r>
            <a:r>
              <a:rPr lang="en-US" i="1" dirty="0" err="1">
                <a:solidFill>
                  <a:srgbClr val="7030A0"/>
                </a:solidFill>
              </a:rPr>
              <a:t>Aprender</a:t>
            </a:r>
            <a:r>
              <a:rPr lang="en-US" i="1" dirty="0">
                <a:solidFill>
                  <a:srgbClr val="7030A0"/>
                </a:solidFill>
              </a:rPr>
              <a:t> a </a:t>
            </a:r>
            <a:r>
              <a:rPr lang="en-US" i="1" dirty="0" err="1">
                <a:solidFill>
                  <a:srgbClr val="7030A0"/>
                </a:solidFill>
              </a:rPr>
              <a:t>controlar</a:t>
            </a:r>
            <a:r>
              <a:rPr lang="en-US" i="1" dirty="0">
                <a:solidFill>
                  <a:srgbClr val="7030A0"/>
                </a:solidFill>
              </a:rPr>
              <a:t> el </a:t>
            </a:r>
            <a:r>
              <a:rPr lang="en-US" i="1" dirty="0" err="1">
                <a:solidFill>
                  <a:srgbClr val="7030A0"/>
                </a:solidFill>
              </a:rPr>
              <a:t>ambiente</a:t>
            </a:r>
            <a:r>
              <a:rPr lang="en-US" i="1" dirty="0">
                <a:solidFill>
                  <a:srgbClr val="7030A0"/>
                </a:solidFill>
              </a:rPr>
              <a:t> </a:t>
            </a:r>
            <a:r>
              <a:rPr lang="en-US" i="1" dirty="0" err="1">
                <a:solidFill>
                  <a:srgbClr val="7030A0"/>
                </a:solidFill>
              </a:rPr>
              <a:t>financiero</a:t>
            </a:r>
            <a:r>
              <a:rPr lang="en-US" i="1" dirty="0">
                <a:solidFill>
                  <a:srgbClr val="7030A0"/>
                </a:solidFill>
              </a:rPr>
              <a:t> en el </a:t>
            </a:r>
            <a:r>
              <a:rPr lang="en-US" i="1" dirty="0" err="1">
                <a:solidFill>
                  <a:srgbClr val="7030A0"/>
                </a:solidFill>
              </a:rPr>
              <a:t>que</a:t>
            </a:r>
            <a:r>
              <a:rPr lang="en-US" i="1" dirty="0">
                <a:solidFill>
                  <a:srgbClr val="7030A0"/>
                </a:solidFill>
              </a:rPr>
              <a:t> operas </a:t>
            </a:r>
            <a:r>
              <a:rPr lang="en-US" i="1" dirty="0" err="1">
                <a:solidFill>
                  <a:srgbClr val="7030A0"/>
                </a:solidFill>
              </a:rPr>
              <a:t>es</a:t>
            </a:r>
            <a:r>
              <a:rPr lang="en-US" i="1" dirty="0">
                <a:solidFill>
                  <a:srgbClr val="7030A0"/>
                </a:solidFill>
              </a:rPr>
              <a:t> lo </a:t>
            </a:r>
            <a:r>
              <a:rPr lang="en-US" i="1" dirty="0" err="1">
                <a:solidFill>
                  <a:srgbClr val="7030A0"/>
                </a:solidFill>
              </a:rPr>
              <a:t>que</a:t>
            </a:r>
            <a:r>
              <a:rPr lang="en-US" i="1" dirty="0">
                <a:solidFill>
                  <a:srgbClr val="7030A0"/>
                </a:solidFill>
              </a:rPr>
              <a:t> </a:t>
            </a:r>
            <a:r>
              <a:rPr lang="en-US" i="1" dirty="0" err="1">
                <a:solidFill>
                  <a:srgbClr val="7030A0"/>
                </a:solidFill>
              </a:rPr>
              <a:t>más</a:t>
            </a:r>
            <a:r>
              <a:rPr lang="en-US" i="1" dirty="0">
                <a:solidFill>
                  <a:srgbClr val="7030A0"/>
                </a:solidFill>
              </a:rPr>
              <a:t> </a:t>
            </a:r>
            <a:r>
              <a:rPr lang="en-US" i="1" dirty="0" err="1">
                <a:solidFill>
                  <a:srgbClr val="7030A0"/>
                </a:solidFill>
              </a:rPr>
              <a:t>te</a:t>
            </a:r>
            <a:r>
              <a:rPr lang="en-US" i="1" dirty="0">
                <a:solidFill>
                  <a:srgbClr val="7030A0"/>
                </a:solidFill>
              </a:rPr>
              <a:t> </a:t>
            </a:r>
            <a:r>
              <a:rPr lang="en-US" i="1" dirty="0" err="1">
                <a:solidFill>
                  <a:srgbClr val="7030A0"/>
                </a:solidFill>
              </a:rPr>
              <a:t>va</a:t>
            </a:r>
            <a:r>
              <a:rPr lang="en-US" i="1" dirty="0">
                <a:solidFill>
                  <a:srgbClr val="7030A0"/>
                </a:solidFill>
              </a:rPr>
              <a:t> a </a:t>
            </a:r>
            <a:r>
              <a:rPr lang="en-US" i="1" dirty="0" err="1">
                <a:solidFill>
                  <a:srgbClr val="7030A0"/>
                </a:solidFill>
              </a:rPr>
              <a:t>generar</a:t>
            </a:r>
            <a:r>
              <a:rPr lang="en-US" i="1" dirty="0">
                <a:solidFill>
                  <a:srgbClr val="7030A0"/>
                </a:solidFill>
              </a:rPr>
              <a:t> </a:t>
            </a:r>
            <a:r>
              <a:rPr lang="en-US" i="1" dirty="0" err="1">
                <a:solidFill>
                  <a:srgbClr val="7030A0"/>
                </a:solidFill>
              </a:rPr>
              <a:t>ganancias</a:t>
            </a:r>
            <a:r>
              <a:rPr lang="en-US" i="1" dirty="0">
                <a:solidFill>
                  <a:srgbClr val="7030A0"/>
                </a:solidFill>
              </a:rPr>
              <a:t> en </a:t>
            </a:r>
            <a:r>
              <a:rPr lang="en-US" i="1" dirty="0" err="1">
                <a:solidFill>
                  <a:srgbClr val="7030A0"/>
                </a:solidFill>
              </a:rPr>
              <a:t>tu</a:t>
            </a:r>
            <a:r>
              <a:rPr lang="en-US" i="1" dirty="0">
                <a:solidFill>
                  <a:srgbClr val="7030A0"/>
                </a:solidFill>
              </a:rPr>
              <a:t> </a:t>
            </a:r>
            <a:r>
              <a:rPr lang="en-US" i="1" dirty="0" err="1">
                <a:solidFill>
                  <a:srgbClr val="7030A0"/>
                </a:solidFill>
              </a:rPr>
              <a:t>vida</a:t>
            </a:r>
            <a:r>
              <a:rPr lang="en-US" i="1" dirty="0">
                <a:solidFill>
                  <a:srgbClr val="7030A0"/>
                </a:solidFill>
              </a:rPr>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2470404"/>
            <a:ext cx="2218944" cy="1155192"/>
          </a:xfrm>
          <a:prstGeom prst="rect">
            <a:avLst/>
          </a:prstGeom>
        </p:spPr>
      </p:pic>
      <p:sp>
        <p:nvSpPr>
          <p:cNvPr id="6" name="Right Arrow 5"/>
          <p:cNvSpPr/>
          <p:nvPr/>
        </p:nvSpPr>
        <p:spPr>
          <a:xfrm>
            <a:off x="7048500" y="26670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9144000" y="3625596"/>
            <a:ext cx="1066800" cy="336804"/>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67550" y="2285738"/>
            <a:ext cx="876300" cy="369332"/>
          </a:xfrm>
          <a:prstGeom prst="rect">
            <a:avLst/>
          </a:prstGeom>
          <a:noFill/>
        </p:spPr>
        <p:txBody>
          <a:bodyPr wrap="square" rtlCol="0">
            <a:spAutoFit/>
          </a:bodyPr>
          <a:lstStyle/>
          <a:p>
            <a:r>
              <a:rPr lang="en-US" b="1" dirty="0" err="1"/>
              <a:t>Deuda</a:t>
            </a:r>
            <a:endParaRPr lang="en-US" b="1" dirty="0"/>
          </a:p>
        </p:txBody>
      </p:sp>
      <p:sp>
        <p:nvSpPr>
          <p:cNvPr id="9" name="TextBox 8"/>
          <p:cNvSpPr txBox="1"/>
          <p:nvPr/>
        </p:nvSpPr>
        <p:spPr>
          <a:xfrm>
            <a:off x="8534400" y="3962400"/>
            <a:ext cx="1828800" cy="369332"/>
          </a:xfrm>
          <a:prstGeom prst="rect">
            <a:avLst/>
          </a:prstGeom>
          <a:noFill/>
        </p:spPr>
        <p:txBody>
          <a:bodyPr wrap="square" rtlCol="0">
            <a:spAutoFit/>
          </a:bodyPr>
          <a:lstStyle/>
          <a:p>
            <a:pPr algn="r"/>
            <a:r>
              <a:rPr lang="en-US" b="1" dirty="0" err="1"/>
              <a:t>Tu</a:t>
            </a:r>
            <a:r>
              <a:rPr lang="en-US" b="1" dirty="0"/>
              <a:t> </a:t>
            </a:r>
            <a:r>
              <a:rPr lang="en-US" b="1" dirty="0" err="1"/>
              <a:t>propio</a:t>
            </a:r>
            <a:r>
              <a:rPr lang="en-US" b="1" dirty="0"/>
              <a:t> </a:t>
            </a:r>
            <a:r>
              <a:rPr lang="en-US" b="1" dirty="0" err="1"/>
              <a:t>banco</a:t>
            </a:r>
            <a:endParaRPr lang="en-US" b="1" dirty="0"/>
          </a:p>
        </p:txBody>
      </p:sp>
      <p:pic>
        <p:nvPicPr>
          <p:cNvPr id="11" name="Picture 10">
            <a:extLst>
              <a:ext uri="{FF2B5EF4-FFF2-40B4-BE49-F238E27FC236}">
                <a16:creationId xmlns:a16="http://schemas.microsoft.com/office/drawing/2014/main" id="{A365D595-05D8-21BF-EC8A-76A3DF563991}"/>
              </a:ext>
            </a:extLst>
          </p:cNvPr>
          <p:cNvPicPr>
            <a:picLocks noChangeAspect="1"/>
          </p:cNvPicPr>
          <p:nvPr/>
        </p:nvPicPr>
        <p:blipFill>
          <a:blip r:embed="rId3"/>
          <a:stretch>
            <a:fillRect/>
          </a:stretch>
        </p:blipFill>
        <p:spPr>
          <a:xfrm>
            <a:off x="1" y="14434"/>
            <a:ext cx="1809344" cy="583892"/>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4" y="0"/>
            <a:ext cx="8771106" cy="1143000"/>
          </a:xfrm>
        </p:spPr>
        <p:txBody>
          <a:bodyPr>
            <a:normAutofit fontScale="90000"/>
          </a:bodyPr>
          <a:lstStyle/>
          <a:p>
            <a:r>
              <a:rPr lang="es-ES" b="1" dirty="0"/>
              <a:t>¿ </a:t>
            </a:r>
            <a:r>
              <a:rPr lang="en-US" b="1" dirty="0" err="1"/>
              <a:t>Deudor</a:t>
            </a:r>
            <a:r>
              <a:rPr lang="en-US" b="1" dirty="0"/>
              <a:t>, </a:t>
            </a:r>
            <a:r>
              <a:rPr lang="en-US" b="1" dirty="0" err="1"/>
              <a:t>Ahorrador</a:t>
            </a:r>
            <a:r>
              <a:rPr lang="en-US" b="1" dirty="0"/>
              <a:t>, </a:t>
            </a:r>
            <a:br>
              <a:rPr lang="en-US" b="1" dirty="0"/>
            </a:br>
            <a:r>
              <a:rPr lang="en-US" b="1" dirty="0"/>
              <a:t>o </a:t>
            </a:r>
            <a:r>
              <a:rPr lang="en-US" b="1" dirty="0" err="1"/>
              <a:t>Creador</a:t>
            </a:r>
            <a:r>
              <a:rPr lang="en-US" b="1" dirty="0"/>
              <a:t> de </a:t>
            </a:r>
            <a:r>
              <a:rPr lang="en-US" b="1" dirty="0" err="1"/>
              <a:t>Riqueza</a:t>
            </a:r>
            <a:r>
              <a:rPr lang="en-US" b="1" dirty="0"/>
              <a:t>?</a:t>
            </a:r>
          </a:p>
        </p:txBody>
      </p:sp>
      <p:sp>
        <p:nvSpPr>
          <p:cNvPr id="3" name="Content Placeholder 2"/>
          <p:cNvSpPr>
            <a:spLocks noGrp="1"/>
          </p:cNvSpPr>
          <p:nvPr>
            <p:ph idx="1"/>
          </p:nvPr>
        </p:nvSpPr>
        <p:spPr>
          <a:xfrm>
            <a:off x="1752600" y="1219200"/>
            <a:ext cx="5562600" cy="3810000"/>
          </a:xfrm>
        </p:spPr>
        <p:txBody>
          <a:bodyPr>
            <a:normAutofit fontScale="92500" lnSpcReduction="10000"/>
          </a:bodyPr>
          <a:lstStyle/>
          <a:p>
            <a:pPr>
              <a:buNone/>
            </a:pPr>
            <a:r>
              <a:rPr lang="es-ES" sz="2400" dirty="0"/>
              <a:t>¿Cómo se puede llegar a ser financieramente libre</a:t>
            </a:r>
            <a:r>
              <a:rPr lang="en-US" sz="2400" i="1" dirty="0"/>
              <a:t>?</a:t>
            </a:r>
          </a:p>
          <a:p>
            <a:pPr>
              <a:buNone/>
            </a:pPr>
            <a:r>
              <a:rPr lang="en-US" sz="2300" b="1" u="sng" dirty="0" err="1"/>
              <a:t>Considera</a:t>
            </a:r>
            <a:r>
              <a:rPr lang="en-US" sz="2300" b="1" u="sng" dirty="0"/>
              <a:t> </a:t>
            </a:r>
            <a:r>
              <a:rPr lang="en-US" sz="2300" b="1" u="sng" dirty="0" err="1"/>
              <a:t>una</a:t>
            </a:r>
            <a:r>
              <a:rPr lang="en-US" sz="2300" b="1" u="sng" dirty="0"/>
              <a:t> </a:t>
            </a:r>
            <a:r>
              <a:rPr lang="en-US" sz="2300" b="1" u="sng" dirty="0" err="1"/>
              <a:t>compra</a:t>
            </a:r>
            <a:r>
              <a:rPr lang="en-US" sz="2300" b="1" u="sng" dirty="0"/>
              <a:t> de </a:t>
            </a:r>
            <a:r>
              <a:rPr lang="en-US" sz="2300" b="1" u="sng" dirty="0" err="1"/>
              <a:t>carro</a:t>
            </a:r>
            <a:endParaRPr lang="en-US" sz="2300" b="1" u="sng" dirty="0"/>
          </a:p>
          <a:p>
            <a:pPr marL="0" indent="0">
              <a:buNone/>
            </a:pPr>
            <a:r>
              <a:rPr lang="en-US" sz="2400" dirty="0"/>
              <a:t>Hay </a:t>
            </a:r>
            <a:r>
              <a:rPr lang="en-US" sz="2400" dirty="0" err="1"/>
              <a:t>varias</a:t>
            </a:r>
            <a:r>
              <a:rPr lang="en-US" sz="2400" dirty="0"/>
              <a:t> </a:t>
            </a:r>
            <a:r>
              <a:rPr lang="en-US" sz="2400" dirty="0" err="1"/>
              <a:t>maneras</a:t>
            </a:r>
            <a:r>
              <a:rPr lang="en-US" sz="2400" dirty="0"/>
              <a:t> de </a:t>
            </a:r>
            <a:r>
              <a:rPr lang="en-US" sz="2400" dirty="0" err="1"/>
              <a:t>financiar</a:t>
            </a:r>
            <a:r>
              <a:rPr lang="en-US" sz="2400" dirty="0"/>
              <a:t> la </a:t>
            </a:r>
            <a:r>
              <a:rPr lang="en-US" sz="2400" dirty="0" err="1"/>
              <a:t>compra</a:t>
            </a:r>
            <a:r>
              <a:rPr lang="en-US" sz="2400" dirty="0"/>
              <a:t> de un </a:t>
            </a:r>
            <a:r>
              <a:rPr lang="en-US" sz="2400" dirty="0" err="1"/>
              <a:t>carro</a:t>
            </a:r>
            <a:r>
              <a:rPr lang="en-US" sz="2400" dirty="0"/>
              <a:t>:</a:t>
            </a:r>
          </a:p>
          <a:p>
            <a:pPr marL="457200" indent="-457200">
              <a:buFont typeface="+mj-lt"/>
              <a:buAutoNum type="arabicPeriod"/>
            </a:pPr>
            <a:r>
              <a:rPr lang="en-US" sz="2400" dirty="0" err="1"/>
              <a:t>Pedir</a:t>
            </a:r>
            <a:r>
              <a:rPr lang="en-US" sz="2400" dirty="0"/>
              <a:t> </a:t>
            </a:r>
            <a:r>
              <a:rPr lang="en-US" sz="2400" dirty="0" err="1"/>
              <a:t>prestado</a:t>
            </a:r>
            <a:r>
              <a:rPr lang="en-US" sz="2400" dirty="0"/>
              <a:t> y </a:t>
            </a:r>
            <a:r>
              <a:rPr lang="en-US" sz="2400" dirty="0" err="1"/>
              <a:t>pagar</a:t>
            </a:r>
            <a:r>
              <a:rPr lang="en-US" sz="2400" dirty="0"/>
              <a:t> con </a:t>
            </a:r>
            <a:r>
              <a:rPr lang="en-US" sz="2400" dirty="0" err="1"/>
              <a:t>intereses</a:t>
            </a:r>
            <a:r>
              <a:rPr lang="en-US" sz="2400" dirty="0"/>
              <a:t>.</a:t>
            </a:r>
          </a:p>
          <a:p>
            <a:pPr marL="457200" indent="-457200">
              <a:buFont typeface="+mj-lt"/>
              <a:buAutoNum type="arabicPeriod"/>
            </a:pPr>
            <a:r>
              <a:rPr lang="en-US" sz="2400" dirty="0" err="1"/>
              <a:t>Ahorrar</a:t>
            </a:r>
            <a:r>
              <a:rPr lang="en-US" sz="2400" dirty="0"/>
              <a:t> y </a:t>
            </a:r>
            <a:r>
              <a:rPr lang="en-US" sz="2400" dirty="0" err="1"/>
              <a:t>pagar</a:t>
            </a:r>
            <a:r>
              <a:rPr lang="en-US" sz="2400" dirty="0"/>
              <a:t> en </a:t>
            </a:r>
            <a:r>
              <a:rPr lang="en-US" sz="2400" dirty="0" err="1"/>
              <a:t>efectivo</a:t>
            </a:r>
            <a:r>
              <a:rPr lang="en-US" sz="2400" dirty="0"/>
              <a:t>, </a:t>
            </a:r>
            <a:r>
              <a:rPr lang="en-US" sz="2400" dirty="0" err="1"/>
              <a:t>pero</a:t>
            </a:r>
            <a:r>
              <a:rPr lang="en-US" sz="2400" dirty="0"/>
              <a:t> </a:t>
            </a:r>
            <a:r>
              <a:rPr lang="en-US" sz="2400" dirty="0" err="1"/>
              <a:t>pierdes</a:t>
            </a:r>
            <a:r>
              <a:rPr lang="en-US" sz="2400" dirty="0"/>
              <a:t> el </a:t>
            </a:r>
            <a:r>
              <a:rPr lang="en-US" sz="2400" dirty="0" err="1"/>
              <a:t>costo</a:t>
            </a:r>
            <a:r>
              <a:rPr lang="en-US" sz="2400" dirty="0"/>
              <a:t> de </a:t>
            </a:r>
            <a:r>
              <a:rPr lang="en-US" sz="2400" dirty="0" err="1"/>
              <a:t>oportunidad</a:t>
            </a:r>
            <a:r>
              <a:rPr lang="en-US" sz="2400" dirty="0"/>
              <a:t>.</a:t>
            </a:r>
          </a:p>
          <a:p>
            <a:pPr marL="457200" indent="-457200">
              <a:buFont typeface="+mj-lt"/>
              <a:buAutoNum type="arabicPeriod"/>
            </a:pPr>
            <a:r>
              <a:rPr lang="en-US" sz="2400" dirty="0" err="1"/>
              <a:t>Convertirte</a:t>
            </a:r>
            <a:r>
              <a:rPr lang="en-US" sz="2400" dirty="0"/>
              <a:t> en </a:t>
            </a:r>
            <a:r>
              <a:rPr lang="en-US" sz="2400" dirty="0" err="1"/>
              <a:t>tu</a:t>
            </a:r>
            <a:r>
              <a:rPr lang="en-US" sz="2400" dirty="0"/>
              <a:t> </a:t>
            </a:r>
            <a:r>
              <a:rPr lang="en-US" sz="2400" dirty="0" err="1"/>
              <a:t>propio</a:t>
            </a:r>
            <a:r>
              <a:rPr lang="en-US" sz="2400" dirty="0"/>
              <a:t> </a:t>
            </a:r>
            <a:r>
              <a:rPr lang="en-US" sz="2400" dirty="0" err="1"/>
              <a:t>banco</a:t>
            </a:r>
            <a:r>
              <a:rPr lang="en-US" sz="2400" dirty="0"/>
              <a:t> y </a:t>
            </a:r>
            <a:r>
              <a:rPr lang="en-US" sz="2400" dirty="0" err="1"/>
              <a:t>pagar</a:t>
            </a:r>
            <a:r>
              <a:rPr lang="en-US" sz="2400" dirty="0"/>
              <a:t> en </a:t>
            </a:r>
            <a:r>
              <a:rPr lang="en-US" sz="2400" dirty="0" err="1"/>
              <a:t>efectivo</a:t>
            </a:r>
            <a:r>
              <a:rPr lang="en-US" sz="2400" dirty="0"/>
              <a:t> </a:t>
            </a:r>
            <a:r>
              <a:rPr lang="en-US" sz="2400" dirty="0" err="1"/>
              <a:t>pagándote</a:t>
            </a:r>
            <a:r>
              <a:rPr lang="en-US" sz="2400" dirty="0"/>
              <a:t> a </a:t>
            </a:r>
            <a:r>
              <a:rPr lang="en-US" sz="2400" dirty="0" err="1"/>
              <a:t>ti</a:t>
            </a:r>
            <a:r>
              <a:rPr lang="en-US" sz="2400" dirty="0"/>
              <a:t> </a:t>
            </a:r>
            <a:r>
              <a:rPr lang="en-US" sz="2400" dirty="0" err="1"/>
              <a:t>mismo</a:t>
            </a:r>
            <a:r>
              <a:rPr lang="en-US" sz="2400" dirty="0"/>
              <a:t> y con </a:t>
            </a:r>
            <a:r>
              <a:rPr lang="en-US" sz="2400" dirty="0" err="1"/>
              <a:t>intereses</a:t>
            </a:r>
            <a:r>
              <a:rPr lang="en-US" sz="2400" dirty="0"/>
              <a:t>.</a:t>
            </a:r>
          </a:p>
          <a:p>
            <a:pPr>
              <a:buNone/>
            </a:pPr>
            <a:endParaRPr lang="en-US" dirty="0"/>
          </a:p>
        </p:txBody>
      </p:sp>
      <p:sp>
        <p:nvSpPr>
          <p:cNvPr id="5" name="Content Placeholder 2"/>
          <p:cNvSpPr txBox="1">
            <a:spLocks/>
          </p:cNvSpPr>
          <p:nvPr/>
        </p:nvSpPr>
        <p:spPr>
          <a:xfrm>
            <a:off x="1828800" y="5410200"/>
            <a:ext cx="8839200" cy="1447800"/>
          </a:xfrm>
          <a:prstGeom prst="rect">
            <a:avLst/>
          </a:prstGeom>
        </p:spPr>
        <p:txBody>
          <a:bodyPr vert="horz" lIns="91440" tIns="45720" rIns="91440" bIns="45720" rtlCol="0">
            <a:noAutofit/>
          </a:bodyPr>
          <a:lstStyle/>
          <a:p>
            <a:pPr>
              <a:buNone/>
            </a:pPr>
            <a:r>
              <a:rPr lang="es-ES" sz="2000" b="1" u="sng" dirty="0"/>
              <a:t>¿</a:t>
            </a:r>
            <a:r>
              <a:rPr lang="es-ES" sz="2000" dirty="0"/>
              <a:t> </a:t>
            </a:r>
            <a:r>
              <a:rPr lang="en-US" sz="2000" b="1" u="sng" dirty="0" err="1"/>
              <a:t>Quién</a:t>
            </a:r>
            <a:r>
              <a:rPr lang="en-US" sz="2000" b="1" u="sng" dirty="0"/>
              <a:t> </a:t>
            </a:r>
            <a:r>
              <a:rPr lang="en-US" sz="2000" b="1" u="sng" dirty="0" err="1"/>
              <a:t>controla</a:t>
            </a:r>
            <a:r>
              <a:rPr lang="en-US" sz="2000" b="1" u="sng" dirty="0"/>
              <a:t> </a:t>
            </a:r>
            <a:r>
              <a:rPr lang="en-US" sz="2000" b="1" u="sng" dirty="0" err="1"/>
              <a:t>tú</a:t>
            </a:r>
            <a:r>
              <a:rPr lang="en-US" sz="2000" b="1" u="sng" dirty="0"/>
              <a:t> </a:t>
            </a:r>
            <a:r>
              <a:rPr lang="en-US" sz="2000" b="1" u="sng" dirty="0" err="1"/>
              <a:t>financiamiento</a:t>
            </a:r>
            <a:r>
              <a:rPr lang="en-US" sz="2000" b="1" u="sng" dirty="0"/>
              <a:t>? </a:t>
            </a:r>
            <a:r>
              <a:rPr lang="en-US" sz="2000" b="1" u="sng" dirty="0" err="1"/>
              <a:t>Tú</a:t>
            </a:r>
            <a:r>
              <a:rPr lang="en-US" sz="2000" b="1" u="sng" dirty="0"/>
              <a:t> o </a:t>
            </a:r>
            <a:r>
              <a:rPr lang="en-US" sz="2000" b="1" u="sng" dirty="0" err="1"/>
              <a:t>tu</a:t>
            </a:r>
            <a:r>
              <a:rPr lang="en-US" sz="2000" b="1" u="sng" dirty="0"/>
              <a:t> </a:t>
            </a:r>
            <a:r>
              <a:rPr lang="en-US" sz="2000" b="1" u="sng" dirty="0" err="1"/>
              <a:t>Banco</a:t>
            </a:r>
            <a:r>
              <a:rPr lang="en-US" sz="2000" b="1" u="sng" dirty="0"/>
              <a:t>?</a:t>
            </a:r>
          </a:p>
          <a:p>
            <a:pPr>
              <a:buFont typeface="Arial" pitchFamily="34" charset="0"/>
              <a:buChar char="•"/>
            </a:pPr>
            <a:r>
              <a:rPr lang="en-US" sz="2000" i="1" dirty="0">
                <a:solidFill>
                  <a:srgbClr val="00B050"/>
                </a:solidFill>
              </a:rPr>
              <a:t>“</a:t>
            </a:r>
            <a:r>
              <a:rPr lang="en-US" sz="2000" i="1" dirty="0" err="1">
                <a:solidFill>
                  <a:srgbClr val="00B050"/>
                </a:solidFill>
              </a:rPr>
              <a:t>Piensa</a:t>
            </a:r>
            <a:r>
              <a:rPr lang="en-US" sz="2000" i="1" dirty="0">
                <a:solidFill>
                  <a:srgbClr val="00B050"/>
                </a:solidFill>
              </a:rPr>
              <a:t> en la </a:t>
            </a:r>
            <a:r>
              <a:rPr lang="en-US" sz="2000" i="1" dirty="0" err="1">
                <a:solidFill>
                  <a:srgbClr val="00B050"/>
                </a:solidFill>
              </a:rPr>
              <a:t>diferencia</a:t>
            </a:r>
            <a:r>
              <a:rPr lang="en-US" sz="2000" i="1" dirty="0">
                <a:solidFill>
                  <a:srgbClr val="00B050"/>
                </a:solidFill>
              </a:rPr>
              <a:t> entre un </a:t>
            </a:r>
            <a:r>
              <a:rPr lang="en-US" sz="2000" i="1" dirty="0" err="1">
                <a:solidFill>
                  <a:srgbClr val="00B050"/>
                </a:solidFill>
              </a:rPr>
              <a:t>deudor</a:t>
            </a:r>
            <a:r>
              <a:rPr lang="en-US" sz="2000" i="1" dirty="0">
                <a:solidFill>
                  <a:srgbClr val="00B050"/>
                </a:solidFill>
              </a:rPr>
              <a:t>, un </a:t>
            </a:r>
            <a:r>
              <a:rPr lang="en-US" sz="2000" i="1" dirty="0" err="1">
                <a:solidFill>
                  <a:srgbClr val="00B050"/>
                </a:solidFill>
              </a:rPr>
              <a:t>ahorrador</a:t>
            </a:r>
            <a:r>
              <a:rPr lang="en-US" sz="2000" i="1" dirty="0">
                <a:solidFill>
                  <a:srgbClr val="00B050"/>
                </a:solidFill>
              </a:rPr>
              <a:t>, y un </a:t>
            </a:r>
            <a:r>
              <a:rPr lang="en-US" sz="2000" i="1" dirty="0" err="1">
                <a:solidFill>
                  <a:srgbClr val="00B050"/>
                </a:solidFill>
              </a:rPr>
              <a:t>creador</a:t>
            </a:r>
            <a:r>
              <a:rPr lang="en-US" sz="2000" i="1" dirty="0">
                <a:solidFill>
                  <a:srgbClr val="00B050"/>
                </a:solidFill>
              </a:rPr>
              <a:t> de </a:t>
            </a:r>
            <a:r>
              <a:rPr lang="en-US" sz="2000" i="1" dirty="0" err="1">
                <a:solidFill>
                  <a:srgbClr val="00B050"/>
                </a:solidFill>
              </a:rPr>
              <a:t>riquezas</a:t>
            </a:r>
            <a:r>
              <a:rPr lang="en-US" sz="2000" i="1" dirty="0">
                <a:solidFill>
                  <a:srgbClr val="00B050"/>
                </a:solidFill>
              </a:rPr>
              <a:t>.” </a:t>
            </a:r>
          </a:p>
          <a:p>
            <a:pPr algn="r"/>
            <a:r>
              <a:rPr lang="en-US" sz="2000" i="1" dirty="0">
                <a:solidFill>
                  <a:srgbClr val="00B050"/>
                </a:solidFill>
              </a:rPr>
              <a:t>– Dwayne </a:t>
            </a:r>
            <a:r>
              <a:rPr lang="en-US" sz="2000" i="1" dirty="0" err="1">
                <a:solidFill>
                  <a:srgbClr val="00B050"/>
                </a:solidFill>
              </a:rPr>
              <a:t>Burnell</a:t>
            </a:r>
            <a:endParaRPr lang="en-US" sz="2000" i="1" dirty="0">
              <a:solidFill>
                <a:srgbClr val="00B050"/>
              </a:solidFill>
            </a:endParaRPr>
          </a:p>
          <a:p>
            <a:pPr>
              <a:buFont typeface="Arial" pitchFamily="34" charset="0"/>
              <a:buChar char="•"/>
            </a:pPr>
            <a:r>
              <a:rPr lang="es-ES" sz="2000" i="1" dirty="0"/>
              <a:t>¿ </a:t>
            </a:r>
            <a:r>
              <a:rPr lang="en-US" sz="2000" i="1" dirty="0" err="1"/>
              <a:t>Quién</a:t>
            </a:r>
            <a:r>
              <a:rPr lang="en-US" sz="2000" i="1" dirty="0"/>
              <a:t> </a:t>
            </a:r>
            <a:r>
              <a:rPr lang="en-US" sz="2000" i="1" dirty="0" err="1"/>
              <a:t>preferirías</a:t>
            </a:r>
            <a:r>
              <a:rPr lang="en-US" sz="2000" i="1" dirty="0"/>
              <a:t> ser? </a:t>
            </a:r>
            <a:r>
              <a:rPr lang="en-US" sz="2000" i="1" dirty="0" err="1"/>
              <a:t>Aprende</a:t>
            </a:r>
            <a:r>
              <a:rPr lang="en-US" sz="2000" i="1" dirty="0"/>
              <a:t> a SER TU PROPIO BANCO!</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799" y="1440556"/>
            <a:ext cx="2705100" cy="16954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0962" y="3136007"/>
            <a:ext cx="2390775" cy="1914525"/>
          </a:xfrm>
          <a:prstGeom prst="rect">
            <a:avLst/>
          </a:prstGeom>
        </p:spPr>
      </p:pic>
      <p:pic>
        <p:nvPicPr>
          <p:cNvPr id="8" name="Picture 7">
            <a:extLst>
              <a:ext uri="{FF2B5EF4-FFF2-40B4-BE49-F238E27FC236}">
                <a16:creationId xmlns:a16="http://schemas.microsoft.com/office/drawing/2014/main" id="{8BB827C3-9DE1-48ED-F777-E233D11F68A3}"/>
              </a:ext>
            </a:extLst>
          </p:cNvPr>
          <p:cNvPicPr>
            <a:picLocks noChangeAspect="1"/>
          </p:cNvPicPr>
          <p:nvPr/>
        </p:nvPicPr>
        <p:blipFill>
          <a:blip r:embed="rId4"/>
          <a:stretch>
            <a:fillRect/>
          </a:stretch>
        </p:blipFill>
        <p:spPr>
          <a:xfrm>
            <a:off x="1" y="14434"/>
            <a:ext cx="1809344" cy="58389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4986" y="0"/>
            <a:ext cx="8703013" cy="1143000"/>
          </a:xfrm>
        </p:spPr>
        <p:txBody>
          <a:bodyPr>
            <a:normAutofit/>
          </a:bodyPr>
          <a:lstStyle/>
          <a:p>
            <a:r>
              <a:rPr lang="en-US" b="1" dirty="0" err="1"/>
              <a:t>Deudor</a:t>
            </a:r>
            <a:endParaRPr lang="en-US" b="1" dirty="0"/>
          </a:p>
        </p:txBody>
      </p:sp>
      <p:sp>
        <p:nvSpPr>
          <p:cNvPr id="3" name="Content Placeholder 2"/>
          <p:cNvSpPr>
            <a:spLocks noGrp="1"/>
          </p:cNvSpPr>
          <p:nvPr>
            <p:ph idx="1"/>
          </p:nvPr>
        </p:nvSpPr>
        <p:spPr>
          <a:xfrm>
            <a:off x="1752600" y="1219200"/>
            <a:ext cx="7848600" cy="3810000"/>
          </a:xfrm>
        </p:spPr>
        <p:txBody>
          <a:bodyPr>
            <a:normAutofit/>
          </a:bodyPr>
          <a:lstStyle/>
          <a:p>
            <a:pPr>
              <a:buNone/>
            </a:pPr>
            <a:r>
              <a:rPr lang="en-US" sz="2400" i="1" dirty="0">
                <a:solidFill>
                  <a:srgbClr val="00B050"/>
                </a:solidFill>
              </a:rPr>
              <a:t>“</a:t>
            </a:r>
            <a:r>
              <a:rPr lang="es-ES" sz="2400" i="1" dirty="0">
                <a:solidFill>
                  <a:srgbClr val="00B050"/>
                </a:solidFill>
              </a:rPr>
              <a:t>Los ricos son los amos de los pobres; los deudores son esclavos de sus acreedores</a:t>
            </a:r>
            <a:r>
              <a:rPr lang="en-US" sz="2400" i="1" dirty="0">
                <a:solidFill>
                  <a:srgbClr val="00B050"/>
                </a:solidFill>
              </a:rPr>
              <a:t>.” </a:t>
            </a:r>
            <a:r>
              <a:rPr lang="en-US" sz="2400" dirty="0">
                <a:solidFill>
                  <a:srgbClr val="00B050"/>
                </a:solidFill>
              </a:rPr>
              <a:t>– </a:t>
            </a:r>
            <a:r>
              <a:rPr lang="en-US" sz="2400" dirty="0" err="1">
                <a:solidFill>
                  <a:srgbClr val="00B050"/>
                </a:solidFill>
              </a:rPr>
              <a:t>Proverbios</a:t>
            </a:r>
            <a:r>
              <a:rPr lang="en-US" sz="2400" dirty="0">
                <a:solidFill>
                  <a:srgbClr val="00B050"/>
                </a:solidFill>
              </a:rPr>
              <a:t> 22:7</a:t>
            </a:r>
          </a:p>
          <a:p>
            <a:pPr>
              <a:buNone/>
            </a:pPr>
            <a:r>
              <a:rPr lang="en-US" sz="2400" b="1" u="sng" dirty="0"/>
              <a:t>La </a:t>
            </a:r>
            <a:r>
              <a:rPr lang="en-US" sz="2400" b="1" u="sng" dirty="0" err="1"/>
              <a:t>Mayoría</a:t>
            </a:r>
            <a:r>
              <a:rPr lang="en-US" sz="2400" b="1" u="sng" dirty="0"/>
              <a:t> de </a:t>
            </a:r>
            <a:r>
              <a:rPr lang="en-US" sz="2400" b="1" u="sng" dirty="0" err="1"/>
              <a:t>las</a:t>
            </a:r>
            <a:r>
              <a:rPr lang="en-US" sz="2400" b="1" u="sng" dirty="0"/>
              <a:t> Personas son </a:t>
            </a:r>
            <a:r>
              <a:rPr lang="en-US" sz="2400" b="1" u="sng" dirty="0" err="1"/>
              <a:t>Deudores</a:t>
            </a:r>
            <a:endParaRPr lang="en-US" sz="2400" b="1" u="sng" dirty="0"/>
          </a:p>
          <a:p>
            <a:r>
              <a:rPr lang="en-US" sz="1800" i="1" dirty="0" err="1"/>
              <a:t>Imagina</a:t>
            </a:r>
            <a:r>
              <a:rPr lang="en-US" sz="1800" i="1" dirty="0"/>
              <a:t> </a:t>
            </a:r>
            <a:r>
              <a:rPr lang="en-US" sz="1800" i="1" dirty="0" err="1"/>
              <a:t>una</a:t>
            </a:r>
            <a:r>
              <a:rPr lang="en-US" sz="1800" i="1" dirty="0"/>
              <a:t> </a:t>
            </a:r>
            <a:r>
              <a:rPr lang="en-US" sz="1800" i="1" dirty="0" err="1"/>
              <a:t>compra</a:t>
            </a:r>
            <a:r>
              <a:rPr lang="en-US" sz="1800" i="1" dirty="0"/>
              <a:t> de un </a:t>
            </a:r>
            <a:r>
              <a:rPr lang="en-US" sz="1800" i="1" dirty="0" err="1"/>
              <a:t>carro</a:t>
            </a:r>
            <a:r>
              <a:rPr lang="en-US" sz="1800" i="1" dirty="0"/>
              <a:t> de $20,000 </a:t>
            </a:r>
            <a:r>
              <a:rPr lang="en-US" sz="1800" i="1" dirty="0" err="1"/>
              <a:t>cada</a:t>
            </a:r>
            <a:r>
              <a:rPr lang="en-US" sz="1800" i="1" dirty="0"/>
              <a:t> 5 </a:t>
            </a:r>
            <a:r>
              <a:rPr lang="en-US" sz="1800" i="1" dirty="0" err="1"/>
              <a:t>años</a:t>
            </a:r>
            <a:r>
              <a:rPr lang="en-US" sz="1800" i="1" dirty="0"/>
              <a:t>.</a:t>
            </a:r>
            <a:endParaRPr lang="en-US" sz="1800" dirty="0"/>
          </a:p>
          <a:p>
            <a:r>
              <a:rPr lang="en-US" sz="1800" i="1" dirty="0" err="1"/>
              <a:t>Asume</a:t>
            </a:r>
            <a:r>
              <a:rPr lang="en-US" sz="1800" i="1" dirty="0"/>
              <a:t> 10% de </a:t>
            </a:r>
            <a:r>
              <a:rPr lang="en-US" sz="1800" i="1" dirty="0" err="1"/>
              <a:t>interes</a:t>
            </a:r>
            <a:r>
              <a:rPr lang="en-US" sz="1800" i="1" dirty="0"/>
              <a:t>.</a:t>
            </a:r>
          </a:p>
          <a:p>
            <a:r>
              <a:rPr lang="en-US" sz="1800" i="1" dirty="0"/>
              <a:t>Un comprador </a:t>
            </a:r>
            <a:r>
              <a:rPr lang="en-US" sz="1800" i="1" dirty="0" err="1"/>
              <a:t>pagará</a:t>
            </a:r>
            <a:r>
              <a:rPr lang="en-US" sz="1800" i="1" dirty="0"/>
              <a:t> $20,000 </a:t>
            </a:r>
            <a:r>
              <a:rPr lang="en-US" sz="1800" i="1" dirty="0" err="1"/>
              <a:t>más</a:t>
            </a:r>
            <a:r>
              <a:rPr lang="en-US" sz="1800" i="1" dirty="0"/>
              <a:t> $5,500 de </a:t>
            </a:r>
            <a:r>
              <a:rPr lang="en-US" sz="1800" i="1" dirty="0" err="1"/>
              <a:t>interés</a:t>
            </a:r>
            <a:r>
              <a:rPr lang="en-US" sz="1800" i="1" dirty="0"/>
              <a:t> o $25,500 </a:t>
            </a:r>
            <a:r>
              <a:rPr lang="en-US" sz="1800" i="1" dirty="0" err="1"/>
              <a:t>cada</a:t>
            </a:r>
            <a:r>
              <a:rPr lang="en-US" sz="1800" i="1" dirty="0"/>
              <a:t> 5 </a:t>
            </a:r>
            <a:r>
              <a:rPr lang="en-US" sz="1800" i="1" dirty="0" err="1"/>
              <a:t>años</a:t>
            </a:r>
            <a:r>
              <a:rPr lang="en-US" sz="1800" i="1" dirty="0"/>
              <a:t>. </a:t>
            </a:r>
            <a:endParaRPr lang="en-US" sz="1800" dirty="0"/>
          </a:p>
          <a:p>
            <a:pPr>
              <a:buNone/>
            </a:pPr>
            <a:endParaRPr lang="en-US" dirty="0"/>
          </a:p>
        </p:txBody>
      </p:sp>
      <p:sp>
        <p:nvSpPr>
          <p:cNvPr id="5" name="Content Placeholder 2"/>
          <p:cNvSpPr txBox="1">
            <a:spLocks/>
          </p:cNvSpPr>
          <p:nvPr/>
        </p:nvSpPr>
        <p:spPr>
          <a:xfrm>
            <a:off x="1828800" y="5029200"/>
            <a:ext cx="8839200" cy="1828800"/>
          </a:xfrm>
          <a:prstGeom prst="rect">
            <a:avLst/>
          </a:prstGeom>
        </p:spPr>
        <p:txBody>
          <a:bodyPr vert="horz" lIns="91440" tIns="45720" rIns="91440" bIns="45720" rtlCol="0">
            <a:noAutofit/>
          </a:bodyPr>
          <a:lstStyle/>
          <a:p>
            <a:pPr>
              <a:buNone/>
            </a:pPr>
            <a:endParaRPr lang="en-US" sz="2400" b="1" u="sng" dirty="0"/>
          </a:p>
          <a:p>
            <a:pPr>
              <a:buNone/>
            </a:pPr>
            <a:r>
              <a:rPr lang="es-ES" sz="2400" b="1" u="sng" dirty="0"/>
              <a:t>¿ </a:t>
            </a:r>
            <a:r>
              <a:rPr lang="en-US" sz="2400" b="1" u="sng" dirty="0" err="1"/>
              <a:t>Cuál</a:t>
            </a:r>
            <a:r>
              <a:rPr lang="en-US" sz="2400" b="1" u="sng" dirty="0"/>
              <a:t> </a:t>
            </a:r>
            <a:r>
              <a:rPr lang="en-US" sz="2400" b="1" u="sng" dirty="0" err="1"/>
              <a:t>es</a:t>
            </a:r>
            <a:r>
              <a:rPr lang="en-US" sz="2400" b="1" u="sng" dirty="0"/>
              <a:t> el </a:t>
            </a:r>
            <a:r>
              <a:rPr lang="en-US" sz="2400" b="1" u="sng" dirty="0" err="1"/>
              <a:t>costo</a:t>
            </a:r>
            <a:r>
              <a:rPr lang="en-US" sz="2400" b="1" u="sng" dirty="0"/>
              <a:t> </a:t>
            </a:r>
            <a:r>
              <a:rPr lang="en-US" sz="2400" b="1" u="sng" dirty="0" err="1"/>
              <a:t>verdadero</a:t>
            </a:r>
            <a:r>
              <a:rPr lang="en-US" sz="2400" b="1" u="sng" dirty="0"/>
              <a:t> de la </a:t>
            </a:r>
            <a:r>
              <a:rPr lang="en-US" sz="2400" b="1" u="sng" dirty="0" err="1"/>
              <a:t>deuda</a:t>
            </a:r>
            <a:r>
              <a:rPr lang="en-US" sz="2400" b="1" u="sng" dirty="0"/>
              <a:t>?</a:t>
            </a:r>
          </a:p>
          <a:p>
            <a:pPr>
              <a:buFont typeface="Arial" pitchFamily="34" charset="0"/>
              <a:buChar char="•"/>
            </a:pPr>
            <a:r>
              <a:rPr lang="es-ES" dirty="0"/>
              <a:t>Durante 50 años, uno podría comprar 10 coches y terminar gastando $ 255.000. </a:t>
            </a:r>
            <a:r>
              <a:rPr lang="en-US" i="1" dirty="0"/>
              <a:t>La </a:t>
            </a:r>
            <a:r>
              <a:rPr lang="en-US" i="1" dirty="0" err="1"/>
              <a:t>pérdida</a:t>
            </a:r>
            <a:r>
              <a:rPr lang="en-US" i="1" dirty="0"/>
              <a:t> real no solo </a:t>
            </a:r>
            <a:r>
              <a:rPr lang="en-US" i="1" dirty="0" err="1"/>
              <a:t>es</a:t>
            </a:r>
            <a:r>
              <a:rPr lang="en-US" i="1" dirty="0"/>
              <a:t> el </a:t>
            </a:r>
            <a:r>
              <a:rPr lang="en-US" i="1" dirty="0" err="1"/>
              <a:t>tiempo</a:t>
            </a:r>
            <a:r>
              <a:rPr lang="en-US" i="1" dirty="0"/>
              <a:t> y capital, </a:t>
            </a:r>
            <a:r>
              <a:rPr lang="en-US" i="1" dirty="0" err="1"/>
              <a:t>pero</a:t>
            </a:r>
            <a:r>
              <a:rPr lang="en-US" i="1" dirty="0"/>
              <a:t> lo </a:t>
            </a:r>
            <a:r>
              <a:rPr lang="en-US" i="1" dirty="0" err="1"/>
              <a:t>que</a:t>
            </a:r>
            <a:r>
              <a:rPr lang="en-US" i="1" dirty="0"/>
              <a:t> </a:t>
            </a:r>
            <a:r>
              <a:rPr lang="en-US" i="1" dirty="0" err="1"/>
              <a:t>ese</a:t>
            </a:r>
            <a:r>
              <a:rPr lang="en-US" i="1" dirty="0"/>
              <a:t> </a:t>
            </a:r>
            <a:r>
              <a:rPr lang="en-US" i="1" dirty="0" err="1"/>
              <a:t>dinero</a:t>
            </a:r>
            <a:r>
              <a:rPr lang="en-US" i="1" dirty="0"/>
              <a:t> </a:t>
            </a:r>
            <a:r>
              <a:rPr lang="en-US" i="1" dirty="0" err="1"/>
              <a:t>hubiera</a:t>
            </a:r>
            <a:r>
              <a:rPr lang="en-US" i="1" dirty="0"/>
              <a:t> </a:t>
            </a:r>
            <a:r>
              <a:rPr lang="en-US" i="1" dirty="0" err="1"/>
              <a:t>podido</a:t>
            </a:r>
            <a:r>
              <a:rPr lang="en-US" i="1" dirty="0"/>
              <a:t> </a:t>
            </a:r>
            <a:r>
              <a:rPr lang="en-US" i="1" dirty="0" err="1"/>
              <a:t>ganar</a:t>
            </a:r>
            <a:r>
              <a:rPr lang="en-US" i="1" dirty="0"/>
              <a:t> en </a:t>
            </a:r>
            <a:r>
              <a:rPr lang="en-US" i="1" dirty="0" err="1"/>
              <a:t>intereses</a:t>
            </a:r>
            <a:r>
              <a:rPr lang="en-US" i="1" dirty="0"/>
              <a:t> en </a:t>
            </a:r>
            <a:r>
              <a:rPr lang="en-US" i="1" dirty="0" err="1"/>
              <a:t>tu</a:t>
            </a:r>
            <a:r>
              <a:rPr lang="en-US" i="1" dirty="0"/>
              <a:t> </a:t>
            </a:r>
            <a:r>
              <a:rPr lang="en-US" i="1" dirty="0" err="1"/>
              <a:t>cuenta</a:t>
            </a:r>
            <a:r>
              <a:rPr lang="en-US" i="1" dirty="0"/>
              <a:t> de SER TU PROPIO BANCO </a:t>
            </a:r>
            <a:r>
              <a:rPr lang="en-US" i="1" dirty="0" err="1"/>
              <a:t>durante</a:t>
            </a:r>
            <a:r>
              <a:rPr lang="en-US" i="1" dirty="0"/>
              <a:t> </a:t>
            </a:r>
            <a:r>
              <a:rPr lang="en-US" i="1" dirty="0" err="1"/>
              <a:t>toda</a:t>
            </a:r>
            <a:r>
              <a:rPr lang="en-US" i="1" dirty="0"/>
              <a:t> la </a:t>
            </a:r>
            <a:r>
              <a:rPr lang="en-US" i="1" dirty="0" err="1"/>
              <a:t>vida</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124200" y="3886201"/>
            <a:ext cx="5486400" cy="1019175"/>
          </a:xfrm>
          <a:prstGeom prst="rect">
            <a:avLst/>
          </a:prstGeom>
        </p:spPr>
      </p:pic>
      <p:pic>
        <p:nvPicPr>
          <p:cNvPr id="7" name="Picture 6">
            <a:extLst>
              <a:ext uri="{FF2B5EF4-FFF2-40B4-BE49-F238E27FC236}">
                <a16:creationId xmlns:a16="http://schemas.microsoft.com/office/drawing/2014/main" id="{DEF96D52-7127-0B4D-3412-8319C853E277}"/>
              </a:ext>
            </a:extLst>
          </p:cNvPr>
          <p:cNvPicPr>
            <a:picLocks noChangeAspect="1"/>
          </p:cNvPicPr>
          <p:nvPr/>
        </p:nvPicPr>
        <p:blipFill>
          <a:blip r:embed="rId3"/>
          <a:stretch>
            <a:fillRect/>
          </a:stretch>
        </p:blipFill>
        <p:spPr>
          <a:xfrm>
            <a:off x="1" y="14434"/>
            <a:ext cx="1809344" cy="58389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686800" cy="1143000"/>
          </a:xfrm>
        </p:spPr>
        <p:txBody>
          <a:bodyPr>
            <a:normAutofit/>
          </a:bodyPr>
          <a:lstStyle/>
          <a:p>
            <a:r>
              <a:rPr lang="en-US" b="1" dirty="0" err="1"/>
              <a:t>Ahorrador</a:t>
            </a:r>
            <a:endParaRPr lang="en-US" b="1" dirty="0"/>
          </a:p>
        </p:txBody>
      </p:sp>
      <p:sp>
        <p:nvSpPr>
          <p:cNvPr id="3" name="Content Placeholder 2"/>
          <p:cNvSpPr>
            <a:spLocks noGrp="1"/>
          </p:cNvSpPr>
          <p:nvPr>
            <p:ph idx="1"/>
          </p:nvPr>
        </p:nvSpPr>
        <p:spPr>
          <a:xfrm>
            <a:off x="1752600" y="1219200"/>
            <a:ext cx="8686800" cy="3810000"/>
          </a:xfrm>
        </p:spPr>
        <p:txBody>
          <a:bodyPr>
            <a:normAutofit/>
          </a:bodyPr>
          <a:lstStyle/>
          <a:p>
            <a:pPr>
              <a:buNone/>
            </a:pPr>
            <a:r>
              <a:rPr lang="en-US" sz="2400" i="1" dirty="0">
                <a:solidFill>
                  <a:srgbClr val="0000FF"/>
                </a:solidFill>
              </a:rPr>
              <a:t>“Si no </a:t>
            </a:r>
            <a:r>
              <a:rPr lang="en-US" sz="2400" i="1" dirty="0" err="1">
                <a:solidFill>
                  <a:srgbClr val="0000FF"/>
                </a:solidFill>
              </a:rPr>
              <a:t>ahorras</a:t>
            </a:r>
            <a:r>
              <a:rPr lang="en-US" sz="2400" i="1" dirty="0">
                <a:solidFill>
                  <a:srgbClr val="0000FF"/>
                </a:solidFill>
              </a:rPr>
              <a:t>, </a:t>
            </a:r>
            <a:r>
              <a:rPr lang="en-US" sz="2400" i="1" dirty="0" err="1">
                <a:solidFill>
                  <a:srgbClr val="0000FF"/>
                </a:solidFill>
              </a:rPr>
              <a:t>las</a:t>
            </a:r>
            <a:r>
              <a:rPr lang="en-US" sz="2400" i="1" dirty="0">
                <a:solidFill>
                  <a:srgbClr val="0000FF"/>
                </a:solidFill>
              </a:rPr>
              <a:t> </a:t>
            </a:r>
            <a:r>
              <a:rPr lang="en-US" sz="2400" i="1" dirty="0" err="1">
                <a:solidFill>
                  <a:srgbClr val="0000FF"/>
                </a:solidFill>
              </a:rPr>
              <a:t>semillas</a:t>
            </a:r>
            <a:r>
              <a:rPr lang="en-US" sz="2400" i="1" dirty="0">
                <a:solidFill>
                  <a:srgbClr val="0000FF"/>
                </a:solidFill>
              </a:rPr>
              <a:t> del </a:t>
            </a:r>
            <a:r>
              <a:rPr lang="en-US" sz="2400" i="1" dirty="0" err="1">
                <a:solidFill>
                  <a:srgbClr val="0000FF"/>
                </a:solidFill>
              </a:rPr>
              <a:t>éxito</a:t>
            </a:r>
            <a:r>
              <a:rPr lang="en-US" sz="2400" i="1" dirty="0">
                <a:solidFill>
                  <a:srgbClr val="0000FF"/>
                </a:solidFill>
              </a:rPr>
              <a:t> no </a:t>
            </a:r>
            <a:r>
              <a:rPr lang="en-US" sz="2400" i="1" dirty="0" err="1">
                <a:solidFill>
                  <a:srgbClr val="0000FF"/>
                </a:solidFill>
              </a:rPr>
              <a:t>están</a:t>
            </a:r>
            <a:r>
              <a:rPr lang="en-US" sz="2400" i="1" dirty="0">
                <a:solidFill>
                  <a:srgbClr val="0000FF"/>
                </a:solidFill>
              </a:rPr>
              <a:t> en </a:t>
            </a:r>
            <a:r>
              <a:rPr lang="en-US" sz="2400" i="1" dirty="0" err="1">
                <a:solidFill>
                  <a:srgbClr val="0000FF"/>
                </a:solidFill>
              </a:rPr>
              <a:t>ti</a:t>
            </a:r>
            <a:r>
              <a:rPr lang="en-US" sz="2400" i="1" dirty="0">
                <a:solidFill>
                  <a:srgbClr val="0000FF"/>
                </a:solidFill>
              </a:rPr>
              <a:t>!” </a:t>
            </a:r>
          </a:p>
          <a:p>
            <a:pPr algn="r">
              <a:buNone/>
            </a:pPr>
            <a:r>
              <a:rPr lang="en-US" sz="2400" i="1" dirty="0">
                <a:solidFill>
                  <a:srgbClr val="0000FF"/>
                </a:solidFill>
              </a:rPr>
              <a:t>– Peter J. Daniels</a:t>
            </a:r>
          </a:p>
          <a:p>
            <a:pPr>
              <a:buNone/>
            </a:pPr>
            <a:r>
              <a:rPr lang="en-US" sz="2300" b="1" u="sng" dirty="0" err="1"/>
              <a:t>Ahorrar</a:t>
            </a:r>
            <a:r>
              <a:rPr lang="en-US" sz="2300" b="1" u="sng" dirty="0"/>
              <a:t> y </a:t>
            </a:r>
            <a:r>
              <a:rPr lang="en-US" sz="2300" b="1" u="sng" dirty="0" err="1"/>
              <a:t>Pagar</a:t>
            </a:r>
            <a:r>
              <a:rPr lang="en-US" sz="2300" b="1" u="sng" dirty="0"/>
              <a:t> en </a:t>
            </a:r>
            <a:r>
              <a:rPr lang="en-US" sz="2300" b="1" u="sng" dirty="0" err="1"/>
              <a:t>Efectivo</a:t>
            </a:r>
            <a:r>
              <a:rPr lang="en-US" sz="2300" b="1" u="sng" dirty="0"/>
              <a:t> </a:t>
            </a:r>
            <a:r>
              <a:rPr lang="en-US" sz="2300" b="1" u="sng" dirty="0" err="1"/>
              <a:t>es</a:t>
            </a:r>
            <a:r>
              <a:rPr lang="en-US" sz="2300" b="1" u="sng" dirty="0"/>
              <a:t> </a:t>
            </a:r>
            <a:r>
              <a:rPr lang="en-US" sz="2300" b="1" u="sng" dirty="0" err="1"/>
              <a:t>Mejor</a:t>
            </a:r>
            <a:r>
              <a:rPr lang="en-US" sz="2300" b="1" u="sng" dirty="0"/>
              <a:t> </a:t>
            </a:r>
            <a:r>
              <a:rPr lang="en-US" sz="2300" b="1" u="sng" dirty="0" err="1"/>
              <a:t>que</a:t>
            </a:r>
            <a:r>
              <a:rPr lang="en-US" sz="2300" b="1" u="sng" dirty="0"/>
              <a:t> </a:t>
            </a:r>
            <a:r>
              <a:rPr lang="en-US" sz="2300" b="1" u="sng" dirty="0" err="1"/>
              <a:t>Pedir</a:t>
            </a:r>
            <a:r>
              <a:rPr lang="en-US" sz="2300" b="1" u="sng" dirty="0"/>
              <a:t> </a:t>
            </a:r>
            <a:r>
              <a:rPr lang="en-US" sz="2300" b="1" u="sng" dirty="0" err="1"/>
              <a:t>Prestado</a:t>
            </a:r>
            <a:endParaRPr lang="en-US" sz="2300" b="1" u="sng" dirty="0"/>
          </a:p>
          <a:p>
            <a:r>
              <a:rPr lang="en-US" sz="1800" i="1" dirty="0">
                <a:solidFill>
                  <a:srgbClr val="00B050"/>
                </a:solidFill>
              </a:rPr>
              <a:t>“El </a:t>
            </a:r>
            <a:r>
              <a:rPr lang="en-US" sz="1800" i="1" dirty="0" err="1">
                <a:solidFill>
                  <a:srgbClr val="00B050"/>
                </a:solidFill>
              </a:rPr>
              <a:t>ahorrador</a:t>
            </a:r>
            <a:r>
              <a:rPr lang="en-US" sz="1800" i="1" dirty="0">
                <a:solidFill>
                  <a:srgbClr val="00B050"/>
                </a:solidFill>
              </a:rPr>
              <a:t> </a:t>
            </a:r>
            <a:r>
              <a:rPr lang="en-US" sz="1800" i="1" dirty="0" err="1">
                <a:solidFill>
                  <a:srgbClr val="00B050"/>
                </a:solidFill>
              </a:rPr>
              <a:t>empieza</a:t>
            </a:r>
            <a:r>
              <a:rPr lang="en-US" sz="1800" i="1" dirty="0">
                <a:solidFill>
                  <a:srgbClr val="00B050"/>
                </a:solidFill>
              </a:rPr>
              <a:t> en cero y </a:t>
            </a:r>
            <a:r>
              <a:rPr lang="en-US" sz="1800" i="1" dirty="0" err="1">
                <a:solidFill>
                  <a:srgbClr val="00B050"/>
                </a:solidFill>
              </a:rPr>
              <a:t>ahorra</a:t>
            </a:r>
            <a:r>
              <a:rPr lang="en-US" sz="1800" i="1" dirty="0">
                <a:solidFill>
                  <a:srgbClr val="00B050"/>
                </a:solidFill>
              </a:rPr>
              <a:t> </a:t>
            </a:r>
            <a:r>
              <a:rPr lang="en-US" sz="1800" i="1" dirty="0" err="1">
                <a:solidFill>
                  <a:srgbClr val="00B050"/>
                </a:solidFill>
              </a:rPr>
              <a:t>incrementalmente</a:t>
            </a:r>
            <a:r>
              <a:rPr lang="en-US" sz="1800" i="1" dirty="0">
                <a:solidFill>
                  <a:srgbClr val="00B050"/>
                </a:solidFill>
              </a:rPr>
              <a:t>. </a:t>
            </a:r>
            <a:r>
              <a:rPr lang="en-US" sz="1800" i="1" dirty="0" err="1">
                <a:solidFill>
                  <a:srgbClr val="00B050"/>
                </a:solidFill>
              </a:rPr>
              <a:t>Una</a:t>
            </a:r>
            <a:r>
              <a:rPr lang="en-US" sz="1800" i="1" dirty="0">
                <a:solidFill>
                  <a:srgbClr val="00B050"/>
                </a:solidFill>
              </a:rPr>
              <a:t> </a:t>
            </a:r>
            <a:r>
              <a:rPr lang="en-US" sz="1800" i="1" dirty="0" err="1">
                <a:solidFill>
                  <a:srgbClr val="00B050"/>
                </a:solidFill>
              </a:rPr>
              <a:t>vez</a:t>
            </a:r>
            <a:r>
              <a:rPr lang="en-US" sz="1800" i="1" dirty="0">
                <a:solidFill>
                  <a:srgbClr val="00B050"/>
                </a:solidFill>
              </a:rPr>
              <a:t> </a:t>
            </a:r>
            <a:r>
              <a:rPr lang="en-US" sz="1800" i="1" dirty="0" err="1">
                <a:solidFill>
                  <a:srgbClr val="00B050"/>
                </a:solidFill>
              </a:rPr>
              <a:t>que</a:t>
            </a:r>
            <a:r>
              <a:rPr lang="en-US" sz="1800" i="1" dirty="0">
                <a:solidFill>
                  <a:srgbClr val="00B050"/>
                </a:solidFill>
              </a:rPr>
              <a:t> </a:t>
            </a:r>
            <a:r>
              <a:rPr lang="en-US" sz="1800" i="1" dirty="0" err="1">
                <a:solidFill>
                  <a:srgbClr val="00B050"/>
                </a:solidFill>
              </a:rPr>
              <a:t>acumula</a:t>
            </a:r>
            <a:r>
              <a:rPr lang="en-US" sz="1800" i="1" dirty="0">
                <a:solidFill>
                  <a:srgbClr val="00B050"/>
                </a:solidFill>
              </a:rPr>
              <a:t> </a:t>
            </a:r>
            <a:r>
              <a:rPr lang="en-US" sz="1800" i="1" dirty="0" err="1">
                <a:solidFill>
                  <a:srgbClr val="00B050"/>
                </a:solidFill>
              </a:rPr>
              <a:t>suficiente</a:t>
            </a:r>
            <a:r>
              <a:rPr lang="en-US" sz="1800" i="1" dirty="0">
                <a:solidFill>
                  <a:srgbClr val="00B050"/>
                </a:solidFill>
              </a:rPr>
              <a:t> </a:t>
            </a:r>
            <a:r>
              <a:rPr lang="en-US" sz="1800" i="1" dirty="0" err="1">
                <a:solidFill>
                  <a:srgbClr val="00B050"/>
                </a:solidFill>
              </a:rPr>
              <a:t>dinero</a:t>
            </a:r>
            <a:r>
              <a:rPr lang="en-US" sz="1800" i="1" dirty="0">
                <a:solidFill>
                  <a:srgbClr val="00B050"/>
                </a:solidFill>
              </a:rPr>
              <a:t>, </a:t>
            </a:r>
            <a:r>
              <a:rPr lang="en-US" sz="1800" i="1" dirty="0" err="1">
                <a:solidFill>
                  <a:srgbClr val="00B050"/>
                </a:solidFill>
              </a:rPr>
              <a:t>entonces</a:t>
            </a:r>
            <a:r>
              <a:rPr lang="en-US" sz="1800" i="1" dirty="0">
                <a:solidFill>
                  <a:srgbClr val="00B050"/>
                </a:solidFill>
              </a:rPr>
              <a:t> </a:t>
            </a:r>
            <a:r>
              <a:rPr lang="en-US" sz="1800" i="1" dirty="0" err="1">
                <a:solidFill>
                  <a:srgbClr val="00B050"/>
                </a:solidFill>
              </a:rPr>
              <a:t>compra</a:t>
            </a:r>
            <a:r>
              <a:rPr lang="en-US" sz="1800" i="1" dirty="0">
                <a:solidFill>
                  <a:srgbClr val="00B050"/>
                </a:solidFill>
              </a:rPr>
              <a:t> un </a:t>
            </a:r>
            <a:r>
              <a:rPr lang="en-US" sz="1800" i="1" dirty="0" err="1">
                <a:solidFill>
                  <a:srgbClr val="00B050"/>
                </a:solidFill>
              </a:rPr>
              <a:t>carro</a:t>
            </a:r>
            <a:r>
              <a:rPr lang="en-US" sz="1800" i="1" dirty="0">
                <a:solidFill>
                  <a:srgbClr val="00B050"/>
                </a:solidFill>
              </a:rPr>
              <a:t>. Al </a:t>
            </a:r>
            <a:r>
              <a:rPr lang="en-US" sz="1800" i="1" dirty="0" err="1">
                <a:solidFill>
                  <a:srgbClr val="00B050"/>
                </a:solidFill>
              </a:rPr>
              <a:t>gastar</a:t>
            </a:r>
            <a:r>
              <a:rPr lang="en-US" sz="1800" i="1" dirty="0">
                <a:solidFill>
                  <a:srgbClr val="00B050"/>
                </a:solidFill>
              </a:rPr>
              <a:t> </a:t>
            </a:r>
            <a:r>
              <a:rPr lang="en-US" sz="1800" i="1" dirty="0" err="1">
                <a:solidFill>
                  <a:srgbClr val="00B050"/>
                </a:solidFill>
              </a:rPr>
              <a:t>todo</a:t>
            </a:r>
            <a:r>
              <a:rPr lang="en-US" sz="1800" i="1" dirty="0">
                <a:solidFill>
                  <a:srgbClr val="00B050"/>
                </a:solidFill>
              </a:rPr>
              <a:t> </a:t>
            </a:r>
            <a:r>
              <a:rPr lang="en-US" sz="1800" i="1" dirty="0" err="1">
                <a:solidFill>
                  <a:srgbClr val="00B050"/>
                </a:solidFill>
              </a:rPr>
              <a:t>su</a:t>
            </a:r>
            <a:r>
              <a:rPr lang="en-US" sz="1800" i="1" dirty="0">
                <a:solidFill>
                  <a:srgbClr val="00B050"/>
                </a:solidFill>
              </a:rPr>
              <a:t> </a:t>
            </a:r>
            <a:r>
              <a:rPr lang="en-US" sz="1800" i="1" dirty="0" err="1">
                <a:solidFill>
                  <a:srgbClr val="00B050"/>
                </a:solidFill>
              </a:rPr>
              <a:t>dinero</a:t>
            </a:r>
            <a:r>
              <a:rPr lang="en-US" sz="1800" i="1" dirty="0">
                <a:solidFill>
                  <a:srgbClr val="00B050"/>
                </a:solidFill>
              </a:rPr>
              <a:t>, el </a:t>
            </a:r>
            <a:r>
              <a:rPr lang="en-US" sz="1800" i="1" dirty="0" err="1">
                <a:solidFill>
                  <a:srgbClr val="00B050"/>
                </a:solidFill>
              </a:rPr>
              <a:t>ahorrador</a:t>
            </a:r>
            <a:r>
              <a:rPr lang="en-US" sz="1800" i="1" dirty="0">
                <a:solidFill>
                  <a:srgbClr val="00B050"/>
                </a:solidFill>
              </a:rPr>
              <a:t> </a:t>
            </a:r>
            <a:r>
              <a:rPr lang="en-US" sz="1800" i="1" dirty="0" err="1">
                <a:solidFill>
                  <a:srgbClr val="00B050"/>
                </a:solidFill>
              </a:rPr>
              <a:t>vuelve</a:t>
            </a:r>
            <a:r>
              <a:rPr lang="en-US" sz="1800" i="1" dirty="0">
                <a:solidFill>
                  <a:srgbClr val="00B050"/>
                </a:solidFill>
              </a:rPr>
              <a:t> a </a:t>
            </a:r>
            <a:r>
              <a:rPr lang="en-US" sz="1800" i="1" dirty="0" err="1">
                <a:solidFill>
                  <a:srgbClr val="00B050"/>
                </a:solidFill>
              </a:rPr>
              <a:t>estar</a:t>
            </a:r>
            <a:r>
              <a:rPr lang="en-US" sz="1800" i="1" dirty="0">
                <a:solidFill>
                  <a:srgbClr val="00B050"/>
                </a:solidFill>
              </a:rPr>
              <a:t> en cero. Es </a:t>
            </a:r>
            <a:r>
              <a:rPr lang="en-US" sz="1800" i="1" dirty="0" err="1">
                <a:solidFill>
                  <a:srgbClr val="00B050"/>
                </a:solidFill>
              </a:rPr>
              <a:t>cuando</a:t>
            </a:r>
            <a:r>
              <a:rPr lang="en-US" sz="1800" i="1" dirty="0">
                <a:solidFill>
                  <a:srgbClr val="00B050"/>
                </a:solidFill>
              </a:rPr>
              <a:t> </a:t>
            </a:r>
            <a:r>
              <a:rPr lang="en-US" sz="1800" i="1" dirty="0" err="1">
                <a:solidFill>
                  <a:srgbClr val="00B050"/>
                </a:solidFill>
              </a:rPr>
              <a:t>empieza</a:t>
            </a:r>
            <a:r>
              <a:rPr lang="en-US" sz="1800" i="1" dirty="0">
                <a:solidFill>
                  <a:srgbClr val="00B050"/>
                </a:solidFill>
              </a:rPr>
              <a:t> el </a:t>
            </a:r>
            <a:r>
              <a:rPr lang="en-US" sz="1800" i="1" dirty="0" err="1">
                <a:solidFill>
                  <a:srgbClr val="00B050"/>
                </a:solidFill>
              </a:rPr>
              <a:t>proceso</a:t>
            </a:r>
            <a:r>
              <a:rPr lang="en-US" sz="1800" i="1" dirty="0">
                <a:solidFill>
                  <a:srgbClr val="00B050"/>
                </a:solidFill>
              </a:rPr>
              <a:t> de </a:t>
            </a:r>
            <a:r>
              <a:rPr lang="en-US" sz="1800" i="1" dirty="0" err="1">
                <a:solidFill>
                  <a:srgbClr val="00B050"/>
                </a:solidFill>
              </a:rPr>
              <a:t>ahorro</a:t>
            </a:r>
            <a:r>
              <a:rPr lang="en-US" sz="1800" i="1" dirty="0">
                <a:solidFill>
                  <a:srgbClr val="00B050"/>
                </a:solidFill>
              </a:rPr>
              <a:t> </a:t>
            </a:r>
            <a:r>
              <a:rPr lang="en-US" sz="1800" i="1" dirty="0" err="1">
                <a:solidFill>
                  <a:srgbClr val="00B050"/>
                </a:solidFill>
              </a:rPr>
              <a:t>incrementado</a:t>
            </a:r>
            <a:r>
              <a:rPr lang="en-US" sz="1800" i="1" dirty="0">
                <a:solidFill>
                  <a:srgbClr val="00B050"/>
                </a:solidFill>
              </a:rPr>
              <a:t> de </a:t>
            </a:r>
            <a:r>
              <a:rPr lang="en-US" sz="1800" i="1" dirty="0" err="1">
                <a:solidFill>
                  <a:srgbClr val="00B050"/>
                </a:solidFill>
              </a:rPr>
              <a:t>nuevo</a:t>
            </a:r>
            <a:r>
              <a:rPr lang="en-US" sz="1800" i="1" dirty="0">
                <a:solidFill>
                  <a:srgbClr val="00B050"/>
                </a:solidFill>
              </a:rPr>
              <a:t> en </a:t>
            </a:r>
            <a:r>
              <a:rPr lang="en-US" sz="1800" i="1" dirty="0" err="1">
                <a:solidFill>
                  <a:srgbClr val="00B050"/>
                </a:solidFill>
              </a:rPr>
              <a:t>anticipación</a:t>
            </a:r>
            <a:r>
              <a:rPr lang="en-US" sz="1800" i="1" dirty="0">
                <a:solidFill>
                  <a:srgbClr val="00B050"/>
                </a:solidFill>
              </a:rPr>
              <a:t> a </a:t>
            </a:r>
            <a:r>
              <a:rPr lang="en-US" sz="1800" i="1" dirty="0" err="1">
                <a:solidFill>
                  <a:srgbClr val="00B050"/>
                </a:solidFill>
              </a:rPr>
              <a:t>su</a:t>
            </a:r>
            <a:r>
              <a:rPr lang="en-US" sz="1800" i="1" dirty="0">
                <a:solidFill>
                  <a:srgbClr val="00B050"/>
                </a:solidFill>
              </a:rPr>
              <a:t> </a:t>
            </a:r>
            <a:r>
              <a:rPr lang="en-US" sz="1800" i="1" dirty="0" err="1">
                <a:solidFill>
                  <a:srgbClr val="00B050"/>
                </a:solidFill>
              </a:rPr>
              <a:t>siguiente</a:t>
            </a:r>
            <a:r>
              <a:rPr lang="en-US" sz="1800" i="1" dirty="0">
                <a:solidFill>
                  <a:srgbClr val="00B050"/>
                </a:solidFill>
              </a:rPr>
              <a:t> </a:t>
            </a:r>
            <a:r>
              <a:rPr lang="en-US" sz="1800" i="1" dirty="0" err="1">
                <a:solidFill>
                  <a:srgbClr val="00B050"/>
                </a:solidFill>
              </a:rPr>
              <a:t>compra</a:t>
            </a:r>
            <a:r>
              <a:rPr lang="en-US" sz="1800" i="1" dirty="0">
                <a:solidFill>
                  <a:srgbClr val="00B050"/>
                </a:solidFill>
              </a:rPr>
              <a:t> mayor.” – Dwayne </a:t>
            </a:r>
            <a:r>
              <a:rPr lang="en-US" sz="1800" i="1" dirty="0" err="1">
                <a:solidFill>
                  <a:srgbClr val="00B050"/>
                </a:solidFill>
              </a:rPr>
              <a:t>Burnell</a:t>
            </a:r>
            <a:endParaRPr lang="en-US" sz="1800" dirty="0">
              <a:solidFill>
                <a:srgbClr val="00B050"/>
              </a:solidFill>
            </a:endParaRPr>
          </a:p>
          <a:p>
            <a:endParaRPr lang="en-US" dirty="0">
              <a:solidFill>
                <a:srgbClr val="00B050"/>
              </a:solidFill>
            </a:endParaRPr>
          </a:p>
        </p:txBody>
      </p:sp>
      <p:sp>
        <p:nvSpPr>
          <p:cNvPr id="5" name="Content Placeholder 2"/>
          <p:cNvSpPr txBox="1">
            <a:spLocks/>
          </p:cNvSpPr>
          <p:nvPr/>
        </p:nvSpPr>
        <p:spPr>
          <a:xfrm>
            <a:off x="1828800" y="4876800"/>
            <a:ext cx="8839200" cy="1981200"/>
          </a:xfrm>
          <a:prstGeom prst="rect">
            <a:avLst/>
          </a:prstGeom>
        </p:spPr>
        <p:txBody>
          <a:bodyPr vert="horz" lIns="91440" tIns="45720" rIns="91440" bIns="45720" rtlCol="0">
            <a:noAutofit/>
          </a:bodyPr>
          <a:lstStyle/>
          <a:p>
            <a:pPr>
              <a:buNone/>
            </a:pPr>
            <a:r>
              <a:rPr lang="es-ES" b="1" u="sng" dirty="0"/>
              <a:t>¿Cuáles son las ventajas de un ahorrador comparado a un deudor</a:t>
            </a:r>
            <a:r>
              <a:rPr lang="en-US" b="1" u="sng" dirty="0"/>
              <a:t>?</a:t>
            </a:r>
          </a:p>
          <a:p>
            <a:pPr>
              <a:buFont typeface="Arial" pitchFamily="34" charset="0"/>
              <a:buChar char="•"/>
            </a:pPr>
            <a:r>
              <a:rPr lang="en-US" i="1" dirty="0" err="1">
                <a:solidFill>
                  <a:srgbClr val="7030A0"/>
                </a:solidFill>
              </a:rPr>
              <a:t>Cada</a:t>
            </a:r>
            <a:r>
              <a:rPr lang="en-US" i="1" dirty="0">
                <a:solidFill>
                  <a:srgbClr val="7030A0"/>
                </a:solidFill>
              </a:rPr>
              <a:t> 5 </a:t>
            </a:r>
            <a:r>
              <a:rPr lang="en-US" i="1" dirty="0" err="1">
                <a:solidFill>
                  <a:srgbClr val="7030A0"/>
                </a:solidFill>
              </a:rPr>
              <a:t>años</a:t>
            </a:r>
            <a:r>
              <a:rPr lang="en-US" i="1" dirty="0">
                <a:solidFill>
                  <a:srgbClr val="7030A0"/>
                </a:solidFill>
              </a:rPr>
              <a:t> no </a:t>
            </a:r>
            <a:r>
              <a:rPr lang="en-US" i="1" dirty="0" err="1">
                <a:solidFill>
                  <a:srgbClr val="7030A0"/>
                </a:solidFill>
              </a:rPr>
              <a:t>tienes</a:t>
            </a:r>
            <a:r>
              <a:rPr lang="en-US" i="1" dirty="0">
                <a:solidFill>
                  <a:srgbClr val="7030A0"/>
                </a:solidFill>
              </a:rPr>
              <a:t> </a:t>
            </a:r>
            <a:r>
              <a:rPr lang="en-US" i="1" dirty="0" err="1">
                <a:solidFill>
                  <a:srgbClr val="7030A0"/>
                </a:solidFill>
              </a:rPr>
              <a:t>que</a:t>
            </a:r>
            <a:r>
              <a:rPr lang="en-US" i="1" dirty="0">
                <a:solidFill>
                  <a:srgbClr val="7030A0"/>
                </a:solidFill>
              </a:rPr>
              <a:t> </a:t>
            </a:r>
            <a:r>
              <a:rPr lang="en-US" i="1" dirty="0" err="1">
                <a:solidFill>
                  <a:srgbClr val="7030A0"/>
                </a:solidFill>
              </a:rPr>
              <a:t>calificar</a:t>
            </a:r>
            <a:r>
              <a:rPr lang="en-US" i="1" dirty="0">
                <a:solidFill>
                  <a:srgbClr val="7030A0"/>
                </a:solidFill>
              </a:rPr>
              <a:t>, </a:t>
            </a:r>
            <a:r>
              <a:rPr lang="en-US" i="1" dirty="0" err="1">
                <a:solidFill>
                  <a:srgbClr val="7030A0"/>
                </a:solidFill>
              </a:rPr>
              <a:t>hacer</a:t>
            </a:r>
            <a:r>
              <a:rPr lang="en-US" i="1" dirty="0">
                <a:solidFill>
                  <a:srgbClr val="7030A0"/>
                </a:solidFill>
              </a:rPr>
              <a:t> </a:t>
            </a:r>
            <a:r>
              <a:rPr lang="en-US" i="1" dirty="0" err="1">
                <a:solidFill>
                  <a:srgbClr val="7030A0"/>
                </a:solidFill>
              </a:rPr>
              <a:t>papeleo</a:t>
            </a:r>
            <a:r>
              <a:rPr lang="en-US" i="1" dirty="0">
                <a:solidFill>
                  <a:srgbClr val="7030A0"/>
                </a:solidFill>
              </a:rPr>
              <a:t> y </a:t>
            </a:r>
            <a:r>
              <a:rPr lang="en-US" i="1" dirty="0" err="1">
                <a:solidFill>
                  <a:srgbClr val="7030A0"/>
                </a:solidFill>
              </a:rPr>
              <a:t>pagar</a:t>
            </a:r>
            <a:r>
              <a:rPr lang="en-US" i="1" dirty="0">
                <a:solidFill>
                  <a:srgbClr val="7030A0"/>
                </a:solidFill>
              </a:rPr>
              <a:t> </a:t>
            </a:r>
            <a:r>
              <a:rPr lang="en-US" i="1" dirty="0" err="1">
                <a:solidFill>
                  <a:srgbClr val="7030A0"/>
                </a:solidFill>
              </a:rPr>
              <a:t>cuotas</a:t>
            </a:r>
            <a:r>
              <a:rPr lang="en-US" i="1" dirty="0">
                <a:solidFill>
                  <a:srgbClr val="7030A0"/>
                </a:solidFill>
              </a:rPr>
              <a:t>.</a:t>
            </a:r>
          </a:p>
          <a:p>
            <a:pPr>
              <a:buFont typeface="Arial" pitchFamily="34" charset="0"/>
              <a:buChar char="•"/>
            </a:pPr>
            <a:r>
              <a:rPr lang="en-US" i="1" dirty="0">
                <a:solidFill>
                  <a:srgbClr val="7030A0"/>
                </a:solidFill>
              </a:rPr>
              <a:t>Como </a:t>
            </a:r>
            <a:r>
              <a:rPr lang="en-US" i="1" dirty="0" err="1">
                <a:solidFill>
                  <a:srgbClr val="7030A0"/>
                </a:solidFill>
              </a:rPr>
              <a:t>Ahorrador</a:t>
            </a:r>
            <a:r>
              <a:rPr lang="en-US" i="1" dirty="0">
                <a:solidFill>
                  <a:srgbClr val="7030A0"/>
                </a:solidFill>
              </a:rPr>
              <a:t>, TÚ </a:t>
            </a:r>
            <a:r>
              <a:rPr lang="en-US" i="1" dirty="0" err="1">
                <a:solidFill>
                  <a:srgbClr val="7030A0"/>
                </a:solidFill>
              </a:rPr>
              <a:t>estás</a:t>
            </a:r>
            <a:r>
              <a:rPr lang="en-US" i="1" dirty="0">
                <a:solidFill>
                  <a:srgbClr val="7030A0"/>
                </a:solidFill>
              </a:rPr>
              <a:t> en CONTROL!  </a:t>
            </a:r>
          </a:p>
          <a:p>
            <a:pPr>
              <a:buFont typeface="Arial" pitchFamily="34" charset="0"/>
              <a:buChar char="•"/>
            </a:pPr>
            <a:r>
              <a:rPr lang="en-US" i="1" dirty="0" err="1">
                <a:solidFill>
                  <a:srgbClr val="7030A0"/>
                </a:solidFill>
              </a:rPr>
              <a:t>Tienes</a:t>
            </a:r>
            <a:r>
              <a:rPr lang="en-US" i="1" dirty="0">
                <a:solidFill>
                  <a:srgbClr val="7030A0"/>
                </a:solidFill>
              </a:rPr>
              <a:t> </a:t>
            </a:r>
            <a:r>
              <a:rPr lang="en-US" i="1" dirty="0" err="1">
                <a:solidFill>
                  <a:srgbClr val="7030A0"/>
                </a:solidFill>
              </a:rPr>
              <a:t>flexibilidad</a:t>
            </a:r>
            <a:r>
              <a:rPr lang="en-US" i="1" dirty="0">
                <a:solidFill>
                  <a:srgbClr val="7030A0"/>
                </a:solidFill>
              </a:rPr>
              <a:t> con los </a:t>
            </a:r>
            <a:r>
              <a:rPr lang="en-US" i="1" dirty="0" err="1">
                <a:solidFill>
                  <a:srgbClr val="7030A0"/>
                </a:solidFill>
              </a:rPr>
              <a:t>pagos</a:t>
            </a:r>
            <a:r>
              <a:rPr lang="en-US" i="1" dirty="0">
                <a:solidFill>
                  <a:srgbClr val="7030A0"/>
                </a:solidFill>
              </a:rPr>
              <a:t>.</a:t>
            </a:r>
          </a:p>
          <a:p>
            <a:pPr>
              <a:buFont typeface="Arial" pitchFamily="34" charset="0"/>
              <a:buChar char="•"/>
            </a:pPr>
            <a:r>
              <a:rPr lang="en-US" i="1" dirty="0">
                <a:solidFill>
                  <a:srgbClr val="7030A0"/>
                </a:solidFill>
              </a:rPr>
              <a:t>Te </a:t>
            </a:r>
            <a:r>
              <a:rPr lang="en-US" i="1" dirty="0" err="1">
                <a:solidFill>
                  <a:srgbClr val="7030A0"/>
                </a:solidFill>
              </a:rPr>
              <a:t>ahorras</a:t>
            </a:r>
            <a:r>
              <a:rPr lang="en-US" i="1" dirty="0">
                <a:solidFill>
                  <a:srgbClr val="7030A0"/>
                </a:solidFill>
              </a:rPr>
              <a:t> el </a:t>
            </a:r>
            <a:r>
              <a:rPr lang="en-US" i="1" dirty="0" err="1">
                <a:solidFill>
                  <a:srgbClr val="7030A0"/>
                </a:solidFill>
              </a:rPr>
              <a:t>interés</a:t>
            </a:r>
            <a:r>
              <a:rPr lang="en-US" i="1" dirty="0">
                <a:solidFill>
                  <a:srgbClr val="7030A0"/>
                </a:solidFill>
              </a:rPr>
              <a:t> </a:t>
            </a:r>
            <a:r>
              <a:rPr lang="en-US" i="1" dirty="0" err="1">
                <a:solidFill>
                  <a:srgbClr val="7030A0"/>
                </a:solidFill>
              </a:rPr>
              <a:t>que</a:t>
            </a:r>
            <a:r>
              <a:rPr lang="en-US" i="1" dirty="0">
                <a:solidFill>
                  <a:srgbClr val="7030A0"/>
                </a:solidFill>
              </a:rPr>
              <a:t> de </a:t>
            </a:r>
            <a:r>
              <a:rPr lang="en-US" i="1" dirty="0" err="1">
                <a:solidFill>
                  <a:srgbClr val="7030A0"/>
                </a:solidFill>
              </a:rPr>
              <a:t>otra</a:t>
            </a:r>
            <a:r>
              <a:rPr lang="en-US" i="1" dirty="0">
                <a:solidFill>
                  <a:srgbClr val="7030A0"/>
                </a:solidFill>
              </a:rPr>
              <a:t> </a:t>
            </a:r>
            <a:r>
              <a:rPr lang="en-US" i="1" dirty="0" err="1">
                <a:solidFill>
                  <a:srgbClr val="7030A0"/>
                </a:solidFill>
              </a:rPr>
              <a:t>manera</a:t>
            </a:r>
            <a:r>
              <a:rPr lang="en-US" i="1" dirty="0">
                <a:solidFill>
                  <a:srgbClr val="7030A0"/>
                </a:solidFill>
              </a:rPr>
              <a:t> le </a:t>
            </a:r>
            <a:r>
              <a:rPr lang="en-US" i="1" dirty="0" err="1">
                <a:solidFill>
                  <a:srgbClr val="7030A0"/>
                </a:solidFill>
              </a:rPr>
              <a:t>hubieras</a:t>
            </a:r>
            <a:r>
              <a:rPr lang="en-US" i="1" dirty="0">
                <a:solidFill>
                  <a:srgbClr val="7030A0"/>
                </a:solidFill>
              </a:rPr>
              <a:t> </a:t>
            </a:r>
            <a:r>
              <a:rPr lang="en-US" i="1" dirty="0" err="1">
                <a:solidFill>
                  <a:srgbClr val="7030A0"/>
                </a:solidFill>
              </a:rPr>
              <a:t>pagado</a:t>
            </a:r>
            <a:r>
              <a:rPr lang="en-US" i="1" dirty="0">
                <a:solidFill>
                  <a:srgbClr val="7030A0"/>
                </a:solidFill>
              </a:rPr>
              <a:t> al </a:t>
            </a:r>
            <a:r>
              <a:rPr lang="en-US" i="1" dirty="0" err="1">
                <a:solidFill>
                  <a:srgbClr val="7030A0"/>
                </a:solidFill>
              </a:rPr>
              <a:t>banco</a:t>
            </a:r>
            <a:r>
              <a:rPr lang="en-US" i="1" dirty="0">
                <a:solidFill>
                  <a:srgbClr val="7030A0"/>
                </a:solidFill>
              </a:rPr>
              <a:t>.</a:t>
            </a:r>
          </a:p>
          <a:p>
            <a:pPr>
              <a:buFont typeface="Arial" pitchFamily="34" charset="0"/>
              <a:buChar char="•"/>
            </a:pPr>
            <a:r>
              <a:rPr lang="en-US" i="1" dirty="0">
                <a:solidFill>
                  <a:srgbClr val="7030A0"/>
                </a:solidFill>
              </a:rPr>
              <a:t>En el </a:t>
            </a:r>
            <a:r>
              <a:rPr lang="en-US" i="1" dirty="0" err="1">
                <a:solidFill>
                  <a:srgbClr val="7030A0"/>
                </a:solidFill>
              </a:rPr>
              <a:t>curso</a:t>
            </a:r>
            <a:r>
              <a:rPr lang="en-US" i="1" dirty="0">
                <a:solidFill>
                  <a:srgbClr val="7030A0"/>
                </a:solidFill>
              </a:rPr>
              <a:t> de 50 </a:t>
            </a:r>
            <a:r>
              <a:rPr lang="en-US" i="1" dirty="0" err="1">
                <a:solidFill>
                  <a:srgbClr val="7030A0"/>
                </a:solidFill>
              </a:rPr>
              <a:t>años</a:t>
            </a:r>
            <a:r>
              <a:rPr lang="en-US" i="1" dirty="0">
                <a:solidFill>
                  <a:srgbClr val="7030A0"/>
                </a:solidFill>
              </a:rPr>
              <a:t> </a:t>
            </a:r>
            <a:r>
              <a:rPr lang="en-US" i="1" dirty="0" err="1">
                <a:solidFill>
                  <a:srgbClr val="7030A0"/>
                </a:solidFill>
              </a:rPr>
              <a:t>terminarás</a:t>
            </a:r>
            <a:r>
              <a:rPr lang="en-US" i="1" dirty="0">
                <a:solidFill>
                  <a:srgbClr val="7030A0"/>
                </a:solidFill>
              </a:rPr>
              <a:t> </a:t>
            </a:r>
            <a:r>
              <a:rPr lang="en-US" i="1" dirty="0" err="1">
                <a:solidFill>
                  <a:srgbClr val="7030A0"/>
                </a:solidFill>
              </a:rPr>
              <a:t>ahorrando</a:t>
            </a:r>
            <a:r>
              <a:rPr lang="en-US" i="1" dirty="0">
                <a:solidFill>
                  <a:srgbClr val="7030A0"/>
                </a:solidFill>
              </a:rPr>
              <a:t> $55,000.</a:t>
            </a:r>
            <a:endParaRPr lang="en-US" dirty="0">
              <a:solidFill>
                <a:srgbClr val="7030A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3352800" y="3870326"/>
            <a:ext cx="5486400" cy="1006475"/>
          </a:xfrm>
          <a:prstGeom prst="rect">
            <a:avLst/>
          </a:prstGeom>
        </p:spPr>
      </p:pic>
      <p:pic>
        <p:nvPicPr>
          <p:cNvPr id="7" name="Picture 6">
            <a:extLst>
              <a:ext uri="{FF2B5EF4-FFF2-40B4-BE49-F238E27FC236}">
                <a16:creationId xmlns:a16="http://schemas.microsoft.com/office/drawing/2014/main" id="{8182EAFD-F82F-3D1D-7492-0B280C0D2C0F}"/>
              </a:ext>
            </a:extLst>
          </p:cNvPr>
          <p:cNvPicPr>
            <a:picLocks noChangeAspect="1"/>
          </p:cNvPicPr>
          <p:nvPr/>
        </p:nvPicPr>
        <p:blipFill>
          <a:blip r:embed="rId3"/>
          <a:stretch>
            <a:fillRect/>
          </a:stretch>
        </p:blipFill>
        <p:spPr>
          <a:xfrm>
            <a:off x="1" y="14434"/>
            <a:ext cx="1809344" cy="58389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763000" cy="1143000"/>
          </a:xfrm>
        </p:spPr>
        <p:txBody>
          <a:bodyPr>
            <a:normAutofit/>
          </a:bodyPr>
          <a:lstStyle/>
          <a:p>
            <a:r>
              <a:rPr lang="en-US" b="1" dirty="0" err="1"/>
              <a:t>Creador</a:t>
            </a:r>
            <a:r>
              <a:rPr lang="en-US" b="1" dirty="0"/>
              <a:t> de </a:t>
            </a:r>
            <a:r>
              <a:rPr lang="en-US" b="1" dirty="0" err="1"/>
              <a:t>Riqueza</a:t>
            </a:r>
            <a:endParaRPr lang="en-US" b="1" dirty="0"/>
          </a:p>
        </p:txBody>
      </p:sp>
      <p:sp>
        <p:nvSpPr>
          <p:cNvPr id="3" name="Content Placeholder 2"/>
          <p:cNvSpPr>
            <a:spLocks noGrp="1"/>
          </p:cNvSpPr>
          <p:nvPr>
            <p:ph idx="1"/>
          </p:nvPr>
        </p:nvSpPr>
        <p:spPr>
          <a:xfrm>
            <a:off x="1828800" y="887534"/>
            <a:ext cx="8763000" cy="3810000"/>
          </a:xfrm>
        </p:spPr>
        <p:txBody>
          <a:bodyPr>
            <a:normAutofit fontScale="92500"/>
          </a:bodyPr>
          <a:lstStyle/>
          <a:p>
            <a:pPr>
              <a:buNone/>
            </a:pPr>
            <a:r>
              <a:rPr lang="en-US" sz="2000" i="1" dirty="0">
                <a:solidFill>
                  <a:srgbClr val="00B050"/>
                </a:solidFill>
              </a:rPr>
              <a:t>“ El </a:t>
            </a:r>
            <a:r>
              <a:rPr lang="en-US" sz="2000" i="1" dirty="0" err="1">
                <a:solidFill>
                  <a:srgbClr val="00B050"/>
                </a:solidFill>
              </a:rPr>
              <a:t>poder</a:t>
            </a:r>
            <a:r>
              <a:rPr lang="en-US" sz="2000" i="1" dirty="0">
                <a:solidFill>
                  <a:srgbClr val="00B050"/>
                </a:solidFill>
              </a:rPr>
              <a:t> de </a:t>
            </a:r>
            <a:r>
              <a:rPr lang="en-US" sz="2000" i="1" dirty="0" err="1">
                <a:solidFill>
                  <a:srgbClr val="00B050"/>
                </a:solidFill>
              </a:rPr>
              <a:t>participar</a:t>
            </a:r>
            <a:r>
              <a:rPr lang="en-US" sz="2000" i="1" dirty="0">
                <a:solidFill>
                  <a:srgbClr val="00B050"/>
                </a:solidFill>
              </a:rPr>
              <a:t> en un </a:t>
            </a:r>
            <a:r>
              <a:rPr lang="en-US" sz="2000" i="1" dirty="0" err="1">
                <a:solidFill>
                  <a:srgbClr val="00B050"/>
                </a:solidFill>
              </a:rPr>
              <a:t>contrato</a:t>
            </a:r>
            <a:r>
              <a:rPr lang="en-US" sz="2000" i="1" dirty="0">
                <a:solidFill>
                  <a:srgbClr val="00B050"/>
                </a:solidFill>
              </a:rPr>
              <a:t> de </a:t>
            </a:r>
            <a:r>
              <a:rPr lang="en-US" sz="2100" i="1" dirty="0" err="1">
                <a:solidFill>
                  <a:srgbClr val="00B050"/>
                </a:solidFill>
              </a:rPr>
              <a:t>Seguro</a:t>
            </a:r>
            <a:r>
              <a:rPr lang="en-US" sz="2100" i="1" dirty="0">
                <a:solidFill>
                  <a:srgbClr val="00B050"/>
                </a:solidFill>
              </a:rPr>
              <a:t> de Vida Permanente </a:t>
            </a:r>
            <a:r>
              <a:rPr lang="en-US" sz="2100" i="1" dirty="0" err="1">
                <a:solidFill>
                  <a:srgbClr val="00B050"/>
                </a:solidFill>
              </a:rPr>
              <a:t>es</a:t>
            </a:r>
            <a:r>
              <a:rPr lang="en-US" sz="2100" i="1" dirty="0">
                <a:solidFill>
                  <a:srgbClr val="00B050"/>
                </a:solidFill>
              </a:rPr>
              <a:t> </a:t>
            </a:r>
            <a:r>
              <a:rPr lang="en-US" sz="2100" i="1" dirty="0" err="1">
                <a:solidFill>
                  <a:srgbClr val="00B050"/>
                </a:solidFill>
              </a:rPr>
              <a:t>que</a:t>
            </a:r>
            <a:r>
              <a:rPr lang="en-US" sz="2100" i="1" dirty="0">
                <a:solidFill>
                  <a:srgbClr val="00B050"/>
                </a:solidFill>
              </a:rPr>
              <a:t> el </a:t>
            </a:r>
            <a:r>
              <a:rPr lang="en-US" sz="2100" i="1" dirty="0" err="1">
                <a:solidFill>
                  <a:srgbClr val="00B050"/>
                </a:solidFill>
              </a:rPr>
              <a:t>dinero</a:t>
            </a:r>
            <a:r>
              <a:rPr lang="en-US" sz="2100" i="1" dirty="0">
                <a:solidFill>
                  <a:srgbClr val="00B050"/>
                </a:solidFill>
              </a:rPr>
              <a:t> en </a:t>
            </a:r>
            <a:r>
              <a:rPr lang="en-US" sz="2100" i="1" dirty="0" err="1">
                <a:solidFill>
                  <a:srgbClr val="00B050"/>
                </a:solidFill>
              </a:rPr>
              <a:t>tu</a:t>
            </a:r>
            <a:r>
              <a:rPr lang="en-US" sz="2100" i="1" dirty="0">
                <a:solidFill>
                  <a:srgbClr val="00B050"/>
                </a:solidFill>
              </a:rPr>
              <a:t> </a:t>
            </a:r>
            <a:r>
              <a:rPr lang="en-US" sz="2100" i="1" dirty="0" err="1">
                <a:solidFill>
                  <a:srgbClr val="00B050"/>
                </a:solidFill>
              </a:rPr>
              <a:t>póliza</a:t>
            </a:r>
            <a:r>
              <a:rPr lang="en-US" sz="2100" i="1" dirty="0">
                <a:solidFill>
                  <a:srgbClr val="00B050"/>
                </a:solidFill>
              </a:rPr>
              <a:t> </a:t>
            </a:r>
            <a:r>
              <a:rPr lang="en-US" sz="2100" i="1" dirty="0" err="1">
                <a:solidFill>
                  <a:srgbClr val="00B050"/>
                </a:solidFill>
              </a:rPr>
              <a:t>continúa</a:t>
            </a:r>
            <a:r>
              <a:rPr lang="en-US" sz="2100" i="1" dirty="0">
                <a:solidFill>
                  <a:srgbClr val="00B050"/>
                </a:solidFill>
              </a:rPr>
              <a:t> </a:t>
            </a:r>
            <a:r>
              <a:rPr lang="en-US" sz="2100" i="1" dirty="0" err="1">
                <a:solidFill>
                  <a:srgbClr val="00B050"/>
                </a:solidFill>
              </a:rPr>
              <a:t>trabajando</a:t>
            </a:r>
            <a:r>
              <a:rPr lang="en-US" sz="2100" i="1" dirty="0">
                <a:solidFill>
                  <a:srgbClr val="00B050"/>
                </a:solidFill>
              </a:rPr>
              <a:t> </a:t>
            </a:r>
            <a:r>
              <a:rPr lang="en-US" sz="2100" i="1" dirty="0" err="1">
                <a:solidFill>
                  <a:srgbClr val="00B050"/>
                </a:solidFill>
              </a:rPr>
              <a:t>bajo</a:t>
            </a:r>
            <a:r>
              <a:rPr lang="en-US" sz="2100" i="1" dirty="0">
                <a:solidFill>
                  <a:srgbClr val="00B050"/>
                </a:solidFill>
              </a:rPr>
              <a:t> el </a:t>
            </a:r>
            <a:r>
              <a:rPr lang="en-US" sz="2100" i="1" dirty="0" err="1">
                <a:solidFill>
                  <a:srgbClr val="00B050"/>
                </a:solidFill>
              </a:rPr>
              <a:t>interés</a:t>
            </a:r>
            <a:r>
              <a:rPr lang="en-US" sz="2100" i="1" dirty="0">
                <a:solidFill>
                  <a:srgbClr val="00B050"/>
                </a:solidFill>
              </a:rPr>
              <a:t> </a:t>
            </a:r>
            <a:r>
              <a:rPr lang="en-US" sz="2100" i="1" dirty="0" err="1">
                <a:solidFill>
                  <a:srgbClr val="00B050"/>
                </a:solidFill>
              </a:rPr>
              <a:t>compuesto</a:t>
            </a:r>
            <a:r>
              <a:rPr lang="en-US" sz="2100" i="1" dirty="0">
                <a:solidFill>
                  <a:srgbClr val="00B050"/>
                </a:solidFill>
              </a:rPr>
              <a:t> y </a:t>
            </a:r>
            <a:r>
              <a:rPr lang="en-US" sz="2100" i="1" dirty="0" err="1">
                <a:solidFill>
                  <a:srgbClr val="00B050"/>
                </a:solidFill>
              </a:rPr>
              <a:t>creciendo</a:t>
            </a:r>
            <a:r>
              <a:rPr lang="en-US" sz="2100" i="1" dirty="0">
                <a:solidFill>
                  <a:srgbClr val="00B050"/>
                </a:solidFill>
              </a:rPr>
              <a:t> </a:t>
            </a:r>
            <a:r>
              <a:rPr lang="en-US" sz="2000" i="1" dirty="0" err="1">
                <a:solidFill>
                  <a:srgbClr val="00B050"/>
                </a:solidFill>
              </a:rPr>
              <a:t>mientras</a:t>
            </a:r>
            <a:r>
              <a:rPr lang="en-US" sz="2000" i="1" dirty="0">
                <a:solidFill>
                  <a:srgbClr val="00B050"/>
                </a:solidFill>
              </a:rPr>
              <a:t> </a:t>
            </a:r>
            <a:r>
              <a:rPr lang="en-US" sz="2000" i="1" dirty="0" err="1">
                <a:solidFill>
                  <a:srgbClr val="00B050"/>
                </a:solidFill>
              </a:rPr>
              <a:t>tú</a:t>
            </a:r>
            <a:r>
              <a:rPr lang="en-US" sz="2000" i="1" dirty="0">
                <a:solidFill>
                  <a:srgbClr val="00B050"/>
                </a:solidFill>
              </a:rPr>
              <a:t> </a:t>
            </a:r>
            <a:r>
              <a:rPr lang="en-US" sz="2000" i="1" dirty="0" err="1">
                <a:solidFill>
                  <a:srgbClr val="00B050"/>
                </a:solidFill>
              </a:rPr>
              <a:t>tienes</a:t>
            </a:r>
            <a:r>
              <a:rPr lang="en-US" sz="2000" i="1" dirty="0">
                <a:solidFill>
                  <a:srgbClr val="00B050"/>
                </a:solidFill>
              </a:rPr>
              <a:t> un </a:t>
            </a:r>
            <a:r>
              <a:rPr lang="en-US" sz="2000" i="1" dirty="0" err="1">
                <a:solidFill>
                  <a:srgbClr val="00B050"/>
                </a:solidFill>
              </a:rPr>
              <a:t>préstamo</a:t>
            </a:r>
            <a:r>
              <a:rPr lang="en-US" sz="2000" i="1" dirty="0">
                <a:solidFill>
                  <a:srgbClr val="00B050"/>
                </a:solidFill>
              </a:rPr>
              <a:t> en </a:t>
            </a:r>
            <a:r>
              <a:rPr lang="en-US" sz="2000" i="1" dirty="0" err="1">
                <a:solidFill>
                  <a:srgbClr val="00B050"/>
                </a:solidFill>
              </a:rPr>
              <a:t>tu</a:t>
            </a:r>
            <a:r>
              <a:rPr lang="en-US" sz="2000" i="1" dirty="0">
                <a:solidFill>
                  <a:srgbClr val="00B050"/>
                </a:solidFill>
              </a:rPr>
              <a:t> contra.” </a:t>
            </a:r>
          </a:p>
          <a:p>
            <a:pPr algn="r">
              <a:buNone/>
            </a:pPr>
            <a:r>
              <a:rPr lang="en-US" sz="2000" i="1" dirty="0">
                <a:solidFill>
                  <a:srgbClr val="00B050"/>
                </a:solidFill>
              </a:rPr>
              <a:t>– Dwayne </a:t>
            </a:r>
            <a:r>
              <a:rPr lang="en-US" sz="2000" i="1" dirty="0" err="1">
                <a:solidFill>
                  <a:srgbClr val="00B050"/>
                </a:solidFill>
              </a:rPr>
              <a:t>Burnell</a:t>
            </a:r>
            <a:endParaRPr lang="en-US" sz="2000" i="1" dirty="0">
              <a:solidFill>
                <a:srgbClr val="00B050"/>
              </a:solidFill>
            </a:endParaRPr>
          </a:p>
          <a:p>
            <a:pPr>
              <a:buNone/>
            </a:pPr>
            <a:r>
              <a:rPr lang="en-US" sz="2300" b="1" u="sng" dirty="0" err="1"/>
              <a:t>Cómo</a:t>
            </a:r>
            <a:r>
              <a:rPr lang="en-US" sz="2300" b="1" u="sng" dirty="0"/>
              <a:t> </a:t>
            </a:r>
            <a:r>
              <a:rPr lang="en-US" sz="2300" b="1" u="sng" dirty="0" err="1"/>
              <a:t>convertirte</a:t>
            </a:r>
            <a:r>
              <a:rPr lang="en-US" sz="2300" b="1" u="sng" dirty="0"/>
              <a:t> en un </a:t>
            </a:r>
            <a:r>
              <a:rPr lang="en-US" sz="2300" b="1" u="sng" dirty="0" err="1"/>
              <a:t>Creador</a:t>
            </a:r>
            <a:r>
              <a:rPr lang="en-US" sz="2300" b="1" u="sng" dirty="0"/>
              <a:t> de </a:t>
            </a:r>
            <a:r>
              <a:rPr lang="en-US" sz="2300" b="1" u="sng" dirty="0" err="1"/>
              <a:t>Riquezas</a:t>
            </a:r>
            <a:endParaRPr lang="en-US" sz="2300" b="1" u="sng" dirty="0"/>
          </a:p>
          <a:p>
            <a:pPr marL="0" indent="0">
              <a:buNone/>
            </a:pPr>
            <a:r>
              <a:rPr lang="en-US" sz="1800" i="1" dirty="0">
                <a:solidFill>
                  <a:srgbClr val="00B050"/>
                </a:solidFill>
              </a:rPr>
              <a:t>“</a:t>
            </a:r>
            <a:r>
              <a:rPr lang="en-US" sz="1800" i="1" dirty="0" err="1">
                <a:solidFill>
                  <a:srgbClr val="00B050"/>
                </a:solidFill>
              </a:rPr>
              <a:t>Cuando</a:t>
            </a:r>
            <a:r>
              <a:rPr lang="en-US" sz="1800" i="1" dirty="0">
                <a:solidFill>
                  <a:srgbClr val="00B050"/>
                </a:solidFill>
              </a:rPr>
              <a:t> </a:t>
            </a:r>
            <a:r>
              <a:rPr lang="en-US" sz="1800" i="1" dirty="0" err="1">
                <a:solidFill>
                  <a:srgbClr val="00B050"/>
                </a:solidFill>
              </a:rPr>
              <a:t>pides</a:t>
            </a:r>
            <a:r>
              <a:rPr lang="en-US" sz="1800" i="1" dirty="0">
                <a:solidFill>
                  <a:srgbClr val="00B050"/>
                </a:solidFill>
              </a:rPr>
              <a:t> </a:t>
            </a:r>
            <a:r>
              <a:rPr lang="en-US" sz="1800" i="1" dirty="0" err="1">
                <a:solidFill>
                  <a:srgbClr val="00B050"/>
                </a:solidFill>
              </a:rPr>
              <a:t>prestado</a:t>
            </a:r>
            <a:r>
              <a:rPr lang="en-US" sz="1800" i="1" dirty="0">
                <a:solidFill>
                  <a:srgbClr val="00B050"/>
                </a:solidFill>
              </a:rPr>
              <a:t> de la </a:t>
            </a:r>
            <a:r>
              <a:rPr lang="en-US" sz="1800" i="1" dirty="0" err="1">
                <a:solidFill>
                  <a:srgbClr val="00B050"/>
                </a:solidFill>
              </a:rPr>
              <a:t>compañía</a:t>
            </a:r>
            <a:r>
              <a:rPr lang="en-US" sz="1800" i="1" dirty="0">
                <a:solidFill>
                  <a:srgbClr val="00B050"/>
                </a:solidFill>
              </a:rPr>
              <a:t> de </a:t>
            </a:r>
            <a:r>
              <a:rPr lang="en-US" sz="1800" i="1" dirty="0" err="1">
                <a:solidFill>
                  <a:srgbClr val="00B050"/>
                </a:solidFill>
              </a:rPr>
              <a:t>seguros</a:t>
            </a:r>
            <a:r>
              <a:rPr lang="en-US" sz="1800" i="1" dirty="0">
                <a:solidFill>
                  <a:srgbClr val="00B050"/>
                </a:solidFill>
              </a:rPr>
              <a:t> y </a:t>
            </a:r>
            <a:r>
              <a:rPr lang="en-US" sz="1800" i="1" dirty="0" err="1">
                <a:solidFill>
                  <a:srgbClr val="00B050"/>
                </a:solidFill>
              </a:rPr>
              <a:t>pides</a:t>
            </a:r>
            <a:r>
              <a:rPr lang="en-US" sz="1800" i="1" dirty="0">
                <a:solidFill>
                  <a:srgbClr val="00B050"/>
                </a:solidFill>
              </a:rPr>
              <a:t> un </a:t>
            </a:r>
            <a:r>
              <a:rPr lang="en-US" sz="1800" i="1" dirty="0" err="1">
                <a:solidFill>
                  <a:srgbClr val="00B050"/>
                </a:solidFill>
              </a:rPr>
              <a:t>préstamo</a:t>
            </a:r>
            <a:r>
              <a:rPr lang="en-US" sz="1800" i="1" dirty="0">
                <a:solidFill>
                  <a:srgbClr val="00B050"/>
                </a:solidFill>
              </a:rPr>
              <a:t> de </a:t>
            </a:r>
            <a:r>
              <a:rPr lang="en-US" sz="1800" i="1" dirty="0" err="1">
                <a:solidFill>
                  <a:srgbClr val="00B050"/>
                </a:solidFill>
              </a:rPr>
              <a:t>tu</a:t>
            </a:r>
            <a:r>
              <a:rPr lang="en-US" sz="1800" i="1" dirty="0">
                <a:solidFill>
                  <a:srgbClr val="00B050"/>
                </a:solidFill>
              </a:rPr>
              <a:t> </a:t>
            </a:r>
            <a:r>
              <a:rPr lang="en-US" sz="1800" i="1" dirty="0" err="1">
                <a:solidFill>
                  <a:srgbClr val="00B050"/>
                </a:solidFill>
              </a:rPr>
              <a:t>póliza</a:t>
            </a:r>
            <a:r>
              <a:rPr lang="en-US" sz="1800" i="1" dirty="0">
                <a:solidFill>
                  <a:srgbClr val="00B050"/>
                </a:solidFill>
              </a:rPr>
              <a:t>, no </a:t>
            </a:r>
            <a:r>
              <a:rPr lang="en-US" sz="1800" i="1" dirty="0" err="1">
                <a:solidFill>
                  <a:srgbClr val="00B050"/>
                </a:solidFill>
              </a:rPr>
              <a:t>sacas</a:t>
            </a:r>
            <a:r>
              <a:rPr lang="en-US" sz="1800" i="1" dirty="0">
                <a:solidFill>
                  <a:srgbClr val="00B050"/>
                </a:solidFill>
              </a:rPr>
              <a:t> el </a:t>
            </a:r>
            <a:r>
              <a:rPr lang="en-US" sz="1800" i="1" dirty="0" err="1">
                <a:solidFill>
                  <a:srgbClr val="00B050"/>
                </a:solidFill>
              </a:rPr>
              <a:t>dinero</a:t>
            </a:r>
            <a:r>
              <a:rPr lang="en-US" sz="1800" i="1" dirty="0">
                <a:solidFill>
                  <a:srgbClr val="00B050"/>
                </a:solidFill>
              </a:rPr>
              <a:t> de </a:t>
            </a:r>
            <a:r>
              <a:rPr lang="en-US" sz="1800" i="1" dirty="0" err="1">
                <a:solidFill>
                  <a:srgbClr val="00B050"/>
                </a:solidFill>
              </a:rPr>
              <a:t>tu</a:t>
            </a:r>
            <a:r>
              <a:rPr lang="en-US" sz="1800" i="1" dirty="0">
                <a:solidFill>
                  <a:srgbClr val="00B050"/>
                </a:solidFill>
              </a:rPr>
              <a:t> </a:t>
            </a:r>
            <a:r>
              <a:rPr lang="en-US" sz="1800" i="1" dirty="0" err="1">
                <a:solidFill>
                  <a:srgbClr val="00B050"/>
                </a:solidFill>
              </a:rPr>
              <a:t>póliza</a:t>
            </a:r>
            <a:r>
              <a:rPr lang="en-US" sz="1800" i="1" dirty="0">
                <a:solidFill>
                  <a:srgbClr val="00B050"/>
                </a:solidFill>
              </a:rPr>
              <a:t>. </a:t>
            </a:r>
            <a:r>
              <a:rPr lang="en-US" sz="1800" i="1" dirty="0" err="1">
                <a:solidFill>
                  <a:srgbClr val="00B050"/>
                </a:solidFill>
              </a:rPr>
              <a:t>Tú</a:t>
            </a:r>
            <a:r>
              <a:rPr lang="en-US" sz="1800" i="1" dirty="0">
                <a:solidFill>
                  <a:srgbClr val="00B050"/>
                </a:solidFill>
              </a:rPr>
              <a:t> </a:t>
            </a:r>
            <a:r>
              <a:rPr lang="en-US" sz="1800" i="1" dirty="0" err="1">
                <a:solidFill>
                  <a:srgbClr val="00B050"/>
                </a:solidFill>
              </a:rPr>
              <a:t>tomas</a:t>
            </a:r>
            <a:r>
              <a:rPr lang="en-US" sz="1800" i="1" dirty="0">
                <a:solidFill>
                  <a:srgbClr val="00B050"/>
                </a:solidFill>
              </a:rPr>
              <a:t> un </a:t>
            </a:r>
            <a:r>
              <a:rPr lang="en-US" sz="1800" i="1" dirty="0" err="1">
                <a:solidFill>
                  <a:srgbClr val="00B050"/>
                </a:solidFill>
              </a:rPr>
              <a:t>préstamo</a:t>
            </a:r>
            <a:r>
              <a:rPr lang="en-US" sz="1800" i="1" dirty="0">
                <a:solidFill>
                  <a:srgbClr val="00B050"/>
                </a:solidFill>
              </a:rPr>
              <a:t> </a:t>
            </a:r>
            <a:r>
              <a:rPr lang="en-US" sz="1800" i="1" dirty="0" err="1">
                <a:solidFill>
                  <a:srgbClr val="00B050"/>
                </a:solidFill>
              </a:rPr>
              <a:t>usando</a:t>
            </a:r>
            <a:r>
              <a:rPr lang="en-US" sz="1800" i="1" dirty="0">
                <a:solidFill>
                  <a:srgbClr val="00B050"/>
                </a:solidFill>
              </a:rPr>
              <a:t> </a:t>
            </a:r>
            <a:r>
              <a:rPr lang="en-US" sz="1800" i="1" dirty="0" err="1">
                <a:solidFill>
                  <a:srgbClr val="00B050"/>
                </a:solidFill>
              </a:rPr>
              <a:t>las</a:t>
            </a:r>
            <a:r>
              <a:rPr lang="en-US" sz="1800" i="1" dirty="0">
                <a:solidFill>
                  <a:srgbClr val="00B050"/>
                </a:solidFill>
              </a:rPr>
              <a:t> </a:t>
            </a:r>
            <a:r>
              <a:rPr lang="en-US" sz="1800" i="1" dirty="0" err="1">
                <a:solidFill>
                  <a:srgbClr val="00B050"/>
                </a:solidFill>
              </a:rPr>
              <a:t>reservas</a:t>
            </a:r>
            <a:r>
              <a:rPr lang="en-US" sz="1800" i="1" dirty="0">
                <a:solidFill>
                  <a:srgbClr val="00B050"/>
                </a:solidFill>
              </a:rPr>
              <a:t> </a:t>
            </a:r>
            <a:r>
              <a:rPr lang="en-US" sz="1800" i="1" dirty="0" err="1">
                <a:solidFill>
                  <a:srgbClr val="00B050"/>
                </a:solidFill>
              </a:rPr>
              <a:t>financieras</a:t>
            </a:r>
            <a:r>
              <a:rPr lang="en-US" sz="1800" i="1" dirty="0">
                <a:solidFill>
                  <a:srgbClr val="00B050"/>
                </a:solidFill>
              </a:rPr>
              <a:t> de la </a:t>
            </a:r>
            <a:r>
              <a:rPr lang="en-US" sz="1800" i="1" dirty="0" err="1">
                <a:solidFill>
                  <a:srgbClr val="00B050"/>
                </a:solidFill>
              </a:rPr>
              <a:t>compañía</a:t>
            </a:r>
            <a:r>
              <a:rPr lang="en-US" sz="1800" i="1" dirty="0">
                <a:solidFill>
                  <a:srgbClr val="00B050"/>
                </a:solidFill>
              </a:rPr>
              <a:t> de </a:t>
            </a:r>
            <a:r>
              <a:rPr lang="en-US" sz="1800" i="1" dirty="0" err="1">
                <a:solidFill>
                  <a:srgbClr val="00B050"/>
                </a:solidFill>
              </a:rPr>
              <a:t>seguros</a:t>
            </a:r>
            <a:r>
              <a:rPr lang="en-US" sz="1800" i="1" dirty="0">
                <a:solidFill>
                  <a:srgbClr val="00B050"/>
                </a:solidFill>
              </a:rPr>
              <a:t>. El valor </a:t>
            </a:r>
            <a:r>
              <a:rPr lang="en-US" sz="1800" i="1" dirty="0" err="1">
                <a:solidFill>
                  <a:srgbClr val="00B050"/>
                </a:solidFill>
              </a:rPr>
              <a:t>acumulado</a:t>
            </a:r>
            <a:r>
              <a:rPr lang="en-US" sz="1800" i="1" dirty="0">
                <a:solidFill>
                  <a:srgbClr val="00B050"/>
                </a:solidFill>
              </a:rPr>
              <a:t> de </a:t>
            </a:r>
            <a:r>
              <a:rPr lang="en-US" sz="1800" i="1" dirty="0" err="1">
                <a:solidFill>
                  <a:srgbClr val="00B050"/>
                </a:solidFill>
              </a:rPr>
              <a:t>tu</a:t>
            </a:r>
            <a:r>
              <a:rPr lang="en-US" sz="1800" i="1" dirty="0">
                <a:solidFill>
                  <a:srgbClr val="00B050"/>
                </a:solidFill>
              </a:rPr>
              <a:t> </a:t>
            </a:r>
            <a:r>
              <a:rPr lang="en-US" sz="1800" i="1" dirty="0" err="1">
                <a:solidFill>
                  <a:srgbClr val="00B050"/>
                </a:solidFill>
              </a:rPr>
              <a:t>póliza</a:t>
            </a:r>
            <a:r>
              <a:rPr lang="en-US" sz="1800" i="1" dirty="0">
                <a:solidFill>
                  <a:srgbClr val="00B050"/>
                </a:solidFill>
              </a:rPr>
              <a:t> y el </a:t>
            </a:r>
            <a:r>
              <a:rPr lang="en-US" sz="1800" i="1" dirty="0" err="1">
                <a:solidFill>
                  <a:srgbClr val="00B050"/>
                </a:solidFill>
              </a:rPr>
              <a:t>beneficio</a:t>
            </a:r>
            <a:r>
              <a:rPr lang="en-US" sz="1800" i="1" dirty="0">
                <a:solidFill>
                  <a:srgbClr val="00B050"/>
                </a:solidFill>
              </a:rPr>
              <a:t> de </a:t>
            </a:r>
            <a:r>
              <a:rPr lang="en-US" sz="1800" i="1" dirty="0" err="1">
                <a:solidFill>
                  <a:srgbClr val="00B050"/>
                </a:solidFill>
              </a:rPr>
              <a:t>muerte</a:t>
            </a:r>
            <a:r>
              <a:rPr lang="en-US" sz="1800" i="1" dirty="0">
                <a:solidFill>
                  <a:srgbClr val="00B050"/>
                </a:solidFill>
              </a:rPr>
              <a:t> </a:t>
            </a:r>
            <a:r>
              <a:rPr lang="en-US" sz="1800" i="1" dirty="0" err="1">
                <a:solidFill>
                  <a:srgbClr val="00B050"/>
                </a:solidFill>
              </a:rPr>
              <a:t>actúan</a:t>
            </a:r>
            <a:r>
              <a:rPr lang="en-US" sz="1800" i="1" dirty="0">
                <a:solidFill>
                  <a:srgbClr val="00B050"/>
                </a:solidFill>
              </a:rPr>
              <a:t> </a:t>
            </a:r>
            <a:r>
              <a:rPr lang="en-US" sz="1800" i="1" dirty="0" err="1">
                <a:solidFill>
                  <a:srgbClr val="00B050"/>
                </a:solidFill>
              </a:rPr>
              <a:t>como</a:t>
            </a:r>
            <a:r>
              <a:rPr lang="en-US" sz="1800" i="1" dirty="0">
                <a:solidFill>
                  <a:srgbClr val="00B050"/>
                </a:solidFill>
              </a:rPr>
              <a:t> </a:t>
            </a:r>
            <a:r>
              <a:rPr lang="en-US" sz="1800" i="1" dirty="0" err="1">
                <a:solidFill>
                  <a:srgbClr val="00B050"/>
                </a:solidFill>
              </a:rPr>
              <a:t>colateral</a:t>
            </a:r>
            <a:r>
              <a:rPr lang="en-US" sz="1800" i="1" dirty="0">
                <a:solidFill>
                  <a:srgbClr val="00B050"/>
                </a:solidFill>
              </a:rPr>
              <a:t> </a:t>
            </a:r>
            <a:r>
              <a:rPr lang="en-US" sz="1800" i="1" dirty="0" err="1">
                <a:solidFill>
                  <a:srgbClr val="00B050"/>
                </a:solidFill>
              </a:rPr>
              <a:t>para</a:t>
            </a:r>
            <a:r>
              <a:rPr lang="en-US" sz="1800" i="1" dirty="0">
                <a:solidFill>
                  <a:srgbClr val="00B050"/>
                </a:solidFill>
              </a:rPr>
              <a:t> el </a:t>
            </a:r>
            <a:r>
              <a:rPr lang="en-US" sz="1800" i="1" dirty="0" err="1">
                <a:solidFill>
                  <a:srgbClr val="00B050"/>
                </a:solidFill>
              </a:rPr>
              <a:t>préstamo</a:t>
            </a:r>
            <a:r>
              <a:rPr lang="en-US" sz="1800" i="1" dirty="0">
                <a:solidFill>
                  <a:srgbClr val="00B050"/>
                </a:solidFill>
              </a:rPr>
              <a:t>. Si </a:t>
            </a:r>
            <a:r>
              <a:rPr lang="en-US" sz="1800" i="1" dirty="0" err="1">
                <a:solidFill>
                  <a:srgbClr val="00B050"/>
                </a:solidFill>
              </a:rPr>
              <a:t>pagas</a:t>
            </a:r>
            <a:r>
              <a:rPr lang="en-US" sz="1800" i="1" dirty="0">
                <a:solidFill>
                  <a:srgbClr val="00B050"/>
                </a:solidFill>
              </a:rPr>
              <a:t> de </a:t>
            </a:r>
            <a:r>
              <a:rPr lang="en-US" sz="1800" i="1" dirty="0" err="1">
                <a:solidFill>
                  <a:srgbClr val="00B050"/>
                </a:solidFill>
              </a:rPr>
              <a:t>vuelta</a:t>
            </a:r>
            <a:r>
              <a:rPr lang="en-US" sz="1800" i="1" dirty="0">
                <a:solidFill>
                  <a:srgbClr val="00B050"/>
                </a:solidFill>
              </a:rPr>
              <a:t> </a:t>
            </a:r>
            <a:r>
              <a:rPr lang="en-US" sz="1800" i="1" dirty="0" err="1">
                <a:solidFill>
                  <a:srgbClr val="00B050"/>
                </a:solidFill>
              </a:rPr>
              <a:t>tu</a:t>
            </a:r>
            <a:r>
              <a:rPr lang="en-US" sz="1800" i="1" dirty="0">
                <a:solidFill>
                  <a:srgbClr val="00B050"/>
                </a:solidFill>
              </a:rPr>
              <a:t> principal y los </a:t>
            </a:r>
            <a:r>
              <a:rPr lang="en-US" sz="1800" i="1" dirty="0" err="1">
                <a:solidFill>
                  <a:srgbClr val="00B050"/>
                </a:solidFill>
              </a:rPr>
              <a:t>intereses</a:t>
            </a:r>
            <a:r>
              <a:rPr lang="en-US" sz="1800" i="1" dirty="0">
                <a:solidFill>
                  <a:srgbClr val="00B050"/>
                </a:solidFill>
              </a:rPr>
              <a:t> del </a:t>
            </a:r>
            <a:r>
              <a:rPr lang="en-US" sz="1800" i="1" dirty="0" err="1">
                <a:solidFill>
                  <a:srgbClr val="00B050"/>
                </a:solidFill>
              </a:rPr>
              <a:t>préstamo</a:t>
            </a:r>
            <a:r>
              <a:rPr lang="en-US" sz="1800" i="1" dirty="0">
                <a:solidFill>
                  <a:srgbClr val="00B050"/>
                </a:solidFill>
              </a:rPr>
              <a:t>, </a:t>
            </a:r>
            <a:r>
              <a:rPr lang="en-US" sz="1800" i="1" dirty="0" err="1">
                <a:solidFill>
                  <a:srgbClr val="00B050"/>
                </a:solidFill>
              </a:rPr>
              <a:t>entonces</a:t>
            </a:r>
            <a:r>
              <a:rPr lang="en-US" sz="1800" i="1" dirty="0">
                <a:solidFill>
                  <a:srgbClr val="00B050"/>
                </a:solidFill>
              </a:rPr>
              <a:t> el principal </a:t>
            </a:r>
            <a:r>
              <a:rPr lang="en-US" sz="1800" i="1" dirty="0" err="1">
                <a:solidFill>
                  <a:srgbClr val="00B050"/>
                </a:solidFill>
              </a:rPr>
              <a:t>está</a:t>
            </a:r>
            <a:r>
              <a:rPr lang="en-US" sz="1800" i="1" dirty="0">
                <a:solidFill>
                  <a:srgbClr val="00B050"/>
                </a:solidFill>
              </a:rPr>
              <a:t> a </a:t>
            </a:r>
            <a:r>
              <a:rPr lang="en-US" sz="1800" i="1" dirty="0" err="1">
                <a:solidFill>
                  <a:srgbClr val="00B050"/>
                </a:solidFill>
              </a:rPr>
              <a:t>tu</a:t>
            </a:r>
            <a:r>
              <a:rPr lang="en-US" sz="1800" i="1" dirty="0">
                <a:solidFill>
                  <a:srgbClr val="00B050"/>
                </a:solidFill>
              </a:rPr>
              <a:t> </a:t>
            </a:r>
            <a:r>
              <a:rPr lang="en-US" sz="1800" i="1" dirty="0" err="1">
                <a:solidFill>
                  <a:srgbClr val="00B050"/>
                </a:solidFill>
              </a:rPr>
              <a:t>disposición</a:t>
            </a:r>
            <a:r>
              <a:rPr lang="en-US" sz="1800" i="1" dirty="0">
                <a:solidFill>
                  <a:srgbClr val="00B050"/>
                </a:solidFill>
              </a:rPr>
              <a:t> </a:t>
            </a:r>
            <a:r>
              <a:rPr lang="en-US" sz="1800" i="1" dirty="0" err="1">
                <a:solidFill>
                  <a:srgbClr val="00B050"/>
                </a:solidFill>
              </a:rPr>
              <a:t>una</a:t>
            </a:r>
            <a:r>
              <a:rPr lang="en-US" sz="1800" i="1" dirty="0">
                <a:solidFill>
                  <a:srgbClr val="00B050"/>
                </a:solidFill>
              </a:rPr>
              <a:t> </a:t>
            </a:r>
            <a:r>
              <a:rPr lang="en-US" sz="1800" i="1" dirty="0" err="1">
                <a:solidFill>
                  <a:srgbClr val="00B050"/>
                </a:solidFill>
              </a:rPr>
              <a:t>vez</a:t>
            </a:r>
            <a:r>
              <a:rPr lang="en-US" sz="1800" i="1" dirty="0">
                <a:solidFill>
                  <a:srgbClr val="00B050"/>
                </a:solidFill>
              </a:rPr>
              <a:t> </a:t>
            </a:r>
            <a:r>
              <a:rPr lang="en-US" sz="1800" i="1" dirty="0" err="1">
                <a:solidFill>
                  <a:srgbClr val="00B050"/>
                </a:solidFill>
              </a:rPr>
              <a:t>más</a:t>
            </a:r>
            <a:r>
              <a:rPr lang="en-US" sz="1800" i="1" dirty="0">
                <a:solidFill>
                  <a:srgbClr val="00B050"/>
                </a:solidFill>
              </a:rPr>
              <a:t> </a:t>
            </a:r>
            <a:r>
              <a:rPr lang="en-US" sz="1800" i="1" dirty="0" err="1">
                <a:solidFill>
                  <a:srgbClr val="00B050"/>
                </a:solidFill>
              </a:rPr>
              <a:t>como</a:t>
            </a:r>
            <a:r>
              <a:rPr lang="en-US" sz="1800" i="1" dirty="0">
                <a:solidFill>
                  <a:srgbClr val="00B050"/>
                </a:solidFill>
              </a:rPr>
              <a:t> parte del valor </a:t>
            </a:r>
            <a:r>
              <a:rPr lang="en-US" sz="1800" i="1" dirty="0" err="1">
                <a:solidFill>
                  <a:srgbClr val="00B050"/>
                </a:solidFill>
              </a:rPr>
              <a:t>agregado</a:t>
            </a:r>
            <a:r>
              <a:rPr lang="en-US" sz="1800" i="1" dirty="0">
                <a:solidFill>
                  <a:srgbClr val="00B050"/>
                </a:solidFill>
              </a:rPr>
              <a:t> y </a:t>
            </a:r>
            <a:r>
              <a:rPr lang="en-US" sz="1800" i="1" dirty="0" err="1">
                <a:solidFill>
                  <a:srgbClr val="00B050"/>
                </a:solidFill>
              </a:rPr>
              <a:t>beneficio</a:t>
            </a:r>
            <a:r>
              <a:rPr lang="en-US" sz="1800" i="1" dirty="0">
                <a:solidFill>
                  <a:srgbClr val="00B050"/>
                </a:solidFill>
              </a:rPr>
              <a:t> de </a:t>
            </a:r>
            <a:r>
              <a:rPr lang="en-US" sz="1800" i="1" dirty="0" err="1">
                <a:solidFill>
                  <a:srgbClr val="00B050"/>
                </a:solidFill>
              </a:rPr>
              <a:t>muerte</a:t>
            </a:r>
            <a:r>
              <a:rPr lang="en-US" sz="1800" i="1" dirty="0">
                <a:solidFill>
                  <a:srgbClr val="00B050"/>
                </a:solidFill>
              </a:rPr>
              <a:t> </a:t>
            </a:r>
            <a:r>
              <a:rPr lang="en-US" sz="1800" i="1" dirty="0" err="1">
                <a:solidFill>
                  <a:srgbClr val="00B050"/>
                </a:solidFill>
              </a:rPr>
              <a:t>dentro</a:t>
            </a:r>
            <a:r>
              <a:rPr lang="en-US" sz="1800" i="1" dirty="0">
                <a:solidFill>
                  <a:srgbClr val="00B050"/>
                </a:solidFill>
              </a:rPr>
              <a:t> de </a:t>
            </a:r>
            <a:r>
              <a:rPr lang="en-US" sz="1800" i="1" dirty="0" err="1">
                <a:solidFill>
                  <a:srgbClr val="00B050"/>
                </a:solidFill>
              </a:rPr>
              <a:t>tu</a:t>
            </a:r>
            <a:r>
              <a:rPr lang="en-US" sz="1800" i="1" dirty="0">
                <a:solidFill>
                  <a:srgbClr val="00B050"/>
                </a:solidFill>
              </a:rPr>
              <a:t> </a:t>
            </a:r>
            <a:r>
              <a:rPr lang="en-US" sz="1800" i="1" dirty="0" err="1">
                <a:solidFill>
                  <a:srgbClr val="00B050"/>
                </a:solidFill>
              </a:rPr>
              <a:t>póliza</a:t>
            </a:r>
            <a:r>
              <a:rPr lang="en-US" sz="1800" i="1" dirty="0">
                <a:solidFill>
                  <a:srgbClr val="00B050"/>
                </a:solidFill>
              </a:rPr>
              <a:t>. Si decides no </a:t>
            </a:r>
            <a:r>
              <a:rPr lang="en-US" sz="1800" i="1" dirty="0" err="1">
                <a:solidFill>
                  <a:srgbClr val="00B050"/>
                </a:solidFill>
              </a:rPr>
              <a:t>pagar</a:t>
            </a:r>
            <a:r>
              <a:rPr lang="en-US" sz="1800" i="1" dirty="0">
                <a:solidFill>
                  <a:srgbClr val="00B050"/>
                </a:solidFill>
              </a:rPr>
              <a:t> el </a:t>
            </a:r>
            <a:r>
              <a:rPr lang="en-US" sz="1800" i="1" dirty="0" err="1">
                <a:solidFill>
                  <a:srgbClr val="00B050"/>
                </a:solidFill>
              </a:rPr>
              <a:t>préstamo</a:t>
            </a:r>
            <a:r>
              <a:rPr lang="en-US" sz="1800" i="1" dirty="0">
                <a:solidFill>
                  <a:srgbClr val="00B050"/>
                </a:solidFill>
              </a:rPr>
              <a:t>, </a:t>
            </a:r>
            <a:r>
              <a:rPr lang="en-US" sz="1800" i="1" dirty="0" err="1">
                <a:solidFill>
                  <a:srgbClr val="00B050"/>
                </a:solidFill>
              </a:rPr>
              <a:t>entonces</a:t>
            </a:r>
            <a:r>
              <a:rPr lang="en-US" sz="1800" i="1" dirty="0">
                <a:solidFill>
                  <a:srgbClr val="00B050"/>
                </a:solidFill>
              </a:rPr>
              <a:t> </a:t>
            </a:r>
            <a:r>
              <a:rPr lang="en-US" sz="1800" i="1" dirty="0" err="1">
                <a:solidFill>
                  <a:srgbClr val="00B050"/>
                </a:solidFill>
              </a:rPr>
              <a:t>cuando</a:t>
            </a:r>
            <a:r>
              <a:rPr lang="en-US" sz="1800" i="1" dirty="0">
                <a:solidFill>
                  <a:srgbClr val="00B050"/>
                </a:solidFill>
              </a:rPr>
              <a:t> la persona </a:t>
            </a:r>
            <a:r>
              <a:rPr lang="en-US" sz="1800" i="1" dirty="0" err="1">
                <a:solidFill>
                  <a:srgbClr val="00B050"/>
                </a:solidFill>
              </a:rPr>
              <a:t>asegurada</a:t>
            </a:r>
            <a:r>
              <a:rPr lang="en-US" sz="1800" i="1" dirty="0">
                <a:solidFill>
                  <a:srgbClr val="00B050"/>
                </a:solidFill>
              </a:rPr>
              <a:t> </a:t>
            </a:r>
            <a:r>
              <a:rPr lang="en-US" sz="1800" i="1" dirty="0" err="1">
                <a:solidFill>
                  <a:srgbClr val="00B050"/>
                </a:solidFill>
              </a:rPr>
              <a:t>muere</a:t>
            </a:r>
            <a:r>
              <a:rPr lang="en-US" sz="1800" i="1" dirty="0">
                <a:solidFill>
                  <a:srgbClr val="00B050"/>
                </a:solidFill>
              </a:rPr>
              <a:t>, el balance de la </a:t>
            </a:r>
            <a:r>
              <a:rPr lang="en-US" sz="1800" i="1" dirty="0" err="1">
                <a:solidFill>
                  <a:srgbClr val="00B050"/>
                </a:solidFill>
              </a:rPr>
              <a:t>deuda</a:t>
            </a:r>
            <a:r>
              <a:rPr lang="en-US" sz="1800" i="1" dirty="0">
                <a:solidFill>
                  <a:srgbClr val="00B050"/>
                </a:solidFill>
              </a:rPr>
              <a:t> (</a:t>
            </a:r>
            <a:r>
              <a:rPr lang="en-US" sz="1800" i="1" dirty="0" err="1">
                <a:solidFill>
                  <a:srgbClr val="00B050"/>
                </a:solidFill>
              </a:rPr>
              <a:t>más</a:t>
            </a:r>
            <a:r>
              <a:rPr lang="en-US" sz="1800" i="1" dirty="0">
                <a:solidFill>
                  <a:srgbClr val="00B050"/>
                </a:solidFill>
              </a:rPr>
              <a:t> el </a:t>
            </a:r>
            <a:r>
              <a:rPr lang="en-US" sz="1800" i="1" dirty="0" err="1">
                <a:solidFill>
                  <a:srgbClr val="00B050"/>
                </a:solidFill>
              </a:rPr>
              <a:t>interes</a:t>
            </a:r>
            <a:r>
              <a:rPr lang="en-US" sz="1800" i="1" dirty="0">
                <a:solidFill>
                  <a:srgbClr val="00B050"/>
                </a:solidFill>
              </a:rPr>
              <a:t>) son </a:t>
            </a:r>
            <a:r>
              <a:rPr lang="en-US" sz="1800" i="1" dirty="0" err="1">
                <a:solidFill>
                  <a:srgbClr val="00B050"/>
                </a:solidFill>
              </a:rPr>
              <a:t>restados</a:t>
            </a:r>
            <a:r>
              <a:rPr lang="en-US" sz="1800" i="1" dirty="0">
                <a:solidFill>
                  <a:srgbClr val="00B050"/>
                </a:solidFill>
              </a:rPr>
              <a:t> del </a:t>
            </a:r>
            <a:r>
              <a:rPr lang="en-US" sz="1800" i="1" dirty="0" err="1">
                <a:solidFill>
                  <a:srgbClr val="00B050"/>
                </a:solidFill>
              </a:rPr>
              <a:t>beneficio</a:t>
            </a:r>
            <a:r>
              <a:rPr lang="en-US" sz="1800" i="1" dirty="0">
                <a:solidFill>
                  <a:srgbClr val="00B050"/>
                </a:solidFill>
              </a:rPr>
              <a:t> de </a:t>
            </a:r>
            <a:r>
              <a:rPr lang="en-US" sz="1800" i="1" dirty="0" err="1">
                <a:solidFill>
                  <a:srgbClr val="00B050"/>
                </a:solidFill>
              </a:rPr>
              <a:t>muerte</a:t>
            </a:r>
            <a:r>
              <a:rPr lang="en-US" sz="1800" i="1" dirty="0">
                <a:solidFill>
                  <a:srgbClr val="00B050"/>
                </a:solidFill>
              </a:rPr>
              <a:t>.</a:t>
            </a:r>
          </a:p>
          <a:p>
            <a:pPr marL="0" indent="0" algn="r">
              <a:buNone/>
            </a:pPr>
            <a:r>
              <a:rPr lang="en-US" sz="1800" i="1" dirty="0">
                <a:solidFill>
                  <a:srgbClr val="00B050"/>
                </a:solidFill>
              </a:rPr>
              <a:t>– Dwayne </a:t>
            </a:r>
            <a:r>
              <a:rPr lang="en-US" sz="1800" i="1" dirty="0" err="1">
                <a:solidFill>
                  <a:srgbClr val="00B050"/>
                </a:solidFill>
              </a:rPr>
              <a:t>Burnell</a:t>
            </a:r>
            <a:endParaRPr lang="en-US" sz="1800" dirty="0">
              <a:solidFill>
                <a:srgbClr val="00B050"/>
              </a:solidFill>
            </a:endParaRPr>
          </a:p>
          <a:p>
            <a:pPr>
              <a:buNone/>
            </a:pPr>
            <a:endParaRPr lang="en-US" dirty="0"/>
          </a:p>
        </p:txBody>
      </p:sp>
      <p:sp>
        <p:nvSpPr>
          <p:cNvPr id="5" name="Content Placeholder 2"/>
          <p:cNvSpPr txBox="1">
            <a:spLocks/>
          </p:cNvSpPr>
          <p:nvPr/>
        </p:nvSpPr>
        <p:spPr>
          <a:xfrm>
            <a:off x="1752600" y="4267200"/>
            <a:ext cx="3962400" cy="2590800"/>
          </a:xfrm>
          <a:prstGeom prst="rect">
            <a:avLst/>
          </a:prstGeom>
        </p:spPr>
        <p:txBody>
          <a:bodyPr vert="horz" lIns="91440" tIns="45720" rIns="91440" bIns="45720" rtlCol="0">
            <a:noAutofit/>
          </a:bodyPr>
          <a:lstStyle/>
          <a:p>
            <a:pPr>
              <a:buNone/>
            </a:pPr>
            <a:r>
              <a:rPr lang="es-ES" b="1" u="sng" dirty="0"/>
              <a:t>¿ </a:t>
            </a:r>
            <a:r>
              <a:rPr lang="en-US" b="1" u="sng" dirty="0" err="1"/>
              <a:t>Cuáles</a:t>
            </a:r>
            <a:r>
              <a:rPr lang="en-US" b="1" u="sng" dirty="0"/>
              <a:t> son los </a:t>
            </a:r>
            <a:r>
              <a:rPr lang="en-US" b="1" u="sng" dirty="0" err="1"/>
              <a:t>beneficios</a:t>
            </a:r>
            <a:r>
              <a:rPr lang="en-US" b="1" u="sng" dirty="0"/>
              <a:t> de ser un </a:t>
            </a:r>
            <a:r>
              <a:rPr lang="en-US" b="1" u="sng" dirty="0" err="1"/>
              <a:t>creador</a:t>
            </a:r>
            <a:r>
              <a:rPr lang="en-US" b="1" u="sng" dirty="0"/>
              <a:t> de </a:t>
            </a:r>
            <a:r>
              <a:rPr lang="en-US" b="1" u="sng" dirty="0" err="1"/>
              <a:t>riquezas</a:t>
            </a:r>
            <a:r>
              <a:rPr lang="en-US" b="1" u="sng" dirty="0"/>
              <a:t>?</a:t>
            </a:r>
          </a:p>
          <a:p>
            <a:pPr>
              <a:buFont typeface="Arial" pitchFamily="34" charset="0"/>
              <a:buChar char="•"/>
            </a:pPr>
            <a:r>
              <a:rPr lang="en-US" i="1" dirty="0">
                <a:solidFill>
                  <a:srgbClr val="7030A0"/>
                </a:solidFill>
              </a:rPr>
              <a:t>No solo </a:t>
            </a:r>
            <a:r>
              <a:rPr lang="en-US" i="1" dirty="0" err="1">
                <a:solidFill>
                  <a:srgbClr val="7030A0"/>
                </a:solidFill>
              </a:rPr>
              <a:t>pagas</a:t>
            </a:r>
            <a:r>
              <a:rPr lang="en-US" i="1" dirty="0">
                <a:solidFill>
                  <a:srgbClr val="7030A0"/>
                </a:solidFill>
              </a:rPr>
              <a:t> a </a:t>
            </a:r>
            <a:r>
              <a:rPr lang="en-US" i="1" dirty="0" err="1">
                <a:solidFill>
                  <a:srgbClr val="7030A0"/>
                </a:solidFill>
              </a:rPr>
              <a:t>tu</a:t>
            </a:r>
            <a:r>
              <a:rPr lang="en-US" i="1" dirty="0">
                <a:solidFill>
                  <a:srgbClr val="7030A0"/>
                </a:solidFill>
              </a:rPr>
              <a:t> principal, </a:t>
            </a:r>
            <a:r>
              <a:rPr lang="en-US" i="1" dirty="0" err="1">
                <a:solidFill>
                  <a:srgbClr val="7030A0"/>
                </a:solidFill>
              </a:rPr>
              <a:t>sino</a:t>
            </a:r>
            <a:r>
              <a:rPr lang="en-US" i="1" dirty="0">
                <a:solidFill>
                  <a:srgbClr val="7030A0"/>
                </a:solidFill>
              </a:rPr>
              <a:t> </a:t>
            </a:r>
            <a:r>
              <a:rPr lang="en-US" i="1" dirty="0" err="1">
                <a:solidFill>
                  <a:srgbClr val="7030A0"/>
                </a:solidFill>
              </a:rPr>
              <a:t>que</a:t>
            </a:r>
            <a:r>
              <a:rPr lang="en-US" i="1" dirty="0">
                <a:solidFill>
                  <a:srgbClr val="7030A0"/>
                </a:solidFill>
              </a:rPr>
              <a:t> lo </a:t>
            </a:r>
            <a:r>
              <a:rPr lang="en-US" i="1" dirty="0" err="1">
                <a:solidFill>
                  <a:srgbClr val="7030A0"/>
                </a:solidFill>
              </a:rPr>
              <a:t>pagas</a:t>
            </a:r>
            <a:r>
              <a:rPr lang="en-US" i="1" dirty="0">
                <a:solidFill>
                  <a:srgbClr val="7030A0"/>
                </a:solidFill>
              </a:rPr>
              <a:t> con </a:t>
            </a:r>
            <a:r>
              <a:rPr lang="en-US" i="1" dirty="0" err="1">
                <a:solidFill>
                  <a:srgbClr val="7030A0"/>
                </a:solidFill>
              </a:rPr>
              <a:t>intereses</a:t>
            </a:r>
            <a:r>
              <a:rPr lang="en-US" i="1" dirty="0">
                <a:solidFill>
                  <a:srgbClr val="7030A0"/>
                </a:solidFill>
              </a:rPr>
              <a:t>.</a:t>
            </a:r>
          </a:p>
          <a:p>
            <a:pPr>
              <a:buFont typeface="Arial" pitchFamily="34" charset="0"/>
              <a:buChar char="•"/>
            </a:pPr>
            <a:r>
              <a:rPr lang="en-US" i="1" dirty="0">
                <a:solidFill>
                  <a:srgbClr val="7030A0"/>
                </a:solidFill>
              </a:rPr>
              <a:t>Si </a:t>
            </a:r>
            <a:r>
              <a:rPr lang="en-US" i="1" dirty="0" err="1">
                <a:solidFill>
                  <a:srgbClr val="7030A0"/>
                </a:solidFill>
              </a:rPr>
              <a:t>pagas</a:t>
            </a:r>
            <a:r>
              <a:rPr lang="en-US" i="1" dirty="0">
                <a:solidFill>
                  <a:srgbClr val="7030A0"/>
                </a:solidFill>
              </a:rPr>
              <a:t> </a:t>
            </a:r>
            <a:r>
              <a:rPr lang="en-US" i="1" dirty="0" err="1">
                <a:solidFill>
                  <a:srgbClr val="7030A0"/>
                </a:solidFill>
              </a:rPr>
              <a:t>más</a:t>
            </a:r>
            <a:r>
              <a:rPr lang="en-US" i="1" dirty="0">
                <a:solidFill>
                  <a:srgbClr val="7030A0"/>
                </a:solidFill>
              </a:rPr>
              <a:t> </a:t>
            </a:r>
            <a:r>
              <a:rPr lang="en-US" i="1" dirty="0" err="1">
                <a:solidFill>
                  <a:srgbClr val="7030A0"/>
                </a:solidFill>
              </a:rPr>
              <a:t>que</a:t>
            </a:r>
            <a:r>
              <a:rPr lang="en-US" i="1" dirty="0">
                <a:solidFill>
                  <a:srgbClr val="7030A0"/>
                </a:solidFill>
              </a:rPr>
              <a:t> el </a:t>
            </a:r>
            <a:r>
              <a:rPr lang="en-US" i="1" dirty="0" err="1">
                <a:solidFill>
                  <a:srgbClr val="7030A0"/>
                </a:solidFill>
              </a:rPr>
              <a:t>mínimo</a:t>
            </a:r>
            <a:r>
              <a:rPr lang="en-US" i="1" dirty="0">
                <a:solidFill>
                  <a:srgbClr val="7030A0"/>
                </a:solidFill>
              </a:rPr>
              <a:t>, el extra,</a:t>
            </a:r>
            <a:r>
              <a:rPr lang="en-US" i="1" dirty="0">
                <a:solidFill>
                  <a:srgbClr val="FF0000"/>
                </a:solidFill>
              </a:rPr>
              <a:t> </a:t>
            </a:r>
            <a:r>
              <a:rPr lang="en-US" i="1" dirty="0" err="1">
                <a:solidFill>
                  <a:srgbClr val="7030A0"/>
                </a:solidFill>
              </a:rPr>
              <a:t>compra</a:t>
            </a:r>
            <a:r>
              <a:rPr lang="en-US" i="1" dirty="0">
                <a:solidFill>
                  <a:srgbClr val="7030A0"/>
                </a:solidFill>
              </a:rPr>
              <a:t> </a:t>
            </a:r>
            <a:r>
              <a:rPr lang="en-US" i="1" dirty="0" err="1">
                <a:solidFill>
                  <a:srgbClr val="7030A0"/>
                </a:solidFill>
              </a:rPr>
              <a:t>seguro</a:t>
            </a:r>
            <a:r>
              <a:rPr lang="en-US" i="1" dirty="0">
                <a:solidFill>
                  <a:srgbClr val="7030A0"/>
                </a:solidFill>
              </a:rPr>
              <a:t> </a:t>
            </a:r>
            <a:r>
              <a:rPr lang="en-US" i="1" dirty="0" err="1">
                <a:solidFill>
                  <a:srgbClr val="7030A0"/>
                </a:solidFill>
              </a:rPr>
              <a:t>adicional</a:t>
            </a:r>
            <a:r>
              <a:rPr lang="en-US" i="1" dirty="0">
                <a:solidFill>
                  <a:srgbClr val="7030A0"/>
                </a:solidFill>
              </a:rPr>
              <a:t>, y </a:t>
            </a:r>
            <a:r>
              <a:rPr lang="en-US" i="1" dirty="0" err="1">
                <a:solidFill>
                  <a:srgbClr val="7030A0"/>
                </a:solidFill>
              </a:rPr>
              <a:t>esto</a:t>
            </a:r>
            <a:r>
              <a:rPr lang="en-US" i="1" dirty="0">
                <a:solidFill>
                  <a:srgbClr val="7030A0"/>
                </a:solidFill>
              </a:rPr>
              <a:t> </a:t>
            </a:r>
            <a:r>
              <a:rPr lang="en-US" i="1" dirty="0" err="1">
                <a:solidFill>
                  <a:srgbClr val="7030A0"/>
                </a:solidFill>
              </a:rPr>
              <a:t>causa</a:t>
            </a:r>
            <a:r>
              <a:rPr lang="en-US" i="1" dirty="0">
                <a:solidFill>
                  <a:srgbClr val="7030A0"/>
                </a:solidFill>
              </a:rPr>
              <a:t> </a:t>
            </a:r>
            <a:r>
              <a:rPr lang="en-US" i="1" dirty="0" err="1">
                <a:solidFill>
                  <a:srgbClr val="7030A0"/>
                </a:solidFill>
              </a:rPr>
              <a:t>que</a:t>
            </a:r>
            <a:r>
              <a:rPr lang="en-US" i="1" dirty="0">
                <a:solidFill>
                  <a:srgbClr val="7030A0"/>
                </a:solidFill>
              </a:rPr>
              <a:t> la </a:t>
            </a:r>
            <a:r>
              <a:rPr lang="en-US" i="1" dirty="0" err="1">
                <a:solidFill>
                  <a:srgbClr val="7030A0"/>
                </a:solidFill>
              </a:rPr>
              <a:t>cuenta</a:t>
            </a:r>
            <a:r>
              <a:rPr lang="en-US" i="1" dirty="0">
                <a:solidFill>
                  <a:srgbClr val="7030A0"/>
                </a:solidFill>
              </a:rPr>
              <a:t> </a:t>
            </a:r>
            <a:r>
              <a:rPr lang="en-US" i="1" dirty="0" err="1">
                <a:solidFill>
                  <a:srgbClr val="7030A0"/>
                </a:solidFill>
              </a:rPr>
              <a:t>suba</a:t>
            </a:r>
            <a:r>
              <a:rPr lang="en-US" i="1" dirty="0">
                <a:solidFill>
                  <a:srgbClr val="7030A0"/>
                </a:solidFill>
              </a:rPr>
              <a:t> </a:t>
            </a:r>
            <a:r>
              <a:rPr lang="en-US" i="1" dirty="0" err="1">
                <a:solidFill>
                  <a:srgbClr val="7030A0"/>
                </a:solidFill>
              </a:rPr>
              <a:t>aún</a:t>
            </a:r>
            <a:r>
              <a:rPr lang="en-US" i="1" dirty="0">
                <a:solidFill>
                  <a:srgbClr val="7030A0"/>
                </a:solidFill>
              </a:rPr>
              <a:t> </a:t>
            </a:r>
            <a:r>
              <a:rPr lang="en-US" i="1" dirty="0" err="1">
                <a:solidFill>
                  <a:srgbClr val="7030A0"/>
                </a:solidFill>
              </a:rPr>
              <a:t>mas</a:t>
            </a:r>
            <a:r>
              <a:rPr lang="en-US" i="1" dirty="0">
                <a:solidFill>
                  <a:srgbClr val="7030A0"/>
                </a:solidFill>
              </a:rPr>
              <a:t> y </a:t>
            </a:r>
            <a:r>
              <a:rPr lang="en-US" i="1" dirty="0" err="1">
                <a:solidFill>
                  <a:srgbClr val="7030A0"/>
                </a:solidFill>
              </a:rPr>
              <a:t>que</a:t>
            </a:r>
            <a:r>
              <a:rPr lang="en-US" i="1" dirty="0">
                <a:solidFill>
                  <a:srgbClr val="7030A0"/>
                </a:solidFill>
              </a:rPr>
              <a:t> </a:t>
            </a:r>
            <a:r>
              <a:rPr lang="en-US" i="1" dirty="0" err="1">
                <a:solidFill>
                  <a:srgbClr val="7030A0"/>
                </a:solidFill>
              </a:rPr>
              <a:t>tu</a:t>
            </a:r>
            <a:r>
              <a:rPr lang="en-US" i="1" dirty="0">
                <a:solidFill>
                  <a:srgbClr val="7030A0"/>
                </a:solidFill>
              </a:rPr>
              <a:t> </a:t>
            </a:r>
            <a:r>
              <a:rPr lang="en-US" i="1" dirty="0" err="1">
                <a:solidFill>
                  <a:srgbClr val="7030A0"/>
                </a:solidFill>
              </a:rPr>
              <a:t>beneficio</a:t>
            </a:r>
            <a:r>
              <a:rPr lang="en-US" i="1" dirty="0">
                <a:solidFill>
                  <a:srgbClr val="7030A0"/>
                </a:solidFill>
              </a:rPr>
              <a:t> de </a:t>
            </a:r>
            <a:r>
              <a:rPr lang="en-US" i="1" dirty="0" err="1">
                <a:solidFill>
                  <a:srgbClr val="7030A0"/>
                </a:solidFill>
              </a:rPr>
              <a:t>muerte</a:t>
            </a:r>
            <a:r>
              <a:rPr lang="en-US" i="1" dirty="0">
                <a:solidFill>
                  <a:srgbClr val="7030A0"/>
                </a:solidFill>
              </a:rPr>
              <a:t> </a:t>
            </a:r>
            <a:r>
              <a:rPr lang="en-US" i="1" dirty="0" err="1">
                <a:solidFill>
                  <a:srgbClr val="7030A0"/>
                </a:solidFill>
              </a:rPr>
              <a:t>suba</a:t>
            </a:r>
            <a:r>
              <a:rPr lang="en-US" i="1" dirty="0">
                <a:solidFill>
                  <a:srgbClr val="7030A0"/>
                </a:solidFill>
              </a:rPr>
              <a:t> </a:t>
            </a:r>
            <a:r>
              <a:rPr lang="en-US" i="1" dirty="0" err="1">
                <a:solidFill>
                  <a:srgbClr val="7030A0"/>
                </a:solidFill>
              </a:rPr>
              <a:t>por</a:t>
            </a:r>
            <a:r>
              <a:rPr lang="en-US" i="1" dirty="0">
                <a:solidFill>
                  <a:srgbClr val="7030A0"/>
                </a:solidFill>
              </a:rPr>
              <a:t> </a:t>
            </a:r>
            <a:r>
              <a:rPr lang="en-US" i="1" dirty="0" err="1">
                <a:solidFill>
                  <a:srgbClr val="7030A0"/>
                </a:solidFill>
              </a:rPr>
              <a:t>multiplo</a:t>
            </a:r>
            <a:r>
              <a:rPr lang="en-US" i="1" dirty="0">
                <a:solidFill>
                  <a:srgbClr val="7030A0"/>
                </a:solidFill>
              </a:rPr>
              <a:t> de </a:t>
            </a:r>
            <a:r>
              <a:rPr lang="en-US" i="1" dirty="0" err="1">
                <a:solidFill>
                  <a:srgbClr val="7030A0"/>
                </a:solidFill>
              </a:rPr>
              <a:t>esa</a:t>
            </a:r>
            <a:r>
              <a:rPr lang="en-US" i="1" dirty="0">
                <a:solidFill>
                  <a:srgbClr val="7030A0"/>
                </a:solidFill>
              </a:rPr>
              <a:t> </a:t>
            </a:r>
            <a:r>
              <a:rPr lang="en-US" i="1" dirty="0" err="1">
                <a:solidFill>
                  <a:srgbClr val="7030A0"/>
                </a:solidFill>
              </a:rPr>
              <a:t>cantidad</a:t>
            </a:r>
            <a:r>
              <a:rPr lang="en-US" i="1" dirty="0">
                <a:solidFill>
                  <a:srgbClr val="7030A0"/>
                </a:solidFill>
              </a:rPr>
              <a:t>.</a:t>
            </a:r>
          </a:p>
          <a:p>
            <a:endParaRPr lang="en-US" sz="1600" b="1" u="sng" dirty="0"/>
          </a:p>
          <a:p>
            <a:pPr>
              <a:buFont typeface="Arial" pitchFamily="34" charset="0"/>
              <a:buChar char="•"/>
            </a:pPr>
            <a:endParaRPr lang="en-US" sz="1600" dirty="0">
              <a:solidFill>
                <a:srgbClr val="7030A0"/>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959444" y="4730804"/>
            <a:ext cx="4611964" cy="2220222"/>
          </a:xfrm>
          <a:prstGeom prst="rect">
            <a:avLst/>
          </a:prstGeom>
        </p:spPr>
      </p:pic>
      <p:pic>
        <p:nvPicPr>
          <p:cNvPr id="7" name="Picture 6">
            <a:extLst>
              <a:ext uri="{FF2B5EF4-FFF2-40B4-BE49-F238E27FC236}">
                <a16:creationId xmlns:a16="http://schemas.microsoft.com/office/drawing/2014/main" id="{ABD039D4-39D9-84E1-3E75-FF7081902EB7}"/>
              </a:ext>
            </a:extLst>
          </p:cNvPr>
          <p:cNvPicPr>
            <a:picLocks noChangeAspect="1"/>
          </p:cNvPicPr>
          <p:nvPr/>
        </p:nvPicPr>
        <p:blipFill>
          <a:blip r:embed="rId4"/>
          <a:stretch>
            <a:fillRect/>
          </a:stretch>
        </p:blipFill>
        <p:spPr>
          <a:xfrm>
            <a:off x="1" y="14434"/>
            <a:ext cx="1809344" cy="583892"/>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318" y="12102"/>
            <a:ext cx="8745682" cy="749899"/>
          </a:xfrm>
        </p:spPr>
        <p:txBody>
          <a:bodyPr>
            <a:noAutofit/>
          </a:bodyPr>
          <a:lstStyle/>
          <a:p>
            <a:r>
              <a:rPr lang="es-ES" sz="3800" b="1" dirty="0"/>
              <a:t>¿</a:t>
            </a:r>
            <a:r>
              <a:rPr lang="en-US" sz="3800" b="1" dirty="0" err="1"/>
              <a:t>Deudor</a:t>
            </a:r>
            <a:r>
              <a:rPr lang="en-US" sz="3800" b="1" dirty="0"/>
              <a:t>, </a:t>
            </a:r>
            <a:r>
              <a:rPr lang="en-US" sz="3800" b="1" dirty="0" err="1"/>
              <a:t>Ahorrador</a:t>
            </a:r>
            <a:r>
              <a:rPr lang="en-US" sz="3800" b="1" dirty="0"/>
              <a:t>, o </a:t>
            </a:r>
            <a:r>
              <a:rPr lang="en-US" sz="3800" b="1" dirty="0" err="1"/>
              <a:t>Creador</a:t>
            </a:r>
            <a:r>
              <a:rPr lang="en-US" sz="3800" b="1" dirty="0"/>
              <a:t> de </a:t>
            </a:r>
            <a:r>
              <a:rPr lang="en-US" sz="3800" b="1" dirty="0" err="1"/>
              <a:t>Riqueza</a:t>
            </a:r>
            <a:r>
              <a:rPr lang="en-US" sz="3800" b="1" dirty="0"/>
              <a:t>?</a:t>
            </a:r>
          </a:p>
        </p:txBody>
      </p:sp>
      <p:sp>
        <p:nvSpPr>
          <p:cNvPr id="3" name="Content Placeholder 2"/>
          <p:cNvSpPr>
            <a:spLocks noGrp="1"/>
          </p:cNvSpPr>
          <p:nvPr>
            <p:ph idx="1"/>
          </p:nvPr>
        </p:nvSpPr>
        <p:spPr>
          <a:xfrm>
            <a:off x="1600200" y="789904"/>
            <a:ext cx="8915400" cy="1295400"/>
          </a:xfrm>
        </p:spPr>
        <p:txBody>
          <a:bodyPr>
            <a:normAutofit/>
          </a:bodyPr>
          <a:lstStyle/>
          <a:p>
            <a:pPr>
              <a:buNone/>
            </a:pPr>
            <a:r>
              <a:rPr lang="en-US" sz="2000" dirty="0"/>
              <a:t>Hay </a:t>
            </a:r>
            <a:r>
              <a:rPr lang="en-US" sz="2000" dirty="0" err="1"/>
              <a:t>una</a:t>
            </a:r>
            <a:r>
              <a:rPr lang="en-US" sz="2000" dirty="0"/>
              <a:t> mala, </a:t>
            </a:r>
            <a:r>
              <a:rPr lang="en-US" sz="2000" dirty="0" err="1"/>
              <a:t>una</a:t>
            </a:r>
            <a:r>
              <a:rPr lang="en-US" sz="2000" dirty="0"/>
              <a:t> </a:t>
            </a:r>
            <a:r>
              <a:rPr lang="en-US" sz="2000" dirty="0" err="1"/>
              <a:t>buena</a:t>
            </a:r>
            <a:r>
              <a:rPr lang="en-US" sz="2000" dirty="0"/>
              <a:t> y </a:t>
            </a:r>
            <a:r>
              <a:rPr lang="en-US" sz="2000" dirty="0" err="1"/>
              <a:t>una</a:t>
            </a:r>
            <a:r>
              <a:rPr lang="en-US" sz="2000" dirty="0"/>
              <a:t> </a:t>
            </a:r>
            <a:r>
              <a:rPr lang="en-US" sz="2000" dirty="0" err="1"/>
              <a:t>mejor</a:t>
            </a:r>
            <a:r>
              <a:rPr lang="en-US" sz="2000" dirty="0"/>
              <a:t> </a:t>
            </a:r>
            <a:r>
              <a:rPr lang="en-US" sz="2000" dirty="0" err="1"/>
              <a:t>manera</a:t>
            </a:r>
            <a:r>
              <a:rPr lang="en-US" sz="2000" dirty="0"/>
              <a:t>. </a:t>
            </a:r>
            <a:r>
              <a:rPr lang="en-US" sz="2000" dirty="0" err="1"/>
              <a:t>Ahora</a:t>
            </a:r>
            <a:r>
              <a:rPr lang="en-US" sz="2000" dirty="0"/>
              <a:t> la </a:t>
            </a:r>
            <a:r>
              <a:rPr lang="en-US" sz="2000" dirty="0" err="1"/>
              <a:t>pregunta</a:t>
            </a:r>
            <a:r>
              <a:rPr lang="en-US" sz="2000" dirty="0"/>
              <a:t> </a:t>
            </a:r>
            <a:r>
              <a:rPr lang="en-US" sz="2000" dirty="0" err="1"/>
              <a:t>es</a:t>
            </a:r>
            <a:r>
              <a:rPr lang="en-US" sz="2000" dirty="0"/>
              <a:t>, </a:t>
            </a:r>
            <a:r>
              <a:rPr lang="es-ES" sz="2000" dirty="0"/>
              <a:t>¿</a:t>
            </a:r>
            <a:r>
              <a:rPr lang="en-US" sz="2000" dirty="0" err="1"/>
              <a:t>Cuál</a:t>
            </a:r>
            <a:r>
              <a:rPr lang="en-US" sz="2000" dirty="0"/>
              <a:t> </a:t>
            </a:r>
            <a:r>
              <a:rPr lang="en-US" sz="2000" dirty="0" err="1"/>
              <a:t>quisieras</a:t>
            </a:r>
            <a:r>
              <a:rPr lang="en-US" sz="2000" dirty="0"/>
              <a:t> ser? ¿Un </a:t>
            </a:r>
            <a:r>
              <a:rPr lang="en-US" sz="2000" dirty="0" err="1"/>
              <a:t>Deudor</a:t>
            </a:r>
            <a:r>
              <a:rPr lang="en-US" sz="2000" dirty="0"/>
              <a:t>? </a:t>
            </a:r>
            <a:r>
              <a:rPr lang="es-ES" sz="2000" dirty="0"/>
              <a:t>¿U</a:t>
            </a:r>
            <a:r>
              <a:rPr lang="en-US" sz="2000" dirty="0"/>
              <a:t>n </a:t>
            </a:r>
            <a:r>
              <a:rPr lang="en-US" sz="2000" dirty="0" err="1"/>
              <a:t>Ahorrador</a:t>
            </a:r>
            <a:r>
              <a:rPr lang="en-US" sz="2000" dirty="0"/>
              <a:t>?, ó ¿Un </a:t>
            </a:r>
            <a:r>
              <a:rPr lang="en-US" sz="2000" dirty="0" err="1"/>
              <a:t>Creador</a:t>
            </a:r>
            <a:r>
              <a:rPr lang="en-US" sz="2000" dirty="0"/>
              <a:t> de </a:t>
            </a:r>
            <a:r>
              <a:rPr lang="en-US" sz="2000" dirty="0" err="1"/>
              <a:t>Riqueza</a:t>
            </a:r>
            <a:r>
              <a:rPr lang="en-US" sz="2000" dirty="0"/>
              <a:t> </a:t>
            </a:r>
            <a:r>
              <a:rPr lang="en-US" sz="2000" dirty="0" err="1"/>
              <a:t>aprendiendo</a:t>
            </a:r>
            <a:r>
              <a:rPr lang="en-US" sz="2000" dirty="0"/>
              <a:t> a SER TU PROPIO BANCO?</a:t>
            </a:r>
            <a:endParaRPr lang="en-US" sz="2000" i="1" dirty="0">
              <a:solidFill>
                <a:srgbClr val="7030A0"/>
              </a:solidFill>
            </a:endParaRPr>
          </a:p>
          <a:p>
            <a:pPr>
              <a:buNone/>
            </a:pPr>
            <a:endParaRPr lang="en-US" sz="2000" dirty="0"/>
          </a:p>
        </p:txBody>
      </p:sp>
      <p:sp>
        <p:nvSpPr>
          <p:cNvPr id="5" name="Content Placeholder 2"/>
          <p:cNvSpPr txBox="1">
            <a:spLocks/>
          </p:cNvSpPr>
          <p:nvPr/>
        </p:nvSpPr>
        <p:spPr>
          <a:xfrm>
            <a:off x="1828800" y="4876800"/>
            <a:ext cx="8839200" cy="1981200"/>
          </a:xfrm>
          <a:prstGeom prst="rect">
            <a:avLst/>
          </a:prstGeom>
        </p:spPr>
        <p:txBody>
          <a:bodyPr vert="horz" lIns="91440" tIns="45720" rIns="91440" bIns="45720" rtlCol="0">
            <a:noAutofit/>
          </a:bodyPr>
          <a:lstStyle/>
          <a:p>
            <a:pPr>
              <a:buNone/>
            </a:pPr>
            <a:r>
              <a:rPr lang="en-US" b="1" u="sng" dirty="0" err="1"/>
              <a:t>Algunas</a:t>
            </a:r>
            <a:r>
              <a:rPr lang="en-US" b="1" u="sng" dirty="0"/>
              <a:t> </a:t>
            </a:r>
            <a:r>
              <a:rPr lang="en-US" b="1" u="sng" dirty="0" err="1"/>
              <a:t>cosas</a:t>
            </a:r>
            <a:r>
              <a:rPr lang="en-US" b="1" u="sng" dirty="0"/>
              <a:t> </a:t>
            </a:r>
            <a:r>
              <a:rPr lang="en-US" b="1" u="sng" dirty="0" err="1"/>
              <a:t>que</a:t>
            </a:r>
            <a:r>
              <a:rPr lang="en-US" b="1" u="sng" dirty="0"/>
              <a:t> hay </a:t>
            </a:r>
            <a:r>
              <a:rPr lang="en-US" b="1" u="sng" dirty="0" err="1"/>
              <a:t>que</a:t>
            </a:r>
            <a:r>
              <a:rPr lang="en-US" b="1" u="sng" dirty="0"/>
              <a:t> </a:t>
            </a:r>
            <a:r>
              <a:rPr lang="en-US" b="1" u="sng" dirty="0" err="1"/>
              <a:t>pensar</a:t>
            </a:r>
            <a:r>
              <a:rPr lang="en-US" b="1" u="sng" dirty="0"/>
              <a:t>!</a:t>
            </a:r>
          </a:p>
          <a:p>
            <a:pPr>
              <a:buFont typeface="Arial" pitchFamily="34" charset="0"/>
              <a:buChar char="•"/>
            </a:pPr>
            <a:r>
              <a:rPr lang="en-US" sz="1600" dirty="0" err="1"/>
              <a:t>Piénsalo</a:t>
            </a:r>
            <a:r>
              <a:rPr lang="en-US" sz="1600" dirty="0"/>
              <a:t>.  </a:t>
            </a:r>
            <a:r>
              <a:rPr lang="en-US" sz="1600" dirty="0" err="1"/>
              <a:t>Digamos</a:t>
            </a:r>
            <a:r>
              <a:rPr lang="en-US" sz="1600" dirty="0"/>
              <a:t> </a:t>
            </a:r>
            <a:r>
              <a:rPr lang="en-US" sz="1600" dirty="0" err="1"/>
              <a:t>que</a:t>
            </a:r>
            <a:r>
              <a:rPr lang="en-US" sz="1600" dirty="0"/>
              <a:t> </a:t>
            </a:r>
            <a:r>
              <a:rPr lang="en-US" sz="1600" dirty="0" err="1"/>
              <a:t>ahorraste</a:t>
            </a:r>
            <a:r>
              <a:rPr lang="en-US" sz="1600" dirty="0"/>
              <a:t> $5,000 </a:t>
            </a:r>
            <a:r>
              <a:rPr lang="en-US" sz="1600" dirty="0" err="1"/>
              <a:t>por</a:t>
            </a:r>
            <a:r>
              <a:rPr lang="en-US" sz="1600" dirty="0"/>
              <a:t> 7 </a:t>
            </a:r>
            <a:r>
              <a:rPr lang="en-US" sz="1600" dirty="0" err="1"/>
              <a:t>años</a:t>
            </a:r>
            <a:r>
              <a:rPr lang="en-US" sz="1600" dirty="0"/>
              <a:t> </a:t>
            </a:r>
            <a:r>
              <a:rPr lang="en-US" sz="1600" dirty="0" err="1"/>
              <a:t>para</a:t>
            </a:r>
            <a:r>
              <a:rPr lang="en-US" sz="1600" dirty="0"/>
              <a:t> SER TU PROPIO BANCO </a:t>
            </a:r>
            <a:r>
              <a:rPr lang="en-US" sz="1600" dirty="0" err="1"/>
              <a:t>pero</a:t>
            </a:r>
            <a:r>
              <a:rPr lang="en-US" sz="1600" dirty="0"/>
              <a:t> </a:t>
            </a:r>
            <a:r>
              <a:rPr lang="en-US" sz="1600" dirty="0" err="1"/>
              <a:t>nunca</a:t>
            </a:r>
            <a:r>
              <a:rPr lang="en-US" sz="1600" dirty="0"/>
              <a:t> </a:t>
            </a:r>
            <a:r>
              <a:rPr lang="en-US" sz="1600" dirty="0" err="1"/>
              <a:t>tendrás</a:t>
            </a:r>
            <a:r>
              <a:rPr lang="en-US" sz="1600" dirty="0"/>
              <a:t> </a:t>
            </a:r>
            <a:r>
              <a:rPr lang="en-US" sz="1600" dirty="0" err="1"/>
              <a:t>que</a:t>
            </a:r>
            <a:r>
              <a:rPr lang="en-US" sz="1600" dirty="0"/>
              <a:t> </a:t>
            </a:r>
            <a:r>
              <a:rPr lang="en-US" sz="1600" dirty="0" err="1"/>
              <a:t>pedir</a:t>
            </a:r>
            <a:r>
              <a:rPr lang="en-US" sz="1600" dirty="0"/>
              <a:t> </a:t>
            </a:r>
            <a:r>
              <a:rPr lang="en-US" sz="1600" dirty="0" err="1"/>
              <a:t>prestado</a:t>
            </a:r>
            <a:r>
              <a:rPr lang="en-US" sz="1600" dirty="0"/>
              <a:t> </a:t>
            </a:r>
            <a:r>
              <a:rPr lang="en-US" sz="1600" dirty="0" err="1"/>
              <a:t>para</a:t>
            </a:r>
            <a:r>
              <a:rPr lang="en-US" sz="1600" dirty="0"/>
              <a:t> </a:t>
            </a:r>
            <a:r>
              <a:rPr lang="en-US" sz="1600" dirty="0" err="1"/>
              <a:t>comprar</a:t>
            </a:r>
            <a:r>
              <a:rPr lang="en-US" sz="1600" dirty="0"/>
              <a:t> un </a:t>
            </a:r>
            <a:r>
              <a:rPr lang="en-US" sz="1600" dirty="0" err="1"/>
              <a:t>carro</a:t>
            </a:r>
            <a:r>
              <a:rPr lang="en-US" sz="1600" dirty="0"/>
              <a:t>? </a:t>
            </a:r>
            <a:r>
              <a:rPr lang="es-ES" sz="1600" dirty="0"/>
              <a:t>¿</a:t>
            </a:r>
            <a:r>
              <a:rPr lang="en-US" sz="1600" dirty="0" err="1"/>
              <a:t>Qué</a:t>
            </a:r>
            <a:r>
              <a:rPr lang="en-US" sz="1600" dirty="0"/>
              <a:t> </a:t>
            </a:r>
            <a:r>
              <a:rPr lang="en-US" sz="1600" dirty="0" err="1"/>
              <a:t>tanto</a:t>
            </a:r>
            <a:r>
              <a:rPr lang="en-US" sz="1600" dirty="0"/>
              <a:t> </a:t>
            </a:r>
            <a:r>
              <a:rPr lang="en-US" sz="1600" dirty="0" err="1"/>
              <a:t>te</a:t>
            </a:r>
            <a:r>
              <a:rPr lang="en-US" sz="1600" dirty="0"/>
              <a:t> </a:t>
            </a:r>
            <a:r>
              <a:rPr lang="en-US" sz="1600" dirty="0" err="1"/>
              <a:t>ahorraría</a:t>
            </a:r>
            <a:r>
              <a:rPr lang="en-US" sz="1600" dirty="0"/>
              <a:t> </a:t>
            </a:r>
            <a:r>
              <a:rPr lang="en-US" sz="1600" dirty="0" err="1"/>
              <a:t>eso</a:t>
            </a:r>
            <a:r>
              <a:rPr lang="en-US" sz="1600" dirty="0"/>
              <a:t>? No solo en </a:t>
            </a:r>
            <a:r>
              <a:rPr lang="en-US" sz="1600" dirty="0" err="1"/>
              <a:t>intereses</a:t>
            </a:r>
            <a:r>
              <a:rPr lang="en-US" sz="1600" dirty="0"/>
              <a:t> </a:t>
            </a:r>
            <a:r>
              <a:rPr lang="en-US" sz="1600" dirty="0" err="1"/>
              <a:t>pero</a:t>
            </a:r>
            <a:r>
              <a:rPr lang="en-US" sz="1600" dirty="0"/>
              <a:t> </a:t>
            </a:r>
            <a:r>
              <a:rPr lang="en-US" sz="1600" dirty="0" err="1"/>
              <a:t>también</a:t>
            </a:r>
            <a:r>
              <a:rPr lang="en-US" sz="1600" dirty="0"/>
              <a:t> en </a:t>
            </a:r>
            <a:r>
              <a:rPr lang="en-US" sz="1600" dirty="0" err="1"/>
              <a:t>papeleo</a:t>
            </a:r>
            <a:r>
              <a:rPr lang="en-US" sz="1600" dirty="0"/>
              <a:t>, </a:t>
            </a:r>
            <a:r>
              <a:rPr lang="en-US" sz="1600" dirty="0" err="1"/>
              <a:t>tiempo</a:t>
            </a:r>
            <a:r>
              <a:rPr lang="en-US" sz="1600" dirty="0"/>
              <a:t> y la </a:t>
            </a:r>
            <a:r>
              <a:rPr lang="en-US" sz="1600" dirty="0" err="1"/>
              <a:t>molestia</a:t>
            </a:r>
            <a:r>
              <a:rPr lang="en-US" sz="1600" dirty="0"/>
              <a:t> de </a:t>
            </a:r>
            <a:r>
              <a:rPr lang="en-US" sz="1600" dirty="0" err="1"/>
              <a:t>tener</a:t>
            </a:r>
            <a:r>
              <a:rPr lang="en-US" sz="1600" dirty="0"/>
              <a:t> </a:t>
            </a:r>
            <a:r>
              <a:rPr lang="en-US" sz="1600" dirty="0" err="1"/>
              <a:t>que</a:t>
            </a:r>
            <a:r>
              <a:rPr lang="en-US" sz="1600" dirty="0"/>
              <a:t> </a:t>
            </a:r>
            <a:r>
              <a:rPr lang="en-US" sz="1600" dirty="0" err="1"/>
              <a:t>aplicar</a:t>
            </a:r>
            <a:r>
              <a:rPr lang="en-US" sz="1600" dirty="0"/>
              <a:t> </a:t>
            </a:r>
            <a:r>
              <a:rPr lang="en-US" sz="1600" dirty="0" err="1"/>
              <a:t>por</a:t>
            </a:r>
            <a:r>
              <a:rPr lang="en-US" sz="1600" dirty="0"/>
              <a:t> </a:t>
            </a:r>
            <a:r>
              <a:rPr lang="en-US" sz="1600" dirty="0" err="1"/>
              <a:t>crédito</a:t>
            </a:r>
            <a:r>
              <a:rPr lang="en-US" sz="1600" dirty="0"/>
              <a:t> </a:t>
            </a:r>
            <a:r>
              <a:rPr lang="en-US" sz="1600" dirty="0" err="1"/>
              <a:t>cada</a:t>
            </a:r>
            <a:r>
              <a:rPr lang="en-US" sz="1600" dirty="0"/>
              <a:t> </a:t>
            </a:r>
            <a:r>
              <a:rPr lang="en-US" sz="1600" dirty="0" err="1"/>
              <a:t>vez</a:t>
            </a:r>
            <a:r>
              <a:rPr lang="en-US" sz="1600" dirty="0"/>
              <a:t>?</a:t>
            </a:r>
          </a:p>
          <a:p>
            <a:pPr>
              <a:buFont typeface="Arial" pitchFamily="34" charset="0"/>
              <a:buChar char="•"/>
            </a:pPr>
            <a:r>
              <a:rPr lang="es-ES" sz="1600" dirty="0"/>
              <a:t>¿Cuál sería su valor neto como resultado de SER TU PROPIO BANCO frente a las alternativas? ¿ </a:t>
            </a:r>
            <a:r>
              <a:rPr lang="en-US" sz="1600" dirty="0"/>
              <a:t>Vale la </a:t>
            </a:r>
            <a:r>
              <a:rPr lang="en-US" sz="1600" dirty="0" err="1"/>
              <a:t>pena</a:t>
            </a:r>
            <a:r>
              <a:rPr lang="en-US" sz="1600" dirty="0"/>
              <a:t>? </a:t>
            </a:r>
            <a:r>
              <a:rPr lang="es-ES" sz="1600" dirty="0"/>
              <a:t>¿ </a:t>
            </a:r>
            <a:r>
              <a:rPr lang="en-US" sz="1600" dirty="0" err="1"/>
              <a:t>Estás</a:t>
            </a:r>
            <a:r>
              <a:rPr lang="en-US" sz="1600" dirty="0"/>
              <a:t> </a:t>
            </a:r>
            <a:r>
              <a:rPr lang="en-US" sz="1600" dirty="0" err="1"/>
              <a:t>dispuesto</a:t>
            </a:r>
            <a:r>
              <a:rPr lang="en-US" sz="1600" dirty="0"/>
              <a:t> a </a:t>
            </a:r>
            <a:r>
              <a:rPr lang="en-US" sz="1600" dirty="0" err="1"/>
              <a:t>pagar</a:t>
            </a:r>
            <a:r>
              <a:rPr lang="en-US" sz="1600" dirty="0"/>
              <a:t> el </a:t>
            </a:r>
            <a:r>
              <a:rPr lang="en-US" sz="1600" dirty="0" err="1"/>
              <a:t>precio</a:t>
            </a:r>
            <a:r>
              <a:rPr lang="en-US" sz="1600" dirty="0"/>
              <a:t> </a:t>
            </a:r>
            <a:r>
              <a:rPr lang="en-US" sz="1600" dirty="0" err="1"/>
              <a:t>por</a:t>
            </a:r>
            <a:r>
              <a:rPr lang="en-US" sz="1600" dirty="0"/>
              <a:t> </a:t>
            </a:r>
            <a:r>
              <a:rPr lang="en-US" sz="1600" dirty="0" err="1"/>
              <a:t>hacerlo</a:t>
            </a:r>
            <a:r>
              <a:rPr lang="en-US" sz="1600" dirty="0"/>
              <a:t>? </a:t>
            </a:r>
            <a:r>
              <a:rPr lang="es-ES" sz="1600" dirty="0"/>
              <a:t>¿</a:t>
            </a:r>
            <a:r>
              <a:rPr lang="en-US" sz="1600" dirty="0" err="1"/>
              <a:t>Tener</a:t>
            </a:r>
            <a:r>
              <a:rPr lang="en-US" sz="1600" dirty="0"/>
              <a:t> </a:t>
            </a:r>
            <a:r>
              <a:rPr lang="en-US" sz="1600" dirty="0" err="1"/>
              <a:t>tu</a:t>
            </a:r>
            <a:r>
              <a:rPr lang="en-US" sz="1600" dirty="0"/>
              <a:t> Libertad </a:t>
            </a:r>
            <a:r>
              <a:rPr lang="en-US" sz="1600" dirty="0" err="1"/>
              <a:t>Financiera</a:t>
            </a:r>
            <a:r>
              <a:rPr lang="en-US" sz="1600" dirty="0"/>
              <a:t>?</a:t>
            </a:r>
            <a:r>
              <a:rPr lang="es-ES" sz="1600" dirty="0"/>
              <a:t> ¿</a:t>
            </a:r>
            <a:r>
              <a:rPr lang="en-US" sz="1600" dirty="0"/>
              <a:t>O </a:t>
            </a:r>
            <a:r>
              <a:rPr lang="en-US" sz="1600" dirty="0" err="1"/>
              <a:t>prefieres</a:t>
            </a:r>
            <a:r>
              <a:rPr lang="en-US" sz="1600" dirty="0"/>
              <a:t> </a:t>
            </a:r>
            <a:r>
              <a:rPr lang="en-US" sz="1600" dirty="0" err="1"/>
              <a:t>seguir</a:t>
            </a:r>
            <a:r>
              <a:rPr lang="en-US" sz="1600" dirty="0"/>
              <a:t> </a:t>
            </a:r>
            <a:r>
              <a:rPr lang="en-US" sz="1600" dirty="0" err="1"/>
              <a:t>haciendo</a:t>
            </a:r>
            <a:r>
              <a:rPr lang="en-US" sz="1600" dirty="0"/>
              <a:t> las </a:t>
            </a:r>
            <a:r>
              <a:rPr lang="en-US" sz="1600" dirty="0" err="1"/>
              <a:t>cosas</a:t>
            </a:r>
            <a:r>
              <a:rPr lang="en-US" sz="1600" dirty="0"/>
              <a:t> </a:t>
            </a:r>
            <a:r>
              <a:rPr lang="en-US" sz="1600" dirty="0" err="1"/>
              <a:t>como</a:t>
            </a:r>
            <a:r>
              <a:rPr lang="en-US" sz="1600" dirty="0"/>
              <a:t> </a:t>
            </a:r>
            <a:r>
              <a:rPr lang="en-US" sz="1600" dirty="0" err="1"/>
              <a:t>todo</a:t>
            </a:r>
            <a:r>
              <a:rPr lang="en-US" sz="1600" dirty="0"/>
              <a:t> </a:t>
            </a:r>
            <a:r>
              <a:rPr lang="en-US" sz="1600" dirty="0" err="1"/>
              <a:t>mundo</a:t>
            </a:r>
            <a:r>
              <a:rPr lang="en-US" sz="1600" dirty="0"/>
              <a:t> lo ha </a:t>
            </a:r>
            <a:r>
              <a:rPr lang="en-US" sz="1600" dirty="0" err="1"/>
              <a:t>hecho</a:t>
            </a:r>
            <a:r>
              <a:rPr lang="en-US" sz="1600" dirty="0"/>
              <a:t> hasta </a:t>
            </a:r>
            <a:r>
              <a:rPr lang="en-US" sz="1600" dirty="0" err="1"/>
              <a:t>ahora</a:t>
            </a:r>
            <a:r>
              <a:rPr lang="en-US" sz="1600" dirty="0"/>
              <a:t>?</a:t>
            </a:r>
            <a:endParaRPr lang="en-US" sz="1600" dirty="0">
              <a:solidFill>
                <a:srgbClr val="7030A0"/>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467100" y="1764702"/>
            <a:ext cx="5486400" cy="3084195"/>
          </a:xfrm>
          <a:prstGeom prst="rect">
            <a:avLst/>
          </a:prstGeom>
        </p:spPr>
      </p:pic>
      <p:pic>
        <p:nvPicPr>
          <p:cNvPr id="4" name="Picture 3">
            <a:extLst>
              <a:ext uri="{FF2B5EF4-FFF2-40B4-BE49-F238E27FC236}">
                <a16:creationId xmlns:a16="http://schemas.microsoft.com/office/drawing/2014/main" id="{17179242-6D19-83BC-5F22-C00FBCD548F6}"/>
              </a:ext>
            </a:extLst>
          </p:cNvPr>
          <p:cNvPicPr>
            <a:picLocks noChangeAspect="1"/>
          </p:cNvPicPr>
          <p:nvPr/>
        </p:nvPicPr>
        <p:blipFill>
          <a:blip r:embed="rId3"/>
          <a:stretch>
            <a:fillRect/>
          </a:stretch>
        </p:blipFill>
        <p:spPr>
          <a:xfrm>
            <a:off x="1" y="14434"/>
            <a:ext cx="1809344" cy="583892"/>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2400"/>
            <a:ext cx="8229600" cy="1143000"/>
          </a:xfrm>
        </p:spPr>
        <p:txBody>
          <a:bodyPr>
            <a:normAutofit fontScale="90000"/>
          </a:bodyPr>
          <a:lstStyle/>
          <a:p>
            <a:r>
              <a:rPr lang="es-ES" b="1" dirty="0"/>
              <a:t>¿</a:t>
            </a:r>
            <a:r>
              <a:rPr lang="es-ES" dirty="0"/>
              <a:t> </a:t>
            </a:r>
            <a:r>
              <a:rPr lang="en-US" b="1" dirty="0" err="1"/>
              <a:t>Cuál</a:t>
            </a:r>
            <a:r>
              <a:rPr lang="en-US" b="1" dirty="0"/>
              <a:t> </a:t>
            </a:r>
            <a:r>
              <a:rPr lang="en-US" b="1" dirty="0" err="1"/>
              <a:t>es</a:t>
            </a:r>
            <a:r>
              <a:rPr lang="en-US" b="1" dirty="0"/>
              <a:t> la </a:t>
            </a:r>
            <a:r>
              <a:rPr lang="en-US" b="1" dirty="0" err="1"/>
              <a:t>Solución</a:t>
            </a:r>
            <a:r>
              <a:rPr lang="en-US" b="1" dirty="0"/>
              <a:t> Para ser </a:t>
            </a:r>
            <a:r>
              <a:rPr lang="en-US" b="1" dirty="0" err="1"/>
              <a:t>Financieramente</a:t>
            </a:r>
            <a:r>
              <a:rPr lang="en-US" b="1" dirty="0"/>
              <a:t> </a:t>
            </a:r>
            <a:r>
              <a:rPr lang="en-US" b="1" dirty="0" err="1"/>
              <a:t>Libre</a:t>
            </a:r>
            <a:r>
              <a:rPr lang="en-US" b="1" dirty="0"/>
              <a:t>?</a:t>
            </a:r>
          </a:p>
        </p:txBody>
      </p:sp>
      <p:sp>
        <p:nvSpPr>
          <p:cNvPr id="3" name="Content Placeholder 2"/>
          <p:cNvSpPr>
            <a:spLocks noGrp="1"/>
          </p:cNvSpPr>
          <p:nvPr>
            <p:ph idx="1"/>
          </p:nvPr>
        </p:nvSpPr>
        <p:spPr>
          <a:xfrm>
            <a:off x="1752600" y="1447800"/>
            <a:ext cx="6248400" cy="3810000"/>
          </a:xfrm>
        </p:spPr>
        <p:txBody>
          <a:bodyPr>
            <a:normAutofit lnSpcReduction="10000"/>
          </a:bodyPr>
          <a:lstStyle/>
          <a:p>
            <a:pPr>
              <a:buNone/>
            </a:pPr>
            <a:r>
              <a:rPr lang="en-US" b="1" u="sng" dirty="0"/>
              <a:t>SER TU PROPIO BANCO!</a:t>
            </a:r>
          </a:p>
          <a:p>
            <a:r>
              <a:rPr lang="es-ES" sz="2400" dirty="0"/>
              <a:t>Necesitas convertir todo el flujo de intereses del banco para ti mismo.</a:t>
            </a:r>
          </a:p>
          <a:p>
            <a:r>
              <a:rPr lang="es-ES" sz="2400" dirty="0"/>
              <a:t>Obtener un seguro de vida diseñado </a:t>
            </a:r>
            <a:r>
              <a:rPr lang="en-US" sz="2400" dirty="0" err="1"/>
              <a:t>especialmente</a:t>
            </a:r>
            <a:r>
              <a:rPr lang="en-US" sz="2400" dirty="0"/>
              <a:t> </a:t>
            </a:r>
            <a:r>
              <a:rPr lang="en-US" sz="2400" dirty="0" err="1"/>
              <a:t>para</a:t>
            </a:r>
            <a:r>
              <a:rPr lang="en-US" sz="2400" dirty="0"/>
              <a:t> t</a:t>
            </a:r>
            <a:r>
              <a:rPr lang="es-ES" sz="2400" dirty="0"/>
              <a:t>i</a:t>
            </a:r>
            <a:r>
              <a:rPr lang="en-US" sz="2400" dirty="0"/>
              <a:t>.</a:t>
            </a:r>
          </a:p>
          <a:p>
            <a:r>
              <a:rPr lang="es-ES" sz="2400" dirty="0"/>
              <a:t>Fináncialo con las primas de seguros</a:t>
            </a:r>
            <a:r>
              <a:rPr lang="en-US" sz="2400" dirty="0"/>
              <a:t>.</a:t>
            </a:r>
          </a:p>
          <a:p>
            <a:r>
              <a:rPr lang="es-ES" sz="2400" dirty="0"/>
              <a:t>Toma préstamos de la póliza y paga de vuelta</a:t>
            </a:r>
          </a:p>
          <a:p>
            <a:pPr>
              <a:buNone/>
            </a:pPr>
            <a:r>
              <a:rPr lang="es-ES" sz="2400" dirty="0"/>
              <a:t>      con intereses</a:t>
            </a:r>
            <a:r>
              <a:rPr lang="en-US" sz="2400" dirty="0"/>
              <a:t>.</a:t>
            </a:r>
          </a:p>
          <a:p>
            <a:r>
              <a:rPr lang="en-US" sz="2400" dirty="0" err="1"/>
              <a:t>Conviértete</a:t>
            </a:r>
            <a:r>
              <a:rPr lang="en-US" sz="2400" dirty="0"/>
              <a:t> en </a:t>
            </a:r>
            <a:r>
              <a:rPr lang="en-US" sz="2400" dirty="0" err="1"/>
              <a:t>tu</a:t>
            </a:r>
            <a:r>
              <a:rPr lang="en-US" sz="2400" dirty="0"/>
              <a:t> </a:t>
            </a:r>
            <a:r>
              <a:rPr lang="en-US" sz="2400" dirty="0" err="1"/>
              <a:t>mejor</a:t>
            </a:r>
            <a:r>
              <a:rPr lang="en-US" sz="2400" dirty="0"/>
              <a:t> </a:t>
            </a:r>
            <a:r>
              <a:rPr lang="en-US" sz="2400" dirty="0" err="1"/>
              <a:t>cliente</a:t>
            </a:r>
            <a:r>
              <a:rPr lang="en-US" sz="2400" dirty="0"/>
              <a:t>!</a:t>
            </a:r>
          </a:p>
          <a:p>
            <a:pPr>
              <a:buNone/>
            </a:pPr>
            <a:endParaRPr lang="en-US" i="1" dirty="0">
              <a:solidFill>
                <a:srgbClr val="00B050"/>
              </a:solidFill>
            </a:endParaRPr>
          </a:p>
          <a:p>
            <a:endParaRPr lang="en-US" dirty="0"/>
          </a:p>
        </p:txBody>
      </p:sp>
      <p:sp>
        <p:nvSpPr>
          <p:cNvPr id="5" name="Content Placeholder 2"/>
          <p:cNvSpPr txBox="1">
            <a:spLocks/>
          </p:cNvSpPr>
          <p:nvPr/>
        </p:nvSpPr>
        <p:spPr>
          <a:xfrm>
            <a:off x="1828800" y="5105400"/>
            <a:ext cx="8839200" cy="1524000"/>
          </a:xfrm>
          <a:prstGeom prst="rect">
            <a:avLst/>
          </a:prstGeom>
        </p:spPr>
        <p:txBody>
          <a:bodyPr vert="horz" lIns="91440" tIns="45720" rIns="91440" bIns="45720" rtlCol="0">
            <a:noAutofit/>
          </a:bodyPr>
          <a:lstStyle/>
          <a:p>
            <a:pPr>
              <a:buNone/>
            </a:pPr>
            <a:r>
              <a:rPr lang="en-US" i="1" dirty="0">
                <a:solidFill>
                  <a:srgbClr val="00B050"/>
                </a:solidFill>
              </a:rPr>
              <a:t>“</a:t>
            </a:r>
            <a:r>
              <a:rPr lang="en-US" i="1" dirty="0" err="1">
                <a:solidFill>
                  <a:srgbClr val="00B050"/>
                </a:solidFill>
              </a:rPr>
              <a:t>Bancos</a:t>
            </a:r>
            <a:r>
              <a:rPr lang="en-US" i="1" dirty="0">
                <a:solidFill>
                  <a:srgbClr val="00B050"/>
                </a:solidFill>
              </a:rPr>
              <a:t> </a:t>
            </a:r>
            <a:r>
              <a:rPr lang="en-US" i="1" dirty="0" err="1">
                <a:solidFill>
                  <a:srgbClr val="00B050"/>
                </a:solidFill>
              </a:rPr>
              <a:t>hacen</a:t>
            </a:r>
            <a:r>
              <a:rPr lang="en-US" i="1" dirty="0">
                <a:solidFill>
                  <a:srgbClr val="00B050"/>
                </a:solidFill>
              </a:rPr>
              <a:t> </a:t>
            </a:r>
            <a:r>
              <a:rPr lang="en-US" i="1" dirty="0" err="1">
                <a:solidFill>
                  <a:srgbClr val="00B050"/>
                </a:solidFill>
              </a:rPr>
              <a:t>dinero</a:t>
            </a:r>
            <a:r>
              <a:rPr lang="en-US" i="1" dirty="0">
                <a:solidFill>
                  <a:srgbClr val="00B050"/>
                </a:solidFill>
              </a:rPr>
              <a:t> al </a:t>
            </a:r>
            <a:r>
              <a:rPr lang="en-US" i="1" dirty="0" err="1">
                <a:solidFill>
                  <a:srgbClr val="00B050"/>
                </a:solidFill>
              </a:rPr>
              <a:t>prestarte</a:t>
            </a:r>
            <a:r>
              <a:rPr lang="en-US" i="1" dirty="0">
                <a:solidFill>
                  <a:srgbClr val="00B050"/>
                </a:solidFill>
              </a:rPr>
              <a:t> y </a:t>
            </a:r>
            <a:r>
              <a:rPr lang="en-US" i="1" dirty="0" err="1">
                <a:solidFill>
                  <a:srgbClr val="00B050"/>
                </a:solidFill>
              </a:rPr>
              <a:t>cobrarte</a:t>
            </a:r>
            <a:r>
              <a:rPr lang="en-US" i="1" dirty="0">
                <a:solidFill>
                  <a:srgbClr val="00B050"/>
                </a:solidFill>
              </a:rPr>
              <a:t> </a:t>
            </a:r>
            <a:r>
              <a:rPr lang="en-US" i="1" dirty="0" err="1">
                <a:solidFill>
                  <a:srgbClr val="00B050"/>
                </a:solidFill>
              </a:rPr>
              <a:t>intereses</a:t>
            </a:r>
            <a:r>
              <a:rPr lang="en-US" i="1" dirty="0">
                <a:solidFill>
                  <a:srgbClr val="00B050"/>
                </a:solidFill>
              </a:rPr>
              <a:t> y </a:t>
            </a:r>
            <a:r>
              <a:rPr lang="en-US" i="1" dirty="0" err="1">
                <a:solidFill>
                  <a:srgbClr val="00B050"/>
                </a:solidFill>
              </a:rPr>
              <a:t>cuotas</a:t>
            </a:r>
            <a:r>
              <a:rPr lang="en-US" i="1" dirty="0">
                <a:solidFill>
                  <a:srgbClr val="00B050"/>
                </a:solidFill>
              </a:rPr>
              <a:t> en </a:t>
            </a:r>
            <a:r>
              <a:rPr lang="en-US" i="1" dirty="0" err="1">
                <a:solidFill>
                  <a:srgbClr val="00B050"/>
                </a:solidFill>
              </a:rPr>
              <a:t>cada</a:t>
            </a:r>
            <a:r>
              <a:rPr lang="en-US" i="1" dirty="0">
                <a:solidFill>
                  <a:srgbClr val="00B050"/>
                </a:solidFill>
              </a:rPr>
              <a:t> </a:t>
            </a:r>
            <a:r>
              <a:rPr lang="en-US" i="1" dirty="0" err="1">
                <a:solidFill>
                  <a:srgbClr val="00B050"/>
                </a:solidFill>
              </a:rPr>
              <a:t>préstamo</a:t>
            </a:r>
            <a:r>
              <a:rPr lang="en-US" i="1" dirty="0">
                <a:solidFill>
                  <a:srgbClr val="00B050"/>
                </a:solidFill>
              </a:rPr>
              <a:t>. </a:t>
            </a:r>
            <a:r>
              <a:rPr lang="en-US" i="1" dirty="0" err="1">
                <a:solidFill>
                  <a:srgbClr val="00B050"/>
                </a:solidFill>
              </a:rPr>
              <a:t>Claramente</a:t>
            </a:r>
            <a:r>
              <a:rPr lang="en-US" i="1" dirty="0">
                <a:solidFill>
                  <a:srgbClr val="00B050"/>
                </a:solidFill>
              </a:rPr>
              <a:t> los </a:t>
            </a:r>
            <a:r>
              <a:rPr lang="en-US" i="1" dirty="0" err="1">
                <a:solidFill>
                  <a:srgbClr val="00B050"/>
                </a:solidFill>
              </a:rPr>
              <a:t>bancos</a:t>
            </a:r>
            <a:r>
              <a:rPr lang="en-US" i="1" dirty="0">
                <a:solidFill>
                  <a:srgbClr val="00B050"/>
                </a:solidFill>
              </a:rPr>
              <a:t> y Wall street </a:t>
            </a:r>
            <a:r>
              <a:rPr lang="en-US" i="1" dirty="0" err="1">
                <a:solidFill>
                  <a:srgbClr val="00B050"/>
                </a:solidFill>
              </a:rPr>
              <a:t>tienen</a:t>
            </a:r>
            <a:r>
              <a:rPr lang="en-US" i="1" dirty="0">
                <a:solidFill>
                  <a:srgbClr val="00B050"/>
                </a:solidFill>
              </a:rPr>
              <a:t> un </a:t>
            </a:r>
            <a:r>
              <a:rPr lang="en-US" i="1" dirty="0" err="1">
                <a:solidFill>
                  <a:srgbClr val="00B050"/>
                </a:solidFill>
              </a:rPr>
              <a:t>interés</a:t>
            </a:r>
            <a:r>
              <a:rPr lang="en-US" i="1" dirty="0">
                <a:solidFill>
                  <a:srgbClr val="00B050"/>
                </a:solidFill>
              </a:rPr>
              <a:t> </a:t>
            </a:r>
            <a:r>
              <a:rPr lang="en-US" i="1" dirty="0" err="1">
                <a:solidFill>
                  <a:srgbClr val="00B050"/>
                </a:solidFill>
              </a:rPr>
              <a:t>egoísta</a:t>
            </a:r>
            <a:r>
              <a:rPr lang="en-US" i="1" dirty="0">
                <a:solidFill>
                  <a:srgbClr val="00B050"/>
                </a:solidFill>
              </a:rPr>
              <a:t> en </a:t>
            </a:r>
            <a:r>
              <a:rPr lang="en-US" i="1" dirty="0" err="1">
                <a:solidFill>
                  <a:srgbClr val="00B050"/>
                </a:solidFill>
              </a:rPr>
              <a:t>tener</a:t>
            </a:r>
            <a:r>
              <a:rPr lang="en-US" i="1" dirty="0">
                <a:solidFill>
                  <a:srgbClr val="00B050"/>
                </a:solidFill>
              </a:rPr>
              <a:t> </a:t>
            </a:r>
            <a:r>
              <a:rPr lang="en-US" i="1" dirty="0" err="1">
                <a:solidFill>
                  <a:srgbClr val="00B050"/>
                </a:solidFill>
              </a:rPr>
              <a:t>tu</a:t>
            </a:r>
            <a:r>
              <a:rPr lang="en-US" i="1" dirty="0">
                <a:solidFill>
                  <a:srgbClr val="00B050"/>
                </a:solidFill>
              </a:rPr>
              <a:t> </a:t>
            </a:r>
            <a:r>
              <a:rPr lang="en-US" i="1" dirty="0" err="1">
                <a:solidFill>
                  <a:srgbClr val="00B050"/>
                </a:solidFill>
              </a:rPr>
              <a:t>dinero</a:t>
            </a:r>
            <a:r>
              <a:rPr lang="en-US" i="1" dirty="0">
                <a:solidFill>
                  <a:srgbClr val="00B050"/>
                </a:solidFill>
              </a:rPr>
              <a:t> </a:t>
            </a:r>
            <a:r>
              <a:rPr lang="en-US" i="1" dirty="0" err="1">
                <a:solidFill>
                  <a:srgbClr val="00B050"/>
                </a:solidFill>
              </a:rPr>
              <a:t>bajo</a:t>
            </a:r>
            <a:r>
              <a:rPr lang="en-US" i="1" dirty="0">
                <a:solidFill>
                  <a:srgbClr val="00B050"/>
                </a:solidFill>
              </a:rPr>
              <a:t> </a:t>
            </a:r>
            <a:r>
              <a:rPr lang="en-US" i="1" dirty="0" err="1">
                <a:solidFill>
                  <a:srgbClr val="00B050"/>
                </a:solidFill>
              </a:rPr>
              <a:t>su</a:t>
            </a:r>
            <a:r>
              <a:rPr lang="en-US" i="1" dirty="0">
                <a:solidFill>
                  <a:srgbClr val="00B050"/>
                </a:solidFill>
              </a:rPr>
              <a:t> </a:t>
            </a:r>
            <a:r>
              <a:rPr lang="en-US" i="1" dirty="0" err="1">
                <a:solidFill>
                  <a:srgbClr val="00B050"/>
                </a:solidFill>
              </a:rPr>
              <a:t>gestión</a:t>
            </a:r>
            <a:r>
              <a:rPr lang="en-US" i="1" dirty="0">
                <a:solidFill>
                  <a:srgbClr val="00B050"/>
                </a:solidFill>
              </a:rPr>
              <a:t>. Es </a:t>
            </a:r>
            <a:r>
              <a:rPr lang="en-US" i="1" dirty="0" err="1">
                <a:solidFill>
                  <a:srgbClr val="00B050"/>
                </a:solidFill>
              </a:rPr>
              <a:t>nuestra</a:t>
            </a:r>
            <a:r>
              <a:rPr lang="en-US" i="1" dirty="0">
                <a:solidFill>
                  <a:srgbClr val="00B050"/>
                </a:solidFill>
              </a:rPr>
              <a:t> </a:t>
            </a:r>
            <a:r>
              <a:rPr lang="en-US" i="1" dirty="0" err="1">
                <a:solidFill>
                  <a:srgbClr val="00B050"/>
                </a:solidFill>
              </a:rPr>
              <a:t>responsabilidad</a:t>
            </a:r>
            <a:r>
              <a:rPr lang="en-US" i="1" dirty="0">
                <a:solidFill>
                  <a:srgbClr val="00B050"/>
                </a:solidFill>
              </a:rPr>
              <a:t> </a:t>
            </a:r>
            <a:r>
              <a:rPr lang="en-US" i="1" dirty="0" err="1">
                <a:solidFill>
                  <a:srgbClr val="00B050"/>
                </a:solidFill>
              </a:rPr>
              <a:t>usar</a:t>
            </a:r>
            <a:r>
              <a:rPr lang="en-US" i="1" dirty="0">
                <a:solidFill>
                  <a:srgbClr val="00B050"/>
                </a:solidFill>
              </a:rPr>
              <a:t> los </a:t>
            </a:r>
            <a:r>
              <a:rPr lang="en-US" i="1" dirty="0" err="1">
                <a:solidFill>
                  <a:srgbClr val="00B050"/>
                </a:solidFill>
              </a:rPr>
              <a:t>productos</a:t>
            </a:r>
            <a:r>
              <a:rPr lang="en-US" i="1" dirty="0">
                <a:solidFill>
                  <a:srgbClr val="00B050"/>
                </a:solidFill>
              </a:rPr>
              <a:t> </a:t>
            </a:r>
            <a:r>
              <a:rPr lang="en-US" i="1" dirty="0" err="1">
                <a:solidFill>
                  <a:srgbClr val="00B050"/>
                </a:solidFill>
              </a:rPr>
              <a:t>que</a:t>
            </a:r>
            <a:r>
              <a:rPr lang="en-US" i="1" dirty="0">
                <a:solidFill>
                  <a:srgbClr val="00B050"/>
                </a:solidFill>
              </a:rPr>
              <a:t> </a:t>
            </a:r>
            <a:r>
              <a:rPr lang="en-US" i="1" dirty="0" err="1">
                <a:solidFill>
                  <a:srgbClr val="00B050"/>
                </a:solidFill>
              </a:rPr>
              <a:t>nos</a:t>
            </a:r>
            <a:r>
              <a:rPr lang="en-US" i="1" dirty="0">
                <a:solidFill>
                  <a:srgbClr val="00B050"/>
                </a:solidFill>
              </a:rPr>
              <a:t> </a:t>
            </a:r>
            <a:r>
              <a:rPr lang="en-US" i="1" dirty="0" err="1">
                <a:solidFill>
                  <a:srgbClr val="00B050"/>
                </a:solidFill>
              </a:rPr>
              <a:t>proveen</a:t>
            </a:r>
            <a:r>
              <a:rPr lang="en-US" i="1" dirty="0">
                <a:solidFill>
                  <a:srgbClr val="00B050"/>
                </a:solidFill>
              </a:rPr>
              <a:t> Wall Street y los </a:t>
            </a:r>
            <a:r>
              <a:rPr lang="en-US" i="1" dirty="0" err="1">
                <a:solidFill>
                  <a:srgbClr val="00B050"/>
                </a:solidFill>
              </a:rPr>
              <a:t>bancos</a:t>
            </a:r>
            <a:r>
              <a:rPr lang="en-US" i="1" dirty="0">
                <a:solidFill>
                  <a:srgbClr val="00B050"/>
                </a:solidFill>
              </a:rPr>
              <a:t> a </a:t>
            </a:r>
            <a:r>
              <a:rPr lang="en-US" i="1" dirty="0" err="1">
                <a:solidFill>
                  <a:srgbClr val="00B050"/>
                </a:solidFill>
              </a:rPr>
              <a:t>nuestro</a:t>
            </a:r>
            <a:r>
              <a:rPr lang="en-US" i="1" dirty="0">
                <a:solidFill>
                  <a:srgbClr val="00B050"/>
                </a:solidFill>
              </a:rPr>
              <a:t> </a:t>
            </a:r>
            <a:r>
              <a:rPr lang="en-US" i="1" dirty="0" err="1">
                <a:solidFill>
                  <a:srgbClr val="00B050"/>
                </a:solidFill>
              </a:rPr>
              <a:t>beneficio</a:t>
            </a:r>
            <a:r>
              <a:rPr lang="en-US" i="1" dirty="0">
                <a:solidFill>
                  <a:srgbClr val="00B050"/>
                </a:solidFill>
              </a:rPr>
              <a:t>. </a:t>
            </a:r>
            <a:r>
              <a:rPr lang="en-US" i="1" dirty="0" err="1">
                <a:solidFill>
                  <a:srgbClr val="00B050"/>
                </a:solidFill>
              </a:rPr>
              <a:t>Debemos</a:t>
            </a:r>
            <a:r>
              <a:rPr lang="en-US" i="1" dirty="0">
                <a:solidFill>
                  <a:srgbClr val="00B050"/>
                </a:solidFill>
              </a:rPr>
              <a:t> </a:t>
            </a:r>
            <a:r>
              <a:rPr lang="en-US" i="1" dirty="0" err="1">
                <a:solidFill>
                  <a:srgbClr val="00B050"/>
                </a:solidFill>
              </a:rPr>
              <a:t>educarnos</a:t>
            </a:r>
            <a:r>
              <a:rPr lang="en-US" i="1" dirty="0">
                <a:solidFill>
                  <a:srgbClr val="00B050"/>
                </a:solidFill>
              </a:rPr>
              <a:t>, </a:t>
            </a:r>
            <a:r>
              <a:rPr lang="en-US" i="1" dirty="0" err="1">
                <a:solidFill>
                  <a:srgbClr val="00B050"/>
                </a:solidFill>
              </a:rPr>
              <a:t>entender</a:t>
            </a:r>
            <a:r>
              <a:rPr lang="en-US" i="1" dirty="0">
                <a:solidFill>
                  <a:srgbClr val="00B050"/>
                </a:solidFill>
              </a:rPr>
              <a:t> </a:t>
            </a:r>
            <a:r>
              <a:rPr lang="en-US" i="1" dirty="0" err="1">
                <a:solidFill>
                  <a:srgbClr val="00B050"/>
                </a:solidFill>
              </a:rPr>
              <a:t>riesgos</a:t>
            </a:r>
            <a:r>
              <a:rPr lang="en-US" i="1" dirty="0">
                <a:solidFill>
                  <a:srgbClr val="00B050"/>
                </a:solidFill>
              </a:rPr>
              <a:t> y </a:t>
            </a:r>
            <a:r>
              <a:rPr lang="en-US" i="1" dirty="0" err="1">
                <a:solidFill>
                  <a:srgbClr val="00B050"/>
                </a:solidFill>
              </a:rPr>
              <a:t>beneficios</a:t>
            </a:r>
            <a:r>
              <a:rPr lang="en-US" i="1" dirty="0">
                <a:solidFill>
                  <a:srgbClr val="00B050"/>
                </a:solidFill>
              </a:rPr>
              <a:t> de </a:t>
            </a:r>
            <a:r>
              <a:rPr lang="en-US" i="1" dirty="0" err="1">
                <a:solidFill>
                  <a:srgbClr val="00B050"/>
                </a:solidFill>
              </a:rPr>
              <a:t>sus</a:t>
            </a:r>
            <a:r>
              <a:rPr lang="en-US" i="1" dirty="0">
                <a:solidFill>
                  <a:srgbClr val="00B050"/>
                </a:solidFill>
              </a:rPr>
              <a:t> </a:t>
            </a:r>
            <a:r>
              <a:rPr lang="en-US" i="1" dirty="0" err="1">
                <a:solidFill>
                  <a:srgbClr val="00B050"/>
                </a:solidFill>
              </a:rPr>
              <a:t>productos</a:t>
            </a:r>
            <a:r>
              <a:rPr lang="en-US" i="1" dirty="0">
                <a:solidFill>
                  <a:srgbClr val="00B050"/>
                </a:solidFill>
              </a:rPr>
              <a:t>.”</a:t>
            </a:r>
            <a:r>
              <a:rPr lang="en-US" dirty="0">
                <a:solidFill>
                  <a:srgbClr val="00B050"/>
                </a:solidFill>
              </a:rPr>
              <a:t> </a:t>
            </a:r>
          </a:p>
          <a:p>
            <a:pPr>
              <a:buNone/>
            </a:pPr>
            <a:r>
              <a:rPr lang="en-US" dirty="0">
                <a:solidFill>
                  <a:srgbClr val="00B050"/>
                </a:solidFill>
              </a:rPr>
              <a:t>							– Dwayne </a:t>
            </a:r>
            <a:r>
              <a:rPr lang="en-US" dirty="0" err="1">
                <a:solidFill>
                  <a:srgbClr val="00B050"/>
                </a:solidFill>
              </a:rPr>
              <a:t>Burnell</a:t>
            </a:r>
            <a:endParaRPr lang="en-US" dirty="0">
              <a:solidFill>
                <a:srgbClr val="00B050"/>
              </a:solidFill>
            </a:endParaRPr>
          </a:p>
        </p:txBody>
      </p:sp>
      <p:pic>
        <p:nvPicPr>
          <p:cNvPr id="6" name="Picture 5" descr="financial freedom 2.jpg"/>
          <p:cNvPicPr>
            <a:picLocks noChangeAspect="1"/>
          </p:cNvPicPr>
          <p:nvPr/>
        </p:nvPicPr>
        <p:blipFill>
          <a:blip r:embed="rId2" cstate="print"/>
          <a:stretch>
            <a:fillRect/>
          </a:stretch>
        </p:blipFill>
        <p:spPr>
          <a:xfrm>
            <a:off x="7620000" y="2209800"/>
            <a:ext cx="2857500" cy="1600200"/>
          </a:xfrm>
          <a:prstGeom prst="rect">
            <a:avLst/>
          </a:prstGeom>
        </p:spPr>
      </p:pic>
      <p:pic>
        <p:nvPicPr>
          <p:cNvPr id="7" name="Picture 6">
            <a:extLst>
              <a:ext uri="{FF2B5EF4-FFF2-40B4-BE49-F238E27FC236}">
                <a16:creationId xmlns:a16="http://schemas.microsoft.com/office/drawing/2014/main" id="{5A85743B-7BBA-F0F3-E8C5-AA66D9FDDD84}"/>
              </a:ext>
            </a:extLst>
          </p:cNvPr>
          <p:cNvPicPr>
            <a:picLocks noChangeAspect="1"/>
          </p:cNvPicPr>
          <p:nvPr/>
        </p:nvPicPr>
        <p:blipFill>
          <a:blip r:embed="rId3"/>
          <a:stretch>
            <a:fillRect/>
          </a:stretch>
        </p:blipFill>
        <p:spPr>
          <a:xfrm>
            <a:off x="1" y="14434"/>
            <a:ext cx="1809344" cy="583892"/>
          </a:xfrm>
          <a:prstGeom prst="rect">
            <a:avLst/>
          </a:prstGeom>
        </p:spPr>
      </p:pic>
    </p:spTree>
    <p:extLst>
      <p:ext uri="{BB962C8B-B14F-4D97-AF65-F5344CB8AC3E}">
        <p14:creationId xmlns:p14="http://schemas.microsoft.com/office/powerpoint/2010/main" val="1790714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600200"/>
          </a:xfrm>
        </p:spPr>
        <p:txBody>
          <a:bodyPr>
            <a:normAutofit/>
          </a:bodyPr>
          <a:lstStyle/>
          <a:p>
            <a:r>
              <a:rPr lang="en-US" b="1" dirty="0" err="1"/>
              <a:t>Piensa</a:t>
            </a:r>
            <a:r>
              <a:rPr lang="en-US" b="1" dirty="0"/>
              <a:t> en el </a:t>
            </a:r>
            <a:r>
              <a:rPr lang="en-US" b="1" dirty="0" err="1"/>
              <a:t>Banco</a:t>
            </a:r>
            <a:r>
              <a:rPr lang="en-US" b="1" dirty="0"/>
              <a:t> Como </a:t>
            </a:r>
            <a:br>
              <a:rPr lang="en-US" b="1" dirty="0"/>
            </a:br>
            <a:r>
              <a:rPr lang="en-US" b="1" dirty="0" err="1"/>
              <a:t>Una</a:t>
            </a:r>
            <a:r>
              <a:rPr lang="en-US" b="1" dirty="0"/>
              <a:t> </a:t>
            </a:r>
            <a:r>
              <a:rPr lang="en-US" b="1" dirty="0" err="1"/>
              <a:t>Obra</a:t>
            </a:r>
            <a:r>
              <a:rPr lang="en-US" b="1" dirty="0"/>
              <a:t> de </a:t>
            </a:r>
            <a:r>
              <a:rPr lang="en-US" b="1" dirty="0" err="1"/>
              <a:t>Teatro</a:t>
            </a:r>
            <a:r>
              <a:rPr lang="en-US" b="1" dirty="0"/>
              <a:t> con </a:t>
            </a:r>
            <a:r>
              <a:rPr lang="en-US" b="1" dirty="0" err="1"/>
              <a:t>Personajes</a:t>
            </a:r>
            <a:endParaRPr lang="en-US" b="1" dirty="0"/>
          </a:p>
        </p:txBody>
      </p:sp>
      <p:sp>
        <p:nvSpPr>
          <p:cNvPr id="3" name="Text Placeholder 2"/>
          <p:cNvSpPr>
            <a:spLocks noGrp="1"/>
          </p:cNvSpPr>
          <p:nvPr>
            <p:ph type="body" idx="1"/>
          </p:nvPr>
        </p:nvSpPr>
        <p:spPr>
          <a:xfrm>
            <a:off x="1981200" y="1752600"/>
            <a:ext cx="4040188" cy="639762"/>
          </a:xfrm>
        </p:spPr>
        <p:txBody>
          <a:bodyPr>
            <a:normAutofit/>
          </a:bodyPr>
          <a:lstStyle/>
          <a:p>
            <a:r>
              <a:rPr lang="en-US" u="sng" dirty="0" err="1"/>
              <a:t>Banco</a:t>
            </a:r>
            <a:r>
              <a:rPr lang="en-US" u="sng" dirty="0"/>
              <a:t> </a:t>
            </a:r>
            <a:r>
              <a:rPr lang="en-US" u="sng" dirty="0" err="1"/>
              <a:t>Tradicional</a:t>
            </a:r>
            <a:r>
              <a:rPr lang="en-US" dirty="0"/>
              <a:t>	          Vs.</a:t>
            </a:r>
          </a:p>
        </p:txBody>
      </p:sp>
      <p:sp>
        <p:nvSpPr>
          <p:cNvPr id="4" name="Content Placeholder 3"/>
          <p:cNvSpPr>
            <a:spLocks noGrp="1"/>
          </p:cNvSpPr>
          <p:nvPr>
            <p:ph sz="half" idx="2"/>
          </p:nvPr>
        </p:nvSpPr>
        <p:spPr>
          <a:xfrm>
            <a:off x="1981200" y="2438400"/>
            <a:ext cx="4040188" cy="4419600"/>
          </a:xfrm>
        </p:spPr>
        <p:txBody>
          <a:bodyPr>
            <a:normAutofit/>
          </a:bodyPr>
          <a:lstStyle/>
          <a:p>
            <a:pPr>
              <a:defRPr/>
            </a:pPr>
            <a:r>
              <a:rPr lang="en-US" sz="2000" b="1" dirty="0">
                <a:solidFill>
                  <a:srgbClr val="3333FF"/>
                </a:solidFill>
              </a:rPr>
              <a:t>El </a:t>
            </a:r>
            <a:r>
              <a:rPr lang="en-US" sz="2000" b="1" dirty="0" err="1">
                <a:solidFill>
                  <a:srgbClr val="3333FF"/>
                </a:solidFill>
              </a:rPr>
              <a:t>Dueño</a:t>
            </a:r>
            <a:r>
              <a:rPr lang="en-US" sz="2000" b="1" dirty="0">
                <a:solidFill>
                  <a:srgbClr val="3333FF"/>
                </a:solidFill>
              </a:rPr>
              <a:t> del </a:t>
            </a:r>
            <a:r>
              <a:rPr lang="en-US" sz="2000" b="1" dirty="0" err="1">
                <a:solidFill>
                  <a:srgbClr val="3333FF"/>
                </a:solidFill>
              </a:rPr>
              <a:t>Banco</a:t>
            </a:r>
            <a:r>
              <a:rPr lang="en-US" sz="2000" dirty="0"/>
              <a:t>: Pone el capital y </a:t>
            </a:r>
            <a:r>
              <a:rPr lang="en-US" sz="2000" dirty="0" err="1"/>
              <a:t>gana</a:t>
            </a:r>
            <a:r>
              <a:rPr lang="en-US" sz="2000" dirty="0"/>
              <a:t> </a:t>
            </a:r>
            <a:r>
              <a:rPr lang="en-US" sz="2000" dirty="0" err="1"/>
              <a:t>dividendos</a:t>
            </a:r>
            <a:endParaRPr lang="en-US" sz="2000" dirty="0"/>
          </a:p>
          <a:p>
            <a:pPr>
              <a:defRPr/>
            </a:pPr>
            <a:r>
              <a:rPr lang="en-US" sz="2000" b="1" dirty="0">
                <a:solidFill>
                  <a:srgbClr val="3333FF"/>
                </a:solidFill>
              </a:rPr>
              <a:t>El </a:t>
            </a:r>
            <a:r>
              <a:rPr lang="en-US" sz="2000" b="1" dirty="0" err="1">
                <a:solidFill>
                  <a:srgbClr val="3333FF"/>
                </a:solidFill>
              </a:rPr>
              <a:t>Depositante</a:t>
            </a:r>
            <a:r>
              <a:rPr lang="en-US" sz="2000" b="1" dirty="0">
                <a:solidFill>
                  <a:srgbClr val="3333FF"/>
                </a:solidFill>
              </a:rPr>
              <a:t>:</a:t>
            </a:r>
            <a:r>
              <a:rPr lang="en-US" sz="2000" dirty="0"/>
              <a:t> </a:t>
            </a:r>
            <a:r>
              <a:rPr lang="en-US" sz="2000" dirty="0" err="1"/>
              <a:t>Deposita</a:t>
            </a:r>
            <a:r>
              <a:rPr lang="en-US" sz="2000" dirty="0"/>
              <a:t> </a:t>
            </a:r>
            <a:r>
              <a:rPr lang="en-US" sz="2000" dirty="0" err="1"/>
              <a:t>dinero</a:t>
            </a:r>
            <a:r>
              <a:rPr lang="en-US" sz="2000" dirty="0"/>
              <a:t> y </a:t>
            </a:r>
            <a:r>
              <a:rPr lang="en-US" sz="2000" dirty="0" err="1"/>
              <a:t>gana</a:t>
            </a:r>
            <a:r>
              <a:rPr lang="en-US" sz="2000" dirty="0"/>
              <a:t> </a:t>
            </a:r>
            <a:r>
              <a:rPr lang="en-US" sz="2000" dirty="0" err="1"/>
              <a:t>intereses</a:t>
            </a:r>
            <a:r>
              <a:rPr lang="en-US" sz="2000" dirty="0"/>
              <a:t>. </a:t>
            </a:r>
          </a:p>
          <a:p>
            <a:pPr>
              <a:defRPr/>
            </a:pPr>
            <a:r>
              <a:rPr lang="en-US" sz="2000" b="1" dirty="0" err="1">
                <a:solidFill>
                  <a:srgbClr val="3333FF"/>
                </a:solidFill>
              </a:rPr>
              <a:t>Administrador</a:t>
            </a:r>
            <a:r>
              <a:rPr lang="en-US" sz="2000" dirty="0"/>
              <a:t>: </a:t>
            </a:r>
            <a:r>
              <a:rPr lang="en-US" sz="2000" dirty="0" err="1"/>
              <a:t>Trabaja</a:t>
            </a:r>
            <a:r>
              <a:rPr lang="en-US" sz="2000" dirty="0"/>
              <a:t> en el </a:t>
            </a:r>
            <a:r>
              <a:rPr lang="en-US" sz="2000" dirty="0" err="1"/>
              <a:t>banco</a:t>
            </a:r>
            <a:r>
              <a:rPr lang="en-US" sz="2000" dirty="0"/>
              <a:t> y </a:t>
            </a:r>
            <a:r>
              <a:rPr lang="en-US" sz="2000" dirty="0" err="1"/>
              <a:t>gana</a:t>
            </a:r>
            <a:r>
              <a:rPr lang="en-US" sz="2000" dirty="0"/>
              <a:t> </a:t>
            </a:r>
            <a:r>
              <a:rPr lang="en-US" sz="2000" dirty="0" err="1"/>
              <a:t>su</a:t>
            </a:r>
            <a:r>
              <a:rPr lang="en-US" sz="2000" dirty="0"/>
              <a:t> </a:t>
            </a:r>
            <a:r>
              <a:rPr lang="en-US" sz="2000" dirty="0" err="1"/>
              <a:t>salario</a:t>
            </a:r>
            <a:r>
              <a:rPr lang="en-US" sz="2000" dirty="0"/>
              <a:t>.</a:t>
            </a:r>
          </a:p>
          <a:p>
            <a:pPr>
              <a:defRPr/>
            </a:pPr>
            <a:r>
              <a:rPr lang="en-US" sz="2000" b="1" dirty="0">
                <a:solidFill>
                  <a:srgbClr val="3333FF"/>
                </a:solidFill>
              </a:rPr>
              <a:t>El </a:t>
            </a:r>
            <a:r>
              <a:rPr lang="en-US" sz="2000" b="1" dirty="0" err="1">
                <a:solidFill>
                  <a:srgbClr val="3333FF"/>
                </a:solidFill>
              </a:rPr>
              <a:t>Prestatario</a:t>
            </a:r>
            <a:r>
              <a:rPr lang="en-US" sz="2000" b="1" dirty="0">
                <a:solidFill>
                  <a:srgbClr val="3333FF"/>
                </a:solidFill>
              </a:rPr>
              <a:t> del </a:t>
            </a:r>
            <a:r>
              <a:rPr lang="en-US" sz="2000" b="1" dirty="0" err="1">
                <a:solidFill>
                  <a:srgbClr val="3333FF"/>
                </a:solidFill>
              </a:rPr>
              <a:t>Dinero</a:t>
            </a:r>
            <a:r>
              <a:rPr lang="en-US" sz="2000" dirty="0"/>
              <a:t>: </a:t>
            </a:r>
            <a:r>
              <a:rPr lang="en-US" sz="2000" dirty="0" err="1"/>
              <a:t>Una</a:t>
            </a:r>
            <a:r>
              <a:rPr lang="en-US" sz="2000" dirty="0"/>
              <a:t> </a:t>
            </a:r>
            <a:r>
              <a:rPr lang="en-US" sz="2000" dirty="0" err="1"/>
              <a:t>absoluta</a:t>
            </a:r>
            <a:r>
              <a:rPr lang="en-US" sz="2000" dirty="0"/>
              <a:t> </a:t>
            </a:r>
            <a:r>
              <a:rPr lang="en-US" sz="2000" dirty="0" err="1"/>
              <a:t>necesidad</a:t>
            </a:r>
            <a:r>
              <a:rPr lang="en-US" sz="2000" dirty="0"/>
              <a:t> en </a:t>
            </a:r>
            <a:r>
              <a:rPr lang="en-US" sz="2000" dirty="0" err="1"/>
              <a:t>toda</a:t>
            </a:r>
            <a:r>
              <a:rPr lang="en-US" sz="2000" dirty="0"/>
              <a:t> la </a:t>
            </a:r>
            <a:r>
              <a:rPr lang="en-US" sz="2000" dirty="0" err="1"/>
              <a:t>escena</a:t>
            </a:r>
            <a:r>
              <a:rPr lang="en-US" sz="2000" dirty="0"/>
              <a:t>. Nada </a:t>
            </a:r>
            <a:r>
              <a:rPr lang="en-US" sz="2000" dirty="0" err="1"/>
              <a:t>sucede</a:t>
            </a:r>
            <a:r>
              <a:rPr lang="en-US" sz="2000" dirty="0"/>
              <a:t> sin </a:t>
            </a:r>
            <a:r>
              <a:rPr lang="en-US" sz="2000" dirty="0" err="1"/>
              <a:t>él</a:t>
            </a:r>
            <a:r>
              <a:rPr lang="en-US" sz="2000" dirty="0"/>
              <a:t>. </a:t>
            </a:r>
            <a:r>
              <a:rPr lang="en-US" sz="2000" i="1" dirty="0"/>
              <a:t>El </a:t>
            </a:r>
            <a:r>
              <a:rPr lang="en-US" sz="2000" i="1" dirty="0" err="1"/>
              <a:t>paga</a:t>
            </a:r>
            <a:r>
              <a:rPr lang="en-US" sz="2000" i="1" dirty="0"/>
              <a:t> </a:t>
            </a:r>
            <a:r>
              <a:rPr lang="en-US" sz="2000" i="1" dirty="0" err="1"/>
              <a:t>por</a:t>
            </a:r>
            <a:r>
              <a:rPr lang="en-US" sz="2000" i="1" dirty="0"/>
              <a:t> </a:t>
            </a:r>
            <a:r>
              <a:rPr lang="en-US" sz="2000" i="1" dirty="0" err="1"/>
              <a:t>todo</a:t>
            </a:r>
            <a:r>
              <a:rPr lang="en-US" sz="2000" i="1" dirty="0"/>
              <a:t> el </a:t>
            </a:r>
            <a:r>
              <a:rPr lang="en-US" sz="2000" i="1" dirty="0" err="1"/>
              <a:t>trabajo</a:t>
            </a:r>
            <a:r>
              <a:rPr lang="en-US" sz="2000" i="1" dirty="0"/>
              <a:t> de </a:t>
            </a:r>
            <a:r>
              <a:rPr lang="en-US" sz="2000" i="1" dirty="0" err="1"/>
              <a:t>arriba</a:t>
            </a:r>
            <a:r>
              <a:rPr lang="en-US" sz="2000" dirty="0"/>
              <a:t>. - </a:t>
            </a:r>
            <a:r>
              <a:rPr lang="en-US" sz="2000" i="1" dirty="0"/>
              <a:t>R. Nelson Nash</a:t>
            </a:r>
            <a:endParaRPr lang="en-US" sz="2000" dirty="0"/>
          </a:p>
        </p:txBody>
      </p:sp>
      <p:sp>
        <p:nvSpPr>
          <p:cNvPr id="5" name="Text Placeholder 4"/>
          <p:cNvSpPr>
            <a:spLocks noGrp="1"/>
          </p:cNvSpPr>
          <p:nvPr>
            <p:ph type="body" sz="quarter" idx="3"/>
          </p:nvPr>
        </p:nvSpPr>
        <p:spPr>
          <a:xfrm>
            <a:off x="6248401" y="1752600"/>
            <a:ext cx="4041775" cy="639762"/>
          </a:xfrm>
        </p:spPr>
        <p:txBody>
          <a:bodyPr/>
          <a:lstStyle/>
          <a:p>
            <a:r>
              <a:rPr lang="en-US" u="sng" dirty="0" err="1"/>
              <a:t>Seguro</a:t>
            </a:r>
            <a:r>
              <a:rPr lang="en-US" u="sng" dirty="0"/>
              <a:t> de Vida TPB</a:t>
            </a:r>
          </a:p>
        </p:txBody>
      </p:sp>
      <p:sp>
        <p:nvSpPr>
          <p:cNvPr id="6" name="Content Placeholder 5"/>
          <p:cNvSpPr>
            <a:spLocks noGrp="1"/>
          </p:cNvSpPr>
          <p:nvPr>
            <p:ph sz="quarter" idx="4"/>
          </p:nvPr>
        </p:nvSpPr>
        <p:spPr>
          <a:xfrm>
            <a:off x="5943600" y="2438400"/>
            <a:ext cx="4495800" cy="4419600"/>
          </a:xfrm>
        </p:spPr>
        <p:txBody>
          <a:bodyPr>
            <a:noAutofit/>
          </a:bodyPr>
          <a:lstStyle/>
          <a:p>
            <a:pPr>
              <a:defRPr/>
            </a:pPr>
            <a:r>
              <a:rPr lang="en-US" sz="2000" b="1" dirty="0">
                <a:solidFill>
                  <a:srgbClr val="3333FF"/>
                </a:solidFill>
              </a:rPr>
              <a:t>El </a:t>
            </a:r>
            <a:r>
              <a:rPr lang="en-US" sz="2000" b="1" dirty="0" err="1">
                <a:solidFill>
                  <a:srgbClr val="3333FF"/>
                </a:solidFill>
              </a:rPr>
              <a:t>Dueño</a:t>
            </a:r>
            <a:r>
              <a:rPr lang="en-US" sz="2000" b="1" dirty="0">
                <a:solidFill>
                  <a:srgbClr val="3333FF"/>
                </a:solidFill>
              </a:rPr>
              <a:t> de la </a:t>
            </a:r>
            <a:r>
              <a:rPr lang="en-US" sz="2000" b="1" dirty="0" err="1">
                <a:solidFill>
                  <a:srgbClr val="3333FF"/>
                </a:solidFill>
              </a:rPr>
              <a:t>Póliza</a:t>
            </a:r>
            <a:r>
              <a:rPr lang="en-US" sz="2000" dirty="0"/>
              <a:t>: Los </a:t>
            </a:r>
            <a:r>
              <a:rPr lang="en-US" sz="2000" dirty="0" err="1"/>
              <a:t>asegurados</a:t>
            </a:r>
            <a:r>
              <a:rPr lang="en-US" sz="2000" dirty="0"/>
              <a:t> son los </a:t>
            </a:r>
            <a:r>
              <a:rPr lang="en-US" sz="2000" dirty="0" err="1"/>
              <a:t>propietarios</a:t>
            </a:r>
            <a:r>
              <a:rPr lang="en-US" sz="2000" dirty="0"/>
              <a:t>. </a:t>
            </a:r>
            <a:r>
              <a:rPr lang="es-ES" sz="2000" dirty="0"/>
              <a:t>Las ganancias se reembolsan a través de dividendos.</a:t>
            </a:r>
            <a:endParaRPr lang="en-US" sz="2000" dirty="0"/>
          </a:p>
          <a:p>
            <a:pPr>
              <a:defRPr/>
            </a:pPr>
            <a:r>
              <a:rPr lang="en-US" sz="2000" b="1" dirty="0">
                <a:solidFill>
                  <a:srgbClr val="3333FF"/>
                </a:solidFill>
              </a:rPr>
              <a:t>El </a:t>
            </a:r>
            <a:r>
              <a:rPr lang="en-US" sz="2000" b="1" dirty="0" err="1">
                <a:solidFill>
                  <a:srgbClr val="3333FF"/>
                </a:solidFill>
              </a:rPr>
              <a:t>Depositante</a:t>
            </a:r>
            <a:r>
              <a:rPr lang="en-US" sz="2000" b="1" dirty="0">
                <a:solidFill>
                  <a:srgbClr val="3333FF"/>
                </a:solidFill>
              </a:rPr>
              <a:t>:</a:t>
            </a:r>
            <a:r>
              <a:rPr lang="en-US" sz="2000" dirty="0"/>
              <a:t>  El </a:t>
            </a:r>
            <a:r>
              <a:rPr lang="en-US" sz="2000" dirty="0" err="1"/>
              <a:t>dueño</a:t>
            </a:r>
            <a:r>
              <a:rPr lang="en-US" sz="2000" dirty="0"/>
              <a:t> </a:t>
            </a:r>
            <a:r>
              <a:rPr lang="en-US" sz="2000" dirty="0" err="1"/>
              <a:t>deposita</a:t>
            </a:r>
            <a:r>
              <a:rPr lang="en-US" sz="2000" dirty="0"/>
              <a:t> </a:t>
            </a:r>
            <a:r>
              <a:rPr lang="en-US" sz="2000" dirty="0" err="1"/>
              <a:t>primas</a:t>
            </a:r>
            <a:r>
              <a:rPr lang="en-US" sz="2000" dirty="0"/>
              <a:t> </a:t>
            </a:r>
            <a:r>
              <a:rPr lang="en-US" sz="2000" dirty="0" err="1"/>
              <a:t>para</a:t>
            </a:r>
            <a:r>
              <a:rPr lang="en-US" sz="2000" dirty="0"/>
              <a:t> </a:t>
            </a:r>
            <a:r>
              <a:rPr lang="en-US" sz="2000" dirty="0" err="1"/>
              <a:t>hacer</a:t>
            </a:r>
            <a:r>
              <a:rPr lang="en-US" sz="2000" dirty="0"/>
              <a:t> </a:t>
            </a:r>
            <a:r>
              <a:rPr lang="en-US" sz="2000" dirty="0" err="1"/>
              <a:t>que</a:t>
            </a:r>
            <a:r>
              <a:rPr lang="en-US" sz="2000" dirty="0"/>
              <a:t> el </a:t>
            </a:r>
            <a:r>
              <a:rPr lang="en-US" sz="2000" dirty="0" err="1"/>
              <a:t>contrato</a:t>
            </a:r>
            <a:r>
              <a:rPr lang="en-US" sz="2000" dirty="0"/>
              <a:t> </a:t>
            </a:r>
            <a:r>
              <a:rPr lang="en-US" sz="2000" dirty="0" err="1"/>
              <a:t>funcione</a:t>
            </a:r>
            <a:r>
              <a:rPr lang="en-US" sz="2000" dirty="0"/>
              <a:t>. </a:t>
            </a:r>
          </a:p>
          <a:p>
            <a:pPr>
              <a:defRPr/>
            </a:pPr>
            <a:r>
              <a:rPr lang="en-US" sz="2000" b="1" dirty="0" err="1">
                <a:solidFill>
                  <a:srgbClr val="3333FF"/>
                </a:solidFill>
              </a:rPr>
              <a:t>Administrador</a:t>
            </a:r>
            <a:r>
              <a:rPr lang="en-US" sz="2000" dirty="0"/>
              <a:t>: Se le </a:t>
            </a:r>
            <a:r>
              <a:rPr lang="en-US" sz="2000" dirty="0" err="1"/>
              <a:t>paga</a:t>
            </a:r>
            <a:r>
              <a:rPr lang="en-US" sz="2000" dirty="0"/>
              <a:t> </a:t>
            </a:r>
            <a:r>
              <a:rPr lang="en-US" sz="2000" dirty="0" err="1"/>
              <a:t>para</a:t>
            </a:r>
            <a:r>
              <a:rPr lang="en-US" sz="2000" dirty="0"/>
              <a:t> </a:t>
            </a:r>
            <a:r>
              <a:rPr lang="en-US" sz="2000" dirty="0" err="1"/>
              <a:t>que</a:t>
            </a:r>
            <a:r>
              <a:rPr lang="en-US" sz="2000" dirty="0"/>
              <a:t> </a:t>
            </a:r>
            <a:r>
              <a:rPr lang="en-US" sz="2000" dirty="0" err="1"/>
              <a:t>administre</a:t>
            </a:r>
            <a:r>
              <a:rPr lang="en-US" sz="2000" dirty="0"/>
              <a:t> </a:t>
            </a:r>
            <a:r>
              <a:rPr lang="en-US" sz="2000" dirty="0" err="1"/>
              <a:t>las</a:t>
            </a:r>
            <a:r>
              <a:rPr lang="en-US" sz="2000" dirty="0"/>
              <a:t> </a:t>
            </a:r>
            <a:r>
              <a:rPr lang="en-US" sz="2000" dirty="0" err="1"/>
              <a:t>primas</a:t>
            </a:r>
            <a:r>
              <a:rPr lang="en-US" sz="2000" dirty="0"/>
              <a:t> y </a:t>
            </a:r>
            <a:r>
              <a:rPr lang="en-US" sz="2000" dirty="0" err="1"/>
              <a:t>pague</a:t>
            </a:r>
            <a:r>
              <a:rPr lang="en-US" sz="2000" dirty="0"/>
              <a:t> los </a:t>
            </a:r>
            <a:r>
              <a:rPr lang="en-US" sz="2000" dirty="0" err="1"/>
              <a:t>reclamos</a:t>
            </a:r>
            <a:r>
              <a:rPr lang="en-US" sz="2000" dirty="0"/>
              <a:t>.</a:t>
            </a:r>
          </a:p>
          <a:p>
            <a:pPr>
              <a:defRPr/>
            </a:pPr>
            <a:r>
              <a:rPr lang="en-US" sz="2000" b="1" dirty="0">
                <a:solidFill>
                  <a:srgbClr val="3333FF"/>
                </a:solidFill>
              </a:rPr>
              <a:t>El </a:t>
            </a:r>
            <a:r>
              <a:rPr lang="en-US" sz="2000" b="1" dirty="0" err="1">
                <a:solidFill>
                  <a:srgbClr val="3333FF"/>
                </a:solidFill>
              </a:rPr>
              <a:t>Prestatario</a:t>
            </a:r>
            <a:r>
              <a:rPr lang="en-US" sz="2000" b="1" dirty="0">
                <a:solidFill>
                  <a:srgbClr val="3333FF"/>
                </a:solidFill>
              </a:rPr>
              <a:t> del </a:t>
            </a:r>
            <a:r>
              <a:rPr lang="en-US" sz="2000" b="1" dirty="0" err="1">
                <a:solidFill>
                  <a:srgbClr val="3333FF"/>
                </a:solidFill>
              </a:rPr>
              <a:t>Dinero</a:t>
            </a:r>
            <a:r>
              <a:rPr lang="en-US" sz="2000" dirty="0"/>
              <a:t>: El </a:t>
            </a:r>
            <a:r>
              <a:rPr lang="en-US" sz="2000" dirty="0" err="1"/>
              <a:t>pide</a:t>
            </a:r>
            <a:r>
              <a:rPr lang="en-US" sz="2000" dirty="0"/>
              <a:t> </a:t>
            </a:r>
            <a:r>
              <a:rPr lang="en-US" sz="2000" dirty="0" err="1"/>
              <a:t>prestado</a:t>
            </a:r>
            <a:r>
              <a:rPr lang="en-US" sz="2000" dirty="0"/>
              <a:t> el </a:t>
            </a:r>
            <a:r>
              <a:rPr lang="en-US" sz="2000" dirty="0" err="1"/>
              <a:t>dinero</a:t>
            </a:r>
            <a:r>
              <a:rPr lang="en-US" sz="2000" dirty="0"/>
              <a:t> y lo </a:t>
            </a:r>
            <a:r>
              <a:rPr lang="en-US" sz="2000" dirty="0" err="1"/>
              <a:t>paga</a:t>
            </a:r>
            <a:r>
              <a:rPr lang="en-US" sz="2000" dirty="0"/>
              <a:t> de </a:t>
            </a:r>
            <a:r>
              <a:rPr lang="en-US" sz="2000" dirty="0" err="1"/>
              <a:t>vuelta</a:t>
            </a:r>
            <a:r>
              <a:rPr lang="en-US" sz="2000" dirty="0"/>
              <a:t> con </a:t>
            </a:r>
            <a:r>
              <a:rPr lang="en-US" sz="2000" dirty="0" err="1"/>
              <a:t>intereses</a:t>
            </a:r>
            <a:r>
              <a:rPr lang="en-US" sz="2000" dirty="0"/>
              <a:t>. </a:t>
            </a:r>
          </a:p>
        </p:txBody>
      </p:sp>
      <p:pic>
        <p:nvPicPr>
          <p:cNvPr id="8" name="Picture 7">
            <a:extLst>
              <a:ext uri="{FF2B5EF4-FFF2-40B4-BE49-F238E27FC236}">
                <a16:creationId xmlns:a16="http://schemas.microsoft.com/office/drawing/2014/main" id="{BC58104F-6B0A-4496-AD01-589ACED5C8AE}"/>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5581849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763000" cy="1143000"/>
          </a:xfrm>
        </p:spPr>
        <p:txBody>
          <a:bodyPr>
            <a:normAutofit/>
          </a:bodyPr>
          <a:lstStyle/>
          <a:p>
            <a:r>
              <a:rPr lang="en-US" b="1" dirty="0"/>
              <a:t>Como </a:t>
            </a:r>
            <a:r>
              <a:rPr lang="en-US" b="1" dirty="0" err="1"/>
              <a:t>Trabaja</a:t>
            </a:r>
            <a:r>
              <a:rPr lang="en-US" b="1" dirty="0"/>
              <a:t> el </a:t>
            </a:r>
            <a:r>
              <a:rPr lang="en-US" b="1" dirty="0" err="1"/>
              <a:t>Banco</a:t>
            </a:r>
            <a:r>
              <a:rPr lang="en-US" b="1" dirty="0"/>
              <a:t> </a:t>
            </a:r>
            <a:r>
              <a:rPr lang="en-US" b="1" dirty="0" err="1"/>
              <a:t>Tradicional</a:t>
            </a:r>
            <a:endParaRPr lang="en-US" b="1" dirty="0"/>
          </a:p>
        </p:txBody>
      </p:sp>
      <p:sp>
        <p:nvSpPr>
          <p:cNvPr id="3" name="TextBox 2"/>
          <p:cNvSpPr txBox="1"/>
          <p:nvPr/>
        </p:nvSpPr>
        <p:spPr>
          <a:xfrm>
            <a:off x="4800600" y="1447800"/>
            <a:ext cx="3200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7030A0"/>
                </a:solidFill>
              </a:rPr>
              <a:t>Reserva</a:t>
            </a:r>
            <a:r>
              <a:rPr lang="en-US" b="1" u="sng" dirty="0">
                <a:solidFill>
                  <a:srgbClr val="7030A0"/>
                </a:solidFill>
              </a:rPr>
              <a:t> Federal</a:t>
            </a:r>
          </a:p>
          <a:p>
            <a:pPr algn="ctr">
              <a:buFont typeface="Arial" pitchFamily="34" charset="0"/>
              <a:buChar char="•"/>
            </a:pPr>
            <a:r>
              <a:rPr lang="en-US" dirty="0"/>
              <a:t> </a:t>
            </a:r>
            <a:r>
              <a:rPr lang="en-US" dirty="0" err="1"/>
              <a:t>Regula</a:t>
            </a:r>
            <a:r>
              <a:rPr lang="en-US" dirty="0"/>
              <a:t> </a:t>
            </a:r>
            <a:r>
              <a:rPr lang="en-US" dirty="0" err="1"/>
              <a:t>Moneda</a:t>
            </a:r>
            <a:r>
              <a:rPr lang="en-US" dirty="0"/>
              <a:t> y la </a:t>
            </a:r>
            <a:r>
              <a:rPr lang="en-US" dirty="0" err="1"/>
              <a:t>Banca</a:t>
            </a:r>
            <a:endParaRPr lang="en-US" dirty="0"/>
          </a:p>
          <a:p>
            <a:pPr algn="ctr">
              <a:buFont typeface="Arial" pitchFamily="34" charset="0"/>
              <a:buChar char="•"/>
            </a:pPr>
            <a:r>
              <a:rPr lang="en-US" dirty="0" err="1"/>
              <a:t>Recibe</a:t>
            </a:r>
            <a:r>
              <a:rPr lang="en-US" dirty="0"/>
              <a:t> la </a:t>
            </a:r>
            <a:r>
              <a:rPr lang="en-US" dirty="0" err="1"/>
              <a:t>Reserva</a:t>
            </a:r>
            <a:r>
              <a:rPr lang="en-US" dirty="0"/>
              <a:t> de los </a:t>
            </a:r>
            <a:r>
              <a:rPr lang="en-US" dirty="0" err="1"/>
              <a:t>Bancos</a:t>
            </a:r>
            <a:endParaRPr lang="en-US" dirty="0"/>
          </a:p>
        </p:txBody>
      </p:sp>
      <p:sp>
        <p:nvSpPr>
          <p:cNvPr id="4" name="TextBox 3"/>
          <p:cNvSpPr txBox="1"/>
          <p:nvPr/>
        </p:nvSpPr>
        <p:spPr>
          <a:xfrm>
            <a:off x="5486400" y="3048000"/>
            <a:ext cx="19050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FFC000"/>
                </a:solidFill>
              </a:rPr>
              <a:t>Banco</a:t>
            </a:r>
            <a:r>
              <a:rPr lang="en-US" b="1" u="sng" dirty="0">
                <a:solidFill>
                  <a:srgbClr val="FFC000"/>
                </a:solidFill>
              </a:rPr>
              <a:t> </a:t>
            </a:r>
            <a:r>
              <a:rPr lang="en-US" b="1" u="sng" dirty="0" err="1">
                <a:solidFill>
                  <a:srgbClr val="FFC000"/>
                </a:solidFill>
              </a:rPr>
              <a:t>Comercial</a:t>
            </a:r>
            <a:endParaRPr lang="en-US" b="1" u="sng" dirty="0">
              <a:solidFill>
                <a:srgbClr val="FFC000"/>
              </a:solidFill>
            </a:endParaRPr>
          </a:p>
          <a:p>
            <a:pPr algn="ctr"/>
            <a:r>
              <a:rPr lang="en-US" dirty="0" err="1"/>
              <a:t>Detiene</a:t>
            </a:r>
            <a:r>
              <a:rPr lang="en-US" dirty="0"/>
              <a:t> </a:t>
            </a:r>
            <a:r>
              <a:rPr lang="en-US" dirty="0" err="1"/>
              <a:t>Depositos</a:t>
            </a:r>
            <a:endParaRPr lang="en-US" dirty="0"/>
          </a:p>
          <a:p>
            <a:pPr algn="ctr"/>
            <a:r>
              <a:rPr lang="en-US" dirty="0" err="1"/>
              <a:t>Hace</a:t>
            </a:r>
            <a:r>
              <a:rPr lang="en-US" dirty="0"/>
              <a:t> </a:t>
            </a:r>
            <a:r>
              <a:rPr lang="en-US" dirty="0" err="1"/>
              <a:t>Préstamos</a:t>
            </a:r>
            <a:endParaRPr lang="en-US" dirty="0"/>
          </a:p>
        </p:txBody>
      </p:sp>
      <p:sp>
        <p:nvSpPr>
          <p:cNvPr id="5" name="TextBox 4"/>
          <p:cNvSpPr txBox="1"/>
          <p:nvPr/>
        </p:nvSpPr>
        <p:spPr>
          <a:xfrm>
            <a:off x="1981200" y="2514600"/>
            <a:ext cx="2514600" cy="22878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0070C0"/>
                </a:solidFill>
              </a:rPr>
              <a:t>Depositores</a:t>
            </a:r>
            <a:endParaRPr lang="en-US" b="1" u="sng" dirty="0">
              <a:solidFill>
                <a:srgbClr val="0070C0"/>
              </a:solidFill>
            </a:endParaRPr>
          </a:p>
          <a:p>
            <a:pPr algn="ctr">
              <a:spcBef>
                <a:spcPts val="400"/>
              </a:spcBef>
              <a:buFont typeface="Arial" pitchFamily="34" charset="0"/>
              <a:buChar char="•"/>
            </a:pPr>
            <a:r>
              <a:rPr lang="en-US" dirty="0"/>
              <a:t> </a:t>
            </a:r>
            <a:r>
              <a:rPr lang="en-US" dirty="0" err="1"/>
              <a:t>Deposita</a:t>
            </a:r>
            <a:r>
              <a:rPr lang="en-US" dirty="0"/>
              <a:t> </a:t>
            </a:r>
            <a:r>
              <a:rPr lang="en-US" dirty="0" err="1"/>
              <a:t>Dinero</a:t>
            </a:r>
            <a:r>
              <a:rPr lang="en-US" dirty="0"/>
              <a:t> al </a:t>
            </a:r>
            <a:r>
              <a:rPr lang="en-US" dirty="0" err="1"/>
              <a:t>Banco</a:t>
            </a:r>
            <a:r>
              <a:rPr lang="en-US" dirty="0"/>
              <a:t> via</a:t>
            </a:r>
          </a:p>
          <a:p>
            <a:pPr algn="ctr">
              <a:spcBef>
                <a:spcPts val="400"/>
              </a:spcBef>
              <a:buFont typeface="Arial" pitchFamily="34" charset="0"/>
              <a:buChar char="•"/>
            </a:pPr>
            <a:r>
              <a:rPr lang="en-US" dirty="0" err="1"/>
              <a:t>Cuenta</a:t>
            </a:r>
            <a:r>
              <a:rPr lang="en-US" dirty="0"/>
              <a:t> de </a:t>
            </a:r>
            <a:r>
              <a:rPr lang="en-US" dirty="0" err="1"/>
              <a:t>Cheques</a:t>
            </a:r>
            <a:endParaRPr lang="en-US" dirty="0"/>
          </a:p>
          <a:p>
            <a:pPr algn="ctr">
              <a:spcBef>
                <a:spcPts val="400"/>
              </a:spcBef>
              <a:buFont typeface="Arial" pitchFamily="34" charset="0"/>
              <a:buChar char="•"/>
            </a:pPr>
            <a:r>
              <a:rPr lang="en-US" dirty="0" err="1"/>
              <a:t>Cuenta</a:t>
            </a:r>
            <a:r>
              <a:rPr lang="en-US" dirty="0"/>
              <a:t> de </a:t>
            </a:r>
            <a:r>
              <a:rPr lang="en-US" dirty="0" err="1"/>
              <a:t>Ahorros</a:t>
            </a:r>
            <a:endParaRPr lang="en-US" dirty="0"/>
          </a:p>
          <a:p>
            <a:pPr algn="ctr">
              <a:spcBef>
                <a:spcPts val="400"/>
              </a:spcBef>
              <a:buFont typeface="Arial" pitchFamily="34" charset="0"/>
              <a:buChar char="•"/>
            </a:pPr>
            <a:r>
              <a:rPr lang="en-US" dirty="0"/>
              <a:t>CD’s</a:t>
            </a:r>
          </a:p>
          <a:p>
            <a:pPr indent="-171450" algn="ctr">
              <a:spcBef>
                <a:spcPts val="400"/>
              </a:spcBef>
              <a:buFont typeface="Arial" pitchFamily="34" charset="0"/>
              <a:buChar char="•"/>
            </a:pPr>
            <a:r>
              <a:rPr lang="en-US" dirty="0" err="1"/>
              <a:t>Recibe</a:t>
            </a:r>
            <a:r>
              <a:rPr lang="en-US" dirty="0"/>
              <a:t> </a:t>
            </a:r>
            <a:r>
              <a:rPr lang="en-US" dirty="0" err="1"/>
              <a:t>Interes</a:t>
            </a:r>
            <a:endParaRPr lang="en-US" dirty="0"/>
          </a:p>
        </p:txBody>
      </p:sp>
      <p:sp>
        <p:nvSpPr>
          <p:cNvPr id="6" name="TextBox 5"/>
          <p:cNvSpPr txBox="1"/>
          <p:nvPr/>
        </p:nvSpPr>
        <p:spPr>
          <a:xfrm>
            <a:off x="8382000" y="2771001"/>
            <a:ext cx="17526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00B050"/>
                </a:solidFill>
              </a:rPr>
              <a:t>Prestatarios</a:t>
            </a:r>
            <a:endParaRPr lang="en-US" b="1" u="sng" dirty="0">
              <a:solidFill>
                <a:srgbClr val="00B050"/>
              </a:solidFill>
            </a:endParaRPr>
          </a:p>
          <a:p>
            <a:pPr algn="ctr">
              <a:buFont typeface="Arial" pitchFamily="34" charset="0"/>
              <a:buChar char="•"/>
            </a:pPr>
            <a:r>
              <a:rPr lang="en-US" dirty="0"/>
              <a:t> </a:t>
            </a:r>
            <a:r>
              <a:rPr lang="en-US" dirty="0" err="1"/>
              <a:t>Piden</a:t>
            </a:r>
            <a:r>
              <a:rPr lang="en-US" dirty="0"/>
              <a:t> </a:t>
            </a:r>
            <a:r>
              <a:rPr lang="en-US" dirty="0" err="1"/>
              <a:t>Prestado</a:t>
            </a:r>
            <a:r>
              <a:rPr lang="en-US" dirty="0"/>
              <a:t> al </a:t>
            </a:r>
            <a:r>
              <a:rPr lang="en-US" dirty="0" err="1"/>
              <a:t>Banco</a:t>
            </a:r>
            <a:endParaRPr lang="en-US" dirty="0"/>
          </a:p>
          <a:p>
            <a:pPr algn="ctr">
              <a:buFont typeface="Arial" pitchFamily="34" charset="0"/>
              <a:buChar char="•"/>
            </a:pPr>
            <a:r>
              <a:rPr lang="en-US" dirty="0"/>
              <a:t> Pagan </a:t>
            </a:r>
            <a:r>
              <a:rPr lang="en-US" dirty="0" err="1"/>
              <a:t>Intereses</a:t>
            </a:r>
            <a:endParaRPr lang="en-US" dirty="0"/>
          </a:p>
        </p:txBody>
      </p:sp>
      <p:sp>
        <p:nvSpPr>
          <p:cNvPr id="7" name="TextBox 6"/>
          <p:cNvSpPr txBox="1"/>
          <p:nvPr/>
        </p:nvSpPr>
        <p:spPr>
          <a:xfrm>
            <a:off x="5181600" y="4724400"/>
            <a:ext cx="2514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FF0000"/>
                </a:solidFill>
              </a:rPr>
              <a:t>Dueño</a:t>
            </a:r>
            <a:r>
              <a:rPr lang="en-US" b="1" u="sng" dirty="0">
                <a:solidFill>
                  <a:srgbClr val="FF0000"/>
                </a:solidFill>
              </a:rPr>
              <a:t> del </a:t>
            </a:r>
            <a:r>
              <a:rPr lang="en-US" b="1" u="sng" dirty="0" err="1">
                <a:solidFill>
                  <a:srgbClr val="FF0000"/>
                </a:solidFill>
              </a:rPr>
              <a:t>Banco</a:t>
            </a:r>
            <a:endParaRPr lang="en-US" b="1" u="sng" dirty="0">
              <a:solidFill>
                <a:srgbClr val="FF0000"/>
              </a:solidFill>
            </a:endParaRPr>
          </a:p>
          <a:p>
            <a:pPr algn="ctr">
              <a:buFont typeface="Arial" pitchFamily="34" charset="0"/>
              <a:buChar char="•"/>
            </a:pPr>
            <a:r>
              <a:rPr lang="en-US" dirty="0"/>
              <a:t> </a:t>
            </a:r>
            <a:r>
              <a:rPr lang="en-US" dirty="0" err="1">
                <a:solidFill>
                  <a:schemeClr val="tx1"/>
                </a:solidFill>
              </a:rPr>
              <a:t>Deposita</a:t>
            </a:r>
            <a:r>
              <a:rPr lang="en-US" dirty="0">
                <a:solidFill>
                  <a:schemeClr val="tx1"/>
                </a:solidFill>
              </a:rPr>
              <a:t> Capital </a:t>
            </a:r>
            <a:r>
              <a:rPr lang="en-US" dirty="0" err="1">
                <a:solidFill>
                  <a:schemeClr val="tx1"/>
                </a:solidFill>
              </a:rPr>
              <a:t>Propio</a:t>
            </a:r>
            <a:r>
              <a:rPr lang="en-US" dirty="0">
                <a:solidFill>
                  <a:schemeClr val="tx1"/>
                </a:solidFill>
              </a:rPr>
              <a:t> </a:t>
            </a:r>
          </a:p>
          <a:p>
            <a:pPr algn="ctr">
              <a:buFont typeface="Arial" pitchFamily="34" charset="0"/>
              <a:buChar char="•"/>
            </a:pPr>
            <a:r>
              <a:rPr lang="en-US" dirty="0"/>
              <a:t> </a:t>
            </a:r>
            <a:r>
              <a:rPr lang="en-US" dirty="0" err="1"/>
              <a:t>Recibe</a:t>
            </a:r>
            <a:r>
              <a:rPr lang="en-US" dirty="0"/>
              <a:t> </a:t>
            </a:r>
            <a:r>
              <a:rPr lang="en-US" dirty="0" err="1"/>
              <a:t>Ganancias</a:t>
            </a:r>
            <a:endParaRPr lang="en-US" dirty="0"/>
          </a:p>
        </p:txBody>
      </p:sp>
      <p:cxnSp>
        <p:nvCxnSpPr>
          <p:cNvPr id="19" name="Straight Arrow Connector 18"/>
          <p:cNvCxnSpPr/>
          <p:nvPr/>
        </p:nvCxnSpPr>
        <p:spPr>
          <a:xfrm>
            <a:off x="7384942" y="3332136"/>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96000" y="3971330"/>
            <a:ext cx="0" cy="7530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3" idx="2"/>
          </p:cNvCxnSpPr>
          <p:nvPr/>
        </p:nvCxnSpPr>
        <p:spPr>
          <a:xfrm flipV="1">
            <a:off x="6400800" y="2371130"/>
            <a:ext cx="0" cy="6768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02258" y="3310180"/>
            <a:ext cx="990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29400" y="3971331"/>
            <a:ext cx="0" cy="7530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384942" y="3639017"/>
            <a:ext cx="990600" cy="194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466095" y="3643589"/>
            <a:ext cx="997058" cy="9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010288D-AAD3-A938-43FA-CEBE3673989B}"/>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1221446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8763000" cy="1143000"/>
          </a:xfrm>
        </p:spPr>
        <p:txBody>
          <a:bodyPr>
            <a:normAutofit/>
          </a:bodyPr>
          <a:lstStyle/>
          <a:p>
            <a:r>
              <a:rPr lang="en-US" b="1" dirty="0"/>
              <a:t>Como Ser </a:t>
            </a:r>
            <a:r>
              <a:rPr lang="en-US" b="1" dirty="0" err="1"/>
              <a:t>Tu</a:t>
            </a:r>
            <a:r>
              <a:rPr lang="en-US" b="1" dirty="0"/>
              <a:t> </a:t>
            </a:r>
            <a:r>
              <a:rPr lang="en-US" b="1" dirty="0" err="1"/>
              <a:t>Propio</a:t>
            </a:r>
            <a:r>
              <a:rPr lang="en-US" b="1" dirty="0"/>
              <a:t> </a:t>
            </a:r>
            <a:r>
              <a:rPr lang="en-US" b="1" dirty="0" err="1"/>
              <a:t>Banco</a:t>
            </a:r>
            <a:r>
              <a:rPr lang="en-US" b="1" dirty="0"/>
              <a:t> </a:t>
            </a:r>
            <a:r>
              <a:rPr lang="en-US" b="1" dirty="0" err="1"/>
              <a:t>Funciona</a:t>
            </a:r>
            <a:endParaRPr lang="en-US" b="1" dirty="0"/>
          </a:p>
        </p:txBody>
      </p:sp>
      <p:sp>
        <p:nvSpPr>
          <p:cNvPr id="3" name="TextBox 2"/>
          <p:cNvSpPr txBox="1"/>
          <p:nvPr/>
        </p:nvSpPr>
        <p:spPr>
          <a:xfrm>
            <a:off x="4953000" y="1524000"/>
            <a:ext cx="28194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7030A0"/>
                </a:solidFill>
              </a:rPr>
              <a:t>Compañías</a:t>
            </a:r>
            <a:r>
              <a:rPr lang="en-US" b="1" u="sng" dirty="0">
                <a:solidFill>
                  <a:srgbClr val="7030A0"/>
                </a:solidFill>
              </a:rPr>
              <a:t> de </a:t>
            </a:r>
            <a:r>
              <a:rPr lang="en-US" b="1" u="sng" dirty="0" err="1">
                <a:solidFill>
                  <a:srgbClr val="7030A0"/>
                </a:solidFill>
              </a:rPr>
              <a:t>Seguro</a:t>
            </a:r>
            <a:endParaRPr lang="en-US" b="1" u="sng" dirty="0">
              <a:solidFill>
                <a:srgbClr val="7030A0"/>
              </a:solidFill>
            </a:endParaRPr>
          </a:p>
          <a:p>
            <a:pPr algn="ctr">
              <a:buFont typeface="Arial" pitchFamily="34" charset="0"/>
              <a:buChar char="•"/>
            </a:pPr>
            <a:r>
              <a:rPr lang="en-US" dirty="0"/>
              <a:t> </a:t>
            </a:r>
            <a:r>
              <a:rPr lang="en-US" dirty="0" err="1"/>
              <a:t>Costo</a:t>
            </a:r>
            <a:r>
              <a:rPr lang="en-US" dirty="0"/>
              <a:t> de </a:t>
            </a:r>
            <a:r>
              <a:rPr lang="en-US" dirty="0" err="1"/>
              <a:t>Operaciones</a:t>
            </a:r>
            <a:endParaRPr lang="en-US" dirty="0"/>
          </a:p>
          <a:p>
            <a:pPr algn="ctr">
              <a:buFont typeface="Arial" pitchFamily="34" charset="0"/>
              <a:buChar char="•"/>
            </a:pPr>
            <a:r>
              <a:rPr lang="en-US" dirty="0" err="1"/>
              <a:t>Comisión</a:t>
            </a:r>
            <a:r>
              <a:rPr lang="en-US" dirty="0"/>
              <a:t> de </a:t>
            </a:r>
            <a:r>
              <a:rPr lang="en-US" dirty="0" err="1"/>
              <a:t>Venta</a:t>
            </a:r>
            <a:endParaRPr lang="en-US" dirty="0"/>
          </a:p>
        </p:txBody>
      </p:sp>
      <p:sp>
        <p:nvSpPr>
          <p:cNvPr id="4" name="TextBox 3"/>
          <p:cNvSpPr txBox="1"/>
          <p:nvPr/>
        </p:nvSpPr>
        <p:spPr>
          <a:xfrm>
            <a:off x="5486400" y="2971801"/>
            <a:ext cx="1752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FFC000"/>
                </a:solidFill>
              </a:rPr>
              <a:t>Poliza</a:t>
            </a:r>
            <a:r>
              <a:rPr lang="en-US" b="1" u="sng" dirty="0">
                <a:solidFill>
                  <a:srgbClr val="FFC000"/>
                </a:solidFill>
              </a:rPr>
              <a:t> de </a:t>
            </a:r>
            <a:r>
              <a:rPr lang="en-US" b="1" u="sng" dirty="0" err="1">
                <a:solidFill>
                  <a:srgbClr val="FFC000"/>
                </a:solidFill>
              </a:rPr>
              <a:t>Seguro</a:t>
            </a:r>
            <a:endParaRPr lang="en-US" b="1" u="sng" dirty="0">
              <a:solidFill>
                <a:srgbClr val="FFC000"/>
              </a:solidFill>
            </a:endParaRPr>
          </a:p>
          <a:p>
            <a:pPr algn="ctr"/>
            <a:r>
              <a:rPr lang="es-MX" dirty="0">
                <a:solidFill>
                  <a:schemeClr val="tx1"/>
                </a:solidFill>
              </a:rPr>
              <a:t>Crecimiento del Valor Acumulado</a:t>
            </a:r>
            <a:endParaRPr lang="en-US" dirty="0">
              <a:solidFill>
                <a:schemeClr val="tx1"/>
              </a:solidFill>
            </a:endParaRPr>
          </a:p>
        </p:txBody>
      </p:sp>
      <p:sp>
        <p:nvSpPr>
          <p:cNvPr id="5" name="TextBox 4"/>
          <p:cNvSpPr txBox="1"/>
          <p:nvPr/>
        </p:nvSpPr>
        <p:spPr>
          <a:xfrm>
            <a:off x="1828800" y="2590800"/>
            <a:ext cx="2514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0070C0"/>
                </a:solidFill>
              </a:rPr>
              <a:t>Dueño</a:t>
            </a:r>
            <a:r>
              <a:rPr lang="en-US" b="1" u="sng" dirty="0">
                <a:solidFill>
                  <a:srgbClr val="0070C0"/>
                </a:solidFill>
              </a:rPr>
              <a:t> de </a:t>
            </a:r>
            <a:r>
              <a:rPr lang="en-US" b="1" u="sng" dirty="0" err="1">
                <a:solidFill>
                  <a:srgbClr val="0070C0"/>
                </a:solidFill>
              </a:rPr>
              <a:t>Póliza</a:t>
            </a:r>
            <a:r>
              <a:rPr lang="en-US" b="1" u="sng" dirty="0">
                <a:solidFill>
                  <a:srgbClr val="0070C0"/>
                </a:solidFill>
              </a:rPr>
              <a:t> </a:t>
            </a:r>
            <a:r>
              <a:rPr lang="en-US" b="1" u="sng" dirty="0" err="1">
                <a:solidFill>
                  <a:srgbClr val="0070C0"/>
                </a:solidFill>
              </a:rPr>
              <a:t>como</a:t>
            </a:r>
            <a:r>
              <a:rPr lang="en-US" b="1" u="sng" dirty="0">
                <a:solidFill>
                  <a:srgbClr val="0070C0"/>
                </a:solidFill>
              </a:rPr>
              <a:t> Depositor</a:t>
            </a:r>
          </a:p>
          <a:p>
            <a:pPr algn="ctr">
              <a:buFont typeface="Arial" pitchFamily="34" charset="0"/>
              <a:buChar char="•"/>
            </a:pPr>
            <a:r>
              <a:rPr lang="en-US" dirty="0"/>
              <a:t> </a:t>
            </a:r>
            <a:r>
              <a:rPr lang="en-US" dirty="0" err="1"/>
              <a:t>Paga</a:t>
            </a:r>
            <a:r>
              <a:rPr lang="en-US" dirty="0"/>
              <a:t> </a:t>
            </a:r>
            <a:r>
              <a:rPr lang="en-US" dirty="0" err="1"/>
              <a:t>Primas</a:t>
            </a:r>
            <a:endParaRPr lang="en-US" dirty="0"/>
          </a:p>
        </p:txBody>
      </p:sp>
      <p:sp>
        <p:nvSpPr>
          <p:cNvPr id="6" name="TextBox 5"/>
          <p:cNvSpPr txBox="1"/>
          <p:nvPr/>
        </p:nvSpPr>
        <p:spPr>
          <a:xfrm>
            <a:off x="8534400" y="2971801"/>
            <a:ext cx="17526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00B050"/>
                </a:solidFill>
              </a:rPr>
              <a:t>Beneficiario</a:t>
            </a:r>
            <a:endParaRPr lang="en-US" b="1" u="sng" dirty="0">
              <a:solidFill>
                <a:srgbClr val="00B050"/>
              </a:solidFill>
            </a:endParaRPr>
          </a:p>
          <a:p>
            <a:pPr algn="ctr">
              <a:buFont typeface="Arial" pitchFamily="34" charset="0"/>
              <a:buChar char="•"/>
            </a:pPr>
            <a:r>
              <a:rPr lang="en-US" dirty="0"/>
              <a:t> </a:t>
            </a:r>
            <a:r>
              <a:rPr lang="en-US" dirty="0" err="1"/>
              <a:t>Recibe</a:t>
            </a:r>
            <a:r>
              <a:rPr lang="en-US" dirty="0"/>
              <a:t> el </a:t>
            </a:r>
            <a:r>
              <a:rPr lang="en-US" dirty="0" err="1"/>
              <a:t>Beneficio</a:t>
            </a:r>
            <a:r>
              <a:rPr lang="en-US" dirty="0"/>
              <a:t> de </a:t>
            </a:r>
            <a:r>
              <a:rPr lang="en-US" dirty="0" err="1"/>
              <a:t>Muerte</a:t>
            </a:r>
            <a:endParaRPr lang="en-US" dirty="0"/>
          </a:p>
        </p:txBody>
      </p:sp>
      <p:sp>
        <p:nvSpPr>
          <p:cNvPr id="7" name="TextBox 6"/>
          <p:cNvSpPr txBox="1"/>
          <p:nvPr/>
        </p:nvSpPr>
        <p:spPr>
          <a:xfrm>
            <a:off x="5029200" y="4495800"/>
            <a:ext cx="266700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FF0000"/>
                </a:solidFill>
              </a:rPr>
              <a:t>Dueño</a:t>
            </a:r>
            <a:r>
              <a:rPr lang="en-US" b="1" u="sng" dirty="0">
                <a:solidFill>
                  <a:srgbClr val="FF0000"/>
                </a:solidFill>
              </a:rPr>
              <a:t> de </a:t>
            </a:r>
            <a:r>
              <a:rPr lang="en-US" b="1" u="sng" dirty="0" err="1">
                <a:solidFill>
                  <a:srgbClr val="FF0000"/>
                </a:solidFill>
              </a:rPr>
              <a:t>Póliza</a:t>
            </a:r>
            <a:r>
              <a:rPr lang="en-US" b="1" u="sng" dirty="0">
                <a:solidFill>
                  <a:srgbClr val="FF0000"/>
                </a:solidFill>
              </a:rPr>
              <a:t> </a:t>
            </a:r>
            <a:r>
              <a:rPr lang="en-US" b="1" u="sng" dirty="0" err="1">
                <a:solidFill>
                  <a:srgbClr val="FF0000"/>
                </a:solidFill>
              </a:rPr>
              <a:t>como</a:t>
            </a:r>
            <a:r>
              <a:rPr lang="en-US" b="1" u="sng" dirty="0">
                <a:solidFill>
                  <a:srgbClr val="FF0000"/>
                </a:solidFill>
              </a:rPr>
              <a:t> </a:t>
            </a:r>
            <a:r>
              <a:rPr lang="en-US" b="1" u="sng" dirty="0" err="1">
                <a:solidFill>
                  <a:srgbClr val="FF0000"/>
                </a:solidFill>
              </a:rPr>
              <a:t>Prestatario</a:t>
            </a:r>
            <a:endParaRPr lang="en-US" b="1" u="sng" dirty="0">
              <a:solidFill>
                <a:srgbClr val="FF0000"/>
              </a:solidFill>
            </a:endParaRPr>
          </a:p>
          <a:p>
            <a:pPr algn="ctr">
              <a:buFont typeface="Arial" pitchFamily="34" charset="0"/>
              <a:buChar char="•"/>
            </a:pPr>
            <a:r>
              <a:rPr lang="en-US" dirty="0"/>
              <a:t> </a:t>
            </a:r>
            <a:r>
              <a:rPr lang="en-US" dirty="0" err="1"/>
              <a:t>Recibe</a:t>
            </a:r>
            <a:r>
              <a:rPr lang="en-US" dirty="0"/>
              <a:t> </a:t>
            </a:r>
            <a:r>
              <a:rPr lang="en-US" dirty="0" err="1"/>
              <a:t>Préstamos</a:t>
            </a:r>
            <a:r>
              <a:rPr lang="en-US" dirty="0"/>
              <a:t> de </a:t>
            </a:r>
            <a:r>
              <a:rPr lang="en-US" dirty="0" err="1"/>
              <a:t>Póliza</a:t>
            </a:r>
            <a:endParaRPr lang="en-US" dirty="0"/>
          </a:p>
          <a:p>
            <a:pPr algn="ctr">
              <a:buFont typeface="Arial" pitchFamily="34" charset="0"/>
              <a:buChar char="•"/>
            </a:pPr>
            <a:r>
              <a:rPr lang="en-US" dirty="0" err="1"/>
              <a:t>Repaga</a:t>
            </a:r>
            <a:r>
              <a:rPr lang="en-US" dirty="0"/>
              <a:t> </a:t>
            </a:r>
            <a:r>
              <a:rPr lang="en-US" dirty="0" err="1"/>
              <a:t>préstamos</a:t>
            </a:r>
            <a:r>
              <a:rPr lang="en-US" dirty="0"/>
              <a:t> de </a:t>
            </a:r>
            <a:r>
              <a:rPr lang="en-US" dirty="0" err="1"/>
              <a:t>póliza</a:t>
            </a:r>
            <a:r>
              <a:rPr lang="en-US" dirty="0"/>
              <a:t> con </a:t>
            </a:r>
            <a:r>
              <a:rPr lang="en-US" dirty="0" err="1"/>
              <a:t>intereses</a:t>
            </a:r>
            <a:r>
              <a:rPr lang="en-US" dirty="0"/>
              <a:t>.</a:t>
            </a:r>
          </a:p>
        </p:txBody>
      </p:sp>
      <p:cxnSp>
        <p:nvCxnSpPr>
          <p:cNvPr id="9" name="Straight Arrow Connector 8"/>
          <p:cNvCxnSpPr>
            <a:stCxn id="5" idx="3"/>
          </p:cNvCxnSpPr>
          <p:nvPr/>
        </p:nvCxnSpPr>
        <p:spPr>
          <a:xfrm>
            <a:off x="4343400" y="3052466"/>
            <a:ext cx="1143000" cy="147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6" idx="1"/>
          </p:cNvCxnSpPr>
          <p:nvPr/>
        </p:nvCxnSpPr>
        <p:spPr>
          <a:xfrm>
            <a:off x="7239000" y="3571965"/>
            <a:ext cx="1295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019800" y="2438400"/>
            <a:ext cx="0" cy="5244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96000" y="3886200"/>
            <a:ext cx="0" cy="6006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28800" y="3733800"/>
            <a:ext cx="25146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u="sng" dirty="0" err="1">
                <a:solidFill>
                  <a:srgbClr val="0070C0"/>
                </a:solidFill>
              </a:rPr>
              <a:t>Dueño</a:t>
            </a:r>
            <a:r>
              <a:rPr lang="en-US" b="1" u="sng" dirty="0">
                <a:solidFill>
                  <a:srgbClr val="0070C0"/>
                </a:solidFill>
              </a:rPr>
              <a:t> de </a:t>
            </a:r>
            <a:r>
              <a:rPr lang="en-US" b="1" u="sng" dirty="0" err="1">
                <a:solidFill>
                  <a:srgbClr val="0070C0"/>
                </a:solidFill>
              </a:rPr>
              <a:t>Póliza</a:t>
            </a:r>
            <a:r>
              <a:rPr lang="en-US" b="1" u="sng" dirty="0">
                <a:solidFill>
                  <a:srgbClr val="0070C0"/>
                </a:solidFill>
              </a:rPr>
              <a:t> </a:t>
            </a:r>
            <a:r>
              <a:rPr lang="en-US" b="1" u="sng" dirty="0" err="1">
                <a:solidFill>
                  <a:srgbClr val="0070C0"/>
                </a:solidFill>
              </a:rPr>
              <a:t>como</a:t>
            </a:r>
            <a:r>
              <a:rPr lang="en-US" b="1" u="sng" dirty="0">
                <a:solidFill>
                  <a:srgbClr val="0070C0"/>
                </a:solidFill>
              </a:rPr>
              <a:t> </a:t>
            </a:r>
            <a:r>
              <a:rPr lang="en-US" b="1" u="sng" dirty="0" err="1">
                <a:solidFill>
                  <a:srgbClr val="0070C0"/>
                </a:solidFill>
              </a:rPr>
              <a:t>Dueño</a:t>
            </a:r>
            <a:endParaRPr lang="en-US" b="1" u="sng" dirty="0">
              <a:solidFill>
                <a:srgbClr val="0070C0"/>
              </a:solidFill>
            </a:endParaRPr>
          </a:p>
          <a:p>
            <a:pPr algn="ctr">
              <a:buFont typeface="Arial" pitchFamily="34" charset="0"/>
              <a:buChar char="•"/>
            </a:pPr>
            <a:r>
              <a:rPr lang="en-US" dirty="0"/>
              <a:t> </a:t>
            </a:r>
            <a:r>
              <a:rPr lang="en-US" dirty="0" err="1"/>
              <a:t>Recibe</a:t>
            </a:r>
            <a:r>
              <a:rPr lang="en-US" dirty="0"/>
              <a:t> </a:t>
            </a:r>
            <a:r>
              <a:rPr lang="en-US" dirty="0" err="1"/>
              <a:t>Dividendos</a:t>
            </a:r>
            <a:endParaRPr lang="en-US" dirty="0"/>
          </a:p>
        </p:txBody>
      </p:sp>
      <p:cxnSp>
        <p:nvCxnSpPr>
          <p:cNvPr id="15" name="Straight Arrow Connector 14"/>
          <p:cNvCxnSpPr/>
          <p:nvPr/>
        </p:nvCxnSpPr>
        <p:spPr>
          <a:xfrm flipV="1">
            <a:off x="6629400" y="3886200"/>
            <a:ext cx="0" cy="60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2" idx="3"/>
          </p:cNvCxnSpPr>
          <p:nvPr/>
        </p:nvCxnSpPr>
        <p:spPr>
          <a:xfrm flipH="1">
            <a:off x="4343400" y="3581401"/>
            <a:ext cx="1143000" cy="6140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553200" y="2438402"/>
            <a:ext cx="0" cy="5333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0"/>
            <a:endCxn id="5" idx="2"/>
          </p:cNvCxnSpPr>
          <p:nvPr/>
        </p:nvCxnSpPr>
        <p:spPr>
          <a:xfrm flipV="1">
            <a:off x="3086100" y="3514130"/>
            <a:ext cx="0" cy="2196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591531F-2361-54BE-F620-5CD055F501BC}"/>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87433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3015-034C-2497-24EF-A106771A1571}"/>
              </a:ext>
            </a:extLst>
          </p:cNvPr>
          <p:cNvSpPr>
            <a:spLocks noGrp="1"/>
          </p:cNvSpPr>
          <p:nvPr>
            <p:ph type="title"/>
          </p:nvPr>
        </p:nvSpPr>
        <p:spPr>
          <a:xfrm>
            <a:off x="1347248" y="18255"/>
            <a:ext cx="10515600" cy="1325563"/>
          </a:xfrm>
        </p:spPr>
        <p:txBody>
          <a:bodyPr/>
          <a:lstStyle/>
          <a:p>
            <a:r>
              <a:rPr lang="en-US" b="1" dirty="0"/>
              <a:t>5 </a:t>
            </a:r>
            <a:r>
              <a:rPr lang="en-US" b="1" dirty="0" err="1"/>
              <a:t>Resultados</a:t>
            </a:r>
            <a:r>
              <a:rPr lang="en-US" b="1" dirty="0"/>
              <a:t> </a:t>
            </a:r>
            <a:r>
              <a:rPr lang="en-US" b="1" dirty="0" err="1"/>
              <a:t>Deseados</a:t>
            </a:r>
            <a:endParaRPr lang="en-US" b="1" dirty="0"/>
          </a:p>
        </p:txBody>
      </p:sp>
      <p:sp>
        <p:nvSpPr>
          <p:cNvPr id="3" name="Content Placeholder 2">
            <a:extLst>
              <a:ext uri="{FF2B5EF4-FFF2-40B4-BE49-F238E27FC236}">
                <a16:creationId xmlns:a16="http://schemas.microsoft.com/office/drawing/2014/main" id="{8EED34D6-90D1-2E5F-C4CB-DD7DA3272DF7}"/>
              </a:ext>
            </a:extLst>
          </p:cNvPr>
          <p:cNvSpPr>
            <a:spLocks noGrp="1"/>
          </p:cNvSpPr>
          <p:nvPr>
            <p:ph idx="1"/>
          </p:nvPr>
        </p:nvSpPr>
        <p:spPr>
          <a:xfrm>
            <a:off x="838199" y="1582220"/>
            <a:ext cx="10945305" cy="5352836"/>
          </a:xfrm>
        </p:spPr>
        <p:txBody>
          <a:bodyPr>
            <a:normAutofit fontScale="77500" lnSpcReduction="20000"/>
          </a:bodyPr>
          <a:lstStyle/>
          <a:p>
            <a:pPr>
              <a:spcAft>
                <a:spcPts val="600"/>
              </a:spcAft>
            </a:pPr>
            <a:r>
              <a:rPr lang="es-ES" b="1" dirty="0"/>
              <a:t>1.) LIBERTAD DE DEUDAS – A</a:t>
            </a:r>
            <a:r>
              <a:rPr lang="es-ES" dirty="0"/>
              <a:t> la mayoría de las personas les encantaría estar libres de deudas. De esta manera, ellos se quedarían con los intereses que pagan a los bancos para enriquecerse, no los bancos.</a:t>
            </a:r>
          </a:p>
          <a:p>
            <a:pPr>
              <a:spcAft>
                <a:spcPts val="600"/>
              </a:spcAft>
            </a:pPr>
            <a:r>
              <a:rPr lang="es-ES" b="1" dirty="0"/>
              <a:t>2.) SEGURIDAD FINANCIERA – </a:t>
            </a:r>
            <a:r>
              <a:rPr lang="es-ES" dirty="0"/>
              <a:t>La gente quiere suficiente seguro permanente que satisfaga todas sus necesidades de seguridad y protección, a corto y largo plazo.</a:t>
            </a:r>
          </a:p>
          <a:p>
            <a:pPr>
              <a:spcAft>
                <a:spcPts val="600"/>
              </a:spcAft>
            </a:pPr>
            <a:r>
              <a:rPr lang="es-ES" b="1" dirty="0"/>
              <a:t>3.) PROSPERIDAD – </a:t>
            </a:r>
            <a:r>
              <a:rPr lang="es-ES" dirty="0"/>
              <a:t>A la gente le encantaría sentirse próspera y disfrutar de la abundancia. Esto significa tener acceso a efectivo disponible más que suficiente para satisfacer cualquier necesidad. El dinero crece de forma segura y consistente de manera predecible año tras año.</a:t>
            </a:r>
          </a:p>
          <a:p>
            <a:pPr>
              <a:spcAft>
                <a:spcPts val="600"/>
              </a:spcAft>
            </a:pPr>
            <a:r>
              <a:rPr lang="es-ES" b="1" dirty="0"/>
              <a:t>4.) LIBERTAD FINANCIERA – </a:t>
            </a:r>
            <a:r>
              <a:rPr lang="es-ES" dirty="0"/>
              <a:t>saber que el dinero funciona para ti. Saber que tienes suficiente dinero para alcanzar tus objetivos financieros a tiempo. Saber que tendrás un ingreso pasivo predecible que te durará más.</a:t>
            </a:r>
          </a:p>
          <a:p>
            <a:pPr>
              <a:spcAft>
                <a:spcPts val="600"/>
              </a:spcAft>
            </a:pPr>
            <a:r>
              <a:rPr lang="es-ES" b="1" dirty="0"/>
              <a:t>5.) HERENCIA DE RIQUEZA – </a:t>
            </a:r>
            <a:r>
              <a:rPr lang="es-ES" dirty="0"/>
              <a:t>saber que cuando te hallas ido, habrás marcado una diferencia en la vida de tu familia, en tus causas favoritas y dejarás una herencia de riqueza para las generaciones futuras.</a:t>
            </a:r>
          </a:p>
          <a:p>
            <a:pPr>
              <a:spcAft>
                <a:spcPts val="600"/>
              </a:spcAft>
            </a:pPr>
            <a:r>
              <a:rPr lang="es-ES" b="1" dirty="0"/>
              <a:t>¿RESULTADO? </a:t>
            </a:r>
            <a:r>
              <a:rPr lang="es-ES" dirty="0"/>
              <a:t>Tranquilidad, Libre de Estrés, No más Ansiedad, Siente Seguridad, Disfruta de una Larga Vida llena de Salud, Matrimonio Feliz, Estado Emocional Saludable, Impacto Generacional</a:t>
            </a:r>
            <a:endParaRPr lang="en-US" dirty="0"/>
          </a:p>
        </p:txBody>
      </p:sp>
      <p:pic>
        <p:nvPicPr>
          <p:cNvPr id="4" name="Picture 3" descr="A picture containing emblem, symbol, trademark, logo&#10;&#10;Description automatically generated">
            <a:extLst>
              <a:ext uri="{FF2B5EF4-FFF2-40B4-BE49-F238E27FC236}">
                <a16:creationId xmlns:a16="http://schemas.microsoft.com/office/drawing/2014/main" id="{B2D57A5A-B290-C3AA-39C8-2897905FA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5528" cy="1215528"/>
          </a:xfrm>
          <a:prstGeom prst="rect">
            <a:avLst/>
          </a:prstGeom>
        </p:spPr>
      </p:pic>
      <p:pic>
        <p:nvPicPr>
          <p:cNvPr id="5" name="Picture 4">
            <a:extLst>
              <a:ext uri="{FF2B5EF4-FFF2-40B4-BE49-F238E27FC236}">
                <a16:creationId xmlns:a16="http://schemas.microsoft.com/office/drawing/2014/main" id="{87A9D9D8-D5A7-1B20-905D-9F8813B20820}"/>
              </a:ext>
            </a:extLst>
          </p:cNvPr>
          <p:cNvPicPr>
            <a:picLocks noChangeAspect="1"/>
          </p:cNvPicPr>
          <p:nvPr/>
        </p:nvPicPr>
        <p:blipFill>
          <a:blip r:embed="rId3"/>
          <a:stretch>
            <a:fillRect/>
          </a:stretch>
        </p:blipFill>
        <p:spPr>
          <a:xfrm>
            <a:off x="10233608" y="97144"/>
            <a:ext cx="1809344" cy="583892"/>
          </a:xfrm>
          <a:prstGeom prst="rect">
            <a:avLst/>
          </a:prstGeom>
        </p:spPr>
      </p:pic>
    </p:spTree>
    <p:extLst>
      <p:ext uri="{BB962C8B-B14F-4D97-AF65-F5344CB8AC3E}">
        <p14:creationId xmlns:p14="http://schemas.microsoft.com/office/powerpoint/2010/main" val="20553995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b="1" dirty="0"/>
              <a:t>El </a:t>
            </a:r>
            <a:r>
              <a:rPr lang="en-US" b="1" dirty="0" err="1"/>
              <a:t>Dueño</a:t>
            </a:r>
            <a:r>
              <a:rPr lang="en-US" b="1" dirty="0"/>
              <a:t> </a:t>
            </a:r>
            <a:r>
              <a:rPr lang="en-US" b="1" dirty="0" err="1"/>
              <a:t>Esta</a:t>
            </a:r>
            <a:r>
              <a:rPr lang="en-US" b="1" dirty="0"/>
              <a:t> en Control–¡</a:t>
            </a:r>
            <a:r>
              <a:rPr lang="en-US" b="1" dirty="0" err="1"/>
              <a:t>Esa</a:t>
            </a:r>
            <a:r>
              <a:rPr lang="en-US" b="1" dirty="0"/>
              <a:t> </a:t>
            </a:r>
            <a:r>
              <a:rPr lang="en-US" b="1" dirty="0" err="1"/>
              <a:t>es</a:t>
            </a:r>
            <a:r>
              <a:rPr lang="en-US" b="1" dirty="0"/>
              <a:t> la CLAVE!</a:t>
            </a:r>
          </a:p>
        </p:txBody>
      </p:sp>
      <p:sp>
        <p:nvSpPr>
          <p:cNvPr id="3" name="Content Placeholder 2"/>
          <p:cNvSpPr>
            <a:spLocks noGrp="1"/>
          </p:cNvSpPr>
          <p:nvPr>
            <p:ph idx="1"/>
          </p:nvPr>
        </p:nvSpPr>
        <p:spPr>
          <a:xfrm>
            <a:off x="1752600" y="1524001"/>
            <a:ext cx="8648700" cy="5333999"/>
          </a:xfrm>
        </p:spPr>
        <p:txBody>
          <a:bodyPr>
            <a:normAutofit fontScale="77500" lnSpcReduction="20000"/>
          </a:bodyPr>
          <a:lstStyle/>
          <a:p>
            <a:r>
              <a:rPr lang="es-MX" i="1" dirty="0">
                <a:solidFill>
                  <a:srgbClr val="7030A0"/>
                </a:solidFill>
              </a:rPr>
              <a:t>“Es el accionista (o dueño del banco) el que hace la diferencia. Éste es el partido que pone todo el capital para iniciar el negocio y se gana la recompensa o sufre la pérdida.</a:t>
            </a:r>
          </a:p>
          <a:p>
            <a:r>
              <a:rPr lang="es-MX" i="1" dirty="0">
                <a:solidFill>
                  <a:srgbClr val="7030A0"/>
                </a:solidFill>
              </a:rPr>
              <a:t>Para que el plan funcione el propietario debe hacer pagos en él y la Compañía (personal contratado) debe poner el dinero a trabajar con el fin de producir los beneficios que se prometen.</a:t>
            </a:r>
            <a:r>
              <a:rPr lang="es-MX" dirty="0">
                <a:solidFill>
                  <a:srgbClr val="7030A0"/>
                </a:solidFill>
              </a:rPr>
              <a:t> </a:t>
            </a:r>
            <a:endParaRPr lang="es-MX" i="1" dirty="0">
              <a:solidFill>
                <a:srgbClr val="7030A0"/>
              </a:solidFill>
            </a:endParaRPr>
          </a:p>
          <a:p>
            <a:r>
              <a:rPr lang="es-MX" i="1" dirty="0">
                <a:solidFill>
                  <a:srgbClr val="7030A0"/>
                </a:solidFill>
              </a:rPr>
              <a:t>El propietario es el personaje más importante de la escena. </a:t>
            </a:r>
            <a:r>
              <a:rPr lang="es-MX" b="1" i="1" dirty="0">
                <a:solidFill>
                  <a:srgbClr val="7030A0"/>
                </a:solidFill>
              </a:rPr>
              <a:t>Usted es el dueño del contrato - no la empresa. </a:t>
            </a:r>
            <a:endParaRPr lang="es-MX" b="1" i="1" dirty="0">
              <a:solidFill>
                <a:srgbClr val="FF0000"/>
              </a:solidFill>
            </a:endParaRPr>
          </a:p>
          <a:p>
            <a:r>
              <a:rPr lang="es-MX" b="1" i="1" dirty="0">
                <a:solidFill>
                  <a:srgbClr val="7030A0"/>
                </a:solidFill>
              </a:rPr>
              <a:t>El propietario supera cualquier prestamista potencial con acceso al dinero que debe ser objeto de préstamo</a:t>
            </a:r>
            <a:endParaRPr lang="es-MX" dirty="0">
              <a:solidFill>
                <a:srgbClr val="7030A0"/>
              </a:solidFill>
            </a:endParaRPr>
          </a:p>
          <a:p>
            <a:r>
              <a:rPr lang="es-MX" i="1" dirty="0">
                <a:solidFill>
                  <a:srgbClr val="7030A0"/>
                </a:solidFill>
              </a:rPr>
              <a:t>Esto equivale a un </a:t>
            </a:r>
            <a:r>
              <a:rPr lang="es-MX" b="1" i="1" dirty="0">
                <a:solidFill>
                  <a:srgbClr val="7030A0"/>
                </a:solidFill>
              </a:rPr>
              <a:t>control absoluto </a:t>
            </a:r>
            <a:r>
              <a:rPr lang="es-MX" i="1" dirty="0">
                <a:solidFill>
                  <a:srgbClr val="7030A0"/>
                </a:solidFill>
              </a:rPr>
              <a:t>sobre la función de inversión de la empresa ".– R. Nelson Nash</a:t>
            </a:r>
          </a:p>
          <a:p>
            <a:pPr>
              <a:buFont typeface="Wingdings" panose="05000000000000000000" pitchFamily="2" charset="2"/>
              <a:buChar char="Ø"/>
            </a:pPr>
            <a:r>
              <a:rPr lang="es-MX" b="1" u="sng" dirty="0"/>
              <a:t>Si usted puede comprender la profundidad de este concepto, entonces habrá entendido por qué un contrato de seguro de vida permanente puede trabajar para usted como la piedra angular de su plan financiero y la estrategia para alcanzar la libertad financiera!</a:t>
            </a:r>
            <a:br>
              <a:rPr lang="es-MX" sz="2400" dirty="0"/>
            </a:br>
            <a:endParaRPr lang="es-MX" b="1" u="sng" dirty="0"/>
          </a:p>
          <a:p>
            <a:endParaRPr lang="en-US" dirty="0"/>
          </a:p>
          <a:p>
            <a:endParaRPr lang="en-US" sz="2400" dirty="0"/>
          </a:p>
          <a:p>
            <a:pPr marL="0" indent="0">
              <a:buNone/>
            </a:pPr>
            <a:endParaRPr lang="en-US" b="1" u="sng" dirty="0"/>
          </a:p>
          <a:p>
            <a:endParaRPr lang="en-US" dirty="0"/>
          </a:p>
        </p:txBody>
      </p:sp>
      <p:pic>
        <p:nvPicPr>
          <p:cNvPr id="5" name="Picture 4">
            <a:extLst>
              <a:ext uri="{FF2B5EF4-FFF2-40B4-BE49-F238E27FC236}">
                <a16:creationId xmlns:a16="http://schemas.microsoft.com/office/drawing/2014/main" id="{3498D659-5C0E-DB5D-F07A-D2DCF61DFF08}"/>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936751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345" y="212292"/>
            <a:ext cx="9144000" cy="1143000"/>
          </a:xfrm>
        </p:spPr>
        <p:txBody>
          <a:bodyPr>
            <a:normAutofit fontScale="90000"/>
          </a:bodyPr>
          <a:lstStyle/>
          <a:p>
            <a:r>
              <a:rPr lang="en-US" b="1" dirty="0"/>
              <a:t>Para </a:t>
            </a:r>
            <a:r>
              <a:rPr lang="en-US" b="1" dirty="0" err="1"/>
              <a:t>Entender</a:t>
            </a:r>
            <a:r>
              <a:rPr lang="en-US" b="1" dirty="0"/>
              <a:t> </a:t>
            </a:r>
            <a:r>
              <a:rPr lang="en-US" b="1" dirty="0" err="1"/>
              <a:t>Cómo</a:t>
            </a:r>
            <a:r>
              <a:rPr lang="en-US" b="1" dirty="0"/>
              <a:t> </a:t>
            </a:r>
            <a:r>
              <a:rPr lang="en-US" b="1" dirty="0" err="1"/>
              <a:t>Ser</a:t>
            </a:r>
            <a:r>
              <a:rPr lang="en-US" b="1" dirty="0"/>
              <a:t> </a:t>
            </a:r>
            <a:r>
              <a:rPr lang="en-US" b="1" dirty="0" err="1"/>
              <a:t>Tu</a:t>
            </a:r>
            <a:r>
              <a:rPr lang="en-US" b="1" dirty="0"/>
              <a:t> </a:t>
            </a:r>
            <a:r>
              <a:rPr lang="en-US" b="1" dirty="0" err="1"/>
              <a:t>Propio</a:t>
            </a:r>
            <a:r>
              <a:rPr lang="en-US" b="1" dirty="0"/>
              <a:t> </a:t>
            </a:r>
            <a:r>
              <a:rPr lang="en-US" b="1" dirty="0" err="1"/>
              <a:t>Banco</a:t>
            </a:r>
            <a:r>
              <a:rPr lang="en-US" b="1" dirty="0"/>
              <a:t> </a:t>
            </a:r>
            <a:r>
              <a:rPr lang="en-US" b="1" dirty="0" err="1"/>
              <a:t>Tienes</a:t>
            </a:r>
            <a:r>
              <a:rPr lang="en-US" b="1" dirty="0"/>
              <a:t> </a:t>
            </a:r>
            <a:r>
              <a:rPr lang="en-US" b="1" dirty="0" err="1"/>
              <a:t>que</a:t>
            </a:r>
            <a:r>
              <a:rPr lang="en-US" b="1" dirty="0"/>
              <a:t> </a:t>
            </a:r>
            <a:r>
              <a:rPr lang="en-US" b="1" dirty="0" err="1"/>
              <a:t>Verlo</a:t>
            </a:r>
            <a:r>
              <a:rPr lang="en-US" b="1" dirty="0"/>
              <a:t> </a:t>
            </a:r>
            <a:r>
              <a:rPr lang="en-US" b="1" dirty="0" err="1"/>
              <a:t>Desde</a:t>
            </a:r>
            <a:r>
              <a:rPr lang="en-US" b="1" dirty="0"/>
              <a:t> Dos </a:t>
            </a:r>
            <a:r>
              <a:rPr lang="en-US" b="1" dirty="0" err="1"/>
              <a:t>Perspectivas</a:t>
            </a:r>
            <a:endParaRPr lang="en-US" b="1" dirty="0"/>
          </a:p>
        </p:txBody>
      </p:sp>
      <p:sp>
        <p:nvSpPr>
          <p:cNvPr id="3" name="Content Placeholder 2"/>
          <p:cNvSpPr>
            <a:spLocks noGrp="1"/>
          </p:cNvSpPr>
          <p:nvPr>
            <p:ph idx="1"/>
          </p:nvPr>
        </p:nvSpPr>
        <p:spPr>
          <a:xfrm>
            <a:off x="1752600" y="1524000"/>
            <a:ext cx="8648700" cy="5334000"/>
          </a:xfrm>
        </p:spPr>
        <p:txBody>
          <a:bodyPr>
            <a:normAutofit fontScale="92500" lnSpcReduction="10000"/>
          </a:bodyPr>
          <a:lstStyle/>
          <a:p>
            <a:r>
              <a:rPr lang="en-US" sz="2400" dirty="0" err="1"/>
              <a:t>Necesitas</a:t>
            </a:r>
            <a:r>
              <a:rPr lang="en-US" sz="2400" dirty="0"/>
              <a:t> </a:t>
            </a:r>
            <a:r>
              <a:rPr lang="en-US" sz="2400" dirty="0" err="1"/>
              <a:t>ver</a:t>
            </a:r>
            <a:r>
              <a:rPr lang="en-US" sz="2400" dirty="0"/>
              <a:t> </a:t>
            </a:r>
            <a:r>
              <a:rPr lang="en-US" sz="2400" dirty="0" err="1"/>
              <a:t>ésto</a:t>
            </a:r>
            <a:r>
              <a:rPr lang="en-US" sz="2400" dirty="0"/>
              <a:t> </a:t>
            </a:r>
            <a:r>
              <a:rPr lang="en-US" sz="2400" dirty="0" err="1"/>
              <a:t>desde</a:t>
            </a:r>
            <a:r>
              <a:rPr lang="en-US" sz="2400" dirty="0"/>
              <a:t> dos </a:t>
            </a:r>
            <a:r>
              <a:rPr lang="en-US" sz="2400" dirty="0" err="1"/>
              <a:t>prespectivas</a:t>
            </a:r>
            <a:r>
              <a:rPr lang="en-US" sz="2400" dirty="0"/>
              <a:t>– </a:t>
            </a:r>
            <a:r>
              <a:rPr lang="en-US" sz="2400" dirty="0" err="1"/>
              <a:t>como</a:t>
            </a:r>
            <a:r>
              <a:rPr lang="en-US" sz="2400" dirty="0"/>
              <a:t> el </a:t>
            </a:r>
            <a:r>
              <a:rPr lang="en-US" sz="2400" dirty="0" err="1"/>
              <a:t>Dueño</a:t>
            </a:r>
            <a:r>
              <a:rPr lang="en-US" sz="2400" dirty="0"/>
              <a:t> del </a:t>
            </a:r>
            <a:r>
              <a:rPr lang="en-US" sz="2400" dirty="0" err="1"/>
              <a:t>Banco</a:t>
            </a:r>
            <a:r>
              <a:rPr lang="en-US" sz="2400" dirty="0"/>
              <a:t> y </a:t>
            </a:r>
            <a:r>
              <a:rPr lang="en-US" sz="2400" dirty="0" err="1"/>
              <a:t>como</a:t>
            </a:r>
            <a:r>
              <a:rPr lang="en-US" sz="2400" dirty="0"/>
              <a:t> el </a:t>
            </a:r>
            <a:r>
              <a:rPr lang="en-US" sz="2400" dirty="0" err="1"/>
              <a:t>Cliente</a:t>
            </a:r>
            <a:r>
              <a:rPr lang="en-US" sz="2400" dirty="0"/>
              <a:t> del </a:t>
            </a:r>
            <a:r>
              <a:rPr lang="en-US" sz="2400" dirty="0" err="1"/>
              <a:t>Banco</a:t>
            </a:r>
            <a:r>
              <a:rPr lang="en-US" sz="2400" dirty="0"/>
              <a:t>.</a:t>
            </a:r>
          </a:p>
          <a:p>
            <a:r>
              <a:rPr lang="en-US" sz="2400" dirty="0" err="1"/>
              <a:t>Por</a:t>
            </a:r>
            <a:r>
              <a:rPr lang="en-US" sz="2400" dirty="0"/>
              <a:t> un </a:t>
            </a:r>
            <a:r>
              <a:rPr lang="en-US" sz="2400" dirty="0" err="1"/>
              <a:t>lado</a:t>
            </a:r>
            <a:r>
              <a:rPr lang="en-US" sz="2400" dirty="0"/>
              <a:t>, </a:t>
            </a:r>
            <a:r>
              <a:rPr lang="en-US" sz="2400" dirty="0" err="1"/>
              <a:t>estas</a:t>
            </a:r>
            <a:r>
              <a:rPr lang="en-US" sz="2400" dirty="0"/>
              <a:t> </a:t>
            </a:r>
            <a:r>
              <a:rPr lang="en-US" sz="2400" dirty="0" err="1"/>
              <a:t>creando</a:t>
            </a:r>
            <a:r>
              <a:rPr lang="en-US" sz="2400" dirty="0"/>
              <a:t> un </a:t>
            </a:r>
            <a:r>
              <a:rPr lang="en-US" sz="2400" dirty="0" err="1"/>
              <a:t>activo</a:t>
            </a:r>
            <a:r>
              <a:rPr lang="en-US" sz="2400" dirty="0"/>
              <a:t> </a:t>
            </a:r>
            <a:r>
              <a:rPr lang="en-US" sz="2400" dirty="0" err="1"/>
              <a:t>que</a:t>
            </a:r>
            <a:r>
              <a:rPr lang="en-US" sz="2400" dirty="0"/>
              <a:t> </a:t>
            </a:r>
            <a:r>
              <a:rPr lang="en-US" sz="2400" dirty="0" err="1"/>
              <a:t>durará</a:t>
            </a:r>
            <a:r>
              <a:rPr lang="en-US" sz="2400" dirty="0"/>
              <a:t> </a:t>
            </a:r>
            <a:r>
              <a:rPr lang="en-US" sz="2400" dirty="0" err="1"/>
              <a:t>toda</a:t>
            </a:r>
            <a:r>
              <a:rPr lang="en-US" sz="2400" dirty="0"/>
              <a:t> la </a:t>
            </a:r>
            <a:r>
              <a:rPr lang="en-US" sz="2400" dirty="0" err="1"/>
              <a:t>vida</a:t>
            </a:r>
            <a:r>
              <a:rPr lang="en-US" sz="2400" dirty="0"/>
              <a:t> (TU PROPIO BANCO). </a:t>
            </a:r>
          </a:p>
          <a:p>
            <a:r>
              <a:rPr lang="en-US" sz="2400" dirty="0" err="1"/>
              <a:t>Por</a:t>
            </a:r>
            <a:r>
              <a:rPr lang="en-US" sz="2400" dirty="0"/>
              <a:t> </a:t>
            </a:r>
            <a:r>
              <a:rPr lang="en-US" sz="2400" dirty="0" err="1"/>
              <a:t>otro</a:t>
            </a:r>
            <a:r>
              <a:rPr lang="en-US" sz="2400" dirty="0"/>
              <a:t> </a:t>
            </a:r>
            <a:r>
              <a:rPr lang="en-US" sz="2400" dirty="0" err="1"/>
              <a:t>lado</a:t>
            </a:r>
            <a:r>
              <a:rPr lang="en-US" sz="2400" dirty="0"/>
              <a:t>, </a:t>
            </a:r>
            <a:r>
              <a:rPr lang="en-US" sz="2400" dirty="0" err="1"/>
              <a:t>como</a:t>
            </a:r>
            <a:r>
              <a:rPr lang="en-US" sz="2400" dirty="0"/>
              <a:t> </a:t>
            </a:r>
            <a:r>
              <a:rPr lang="en-US" sz="2400" dirty="0" err="1"/>
              <a:t>Prestatario</a:t>
            </a:r>
            <a:r>
              <a:rPr lang="en-US" sz="2400" dirty="0"/>
              <a:t>, </a:t>
            </a:r>
            <a:r>
              <a:rPr lang="en-US" sz="2400" dirty="0" err="1"/>
              <a:t>estás</a:t>
            </a:r>
            <a:r>
              <a:rPr lang="en-US" sz="2400" dirty="0"/>
              <a:t> </a:t>
            </a:r>
            <a:r>
              <a:rPr lang="en-US" sz="2400" dirty="0" err="1"/>
              <a:t>eligiendo</a:t>
            </a:r>
            <a:r>
              <a:rPr lang="en-US" sz="2400" dirty="0"/>
              <a:t> </a:t>
            </a:r>
            <a:r>
              <a:rPr lang="en-US" sz="2400" dirty="0" err="1"/>
              <a:t>mandar</a:t>
            </a:r>
            <a:r>
              <a:rPr lang="en-US" sz="2400" dirty="0"/>
              <a:t> </a:t>
            </a:r>
            <a:r>
              <a:rPr lang="en-US" sz="2400" dirty="0" err="1"/>
              <a:t>tus</a:t>
            </a:r>
            <a:r>
              <a:rPr lang="en-US" sz="2400" dirty="0"/>
              <a:t> </a:t>
            </a:r>
            <a:r>
              <a:rPr lang="en-US" sz="2400" dirty="0" err="1"/>
              <a:t>ganancias</a:t>
            </a:r>
            <a:r>
              <a:rPr lang="en-US" sz="2400" dirty="0"/>
              <a:t>  e </a:t>
            </a:r>
            <a:r>
              <a:rPr lang="en-US" sz="2400" dirty="0" err="1"/>
              <a:t>intereses</a:t>
            </a:r>
            <a:r>
              <a:rPr lang="en-US" sz="2400" dirty="0"/>
              <a:t> a </a:t>
            </a:r>
            <a:r>
              <a:rPr lang="en-US" sz="2400" dirty="0" err="1"/>
              <a:t>ti</a:t>
            </a:r>
            <a:r>
              <a:rPr lang="en-US" sz="2400" dirty="0"/>
              <a:t> </a:t>
            </a:r>
            <a:r>
              <a:rPr lang="en-US" sz="2400" dirty="0" err="1"/>
              <a:t>mismo</a:t>
            </a:r>
            <a:r>
              <a:rPr lang="en-US" sz="2400" dirty="0"/>
              <a:t>!</a:t>
            </a:r>
          </a:p>
          <a:p>
            <a:r>
              <a:rPr lang="en-US" sz="2400" dirty="0"/>
              <a:t>¿</a:t>
            </a:r>
            <a:r>
              <a:rPr lang="en-US" sz="2400" dirty="0" err="1"/>
              <a:t>Por</a:t>
            </a:r>
            <a:r>
              <a:rPr lang="en-US" sz="2400" dirty="0"/>
              <a:t> </a:t>
            </a:r>
            <a:r>
              <a:rPr lang="en-US" sz="2400" dirty="0" err="1"/>
              <a:t>qué</a:t>
            </a:r>
            <a:r>
              <a:rPr lang="en-US" sz="2400" dirty="0"/>
              <a:t> </a:t>
            </a:r>
            <a:r>
              <a:rPr lang="en-US" sz="2400" dirty="0" err="1"/>
              <a:t>hacer</a:t>
            </a:r>
            <a:r>
              <a:rPr lang="en-US" sz="2400" dirty="0"/>
              <a:t> a </a:t>
            </a:r>
            <a:r>
              <a:rPr lang="en-US" sz="2400" dirty="0" err="1"/>
              <a:t>otro</a:t>
            </a:r>
            <a:r>
              <a:rPr lang="en-US" sz="2400" dirty="0"/>
              <a:t> </a:t>
            </a:r>
            <a:r>
              <a:rPr lang="en-US" sz="2400" dirty="0" err="1"/>
              <a:t>rico</a:t>
            </a:r>
            <a:r>
              <a:rPr lang="en-US" sz="2400" dirty="0"/>
              <a:t>, </a:t>
            </a:r>
            <a:r>
              <a:rPr lang="en-US" sz="2400" dirty="0" err="1"/>
              <a:t>cuando</a:t>
            </a:r>
            <a:r>
              <a:rPr lang="en-US" sz="2400" dirty="0"/>
              <a:t> </a:t>
            </a:r>
            <a:r>
              <a:rPr lang="en-US" sz="2400" dirty="0" err="1"/>
              <a:t>te</a:t>
            </a:r>
            <a:r>
              <a:rPr lang="en-US" sz="2400" dirty="0"/>
              <a:t> </a:t>
            </a:r>
            <a:r>
              <a:rPr lang="en-US" sz="2400" dirty="0" err="1"/>
              <a:t>puedes</a:t>
            </a:r>
            <a:r>
              <a:rPr lang="en-US" sz="2400" dirty="0"/>
              <a:t> </a:t>
            </a:r>
            <a:r>
              <a:rPr lang="en-US" sz="2400" dirty="0" err="1"/>
              <a:t>hacer</a:t>
            </a:r>
            <a:r>
              <a:rPr lang="en-US" sz="2400" dirty="0"/>
              <a:t> </a:t>
            </a:r>
            <a:r>
              <a:rPr lang="en-US" sz="2400" dirty="0" err="1"/>
              <a:t>rico</a:t>
            </a:r>
            <a:r>
              <a:rPr lang="en-US" sz="2400" dirty="0"/>
              <a:t> a </a:t>
            </a:r>
            <a:r>
              <a:rPr lang="en-US" sz="2400" dirty="0" err="1"/>
              <a:t>ti</a:t>
            </a:r>
            <a:r>
              <a:rPr lang="en-US" sz="2400" dirty="0"/>
              <a:t> </a:t>
            </a:r>
            <a:r>
              <a:rPr lang="en-US" sz="2400" dirty="0" err="1"/>
              <a:t>mismo</a:t>
            </a:r>
            <a:r>
              <a:rPr lang="en-US" sz="2400" dirty="0"/>
              <a:t>?!</a:t>
            </a:r>
          </a:p>
          <a:p>
            <a:r>
              <a:rPr lang="en-US" sz="2400" dirty="0"/>
              <a:t>SÉ TU PROPIO BANCO y ¡</a:t>
            </a:r>
            <a:r>
              <a:rPr lang="en-US" sz="2400" dirty="0" err="1"/>
              <a:t>corta</a:t>
            </a:r>
            <a:r>
              <a:rPr lang="en-US" sz="2400" dirty="0"/>
              <a:t> a los </a:t>
            </a:r>
            <a:r>
              <a:rPr lang="en-US" sz="2400" dirty="0" err="1"/>
              <a:t>bancos</a:t>
            </a:r>
            <a:r>
              <a:rPr lang="en-US" sz="2400" dirty="0"/>
              <a:t> de </a:t>
            </a:r>
            <a:r>
              <a:rPr lang="en-US" sz="2400" dirty="0" err="1"/>
              <a:t>tu</a:t>
            </a:r>
            <a:r>
              <a:rPr lang="en-US" sz="2400" dirty="0"/>
              <a:t> </a:t>
            </a:r>
            <a:r>
              <a:rPr lang="en-US" sz="2400" dirty="0" err="1"/>
              <a:t>vida</a:t>
            </a:r>
            <a:r>
              <a:rPr lang="en-US" sz="2400" dirty="0"/>
              <a:t> </a:t>
            </a:r>
            <a:r>
              <a:rPr lang="en-US" sz="2400" dirty="0" err="1"/>
              <a:t>para</a:t>
            </a:r>
            <a:r>
              <a:rPr lang="en-US" sz="2400" dirty="0"/>
              <a:t> </a:t>
            </a:r>
            <a:r>
              <a:rPr lang="en-US" sz="2400" dirty="0" err="1"/>
              <a:t>siempre</a:t>
            </a:r>
            <a:r>
              <a:rPr lang="en-US" sz="2400" dirty="0"/>
              <a:t>!!</a:t>
            </a:r>
          </a:p>
          <a:p>
            <a:endParaRPr lang="en-US" sz="2400" i="1" dirty="0">
              <a:solidFill>
                <a:srgbClr val="00B050"/>
              </a:solidFill>
            </a:endParaRPr>
          </a:p>
          <a:p>
            <a:pPr marL="0" indent="0">
              <a:buNone/>
            </a:pPr>
            <a:r>
              <a:rPr lang="en-US" sz="2400" dirty="0" err="1"/>
              <a:t>Una</a:t>
            </a:r>
            <a:r>
              <a:rPr lang="en-US" sz="2400" dirty="0"/>
              <a:t> </a:t>
            </a:r>
            <a:r>
              <a:rPr lang="en-US" sz="2400" dirty="0" err="1"/>
              <a:t>vez</a:t>
            </a:r>
            <a:r>
              <a:rPr lang="en-US" sz="2400" dirty="0"/>
              <a:t> </a:t>
            </a:r>
            <a:r>
              <a:rPr lang="en-US" sz="2400" dirty="0" err="1"/>
              <a:t>que</a:t>
            </a:r>
            <a:r>
              <a:rPr lang="en-US" sz="2400" dirty="0"/>
              <a:t> </a:t>
            </a:r>
            <a:r>
              <a:rPr lang="en-US" sz="2400" dirty="0" err="1"/>
              <a:t>saques</a:t>
            </a:r>
            <a:r>
              <a:rPr lang="en-US" sz="2400" dirty="0"/>
              <a:t> a los </a:t>
            </a:r>
            <a:r>
              <a:rPr lang="en-US" sz="2400" dirty="0" err="1"/>
              <a:t>bancos</a:t>
            </a:r>
            <a:r>
              <a:rPr lang="en-US" sz="2400" dirty="0"/>
              <a:t> de </a:t>
            </a:r>
            <a:r>
              <a:rPr lang="en-US" sz="2400" dirty="0" err="1"/>
              <a:t>tu</a:t>
            </a:r>
            <a:r>
              <a:rPr lang="en-US" sz="2400" dirty="0"/>
              <a:t> </a:t>
            </a:r>
            <a:r>
              <a:rPr lang="en-US" sz="2400" dirty="0" err="1"/>
              <a:t>vida</a:t>
            </a:r>
            <a:r>
              <a:rPr lang="en-US" sz="2400" dirty="0"/>
              <a:t>, vas a </a:t>
            </a:r>
            <a:r>
              <a:rPr lang="en-US" sz="2400" dirty="0" err="1"/>
              <a:t>experimentar</a:t>
            </a:r>
            <a:r>
              <a:rPr lang="en-US" sz="2400" dirty="0"/>
              <a:t> la </a:t>
            </a:r>
            <a:r>
              <a:rPr lang="en-US" sz="2400" dirty="0" err="1"/>
              <a:t>verdadera</a:t>
            </a:r>
            <a:r>
              <a:rPr lang="en-US" sz="2400" dirty="0"/>
              <a:t> </a:t>
            </a:r>
            <a:r>
              <a:rPr lang="en-US" sz="2400" dirty="0" err="1"/>
              <a:t>libertad</a:t>
            </a:r>
            <a:r>
              <a:rPr lang="en-US" sz="2400" dirty="0"/>
              <a:t>!. Y </a:t>
            </a:r>
            <a:r>
              <a:rPr lang="en-US" sz="2400" dirty="0" err="1"/>
              <a:t>cuando</a:t>
            </a:r>
            <a:r>
              <a:rPr lang="en-US" sz="2400" dirty="0"/>
              <a:t> </a:t>
            </a:r>
            <a:r>
              <a:rPr lang="en-US" sz="2400" dirty="0" err="1"/>
              <a:t>te</a:t>
            </a:r>
            <a:r>
              <a:rPr lang="en-US" sz="2400" dirty="0"/>
              <a:t> des </a:t>
            </a:r>
            <a:r>
              <a:rPr lang="en-US" sz="2400" dirty="0" err="1"/>
              <a:t>cuenta</a:t>
            </a:r>
            <a:r>
              <a:rPr lang="en-US" sz="2400" dirty="0"/>
              <a:t> lo </a:t>
            </a:r>
            <a:r>
              <a:rPr lang="en-US" sz="2400" dirty="0" err="1"/>
              <a:t>poderoso</a:t>
            </a:r>
            <a:r>
              <a:rPr lang="en-US" sz="2400" dirty="0"/>
              <a:t> </a:t>
            </a:r>
            <a:r>
              <a:rPr lang="en-US" sz="2400" dirty="0" err="1"/>
              <a:t>que</a:t>
            </a:r>
            <a:r>
              <a:rPr lang="en-US" sz="2400" dirty="0"/>
              <a:t> SER TU PROPIO BANCO </a:t>
            </a:r>
            <a:r>
              <a:rPr lang="en-US" sz="2400" dirty="0" err="1"/>
              <a:t>es</a:t>
            </a:r>
            <a:r>
              <a:rPr lang="en-US" sz="2400" dirty="0"/>
              <a:t>, </a:t>
            </a:r>
            <a:r>
              <a:rPr lang="en-US" sz="2400" dirty="0" err="1"/>
              <a:t>verás</a:t>
            </a:r>
            <a:r>
              <a:rPr lang="en-US" sz="2400" dirty="0"/>
              <a:t> </a:t>
            </a:r>
            <a:r>
              <a:rPr lang="en-US" sz="2400" dirty="0" err="1"/>
              <a:t>que</a:t>
            </a:r>
            <a:r>
              <a:rPr lang="en-US" sz="2400" dirty="0"/>
              <a:t> </a:t>
            </a:r>
            <a:r>
              <a:rPr lang="en-US" sz="2400" dirty="0" err="1"/>
              <a:t>esta</a:t>
            </a:r>
            <a:r>
              <a:rPr lang="en-US" sz="2400" dirty="0"/>
              <a:t> </a:t>
            </a:r>
            <a:r>
              <a:rPr lang="en-US" sz="2400" dirty="0" err="1"/>
              <a:t>póliza</a:t>
            </a:r>
            <a:r>
              <a:rPr lang="en-US" sz="2400" dirty="0"/>
              <a:t> </a:t>
            </a:r>
            <a:r>
              <a:rPr lang="en-US" sz="2400" dirty="0" err="1"/>
              <a:t>puede</a:t>
            </a:r>
            <a:r>
              <a:rPr lang="en-US" sz="2400" dirty="0"/>
              <a:t> </a:t>
            </a:r>
            <a:r>
              <a:rPr lang="en-US" sz="2400" dirty="0" err="1"/>
              <a:t>ayudarte</a:t>
            </a:r>
            <a:r>
              <a:rPr lang="en-US" sz="2400" dirty="0"/>
              <a:t> en </a:t>
            </a:r>
            <a:r>
              <a:rPr lang="en-US" sz="2400" dirty="0" err="1"/>
              <a:t>muchas</a:t>
            </a:r>
            <a:r>
              <a:rPr lang="en-US" sz="2400" dirty="0"/>
              <a:t> </a:t>
            </a:r>
            <a:r>
              <a:rPr lang="en-US" sz="2400" dirty="0" err="1"/>
              <a:t>áreas</a:t>
            </a:r>
            <a:r>
              <a:rPr lang="en-US" sz="2400" dirty="0"/>
              <a:t> de </a:t>
            </a:r>
            <a:r>
              <a:rPr lang="en-US" sz="2400" dirty="0" err="1"/>
              <a:t>tu</a:t>
            </a:r>
            <a:r>
              <a:rPr lang="en-US" sz="2400" dirty="0"/>
              <a:t> </a:t>
            </a:r>
            <a:r>
              <a:rPr lang="en-US" sz="2400" dirty="0" err="1"/>
              <a:t>vida</a:t>
            </a:r>
            <a:r>
              <a:rPr lang="en-US" sz="2400" dirty="0"/>
              <a:t>.  Es </a:t>
            </a:r>
            <a:r>
              <a:rPr lang="en-US" sz="2400" dirty="0" err="1"/>
              <a:t>una</a:t>
            </a:r>
            <a:r>
              <a:rPr lang="en-US" sz="2400" dirty="0"/>
              <a:t> </a:t>
            </a:r>
            <a:r>
              <a:rPr lang="en-US" sz="2400" dirty="0" err="1"/>
              <a:t>herramienta</a:t>
            </a:r>
            <a:r>
              <a:rPr lang="en-US" sz="2400" dirty="0"/>
              <a:t> </a:t>
            </a:r>
            <a:r>
              <a:rPr lang="en-US" sz="2400" dirty="0" err="1"/>
              <a:t>muy</a:t>
            </a:r>
            <a:r>
              <a:rPr lang="en-US" sz="2400" dirty="0"/>
              <a:t> </a:t>
            </a:r>
            <a:r>
              <a:rPr lang="en-US" sz="2400" dirty="0" err="1"/>
              <a:t>potente</a:t>
            </a:r>
            <a:r>
              <a:rPr lang="en-US" sz="2400" dirty="0"/>
              <a:t> y </a:t>
            </a:r>
            <a:r>
              <a:rPr lang="en-US" sz="2400" dirty="0" err="1"/>
              <a:t>versátil</a:t>
            </a:r>
            <a:r>
              <a:rPr lang="en-US" sz="2400" dirty="0"/>
              <a:t>. </a:t>
            </a:r>
            <a:r>
              <a:rPr lang="en-US" sz="2400" dirty="0" err="1"/>
              <a:t>Puede</a:t>
            </a:r>
            <a:r>
              <a:rPr lang="en-US" sz="2400" dirty="0"/>
              <a:t> </a:t>
            </a:r>
            <a:r>
              <a:rPr lang="en-US" sz="2400" dirty="0" err="1"/>
              <a:t>ayudarte</a:t>
            </a:r>
            <a:r>
              <a:rPr lang="en-US" sz="2400" dirty="0"/>
              <a:t> a </a:t>
            </a:r>
            <a:r>
              <a:rPr lang="en-US" sz="2400" dirty="0" err="1"/>
              <a:t>reemplazar</a:t>
            </a:r>
            <a:r>
              <a:rPr lang="en-US" sz="2400" dirty="0"/>
              <a:t> </a:t>
            </a:r>
            <a:r>
              <a:rPr lang="en-US" sz="2400" dirty="0" err="1"/>
              <a:t>tu</a:t>
            </a:r>
            <a:r>
              <a:rPr lang="en-US" sz="2400" dirty="0"/>
              <a:t> 401(k), IRA, </a:t>
            </a:r>
            <a:r>
              <a:rPr lang="en-US" sz="2400" dirty="0" err="1"/>
              <a:t>cuenta</a:t>
            </a:r>
            <a:r>
              <a:rPr lang="en-US" sz="2400" dirty="0"/>
              <a:t> de </a:t>
            </a:r>
            <a:r>
              <a:rPr lang="en-US" sz="2400" dirty="0" err="1"/>
              <a:t>ahorros</a:t>
            </a:r>
            <a:r>
              <a:rPr lang="en-US" sz="2400" dirty="0"/>
              <a:t>, CD’s, planes de </a:t>
            </a:r>
            <a:r>
              <a:rPr lang="en-US" sz="2400" dirty="0" err="1"/>
              <a:t>ahorro</a:t>
            </a:r>
            <a:r>
              <a:rPr lang="en-US" sz="2400" dirty="0"/>
              <a:t> </a:t>
            </a:r>
            <a:r>
              <a:rPr lang="en-US" sz="2400" dirty="0" err="1"/>
              <a:t>universitario</a:t>
            </a:r>
            <a:r>
              <a:rPr lang="en-US" sz="2400" dirty="0"/>
              <a:t> (529), </a:t>
            </a:r>
            <a:r>
              <a:rPr lang="en-US" sz="2400" dirty="0" err="1"/>
              <a:t>lineas</a:t>
            </a:r>
            <a:r>
              <a:rPr lang="en-US" sz="2400" dirty="0"/>
              <a:t> de </a:t>
            </a:r>
            <a:r>
              <a:rPr lang="en-US" sz="2400" dirty="0" err="1"/>
              <a:t>crédito</a:t>
            </a:r>
            <a:r>
              <a:rPr lang="en-US" sz="2400" dirty="0"/>
              <a:t>, etc. </a:t>
            </a:r>
          </a:p>
          <a:p>
            <a:pPr marL="0" indent="0">
              <a:buNone/>
            </a:pPr>
            <a:endParaRPr lang="en-US" sz="2400" i="1" dirty="0">
              <a:solidFill>
                <a:srgbClr val="00B050"/>
              </a:solidFill>
            </a:endParaRPr>
          </a:p>
        </p:txBody>
      </p:sp>
      <p:pic>
        <p:nvPicPr>
          <p:cNvPr id="4" name="Picture 3">
            <a:extLst>
              <a:ext uri="{FF2B5EF4-FFF2-40B4-BE49-F238E27FC236}">
                <a16:creationId xmlns:a16="http://schemas.microsoft.com/office/drawing/2014/main" id="{322FECD3-FBE7-F38A-57A8-35CD3DF23A71}"/>
              </a:ext>
            </a:extLst>
          </p:cNvPr>
          <p:cNvPicPr>
            <a:picLocks noChangeAspect="1"/>
          </p:cNvPicPr>
          <p:nvPr/>
        </p:nvPicPr>
        <p:blipFill>
          <a:blip r:embed="rId2"/>
          <a:stretch>
            <a:fillRect/>
          </a:stretch>
        </p:blipFill>
        <p:spPr>
          <a:xfrm>
            <a:off x="1" y="14434"/>
            <a:ext cx="1809344" cy="583892"/>
          </a:xfrm>
          <a:prstGeom prst="rect">
            <a:avLst/>
          </a:prstGeom>
        </p:spPr>
      </p:pic>
    </p:spTree>
    <p:extLst>
      <p:ext uri="{BB962C8B-B14F-4D97-AF65-F5344CB8AC3E}">
        <p14:creationId xmlns:p14="http://schemas.microsoft.com/office/powerpoint/2010/main" val="316558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39" y="1"/>
            <a:ext cx="9583946" cy="1659835"/>
          </a:xfrm>
        </p:spPr>
        <p:txBody>
          <a:bodyPr>
            <a:normAutofit fontScale="90000"/>
          </a:bodyPr>
          <a:lstStyle/>
          <a:p>
            <a:pPr>
              <a:defRPr/>
            </a:pPr>
            <a:r>
              <a:rPr lang="es-ES" b="1" dirty="0"/>
              <a:t>La mayoría de las personas intentan ahorrar, invertir, gastar y salir de sus deudas en muchos lugares distintos al mismo tiempo.</a:t>
            </a:r>
            <a:endParaRPr lang="en-US" b="1" dirty="0"/>
          </a:p>
        </p:txBody>
      </p:sp>
      <p:sp>
        <p:nvSpPr>
          <p:cNvPr id="27651" name="TextBox 3"/>
          <p:cNvSpPr txBox="1">
            <a:spLocks noChangeArrowheads="1"/>
          </p:cNvSpPr>
          <p:nvPr/>
        </p:nvSpPr>
        <p:spPr bwMode="auto">
          <a:xfrm>
            <a:off x="5048250" y="3267075"/>
            <a:ext cx="1676400" cy="20313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a:p>
            <a:pPr algn="ctr">
              <a:spcBef>
                <a:spcPct val="0"/>
              </a:spcBef>
              <a:buFontTx/>
              <a:buNone/>
            </a:pPr>
            <a:r>
              <a:rPr lang="en-US" altLang="en-US" sz="1800" dirty="0" err="1">
                <a:latin typeface="Arial" charset="0"/>
              </a:rPr>
              <a:t>CUENTA</a:t>
            </a:r>
            <a:r>
              <a:rPr lang="en-US" altLang="en-US" sz="1800" dirty="0">
                <a:latin typeface="Arial" charset="0"/>
              </a:rPr>
              <a:t> DE CHEQUES EN BANCO</a:t>
            </a:r>
          </a:p>
          <a:p>
            <a:pPr algn="ctr">
              <a:spcBef>
                <a:spcPct val="0"/>
              </a:spcBef>
              <a:buFontTx/>
              <a:buNone/>
            </a:pPr>
            <a:endParaRPr lang="en-US" altLang="en-US" sz="1800" dirty="0">
              <a:latin typeface="Arial" charset="0"/>
            </a:endParaRPr>
          </a:p>
          <a:p>
            <a:pPr algn="ctr">
              <a:spcBef>
                <a:spcPct val="0"/>
              </a:spcBef>
              <a:buFontTx/>
              <a:buNone/>
            </a:pPr>
            <a:endParaRPr lang="en-US" altLang="en-US" sz="1800" dirty="0">
              <a:latin typeface="Arial" charset="0"/>
            </a:endParaRPr>
          </a:p>
        </p:txBody>
      </p:sp>
      <p:sp>
        <p:nvSpPr>
          <p:cNvPr id="27652" name="TextBox 4"/>
          <p:cNvSpPr txBox="1">
            <a:spLocks noChangeArrowheads="1"/>
          </p:cNvSpPr>
          <p:nvPr/>
        </p:nvSpPr>
        <p:spPr bwMode="auto">
          <a:xfrm>
            <a:off x="7899401" y="4341813"/>
            <a:ext cx="2371725" cy="923330"/>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INVERSION EN BOLSA DE </a:t>
            </a:r>
            <a:r>
              <a:rPr lang="en-US" altLang="en-US" sz="1800" dirty="0" err="1">
                <a:latin typeface="Arial" charset="0"/>
              </a:rPr>
              <a:t>VALORES</a:t>
            </a:r>
            <a:endParaRPr lang="en-US" altLang="en-US" sz="1800" dirty="0">
              <a:latin typeface="Arial" charset="0"/>
            </a:endParaRPr>
          </a:p>
        </p:txBody>
      </p:sp>
      <p:cxnSp>
        <p:nvCxnSpPr>
          <p:cNvPr id="7" name="Straight Arrow Connector 11"/>
          <p:cNvCxnSpPr>
            <a:cxnSpLocks/>
            <a:stCxn id="27651" idx="3"/>
            <a:endCxn id="27655" idx="1"/>
          </p:cNvCxnSpPr>
          <p:nvPr/>
        </p:nvCxnSpPr>
        <p:spPr>
          <a:xfrm flipV="1">
            <a:off x="6724650" y="2584450"/>
            <a:ext cx="1135063" cy="1698288"/>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Elbow Connector 10"/>
          <p:cNvCxnSpPr>
            <a:cxnSpLocks/>
            <a:stCxn id="27651" idx="1"/>
            <a:endCxn id="27667" idx="3"/>
          </p:cNvCxnSpPr>
          <p:nvPr/>
        </p:nvCxnSpPr>
        <p:spPr>
          <a:xfrm rot="10800000">
            <a:off x="4206876" y="1983306"/>
            <a:ext cx="841374" cy="2299433"/>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55" name="TextBox 21"/>
          <p:cNvSpPr txBox="1">
            <a:spLocks noChangeArrowheads="1"/>
          </p:cNvSpPr>
          <p:nvPr/>
        </p:nvSpPr>
        <p:spPr bwMode="auto">
          <a:xfrm>
            <a:off x="7859713" y="2400300"/>
            <a:ext cx="2438400" cy="368300"/>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err="1">
                <a:latin typeface="Arial" charset="0"/>
              </a:rPr>
              <a:t>RETIRO</a:t>
            </a:r>
            <a:r>
              <a:rPr lang="en-US" altLang="en-US" sz="1800" dirty="0">
                <a:latin typeface="Arial" charset="0"/>
              </a:rPr>
              <a:t> (401k)</a:t>
            </a:r>
          </a:p>
        </p:txBody>
      </p:sp>
      <p:sp>
        <p:nvSpPr>
          <p:cNvPr id="27656" name="TextBox 22"/>
          <p:cNvSpPr txBox="1">
            <a:spLocks noChangeArrowheads="1"/>
          </p:cNvSpPr>
          <p:nvPr/>
        </p:nvSpPr>
        <p:spPr bwMode="auto">
          <a:xfrm>
            <a:off x="7878763" y="3041650"/>
            <a:ext cx="2438400" cy="369332"/>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err="1">
                <a:latin typeface="Arial" charset="0"/>
              </a:rPr>
              <a:t>RETIRO</a:t>
            </a:r>
            <a:r>
              <a:rPr lang="en-US" altLang="en-US" sz="1800" dirty="0">
                <a:latin typeface="Arial" charset="0"/>
              </a:rPr>
              <a:t> (IRA)</a:t>
            </a:r>
          </a:p>
        </p:txBody>
      </p:sp>
      <p:sp>
        <p:nvSpPr>
          <p:cNvPr id="27657" name="TextBox 23"/>
          <p:cNvSpPr txBox="1">
            <a:spLocks noChangeArrowheads="1"/>
          </p:cNvSpPr>
          <p:nvPr/>
        </p:nvSpPr>
        <p:spPr bwMode="auto">
          <a:xfrm>
            <a:off x="7878764" y="3636963"/>
            <a:ext cx="2371725" cy="646331"/>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SEGURO DE VIDA PERMANENTE</a:t>
            </a:r>
          </a:p>
        </p:txBody>
      </p:sp>
      <p:sp>
        <p:nvSpPr>
          <p:cNvPr id="27658" name="TextBox 24"/>
          <p:cNvSpPr txBox="1">
            <a:spLocks noChangeArrowheads="1"/>
          </p:cNvSpPr>
          <p:nvPr/>
        </p:nvSpPr>
        <p:spPr bwMode="auto">
          <a:xfrm>
            <a:off x="1449239" y="3508428"/>
            <a:ext cx="2722711" cy="646331"/>
          </a:xfrm>
          <a:prstGeom prst="rect">
            <a:avLst/>
          </a:prstGeom>
          <a:solidFill>
            <a:srgbClr val="FF000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err="1">
                <a:latin typeface="Arial" charset="0"/>
              </a:rPr>
              <a:t>PRESTAMOS</a:t>
            </a:r>
            <a:r>
              <a:rPr lang="en-US" altLang="en-US" sz="1800" dirty="0">
                <a:latin typeface="Arial" charset="0"/>
              </a:rPr>
              <a:t> </a:t>
            </a:r>
            <a:r>
              <a:rPr lang="en-US" altLang="en-US" sz="1800" dirty="0" err="1">
                <a:latin typeface="Arial" charset="0"/>
              </a:rPr>
              <a:t>ESTUDIANTILES</a:t>
            </a:r>
            <a:endParaRPr lang="en-US" altLang="en-US" sz="1800" dirty="0">
              <a:latin typeface="Arial" charset="0"/>
            </a:endParaRPr>
          </a:p>
        </p:txBody>
      </p:sp>
      <p:sp>
        <p:nvSpPr>
          <p:cNvPr id="26" name="TextBox 25"/>
          <p:cNvSpPr txBox="1"/>
          <p:nvPr/>
        </p:nvSpPr>
        <p:spPr>
          <a:xfrm>
            <a:off x="1484165" y="5251450"/>
            <a:ext cx="2760812" cy="368300"/>
          </a:xfrm>
          <a:prstGeom prst="rect">
            <a:avLst/>
          </a:prstGeom>
          <a:solidFill>
            <a:schemeClr val="accent4">
              <a:lumMod val="60000"/>
              <a:lumOff val="40000"/>
            </a:schemeClr>
          </a:solidFill>
          <a:ln w="25400">
            <a:solidFill>
              <a:schemeClr val="tx1"/>
            </a:solidFill>
          </a:ln>
        </p:spPr>
        <p:txBody>
          <a:bodyPr wrap="square">
            <a:spAutoFit/>
          </a:bodyPr>
          <a:lstStyle/>
          <a:p>
            <a:pPr algn="ctr">
              <a:defRPr/>
            </a:pPr>
            <a:r>
              <a:rPr lang="en-US" dirty="0" err="1"/>
              <a:t>PRESTAMO</a:t>
            </a:r>
            <a:r>
              <a:rPr lang="en-US" dirty="0"/>
              <a:t> DE AUTO</a:t>
            </a:r>
          </a:p>
        </p:txBody>
      </p:sp>
      <p:sp>
        <p:nvSpPr>
          <p:cNvPr id="27660" name="TextBox 33"/>
          <p:cNvSpPr txBox="1">
            <a:spLocks noChangeArrowheads="1"/>
          </p:cNvSpPr>
          <p:nvPr/>
        </p:nvSpPr>
        <p:spPr bwMode="auto">
          <a:xfrm>
            <a:off x="7878763" y="1798639"/>
            <a:ext cx="2438400" cy="369332"/>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UNIVERSIDAD (529)</a:t>
            </a:r>
          </a:p>
        </p:txBody>
      </p:sp>
      <p:cxnSp>
        <p:nvCxnSpPr>
          <p:cNvPr id="37" name="Straight Arrow Connector 11"/>
          <p:cNvCxnSpPr>
            <a:cxnSpLocks/>
            <a:stCxn id="27651" idx="3"/>
            <a:endCxn id="27660" idx="1"/>
          </p:cNvCxnSpPr>
          <p:nvPr/>
        </p:nvCxnSpPr>
        <p:spPr>
          <a:xfrm flipV="1">
            <a:off x="6724650" y="1983305"/>
            <a:ext cx="1154113" cy="2299433"/>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662" name="TextBox 40"/>
          <p:cNvSpPr txBox="1">
            <a:spLocks noChangeArrowheads="1"/>
          </p:cNvSpPr>
          <p:nvPr/>
        </p:nvSpPr>
        <p:spPr bwMode="auto">
          <a:xfrm>
            <a:off x="7899401" y="5395913"/>
            <a:ext cx="2371725" cy="369887"/>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err="1">
                <a:latin typeface="Arial" charset="0"/>
              </a:rPr>
              <a:t>NEGOCIO</a:t>
            </a:r>
            <a:endParaRPr lang="en-US" altLang="en-US" sz="1800" dirty="0">
              <a:latin typeface="Arial" charset="0"/>
            </a:endParaRPr>
          </a:p>
        </p:txBody>
      </p:sp>
      <p:cxnSp>
        <p:nvCxnSpPr>
          <p:cNvPr id="46" name="Straight Arrow Connector 11"/>
          <p:cNvCxnSpPr>
            <a:cxnSpLocks/>
            <a:stCxn id="27651" idx="3"/>
            <a:endCxn id="27656" idx="1"/>
          </p:cNvCxnSpPr>
          <p:nvPr/>
        </p:nvCxnSpPr>
        <p:spPr>
          <a:xfrm flipV="1">
            <a:off x="6724650" y="3226316"/>
            <a:ext cx="1154113" cy="1056422"/>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11"/>
          <p:cNvCxnSpPr>
            <a:cxnSpLocks/>
            <a:stCxn id="27651" idx="3"/>
            <a:endCxn id="27657" idx="1"/>
          </p:cNvCxnSpPr>
          <p:nvPr/>
        </p:nvCxnSpPr>
        <p:spPr>
          <a:xfrm flipV="1">
            <a:off x="6724650" y="3960129"/>
            <a:ext cx="1154114" cy="322609"/>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11"/>
          <p:cNvCxnSpPr>
            <a:cxnSpLocks/>
            <a:stCxn id="27651" idx="3"/>
            <a:endCxn id="27652" idx="1"/>
          </p:cNvCxnSpPr>
          <p:nvPr/>
        </p:nvCxnSpPr>
        <p:spPr>
          <a:xfrm>
            <a:off x="6724650" y="4282738"/>
            <a:ext cx="1174751" cy="52074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11"/>
          <p:cNvCxnSpPr>
            <a:cxnSpLocks/>
            <a:stCxn id="27651" idx="3"/>
            <a:endCxn id="27662" idx="1"/>
          </p:cNvCxnSpPr>
          <p:nvPr/>
        </p:nvCxnSpPr>
        <p:spPr>
          <a:xfrm>
            <a:off x="6724650" y="4282738"/>
            <a:ext cx="1174751" cy="1298119"/>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667" name="TextBox 59"/>
          <p:cNvSpPr txBox="1">
            <a:spLocks noChangeArrowheads="1"/>
          </p:cNvSpPr>
          <p:nvPr/>
        </p:nvSpPr>
        <p:spPr bwMode="auto">
          <a:xfrm>
            <a:off x="1449239" y="1798639"/>
            <a:ext cx="2757637" cy="369332"/>
          </a:xfrm>
          <a:prstGeom prst="rect">
            <a:avLst/>
          </a:prstGeom>
          <a:solidFill>
            <a:srgbClr val="FF000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err="1">
                <a:latin typeface="Arial" charset="0"/>
              </a:rPr>
              <a:t>TARJETA</a:t>
            </a:r>
            <a:r>
              <a:rPr lang="en-US" altLang="en-US" sz="1800" dirty="0">
                <a:latin typeface="Arial" charset="0"/>
              </a:rPr>
              <a:t> DE </a:t>
            </a:r>
            <a:r>
              <a:rPr lang="en-US" altLang="en-US" sz="1800" dirty="0" err="1">
                <a:latin typeface="Arial" charset="0"/>
              </a:rPr>
              <a:t>CREDITO</a:t>
            </a:r>
            <a:endParaRPr lang="en-US" altLang="en-US" sz="1800" dirty="0">
              <a:latin typeface="Arial" charset="0"/>
            </a:endParaRPr>
          </a:p>
        </p:txBody>
      </p:sp>
      <p:sp>
        <p:nvSpPr>
          <p:cNvPr id="27668" name="TextBox 60"/>
          <p:cNvSpPr txBox="1">
            <a:spLocks noChangeArrowheads="1"/>
          </p:cNvSpPr>
          <p:nvPr/>
        </p:nvSpPr>
        <p:spPr bwMode="auto">
          <a:xfrm>
            <a:off x="1449239" y="2352675"/>
            <a:ext cx="2856064" cy="369332"/>
          </a:xfrm>
          <a:prstGeom prst="rect">
            <a:avLst/>
          </a:prstGeom>
          <a:solidFill>
            <a:srgbClr val="FF000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1800" dirty="0" err="1">
                <a:latin typeface="Arial" charset="0"/>
              </a:rPr>
              <a:t>TARJETA</a:t>
            </a:r>
            <a:r>
              <a:rPr lang="en-US" altLang="en-US" sz="1800" dirty="0">
                <a:latin typeface="Arial" charset="0"/>
              </a:rPr>
              <a:t> DE </a:t>
            </a:r>
            <a:r>
              <a:rPr lang="en-US" altLang="en-US" sz="1800" dirty="0" err="1">
                <a:latin typeface="Arial" charset="0"/>
              </a:rPr>
              <a:t>CREDITO</a:t>
            </a:r>
            <a:r>
              <a:rPr lang="en-US" altLang="en-US" sz="1800" dirty="0">
                <a:latin typeface="Arial" charset="0"/>
              </a:rPr>
              <a:t> 2</a:t>
            </a:r>
          </a:p>
        </p:txBody>
      </p:sp>
      <p:sp>
        <p:nvSpPr>
          <p:cNvPr id="27669" name="TextBox 61"/>
          <p:cNvSpPr txBox="1">
            <a:spLocks noChangeArrowheads="1"/>
          </p:cNvSpPr>
          <p:nvPr/>
        </p:nvSpPr>
        <p:spPr bwMode="auto">
          <a:xfrm>
            <a:off x="1449239" y="2963864"/>
            <a:ext cx="2757637" cy="369887"/>
          </a:xfrm>
          <a:prstGeom prst="rect">
            <a:avLst/>
          </a:prstGeom>
          <a:solidFill>
            <a:srgbClr val="FF000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LINEA DE </a:t>
            </a:r>
            <a:r>
              <a:rPr lang="en-US" altLang="en-US" sz="1800" dirty="0" err="1">
                <a:latin typeface="Arial" charset="0"/>
              </a:rPr>
              <a:t>CREDITO</a:t>
            </a:r>
            <a:endParaRPr lang="en-US" altLang="en-US" sz="1800" dirty="0">
              <a:latin typeface="Arial" charset="0"/>
            </a:endParaRPr>
          </a:p>
        </p:txBody>
      </p:sp>
      <p:sp>
        <p:nvSpPr>
          <p:cNvPr id="63" name="TextBox 62"/>
          <p:cNvSpPr txBox="1"/>
          <p:nvPr/>
        </p:nvSpPr>
        <p:spPr>
          <a:xfrm>
            <a:off x="1484165" y="5765800"/>
            <a:ext cx="2722712" cy="369888"/>
          </a:xfrm>
          <a:prstGeom prst="rect">
            <a:avLst/>
          </a:prstGeom>
          <a:solidFill>
            <a:schemeClr val="accent4">
              <a:lumMod val="60000"/>
              <a:lumOff val="40000"/>
            </a:schemeClr>
          </a:solidFill>
          <a:ln w="25400">
            <a:solidFill>
              <a:schemeClr val="tx1"/>
            </a:solidFill>
          </a:ln>
        </p:spPr>
        <p:txBody>
          <a:bodyPr wrap="square">
            <a:spAutoFit/>
          </a:bodyPr>
          <a:lstStyle/>
          <a:p>
            <a:pPr algn="ctr">
              <a:defRPr/>
            </a:pPr>
            <a:r>
              <a:rPr lang="en-US" dirty="0" err="1"/>
              <a:t>PRESTAMO</a:t>
            </a:r>
            <a:r>
              <a:rPr lang="en-US" dirty="0"/>
              <a:t> DE AUTO 2</a:t>
            </a:r>
          </a:p>
        </p:txBody>
      </p:sp>
      <p:sp>
        <p:nvSpPr>
          <p:cNvPr id="64" name="TextBox 63"/>
          <p:cNvSpPr txBox="1"/>
          <p:nvPr/>
        </p:nvSpPr>
        <p:spPr>
          <a:xfrm>
            <a:off x="1484163" y="6277769"/>
            <a:ext cx="2722712" cy="369888"/>
          </a:xfrm>
          <a:prstGeom prst="rect">
            <a:avLst/>
          </a:prstGeom>
          <a:solidFill>
            <a:schemeClr val="accent4">
              <a:lumMod val="60000"/>
              <a:lumOff val="40000"/>
            </a:schemeClr>
          </a:solidFill>
          <a:ln w="25400">
            <a:solidFill>
              <a:schemeClr val="tx1"/>
            </a:solidFill>
          </a:ln>
        </p:spPr>
        <p:txBody>
          <a:bodyPr wrap="square">
            <a:spAutoFit/>
          </a:bodyPr>
          <a:lstStyle/>
          <a:p>
            <a:pPr algn="ctr">
              <a:defRPr/>
            </a:pPr>
            <a:r>
              <a:rPr lang="en-US" dirty="0" err="1"/>
              <a:t>HIPOTECA</a:t>
            </a:r>
            <a:r>
              <a:rPr lang="en-US" dirty="0"/>
              <a:t> DE CASA</a:t>
            </a:r>
          </a:p>
        </p:txBody>
      </p:sp>
      <p:sp>
        <p:nvSpPr>
          <p:cNvPr id="27672" name="TextBox 64"/>
          <p:cNvSpPr txBox="1">
            <a:spLocks noChangeArrowheads="1"/>
          </p:cNvSpPr>
          <p:nvPr/>
        </p:nvSpPr>
        <p:spPr bwMode="auto">
          <a:xfrm>
            <a:off x="1484164" y="4341813"/>
            <a:ext cx="2722711" cy="646331"/>
          </a:xfrm>
          <a:prstGeom prst="rect">
            <a:avLst/>
          </a:prstGeom>
          <a:solidFill>
            <a:srgbClr val="FF000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SEGURO DE VIDA TEMPORAL</a:t>
            </a:r>
          </a:p>
        </p:txBody>
      </p:sp>
      <p:cxnSp>
        <p:nvCxnSpPr>
          <p:cNvPr id="73" name="Elbow Connector 72"/>
          <p:cNvCxnSpPr>
            <a:cxnSpLocks/>
            <a:stCxn id="27651" idx="1"/>
            <a:endCxn id="27669" idx="3"/>
          </p:cNvCxnSpPr>
          <p:nvPr/>
        </p:nvCxnSpPr>
        <p:spPr>
          <a:xfrm rot="10800000">
            <a:off x="4206876" y="3148808"/>
            <a:ext cx="841374" cy="113393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Elbow Connector 75"/>
          <p:cNvCxnSpPr>
            <a:cxnSpLocks/>
            <a:stCxn id="27651" idx="1"/>
            <a:endCxn id="27658" idx="3"/>
          </p:cNvCxnSpPr>
          <p:nvPr/>
        </p:nvCxnSpPr>
        <p:spPr>
          <a:xfrm rot="10800000">
            <a:off x="4171950" y="3831594"/>
            <a:ext cx="876300" cy="451144"/>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cxnSpLocks/>
            <a:stCxn id="27651" idx="1"/>
            <a:endCxn id="26" idx="3"/>
          </p:cNvCxnSpPr>
          <p:nvPr/>
        </p:nvCxnSpPr>
        <p:spPr>
          <a:xfrm rot="10800000" flipV="1">
            <a:off x="4244978" y="4282738"/>
            <a:ext cx="803273" cy="1152862"/>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p:cNvCxnSpPr>
            <a:cxnSpLocks/>
            <a:stCxn id="27651" idx="1"/>
            <a:endCxn id="63" idx="3"/>
          </p:cNvCxnSpPr>
          <p:nvPr/>
        </p:nvCxnSpPr>
        <p:spPr>
          <a:xfrm rot="10800000" flipV="1">
            <a:off x="4206878" y="4282738"/>
            <a:ext cx="841373" cy="1668006"/>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a:cxnSpLocks/>
            <a:stCxn id="27651" idx="1"/>
            <a:endCxn id="64" idx="3"/>
          </p:cNvCxnSpPr>
          <p:nvPr/>
        </p:nvCxnSpPr>
        <p:spPr>
          <a:xfrm rot="10800000" flipV="1">
            <a:off x="4206876" y="4282737"/>
            <a:ext cx="841375" cy="2179975"/>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a:cxnSpLocks/>
            <a:stCxn id="27651" idx="1"/>
            <a:endCxn id="27672" idx="3"/>
          </p:cNvCxnSpPr>
          <p:nvPr/>
        </p:nvCxnSpPr>
        <p:spPr>
          <a:xfrm rot="10800000" flipV="1">
            <a:off x="4206876" y="4282737"/>
            <a:ext cx="841375" cy="382241"/>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679" name="TextBox 34"/>
          <p:cNvSpPr txBox="1">
            <a:spLocks noChangeArrowheads="1"/>
          </p:cNvSpPr>
          <p:nvPr/>
        </p:nvSpPr>
        <p:spPr bwMode="auto">
          <a:xfrm>
            <a:off x="5048250" y="1798639"/>
            <a:ext cx="1676400" cy="923330"/>
          </a:xfrm>
          <a:prstGeom prst="rect">
            <a:avLst/>
          </a:prstGeom>
          <a:solidFill>
            <a:srgbClr val="92D05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800" dirty="0">
              <a:latin typeface="Arial" charset="0"/>
            </a:endParaRPr>
          </a:p>
          <a:p>
            <a:pPr algn="ctr">
              <a:spcBef>
                <a:spcPct val="0"/>
              </a:spcBef>
              <a:buFontTx/>
              <a:buNone/>
            </a:pPr>
            <a:r>
              <a:rPr lang="en-US" altLang="en-US" sz="1800" dirty="0" err="1">
                <a:latin typeface="Arial" charset="0"/>
              </a:rPr>
              <a:t>INGRESO</a:t>
            </a:r>
            <a:endParaRPr lang="en-US" altLang="en-US" sz="1800" dirty="0">
              <a:latin typeface="Arial" charset="0"/>
            </a:endParaRPr>
          </a:p>
          <a:p>
            <a:pPr algn="ctr">
              <a:spcBef>
                <a:spcPct val="0"/>
              </a:spcBef>
              <a:buFontTx/>
              <a:buNone/>
            </a:pPr>
            <a:endParaRPr lang="en-US" altLang="en-US" sz="1800" dirty="0">
              <a:latin typeface="Arial" charset="0"/>
            </a:endParaRPr>
          </a:p>
        </p:txBody>
      </p:sp>
      <p:cxnSp>
        <p:nvCxnSpPr>
          <p:cNvPr id="12" name="Straight Arrow Connector 11"/>
          <p:cNvCxnSpPr>
            <a:stCxn id="27679" idx="2"/>
            <a:endCxn id="27651" idx="0"/>
          </p:cNvCxnSpPr>
          <p:nvPr/>
        </p:nvCxnSpPr>
        <p:spPr>
          <a:xfrm>
            <a:off x="5886450" y="2721969"/>
            <a:ext cx="0" cy="5451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81" name="TextBox 39"/>
          <p:cNvSpPr txBox="1">
            <a:spLocks noChangeArrowheads="1"/>
          </p:cNvSpPr>
          <p:nvPr/>
        </p:nvSpPr>
        <p:spPr bwMode="auto">
          <a:xfrm>
            <a:off x="5045074" y="5619751"/>
            <a:ext cx="1679574" cy="923925"/>
          </a:xfrm>
          <a:prstGeom prst="rect">
            <a:avLst/>
          </a:prstGeom>
          <a:solidFill>
            <a:srgbClr val="FFFF00"/>
          </a:solidFill>
          <a:ln w="25400">
            <a:solidFill>
              <a:schemeClr val="tx1"/>
            </a:solidFill>
            <a:miter lim="800000"/>
            <a:headEnd/>
            <a:tailEnd/>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err="1">
                <a:latin typeface="Arial" charset="0"/>
              </a:rPr>
              <a:t>COBROS</a:t>
            </a:r>
            <a:endParaRPr lang="en-US" altLang="en-US" sz="1800" dirty="0">
              <a:latin typeface="Arial" charset="0"/>
            </a:endParaRPr>
          </a:p>
          <a:p>
            <a:pPr algn="ctr">
              <a:spcBef>
                <a:spcPct val="0"/>
              </a:spcBef>
              <a:buFontTx/>
              <a:buNone/>
            </a:pPr>
            <a:r>
              <a:rPr lang="en-US" altLang="en-US" sz="1800" dirty="0" err="1">
                <a:latin typeface="Arial" charset="0"/>
              </a:rPr>
              <a:t>DESEOS</a:t>
            </a:r>
            <a:endParaRPr lang="en-US" altLang="en-US" sz="1800" dirty="0">
              <a:latin typeface="Arial" charset="0"/>
            </a:endParaRPr>
          </a:p>
          <a:p>
            <a:pPr algn="ctr">
              <a:spcBef>
                <a:spcPct val="0"/>
              </a:spcBef>
              <a:buFontTx/>
              <a:buNone/>
            </a:pPr>
            <a:r>
              <a:rPr lang="en-US" altLang="en-US" sz="1800" dirty="0" err="1">
                <a:latin typeface="Arial" charset="0"/>
              </a:rPr>
              <a:t>CONSUMO</a:t>
            </a:r>
            <a:endParaRPr lang="en-US" altLang="en-US" sz="1800" dirty="0">
              <a:latin typeface="Arial" charset="0"/>
            </a:endParaRPr>
          </a:p>
        </p:txBody>
      </p:sp>
      <p:cxnSp>
        <p:nvCxnSpPr>
          <p:cNvPr id="42" name="Straight Arrow Connector 41"/>
          <p:cNvCxnSpPr>
            <a:stCxn id="27651" idx="2"/>
          </p:cNvCxnSpPr>
          <p:nvPr/>
        </p:nvCxnSpPr>
        <p:spPr>
          <a:xfrm>
            <a:off x="5886450" y="5298400"/>
            <a:ext cx="0" cy="321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83" name="TextBox 125"/>
          <p:cNvSpPr txBox="1">
            <a:spLocks noChangeArrowheads="1"/>
          </p:cNvSpPr>
          <p:nvPr/>
        </p:nvSpPr>
        <p:spPr bwMode="auto">
          <a:xfrm>
            <a:off x="7945439" y="5954713"/>
            <a:ext cx="2371725" cy="646331"/>
          </a:xfrm>
          <a:prstGeom prst="rect">
            <a:avLst/>
          </a:prstGeom>
          <a:solidFill>
            <a:srgbClr val="00B0F0"/>
          </a:solidFill>
          <a:ln w="25400">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dirty="0">
                <a:latin typeface="Arial" charset="0"/>
              </a:rPr>
              <a:t>INVERSION EN </a:t>
            </a:r>
            <a:r>
              <a:rPr lang="en-US" altLang="en-US" sz="1800" dirty="0" err="1">
                <a:latin typeface="Arial" charset="0"/>
              </a:rPr>
              <a:t>BIENES</a:t>
            </a:r>
            <a:r>
              <a:rPr lang="en-US" altLang="en-US" sz="1800" dirty="0">
                <a:latin typeface="Arial" charset="0"/>
              </a:rPr>
              <a:t> RAICES</a:t>
            </a:r>
          </a:p>
        </p:txBody>
      </p:sp>
      <p:cxnSp>
        <p:nvCxnSpPr>
          <p:cNvPr id="127" name="Straight Arrow Connector 11"/>
          <p:cNvCxnSpPr>
            <a:cxnSpLocks/>
            <a:stCxn id="27651" idx="3"/>
            <a:endCxn id="27683" idx="1"/>
          </p:cNvCxnSpPr>
          <p:nvPr/>
        </p:nvCxnSpPr>
        <p:spPr>
          <a:xfrm>
            <a:off x="6724650" y="4282738"/>
            <a:ext cx="1220789" cy="1995141"/>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descr="A picture containing emblem, symbol, trademark, logo&#10;&#10;Description automatically generated">
            <a:extLst>
              <a:ext uri="{FF2B5EF4-FFF2-40B4-BE49-F238E27FC236}">
                <a16:creationId xmlns:a16="http://schemas.microsoft.com/office/drawing/2014/main" id="{5D1583DE-27D3-C13E-3E62-59E25914C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5528" cy="1215528"/>
          </a:xfrm>
          <a:prstGeom prst="rect">
            <a:avLst/>
          </a:prstGeom>
        </p:spPr>
      </p:pic>
    </p:spTree>
    <p:extLst>
      <p:ext uri="{BB962C8B-B14F-4D97-AF65-F5344CB8AC3E}">
        <p14:creationId xmlns:p14="http://schemas.microsoft.com/office/powerpoint/2010/main" val="136434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512" y="762001"/>
            <a:ext cx="10058400" cy="1470025"/>
          </a:xfrm>
        </p:spPr>
        <p:txBody>
          <a:bodyPr>
            <a:normAutofit fontScale="90000"/>
          </a:bodyPr>
          <a:lstStyle/>
          <a:p>
            <a:r>
              <a:rPr lang="es-ES" b="1" i="0" dirty="0">
                <a:solidFill>
                  <a:srgbClr val="000000"/>
                </a:solidFill>
                <a:effectLst/>
              </a:rPr>
              <a:t>CÓMO FUNCIONAN LOS BANCOS TRADICIONALES</a:t>
            </a:r>
            <a:endParaRPr lang="en-US" dirty="0"/>
          </a:p>
        </p:txBody>
      </p:sp>
      <p:pic>
        <p:nvPicPr>
          <p:cNvPr id="6" name="Picture 5" descr="bank 2.jpg"/>
          <p:cNvPicPr>
            <a:picLocks noChangeAspect="1"/>
          </p:cNvPicPr>
          <p:nvPr/>
        </p:nvPicPr>
        <p:blipFill>
          <a:blip r:embed="rId2" cstate="print"/>
          <a:stretch>
            <a:fillRect/>
          </a:stretch>
        </p:blipFill>
        <p:spPr>
          <a:xfrm>
            <a:off x="2971801" y="2667001"/>
            <a:ext cx="6183993" cy="3819525"/>
          </a:xfrm>
          <a:prstGeom prst="rect">
            <a:avLst/>
          </a:prstGeom>
        </p:spPr>
      </p:pic>
      <p:pic>
        <p:nvPicPr>
          <p:cNvPr id="3" name="Picture 2">
            <a:extLst>
              <a:ext uri="{FF2B5EF4-FFF2-40B4-BE49-F238E27FC236}">
                <a16:creationId xmlns:a16="http://schemas.microsoft.com/office/drawing/2014/main" id="{67CC99A4-BE7B-6F3C-5B85-CEA9EE95CBE0}"/>
              </a:ext>
            </a:extLst>
          </p:cNvPr>
          <p:cNvPicPr>
            <a:picLocks noChangeAspect="1"/>
          </p:cNvPicPr>
          <p:nvPr/>
        </p:nvPicPr>
        <p:blipFill>
          <a:blip r:embed="rId3"/>
          <a:stretch>
            <a:fillRect/>
          </a:stretch>
        </p:blipFill>
        <p:spPr>
          <a:xfrm>
            <a:off x="1" y="14434"/>
            <a:ext cx="1809344" cy="58389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5887</Words>
  <Application>Microsoft Office PowerPoint</Application>
  <PresentationFormat>Widescreen</PresentationFormat>
  <Paragraphs>735</Paragraphs>
  <Slides>71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Roboto</vt:lpstr>
      <vt:lpstr>Wingdings</vt:lpstr>
      <vt:lpstr>Office Theme</vt:lpstr>
      <vt:lpstr>Reto Libertad Financiera</vt:lpstr>
      <vt:lpstr>Jerarquía de Necesidades</vt:lpstr>
      <vt:lpstr>Hay Mucha Incertidumbre en el Mundo</vt:lpstr>
      <vt:lpstr>Dos Cosas Son Ciertas en la Vida</vt:lpstr>
      <vt:lpstr>Dos Riesgos Que Debemos Considerar</vt:lpstr>
      <vt:lpstr>La mayoría de las personas enfrentan 3 problemas</vt:lpstr>
      <vt:lpstr>5 Resultados Deseados</vt:lpstr>
      <vt:lpstr>La mayoría de las personas intentan ahorrar, invertir, gastar y salir de sus deudas en muchos lugares distintos al mismo tiempo.</vt:lpstr>
      <vt:lpstr>CÓMO FUNCIONAN LOS BANCOS TRADICIONALES</vt:lpstr>
      <vt:lpstr>Funciones Bancarias –  Ahorrar y Pedir Prestado</vt:lpstr>
      <vt:lpstr>Tazas de Interes</vt:lpstr>
      <vt:lpstr>Beneficio de Muerte</vt:lpstr>
      <vt:lpstr>Condiciones de Prestamo</vt:lpstr>
      <vt:lpstr>Responsabilidad fiscal</vt:lpstr>
      <vt:lpstr>¿Cómo Trabaja el Banco Tradicional?</vt:lpstr>
      <vt:lpstr>PowerPoint Presentation</vt:lpstr>
      <vt:lpstr>¿Cuál es el problema con los bancos?</vt:lpstr>
      <vt:lpstr>La Regla de Oro</vt:lpstr>
      <vt:lpstr>CÓMO FUNCIONA EL SEGURO DE VIDA TRADICIONAL</vt:lpstr>
      <vt:lpstr>¿Cómo sé si tengo suficiente seguro?</vt:lpstr>
      <vt:lpstr>1. Reemplazar Tu Ingreso</vt:lpstr>
      <vt:lpstr>1. Reemplazar Tu Ingreso</vt:lpstr>
      <vt:lpstr>2. Pagar tus deudas</vt:lpstr>
      <vt:lpstr>3. Cumplir Tus Metas Futuras</vt:lpstr>
      <vt:lpstr>Cuanto Seguro Necesitas? </vt:lpstr>
      <vt:lpstr>3 Tipos de Seguro Tradicional</vt:lpstr>
      <vt:lpstr>1. Seguro Temporal</vt:lpstr>
      <vt:lpstr>2. Seguro Vida Entera</vt:lpstr>
      <vt:lpstr>3. Seguro Universal</vt:lpstr>
      <vt:lpstr>CÓMO FUNCIONA LA INVERSIÓN TRADICIONAL PARA LA JUBILACIÓN</vt:lpstr>
      <vt:lpstr>Programado para ser un inversor pasivo mientras ahorra para la jubilación</vt:lpstr>
      <vt:lpstr>La Realidad de Wall Street</vt:lpstr>
      <vt:lpstr>Como Comenzo el Concepto de Banca Infinita</vt:lpstr>
      <vt:lpstr>4. Concepto “Se Tu Propio Banquero”</vt:lpstr>
      <vt:lpstr>Leccion #1 es   Ahorrar Antes de Gastar</vt:lpstr>
      <vt:lpstr>Leccion #2:  Concentra Tus Activos  en Una Cuenta tipo “Wealth Heritage”</vt:lpstr>
      <vt:lpstr>Tu “Propio Banco” o Cuenta “Wealth Heritage”  Tiene 3 Funciones</vt:lpstr>
      <vt:lpstr>Convierte tu Cuenta Wealth Heritage en “Tu Propio Banco”</vt:lpstr>
      <vt:lpstr>Leccion #3: Prestate a Ti Mismo y Enfocate en Pagar Una Deuda a la Vez</vt:lpstr>
      <vt:lpstr>Leccion #3: Prestate a Ti Mismo y Enfocate en Pagar Una Deuda a la Vez</vt:lpstr>
      <vt:lpstr>Leccion #3: Prestate a Ti Mismo y Enfocate en Pagar Una Deuda a la Vez</vt:lpstr>
      <vt:lpstr>Leccion #3: Prestate a Ti Mismo y Enfocate en Pagar Una Deuda a la Vez</vt:lpstr>
      <vt:lpstr>Lesson #4: Una Vez Que Seas Libre de Deudas, Paga el Prestamo del Seguro</vt:lpstr>
      <vt:lpstr>Beneficios de “Ser Tu Propio Banco"</vt:lpstr>
      <vt:lpstr>Tu Cuenta “Wealth Heritage”  Crece Con el Tiempo</vt:lpstr>
      <vt:lpstr>La Historia de mi Esposa</vt:lpstr>
      <vt:lpstr>¿Cómo funciona un plan de Seguro Wealth Heritage para “Ser tu Propio Banco”?</vt:lpstr>
      <vt:lpstr>La poliza “Wealth Heritage” de mi esposa</vt:lpstr>
      <vt:lpstr>Costos del Seguro:</vt:lpstr>
      <vt:lpstr>¿Cómo funciona un plan de Seguro Wealth Heritage para “Ser tu Propio Banco”?</vt:lpstr>
      <vt:lpstr>¿Cómo funciona un plan de Seguro Wealth Heritage para “Ser tu Propio Banco”?</vt:lpstr>
      <vt:lpstr>Comparación de  Funciones Bancarias – Ahorrar y Pedir Prestado</vt:lpstr>
      <vt:lpstr>Comparación de Tazas de Interes</vt:lpstr>
      <vt:lpstr>Comparación de Beneficio de Muerte</vt:lpstr>
      <vt:lpstr>Comparación de Terminos de Prestamo</vt:lpstr>
      <vt:lpstr>Comparación de Responsabilidad Fiscal</vt:lpstr>
      <vt:lpstr>Comparación de Volatilidad</vt:lpstr>
      <vt:lpstr>Crecimiento del Beneficio de Muerte</vt:lpstr>
      <vt:lpstr>5 Beneficios de la Estrategia Wealth Heritage</vt:lpstr>
      <vt:lpstr>Concéntrate en el Volúmen de Interés</vt:lpstr>
      <vt:lpstr>¿ Deudor, Ahorrador,  o Creador de Riqueza?</vt:lpstr>
      <vt:lpstr>Deudor</vt:lpstr>
      <vt:lpstr>Ahorrador</vt:lpstr>
      <vt:lpstr>Creador de Riqueza</vt:lpstr>
      <vt:lpstr>¿Deudor, Ahorrador, o Creador de Riqueza?</vt:lpstr>
      <vt:lpstr>¿ Cuál es la Solución Para ser Financieramente Libre?</vt:lpstr>
      <vt:lpstr>Piensa en el Banco Como  Una Obra de Teatro con Personajes</vt:lpstr>
      <vt:lpstr>Como Trabaja el Banco Tradicional</vt:lpstr>
      <vt:lpstr>Como Ser Tu Propio Banco Funciona</vt:lpstr>
      <vt:lpstr>El Dueño Esta en Control–¡Esa es la CLAVE!</vt:lpstr>
      <vt:lpstr>Para Entender Cómo Ser Tu Propio Banco Tienes que Verlo Desde Dos Perspectivas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SECURITY SEMINAR</dc:title>
  <dc:creator>Alex Barron</dc:creator>
  <cp:lastModifiedBy>Alex Barron</cp:lastModifiedBy>
  <cp:revision>29</cp:revision>
  <dcterms:created xsi:type="dcterms:W3CDTF">2023-08-16T22:01:00Z</dcterms:created>
  <dcterms:modified xsi:type="dcterms:W3CDTF">2024-06-17T23:28:06Z</dcterms:modified>
</cp:coreProperties>
</file>