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329" r:id="rId2"/>
    <p:sldId id="277" r:id="rId3"/>
    <p:sldId id="286" r:id="rId4"/>
    <p:sldId id="278" r:id="rId5"/>
    <p:sldId id="281" r:id="rId6"/>
    <p:sldId id="279" r:id="rId7"/>
    <p:sldId id="280" r:id="rId8"/>
    <p:sldId id="28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A08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79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FA8003-5436-49F2-BF71-FA3B13372DB2}" type="slidenum">
              <a:rPr lang="en-US" smtClean="0"/>
              <a:pPr/>
              <a:t>‹#›</a:t>
            </a:fld>
            <a:endParaRPr lang="en-US"/>
          </a:p>
        </p:txBody>
      </p:sp>
    </p:spTree>
    <p:extLst>
      <p:ext uri="{BB962C8B-B14F-4D97-AF65-F5344CB8AC3E}">
        <p14:creationId xmlns:p14="http://schemas.microsoft.com/office/powerpoint/2010/main" val="521404686"/>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AD3E19-938C-4C95-9105-5F1D2712B16A}" type="slidenum">
              <a:rPr lang="en-US" smtClean="0"/>
              <a:pPr/>
              <a:t>‹#›</a:t>
            </a:fld>
            <a:endParaRPr lang="en-US"/>
          </a:p>
        </p:txBody>
      </p:sp>
    </p:spTree>
    <p:extLst>
      <p:ext uri="{BB962C8B-B14F-4D97-AF65-F5344CB8AC3E}">
        <p14:creationId xmlns:p14="http://schemas.microsoft.com/office/powerpoint/2010/main" val="168447377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1C3EF30-157B-480C-A129-A56E98AB2E67}" type="datetimeFigureOut">
              <a:rPr lang="en-US" smtClean="0"/>
              <a:pPr/>
              <a:t>7/9/2024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05AEF0-E90E-460D-962F-8F56D971483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1C3EF30-157B-480C-A129-A56E98AB2E67}" type="datetimeFigureOut">
              <a:rPr lang="en-US" smtClean="0"/>
              <a:pPr/>
              <a:t>7/9/2024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05AEF0-E90E-460D-962F-8F56D971483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1C3EF30-157B-480C-A129-A56E98AB2E67}" type="datetimeFigureOut">
              <a:rPr lang="en-US" smtClean="0"/>
              <a:pPr/>
              <a:t>7/9/2024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05AEF0-E90E-460D-962F-8F56D971483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1C3EF30-157B-480C-A129-A56E98AB2E67}" type="datetimeFigureOut">
              <a:rPr lang="en-US" smtClean="0"/>
              <a:pPr/>
              <a:t>7/9/2024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05AEF0-E90E-460D-962F-8F56D971483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C3EF30-157B-480C-A129-A56E98AB2E67}" type="datetimeFigureOut">
              <a:rPr lang="en-US" smtClean="0"/>
              <a:pPr/>
              <a:t>7/9/2024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05AEF0-E90E-460D-962F-8F56D971483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1C3EF30-157B-480C-A129-A56E98AB2E67}" type="datetimeFigureOut">
              <a:rPr lang="en-US" smtClean="0"/>
              <a:pPr/>
              <a:t>7/9/2024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05AEF0-E90E-460D-962F-8F56D971483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1C3EF30-157B-480C-A129-A56E98AB2E67}" type="datetimeFigureOut">
              <a:rPr lang="en-US" smtClean="0"/>
              <a:pPr/>
              <a:t>7/9/2024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05AEF0-E90E-460D-962F-8F56D971483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1C3EF30-157B-480C-A129-A56E98AB2E67}" type="datetimeFigureOut">
              <a:rPr lang="en-US" smtClean="0"/>
              <a:pPr/>
              <a:t>7/9/2024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05AEF0-E90E-460D-962F-8F56D971483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C3EF30-157B-480C-A129-A56E98AB2E67}" type="datetimeFigureOut">
              <a:rPr lang="en-US" smtClean="0"/>
              <a:pPr/>
              <a:t>7/9/2024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05AEF0-E90E-460D-962F-8F56D971483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1C3EF30-157B-480C-A129-A56E98AB2E67}" type="datetimeFigureOut">
              <a:rPr lang="en-US" smtClean="0"/>
              <a:pPr/>
              <a:t>7/9/2024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05AEF0-E90E-460D-962F-8F56D971483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1C3EF30-157B-480C-A129-A56E98AB2E67}" type="datetimeFigureOut">
              <a:rPr lang="en-US" smtClean="0"/>
              <a:pPr/>
              <a:t>7/9/2024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05AEF0-E90E-460D-962F-8F56D971483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C3EF30-157B-480C-A129-A56E98AB2E67}" type="datetimeFigureOut">
              <a:rPr lang="en-US" smtClean="0"/>
              <a:pPr/>
              <a:t>7/9/2024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05AEF0-E90E-460D-962F-8F56D971483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6.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52829" y="152400"/>
            <a:ext cx="6362179" cy="2111077"/>
          </a:xfrm>
        </p:spPr>
        <p:txBody>
          <a:bodyPr>
            <a:normAutofit/>
          </a:bodyPr>
          <a:lstStyle/>
          <a:p>
            <a:r>
              <a:rPr lang="en-US" b="1" dirty="0"/>
              <a:t>Financial Freedom  Challenge</a:t>
            </a:r>
            <a:endParaRPr lang="en-US" dirty="0"/>
          </a:p>
        </p:txBody>
      </p:sp>
      <p:sp>
        <p:nvSpPr>
          <p:cNvPr id="3" name="Subtitle 2"/>
          <p:cNvSpPr>
            <a:spLocks noGrp="1"/>
          </p:cNvSpPr>
          <p:nvPr>
            <p:ph type="subTitle" idx="1"/>
          </p:nvPr>
        </p:nvSpPr>
        <p:spPr>
          <a:xfrm>
            <a:off x="0" y="5107792"/>
            <a:ext cx="2854596" cy="1185598"/>
          </a:xfrm>
        </p:spPr>
        <p:txBody>
          <a:bodyPr/>
          <a:lstStyle/>
          <a:p>
            <a:r>
              <a:rPr lang="en-US" dirty="0"/>
              <a:t>By</a:t>
            </a:r>
          </a:p>
          <a:p>
            <a:r>
              <a:rPr lang="en-US" dirty="0"/>
              <a:t>Alex </a:t>
            </a:r>
            <a:r>
              <a:rPr lang="en-US" dirty="0" err="1"/>
              <a:t>Barrón</a:t>
            </a:r>
            <a:endParaRPr lang="en-US" dirty="0"/>
          </a:p>
        </p:txBody>
      </p:sp>
      <p:pic>
        <p:nvPicPr>
          <p:cNvPr id="6" name="Picture 5">
            <a:extLst>
              <a:ext uri="{FF2B5EF4-FFF2-40B4-BE49-F238E27FC236}">
                <a16:creationId xmlns:a16="http://schemas.microsoft.com/office/drawing/2014/main" id="{AAC6B934-8BFA-F196-B3B5-B79081EEA49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0176" y="103038"/>
            <a:ext cx="2209800" cy="2209800"/>
          </a:xfrm>
          <a:prstGeom prst="rect">
            <a:avLst/>
          </a:prstGeom>
        </p:spPr>
      </p:pic>
      <p:pic>
        <p:nvPicPr>
          <p:cNvPr id="4" name="Picture 3">
            <a:extLst>
              <a:ext uri="{FF2B5EF4-FFF2-40B4-BE49-F238E27FC236}">
                <a16:creationId xmlns:a16="http://schemas.microsoft.com/office/drawing/2014/main" id="{58237E8C-F641-36F5-5CE9-66F30E061162}"/>
              </a:ext>
            </a:extLst>
          </p:cNvPr>
          <p:cNvPicPr>
            <a:picLocks noChangeAspect="1"/>
          </p:cNvPicPr>
          <p:nvPr/>
        </p:nvPicPr>
        <p:blipFill>
          <a:blip r:embed="rId3"/>
          <a:stretch>
            <a:fillRect/>
          </a:stretch>
        </p:blipFill>
        <p:spPr>
          <a:xfrm>
            <a:off x="54381" y="3128864"/>
            <a:ext cx="2745833" cy="1744177"/>
          </a:xfrm>
          <a:prstGeom prst="rect">
            <a:avLst/>
          </a:prstGeom>
        </p:spPr>
      </p:pic>
      <p:pic>
        <p:nvPicPr>
          <p:cNvPr id="6146" name="Picture 2" descr="What is athletics? Know all the track and field events">
            <a:extLst>
              <a:ext uri="{FF2B5EF4-FFF2-40B4-BE49-F238E27FC236}">
                <a16:creationId xmlns:a16="http://schemas.microsoft.com/office/drawing/2014/main" id="{735D1E35-707A-4C48-1BBE-06739EE2630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4595" y="2177949"/>
            <a:ext cx="2908178" cy="1632052"/>
          </a:xfrm>
          <a:prstGeom prst="rect">
            <a:avLst/>
          </a:prstGeom>
          <a:noFill/>
          <a:extLst>
            <a:ext uri="{909E8E84-426E-40DD-AFC4-6F175D3DCCD1}">
              <a14:hiddenFill xmlns:a14="http://schemas.microsoft.com/office/drawing/2010/main">
                <a:solidFill>
                  <a:srgbClr val="FFFFFF"/>
                </a:solidFill>
              </a14:hiddenFill>
            </a:ext>
          </a:extLst>
        </p:spPr>
      </p:pic>
      <p:pic>
        <p:nvPicPr>
          <p:cNvPr id="6150" name="Picture 6" descr="As the indoor Track and Field season wraps up, the Winona State University  team finishes on a fast note – The Winonan">
            <a:extLst>
              <a:ext uri="{FF2B5EF4-FFF2-40B4-BE49-F238E27FC236}">
                <a16:creationId xmlns:a16="http://schemas.microsoft.com/office/drawing/2014/main" id="{19B74D21-2C52-CF93-C98E-E27C86B9C440}"/>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992687" y="2177949"/>
            <a:ext cx="2902859" cy="1632052"/>
          </a:xfrm>
          <a:prstGeom prst="rect">
            <a:avLst/>
          </a:prstGeom>
          <a:noFill/>
          <a:extLst>
            <a:ext uri="{909E8E84-426E-40DD-AFC4-6F175D3DCCD1}">
              <a14:hiddenFill xmlns:a14="http://schemas.microsoft.com/office/drawing/2010/main">
                <a:solidFill>
                  <a:srgbClr val="FFFFFF"/>
                </a:solidFill>
              </a14:hiddenFill>
            </a:ext>
          </a:extLst>
        </p:spPr>
      </p:pic>
      <p:pic>
        <p:nvPicPr>
          <p:cNvPr id="6152" name="Picture 8" descr="Crossing Life's Finish Lines | Maria's Farm Country Kitchen">
            <a:extLst>
              <a:ext uri="{FF2B5EF4-FFF2-40B4-BE49-F238E27FC236}">
                <a16:creationId xmlns:a16="http://schemas.microsoft.com/office/drawing/2014/main" id="{16D62BB5-069F-6EFD-0AFB-0EA1C53B934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54595" y="4163279"/>
            <a:ext cx="2908178" cy="1817611"/>
          </a:xfrm>
          <a:prstGeom prst="rect">
            <a:avLst/>
          </a:prstGeom>
          <a:noFill/>
          <a:extLst>
            <a:ext uri="{909E8E84-426E-40DD-AFC4-6F175D3DCCD1}">
              <a14:hiddenFill xmlns:a14="http://schemas.microsoft.com/office/drawing/2010/main">
                <a:solidFill>
                  <a:srgbClr val="FFFFFF"/>
                </a:solidFill>
              </a14:hiddenFill>
            </a:ext>
          </a:extLst>
        </p:spPr>
      </p:pic>
      <p:pic>
        <p:nvPicPr>
          <p:cNvPr id="6154" name="Picture 10" descr="Look: 2A, 5A athletes compete in 2022 Texas (UIL) Track &amp; Field State  Championships - Sports Illustrated High School News, Analysis and More">
            <a:extLst>
              <a:ext uri="{FF2B5EF4-FFF2-40B4-BE49-F238E27FC236}">
                <a16:creationId xmlns:a16="http://schemas.microsoft.com/office/drawing/2014/main" id="{46F5B090-5140-83C4-EFC0-CB41F44757FB}"/>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992688" y="4043384"/>
            <a:ext cx="2902930" cy="2128816"/>
          </a:xfrm>
          <a:prstGeom prst="rect">
            <a:avLst/>
          </a:prstGeom>
          <a:noFill/>
          <a:extLst>
            <a:ext uri="{909E8E84-426E-40DD-AFC4-6F175D3DCCD1}">
              <a14:hiddenFill xmlns:a14="http://schemas.microsoft.com/office/drawing/2010/main">
                <a:solidFill>
                  <a:srgbClr val="FFFFFF"/>
                </a:solidFill>
              </a14:hiddenFill>
            </a:ext>
          </a:extLst>
        </p:spPr>
      </p:pic>
      <p:sp>
        <p:nvSpPr>
          <p:cNvPr id="8" name="Subtitle 2">
            <a:extLst>
              <a:ext uri="{FF2B5EF4-FFF2-40B4-BE49-F238E27FC236}">
                <a16:creationId xmlns:a16="http://schemas.microsoft.com/office/drawing/2014/main" id="{FE3C7390-C5DC-F418-2CB1-CA904031814A}"/>
              </a:ext>
            </a:extLst>
          </p:cNvPr>
          <p:cNvSpPr txBox="1">
            <a:spLocks/>
          </p:cNvSpPr>
          <p:nvPr/>
        </p:nvSpPr>
        <p:spPr>
          <a:xfrm>
            <a:off x="-19462" y="2404963"/>
            <a:ext cx="2854595" cy="631776"/>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dirty="0"/>
              <a:t>Presents</a:t>
            </a:r>
          </a:p>
        </p:txBody>
      </p:sp>
    </p:spTree>
    <p:extLst>
      <p:ext uri="{BB962C8B-B14F-4D97-AF65-F5344CB8AC3E}">
        <p14:creationId xmlns:p14="http://schemas.microsoft.com/office/powerpoint/2010/main" val="3515367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0" y="0"/>
            <a:ext cx="9144000" cy="2057400"/>
          </a:xfrm>
        </p:spPr>
        <p:txBody>
          <a:bodyPr>
            <a:normAutofit fontScale="90000"/>
          </a:bodyPr>
          <a:lstStyle/>
          <a:p>
            <a:pPr eaLnBrk="1" hangingPunct="1"/>
            <a:r>
              <a:rPr lang="en-US" b="1" dirty="0"/>
              <a:t>LOANS: REMEMBER –</a:t>
            </a:r>
            <a:br>
              <a:rPr lang="en-US" b="1" dirty="0"/>
            </a:br>
            <a:r>
              <a:rPr lang="en-US" b="1" dirty="0"/>
              <a:t> RETURN OF CAPITAL IS MORE IMPORTANT THAN RETURN ON CAPITAL</a:t>
            </a:r>
          </a:p>
        </p:txBody>
      </p:sp>
      <p:sp>
        <p:nvSpPr>
          <p:cNvPr id="7" name="Footer Placeholder 7"/>
          <p:cNvSpPr>
            <a:spLocks noGrp="1"/>
          </p:cNvSpPr>
          <p:nvPr>
            <p:ph type="ftr" sz="quarter" idx="11"/>
          </p:nvPr>
        </p:nvSpPr>
        <p:spPr>
          <a:xfrm>
            <a:off x="0" y="6492875"/>
            <a:ext cx="2895600" cy="365125"/>
          </a:xfrm>
        </p:spPr>
        <p:txBody>
          <a:bodyPr/>
          <a:lstStyle/>
          <a:p>
            <a:pPr algn="l">
              <a:defRPr/>
            </a:pPr>
            <a:r>
              <a:rPr lang="en-US" dirty="0"/>
              <a:t>© Alex Barrón 2012</a:t>
            </a:r>
          </a:p>
        </p:txBody>
      </p:sp>
      <p:sp>
        <p:nvSpPr>
          <p:cNvPr id="8" name="Slide Number Placeholder 8"/>
          <p:cNvSpPr>
            <a:spLocks noGrp="1"/>
          </p:cNvSpPr>
          <p:nvPr>
            <p:ph type="sldNum" sz="quarter" idx="12"/>
          </p:nvPr>
        </p:nvSpPr>
        <p:spPr>
          <a:xfrm>
            <a:off x="7010400" y="6492875"/>
            <a:ext cx="2133600" cy="365125"/>
          </a:xfrm>
        </p:spPr>
        <p:txBody>
          <a:bodyPr/>
          <a:lstStyle/>
          <a:p>
            <a:pPr>
              <a:defRPr/>
            </a:pPr>
            <a:fld id="{41402D49-E0DC-4392-8BF2-E2EDC46CB960}" type="slidenum">
              <a:rPr lang="en-US"/>
              <a:pPr>
                <a:defRPr/>
              </a:pPr>
              <a:t>2</a:t>
            </a:fld>
            <a:endParaRPr lang="en-US" dirty="0"/>
          </a:p>
        </p:txBody>
      </p:sp>
      <p:pic>
        <p:nvPicPr>
          <p:cNvPr id="9" name="Picture 8" descr="business-loans11.jpg"/>
          <p:cNvPicPr>
            <a:picLocks noChangeAspect="1"/>
          </p:cNvPicPr>
          <p:nvPr/>
        </p:nvPicPr>
        <p:blipFill>
          <a:blip r:embed="rId2" cstate="print"/>
          <a:stretch>
            <a:fillRect/>
          </a:stretch>
        </p:blipFill>
        <p:spPr>
          <a:xfrm>
            <a:off x="1524000" y="2209800"/>
            <a:ext cx="6001870" cy="3962400"/>
          </a:xfrm>
          <a:prstGeom prst="rect">
            <a:avLst/>
          </a:prstGeom>
        </p:spPr>
      </p:pic>
      <p:pic>
        <p:nvPicPr>
          <p:cNvPr id="2" name="Picture 1">
            <a:extLst>
              <a:ext uri="{FF2B5EF4-FFF2-40B4-BE49-F238E27FC236}">
                <a16:creationId xmlns:a16="http://schemas.microsoft.com/office/drawing/2014/main" id="{1A41FC9C-291B-9F06-7A38-AF8F21C993AE}"/>
              </a:ext>
            </a:extLst>
          </p:cNvPr>
          <p:cNvPicPr>
            <a:picLocks noChangeAspect="1"/>
          </p:cNvPicPr>
          <p:nvPr/>
        </p:nvPicPr>
        <p:blipFill>
          <a:blip r:embed="rId3"/>
          <a:stretch>
            <a:fillRect/>
          </a:stretch>
        </p:blipFill>
        <p:spPr>
          <a:xfrm>
            <a:off x="0" y="1660"/>
            <a:ext cx="1316953" cy="836540"/>
          </a:xfrm>
          <a:prstGeom prst="rect">
            <a:avLst/>
          </a:prstGeom>
        </p:spPr>
      </p:pic>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8" descr="el hombre mas rico.jpg"/>
          <p:cNvPicPr>
            <a:picLocks noChangeAspect="1"/>
          </p:cNvPicPr>
          <p:nvPr/>
        </p:nvPicPr>
        <p:blipFill>
          <a:blip r:embed="rId2" cstate="print"/>
          <a:srcRect/>
          <a:stretch>
            <a:fillRect/>
          </a:stretch>
        </p:blipFill>
        <p:spPr bwMode="auto">
          <a:xfrm>
            <a:off x="6553200" y="1981200"/>
            <a:ext cx="2857500" cy="2857500"/>
          </a:xfrm>
          <a:prstGeom prst="rect">
            <a:avLst/>
          </a:prstGeom>
          <a:noFill/>
          <a:ln w="9525">
            <a:noFill/>
            <a:miter lim="800000"/>
            <a:headEnd/>
            <a:tailEnd/>
          </a:ln>
        </p:spPr>
      </p:pic>
      <p:sp>
        <p:nvSpPr>
          <p:cNvPr id="44035" name="Title 1"/>
          <p:cNvSpPr>
            <a:spLocks noGrp="1"/>
          </p:cNvSpPr>
          <p:nvPr>
            <p:ph type="title"/>
          </p:nvPr>
        </p:nvSpPr>
        <p:spPr>
          <a:xfrm>
            <a:off x="457200" y="228600"/>
            <a:ext cx="8229600" cy="1143000"/>
          </a:xfrm>
        </p:spPr>
        <p:txBody>
          <a:bodyPr>
            <a:normAutofit/>
          </a:bodyPr>
          <a:lstStyle/>
          <a:p>
            <a:pPr eaLnBrk="1" hangingPunct="1"/>
            <a:r>
              <a:rPr lang="en-US" b="1" dirty="0"/>
              <a:t>LOANS</a:t>
            </a:r>
            <a:endParaRPr lang="en-US" dirty="0"/>
          </a:p>
        </p:txBody>
      </p:sp>
      <p:sp>
        <p:nvSpPr>
          <p:cNvPr id="3" name="Content Placeholder 2"/>
          <p:cNvSpPr>
            <a:spLocks noGrp="1"/>
          </p:cNvSpPr>
          <p:nvPr>
            <p:ph idx="1"/>
          </p:nvPr>
        </p:nvSpPr>
        <p:spPr>
          <a:xfrm>
            <a:off x="304800" y="1295400"/>
            <a:ext cx="6477000" cy="3505200"/>
          </a:xfrm>
        </p:spPr>
        <p:txBody>
          <a:bodyPr rtlCol="0">
            <a:normAutofit lnSpcReduction="10000"/>
          </a:bodyPr>
          <a:lstStyle/>
          <a:p>
            <a:pPr>
              <a:defRPr/>
            </a:pPr>
            <a:r>
              <a:rPr lang="en-US" sz="2400" b="1" baseline="30000" dirty="0">
                <a:solidFill>
                  <a:srgbClr val="2A08B8"/>
                </a:solidFill>
              </a:rPr>
              <a:t>12 </a:t>
            </a:r>
            <a:r>
              <a:rPr lang="en-US" sz="2400" dirty="0">
                <a:solidFill>
                  <a:srgbClr val="2A08B8"/>
                </a:solidFill>
              </a:rPr>
              <a:t>The </a:t>
            </a:r>
            <a:r>
              <a:rPr lang="en-US" sz="2400" cap="small" dirty="0">
                <a:solidFill>
                  <a:srgbClr val="2A08B8"/>
                </a:solidFill>
              </a:rPr>
              <a:t>Lord</a:t>
            </a:r>
            <a:r>
              <a:rPr lang="en-US" sz="2400" dirty="0">
                <a:solidFill>
                  <a:srgbClr val="2A08B8"/>
                </a:solidFill>
              </a:rPr>
              <a:t> will open to you His good treasure, the heavens, to give the rain to your land in its season, and to bless all the work of your hand. </a:t>
            </a:r>
            <a:r>
              <a:rPr lang="en-US" sz="2400" b="1" u="sng" dirty="0">
                <a:solidFill>
                  <a:srgbClr val="2A08B8"/>
                </a:solidFill>
              </a:rPr>
              <a:t>You shall lend to many nations, but you shall not borrow. </a:t>
            </a:r>
            <a:r>
              <a:rPr lang="en-US" sz="2400" b="1" baseline="30000" dirty="0">
                <a:solidFill>
                  <a:srgbClr val="2A08B8"/>
                </a:solidFill>
              </a:rPr>
              <a:t>13 </a:t>
            </a:r>
            <a:r>
              <a:rPr lang="en-US" sz="2400" dirty="0">
                <a:solidFill>
                  <a:srgbClr val="2A08B8"/>
                </a:solidFill>
              </a:rPr>
              <a:t>And the </a:t>
            </a:r>
            <a:r>
              <a:rPr lang="en-US" sz="2400" cap="small" dirty="0">
                <a:solidFill>
                  <a:srgbClr val="2A08B8"/>
                </a:solidFill>
              </a:rPr>
              <a:t>Lord</a:t>
            </a:r>
            <a:r>
              <a:rPr lang="en-US" sz="2400" dirty="0">
                <a:solidFill>
                  <a:srgbClr val="2A08B8"/>
                </a:solidFill>
              </a:rPr>
              <a:t> will make you the head and not the tail; you shall be above only, and not be beneath, if you heed the commandments of the </a:t>
            </a:r>
            <a:r>
              <a:rPr lang="en-US" sz="2400" cap="small" dirty="0">
                <a:solidFill>
                  <a:srgbClr val="2A08B8"/>
                </a:solidFill>
              </a:rPr>
              <a:t>Lord </a:t>
            </a:r>
            <a:r>
              <a:rPr lang="en-US" sz="2400" dirty="0">
                <a:solidFill>
                  <a:srgbClr val="2A08B8"/>
                </a:solidFill>
              </a:rPr>
              <a:t>your God, which I command you today, and are careful to observe </a:t>
            </a:r>
            <a:r>
              <a:rPr lang="en-US" sz="2400" i="1" dirty="0">
                <a:solidFill>
                  <a:srgbClr val="2A08B8"/>
                </a:solidFill>
              </a:rPr>
              <a:t>them.  - Deuteronomy 28:11-13</a:t>
            </a:r>
          </a:p>
        </p:txBody>
      </p:sp>
      <p:sp>
        <p:nvSpPr>
          <p:cNvPr id="7" name="Footer Placeholder 6"/>
          <p:cNvSpPr>
            <a:spLocks noGrp="1"/>
          </p:cNvSpPr>
          <p:nvPr>
            <p:ph type="ftr" sz="quarter" idx="11"/>
          </p:nvPr>
        </p:nvSpPr>
        <p:spPr>
          <a:xfrm>
            <a:off x="0" y="6492875"/>
            <a:ext cx="2895600" cy="365125"/>
          </a:xfrm>
        </p:spPr>
        <p:txBody>
          <a:bodyPr/>
          <a:lstStyle/>
          <a:p>
            <a:pPr algn="l">
              <a:defRPr/>
            </a:pPr>
            <a:r>
              <a:rPr lang="en-US"/>
              <a:t>© Alex Barrón 2012</a:t>
            </a:r>
            <a:endParaRPr lang="en-US" dirty="0"/>
          </a:p>
        </p:txBody>
      </p:sp>
      <p:sp>
        <p:nvSpPr>
          <p:cNvPr id="8" name="Slide Number Placeholder 7"/>
          <p:cNvSpPr>
            <a:spLocks noGrp="1"/>
          </p:cNvSpPr>
          <p:nvPr>
            <p:ph type="sldNum" sz="quarter" idx="12"/>
          </p:nvPr>
        </p:nvSpPr>
        <p:spPr>
          <a:xfrm>
            <a:off x="7010400" y="6492875"/>
            <a:ext cx="2133600" cy="365125"/>
          </a:xfrm>
        </p:spPr>
        <p:txBody>
          <a:bodyPr/>
          <a:lstStyle/>
          <a:p>
            <a:pPr>
              <a:defRPr/>
            </a:pPr>
            <a:fld id="{038C77FC-B630-43AD-BD2D-0ACC8673575D}" type="slidenum">
              <a:rPr lang="en-US"/>
              <a:pPr>
                <a:defRPr/>
              </a:pPr>
              <a:t>3</a:t>
            </a:fld>
            <a:endParaRPr lang="en-US"/>
          </a:p>
        </p:txBody>
      </p:sp>
      <p:sp>
        <p:nvSpPr>
          <p:cNvPr id="10" name="Content Placeholder 2"/>
          <p:cNvSpPr txBox="1">
            <a:spLocks/>
          </p:cNvSpPr>
          <p:nvPr/>
        </p:nvSpPr>
        <p:spPr bwMode="auto">
          <a:xfrm>
            <a:off x="990600" y="4953000"/>
            <a:ext cx="6477000" cy="838200"/>
          </a:xfrm>
          <a:prstGeom prst="rect">
            <a:avLst/>
          </a:prstGeom>
          <a:noFill/>
          <a:ln w="9525">
            <a:noFill/>
            <a:miter lim="800000"/>
            <a:headEnd/>
            <a:tailEnd/>
          </a:ln>
        </p:spPr>
        <p:txBody>
          <a:bodyPr>
            <a:normAutofit/>
          </a:bodyPr>
          <a:lstStyle/>
          <a:p>
            <a:pPr marL="342900" indent="-342900" fontAlgn="auto">
              <a:spcBef>
                <a:spcPct val="20000"/>
              </a:spcBef>
              <a:spcAft>
                <a:spcPts val="0"/>
              </a:spcAft>
              <a:defRPr/>
            </a:pPr>
            <a:r>
              <a:rPr lang="en-US" sz="2000" i="1" dirty="0">
                <a:solidFill>
                  <a:srgbClr val="2A08B8"/>
                </a:solidFill>
              </a:rPr>
              <a:t>The wicked borrows and does not repay, But the righteous shows mercy and gives. - Ps</a:t>
            </a:r>
            <a:r>
              <a:rPr lang="en-US" sz="2000" i="1" dirty="0">
                <a:solidFill>
                  <a:srgbClr val="2A08B8"/>
                </a:solidFill>
                <a:latin typeface="+mn-lt"/>
              </a:rPr>
              <a:t>alms 37:21</a:t>
            </a:r>
          </a:p>
        </p:txBody>
      </p:sp>
      <p:sp>
        <p:nvSpPr>
          <p:cNvPr id="11" name="Content Placeholder 2"/>
          <p:cNvSpPr txBox="1">
            <a:spLocks/>
          </p:cNvSpPr>
          <p:nvPr/>
        </p:nvSpPr>
        <p:spPr bwMode="auto">
          <a:xfrm>
            <a:off x="1600200" y="5791200"/>
            <a:ext cx="6477000" cy="838200"/>
          </a:xfrm>
          <a:prstGeom prst="rect">
            <a:avLst/>
          </a:prstGeom>
          <a:noFill/>
          <a:ln w="9525">
            <a:noFill/>
            <a:miter lim="800000"/>
            <a:headEnd/>
            <a:tailEnd/>
          </a:ln>
        </p:spPr>
        <p:txBody>
          <a:bodyPr>
            <a:normAutofit/>
          </a:bodyPr>
          <a:lstStyle/>
          <a:p>
            <a:pPr marL="342900" indent="-342900" fontAlgn="auto">
              <a:spcBef>
                <a:spcPct val="20000"/>
              </a:spcBef>
              <a:spcAft>
                <a:spcPts val="0"/>
              </a:spcAft>
              <a:defRPr/>
            </a:pPr>
            <a:r>
              <a:rPr lang="en-US" sz="2000" i="1" dirty="0">
                <a:solidFill>
                  <a:srgbClr val="2A08B8"/>
                </a:solidFill>
              </a:rPr>
              <a:t>The rich rules over the poor, And the borrower is servant to the lender.  </a:t>
            </a:r>
            <a:r>
              <a:rPr lang="en-US" sz="2000" dirty="0">
                <a:solidFill>
                  <a:srgbClr val="2A08B8"/>
                </a:solidFill>
              </a:rPr>
              <a:t>- </a:t>
            </a:r>
            <a:r>
              <a:rPr lang="en-US" sz="2000" i="1" dirty="0">
                <a:solidFill>
                  <a:srgbClr val="2A08B8"/>
                </a:solidFill>
                <a:latin typeface="+mn-lt"/>
              </a:rPr>
              <a:t>Proverbs 22:7</a:t>
            </a:r>
          </a:p>
        </p:txBody>
      </p:sp>
      <p:pic>
        <p:nvPicPr>
          <p:cNvPr id="2" name="Picture 1">
            <a:extLst>
              <a:ext uri="{FF2B5EF4-FFF2-40B4-BE49-F238E27FC236}">
                <a16:creationId xmlns:a16="http://schemas.microsoft.com/office/drawing/2014/main" id="{45871158-3EAF-AA6A-0438-C52A9CE4F990}"/>
              </a:ext>
            </a:extLst>
          </p:cNvPr>
          <p:cNvPicPr>
            <a:picLocks noChangeAspect="1"/>
          </p:cNvPicPr>
          <p:nvPr/>
        </p:nvPicPr>
        <p:blipFill>
          <a:blip r:embed="rId3"/>
          <a:stretch>
            <a:fillRect/>
          </a:stretch>
        </p:blipFill>
        <p:spPr>
          <a:xfrm>
            <a:off x="0" y="1660"/>
            <a:ext cx="1316953" cy="836540"/>
          </a:xfrm>
          <a:prstGeom prst="rect">
            <a:avLst/>
          </a:prstGeom>
        </p:spPr>
      </p:pic>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0" y="625474"/>
            <a:ext cx="9144000" cy="792163"/>
          </a:xfrm>
        </p:spPr>
        <p:txBody>
          <a:bodyPr>
            <a:normAutofit/>
          </a:bodyPr>
          <a:lstStyle/>
          <a:p>
            <a:pPr eaLnBrk="1" hangingPunct="1"/>
            <a:r>
              <a:rPr lang="en-US" b="1" dirty="0"/>
              <a:t>Read: The Gold Lender of Babylon</a:t>
            </a:r>
            <a:endParaRPr lang="en-US" dirty="0"/>
          </a:p>
        </p:txBody>
      </p:sp>
      <p:sp>
        <p:nvSpPr>
          <p:cNvPr id="3" name="Content Placeholder 2"/>
          <p:cNvSpPr>
            <a:spLocks noGrp="1"/>
          </p:cNvSpPr>
          <p:nvPr>
            <p:ph idx="1"/>
          </p:nvPr>
        </p:nvSpPr>
        <p:spPr>
          <a:xfrm>
            <a:off x="533400" y="1524000"/>
            <a:ext cx="6477000" cy="4876800"/>
          </a:xfrm>
        </p:spPr>
        <p:txBody>
          <a:bodyPr rtlCol="0">
            <a:normAutofit/>
          </a:bodyPr>
          <a:lstStyle/>
          <a:p>
            <a:pPr eaLnBrk="1" fontAlgn="auto" hangingPunct="1">
              <a:spcAft>
                <a:spcPts val="0"/>
              </a:spcAft>
              <a:buFont typeface="Arial" pitchFamily="34" charset="0"/>
              <a:buNone/>
              <a:defRPr/>
            </a:pPr>
            <a:r>
              <a:rPr lang="en-US" dirty="0"/>
              <a:t>Before you lend of invest your hard-earned dollars follow the following steps:</a:t>
            </a:r>
          </a:p>
          <a:p>
            <a:pPr>
              <a:buNone/>
              <a:defRPr/>
            </a:pPr>
            <a:r>
              <a:rPr lang="en-US" dirty="0"/>
              <a:t>1.) Realize people who don’t have $ will approach you with “ideas” or “needs” they have who want to borrow your money. </a:t>
            </a:r>
          </a:p>
          <a:p>
            <a:pPr>
              <a:buNone/>
              <a:defRPr/>
            </a:pPr>
            <a:r>
              <a:rPr lang="en-US" dirty="0"/>
              <a:t>2.) Run it by someone who cares about your financial well-being.</a:t>
            </a:r>
          </a:p>
          <a:p>
            <a:pPr algn="r" eaLnBrk="1" fontAlgn="auto" hangingPunct="1">
              <a:spcAft>
                <a:spcPts val="0"/>
              </a:spcAft>
              <a:buFont typeface="Arial" pitchFamily="34" charset="0"/>
              <a:buNone/>
              <a:defRPr/>
            </a:pPr>
            <a:endParaRPr lang="en-US" dirty="0">
              <a:solidFill>
                <a:srgbClr val="3333FF"/>
              </a:solidFill>
            </a:endParaRPr>
          </a:p>
        </p:txBody>
      </p:sp>
      <p:sp>
        <p:nvSpPr>
          <p:cNvPr id="7" name="Footer Placeholder 6"/>
          <p:cNvSpPr>
            <a:spLocks noGrp="1"/>
          </p:cNvSpPr>
          <p:nvPr>
            <p:ph type="ftr" sz="quarter" idx="11"/>
          </p:nvPr>
        </p:nvSpPr>
        <p:spPr>
          <a:xfrm>
            <a:off x="0" y="6492875"/>
            <a:ext cx="2895600" cy="365125"/>
          </a:xfrm>
        </p:spPr>
        <p:txBody>
          <a:bodyPr/>
          <a:lstStyle/>
          <a:p>
            <a:pPr algn="l">
              <a:defRPr/>
            </a:pPr>
            <a:r>
              <a:rPr lang="en-US"/>
              <a:t>© Alex Barrón 2012</a:t>
            </a:r>
            <a:endParaRPr lang="en-US" dirty="0"/>
          </a:p>
        </p:txBody>
      </p:sp>
      <p:sp>
        <p:nvSpPr>
          <p:cNvPr id="8" name="Slide Number Placeholder 7"/>
          <p:cNvSpPr>
            <a:spLocks noGrp="1"/>
          </p:cNvSpPr>
          <p:nvPr>
            <p:ph type="sldNum" sz="quarter" idx="12"/>
          </p:nvPr>
        </p:nvSpPr>
        <p:spPr>
          <a:xfrm>
            <a:off x="7010400" y="6492875"/>
            <a:ext cx="2133600" cy="365125"/>
          </a:xfrm>
        </p:spPr>
        <p:txBody>
          <a:bodyPr/>
          <a:lstStyle/>
          <a:p>
            <a:pPr>
              <a:defRPr/>
            </a:pPr>
            <a:fld id="{FFD16C0B-AF29-4449-ACFC-1BB2F7035805}" type="slidenum">
              <a:rPr lang="en-US"/>
              <a:pPr>
                <a:defRPr/>
              </a:pPr>
              <a:t>4</a:t>
            </a:fld>
            <a:endParaRPr lang="en-US"/>
          </a:p>
        </p:txBody>
      </p:sp>
      <p:pic>
        <p:nvPicPr>
          <p:cNvPr id="9222" name="Picture 9" descr="richest man.jpg"/>
          <p:cNvPicPr>
            <a:picLocks noChangeAspect="1"/>
          </p:cNvPicPr>
          <p:nvPr/>
        </p:nvPicPr>
        <p:blipFill>
          <a:blip r:embed="rId2" cstate="print"/>
          <a:srcRect/>
          <a:stretch>
            <a:fillRect/>
          </a:stretch>
        </p:blipFill>
        <p:spPr bwMode="auto">
          <a:xfrm>
            <a:off x="7239000" y="2286000"/>
            <a:ext cx="1638300" cy="2781300"/>
          </a:xfrm>
          <a:prstGeom prst="rect">
            <a:avLst/>
          </a:prstGeom>
          <a:noFill/>
          <a:ln w="9525">
            <a:noFill/>
            <a:miter lim="800000"/>
            <a:headEnd/>
            <a:tailEnd/>
          </a:ln>
        </p:spPr>
      </p:pic>
      <p:pic>
        <p:nvPicPr>
          <p:cNvPr id="2" name="Picture 1">
            <a:extLst>
              <a:ext uri="{FF2B5EF4-FFF2-40B4-BE49-F238E27FC236}">
                <a16:creationId xmlns:a16="http://schemas.microsoft.com/office/drawing/2014/main" id="{99CA4BBC-1349-13AC-44C6-CB04886B5293}"/>
              </a:ext>
            </a:extLst>
          </p:cNvPr>
          <p:cNvPicPr>
            <a:picLocks noChangeAspect="1"/>
          </p:cNvPicPr>
          <p:nvPr/>
        </p:nvPicPr>
        <p:blipFill>
          <a:blip r:embed="rId3"/>
          <a:stretch>
            <a:fillRect/>
          </a:stretch>
        </p:blipFill>
        <p:spPr>
          <a:xfrm>
            <a:off x="0" y="1660"/>
            <a:ext cx="1316953" cy="836540"/>
          </a:xfrm>
          <a:prstGeom prst="rect">
            <a:avLst/>
          </a:prstGeom>
        </p:spPr>
      </p:pic>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0" y="625474"/>
            <a:ext cx="9144000" cy="792164"/>
          </a:xfrm>
        </p:spPr>
        <p:txBody>
          <a:bodyPr>
            <a:normAutofit/>
          </a:bodyPr>
          <a:lstStyle/>
          <a:p>
            <a:pPr eaLnBrk="1" hangingPunct="1"/>
            <a:r>
              <a:rPr lang="en-US" b="1" dirty="0"/>
              <a:t>Read: The Gold Lender of Babylon</a:t>
            </a:r>
            <a:endParaRPr lang="en-US" dirty="0"/>
          </a:p>
        </p:txBody>
      </p:sp>
      <p:sp>
        <p:nvSpPr>
          <p:cNvPr id="3" name="Content Placeholder 2"/>
          <p:cNvSpPr>
            <a:spLocks noGrp="1"/>
          </p:cNvSpPr>
          <p:nvPr>
            <p:ph idx="1"/>
          </p:nvPr>
        </p:nvSpPr>
        <p:spPr>
          <a:xfrm>
            <a:off x="533400" y="1524000"/>
            <a:ext cx="7924800" cy="4876800"/>
          </a:xfrm>
        </p:spPr>
        <p:txBody>
          <a:bodyPr rtlCol="0">
            <a:normAutofit fontScale="92500" lnSpcReduction="10000"/>
          </a:bodyPr>
          <a:lstStyle/>
          <a:p>
            <a:pPr>
              <a:buNone/>
              <a:defRPr/>
            </a:pPr>
            <a:r>
              <a:rPr lang="en-US" dirty="0"/>
              <a:t>3.) Don’t harden your heart. Be open to genuine needs, but watch your money closely from those who would “share” it with you.  </a:t>
            </a:r>
          </a:p>
          <a:p>
            <a:pPr>
              <a:buNone/>
              <a:defRPr/>
            </a:pPr>
            <a:r>
              <a:rPr lang="en-US" dirty="0"/>
              <a:t>4.) Ask them to write out why they need it and how and when they plan to pay it back. Get them to sign and date it.</a:t>
            </a:r>
          </a:p>
          <a:p>
            <a:pPr>
              <a:buNone/>
              <a:defRPr/>
            </a:pPr>
            <a:r>
              <a:rPr lang="en-US" dirty="0"/>
              <a:t>5.) Ask for collateral. </a:t>
            </a:r>
          </a:p>
          <a:p>
            <a:pPr>
              <a:buNone/>
              <a:defRPr/>
            </a:pPr>
            <a:r>
              <a:rPr lang="en-US" dirty="0"/>
              <a:t>6.) If possible, GIVE them the money instead of lending it. Otherwise you might lose, both your friend and your money.</a:t>
            </a:r>
          </a:p>
          <a:p>
            <a:pPr algn="r" eaLnBrk="1" fontAlgn="auto" hangingPunct="1">
              <a:spcAft>
                <a:spcPts val="0"/>
              </a:spcAft>
              <a:buFont typeface="Arial" pitchFamily="34" charset="0"/>
              <a:buNone/>
              <a:defRPr/>
            </a:pPr>
            <a:endParaRPr lang="en-US" dirty="0">
              <a:solidFill>
                <a:srgbClr val="3333FF"/>
              </a:solidFill>
            </a:endParaRPr>
          </a:p>
        </p:txBody>
      </p:sp>
      <p:sp>
        <p:nvSpPr>
          <p:cNvPr id="7" name="Footer Placeholder 6"/>
          <p:cNvSpPr>
            <a:spLocks noGrp="1"/>
          </p:cNvSpPr>
          <p:nvPr>
            <p:ph type="ftr" sz="quarter" idx="11"/>
          </p:nvPr>
        </p:nvSpPr>
        <p:spPr>
          <a:xfrm>
            <a:off x="0" y="6492875"/>
            <a:ext cx="2895600" cy="365125"/>
          </a:xfrm>
        </p:spPr>
        <p:txBody>
          <a:bodyPr/>
          <a:lstStyle/>
          <a:p>
            <a:pPr algn="l">
              <a:defRPr/>
            </a:pPr>
            <a:r>
              <a:rPr lang="en-US"/>
              <a:t>© Alex Barrón 2012</a:t>
            </a:r>
            <a:endParaRPr lang="en-US" dirty="0"/>
          </a:p>
        </p:txBody>
      </p:sp>
      <p:sp>
        <p:nvSpPr>
          <p:cNvPr id="8" name="Slide Number Placeholder 7"/>
          <p:cNvSpPr>
            <a:spLocks noGrp="1"/>
          </p:cNvSpPr>
          <p:nvPr>
            <p:ph type="sldNum" sz="quarter" idx="12"/>
          </p:nvPr>
        </p:nvSpPr>
        <p:spPr>
          <a:xfrm>
            <a:off x="7010400" y="6492875"/>
            <a:ext cx="2133600" cy="365125"/>
          </a:xfrm>
        </p:spPr>
        <p:txBody>
          <a:bodyPr/>
          <a:lstStyle/>
          <a:p>
            <a:pPr>
              <a:defRPr/>
            </a:pPr>
            <a:fld id="{FFD16C0B-AF29-4449-ACFC-1BB2F7035805}" type="slidenum">
              <a:rPr lang="en-US"/>
              <a:pPr>
                <a:defRPr/>
              </a:pPr>
              <a:t>5</a:t>
            </a:fld>
            <a:endParaRPr lang="en-US"/>
          </a:p>
        </p:txBody>
      </p:sp>
      <p:pic>
        <p:nvPicPr>
          <p:cNvPr id="2" name="Picture 1">
            <a:extLst>
              <a:ext uri="{FF2B5EF4-FFF2-40B4-BE49-F238E27FC236}">
                <a16:creationId xmlns:a16="http://schemas.microsoft.com/office/drawing/2014/main" id="{DB880E5D-A020-8DFA-A48F-E15BC3E89D13}"/>
              </a:ext>
            </a:extLst>
          </p:cNvPr>
          <p:cNvPicPr>
            <a:picLocks noChangeAspect="1"/>
          </p:cNvPicPr>
          <p:nvPr/>
        </p:nvPicPr>
        <p:blipFill>
          <a:blip r:embed="rId2"/>
          <a:stretch>
            <a:fillRect/>
          </a:stretch>
        </p:blipFill>
        <p:spPr>
          <a:xfrm>
            <a:off x="0" y="1660"/>
            <a:ext cx="1316953" cy="836540"/>
          </a:xfrm>
          <a:prstGeom prst="rect">
            <a:avLst/>
          </a:prstGeom>
        </p:spPr>
      </p:pic>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0" y="0"/>
            <a:ext cx="9144000" cy="1143000"/>
          </a:xfrm>
        </p:spPr>
        <p:txBody>
          <a:bodyPr/>
          <a:lstStyle/>
          <a:p>
            <a:pPr eaLnBrk="1" hangingPunct="1"/>
            <a:r>
              <a:rPr lang="en-US" b="1"/>
              <a:t>Advice on Lending</a:t>
            </a:r>
            <a:endParaRPr lang="en-US"/>
          </a:p>
        </p:txBody>
      </p:sp>
      <p:sp>
        <p:nvSpPr>
          <p:cNvPr id="45059" name="Content Placeholder 2"/>
          <p:cNvSpPr>
            <a:spLocks noGrp="1"/>
          </p:cNvSpPr>
          <p:nvPr>
            <p:ph idx="1"/>
          </p:nvPr>
        </p:nvSpPr>
        <p:spPr>
          <a:xfrm>
            <a:off x="228600" y="1371600"/>
            <a:ext cx="8534400" cy="4876800"/>
          </a:xfrm>
        </p:spPr>
        <p:txBody>
          <a:bodyPr>
            <a:normAutofit lnSpcReduction="10000"/>
          </a:bodyPr>
          <a:lstStyle/>
          <a:p>
            <a:pPr eaLnBrk="1" hangingPunct="1"/>
            <a:r>
              <a:rPr lang="en-US" sz="2400" i="1" dirty="0">
                <a:solidFill>
                  <a:srgbClr val="2A08B8"/>
                </a:solidFill>
              </a:rPr>
              <a:t>"From each person to whom I lend, I do exact a token for my token chest, to remain there until the loan is repaid.  When they repay I give back, but if they never repay it will always remind me of one who was not faithful to my confidence.</a:t>
            </a:r>
            <a:endParaRPr lang="en-US" sz="2400" dirty="0">
              <a:solidFill>
                <a:srgbClr val="2A08B8"/>
              </a:solidFill>
            </a:endParaRPr>
          </a:p>
          <a:p>
            <a:pPr eaLnBrk="1" hangingPunct="1"/>
            <a:r>
              <a:rPr lang="en-US" sz="2400" i="1" dirty="0">
                <a:solidFill>
                  <a:srgbClr val="2A08B8"/>
                </a:solidFill>
              </a:rPr>
              <a:t> The safest loans, my token box tell me, are to those whose possessions are of more value than the one they desire.</a:t>
            </a:r>
            <a:endParaRPr lang="en-US" sz="2400" dirty="0">
              <a:solidFill>
                <a:srgbClr val="2A08B8"/>
              </a:solidFill>
            </a:endParaRPr>
          </a:p>
          <a:p>
            <a:pPr eaLnBrk="1" hangingPunct="1"/>
            <a:r>
              <a:rPr lang="en-US" sz="2400" i="1" dirty="0">
                <a:solidFill>
                  <a:srgbClr val="2A08B8"/>
                </a:solidFill>
              </a:rPr>
              <a:t> Humans in the throes of great emotions are not safe risks for the gold lender.</a:t>
            </a:r>
            <a:endParaRPr lang="en-US" sz="2400" dirty="0">
              <a:solidFill>
                <a:srgbClr val="2A08B8"/>
              </a:solidFill>
            </a:endParaRPr>
          </a:p>
          <a:p>
            <a:pPr eaLnBrk="1" hangingPunct="1"/>
            <a:r>
              <a:rPr lang="en-US" sz="2400" i="1" dirty="0">
                <a:solidFill>
                  <a:srgbClr val="2A08B8"/>
                </a:solidFill>
              </a:rPr>
              <a:t> If someone borrows for purposes that bring money back to them, they insist on repaying promptly.  But if they borrow because of their indiscretions, I warn you to be cautious if you would ever have your gold back in hand again.</a:t>
            </a:r>
          </a:p>
          <a:p>
            <a:pPr algn="r">
              <a:buNone/>
            </a:pPr>
            <a:r>
              <a:rPr lang="en-US" sz="2400" i="1" dirty="0">
                <a:solidFill>
                  <a:srgbClr val="2A08B8"/>
                </a:solidFill>
              </a:rPr>
              <a:t>- The Richest Man in Babylon</a:t>
            </a:r>
            <a:endParaRPr lang="en-US" sz="2400" dirty="0">
              <a:solidFill>
                <a:srgbClr val="2A08B8"/>
              </a:solidFill>
            </a:endParaRPr>
          </a:p>
          <a:p>
            <a:pPr eaLnBrk="1" hangingPunct="1"/>
            <a:endParaRPr lang="en-US" sz="2400" dirty="0">
              <a:solidFill>
                <a:srgbClr val="2A08B8"/>
              </a:solidFill>
            </a:endParaRPr>
          </a:p>
          <a:p>
            <a:pPr eaLnBrk="1" hangingPunct="1"/>
            <a:endParaRPr lang="en-US" sz="2400" dirty="0"/>
          </a:p>
        </p:txBody>
      </p:sp>
      <p:sp>
        <p:nvSpPr>
          <p:cNvPr id="7" name="Footer Placeholder 6"/>
          <p:cNvSpPr>
            <a:spLocks noGrp="1"/>
          </p:cNvSpPr>
          <p:nvPr>
            <p:ph type="ftr" sz="quarter" idx="11"/>
          </p:nvPr>
        </p:nvSpPr>
        <p:spPr>
          <a:xfrm>
            <a:off x="0" y="6492875"/>
            <a:ext cx="2895600" cy="365125"/>
          </a:xfrm>
        </p:spPr>
        <p:txBody>
          <a:bodyPr/>
          <a:lstStyle/>
          <a:p>
            <a:pPr algn="l">
              <a:defRPr/>
            </a:pPr>
            <a:r>
              <a:rPr lang="en-US"/>
              <a:t>© Alex Barrón 2012</a:t>
            </a:r>
            <a:endParaRPr lang="en-US" dirty="0"/>
          </a:p>
        </p:txBody>
      </p:sp>
      <p:sp>
        <p:nvSpPr>
          <p:cNvPr id="8" name="Slide Number Placeholder 7"/>
          <p:cNvSpPr>
            <a:spLocks noGrp="1"/>
          </p:cNvSpPr>
          <p:nvPr>
            <p:ph type="sldNum" sz="quarter" idx="12"/>
          </p:nvPr>
        </p:nvSpPr>
        <p:spPr>
          <a:xfrm>
            <a:off x="7010400" y="6492875"/>
            <a:ext cx="2133600" cy="365125"/>
          </a:xfrm>
        </p:spPr>
        <p:txBody>
          <a:bodyPr/>
          <a:lstStyle/>
          <a:p>
            <a:pPr>
              <a:defRPr/>
            </a:pPr>
            <a:fld id="{B5CC2B16-2E91-4885-B797-275679049AA5}" type="slidenum">
              <a:rPr lang="en-US"/>
              <a:pPr>
                <a:defRPr/>
              </a:pPr>
              <a:t>6</a:t>
            </a:fld>
            <a:endParaRPr lang="en-US"/>
          </a:p>
        </p:txBody>
      </p:sp>
      <p:pic>
        <p:nvPicPr>
          <p:cNvPr id="2" name="Picture 1">
            <a:extLst>
              <a:ext uri="{FF2B5EF4-FFF2-40B4-BE49-F238E27FC236}">
                <a16:creationId xmlns:a16="http://schemas.microsoft.com/office/drawing/2014/main" id="{4B086F05-21D2-9888-05C8-039AB982E47B}"/>
              </a:ext>
            </a:extLst>
          </p:cNvPr>
          <p:cNvPicPr>
            <a:picLocks noChangeAspect="1"/>
          </p:cNvPicPr>
          <p:nvPr/>
        </p:nvPicPr>
        <p:blipFill>
          <a:blip r:embed="rId2"/>
          <a:stretch>
            <a:fillRect/>
          </a:stretch>
        </p:blipFill>
        <p:spPr>
          <a:xfrm>
            <a:off x="0" y="1660"/>
            <a:ext cx="1316953" cy="836540"/>
          </a:xfrm>
          <a:prstGeom prst="rect">
            <a:avLst/>
          </a:prstGeom>
        </p:spPr>
      </p:pic>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0" y="0"/>
            <a:ext cx="9144000" cy="1143000"/>
          </a:xfrm>
        </p:spPr>
        <p:txBody>
          <a:bodyPr/>
          <a:lstStyle/>
          <a:p>
            <a:pPr eaLnBrk="1" hangingPunct="1"/>
            <a:r>
              <a:rPr lang="en-US" b="1"/>
              <a:t>Advice on Lending</a:t>
            </a:r>
            <a:endParaRPr lang="en-US"/>
          </a:p>
        </p:txBody>
      </p:sp>
      <p:sp>
        <p:nvSpPr>
          <p:cNvPr id="46083" name="Content Placeholder 2"/>
          <p:cNvSpPr>
            <a:spLocks noGrp="1"/>
          </p:cNvSpPr>
          <p:nvPr>
            <p:ph idx="1"/>
          </p:nvPr>
        </p:nvSpPr>
        <p:spPr>
          <a:xfrm>
            <a:off x="228600" y="1371600"/>
            <a:ext cx="8534400" cy="4572000"/>
          </a:xfrm>
        </p:spPr>
        <p:txBody>
          <a:bodyPr>
            <a:normAutofit lnSpcReduction="10000"/>
          </a:bodyPr>
          <a:lstStyle/>
          <a:p>
            <a:pPr eaLnBrk="1" hangingPunct="1"/>
            <a:r>
              <a:rPr lang="en-US" sz="2400" i="1" dirty="0">
                <a:solidFill>
                  <a:srgbClr val="2A08B8"/>
                </a:solidFill>
              </a:rPr>
              <a:t>If someone comes to me and ask to borrow gold I should ask him for what purpose he would use it.  "What knowledge have you of the ways of trade?  Do you know where you can buy at lowest cost?  Do you know where you can sell at a fair price?"  Could he say 'Yes' to these questions.  If not, then would I say to him that his purpose was not wise.  His ambition, though worthy, is not practical and I would not lend him any gold.</a:t>
            </a:r>
          </a:p>
          <a:p>
            <a:pPr eaLnBrk="1" hangingPunct="1"/>
            <a:r>
              <a:rPr lang="en-US" sz="2400" i="1" dirty="0">
                <a:solidFill>
                  <a:srgbClr val="2A08B8"/>
                </a:solidFill>
              </a:rPr>
              <a:t>Gold is the merchandise of the lender of money.  It is easy to lend.  If it is lent unwisely then it is difficult to get back.  The wise lender wishes not the risk of the undertaking but the guarantee of safe repayment.</a:t>
            </a:r>
          </a:p>
          <a:p>
            <a:pPr algn="r" eaLnBrk="1" hangingPunct="1">
              <a:buNone/>
            </a:pPr>
            <a:r>
              <a:rPr lang="en-US" sz="2400" i="1" dirty="0">
                <a:solidFill>
                  <a:srgbClr val="2A08B8"/>
                </a:solidFill>
              </a:rPr>
              <a:t>- The Richest Man in Babylon</a:t>
            </a:r>
            <a:endParaRPr lang="en-US" sz="2400" dirty="0">
              <a:solidFill>
                <a:srgbClr val="2A08B8"/>
              </a:solidFill>
            </a:endParaRPr>
          </a:p>
          <a:p>
            <a:pPr eaLnBrk="1" hangingPunct="1"/>
            <a:endParaRPr lang="en-US" sz="2400" dirty="0">
              <a:solidFill>
                <a:srgbClr val="0070C0"/>
              </a:solidFill>
            </a:endParaRPr>
          </a:p>
        </p:txBody>
      </p:sp>
      <p:sp>
        <p:nvSpPr>
          <p:cNvPr id="7" name="Footer Placeholder 6"/>
          <p:cNvSpPr>
            <a:spLocks noGrp="1"/>
          </p:cNvSpPr>
          <p:nvPr>
            <p:ph type="ftr" sz="quarter" idx="11"/>
          </p:nvPr>
        </p:nvSpPr>
        <p:spPr>
          <a:xfrm>
            <a:off x="0" y="6492875"/>
            <a:ext cx="2895600" cy="365125"/>
          </a:xfrm>
        </p:spPr>
        <p:txBody>
          <a:bodyPr/>
          <a:lstStyle/>
          <a:p>
            <a:pPr algn="l">
              <a:defRPr/>
            </a:pPr>
            <a:r>
              <a:rPr lang="en-US"/>
              <a:t>© Alex Barrón 2012</a:t>
            </a:r>
            <a:endParaRPr lang="en-US" dirty="0"/>
          </a:p>
        </p:txBody>
      </p:sp>
      <p:sp>
        <p:nvSpPr>
          <p:cNvPr id="8" name="Slide Number Placeholder 7"/>
          <p:cNvSpPr>
            <a:spLocks noGrp="1"/>
          </p:cNvSpPr>
          <p:nvPr>
            <p:ph type="sldNum" sz="quarter" idx="12"/>
          </p:nvPr>
        </p:nvSpPr>
        <p:spPr>
          <a:xfrm>
            <a:off x="7010400" y="6492875"/>
            <a:ext cx="2133600" cy="365125"/>
          </a:xfrm>
        </p:spPr>
        <p:txBody>
          <a:bodyPr/>
          <a:lstStyle/>
          <a:p>
            <a:pPr>
              <a:defRPr/>
            </a:pPr>
            <a:fld id="{EB01FFD9-FB41-473B-970C-AAEDD1ECCB41}" type="slidenum">
              <a:rPr lang="en-US"/>
              <a:pPr>
                <a:defRPr/>
              </a:pPr>
              <a:t>7</a:t>
            </a:fld>
            <a:endParaRPr lang="en-US"/>
          </a:p>
        </p:txBody>
      </p:sp>
      <p:pic>
        <p:nvPicPr>
          <p:cNvPr id="2" name="Picture 1">
            <a:extLst>
              <a:ext uri="{FF2B5EF4-FFF2-40B4-BE49-F238E27FC236}">
                <a16:creationId xmlns:a16="http://schemas.microsoft.com/office/drawing/2014/main" id="{1C6EB8DC-4FA6-E3DF-882C-7144DDAB2F50}"/>
              </a:ext>
            </a:extLst>
          </p:cNvPr>
          <p:cNvPicPr>
            <a:picLocks noChangeAspect="1"/>
          </p:cNvPicPr>
          <p:nvPr/>
        </p:nvPicPr>
        <p:blipFill>
          <a:blip r:embed="rId2"/>
          <a:stretch>
            <a:fillRect/>
          </a:stretch>
        </p:blipFill>
        <p:spPr>
          <a:xfrm>
            <a:off x="0" y="1660"/>
            <a:ext cx="1316953" cy="836540"/>
          </a:xfrm>
          <a:prstGeom prst="rect">
            <a:avLst/>
          </a:prstGeom>
        </p:spPr>
      </p:pic>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35338"/>
            <a:ext cx="8229600" cy="1143000"/>
          </a:xfrm>
        </p:spPr>
        <p:txBody>
          <a:bodyPr>
            <a:normAutofit fontScale="90000"/>
          </a:bodyPr>
          <a:lstStyle/>
          <a:p>
            <a:r>
              <a:rPr lang="en-US" b="1" dirty="0"/>
              <a:t>Conclusion: Be a Good Steward of The Resources Entrusted to You</a:t>
            </a:r>
          </a:p>
        </p:txBody>
      </p:sp>
      <p:pic>
        <p:nvPicPr>
          <p:cNvPr id="3" name="Picture 2" descr="Stewardship_Logo_2008_flippedtext.jpg"/>
          <p:cNvPicPr>
            <a:picLocks noChangeAspect="1"/>
          </p:cNvPicPr>
          <p:nvPr/>
        </p:nvPicPr>
        <p:blipFill>
          <a:blip r:embed="rId2" cstate="print"/>
          <a:stretch>
            <a:fillRect/>
          </a:stretch>
        </p:blipFill>
        <p:spPr>
          <a:xfrm>
            <a:off x="5271632" y="3188312"/>
            <a:ext cx="3381375" cy="3381375"/>
          </a:xfrm>
          <a:prstGeom prst="rect">
            <a:avLst/>
          </a:prstGeom>
        </p:spPr>
      </p:pic>
      <p:pic>
        <p:nvPicPr>
          <p:cNvPr id="4" name="Picture 3" descr="Stewardship1.jpg"/>
          <p:cNvPicPr>
            <a:picLocks noChangeAspect="1"/>
          </p:cNvPicPr>
          <p:nvPr/>
        </p:nvPicPr>
        <p:blipFill>
          <a:blip r:embed="rId3" cstate="print"/>
          <a:stretch>
            <a:fillRect/>
          </a:stretch>
        </p:blipFill>
        <p:spPr>
          <a:xfrm>
            <a:off x="1066800" y="3657600"/>
            <a:ext cx="3048000" cy="1619250"/>
          </a:xfrm>
          <a:prstGeom prst="rect">
            <a:avLst/>
          </a:prstGeom>
        </p:spPr>
      </p:pic>
      <p:sp>
        <p:nvSpPr>
          <p:cNvPr id="5" name="Title 1"/>
          <p:cNvSpPr txBox="1">
            <a:spLocks/>
          </p:cNvSpPr>
          <p:nvPr/>
        </p:nvSpPr>
        <p:spPr>
          <a:xfrm>
            <a:off x="305545" y="1961825"/>
            <a:ext cx="8229600" cy="1143000"/>
          </a:xfrm>
          <a:prstGeom prst="rect">
            <a:avLst/>
          </a:prstGeom>
        </p:spPr>
        <p:txBody>
          <a:bodyPr vert="horz" lIns="91440" tIns="45720" rIns="91440" bIns="45720" rtlCol="0" anchor="ctr">
            <a:normAutofit fontScale="6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1" u="none" strike="noStrike" kern="1200" cap="none" spc="0" normalizeH="0" baseline="0" noProof="0" dirty="0">
                <a:ln>
                  <a:noFill/>
                </a:ln>
                <a:solidFill>
                  <a:srgbClr val="2A08B8"/>
                </a:solidFill>
                <a:effectLst/>
                <a:uLnTx/>
                <a:uFillTx/>
                <a:latin typeface="+mj-lt"/>
                <a:ea typeface="+mj-ea"/>
                <a:cs typeface="+mj-cs"/>
              </a:rPr>
              <a:t>Investing</a:t>
            </a:r>
            <a:r>
              <a:rPr kumimoji="0" lang="en-US" sz="4400" b="1" i="1" u="none" strike="noStrike" kern="1200" cap="none" spc="0" normalizeH="0" noProof="0" dirty="0">
                <a:ln>
                  <a:noFill/>
                </a:ln>
                <a:solidFill>
                  <a:srgbClr val="2A08B8"/>
                </a:solidFill>
                <a:effectLst/>
                <a:uLnTx/>
                <a:uFillTx/>
                <a:latin typeface="+mj-lt"/>
                <a:ea typeface="+mj-ea"/>
                <a:cs typeface="+mj-cs"/>
              </a:rPr>
              <a:t> Money is hard work. Be careful where you lend it, how you invest it. Do your best to protect it from Loss. Get Life Insurance, Protect Your Assets &amp; Plan Your Estate</a:t>
            </a:r>
            <a:endParaRPr kumimoji="0" lang="en-US" sz="4400" b="1" i="1" u="none" strike="noStrike" kern="1200" cap="none" spc="0" normalizeH="0" baseline="0" noProof="0" dirty="0">
              <a:ln>
                <a:noFill/>
              </a:ln>
              <a:solidFill>
                <a:srgbClr val="2A08B8"/>
              </a:solidFill>
              <a:effectLst/>
              <a:uLnTx/>
              <a:uFillTx/>
              <a:latin typeface="+mj-lt"/>
              <a:ea typeface="+mj-ea"/>
              <a:cs typeface="+mj-cs"/>
            </a:endParaRPr>
          </a:p>
        </p:txBody>
      </p:sp>
      <p:pic>
        <p:nvPicPr>
          <p:cNvPr id="7" name="Picture 6">
            <a:extLst>
              <a:ext uri="{FF2B5EF4-FFF2-40B4-BE49-F238E27FC236}">
                <a16:creationId xmlns:a16="http://schemas.microsoft.com/office/drawing/2014/main" id="{BF2E8075-5EE3-0989-072E-87937472031A}"/>
              </a:ext>
            </a:extLst>
          </p:cNvPr>
          <p:cNvPicPr>
            <a:picLocks noChangeAspect="1"/>
          </p:cNvPicPr>
          <p:nvPr/>
        </p:nvPicPr>
        <p:blipFill>
          <a:blip r:embed="rId4"/>
          <a:stretch>
            <a:fillRect/>
          </a:stretch>
        </p:blipFill>
        <p:spPr>
          <a:xfrm>
            <a:off x="0" y="1660"/>
            <a:ext cx="1316953" cy="83654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1667</TotalTime>
  <Words>708</Words>
  <Application>Microsoft Office PowerPoint</Application>
  <PresentationFormat>On-screen Show (4:3)</PresentationFormat>
  <Paragraphs>42</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Office Theme</vt:lpstr>
      <vt:lpstr>Financial Freedom  Challenge</vt:lpstr>
      <vt:lpstr>LOANS: REMEMBER –  RETURN OF CAPITAL IS MORE IMPORTANT THAN RETURN ON CAPITAL</vt:lpstr>
      <vt:lpstr>LOANS</vt:lpstr>
      <vt:lpstr>Read: The Gold Lender of Babylon</vt:lpstr>
      <vt:lpstr>Read: The Gold Lender of Babylon</vt:lpstr>
      <vt:lpstr>Advice on Lending</vt:lpstr>
      <vt:lpstr>Advice on Lending</vt:lpstr>
      <vt:lpstr>Conclusion: Be a Good Steward of The Resources Entrusted to You</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Freedom 101 Seminar</dc:title>
  <dc:creator>abarron</dc:creator>
  <cp:lastModifiedBy>Alex Barron</cp:lastModifiedBy>
  <cp:revision>54</cp:revision>
  <dcterms:created xsi:type="dcterms:W3CDTF">2013-07-04T19:26:03Z</dcterms:created>
  <dcterms:modified xsi:type="dcterms:W3CDTF">2024-07-09T22:16:06Z</dcterms:modified>
</cp:coreProperties>
</file>