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421"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 id="359" r:id="rId40"/>
    <p:sldId id="360" r:id="rId41"/>
    <p:sldId id="361" r:id="rId42"/>
  </p:sldIdLst>
  <p:sldSz cx="9144000" cy="6858000" type="screen4x3"/>
  <p:notesSz cx="7034213"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41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84625" y="0"/>
            <a:ext cx="3048000" cy="46355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84625" y="8818563"/>
            <a:ext cx="3048000" cy="463550"/>
          </a:xfrm>
          <a:prstGeom prst="rect">
            <a:avLst/>
          </a:prstGeom>
        </p:spPr>
        <p:txBody>
          <a:bodyPr vert="horz" lIns="91440" tIns="45720" rIns="91440" bIns="45720" rtlCol="0" anchor="b"/>
          <a:lstStyle>
            <a:lvl1pPr algn="r">
              <a:defRPr sz="1200"/>
            </a:lvl1pPr>
          </a:lstStyle>
          <a:p>
            <a:fld id="{C83C3E14-D351-4955-A275-17B9F5A1AB3D}" type="slidenum">
              <a:rPr lang="en-US" smtClean="0"/>
              <a:pPr/>
              <a:t>‹#›</a:t>
            </a:fld>
            <a:endParaRPr lang="en-US"/>
          </a:p>
        </p:txBody>
      </p:sp>
    </p:spTree>
    <p:extLst>
      <p:ext uri="{BB962C8B-B14F-4D97-AF65-F5344CB8AC3E}">
        <p14:creationId xmlns:p14="http://schemas.microsoft.com/office/powerpoint/2010/main" val="298079330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84625" y="0"/>
            <a:ext cx="3048000" cy="46355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96975" y="696913"/>
            <a:ext cx="4641850"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3263" y="4410075"/>
            <a:ext cx="5627687" cy="41767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84625" y="8818563"/>
            <a:ext cx="3048000" cy="463550"/>
          </a:xfrm>
          <a:prstGeom prst="rect">
            <a:avLst/>
          </a:prstGeom>
        </p:spPr>
        <p:txBody>
          <a:bodyPr vert="horz" lIns="91440" tIns="45720" rIns="91440" bIns="45720" rtlCol="0" anchor="b"/>
          <a:lstStyle>
            <a:lvl1pPr algn="r">
              <a:defRPr sz="1200"/>
            </a:lvl1pPr>
          </a:lstStyle>
          <a:p>
            <a:fld id="{7436D8C6-31D5-45B3-B6A9-64E87E5F8D97}" type="slidenum">
              <a:rPr lang="en-US" smtClean="0"/>
              <a:pPr/>
              <a:t>‹#›</a:t>
            </a:fld>
            <a:endParaRPr lang="en-US"/>
          </a:p>
        </p:txBody>
      </p:sp>
    </p:spTree>
    <p:extLst>
      <p:ext uri="{BB962C8B-B14F-4D97-AF65-F5344CB8AC3E}">
        <p14:creationId xmlns:p14="http://schemas.microsoft.com/office/powerpoint/2010/main" val="265161223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B1CB65E-8984-4B2D-8EAB-DAB4EE628FEC}" type="datetime1">
              <a:rPr lang="en-US" smtClean="0"/>
              <a:pPr/>
              <a:t>7/1/2024</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A97917-B44C-4CC7-8FAB-AD519586504B}" type="datetime1">
              <a:rPr lang="en-US" smtClean="0"/>
              <a:pPr/>
              <a:t>7/1/2024</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43FF12-27C4-4199-842C-8D1902FDF073}" type="datetime1">
              <a:rPr lang="en-US" smtClean="0"/>
              <a:pPr/>
              <a:t>7/1/2024</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D4FC4C-3160-40B1-9D6D-07A955B186D0}" type="datetime1">
              <a:rPr lang="en-US" smtClean="0"/>
              <a:pPr/>
              <a:t>7/1/2024</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ED52DB-C3A5-4A68-8413-D4E658136DB4}" type="datetime1">
              <a:rPr lang="en-US" smtClean="0"/>
              <a:pPr/>
              <a:t>7/1/2024</a:t>
            </a:fld>
            <a:endParaRPr lang="en-US"/>
          </a:p>
        </p:txBody>
      </p:sp>
      <p:sp>
        <p:nvSpPr>
          <p:cNvPr id="5" name="Footer Placeholder 4"/>
          <p:cNvSpPr>
            <a:spLocks noGrp="1"/>
          </p:cNvSpPr>
          <p:nvPr>
            <p:ph type="ftr" sz="quarter" idx="11"/>
          </p:nvPr>
        </p:nvSpPr>
        <p:spPr/>
        <p:txBody>
          <a:bodyPr/>
          <a:lstStyle/>
          <a:p>
            <a:r>
              <a:rPr lang="en-US"/>
              <a:t>© Alex Barrón 2012</a:t>
            </a:r>
          </a:p>
        </p:txBody>
      </p:sp>
      <p:sp>
        <p:nvSpPr>
          <p:cNvPr id="6" name="Slide Number Placeholder 5"/>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416C01-ED84-4625-9425-E81AA196092C}" type="datetime1">
              <a:rPr lang="en-US" smtClean="0"/>
              <a:pPr/>
              <a:t>7/1/2024</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701685-17F5-409D-877C-2E7D9B69A474}" type="datetime1">
              <a:rPr lang="en-US" smtClean="0"/>
              <a:pPr/>
              <a:t>7/1/2024</a:t>
            </a:fld>
            <a:endParaRPr lang="en-US"/>
          </a:p>
        </p:txBody>
      </p:sp>
      <p:sp>
        <p:nvSpPr>
          <p:cNvPr id="8" name="Footer Placeholder 7"/>
          <p:cNvSpPr>
            <a:spLocks noGrp="1"/>
          </p:cNvSpPr>
          <p:nvPr>
            <p:ph type="ftr" sz="quarter" idx="11"/>
          </p:nvPr>
        </p:nvSpPr>
        <p:spPr/>
        <p:txBody>
          <a:bodyPr/>
          <a:lstStyle/>
          <a:p>
            <a:r>
              <a:rPr lang="en-US"/>
              <a:t>© Alex Barrón 2012</a:t>
            </a:r>
          </a:p>
        </p:txBody>
      </p:sp>
      <p:sp>
        <p:nvSpPr>
          <p:cNvPr id="9" name="Slide Number Placeholder 8"/>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82D321-6E58-49B2-8E9D-76185AF26AD8}" type="datetime1">
              <a:rPr lang="en-US" smtClean="0"/>
              <a:pPr/>
              <a:t>7/1/2024</a:t>
            </a:fld>
            <a:endParaRPr lang="en-US"/>
          </a:p>
        </p:txBody>
      </p:sp>
      <p:sp>
        <p:nvSpPr>
          <p:cNvPr id="4" name="Footer Placeholder 3"/>
          <p:cNvSpPr>
            <a:spLocks noGrp="1"/>
          </p:cNvSpPr>
          <p:nvPr>
            <p:ph type="ftr" sz="quarter" idx="11"/>
          </p:nvPr>
        </p:nvSpPr>
        <p:spPr/>
        <p:txBody>
          <a:bodyPr/>
          <a:lstStyle/>
          <a:p>
            <a:r>
              <a:rPr lang="en-US"/>
              <a:t>© Alex Barrón 2012</a:t>
            </a:r>
          </a:p>
        </p:txBody>
      </p:sp>
      <p:sp>
        <p:nvSpPr>
          <p:cNvPr id="5" name="Slide Number Placeholder 4"/>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75562-5773-4541-993D-948DB7505667}" type="datetime1">
              <a:rPr lang="en-US" smtClean="0"/>
              <a:pPr/>
              <a:t>7/1/2024</a:t>
            </a:fld>
            <a:endParaRPr lang="en-US"/>
          </a:p>
        </p:txBody>
      </p:sp>
      <p:sp>
        <p:nvSpPr>
          <p:cNvPr id="3" name="Footer Placeholder 2"/>
          <p:cNvSpPr>
            <a:spLocks noGrp="1"/>
          </p:cNvSpPr>
          <p:nvPr>
            <p:ph type="ftr" sz="quarter" idx="11"/>
          </p:nvPr>
        </p:nvSpPr>
        <p:spPr/>
        <p:txBody>
          <a:bodyPr/>
          <a:lstStyle/>
          <a:p>
            <a:r>
              <a:rPr lang="en-US"/>
              <a:t>© Alex Barrón 2012</a:t>
            </a:r>
          </a:p>
        </p:txBody>
      </p:sp>
      <p:sp>
        <p:nvSpPr>
          <p:cNvPr id="4" name="Slide Number Placeholder 3"/>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B9B8F9-F63B-4A11-AE8E-6C80C0C94210}" type="datetime1">
              <a:rPr lang="en-US" smtClean="0"/>
              <a:pPr/>
              <a:t>7/1/2024</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2537F6-861D-4583-BBFE-871A61E2FFF4}" type="datetime1">
              <a:rPr lang="en-US" smtClean="0"/>
              <a:pPr/>
              <a:t>7/1/2024</a:t>
            </a:fld>
            <a:endParaRPr lang="en-US"/>
          </a:p>
        </p:txBody>
      </p:sp>
      <p:sp>
        <p:nvSpPr>
          <p:cNvPr id="6" name="Footer Placeholder 5"/>
          <p:cNvSpPr>
            <a:spLocks noGrp="1"/>
          </p:cNvSpPr>
          <p:nvPr>
            <p:ph type="ftr" sz="quarter" idx="11"/>
          </p:nvPr>
        </p:nvSpPr>
        <p:spPr/>
        <p:txBody>
          <a:bodyPr/>
          <a:lstStyle/>
          <a:p>
            <a:r>
              <a:rPr lang="en-US"/>
              <a:t>© Alex Barrón 2012</a:t>
            </a:r>
          </a:p>
        </p:txBody>
      </p:sp>
      <p:sp>
        <p:nvSpPr>
          <p:cNvPr id="7" name="Slide Number Placeholder 6"/>
          <p:cNvSpPr>
            <a:spLocks noGrp="1"/>
          </p:cNvSpPr>
          <p:nvPr>
            <p:ph type="sldNum" sz="quarter" idx="12"/>
          </p:nvPr>
        </p:nvSpPr>
        <p:spPr/>
        <p:txBody>
          <a:bodyPr/>
          <a:lstStyle/>
          <a:p>
            <a:fld id="{26992660-07D7-4D1A-9A00-6246F487EF94}"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BE770-F9F8-4E8B-9D03-9E4028AAD8F1}" type="datetime1">
              <a:rPr lang="en-US" smtClean="0"/>
              <a:pPr/>
              <a:t>7/1/2024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Alex Barrón 2012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92660-07D7-4D1A-9A00-6246F487EF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99BE5F6-793A-3ECF-EA89-BADB0D7597D9}"/>
              </a:ext>
            </a:extLst>
          </p:cNvPr>
          <p:cNvSpPr>
            <a:spLocks noGrp="1"/>
          </p:cNvSpPr>
          <p:nvPr>
            <p:ph type="ctrTitle"/>
          </p:nvPr>
        </p:nvSpPr>
        <p:spPr>
          <a:xfrm>
            <a:off x="2552700" y="152400"/>
            <a:ext cx="6362700" cy="2111375"/>
          </a:xfrm>
        </p:spPr>
        <p:txBody>
          <a:bodyPr/>
          <a:lstStyle/>
          <a:p>
            <a:r>
              <a:rPr lang="en-US" altLang="en-US" b="1"/>
              <a:t>Reto Libertad Financiera</a:t>
            </a:r>
            <a:endParaRPr lang="en-US" altLang="en-US"/>
          </a:p>
        </p:txBody>
      </p:sp>
      <p:sp>
        <p:nvSpPr>
          <p:cNvPr id="3" name="Subtitle 2">
            <a:extLst>
              <a:ext uri="{FF2B5EF4-FFF2-40B4-BE49-F238E27FC236}">
                <a16:creationId xmlns:a16="http://schemas.microsoft.com/office/drawing/2014/main" id="{632BD14C-4A30-36B9-FDD5-1E29B263DCE8}"/>
              </a:ext>
            </a:extLst>
          </p:cNvPr>
          <p:cNvSpPr>
            <a:spLocks noGrp="1"/>
          </p:cNvSpPr>
          <p:nvPr>
            <p:ph type="subTitle" idx="1"/>
          </p:nvPr>
        </p:nvSpPr>
        <p:spPr>
          <a:xfrm>
            <a:off x="0" y="5108575"/>
            <a:ext cx="2854325" cy="1184275"/>
          </a:xfrm>
        </p:spPr>
        <p:txBody>
          <a:bodyPr/>
          <a:lstStyle/>
          <a:p>
            <a:pPr>
              <a:defRPr/>
            </a:pPr>
            <a:r>
              <a:rPr lang="en-US" dirty="0" err="1"/>
              <a:t>por</a:t>
            </a:r>
            <a:endParaRPr lang="en-US" dirty="0"/>
          </a:p>
          <a:p>
            <a:pPr>
              <a:defRPr/>
            </a:pPr>
            <a:r>
              <a:rPr lang="en-US" dirty="0"/>
              <a:t>Alex </a:t>
            </a:r>
            <a:r>
              <a:rPr lang="en-US" dirty="0" err="1"/>
              <a:t>Barrón</a:t>
            </a:r>
            <a:endParaRPr lang="en-US" dirty="0"/>
          </a:p>
        </p:txBody>
      </p:sp>
      <p:pic>
        <p:nvPicPr>
          <p:cNvPr id="4100" name="Picture 5">
            <a:extLst>
              <a:ext uri="{FF2B5EF4-FFF2-40B4-BE49-F238E27FC236}">
                <a16:creationId xmlns:a16="http://schemas.microsoft.com/office/drawing/2014/main" id="{98DB2F26-0315-5B02-B580-DA2DB8E6FD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103188"/>
            <a:ext cx="2209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What is athletics? Know all the track and field events">
            <a:extLst>
              <a:ext uri="{FF2B5EF4-FFF2-40B4-BE49-F238E27FC236}">
                <a16:creationId xmlns:a16="http://schemas.microsoft.com/office/drawing/2014/main" id="{55B8F98E-3BA6-E8FF-A33B-62C773A30A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4325" y="2178050"/>
            <a:ext cx="29083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6" descr="As the indoor Track and Field season wraps up, the Winona State University  team finishes on a fast note – The Winonan">
            <a:extLst>
              <a:ext uri="{FF2B5EF4-FFF2-40B4-BE49-F238E27FC236}">
                <a16:creationId xmlns:a16="http://schemas.microsoft.com/office/drawing/2014/main" id="{8BC2FC30-7EF9-35BF-87CC-86919FAADAD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92813" y="2178050"/>
            <a:ext cx="29019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8" descr="Crossing Life's Finish Lines | Maria's Farm Country Kitchen">
            <a:extLst>
              <a:ext uri="{FF2B5EF4-FFF2-40B4-BE49-F238E27FC236}">
                <a16:creationId xmlns:a16="http://schemas.microsoft.com/office/drawing/2014/main" id="{D7EA5359-E6D4-5CE7-5FD2-B6C44A8184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4325" y="4164013"/>
            <a:ext cx="29083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0" descr="Look: 2A, 5A athletes compete in 2022 Texas (UIL) Track &amp; Field State  Championships - Sports Illustrated High School News, Analysis and More">
            <a:extLst>
              <a:ext uri="{FF2B5EF4-FFF2-40B4-BE49-F238E27FC236}">
                <a16:creationId xmlns:a16="http://schemas.microsoft.com/office/drawing/2014/main" id="{6301DDED-A9C9-DF4B-4073-F2CD35BEC12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92813" y="4043363"/>
            <a:ext cx="2903537"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Subtitle 2">
            <a:extLst>
              <a:ext uri="{FF2B5EF4-FFF2-40B4-BE49-F238E27FC236}">
                <a16:creationId xmlns:a16="http://schemas.microsoft.com/office/drawing/2014/main" id="{C104FF1B-54CF-B2DF-DC08-76A5827AC8FA}"/>
              </a:ext>
            </a:extLst>
          </p:cNvPr>
          <p:cNvSpPr txBox="1">
            <a:spLocks noChangeArrowheads="1"/>
          </p:cNvSpPr>
          <p:nvPr/>
        </p:nvSpPr>
        <p:spPr bwMode="auto">
          <a:xfrm>
            <a:off x="-19050" y="2405063"/>
            <a:ext cx="285432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en-US" altLang="en-US">
                <a:solidFill>
                  <a:srgbClr val="898989"/>
                </a:solidFill>
              </a:rPr>
              <a:t>Presenta</a:t>
            </a:r>
          </a:p>
        </p:txBody>
      </p:sp>
      <p:pic>
        <p:nvPicPr>
          <p:cNvPr id="4106" name="Picture 6">
            <a:extLst>
              <a:ext uri="{FF2B5EF4-FFF2-40B4-BE49-F238E27FC236}">
                <a16:creationId xmlns:a16="http://schemas.microsoft.com/office/drawing/2014/main" id="{BEFCC438-9C5D-1918-82AB-1839AEB390D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13" y="3622675"/>
            <a:ext cx="2732087"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154984"/>
          </a:xfrm>
          <a:prstGeom prst="rect">
            <a:avLst/>
          </a:prstGeom>
          <a:noFill/>
        </p:spPr>
        <p:txBody>
          <a:bodyPr wrap="square" rtlCol="0">
            <a:spAutoFit/>
          </a:bodyPr>
          <a:lstStyle/>
          <a:p>
            <a:endParaRPr lang="es-ES" sz="2400" dirty="0"/>
          </a:p>
          <a:p>
            <a:r>
              <a:rPr lang="es-ES" sz="2400" dirty="0"/>
              <a:t>El granjero, que entendía lo que decían los animales entre ellos, todas las noches se paraba sólo para escuchar lo que hablaban. Una noche oyó al buey quejarse al asno de la dureza de su destino: Arrastro el arado desde la mañana hasta la noche. Poco importa que haga calor, que esté cansado o que la yunta me irrite el cuello, igualmente tengo que trabajar. En cambio, tú eres una criatura hecha para el ocio. Decorado con una manta de colores, no tienes otra cosa que hacer que llevar a nuestro amo adonde desee ir. Cuando no va a ninguna parte, descansas y paces durante todo el día.</a:t>
            </a:r>
            <a:endParaRPr lang="es-ES" sz="2200" dirty="0"/>
          </a:p>
        </p:txBody>
      </p:sp>
      <p:pic>
        <p:nvPicPr>
          <p:cNvPr id="3" name="Picture 2">
            <a:extLst>
              <a:ext uri="{FF2B5EF4-FFF2-40B4-BE49-F238E27FC236}">
                <a16:creationId xmlns:a16="http://schemas.microsoft.com/office/drawing/2014/main" id="{32BEADFB-5F5D-1A52-1DF8-056BDCA2D0C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2400" dirty="0"/>
          </a:p>
          <a:p>
            <a:r>
              <a:rPr lang="es-ES" sz="2400" dirty="0"/>
              <a:t>El asno, a pesar de sus peligrosos cascos, era de naturaleza buena y simpatizaba con el buey. Amigo mío, respondió, trabajas mucho y m e gustaría aliviar tu suerte. Así que, voy a contarte cómo puedes tener un día de descanso. Por la mañana, cuando venga a buscarte el esclavo para la labranza, tiéndete en el suelo y empieza a mugir sin cesar para que diga que estás enfermo y---que no puedes </a:t>
            </a:r>
            <a:r>
              <a:rPr lang="en-US" sz="2400" dirty="0" err="1"/>
              <a:t>trabajar</a:t>
            </a:r>
            <a:r>
              <a:rPr lang="en-US" sz="2400" dirty="0"/>
              <a:t>.</a:t>
            </a:r>
          </a:p>
          <a:p>
            <a:endParaRPr lang="en-US" sz="2400" dirty="0"/>
          </a:p>
          <a:p>
            <a:r>
              <a:rPr lang="es-ES" sz="2400" dirty="0"/>
              <a:t>Entonces, el buey siguió el consejo del asno y a la mañana siguiente, el esclavo se dirigió a la granja y le dijo al granjero que el buey estaba enfermo y que no podía arrastrar el arado.</a:t>
            </a:r>
          </a:p>
        </p:txBody>
      </p:sp>
      <p:pic>
        <p:nvPicPr>
          <p:cNvPr id="3" name="Picture 2">
            <a:extLst>
              <a:ext uri="{FF2B5EF4-FFF2-40B4-BE49-F238E27FC236}">
                <a16:creationId xmlns:a16="http://schemas.microsoft.com/office/drawing/2014/main" id="{4CD06255-301B-7DF9-C8FC-DDBD6B323DD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154984"/>
          </a:xfrm>
          <a:prstGeom prst="rect">
            <a:avLst/>
          </a:prstGeom>
          <a:noFill/>
        </p:spPr>
        <p:txBody>
          <a:bodyPr wrap="square" rtlCol="0">
            <a:spAutoFit/>
          </a:bodyPr>
          <a:lstStyle/>
          <a:p>
            <a:endParaRPr lang="es-ES" sz="2400" dirty="0"/>
          </a:p>
          <a:p>
            <a:r>
              <a:rPr lang="es-ES" sz="2400" dirty="0"/>
              <a:t>“En este caso, dijo el granjero, unce al asno pues igualmente hay que labrar la tierra.”</a:t>
            </a:r>
          </a:p>
          <a:p>
            <a:endParaRPr lang="es-ES" sz="2400" dirty="0"/>
          </a:p>
          <a:p>
            <a:r>
              <a:rPr lang="es-ES" sz="2400" dirty="0"/>
              <a:t>Durante todo el día, el asno que solamente había querido ayudar a su amigo, se vio forzado a hacer el trabajo del buey. Por la noche, cuando lo desengancharon del arado, tenía el corazón afligido, las piernas cansadas y le dolía el cuello porque la yunta se lo había irritado.</a:t>
            </a:r>
          </a:p>
          <a:p>
            <a:endParaRPr lang="es-ES" sz="2400" dirty="0"/>
          </a:p>
          <a:p>
            <a:r>
              <a:rPr lang="es-ES" sz="2400" dirty="0"/>
              <a:t>El granjero se acercó al corral para escuchar.</a:t>
            </a:r>
          </a:p>
        </p:txBody>
      </p:sp>
      <p:pic>
        <p:nvPicPr>
          <p:cNvPr id="3" name="Picture 2">
            <a:extLst>
              <a:ext uri="{FF2B5EF4-FFF2-40B4-BE49-F238E27FC236}">
                <a16:creationId xmlns:a16="http://schemas.microsoft.com/office/drawing/2014/main" id="{97336694-0BF5-6977-486B-9B6B6AC9541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2400" dirty="0"/>
          </a:p>
          <a:p>
            <a:r>
              <a:rPr lang="es-ES" sz="2400" dirty="0"/>
              <a:t>El buey empezó primero. “Eres un buen amigo. Gracias a tu sabio consejo, he disfrutado de un día de </a:t>
            </a:r>
            <a:r>
              <a:rPr lang="en-US" sz="2400" dirty="0" err="1"/>
              <a:t>descanso</a:t>
            </a:r>
            <a:r>
              <a:rPr lang="en-US" sz="2400" dirty="0"/>
              <a:t>.”</a:t>
            </a:r>
          </a:p>
          <a:p>
            <a:endParaRPr lang="en-US" sz="2400" dirty="0"/>
          </a:p>
          <a:p>
            <a:r>
              <a:rPr lang="es-ES" sz="2400" dirty="0"/>
              <a:t>“En cambio yo, replicó el asno, soy un corazón compasivo q </a:t>
            </a:r>
            <a:r>
              <a:rPr lang="es-ES" sz="2400" dirty="0" err="1"/>
              <a:t>ue</a:t>
            </a:r>
            <a:r>
              <a:rPr lang="es-ES" sz="2400" dirty="0"/>
              <a:t> empieza por ayudar a un amigo y termina por hacer su trabajo. A </a:t>
            </a:r>
            <a:r>
              <a:rPr lang="es-ES" sz="2400" dirty="0" err="1"/>
              <a:t>part</a:t>
            </a:r>
            <a:r>
              <a:rPr lang="es-ES" sz="2400" dirty="0"/>
              <a:t> ir de ahora, tú arrastrarás tu propio arado porque he oído que el amo decía al esclavo que fuera a buscar al carnicero si todavía seguías enfermo. Espero que lo haga porque eres un compañero perezoso.”</a:t>
            </a:r>
          </a:p>
          <a:p>
            <a:endParaRPr lang="es-ES" sz="2400" dirty="0"/>
          </a:p>
          <a:p>
            <a:r>
              <a:rPr lang="es-ES" sz="2400" dirty="0"/>
              <a:t>Nunca más se hablaron. Allí terminó su amistad.</a:t>
            </a:r>
          </a:p>
        </p:txBody>
      </p:sp>
      <p:pic>
        <p:nvPicPr>
          <p:cNvPr id="3" name="Picture 2">
            <a:extLst>
              <a:ext uri="{FF2B5EF4-FFF2-40B4-BE49-F238E27FC236}">
                <a16:creationId xmlns:a16="http://schemas.microsoft.com/office/drawing/2014/main" id="{EBF29433-9E28-9891-8A32-E51455C496D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r>
              <a:rPr lang="es-ES" sz="2400" dirty="0"/>
              <a:t>Rodar, ¿puedes explicarme la moraleja de esta fábula?</a:t>
            </a:r>
          </a:p>
          <a:p>
            <a:endParaRPr lang="es-ES" sz="2400" dirty="0"/>
          </a:p>
          <a:p>
            <a:r>
              <a:rPr lang="es-ES" sz="2400" dirty="0"/>
              <a:t>-Es una buena fábula -respondió Rodar-, pero yo no veo la moraleja.</a:t>
            </a:r>
          </a:p>
          <a:p>
            <a:endParaRPr lang="es-ES" sz="2400" dirty="0"/>
          </a:p>
          <a:p>
            <a:r>
              <a:rPr lang="es-ES" sz="2400" dirty="0"/>
              <a:t>No pensaba que fueras a descubrirla. Pero hay una y muy simple: si quieres ayudar a tu amigo, hazlo de forma que luego no recaigan sobre ti sus responsabilidades.</a:t>
            </a:r>
          </a:p>
          <a:p>
            <a:endParaRPr lang="es-ES" sz="2400" dirty="0"/>
          </a:p>
          <a:p>
            <a:r>
              <a:rPr lang="es-ES" sz="2400" dirty="0"/>
              <a:t>No se me había ocurrido eso. Es una moraleja muy sabia. No deseo cargar con las responsabilidades de mi hermana y de su marido. Pero dime, tú que prestas dinero a t anta gente: ¿acaso los que te piden dinero prestado no te lo devuelven?</a:t>
            </a:r>
          </a:p>
        </p:txBody>
      </p:sp>
      <p:pic>
        <p:nvPicPr>
          <p:cNvPr id="3" name="Picture 2">
            <a:extLst>
              <a:ext uri="{FF2B5EF4-FFF2-40B4-BE49-F238E27FC236}">
                <a16:creationId xmlns:a16="http://schemas.microsoft.com/office/drawing/2014/main" id="{7059F666-3344-045C-3F59-EB27BF8BFD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262979"/>
          </a:xfrm>
          <a:prstGeom prst="rect">
            <a:avLst/>
          </a:prstGeom>
          <a:noFill/>
        </p:spPr>
        <p:txBody>
          <a:bodyPr wrap="square" rtlCol="0">
            <a:spAutoFit/>
          </a:bodyPr>
          <a:lstStyle/>
          <a:p>
            <a:r>
              <a:rPr lang="es-ES" sz="2400" dirty="0"/>
              <a:t>-</a:t>
            </a:r>
            <a:r>
              <a:rPr lang="es-ES" sz="2400" dirty="0" err="1"/>
              <a:t>Maton</a:t>
            </a:r>
            <a:r>
              <a:rPr lang="es-ES" sz="2400" dirty="0"/>
              <a:t> sonrió con el gesto que permite la experiencia. ¿Acaso sería un buen préstamo si no me lo devolvieran? ¿No crees que e1 prestamista tiene que ser lo suficientemente listo como para juzgar con precaución si el oro que presta será de utilidad para el que lo pide prestado y después le será devuelto, o si el oro se desperdiciará inútilmente y dejará al que lo ha pedido abrumado por una deuda que nunca podrá devolver?</a:t>
            </a:r>
          </a:p>
          <a:p>
            <a:endParaRPr lang="es-ES" sz="2400" dirty="0"/>
          </a:p>
          <a:p>
            <a:r>
              <a:rPr lang="es-ES" sz="2400" dirty="0"/>
              <a:t>Voy a enseñarte las monedas que tengo en mi cofre y voy a dejar que te cuenten algunas historias. Llevó a la habitación un cofre tan largo como su brazo, cubierto con piel de cerdo roja y adornado con figuritas de bronce. Lo depositó en el suelo y se agachó delante de él, con las dos manos colocadas encima de la tapa.</a:t>
            </a:r>
          </a:p>
        </p:txBody>
      </p:sp>
      <p:pic>
        <p:nvPicPr>
          <p:cNvPr id="3" name="Picture 2">
            <a:extLst>
              <a:ext uri="{FF2B5EF4-FFF2-40B4-BE49-F238E27FC236}">
                <a16:creationId xmlns:a16="http://schemas.microsoft.com/office/drawing/2014/main" id="{7326CEE3-CB73-4C22-DB54-75013C94F3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262979"/>
          </a:xfrm>
          <a:prstGeom prst="rect">
            <a:avLst/>
          </a:prstGeom>
          <a:noFill/>
        </p:spPr>
        <p:txBody>
          <a:bodyPr wrap="square" rtlCol="0">
            <a:spAutoFit/>
          </a:bodyPr>
          <a:lstStyle/>
          <a:p>
            <a:r>
              <a:rPr lang="es-ES" sz="2400" dirty="0"/>
              <a:t>-Exijo una garantía de cada persona a quien presto dinero y la dejo en el cofre hasta que me devuelven el dinero. Cuando lo hacen, se la devuelvo pero si no lo hacen, este depósito me recordará siempre a aquél que me ha traicionado.</a:t>
            </a:r>
          </a:p>
          <a:p>
            <a:endParaRPr lang="es-ES" sz="2000" dirty="0"/>
          </a:p>
          <a:p>
            <a:r>
              <a:rPr lang="es-ES" sz="2400" dirty="0"/>
              <a:t>El cofre me demuestra que lo más seguro es prestar dinero a aquellos cuyas posesiones tienen más valor que el oro que desean que les preste. Tienen tierras, joyas, camellos u otros objetos que se pueden vender como pago del préstamo. Algunas de las prendas que me dan tienen más valor que el préstamo. Con otras, prometen entregarme una parte de sus propiedades como pago si no lo devuelven. Gracias a esta clase de préstamos, me aseguro de que me devolverán el oro con intereses ya -que el préstamo se basa en el valor de las propiedades.</a:t>
            </a:r>
          </a:p>
        </p:txBody>
      </p:sp>
      <p:pic>
        <p:nvPicPr>
          <p:cNvPr id="3" name="Picture 2">
            <a:extLst>
              <a:ext uri="{FF2B5EF4-FFF2-40B4-BE49-F238E27FC236}">
                <a16:creationId xmlns:a16="http://schemas.microsoft.com/office/drawing/2014/main" id="{51299710-E7A6-ACB3-EA0E-B197585B9EB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262979"/>
          </a:xfrm>
          <a:prstGeom prst="rect">
            <a:avLst/>
          </a:prstGeom>
          <a:noFill/>
        </p:spPr>
        <p:txBody>
          <a:bodyPr wrap="square" rtlCol="0">
            <a:spAutoFit/>
          </a:bodyPr>
          <a:lstStyle/>
          <a:p>
            <a:r>
              <a:rPr lang="es-ES" sz="2400" dirty="0"/>
              <a:t>Hay otra categoría de personas que piden dinero prestado: los que pueden ganar dinero. Son como tú, trabajan o sirven y se les paga. Cuentan con unos ingresos, son honestos y no tienen mala suerte. Sé que ellos también pueden devolver el oro que les presto y los intereses a los que tengo derecho. Estos prestamos se basan en el esfuerzo humano.</a:t>
            </a:r>
          </a:p>
          <a:p>
            <a:endParaRPr lang="es-ES" sz="2400" dirty="0"/>
          </a:p>
          <a:p>
            <a:r>
              <a:rPr lang="es-ES" sz="2400" dirty="0"/>
              <a:t>Los otros son los que no poseen propiedades ni tampoco ganan dinero. La vida es dura y siempre habrá gente que no podrá adaptarse. Mi cofre podría reprocharme más tarde que les prestara dinero aunque sea menos que un céntimo, a menos que buenos amigos del que me ha pedido el dinero me </a:t>
            </a:r>
            <a:r>
              <a:rPr lang="en-US" sz="2400" dirty="0" err="1"/>
              <a:t>garantizaran</a:t>
            </a:r>
            <a:r>
              <a:rPr lang="en-US" sz="2400" dirty="0"/>
              <a:t> </a:t>
            </a:r>
            <a:r>
              <a:rPr lang="en-US" sz="2400" dirty="0" err="1"/>
              <a:t>su</a:t>
            </a:r>
            <a:r>
              <a:rPr lang="en-US" sz="2400" dirty="0"/>
              <a:t> </a:t>
            </a:r>
            <a:r>
              <a:rPr lang="en-US" sz="2400" dirty="0" err="1"/>
              <a:t>devolución</a:t>
            </a:r>
            <a:r>
              <a:rPr lang="en-US" sz="2400" dirty="0"/>
              <a:t>.</a:t>
            </a:r>
            <a:endParaRPr lang="es-ES" sz="2400" dirty="0"/>
          </a:p>
          <a:p>
            <a:endParaRPr lang="es-ES" sz="2400" dirty="0"/>
          </a:p>
        </p:txBody>
      </p:sp>
      <p:pic>
        <p:nvPicPr>
          <p:cNvPr id="3" name="Picture 2">
            <a:extLst>
              <a:ext uri="{FF2B5EF4-FFF2-40B4-BE49-F238E27FC236}">
                <a16:creationId xmlns:a16="http://schemas.microsoft.com/office/drawing/2014/main" id="{21D30BC8-449A-6D6A-41A3-DA92DD17DFB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262979"/>
          </a:xfrm>
          <a:prstGeom prst="rect">
            <a:avLst/>
          </a:prstGeom>
          <a:noFill/>
        </p:spPr>
        <p:txBody>
          <a:bodyPr wrap="square" rtlCol="0">
            <a:spAutoFit/>
          </a:bodyPr>
          <a:lstStyle/>
          <a:p>
            <a:r>
              <a:rPr lang="es-ES" sz="2400" dirty="0" err="1"/>
              <a:t>Maton</a:t>
            </a:r>
            <a:r>
              <a:rPr lang="es-ES" sz="2400" dirty="0"/>
              <a:t> soltó el cerrojo y abrió la tapa. </a:t>
            </a:r>
            <a:r>
              <a:rPr lang="es-ES" sz="2400" dirty="0" err="1"/>
              <a:t>Rodan</a:t>
            </a:r>
            <a:r>
              <a:rPr lang="es-ES" sz="2400" dirty="0"/>
              <a:t> se acercó a mirar con curiosidad.</a:t>
            </a:r>
          </a:p>
          <a:p>
            <a:r>
              <a:rPr lang="es-ES" sz="2400" dirty="0"/>
              <a:t>Había un collar de bronce encima de una tela de color escarlata. </a:t>
            </a:r>
            <a:r>
              <a:rPr lang="es-ES" sz="2400" dirty="0" err="1"/>
              <a:t>Maton</a:t>
            </a:r>
            <a:r>
              <a:rPr lang="es-ES" sz="2400" dirty="0"/>
              <a:t> tomó la joya y la acarició con </a:t>
            </a:r>
            <a:r>
              <a:rPr lang="en-US" sz="2400" dirty="0" err="1"/>
              <a:t>cariño</a:t>
            </a:r>
            <a:r>
              <a:rPr lang="en-US" sz="2400" dirty="0"/>
              <a:t>.</a:t>
            </a:r>
          </a:p>
          <a:p>
            <a:r>
              <a:rPr lang="es-ES" sz="2400" dirty="0"/>
              <a:t>-Esta prenda siempre estará en mi cofre porque su propietario está muerto. La conservo cuidadosamente y me acuerdo mucho de él porque era un buen amigo. Hicimos muy buenos</a:t>
            </a:r>
          </a:p>
          <a:p>
            <a:r>
              <a:rPr lang="es-ES" sz="2400" dirty="0"/>
              <a:t>negocios juntos hasta que trajo a una mujer del Este, que no se parecía en nada a nuestras mujeres, con la que se casó. Una criatura deslumbrante. Malgastó todo su oro para colmar todos los deseos de ella. Cuando ya no le quedaba más oro, acudió a mí, angustiado. Le aconsejé. Le dije que le ayudaría una vez más a dirigir sus negocios. Juró por el signo del Gran Toro que retomaría las riendas de sus asuntos. Pero eso no ocurrió.</a:t>
            </a:r>
          </a:p>
        </p:txBody>
      </p:sp>
      <p:pic>
        <p:nvPicPr>
          <p:cNvPr id="3" name="Picture 2">
            <a:extLst>
              <a:ext uri="{FF2B5EF4-FFF2-40B4-BE49-F238E27FC236}">
                <a16:creationId xmlns:a16="http://schemas.microsoft.com/office/drawing/2014/main" id="{44DA96CE-3384-C3AF-202A-F81C7E7DF0A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r>
              <a:rPr lang="es-ES" sz="2400" dirty="0"/>
              <a:t>Durante una pelea, aquella mujer le hundió un cuchillo en el corazón, del mismo modo que él le había desafiado a que hiciera.</a:t>
            </a:r>
          </a:p>
          <a:p>
            <a:endParaRPr lang="es-ES" sz="2400" dirty="0"/>
          </a:p>
          <a:p>
            <a:r>
              <a:rPr lang="en-US" sz="2400" dirty="0"/>
              <a:t>-¿Y </a:t>
            </a:r>
            <a:r>
              <a:rPr lang="en-US" sz="2400" dirty="0" err="1"/>
              <a:t>ella</a:t>
            </a:r>
            <a:r>
              <a:rPr lang="en-US" sz="2400" dirty="0"/>
              <a:t>...? -</a:t>
            </a:r>
            <a:r>
              <a:rPr lang="en-US" sz="2400" dirty="0" err="1"/>
              <a:t>preguntó</a:t>
            </a:r>
            <a:r>
              <a:rPr lang="en-US" sz="2400" dirty="0"/>
              <a:t> </a:t>
            </a:r>
            <a:r>
              <a:rPr lang="en-US" sz="2400" dirty="0" err="1"/>
              <a:t>Rodan</a:t>
            </a:r>
            <a:r>
              <a:rPr lang="en-US" sz="2400" dirty="0"/>
              <a:t>.</a:t>
            </a:r>
          </a:p>
          <a:p>
            <a:endParaRPr lang="en-US" sz="2400" dirty="0"/>
          </a:p>
          <a:p>
            <a:r>
              <a:rPr lang="es-ES" sz="2400" dirty="0"/>
              <a:t>-Sí, este collar era suyo.</a:t>
            </a:r>
          </a:p>
          <a:p>
            <a:endParaRPr lang="es-ES" sz="2400" dirty="0"/>
          </a:p>
          <a:p>
            <a:r>
              <a:rPr lang="en-US" sz="2400" dirty="0" err="1"/>
              <a:t>Maton</a:t>
            </a:r>
            <a:r>
              <a:rPr lang="en-US" sz="2400" dirty="0"/>
              <a:t> </a:t>
            </a:r>
            <a:r>
              <a:rPr lang="en-US" sz="2400" dirty="0" err="1"/>
              <a:t>cogió</a:t>
            </a:r>
            <a:r>
              <a:rPr lang="en-US" sz="2400" dirty="0"/>
              <a:t> la </a:t>
            </a:r>
            <a:r>
              <a:rPr lang="en-US" sz="2400" dirty="0" err="1"/>
              <a:t>bella</a:t>
            </a:r>
            <a:r>
              <a:rPr lang="en-US" sz="2400" dirty="0"/>
              <a:t> </a:t>
            </a:r>
            <a:r>
              <a:rPr lang="en-US" sz="2400" dirty="0" err="1"/>
              <a:t>tela</a:t>
            </a:r>
            <a:r>
              <a:rPr lang="en-US" sz="2400" dirty="0"/>
              <a:t> color </a:t>
            </a:r>
            <a:r>
              <a:rPr lang="en-US" sz="2400" dirty="0" err="1"/>
              <a:t>escarlata</a:t>
            </a:r>
            <a:r>
              <a:rPr lang="en-US" sz="2400" dirty="0"/>
              <a:t>.</a:t>
            </a:r>
          </a:p>
          <a:p>
            <a:endParaRPr lang="en-US" sz="2400" dirty="0"/>
          </a:p>
          <a:p>
            <a:r>
              <a:rPr lang="es-ES" sz="2400" dirty="0"/>
              <a:t>-Presa de amargos remordimientos, se lanzó al Éufrates. Nunca me devolverán estos dos préstamos. El cofre te explica, </a:t>
            </a:r>
            <a:r>
              <a:rPr lang="es-ES" sz="2400" dirty="0" err="1"/>
              <a:t>Rodan</a:t>
            </a:r>
            <a:r>
              <a:rPr lang="es-ES" sz="2400" dirty="0"/>
              <a:t>, que los que piden dinero prestado y son muy apasionados, constituyen un gran riesgo para el prestamista de oro.</a:t>
            </a:r>
          </a:p>
        </p:txBody>
      </p:sp>
      <p:pic>
        <p:nvPicPr>
          <p:cNvPr id="3" name="Picture 2">
            <a:extLst>
              <a:ext uri="{FF2B5EF4-FFF2-40B4-BE49-F238E27FC236}">
                <a16:creationId xmlns:a16="http://schemas.microsoft.com/office/drawing/2014/main" id="{C000D8E2-93C9-D0CD-AB39-EE0880DED98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1600" dirty="0"/>
          </a:p>
          <a:p>
            <a:r>
              <a:rPr lang="es-ES" sz="2400" dirty="0"/>
              <a:t>¡Cincuenta monedas de oro! El fabricante de lanzas de la vieja Babilonia nunca había llevado tanto oro en su bolsa de cuero. Volvía feliz caminando a grandes zancadas por el camino real del palacio. El oro tintineaba alegremente en la bolsa que colgaba de su cinturón y se movía con un suave vaivén cada vez que daba un paso, era la música más dulce que jamás hubiera oído.</a:t>
            </a:r>
          </a:p>
          <a:p>
            <a:endParaRPr lang="es-ES" sz="2400" dirty="0"/>
          </a:p>
          <a:p>
            <a:r>
              <a:rPr lang="es-ES" sz="2400" dirty="0"/>
              <a:t>¡Cincuenta monedas de oro! Le costaba creer en su buena suerte. ¡Cuánto poder había en esas piezas que tintineaban! Podrían procurarle todo lo que quisiera: una casa enorme, tierras, un rebaño, camellos, caballos, carros, todo lo que deseara.</a:t>
            </a:r>
            <a:endParaRPr lang="en-US" sz="2400" dirty="0"/>
          </a:p>
        </p:txBody>
      </p:sp>
      <p:pic>
        <p:nvPicPr>
          <p:cNvPr id="3" name="Picture 2">
            <a:extLst>
              <a:ext uri="{FF2B5EF4-FFF2-40B4-BE49-F238E27FC236}">
                <a16:creationId xmlns:a16="http://schemas.microsoft.com/office/drawing/2014/main" id="{9B1CFBD7-21B1-FD47-4AB9-EC5F1FC311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016758"/>
          </a:xfrm>
          <a:prstGeom prst="rect">
            <a:avLst/>
          </a:prstGeom>
          <a:noFill/>
        </p:spPr>
        <p:txBody>
          <a:bodyPr wrap="square" rtlCol="0">
            <a:spAutoFit/>
          </a:bodyPr>
          <a:lstStyle/>
          <a:p>
            <a:r>
              <a:rPr lang="es-ES" sz="2000" dirty="0"/>
              <a:t>Ahora te voy a contar otra historia diferente.</a:t>
            </a:r>
          </a:p>
          <a:p>
            <a:endParaRPr lang="es-ES" sz="2000" dirty="0"/>
          </a:p>
          <a:p>
            <a:r>
              <a:rPr lang="es-ES" sz="2000" dirty="0"/>
              <a:t>Buscó un anillo esculpido en un hueso de buey.</a:t>
            </a:r>
          </a:p>
          <a:p>
            <a:endParaRPr lang="es-ES" sz="2000" dirty="0"/>
          </a:p>
          <a:p>
            <a:r>
              <a:rPr lang="es-ES" sz="2000" dirty="0"/>
              <a:t>-Esta joya pertenece a un granjero. Yo compro las alfombras que sus mujeres tejen. Los saltamontes devastaron sus cosechas y sus trabajadores no tenían nada que comer. Le ayudé y a la cosecha siguiente, me devolvió el dinero. Más tarde volvió a visitarme y me dijo que un viajante le había hablado de unas extrañas cabras que había en unas tierras lejanas. Tenían el pelo tan suave y fino que sus mujeres podrían tejer las alfombras más bellas que se hubieran visto jamás en Babilonia. Quería poseer ese rebaño pero no tenía dinero. Así que le presté el oro necesario para el viaje y la compra de las cabras. Ahora ya tiene su rebaño y el año que viene, voy a sorprender a los amos de Babilonia con las alfombras más caras que nunca hayan tenido la oportunidad de comprar. Pronto le devolveré el anillo. Insiste en devolverme el dinero rápidamente.</a:t>
            </a:r>
          </a:p>
        </p:txBody>
      </p:sp>
      <p:pic>
        <p:nvPicPr>
          <p:cNvPr id="3" name="Picture 2">
            <a:extLst>
              <a:ext uri="{FF2B5EF4-FFF2-40B4-BE49-F238E27FC236}">
                <a16:creationId xmlns:a16="http://schemas.microsoft.com/office/drawing/2014/main" id="{544AAB79-D6A3-3878-54C3-08E5D1227D9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154984"/>
          </a:xfrm>
          <a:prstGeom prst="rect">
            <a:avLst/>
          </a:prstGeom>
          <a:noFill/>
        </p:spPr>
        <p:txBody>
          <a:bodyPr wrap="square" rtlCol="0">
            <a:spAutoFit/>
          </a:bodyPr>
          <a:lstStyle/>
          <a:p>
            <a:endParaRPr lang="es-ES" sz="2400" dirty="0"/>
          </a:p>
          <a:p>
            <a:r>
              <a:rPr lang="es-ES" sz="2400" dirty="0"/>
              <a:t>-¿Acaso hay personas que piden dinero prestado que hacen esto? -inquirió </a:t>
            </a:r>
            <a:r>
              <a:rPr lang="es-ES" sz="2400" dirty="0" err="1"/>
              <a:t>Rodan</a:t>
            </a:r>
            <a:r>
              <a:rPr lang="es-ES" sz="2400" dirty="0"/>
              <a:t>.</a:t>
            </a:r>
          </a:p>
          <a:p>
            <a:endParaRPr lang="es-ES" sz="2400" dirty="0"/>
          </a:p>
          <a:p>
            <a:r>
              <a:rPr lang="es-ES" sz="2400" dirty="0"/>
              <a:t>-Si me piden dinero con el fin de ganarlo, lo adivino y acepto prestarlo. Pero si lo hacen para pagarse sus caprichos, te advierto que seas prudente si quieres recobrar el oro.</a:t>
            </a:r>
          </a:p>
          <a:p>
            <a:endParaRPr lang="es-ES" sz="2400" dirty="0"/>
          </a:p>
          <a:p>
            <a:r>
              <a:rPr lang="es-ES" sz="2400" dirty="0"/>
              <a:t>-Cuéntame la historia de esta joya -pidió </a:t>
            </a:r>
            <a:r>
              <a:rPr lang="es-ES" sz="2400" dirty="0" err="1"/>
              <a:t>Rodan</a:t>
            </a:r>
            <a:r>
              <a:rPr lang="es-ES" sz="2400" dirty="0"/>
              <a:t> mientras tomaba con sus manos un brazalete de oro </a:t>
            </a:r>
            <a:r>
              <a:rPr lang="en-US" sz="2400" dirty="0" err="1"/>
              <a:t>incrustado</a:t>
            </a:r>
            <a:r>
              <a:rPr lang="en-US" sz="2400" dirty="0"/>
              <a:t> de </a:t>
            </a:r>
            <a:r>
              <a:rPr lang="en-US" sz="2400" dirty="0" err="1"/>
              <a:t>extraordinarias</a:t>
            </a:r>
            <a:r>
              <a:rPr lang="en-US" sz="2400" dirty="0"/>
              <a:t> </a:t>
            </a:r>
            <a:r>
              <a:rPr lang="en-US" sz="2400" dirty="0" err="1"/>
              <a:t>piedras</a:t>
            </a:r>
            <a:r>
              <a:rPr lang="en-US" sz="2400" dirty="0"/>
              <a:t>.</a:t>
            </a:r>
            <a:endParaRPr lang="es-ES" sz="2400" dirty="0"/>
          </a:p>
        </p:txBody>
      </p:sp>
      <p:pic>
        <p:nvPicPr>
          <p:cNvPr id="3" name="Picture 2">
            <a:extLst>
              <a:ext uri="{FF2B5EF4-FFF2-40B4-BE49-F238E27FC236}">
                <a16:creationId xmlns:a16="http://schemas.microsoft.com/office/drawing/2014/main" id="{045B3D0B-477B-8156-A633-A28050B2789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endParaRPr lang="es-ES" sz="2400" dirty="0"/>
          </a:p>
          <a:p>
            <a:r>
              <a:rPr lang="es-ES" sz="2400" dirty="0"/>
              <a:t>-Te interesan las mujeres, amigo mío bromeó </a:t>
            </a:r>
            <a:r>
              <a:rPr lang="es-ES" sz="2400" dirty="0" err="1"/>
              <a:t>Maton</a:t>
            </a:r>
            <a:r>
              <a:rPr lang="es-ES" sz="2400" dirty="0"/>
              <a:t>.</a:t>
            </a:r>
          </a:p>
          <a:p>
            <a:endParaRPr lang="es-ES" sz="2400" dirty="0"/>
          </a:p>
          <a:p>
            <a:r>
              <a:rPr lang="es-ES" sz="2400" dirty="0"/>
              <a:t>-Soy bastante más joven que tú -replicó </a:t>
            </a:r>
            <a:r>
              <a:rPr lang="es-ES" sz="2400" dirty="0" err="1"/>
              <a:t>Rodan</a:t>
            </a:r>
            <a:r>
              <a:rPr lang="es-ES" sz="2400" dirty="0"/>
              <a:t>.</a:t>
            </a:r>
          </a:p>
          <a:p>
            <a:endParaRPr lang="es-ES" sz="2400" dirty="0"/>
          </a:p>
          <a:p>
            <a:r>
              <a:rPr lang="es-ES" sz="2400" dirty="0"/>
              <a:t>-De acuerdo, pero esta vez te imaginas un romance donde no lo hay. La propietaria es gorda y está arrugada y habla tanto para decir tan poco que me enoja. Antaño tenía mucho dinero y su hijo y ella eran buenos clientes pero el tiempo les trajo desgracias. Le hubiera gustado hacer de su hijo un mercader. Un día vino a mi casa y me pidió dinero prestado para que su hijo pudiera asociarse con el propietario de una caravana que viajaba con sus camellos y trocaba en una ciudad lo que compraba </a:t>
            </a:r>
            <a:r>
              <a:rPr lang="en-US" sz="2400" dirty="0"/>
              <a:t>en </a:t>
            </a:r>
            <a:r>
              <a:rPr lang="en-US" sz="2400" dirty="0" err="1"/>
              <a:t>otra</a:t>
            </a:r>
            <a:r>
              <a:rPr lang="en-US" sz="2400" dirty="0"/>
              <a:t>.</a:t>
            </a:r>
            <a:endParaRPr lang="es-ES" sz="2400" dirty="0"/>
          </a:p>
        </p:txBody>
      </p:sp>
      <p:pic>
        <p:nvPicPr>
          <p:cNvPr id="3" name="Picture 2">
            <a:extLst>
              <a:ext uri="{FF2B5EF4-FFF2-40B4-BE49-F238E27FC236}">
                <a16:creationId xmlns:a16="http://schemas.microsoft.com/office/drawing/2014/main" id="{43B6FA3E-F2F7-AD6B-2701-0A52646DACE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078313"/>
          </a:xfrm>
          <a:prstGeom prst="rect">
            <a:avLst/>
          </a:prstGeom>
          <a:noFill/>
        </p:spPr>
        <p:txBody>
          <a:bodyPr wrap="square" rtlCol="0">
            <a:spAutoFit/>
          </a:bodyPr>
          <a:lstStyle/>
          <a:p>
            <a:r>
              <a:rPr lang="es-ES" sz="2400" dirty="0"/>
              <a:t>El hombre demostró ser un canalla porque dejó al pobre chico en una ciudad lejana sin dinero y sin amigos, tras abandonarlo mientras dormía. Quizá cuando sea adulto, me devolverá el dinero. Desde entonces, no recibo ningún interés por el préstamo, sólo palabras vanas. Pero reconozco que las </a:t>
            </a:r>
            <a:r>
              <a:rPr lang="en-US" sz="2400" dirty="0" err="1"/>
              <a:t>joyas</a:t>
            </a:r>
            <a:r>
              <a:rPr lang="en-US" sz="2400" dirty="0"/>
              <a:t> </a:t>
            </a:r>
            <a:r>
              <a:rPr lang="en-US" sz="2400" dirty="0" err="1"/>
              <a:t>valen</a:t>
            </a:r>
            <a:r>
              <a:rPr lang="en-US" sz="2400" dirty="0"/>
              <a:t> el </a:t>
            </a:r>
            <a:r>
              <a:rPr lang="en-US" sz="2400" dirty="0" err="1"/>
              <a:t>préstamo</a:t>
            </a:r>
            <a:r>
              <a:rPr lang="en-US" sz="2400" dirty="0"/>
              <a:t>.</a:t>
            </a:r>
          </a:p>
          <a:p>
            <a:endParaRPr lang="en-US" dirty="0"/>
          </a:p>
          <a:p>
            <a:r>
              <a:rPr lang="es-ES" sz="2400" dirty="0"/>
              <a:t>-¿Y esta mujer, te pidió algún consejo sobre este préstamo?</a:t>
            </a:r>
          </a:p>
          <a:p>
            <a:endParaRPr lang="es-ES" dirty="0"/>
          </a:p>
          <a:p>
            <a:r>
              <a:rPr lang="es-ES" sz="2400" dirty="0"/>
              <a:t>Al contrario, se imaginó que su hijo era un hombre poderoso y rico de Babilonia. Sugerirle lo contrario la hubiera enfurecido. Solamente tuve derecho a una reprimenda. Sabía que corría un</a:t>
            </a:r>
          </a:p>
          <a:p>
            <a:r>
              <a:rPr lang="es-ES" sz="2400" dirty="0"/>
              <a:t>riesgo porque su hijo era inexperto pero como ella ofrecía la garantía, no pude negarle el préstamo.</a:t>
            </a:r>
          </a:p>
        </p:txBody>
      </p:sp>
      <p:pic>
        <p:nvPicPr>
          <p:cNvPr id="3" name="Picture 2">
            <a:extLst>
              <a:ext uri="{FF2B5EF4-FFF2-40B4-BE49-F238E27FC236}">
                <a16:creationId xmlns:a16="http://schemas.microsoft.com/office/drawing/2014/main" id="{0D4134AA-2447-37E1-52B1-46C5A9B6240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endParaRPr lang="es-ES" sz="2400" dirty="0"/>
          </a:p>
          <a:p>
            <a:r>
              <a:rPr lang="es-ES" sz="2400" dirty="0"/>
              <a:t>-Esto -continuó </a:t>
            </a:r>
            <a:r>
              <a:rPr lang="es-ES" sz="2400" dirty="0" err="1"/>
              <a:t>Maton</a:t>
            </a:r>
            <a:r>
              <a:rPr lang="es-ES" sz="2400" dirty="0"/>
              <a:t> mientras agitaba un pedazo de cuerda anudado- pertenece a </a:t>
            </a:r>
            <a:r>
              <a:rPr lang="es-ES" sz="2400" dirty="0" err="1"/>
              <a:t>Nebatur</a:t>
            </a:r>
            <a:r>
              <a:rPr lang="es-ES" sz="2400" dirty="0"/>
              <a:t>, el comerciante de camellos. Cuando compra un rebaño que cuesta más de lo que él posee, me trae este nudo y yo le hago un préstamo según sus necesidades. Es un comerciante muy listo. Confío en su juicio y puedo prestarle dinero tranquilamente. Muchos otros mercaderes de Babilonia también gozan de mi confianza porque su conducta es honrada.</a:t>
            </a:r>
          </a:p>
          <a:p>
            <a:endParaRPr lang="es-ES" sz="2400" dirty="0"/>
          </a:p>
          <a:p>
            <a:r>
              <a:rPr lang="es-ES" sz="2400" dirty="0"/>
              <a:t>Los objetos que me entregan en depósito entran y salen regularmente del cofre. Los buenos mercaderes forman un activo en nuestra ciudad y para mí, es beneficioso ayudarles a mantener vivo el comercio para que Babilonia sea próspera.</a:t>
            </a:r>
          </a:p>
        </p:txBody>
      </p:sp>
      <p:pic>
        <p:nvPicPr>
          <p:cNvPr id="3" name="Picture 2">
            <a:extLst>
              <a:ext uri="{FF2B5EF4-FFF2-40B4-BE49-F238E27FC236}">
                <a16:creationId xmlns:a16="http://schemas.microsoft.com/office/drawing/2014/main" id="{FA8017BF-A308-65CF-50BE-2D0C384E6B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2400" dirty="0"/>
          </a:p>
          <a:p>
            <a:r>
              <a:rPr lang="es-ES" sz="2400" dirty="0" err="1"/>
              <a:t>Maton</a:t>
            </a:r>
            <a:r>
              <a:rPr lang="es-ES" sz="2400" dirty="0"/>
              <a:t> tomó un escarabajo esculpido en una turquesa y lo lanzó desdeñosamente al suelo.</a:t>
            </a:r>
          </a:p>
          <a:p>
            <a:endParaRPr lang="es-ES" sz="2400" dirty="0"/>
          </a:p>
          <a:p>
            <a:r>
              <a:rPr lang="es-ES" sz="2400" dirty="0"/>
              <a:t>-Es un insecto de Egipto. Al joven que posee esta piedra no le importa demasiado que algún día yo recupere el oro. Cuando se lo reclamo, me responde: ¿cómo puedo devolverte el dinero si la</a:t>
            </a:r>
          </a:p>
          <a:p>
            <a:r>
              <a:rPr lang="es-ES" sz="2400" dirty="0"/>
              <a:t>desgracia se cierne sobre mí? ¡Tienes a otros!</a:t>
            </a:r>
          </a:p>
          <a:p>
            <a:endParaRPr lang="es-ES" sz="2400" dirty="0"/>
          </a:p>
          <a:p>
            <a:r>
              <a:rPr lang="es-ES" sz="2400" dirty="0"/>
              <a:t>¿Qué puedo hacer? El objeto pertenece a su padre, un hombre valeroso pero que no es rico y que empeñó sus tierras y su rebaño para ayudar a su hijo en sus empresas.</a:t>
            </a:r>
          </a:p>
        </p:txBody>
      </p:sp>
      <p:pic>
        <p:nvPicPr>
          <p:cNvPr id="3" name="Picture 2">
            <a:extLst>
              <a:ext uri="{FF2B5EF4-FFF2-40B4-BE49-F238E27FC236}">
                <a16:creationId xmlns:a16="http://schemas.microsoft.com/office/drawing/2014/main" id="{B361826F-EB4A-C38D-44D8-35EE4E168C8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3416320"/>
          </a:xfrm>
          <a:prstGeom prst="rect">
            <a:avLst/>
          </a:prstGeom>
          <a:noFill/>
        </p:spPr>
        <p:txBody>
          <a:bodyPr wrap="square" rtlCol="0">
            <a:spAutoFit/>
          </a:bodyPr>
          <a:lstStyle/>
          <a:p>
            <a:endParaRPr lang="es-ES" sz="2400" dirty="0"/>
          </a:p>
          <a:p>
            <a:r>
              <a:rPr lang="es-ES" sz="2400" dirty="0"/>
              <a:t>Al principio el joven tuvo éxito y luego empezó a estar muy ansioso por enriquecerse.</a:t>
            </a:r>
          </a:p>
          <a:p>
            <a:endParaRPr lang="es-ES" sz="2400" dirty="0"/>
          </a:p>
          <a:p>
            <a:r>
              <a:rPr lang="es-ES" sz="2400" dirty="0"/>
              <a:t>Por culpa de su inexperiencia, sus tentativas se fueron al traste.</a:t>
            </a:r>
          </a:p>
          <a:p>
            <a:endParaRPr lang="es-ES" sz="2400" dirty="0"/>
          </a:p>
          <a:p>
            <a:r>
              <a:rPr lang="es-ES" sz="2400" dirty="0"/>
              <a:t>Los jóvenes son ambiciosos. Les gustaría conseguir rápidamente las riquezas y las cosas deseables que aporta. Para asegurarse una fortuna rápida, piden dinero prestado con imprudencia.</a:t>
            </a:r>
          </a:p>
        </p:txBody>
      </p:sp>
      <p:pic>
        <p:nvPicPr>
          <p:cNvPr id="3" name="Picture 2">
            <a:extLst>
              <a:ext uri="{FF2B5EF4-FFF2-40B4-BE49-F238E27FC236}">
                <a16:creationId xmlns:a16="http://schemas.microsoft.com/office/drawing/2014/main" id="{F32E4B9D-2384-4C08-5CED-86E1FCE546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170646"/>
          </a:xfrm>
          <a:prstGeom prst="rect">
            <a:avLst/>
          </a:prstGeom>
          <a:noFill/>
        </p:spPr>
        <p:txBody>
          <a:bodyPr wrap="square" rtlCol="0">
            <a:spAutoFit/>
          </a:bodyPr>
          <a:lstStyle/>
          <a:p>
            <a:r>
              <a:rPr lang="es-ES" sz="2200" dirty="0"/>
              <a:t>Como es su primera experiencia, no pueden comprender que una deuda que no sea devuelta es como un agujero profundo al que podemos descender rápidamente y en el que podemos debatirnos en vano durante mucho tiempo. Es un agujero de penas y lamentos donde la luz del sol se ensombrece y la noche perturba un sueño agitado. Pero no desaconsejo que se preste dinero. Animo a que se haga.</a:t>
            </a:r>
          </a:p>
          <a:p>
            <a:endParaRPr lang="es-ES" sz="2200" dirty="0"/>
          </a:p>
          <a:p>
            <a:r>
              <a:rPr lang="es-ES" sz="2200" dirty="0"/>
              <a:t>Lo recomiendo en el caso de que se haga con una finalidad buena. Yo mismo tuve mi primer gran éxito como mercader con dinero que me habían prestado.</a:t>
            </a:r>
          </a:p>
          <a:p>
            <a:endParaRPr lang="es-ES" sz="2200" dirty="0"/>
          </a:p>
          <a:p>
            <a:r>
              <a:rPr lang="es-ES" sz="2200" dirty="0"/>
              <a:t>Pero, ¿qué debe hacer un prestamista en un caso así? El joven ha perdido la esperanza y no hace nada. Se ha desanimado. No se esfuerza por devolver el dinero. Y yo no quiero despojar a su padre de sus tierras y de su ganado.</a:t>
            </a:r>
          </a:p>
        </p:txBody>
      </p:sp>
      <p:pic>
        <p:nvPicPr>
          <p:cNvPr id="3" name="Picture 2">
            <a:extLst>
              <a:ext uri="{FF2B5EF4-FFF2-40B4-BE49-F238E27FC236}">
                <a16:creationId xmlns:a16="http://schemas.microsoft.com/office/drawing/2014/main" id="{DC1C980C-3FFF-BB79-5165-26EF0FDF7E8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386090"/>
          </a:xfrm>
          <a:prstGeom prst="rect">
            <a:avLst/>
          </a:prstGeom>
          <a:noFill/>
        </p:spPr>
        <p:txBody>
          <a:bodyPr wrap="square" rtlCol="0">
            <a:spAutoFit/>
          </a:bodyPr>
          <a:lstStyle/>
          <a:p>
            <a:r>
              <a:rPr lang="en-US" sz="2400" dirty="0"/>
              <a:t>-Me has </a:t>
            </a:r>
            <a:r>
              <a:rPr lang="en-US" sz="2400" dirty="0" err="1"/>
              <a:t>contado</a:t>
            </a:r>
            <a:r>
              <a:rPr lang="en-US" sz="2400" dirty="0"/>
              <a:t> </a:t>
            </a:r>
            <a:r>
              <a:rPr lang="en-US" sz="2400" dirty="0" err="1"/>
              <a:t>muchas</a:t>
            </a:r>
            <a:r>
              <a:rPr lang="en-US" sz="2400" dirty="0"/>
              <a:t> </a:t>
            </a:r>
            <a:r>
              <a:rPr lang="en-US" sz="2400" dirty="0" err="1"/>
              <a:t>historias</a:t>
            </a:r>
            <a:r>
              <a:rPr lang="en-US" sz="2400" dirty="0"/>
              <a:t> </a:t>
            </a:r>
            <a:r>
              <a:rPr lang="en-US" sz="2400" dirty="0" err="1"/>
              <a:t>interesantes</a:t>
            </a:r>
            <a:r>
              <a:rPr lang="en-US" sz="2400" dirty="0"/>
              <a:t> </a:t>
            </a:r>
            <a:r>
              <a:rPr lang="en-US" sz="2400" dirty="0" err="1"/>
              <a:t>pero</a:t>
            </a:r>
            <a:r>
              <a:rPr lang="en-US" sz="2400" dirty="0"/>
              <a:t> no has </a:t>
            </a:r>
            <a:r>
              <a:rPr lang="en-US" sz="2400" dirty="0" err="1"/>
              <a:t>contestado</a:t>
            </a:r>
            <a:r>
              <a:rPr lang="en-US" sz="2400" dirty="0"/>
              <a:t> a mi </a:t>
            </a:r>
            <a:r>
              <a:rPr lang="en-US" sz="2400" dirty="0" err="1"/>
              <a:t>pregunta</a:t>
            </a:r>
            <a:r>
              <a:rPr lang="en-US" sz="2400" dirty="0"/>
              <a:t>. ¿</a:t>
            </a:r>
            <a:r>
              <a:rPr lang="en-US" sz="2400" dirty="0" err="1"/>
              <a:t>Debo</a:t>
            </a:r>
            <a:r>
              <a:rPr lang="en-US" sz="2400" dirty="0"/>
              <a:t> o no </a:t>
            </a:r>
            <a:r>
              <a:rPr lang="es-ES" sz="2400" dirty="0"/>
              <a:t>debo prestar las cincuenta monedas de oro a mi hermana y a su marido? ¡Tienen tanto valor para </a:t>
            </a:r>
            <a:r>
              <a:rPr lang="en-US" sz="2400" dirty="0" err="1"/>
              <a:t>mí</a:t>
            </a:r>
            <a:r>
              <a:rPr lang="en-US" sz="2400" dirty="0"/>
              <a:t>!</a:t>
            </a:r>
          </a:p>
          <a:p>
            <a:endParaRPr lang="en-US" sz="1600" dirty="0"/>
          </a:p>
          <a:p>
            <a:r>
              <a:rPr lang="es-ES" sz="2400" dirty="0"/>
              <a:t>-Tu hermana es una mujer valiente y le tengo mucha estima. Si su marido viniera a verme para pedirme cincuenta monedas de oro, le preguntaría para qué iba a emplearlas.</a:t>
            </a:r>
          </a:p>
          <a:p>
            <a:endParaRPr lang="es-ES" sz="1600" dirty="0"/>
          </a:p>
          <a:p>
            <a:r>
              <a:rPr lang="es-ES" sz="2400" dirty="0"/>
              <a:t>Si me contestara que quiere hacerse mercader como yo y tener una tienda de joyas y de muebles, le diría: “¿conoces este oficio? ¿sabes dónde se puede comprar barato?”.</a:t>
            </a:r>
          </a:p>
          <a:p>
            <a:endParaRPr lang="es-ES" sz="1600" dirty="0"/>
          </a:p>
          <a:p>
            <a:r>
              <a:rPr lang="en-US" sz="2400" dirty="0"/>
              <a:t>¿</a:t>
            </a:r>
            <a:r>
              <a:rPr lang="en-US" sz="2400" dirty="0" err="1"/>
              <a:t>Acaso</a:t>
            </a:r>
            <a:r>
              <a:rPr lang="en-US" sz="2400" dirty="0"/>
              <a:t> </a:t>
            </a:r>
            <a:r>
              <a:rPr lang="en-US" sz="2400" dirty="0" err="1"/>
              <a:t>podría</a:t>
            </a:r>
            <a:r>
              <a:rPr lang="en-US" sz="2400" dirty="0"/>
              <a:t> responder </a:t>
            </a:r>
            <a:r>
              <a:rPr lang="en-US" sz="2400" dirty="0" err="1"/>
              <a:t>afirmativamente</a:t>
            </a:r>
            <a:r>
              <a:rPr lang="en-US" sz="2400" dirty="0"/>
              <a:t> a </a:t>
            </a:r>
            <a:r>
              <a:rPr lang="en-US" sz="2400" dirty="0" err="1"/>
              <a:t>todas</a:t>
            </a:r>
            <a:r>
              <a:rPr lang="en-US" sz="2400" dirty="0"/>
              <a:t> </a:t>
            </a:r>
            <a:r>
              <a:rPr lang="en-US" sz="2400" dirty="0" err="1"/>
              <a:t>estas</a:t>
            </a:r>
            <a:r>
              <a:rPr lang="en-US" sz="2400" dirty="0"/>
              <a:t> </a:t>
            </a:r>
            <a:r>
              <a:rPr lang="en-US" sz="2400" dirty="0" err="1"/>
              <a:t>preguntas</a:t>
            </a:r>
            <a:r>
              <a:rPr lang="en-US" sz="2400" dirty="0"/>
              <a:t>?</a:t>
            </a:r>
            <a:endParaRPr lang="es-ES" sz="2400" dirty="0"/>
          </a:p>
        </p:txBody>
      </p:sp>
      <p:pic>
        <p:nvPicPr>
          <p:cNvPr id="3" name="Picture 2">
            <a:extLst>
              <a:ext uri="{FF2B5EF4-FFF2-40B4-BE49-F238E27FC236}">
                <a16:creationId xmlns:a16="http://schemas.microsoft.com/office/drawing/2014/main" id="{5F3B9AF1-CFBD-4D24-2E84-7DB1782310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2400" dirty="0"/>
          </a:p>
          <a:p>
            <a:r>
              <a:rPr lang="es-ES" sz="2400" dirty="0"/>
              <a:t>No, no podría -admitió </a:t>
            </a:r>
            <a:r>
              <a:rPr lang="es-ES" sz="2400" dirty="0" err="1"/>
              <a:t>Rodan</a:t>
            </a:r>
            <a:r>
              <a:rPr lang="es-ES" sz="2400" dirty="0"/>
              <a:t>-. Me ayudó mucho a fabricar lanzas y también ayudó en otras tiendas.</a:t>
            </a:r>
          </a:p>
          <a:p>
            <a:endParaRPr lang="es-ES" sz="2400" dirty="0"/>
          </a:p>
          <a:p>
            <a:r>
              <a:rPr lang="es-ES" sz="2400" dirty="0"/>
              <a:t>-Entonces, le diría que su objetivo no es sensato. Los mercaderes tienen que aprender su oficio. Su ambición, más que encomiable, no es lógica y por lo tanto, no le prestaría dinero.</a:t>
            </a:r>
          </a:p>
          <a:p>
            <a:endParaRPr lang="es-ES" sz="2400" dirty="0"/>
          </a:p>
          <a:p>
            <a:r>
              <a:rPr lang="es-ES" sz="2400" dirty="0"/>
              <a:t>Pero supongamos que dice: “Sí, ayudé mucho a los mercaderes. Sé cómo ir a Esmirna para comprar a bajo precio las alfombras que las mujeres tejen. Además, conozco a los ricos de Babilonia a quien puedo vender y así obtener grandes beneficios.”</a:t>
            </a:r>
          </a:p>
        </p:txBody>
      </p:sp>
      <p:pic>
        <p:nvPicPr>
          <p:cNvPr id="3" name="Picture 2">
            <a:extLst>
              <a:ext uri="{FF2B5EF4-FFF2-40B4-BE49-F238E27FC236}">
                <a16:creationId xmlns:a16="http://schemas.microsoft.com/office/drawing/2014/main" id="{8F9D2A08-C7B8-EA81-0361-24BCA473B1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endParaRPr lang="es-ES" dirty="0"/>
          </a:p>
          <a:p>
            <a:r>
              <a:rPr lang="es-ES" sz="2400" dirty="0"/>
              <a:t>¿Qué haría con ellas? Aquella noche, mientras tomaba una calle transversal y apresuraba su paso hacia la casa de su hermana, no podía pensar en otra cosa más que en esas pesadas y brillantes</a:t>
            </a:r>
          </a:p>
          <a:p>
            <a:r>
              <a:rPr lang="es-ES" sz="2400" dirty="0"/>
              <a:t>monedas que ahora le pertenecían. </a:t>
            </a:r>
          </a:p>
          <a:p>
            <a:endParaRPr lang="es-ES" sz="2400" dirty="0"/>
          </a:p>
          <a:p>
            <a:r>
              <a:rPr lang="es-ES" sz="2400" dirty="0"/>
              <a:t>Unos días más tarde, al ponerse el sol, </a:t>
            </a:r>
            <a:r>
              <a:rPr lang="es-ES" sz="2400" dirty="0" err="1"/>
              <a:t>Rodan</a:t>
            </a:r>
            <a:r>
              <a:rPr lang="es-ES" sz="2400" dirty="0"/>
              <a:t> entró perplejo en la tienda de </a:t>
            </a:r>
            <a:r>
              <a:rPr lang="es-ES" sz="2400" dirty="0" err="1"/>
              <a:t>Maton</a:t>
            </a:r>
            <a:r>
              <a:rPr lang="es-ES" sz="2400" dirty="0"/>
              <a:t>, prestamista de oro y mercader de joyas y de telas exóticas. Sin fijarse en los atractivos artículos que estaban ingeniosamente dispuestos a ambos lados, cruzó la tienda y se dirigió a las habitaciones de la parte posterior. Encontró al hombre que buscaba, </a:t>
            </a:r>
            <a:r>
              <a:rPr lang="es-ES" sz="2400" dirty="0" err="1"/>
              <a:t>Maton</a:t>
            </a:r>
            <a:r>
              <a:rPr lang="es-ES" sz="2400" dirty="0"/>
              <a:t>, tendido en una alfombra y saboreando la</a:t>
            </a:r>
          </a:p>
          <a:p>
            <a:r>
              <a:rPr lang="es-ES" sz="2400" dirty="0"/>
              <a:t>comida que le había servido su esclavo negro.</a:t>
            </a:r>
          </a:p>
        </p:txBody>
      </p:sp>
      <p:pic>
        <p:nvPicPr>
          <p:cNvPr id="3" name="Picture 2">
            <a:extLst>
              <a:ext uri="{FF2B5EF4-FFF2-40B4-BE49-F238E27FC236}">
                <a16:creationId xmlns:a16="http://schemas.microsoft.com/office/drawing/2014/main" id="{F61C7AD3-807D-C256-A2B8-4E00E446D09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2400" dirty="0"/>
          </a:p>
          <a:p>
            <a:r>
              <a:rPr lang="es-ES" sz="2400" dirty="0"/>
              <a:t>Entonces, le diría: “Tu objetivo es sensato y tu ambición digna. Me alegraré de prestarte las cincuenta monedas de oro si me aseguras que me las devolverás.”</a:t>
            </a:r>
          </a:p>
          <a:p>
            <a:endParaRPr lang="es-ES" sz="2400" dirty="0"/>
          </a:p>
          <a:p>
            <a:r>
              <a:rPr lang="es-ES" sz="2400" dirty="0"/>
              <a:t>Pero si dijera: “Lo único que os puedo asegurar es que soy un hombre de honor y que os devolveré el </a:t>
            </a:r>
            <a:r>
              <a:rPr lang="en-US" sz="2400" dirty="0" err="1"/>
              <a:t>dinero</a:t>
            </a:r>
            <a:r>
              <a:rPr lang="en-US" sz="2400" dirty="0"/>
              <a:t>.”</a:t>
            </a:r>
          </a:p>
          <a:p>
            <a:endParaRPr lang="en-US" sz="2400" dirty="0"/>
          </a:p>
          <a:p>
            <a:r>
              <a:rPr lang="es-ES" sz="2400" dirty="0"/>
              <a:t>Entonces, le respondería que cada moneda de oro es muy valiosa para mí. Si los ladrones te quitan el dinero de camino a Esmirna o te arrebatan las alfombras a la vuelta, no tendrás medios para</a:t>
            </a:r>
          </a:p>
          <a:p>
            <a:r>
              <a:rPr lang="es-ES" sz="2400" dirty="0"/>
              <a:t>pagarme y habré perdido mi oro.</a:t>
            </a:r>
          </a:p>
        </p:txBody>
      </p:sp>
      <p:pic>
        <p:nvPicPr>
          <p:cNvPr id="3" name="Picture 2">
            <a:extLst>
              <a:ext uri="{FF2B5EF4-FFF2-40B4-BE49-F238E27FC236}">
                <a16:creationId xmlns:a16="http://schemas.microsoft.com/office/drawing/2014/main" id="{D53DA0BA-2C24-6E1A-8586-289FDAE1A82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sz="2400" dirty="0"/>
          </a:p>
          <a:p>
            <a:r>
              <a:rPr lang="es-ES" sz="2400" dirty="0"/>
              <a:t>Como ves, </a:t>
            </a:r>
            <a:r>
              <a:rPr lang="es-ES" sz="2400" dirty="0" err="1"/>
              <a:t>Rodan</a:t>
            </a:r>
            <a:r>
              <a:rPr lang="es-ES" sz="2400" dirty="0"/>
              <a:t>, el oro es la mercancía del prestamista. Es fácil prestarlo. Si se presta con imprudencia, es difícil de recuperar. Una promesa es un riesgo que un prestamista prudente</a:t>
            </a:r>
          </a:p>
          <a:p>
            <a:r>
              <a:rPr lang="es-ES" sz="2400" dirty="0"/>
              <a:t>desdeña, y prefiere la garantía de una devolución asegurada.</a:t>
            </a:r>
          </a:p>
          <a:p>
            <a:endParaRPr lang="es-ES" sz="2400" dirty="0"/>
          </a:p>
          <a:p>
            <a:r>
              <a:rPr lang="es-ES" sz="2400" dirty="0"/>
              <a:t>Es bueno prosiguió- ayudar a los que lo necesitan, ayudar a los que no tienen suerte. Está bien ayudar a los que empiezan para que prosperen y se </a:t>
            </a:r>
            <a:r>
              <a:rPr lang="es-ES" sz="2400" dirty="0" err="1"/>
              <a:t>convie</a:t>
            </a:r>
            <a:r>
              <a:rPr lang="es-ES" sz="2400" dirty="0"/>
              <a:t> </a:t>
            </a:r>
            <a:r>
              <a:rPr lang="es-ES" sz="2400" dirty="0" err="1"/>
              <a:t>rtan</a:t>
            </a:r>
            <a:r>
              <a:rPr lang="es-ES" sz="2400" dirty="0"/>
              <a:t> en buenos ciudadanos. Pero la ayuda debe ser sensata porque si no, igual que el asno de la granja deseoso de ayudar, cargaremos con un</a:t>
            </a:r>
          </a:p>
          <a:p>
            <a:r>
              <a:rPr lang="es-ES" sz="2400" dirty="0"/>
              <a:t>peso que pertenece a otro.</a:t>
            </a:r>
          </a:p>
        </p:txBody>
      </p:sp>
      <p:pic>
        <p:nvPicPr>
          <p:cNvPr id="3" name="Picture 2">
            <a:extLst>
              <a:ext uri="{FF2B5EF4-FFF2-40B4-BE49-F238E27FC236}">
                <a16:creationId xmlns:a16="http://schemas.microsoft.com/office/drawing/2014/main" id="{AC555C54-DCBF-14A0-4EAD-D67C92ABEE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3416320"/>
          </a:xfrm>
          <a:prstGeom prst="rect">
            <a:avLst/>
          </a:prstGeom>
          <a:noFill/>
        </p:spPr>
        <p:txBody>
          <a:bodyPr wrap="square" rtlCol="0">
            <a:spAutoFit/>
          </a:bodyPr>
          <a:lstStyle/>
          <a:p>
            <a:endParaRPr lang="es-ES" sz="2400" dirty="0"/>
          </a:p>
          <a:p>
            <a:r>
              <a:rPr lang="es-ES" sz="2400" dirty="0"/>
              <a:t>Sigo alejándome de tu pregunta, </a:t>
            </a:r>
            <a:r>
              <a:rPr lang="es-ES" sz="2400" dirty="0" err="1"/>
              <a:t>Rodan</a:t>
            </a:r>
            <a:r>
              <a:rPr lang="es-ES" sz="2400" dirty="0"/>
              <a:t>, pero escucha mi respuesta: guarda tus cincuenta monedas de oro. Son la justa recompensa de tu trabajo y nadie puede obligarte a compartirlas, a menos que lo desees. Si quisieras prestarlas para que te dieran más oro, deberías hacerlo con precaución y en sitios distintos. No me gusta ni el oro que duerme ni tampoco los grandes riesgos.</a:t>
            </a:r>
          </a:p>
          <a:p>
            <a:endParaRPr lang="es-ES" sz="2400" dirty="0"/>
          </a:p>
          <a:p>
            <a:r>
              <a:rPr lang="es-ES" sz="2400" dirty="0"/>
              <a:t>¿Cuántos años has trabajado como fabricante de lanzas? </a:t>
            </a:r>
          </a:p>
        </p:txBody>
      </p:sp>
      <p:pic>
        <p:nvPicPr>
          <p:cNvPr id="3" name="Picture 2">
            <a:extLst>
              <a:ext uri="{FF2B5EF4-FFF2-40B4-BE49-F238E27FC236}">
                <a16:creationId xmlns:a16="http://schemas.microsoft.com/office/drawing/2014/main" id="{89AD8E58-9ECA-0699-7E45-AFBCBB2C6A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170646"/>
          </a:xfrm>
          <a:prstGeom prst="rect">
            <a:avLst/>
          </a:prstGeom>
          <a:noFill/>
        </p:spPr>
        <p:txBody>
          <a:bodyPr wrap="square" rtlCol="0">
            <a:spAutoFit/>
          </a:bodyPr>
          <a:lstStyle/>
          <a:p>
            <a:r>
              <a:rPr lang="en-US" sz="2400" dirty="0"/>
              <a:t>-</a:t>
            </a:r>
            <a:r>
              <a:rPr lang="en-US" sz="2400" dirty="0" err="1"/>
              <a:t>Tres</a:t>
            </a:r>
            <a:r>
              <a:rPr lang="en-US" sz="2400" dirty="0"/>
              <a:t> </a:t>
            </a:r>
            <a:r>
              <a:rPr lang="en-US" sz="2400" dirty="0" err="1"/>
              <a:t>años</a:t>
            </a:r>
            <a:r>
              <a:rPr lang="en-US" sz="2400" dirty="0"/>
              <a:t>.</a:t>
            </a:r>
          </a:p>
          <a:p>
            <a:endParaRPr lang="en-US" dirty="0"/>
          </a:p>
          <a:p>
            <a:r>
              <a:rPr lang="es-ES" sz="2400" dirty="0"/>
              <a:t>-¿Además del regalo del rey, cuánto dinero has ahorrado?</a:t>
            </a:r>
          </a:p>
          <a:p>
            <a:endParaRPr lang="es-ES" dirty="0"/>
          </a:p>
          <a:p>
            <a:r>
              <a:rPr lang="en-US" sz="2400" dirty="0"/>
              <a:t>-</a:t>
            </a:r>
            <a:r>
              <a:rPr lang="en-US" sz="2400" dirty="0" err="1"/>
              <a:t>Tres</a:t>
            </a:r>
            <a:r>
              <a:rPr lang="en-US" sz="2400" dirty="0"/>
              <a:t> </a:t>
            </a:r>
            <a:r>
              <a:rPr lang="en-US" sz="2400" dirty="0" err="1"/>
              <a:t>monedas</a:t>
            </a:r>
            <a:r>
              <a:rPr lang="en-US" sz="2400" dirty="0"/>
              <a:t> de </a:t>
            </a:r>
            <a:r>
              <a:rPr lang="en-US" sz="2400" dirty="0" err="1"/>
              <a:t>oro</a:t>
            </a:r>
            <a:r>
              <a:rPr lang="en-US" sz="2400" dirty="0"/>
              <a:t>.</a:t>
            </a:r>
          </a:p>
          <a:p>
            <a:endParaRPr lang="en-US" dirty="0"/>
          </a:p>
          <a:p>
            <a:r>
              <a:rPr lang="es-ES" sz="2400" dirty="0"/>
              <a:t>-¿O sea, que cada año que has trabajado, te has privado de </a:t>
            </a:r>
            <a:r>
              <a:rPr lang="es-ES" sz="2400" dirty="0" err="1"/>
              <a:t>co</a:t>
            </a:r>
            <a:r>
              <a:rPr lang="es-ES" sz="2400" dirty="0"/>
              <a:t> </a:t>
            </a:r>
            <a:r>
              <a:rPr lang="es-ES" sz="2400" dirty="0" err="1"/>
              <a:t>sas</a:t>
            </a:r>
            <a:r>
              <a:rPr lang="es-ES" sz="2400" dirty="0"/>
              <a:t> buenas para ahorrar una moneda </a:t>
            </a:r>
            <a:r>
              <a:rPr lang="en-US" sz="2400" dirty="0"/>
              <a:t>de </a:t>
            </a:r>
            <a:r>
              <a:rPr lang="en-US" sz="2400" dirty="0" err="1"/>
              <a:t>tus</a:t>
            </a:r>
            <a:r>
              <a:rPr lang="en-US" sz="2400" dirty="0"/>
              <a:t> </a:t>
            </a:r>
            <a:r>
              <a:rPr lang="en-US" sz="2400" dirty="0" err="1"/>
              <a:t>ganancias</a:t>
            </a:r>
            <a:r>
              <a:rPr lang="en-US" sz="2400" dirty="0"/>
              <a:t>?</a:t>
            </a:r>
          </a:p>
          <a:p>
            <a:endParaRPr lang="en-US" dirty="0"/>
          </a:p>
          <a:p>
            <a:r>
              <a:rPr lang="en-US" sz="2400" dirty="0"/>
              <a:t>-</a:t>
            </a:r>
            <a:r>
              <a:rPr lang="en-US" sz="2400" dirty="0" err="1"/>
              <a:t>Así</a:t>
            </a:r>
            <a:r>
              <a:rPr lang="en-US" sz="2400" dirty="0"/>
              <a:t> </a:t>
            </a:r>
            <a:r>
              <a:rPr lang="en-US" sz="2400" dirty="0" err="1"/>
              <a:t>es</a:t>
            </a:r>
            <a:r>
              <a:rPr lang="en-US" sz="2400" dirty="0"/>
              <a:t>.</a:t>
            </a:r>
          </a:p>
          <a:p>
            <a:endParaRPr lang="en-US" dirty="0"/>
          </a:p>
          <a:p>
            <a:r>
              <a:rPr lang="es-ES" sz="2400" dirty="0"/>
              <a:t>-Entonces, ¿quizás privándote de las cosas buenas podrías ahorrar cincuenta monedas de oro en </a:t>
            </a:r>
            <a:r>
              <a:rPr lang="en-US" sz="2400" dirty="0" err="1"/>
              <a:t>cincuenta</a:t>
            </a:r>
            <a:r>
              <a:rPr lang="en-US" sz="2400" dirty="0"/>
              <a:t> </a:t>
            </a:r>
            <a:r>
              <a:rPr lang="en-US" sz="2400" dirty="0" err="1"/>
              <a:t>años</a:t>
            </a:r>
            <a:r>
              <a:rPr lang="en-US" sz="2400" dirty="0"/>
              <a:t>?</a:t>
            </a:r>
          </a:p>
          <a:p>
            <a:endParaRPr lang="en-US" dirty="0"/>
          </a:p>
          <a:p>
            <a:r>
              <a:rPr lang="es-ES" sz="2400" dirty="0"/>
              <a:t>-Sería el fruto de toda una vida.</a:t>
            </a:r>
          </a:p>
        </p:txBody>
      </p:sp>
      <p:pic>
        <p:nvPicPr>
          <p:cNvPr id="3" name="Picture 2">
            <a:extLst>
              <a:ext uri="{FF2B5EF4-FFF2-40B4-BE49-F238E27FC236}">
                <a16:creationId xmlns:a16="http://schemas.microsoft.com/office/drawing/2014/main" id="{A423EB0E-50AC-8405-B80D-D96672C4188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170646"/>
          </a:xfrm>
          <a:prstGeom prst="rect">
            <a:avLst/>
          </a:prstGeom>
          <a:noFill/>
        </p:spPr>
        <p:txBody>
          <a:bodyPr wrap="square" rtlCol="0">
            <a:spAutoFit/>
          </a:bodyPr>
          <a:lstStyle/>
          <a:p>
            <a:r>
              <a:rPr lang="es-ES" sz="2200" dirty="0"/>
              <a:t>-¿Y crees que tu hermana arriesgaría los ahorros de tus cincuenta años de trabajo para que su marido diera los primeros pasos como mercader?</a:t>
            </a:r>
          </a:p>
          <a:p>
            <a:endParaRPr lang="es-ES" sz="2200" dirty="0"/>
          </a:p>
          <a:p>
            <a:r>
              <a:rPr lang="en-US" sz="2200" dirty="0"/>
              <a:t>-No, </a:t>
            </a:r>
            <a:r>
              <a:rPr lang="en-US" sz="2200" dirty="0" err="1"/>
              <a:t>visto</a:t>
            </a:r>
            <a:r>
              <a:rPr lang="en-US" sz="2200" dirty="0"/>
              <a:t> de </a:t>
            </a:r>
            <a:r>
              <a:rPr lang="en-US" sz="2200" dirty="0" err="1"/>
              <a:t>este</a:t>
            </a:r>
            <a:r>
              <a:rPr lang="en-US" sz="2200" dirty="0"/>
              <a:t> </a:t>
            </a:r>
            <a:r>
              <a:rPr lang="en-US" sz="2200" dirty="0" err="1"/>
              <a:t>modo</a:t>
            </a:r>
            <a:r>
              <a:rPr lang="en-US" sz="2200" dirty="0"/>
              <a:t>, no.</a:t>
            </a:r>
          </a:p>
          <a:p>
            <a:endParaRPr lang="en-US" sz="2200" dirty="0"/>
          </a:p>
          <a:p>
            <a:r>
              <a:rPr lang="es-ES" sz="2200" dirty="0"/>
              <a:t>-Entonces, ve a verla y dile: He estado tres años trabajando todos los días de la mañana a la noche, excepto en los días de ayuno y me he privado de muchas cosas que deseaba ardientemente. Por cada año de trabajo y de abnegación, he conseguido una moneda de oro. Eres mi hermana predilecta y deseo que tu marido emprenda un negocio donde pueda prosperar mucho. Si puede presentarme un plan que a mi amigo </a:t>
            </a:r>
            <a:r>
              <a:rPr lang="es-ES" sz="2200" dirty="0" err="1"/>
              <a:t>Maton</a:t>
            </a:r>
            <a:r>
              <a:rPr lang="es-ES" sz="2200" dirty="0"/>
              <a:t> le parezca sensato y realizable, entonces le prestaré gustosamente mis ahorros de un año entero para que tenga la oportunidad de demostrar que puede tener éxito.</a:t>
            </a:r>
          </a:p>
        </p:txBody>
      </p:sp>
      <p:pic>
        <p:nvPicPr>
          <p:cNvPr id="3" name="Picture 2">
            <a:extLst>
              <a:ext uri="{FF2B5EF4-FFF2-40B4-BE49-F238E27FC236}">
                <a16:creationId xmlns:a16="http://schemas.microsoft.com/office/drawing/2014/main" id="{1F88F5C2-45DC-8FFF-AAE9-FCD8317A9F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262979"/>
          </a:xfrm>
          <a:prstGeom prst="rect">
            <a:avLst/>
          </a:prstGeom>
          <a:noFill/>
        </p:spPr>
        <p:txBody>
          <a:bodyPr wrap="square" rtlCol="0">
            <a:spAutoFit/>
          </a:bodyPr>
          <a:lstStyle/>
          <a:p>
            <a:r>
              <a:rPr lang="es-ES" sz="2400" dirty="0"/>
              <a:t>Haz lo que te digo y si tiene talento para triunfar, tendrá que demostrarlo. Si falla, no te deberá más que lo que espera devolverte algún día.</a:t>
            </a:r>
          </a:p>
          <a:p>
            <a:endParaRPr lang="es-ES" dirty="0"/>
          </a:p>
          <a:p>
            <a:r>
              <a:rPr lang="es-ES" sz="2400" dirty="0"/>
              <a:t>Soy prestamista de oro porque tengo más oro del que me hace falta para comerciar.</a:t>
            </a:r>
          </a:p>
          <a:p>
            <a:endParaRPr lang="es-ES" dirty="0"/>
          </a:p>
          <a:p>
            <a:r>
              <a:rPr lang="es-ES" sz="2400" dirty="0"/>
              <a:t>Deseo que mi excedente de oro trabaje para los demás y así me aporte más oro. No me quiero arriesgar a perder mi oro porque he trabajado mucho y me he privado de muchas cosas para</a:t>
            </a:r>
          </a:p>
          <a:p>
            <a:r>
              <a:rPr lang="es-ES" sz="2400" dirty="0"/>
              <a:t>ahorrarlo. Así que no voy a prestarlo a quien no merezca mi confianza y me asegure que me será devuelto. Tampoco lo prestaré si no estoy convencido que los intereses de este préstamo me serán </a:t>
            </a:r>
            <a:r>
              <a:rPr lang="en-US" sz="2400" dirty="0" err="1"/>
              <a:t>devueltos</a:t>
            </a:r>
            <a:r>
              <a:rPr lang="en-US" sz="2400" dirty="0"/>
              <a:t> </a:t>
            </a:r>
            <a:r>
              <a:rPr lang="en-US" sz="2400" dirty="0" err="1"/>
              <a:t>rápidamente</a:t>
            </a:r>
            <a:r>
              <a:rPr lang="en-US" sz="2400" dirty="0"/>
              <a:t>.</a:t>
            </a:r>
            <a:endParaRPr lang="es-ES" sz="2200" dirty="0"/>
          </a:p>
        </p:txBody>
      </p:sp>
      <p:pic>
        <p:nvPicPr>
          <p:cNvPr id="3" name="Picture 2">
            <a:extLst>
              <a:ext uri="{FF2B5EF4-FFF2-40B4-BE49-F238E27FC236}">
                <a16:creationId xmlns:a16="http://schemas.microsoft.com/office/drawing/2014/main" id="{0C9C4F48-C7FF-8571-26F5-7113CB31AC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154984"/>
          </a:xfrm>
          <a:prstGeom prst="rect">
            <a:avLst/>
          </a:prstGeom>
          <a:noFill/>
        </p:spPr>
        <p:txBody>
          <a:bodyPr wrap="square" rtlCol="0">
            <a:spAutoFit/>
          </a:bodyPr>
          <a:lstStyle/>
          <a:p>
            <a:endParaRPr lang="es-ES" sz="2400" dirty="0"/>
          </a:p>
          <a:p>
            <a:r>
              <a:rPr lang="es-ES" sz="2400" dirty="0"/>
              <a:t>Te he contado, </a:t>
            </a:r>
            <a:r>
              <a:rPr lang="es-ES" sz="2400" dirty="0" err="1"/>
              <a:t>Rodan</a:t>
            </a:r>
            <a:r>
              <a:rPr lang="es-ES" sz="2400" dirty="0"/>
              <a:t>, algunos secretos de mi cofre. Estos' ~ secretos te han revelado las debilidades de los hombres y su ansiedad por pedir dinero prestado aunque no siempre tengan los medios </a:t>
            </a:r>
            <a:r>
              <a:rPr lang="en-US" sz="2400" dirty="0" err="1"/>
              <a:t>seguros</a:t>
            </a:r>
            <a:r>
              <a:rPr lang="en-US" sz="2400" dirty="0"/>
              <a:t> </a:t>
            </a:r>
            <a:r>
              <a:rPr lang="en-US" sz="2400" dirty="0" err="1"/>
              <a:t>para</a:t>
            </a:r>
            <a:r>
              <a:rPr lang="en-US" sz="2400" dirty="0"/>
              <a:t> </a:t>
            </a:r>
            <a:r>
              <a:rPr lang="en-US" sz="2400" dirty="0" err="1"/>
              <a:t>devolverlo</a:t>
            </a:r>
            <a:r>
              <a:rPr lang="en-US" sz="2400" dirty="0"/>
              <a:t>.</a:t>
            </a:r>
          </a:p>
          <a:p>
            <a:endParaRPr lang="en-US" sz="2400" dirty="0"/>
          </a:p>
          <a:p>
            <a:r>
              <a:rPr lang="es-ES" sz="2400" dirty="0"/>
              <a:t>Con estos ejemplos, te darás cuenta de que a menudo, la gran esperanza de estos hombres sería adquirir grandes ganancias si tuvieran dinero y que simplemente se trata de falsas esperanzas</a:t>
            </a:r>
          </a:p>
          <a:p>
            <a:r>
              <a:rPr lang="es-ES" sz="2400" dirty="0"/>
              <a:t>porque no tienen ni la habilidad ni la experiencia necesarias para realizarlas.</a:t>
            </a:r>
            <a:endParaRPr lang="es-ES" sz="2200" dirty="0"/>
          </a:p>
        </p:txBody>
      </p:sp>
      <p:pic>
        <p:nvPicPr>
          <p:cNvPr id="3" name="Picture 2">
            <a:extLst>
              <a:ext uri="{FF2B5EF4-FFF2-40B4-BE49-F238E27FC236}">
                <a16:creationId xmlns:a16="http://schemas.microsoft.com/office/drawing/2014/main" id="{29D17010-1A8D-28AF-8D77-8F6262D0AA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5293757"/>
          </a:xfrm>
          <a:prstGeom prst="rect">
            <a:avLst/>
          </a:prstGeom>
          <a:noFill/>
        </p:spPr>
        <p:txBody>
          <a:bodyPr wrap="square" rtlCol="0">
            <a:spAutoFit/>
          </a:bodyPr>
          <a:lstStyle/>
          <a:p>
            <a:r>
              <a:rPr lang="es-ES" sz="2200" dirty="0"/>
              <a:t>Ahora tú, </a:t>
            </a:r>
            <a:r>
              <a:rPr lang="es-ES" sz="2200" dirty="0" err="1"/>
              <a:t>Rodan</a:t>
            </a:r>
            <a:r>
              <a:rPr lang="es-ES" sz="2200" dirty="0"/>
              <a:t>, posees el oro que podría producirte más oro. Estás muy cerca de convertirte, como yo, en un prestamista de oro. Si conservas tu tesoro, te aportará generosos intereses; será una fuente abundante de placeres y será provechoso para el resto de tus días. Pero, si lo dejas escapar, será una fuente tan constante de penas y lamentos que nunca lo olvidarás.</a:t>
            </a:r>
          </a:p>
          <a:p>
            <a:endParaRPr lang="es-ES" dirty="0"/>
          </a:p>
          <a:p>
            <a:r>
              <a:rPr lang="es-ES" sz="2200" dirty="0"/>
              <a:t>¿Qué es lo que más deseas para el oro que contiene tu bolsa de cuero? </a:t>
            </a:r>
          </a:p>
          <a:p>
            <a:endParaRPr lang="es-ES" dirty="0"/>
          </a:p>
          <a:p>
            <a:r>
              <a:rPr lang="es-ES" sz="2200" dirty="0"/>
              <a:t>-Guardarlo en un lugar seguro.</a:t>
            </a:r>
          </a:p>
          <a:p>
            <a:endParaRPr lang="es-ES" dirty="0"/>
          </a:p>
          <a:p>
            <a:r>
              <a:rPr lang="es-ES" sz="2200" dirty="0"/>
              <a:t>Has hablado con sensatez -respondió </a:t>
            </a:r>
            <a:r>
              <a:rPr lang="es-ES" sz="2200" dirty="0" err="1"/>
              <a:t>Maton</a:t>
            </a:r>
            <a:r>
              <a:rPr lang="es-ES" sz="2200" dirty="0"/>
              <a:t> en tono de aprobación. Tu primer deseo es la seguridad. ¿Crees que bajo la custodia de tu cuñado estará seguro y al abrigo de cualquier pérdida?</a:t>
            </a:r>
          </a:p>
          <a:p>
            <a:endParaRPr lang="es-ES" dirty="0"/>
          </a:p>
          <a:p>
            <a:r>
              <a:rPr lang="es-ES" sz="2200" dirty="0"/>
              <a:t>-Me temo que no porque no es prudente en su forma de guardar el oro.</a:t>
            </a:r>
          </a:p>
        </p:txBody>
      </p:sp>
      <p:pic>
        <p:nvPicPr>
          <p:cNvPr id="3" name="Picture 2">
            <a:extLst>
              <a:ext uri="{FF2B5EF4-FFF2-40B4-BE49-F238E27FC236}">
                <a16:creationId xmlns:a16="http://schemas.microsoft.com/office/drawing/2014/main" id="{2EE7A9CC-D7EF-27E1-3B90-5D17145745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154984"/>
          </a:xfrm>
          <a:prstGeom prst="rect">
            <a:avLst/>
          </a:prstGeom>
          <a:noFill/>
        </p:spPr>
        <p:txBody>
          <a:bodyPr wrap="square" rtlCol="0">
            <a:spAutoFit/>
          </a:bodyPr>
          <a:lstStyle/>
          <a:p>
            <a:endParaRPr lang="es-ES" sz="2400" dirty="0"/>
          </a:p>
          <a:p>
            <a:r>
              <a:rPr lang="es-ES" sz="2400" dirty="0"/>
              <a:t>-Entonces, no te dejes influir por los estúpidos sentimientos hacia cualquier persona que te llevan a confiar tu tesoro. Si quieres ayudar a tu familia o a tus amigos, encuentra otros medios que no sean arriesgarte a perder tu tesoro. No te olvides d e que el oro escapa inesperadamente a los que no saben guardarlo. </a:t>
            </a:r>
          </a:p>
          <a:p>
            <a:endParaRPr lang="es-ES" sz="2400" dirty="0"/>
          </a:p>
          <a:p>
            <a:r>
              <a:rPr lang="es-ES" sz="2400" dirty="0"/>
              <a:t>Ya sea por extravagancia o dejando que los otros lo pierdan por ti. Después de la seguridad, ¿qué es lo que más deseas para tu tesoro? -Que me produzca más oro. -Vuelves a hablar con sensatez. Tu oro tiene que darte ganancias y aumentar. </a:t>
            </a:r>
            <a:endParaRPr lang="es-ES" sz="2200" dirty="0"/>
          </a:p>
        </p:txBody>
      </p:sp>
      <p:pic>
        <p:nvPicPr>
          <p:cNvPr id="3" name="Picture 2">
            <a:extLst>
              <a:ext uri="{FF2B5EF4-FFF2-40B4-BE49-F238E27FC236}">
                <a16:creationId xmlns:a16="http://schemas.microsoft.com/office/drawing/2014/main" id="{0B603A31-3733-5471-889F-4A84F4C55A9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endParaRPr lang="es-ES" sz="2400" dirty="0"/>
          </a:p>
          <a:p>
            <a:r>
              <a:rPr lang="es-ES" sz="2400" dirty="0"/>
              <a:t>El dinero que se presta sabiamente puede incluso duplicarse antes de que te hagas viejo. Si te arriesgas a perder tu dinero,</a:t>
            </a:r>
          </a:p>
          <a:p>
            <a:r>
              <a:rPr lang="es-ES" sz="2400" dirty="0"/>
              <a:t>también te arriesgas a perder todo lo que te pueda reportar.</a:t>
            </a:r>
          </a:p>
          <a:p>
            <a:r>
              <a:rPr lang="es-ES" sz="2400" dirty="0"/>
              <a:t>Así que no te dejes influir por los planes fantásticos de hombres imprudentes que piensan que saben la forma de hacer que tu oro produzca extraordinarias ganancias. </a:t>
            </a:r>
          </a:p>
          <a:p>
            <a:endParaRPr lang="es-ES" sz="2400" dirty="0"/>
          </a:p>
          <a:p>
            <a:r>
              <a:rPr lang="es-ES" sz="2400" dirty="0"/>
              <a:t>Son planes forjados por soñadores inexpertos que no conocen las leyes seguras y fiables del comercio. Sé conservador en cuanto a las ganancias que el oro pueda producirte y en cuanto a lo que puedes ganar y así saca partido de tu tesoro. Invertir el oro contra una promesa de ganancias usureras es ir a perderlo.</a:t>
            </a:r>
            <a:endParaRPr lang="es-ES" sz="2200" dirty="0"/>
          </a:p>
        </p:txBody>
      </p:sp>
      <p:pic>
        <p:nvPicPr>
          <p:cNvPr id="3" name="Picture 2">
            <a:extLst>
              <a:ext uri="{FF2B5EF4-FFF2-40B4-BE49-F238E27FC236}">
                <a16:creationId xmlns:a16="http://schemas.microsoft.com/office/drawing/2014/main" id="{3E4A5D0D-2A85-9502-0CBF-F7B33F68262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32092"/>
          </a:xfrm>
          <a:prstGeom prst="rect">
            <a:avLst/>
          </a:prstGeom>
          <a:noFill/>
        </p:spPr>
        <p:txBody>
          <a:bodyPr wrap="square" rtlCol="0">
            <a:spAutoFit/>
          </a:bodyPr>
          <a:lstStyle/>
          <a:p>
            <a:r>
              <a:rPr lang="es-ES" sz="2200" dirty="0"/>
              <a:t>-Me gustaría pediros consejo porque no sé qué hacer.</a:t>
            </a:r>
          </a:p>
          <a:p>
            <a:endParaRPr lang="es-ES" sz="2200" dirty="0"/>
          </a:p>
          <a:p>
            <a:r>
              <a:rPr lang="es-ES" sz="2200" dirty="0" err="1"/>
              <a:t>Rodan</a:t>
            </a:r>
            <a:r>
              <a:rPr lang="es-ES" sz="2200" dirty="0"/>
              <a:t> estaba de pie con las piernas abiertas y por debajo de la chaqueta de cuero entreabierta se </a:t>
            </a:r>
            <a:r>
              <a:rPr lang="en-US" sz="2200" dirty="0" err="1"/>
              <a:t>adivinaba</a:t>
            </a:r>
            <a:r>
              <a:rPr lang="en-US" sz="2200" dirty="0"/>
              <a:t> </a:t>
            </a:r>
            <a:r>
              <a:rPr lang="en-US" sz="2200" dirty="0" err="1"/>
              <a:t>su</a:t>
            </a:r>
            <a:r>
              <a:rPr lang="en-US" sz="2200" dirty="0"/>
              <a:t> </a:t>
            </a:r>
            <a:r>
              <a:rPr lang="en-US" sz="2200" dirty="0" err="1"/>
              <a:t>pecho</a:t>
            </a:r>
            <a:r>
              <a:rPr lang="en-US" sz="2200" dirty="0"/>
              <a:t> </a:t>
            </a:r>
            <a:r>
              <a:rPr lang="en-US" sz="2200" dirty="0" err="1"/>
              <a:t>velludo</a:t>
            </a:r>
            <a:r>
              <a:rPr lang="en-US" sz="2200" dirty="0"/>
              <a:t>.</a:t>
            </a:r>
          </a:p>
          <a:p>
            <a:endParaRPr lang="en-US" sz="2200" dirty="0"/>
          </a:p>
          <a:p>
            <a:r>
              <a:rPr lang="es-ES" sz="2200" dirty="0"/>
              <a:t>La figura delgada y pálida de </a:t>
            </a:r>
            <a:r>
              <a:rPr lang="es-ES" sz="2200" dirty="0" err="1"/>
              <a:t>Maton</a:t>
            </a:r>
            <a:r>
              <a:rPr lang="es-ES" sz="2200" dirty="0"/>
              <a:t> le sonrió y le saludó con afabilidad.</a:t>
            </a:r>
          </a:p>
          <a:p>
            <a:endParaRPr lang="es-ES" sz="2200" dirty="0"/>
          </a:p>
          <a:p>
            <a:r>
              <a:rPr lang="es-ES" sz="2200" dirty="0"/>
              <a:t>-¿Qué necedades habrás cometido para venir a pedir los favores del prestamista de oro? ¿Has tenido mala suerte en el juego? ¿Acaso alguna mujer te ha desplumado hábilmente? Desde que te conozco, nunca has solicitado mi ayuda para resolver tus problemas. </a:t>
            </a:r>
          </a:p>
          <a:p>
            <a:endParaRPr lang="es-ES" sz="2200" dirty="0"/>
          </a:p>
          <a:p>
            <a:r>
              <a:rPr lang="es-ES" sz="2200" dirty="0"/>
              <a:t>No, no, nada de eso. No busco oro. He ven ido porque espero que puedas darme un sabio consejo.</a:t>
            </a:r>
          </a:p>
        </p:txBody>
      </p:sp>
      <p:pic>
        <p:nvPicPr>
          <p:cNvPr id="3" name="Picture 2">
            <a:extLst>
              <a:ext uri="{FF2B5EF4-FFF2-40B4-BE49-F238E27FC236}">
                <a16:creationId xmlns:a16="http://schemas.microsoft.com/office/drawing/2014/main" id="{5338B430-38C0-1424-33DE-8404E0AAC06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2677656"/>
          </a:xfrm>
          <a:prstGeom prst="rect">
            <a:avLst/>
          </a:prstGeom>
          <a:noFill/>
        </p:spPr>
        <p:txBody>
          <a:bodyPr wrap="square" rtlCol="0">
            <a:spAutoFit/>
          </a:bodyPr>
          <a:lstStyle/>
          <a:p>
            <a:endParaRPr lang="es-ES" sz="2400" dirty="0"/>
          </a:p>
          <a:p>
            <a:r>
              <a:rPr lang="es-ES" sz="2400" dirty="0"/>
              <a:t>Intenta asociarte con hombres hábiles y emprender negocios cuyo éxito esté asegurado para que tu tesoro salga ganando y esté en lugar seguro gracias a vuestra astucia y experiencia.</a:t>
            </a:r>
          </a:p>
          <a:p>
            <a:endParaRPr lang="es-ES" sz="2400" dirty="0"/>
          </a:p>
          <a:p>
            <a:r>
              <a:rPr lang="es-ES" sz="2400" dirty="0"/>
              <a:t>De este modo, evitarás las desgracias que acompañan a la mayoría de los hijos de los hombres a quienes Dios confía el oro.</a:t>
            </a:r>
            <a:endParaRPr lang="es-ES" sz="2200" dirty="0"/>
          </a:p>
        </p:txBody>
      </p:sp>
      <p:pic>
        <p:nvPicPr>
          <p:cNvPr id="3" name="Picture 2">
            <a:extLst>
              <a:ext uri="{FF2B5EF4-FFF2-40B4-BE49-F238E27FC236}">
                <a16:creationId xmlns:a16="http://schemas.microsoft.com/office/drawing/2014/main" id="{8956637C-C7C6-1ECD-CC85-48A4BE7B6C3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r>
              <a:rPr lang="es-ES" sz="2400" dirty="0"/>
              <a:t>Cuando </a:t>
            </a:r>
            <a:r>
              <a:rPr lang="es-ES" sz="2400" dirty="0" err="1"/>
              <a:t>Rodan</a:t>
            </a:r>
            <a:r>
              <a:rPr lang="es-ES" sz="2400" dirty="0"/>
              <a:t> quiso agradecerle su sabio consejo, éste no le escuchó y dijo: El regalo del rey te procurará mucha sabiduría. Si guardas las cincuenta monedas de oro, tendrás que ser discreto.</a:t>
            </a:r>
          </a:p>
          <a:p>
            <a:r>
              <a:rPr lang="es-ES" sz="2400" dirty="0"/>
              <a:t>Tendrás tentaciones de invertir en muchos proyectos. Te darán muchos consejos. Tendrás muchas oportunidades de obtener grandes beneficios. Antes de prestar ninguna moneda de oro, tienes que asegurarte de que te será devuelta. Si quieres más consejos, vuelve a visitarme. Te los daré </a:t>
            </a:r>
            <a:r>
              <a:rPr lang="en-US" sz="2400" dirty="0" err="1"/>
              <a:t>gustosamente</a:t>
            </a:r>
            <a:r>
              <a:rPr lang="en-US" sz="2400" dirty="0"/>
              <a:t>.</a:t>
            </a:r>
          </a:p>
          <a:p>
            <a:endParaRPr lang="en-US" sz="2400" dirty="0"/>
          </a:p>
          <a:p>
            <a:r>
              <a:rPr lang="es-ES" sz="2400" dirty="0"/>
              <a:t>Antes de irte, lee lo que grabé en la tapa del cofre. Se puede aplicar tanto al prestamista como al que </a:t>
            </a:r>
            <a:r>
              <a:rPr lang="en-US" sz="2400" dirty="0" err="1"/>
              <a:t>pide</a:t>
            </a:r>
            <a:r>
              <a:rPr lang="en-US" sz="2400" dirty="0"/>
              <a:t> el </a:t>
            </a:r>
            <a:r>
              <a:rPr lang="en-US" sz="2400" dirty="0" err="1"/>
              <a:t>dinero</a:t>
            </a:r>
            <a:r>
              <a:rPr lang="en-US" sz="2400" dirty="0"/>
              <a:t> </a:t>
            </a:r>
            <a:r>
              <a:rPr lang="en-US" sz="2400" dirty="0" err="1"/>
              <a:t>prestado</a:t>
            </a:r>
            <a:r>
              <a:rPr lang="en-US" sz="2400" dirty="0"/>
              <a:t>.</a:t>
            </a:r>
          </a:p>
          <a:p>
            <a:endParaRPr lang="en-US" sz="2400" dirty="0"/>
          </a:p>
          <a:p>
            <a:r>
              <a:rPr lang="es-ES" sz="2400" dirty="0"/>
              <a:t>Vale más prevenir que curar</a:t>
            </a:r>
            <a:endParaRPr lang="es-ES" sz="2200" dirty="0"/>
          </a:p>
        </p:txBody>
      </p:sp>
      <p:pic>
        <p:nvPicPr>
          <p:cNvPr id="3" name="Picture 2">
            <a:extLst>
              <a:ext uri="{FF2B5EF4-FFF2-40B4-BE49-F238E27FC236}">
                <a16:creationId xmlns:a16="http://schemas.microsoft.com/office/drawing/2014/main" id="{5D656023-CD78-AEC1-0B76-799DFECDAA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985980"/>
          </a:xfrm>
          <a:prstGeom prst="rect">
            <a:avLst/>
          </a:prstGeom>
          <a:noFill/>
        </p:spPr>
        <p:txBody>
          <a:bodyPr wrap="square" rtlCol="0">
            <a:spAutoFit/>
          </a:bodyPr>
          <a:lstStyle/>
          <a:p>
            <a:r>
              <a:rPr lang="es-ES" sz="2400" dirty="0"/>
              <a:t>-¡Escuchad, escuchad lo que dice este hombre! Nadie viene a ver al prestamista de oro para que le dé un consejo. Mis oídos me están jugando una mala pasada.</a:t>
            </a:r>
          </a:p>
          <a:p>
            <a:endParaRPr lang="es-ES" dirty="0"/>
          </a:p>
          <a:p>
            <a:r>
              <a:rPr lang="en-US" sz="2400" dirty="0"/>
              <a:t>-</a:t>
            </a:r>
            <a:r>
              <a:rPr lang="en-US" sz="2400" dirty="0" err="1"/>
              <a:t>Oyen</a:t>
            </a:r>
            <a:r>
              <a:rPr lang="en-US" sz="2400" dirty="0"/>
              <a:t> </a:t>
            </a:r>
            <a:r>
              <a:rPr lang="en-US" sz="2400" dirty="0" err="1"/>
              <a:t>correctamente</a:t>
            </a:r>
            <a:r>
              <a:rPr lang="en-US" sz="2400" dirty="0"/>
              <a:t>.</a:t>
            </a:r>
          </a:p>
          <a:p>
            <a:endParaRPr lang="en-US" dirty="0"/>
          </a:p>
          <a:p>
            <a:r>
              <a:rPr lang="es-ES" sz="2400" dirty="0"/>
              <a:t>-¿Cómo es posible? </a:t>
            </a:r>
            <a:r>
              <a:rPr lang="es-ES" sz="2400" dirty="0" err="1"/>
              <a:t>Rodan</a:t>
            </a:r>
            <a:r>
              <a:rPr lang="es-ES" sz="2400" dirty="0"/>
              <a:t>, el fabricante de lanzas, es más astuto que nadie. Por eso visita a </a:t>
            </a:r>
            <a:r>
              <a:rPr lang="es-ES" sz="2400" dirty="0" err="1"/>
              <a:t>Maton</a:t>
            </a:r>
            <a:r>
              <a:rPr lang="es-ES" sz="2400" dirty="0"/>
              <a:t>, no para pedirle que le preste oro, sino para pedirle consejo.</a:t>
            </a:r>
          </a:p>
          <a:p>
            <a:endParaRPr lang="es-ES" dirty="0"/>
          </a:p>
          <a:p>
            <a:r>
              <a:rPr lang="es-ES" sz="2400" dirty="0"/>
              <a:t>Hay muchos hombres que vienen a pedirme oro para pagar sus caprichos pero no quieren que los aconseje. Pero, ¿quién mejor que el prestamista para aconsejar a los muchos hombres que acuden a </a:t>
            </a:r>
            <a:r>
              <a:rPr lang="en-US" sz="2400" dirty="0" err="1"/>
              <a:t>él</a:t>
            </a:r>
            <a:r>
              <a:rPr lang="en-US" sz="2400" dirty="0"/>
              <a:t>?</a:t>
            </a:r>
            <a:endParaRPr lang="es-ES" sz="2200" dirty="0"/>
          </a:p>
        </p:txBody>
      </p:sp>
      <p:pic>
        <p:nvPicPr>
          <p:cNvPr id="3" name="Picture 2">
            <a:extLst>
              <a:ext uri="{FF2B5EF4-FFF2-40B4-BE49-F238E27FC236}">
                <a16:creationId xmlns:a16="http://schemas.microsoft.com/office/drawing/2014/main" id="{C98C41B8-8B07-4931-D668-350DFCA1804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616648"/>
          </a:xfrm>
          <a:prstGeom prst="rect">
            <a:avLst/>
          </a:prstGeom>
          <a:noFill/>
        </p:spPr>
        <p:txBody>
          <a:bodyPr wrap="square" rtlCol="0">
            <a:spAutoFit/>
          </a:bodyPr>
          <a:lstStyle/>
          <a:p>
            <a:endParaRPr lang="es-ES" sz="2400" dirty="0"/>
          </a:p>
          <a:p>
            <a:r>
              <a:rPr lang="es-ES" sz="2400" dirty="0"/>
              <a:t>Comerás conmigo, </a:t>
            </a:r>
            <a:r>
              <a:rPr lang="es-ES" sz="2400" dirty="0" err="1"/>
              <a:t>Rodan</a:t>
            </a:r>
            <a:r>
              <a:rPr lang="es-ES" sz="2400" dirty="0"/>
              <a:t> -continuó diciendo-. Esta noche, tú serás mi invitado. ¡Ando! ordenó a su esclavo negro, extiende una alfombra para mi amigo </a:t>
            </a:r>
            <a:r>
              <a:rPr lang="es-ES" sz="2400" dirty="0" err="1"/>
              <a:t>Rodan</a:t>
            </a:r>
            <a:r>
              <a:rPr lang="es-ES" sz="2400" dirty="0"/>
              <a:t>, el fabricante de lanzas, que ha venido para que le aconseje. Será mi invitado de honor. Tráele mucha comida y el mejor v </a:t>
            </a:r>
            <a:r>
              <a:rPr lang="es-ES" sz="2400" dirty="0" err="1"/>
              <a:t>ino</a:t>
            </a:r>
            <a:r>
              <a:rPr lang="es-ES" sz="2400" dirty="0"/>
              <a:t> para que se </a:t>
            </a:r>
            <a:r>
              <a:rPr lang="en-US" sz="2400" dirty="0" err="1"/>
              <a:t>complazca</a:t>
            </a:r>
            <a:r>
              <a:rPr lang="en-US" sz="2400" dirty="0"/>
              <a:t> en </a:t>
            </a:r>
            <a:r>
              <a:rPr lang="en-US" sz="2400" dirty="0" err="1"/>
              <a:t>beber</a:t>
            </a:r>
            <a:r>
              <a:rPr lang="en-US" sz="2400" dirty="0"/>
              <a:t>.</a:t>
            </a:r>
          </a:p>
          <a:p>
            <a:endParaRPr lang="en-US" dirty="0"/>
          </a:p>
          <a:p>
            <a:r>
              <a:rPr lang="es-ES" sz="2400" dirty="0"/>
              <a:t>Ahora, dime qué es lo que te preocupa.</a:t>
            </a:r>
          </a:p>
          <a:p>
            <a:endParaRPr lang="es-ES" dirty="0"/>
          </a:p>
          <a:p>
            <a:r>
              <a:rPr lang="es-ES" sz="2400" dirty="0"/>
              <a:t>-Se trata del regalo del rey.</a:t>
            </a:r>
          </a:p>
          <a:p>
            <a:endParaRPr lang="es-ES" dirty="0"/>
          </a:p>
          <a:p>
            <a:r>
              <a:rPr lang="es-ES" sz="2400" dirty="0"/>
              <a:t>-¿El regalo del rey? ¿El rey te ha hecho un regalo que te causa problemas? ¿Qué clase de regalo?</a:t>
            </a:r>
            <a:endParaRPr lang="es-ES" sz="2200" dirty="0"/>
          </a:p>
        </p:txBody>
      </p:sp>
      <p:pic>
        <p:nvPicPr>
          <p:cNvPr id="3" name="Picture 2">
            <a:extLst>
              <a:ext uri="{FF2B5EF4-FFF2-40B4-BE49-F238E27FC236}">
                <a16:creationId xmlns:a16="http://schemas.microsoft.com/office/drawing/2014/main" id="{A23407E4-31AF-9F72-CA8F-D9E65E0730F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endParaRPr lang="es-ES" dirty="0"/>
          </a:p>
          <a:p>
            <a:r>
              <a:rPr lang="es-ES" sz="2400" dirty="0"/>
              <a:t>-Me dio cincuenta monedas de oro porque le gustó mucho el diseño de las nuevas lanzas de la guardia real y ahora estoy muy apurado.</a:t>
            </a:r>
          </a:p>
          <a:p>
            <a:endParaRPr lang="es-ES" sz="2400" dirty="0"/>
          </a:p>
          <a:p>
            <a:r>
              <a:rPr lang="es-ES" sz="2400" dirty="0"/>
              <a:t>A cualquier hora del día me siento a </a:t>
            </a:r>
            <a:r>
              <a:rPr lang="es-ES" sz="2400" dirty="0" err="1"/>
              <a:t>cosado</a:t>
            </a:r>
            <a:r>
              <a:rPr lang="es-ES" sz="2400" dirty="0"/>
              <a:t> por personas que querrían compartirlas conmigo.</a:t>
            </a:r>
          </a:p>
          <a:p>
            <a:endParaRPr lang="es-ES" sz="2400" dirty="0"/>
          </a:p>
          <a:p>
            <a:r>
              <a:rPr lang="es-ES" sz="2400" dirty="0"/>
              <a:t>-Es natural, hay muchos hombres que querrían tener más oro del que tienen y, que aquellos que lo obtienen fácilmente lo compartieran con ellos. Pero, ¿no puedes decirles que no? ¿No eres lo bastante fuerte como para defenderte?</a:t>
            </a:r>
            <a:endParaRPr lang="es-ES" sz="2200" dirty="0"/>
          </a:p>
        </p:txBody>
      </p:sp>
      <p:pic>
        <p:nvPicPr>
          <p:cNvPr id="3" name="Picture 2">
            <a:extLst>
              <a:ext uri="{FF2B5EF4-FFF2-40B4-BE49-F238E27FC236}">
                <a16:creationId xmlns:a16="http://schemas.microsoft.com/office/drawing/2014/main" id="{4E0C7ACE-6FC5-124A-D8A5-FAC3179B109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893647"/>
          </a:xfrm>
          <a:prstGeom prst="rect">
            <a:avLst/>
          </a:prstGeom>
          <a:noFill/>
        </p:spPr>
        <p:txBody>
          <a:bodyPr wrap="square" rtlCol="0">
            <a:spAutoFit/>
          </a:bodyPr>
          <a:lstStyle/>
          <a:p>
            <a:r>
              <a:rPr lang="es-ES" sz="2400" dirty="0"/>
              <a:t>-Hay muchos días que puedo decir que no pero otras veces es más fácil decir que sí. ¿Puede alguien negarse a compartir este dinero con su hermana a la que se siente muy ligado?</a:t>
            </a:r>
          </a:p>
          <a:p>
            <a:endParaRPr lang="es-ES" sz="2400" dirty="0"/>
          </a:p>
          <a:p>
            <a:r>
              <a:rPr lang="es-ES" sz="2400" dirty="0"/>
              <a:t>-Seguramente tu hermana no querrá privarte de la alegría de tu recompensa.</a:t>
            </a:r>
          </a:p>
          <a:p>
            <a:endParaRPr lang="es-ES" sz="2400" dirty="0"/>
          </a:p>
          <a:p>
            <a:r>
              <a:rPr lang="es-ES" sz="2400" dirty="0"/>
              <a:t>-Pero es por amor a su marido </a:t>
            </a:r>
            <a:r>
              <a:rPr lang="es-ES" sz="2400" dirty="0" err="1"/>
              <a:t>Araman</a:t>
            </a:r>
            <a:r>
              <a:rPr lang="es-ES" sz="2400" dirty="0"/>
              <a:t>, a quien ella desea ver convertido en un rico mercader.</a:t>
            </a:r>
          </a:p>
          <a:p>
            <a:endParaRPr lang="es-ES" sz="2400" dirty="0"/>
          </a:p>
          <a:p>
            <a:r>
              <a:rPr lang="es-ES" sz="2400" dirty="0"/>
              <a:t>Cree que nunca ha tenido suerte y quiere que le preste el oro para que pueda convertirse en un próspero mercader y después devolverme el dinero con los beneficios.</a:t>
            </a:r>
            <a:endParaRPr lang="es-ES" sz="2200" dirty="0"/>
          </a:p>
        </p:txBody>
      </p:sp>
      <p:pic>
        <p:nvPicPr>
          <p:cNvPr id="3" name="Picture 2">
            <a:extLst>
              <a:ext uri="{FF2B5EF4-FFF2-40B4-BE49-F238E27FC236}">
                <a16:creationId xmlns:a16="http://schemas.microsoft.com/office/drawing/2014/main" id="{3D3E8146-6726-D568-2B4C-271B927D85F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4000" b="1" dirty="0"/>
              <a:t>El </a:t>
            </a:r>
            <a:r>
              <a:rPr lang="en-US" sz="4000" b="1" dirty="0" err="1"/>
              <a:t>Prestamista</a:t>
            </a:r>
            <a:r>
              <a:rPr lang="en-US" sz="4000" b="1" dirty="0"/>
              <a:t> de Oro de </a:t>
            </a:r>
            <a:r>
              <a:rPr lang="en-US" sz="4000" b="1" dirty="0" err="1"/>
              <a:t>Babilonia</a:t>
            </a:r>
            <a:endParaRPr lang="en-US" sz="4000" b="1" dirty="0"/>
          </a:p>
        </p:txBody>
      </p:sp>
      <p:sp>
        <p:nvSpPr>
          <p:cNvPr id="10" name="TextBox 9"/>
          <p:cNvSpPr txBox="1"/>
          <p:nvPr/>
        </p:nvSpPr>
        <p:spPr>
          <a:xfrm>
            <a:off x="381000" y="1447800"/>
            <a:ext cx="8382000" cy="4524315"/>
          </a:xfrm>
          <a:prstGeom prst="rect">
            <a:avLst/>
          </a:prstGeom>
          <a:noFill/>
        </p:spPr>
        <p:txBody>
          <a:bodyPr wrap="square" rtlCol="0">
            <a:spAutoFit/>
          </a:bodyPr>
          <a:lstStyle/>
          <a:p>
            <a:r>
              <a:rPr lang="es-ES" sz="2400" dirty="0"/>
              <a:t>-Amigo mío prosiguió </a:t>
            </a:r>
            <a:r>
              <a:rPr lang="es-ES" sz="2400" dirty="0" err="1"/>
              <a:t>Maton</a:t>
            </a:r>
            <a:r>
              <a:rPr lang="es-ES" sz="2400" dirty="0"/>
              <a:t>-. Este asunto que quieres discutir es muy interesante. El oro otorga a quien lo posee una gran responsabilidad y cambia su posición Social frente a los compañeros. Despierta el temor a perderlo o a ser engañado. Produce una sensación de poder y permite hacer el bien. Pero, en otras ocasiones, las buenas intenciones pueden causar problemas.</a:t>
            </a:r>
          </a:p>
          <a:p>
            <a:endParaRPr lang="es-ES" sz="2400" dirty="0"/>
          </a:p>
          <a:p>
            <a:r>
              <a:rPr lang="es-ES" sz="2400" dirty="0"/>
              <a:t>¿Has oído hablar alguna vez del granjero de Nínive que era capaz de entender el lenguaje de los animales? No es el tipo de fábula que a los hombres les gusta contar en casa del herrero. Te la voy a</a:t>
            </a:r>
          </a:p>
          <a:p>
            <a:r>
              <a:rPr lang="es-ES" sz="2400" dirty="0"/>
              <a:t>contar para que aprendas que en el hecho de tomar prestado o de prestar, hay algo más que el paso del oro de una mano a otra.</a:t>
            </a:r>
            <a:endParaRPr lang="es-ES" sz="2200" dirty="0"/>
          </a:p>
        </p:txBody>
      </p:sp>
      <p:pic>
        <p:nvPicPr>
          <p:cNvPr id="3" name="Picture 2">
            <a:extLst>
              <a:ext uri="{FF2B5EF4-FFF2-40B4-BE49-F238E27FC236}">
                <a16:creationId xmlns:a16="http://schemas.microsoft.com/office/drawing/2014/main" id="{9028D185-F550-A982-0E18-807EB5FDA2C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288"/>
            <a:ext cx="1608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75832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3148</TotalTime>
  <Words>4916</Words>
  <Application>Microsoft Office PowerPoint</Application>
  <PresentationFormat>On-screen Show (4:3)</PresentationFormat>
  <Paragraphs>275</Paragraphs>
  <Slides>41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Office Theme</vt:lpstr>
      <vt:lpstr>Reto Libertad Financiera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lpstr>El Prestamista de Oro de Babilonia</vt:lpstr>
    </vt:vector>
  </TitlesOfParts>
  <Company>Multiple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Alex Barron</cp:lastModifiedBy>
  <cp:revision>181</cp:revision>
  <dcterms:created xsi:type="dcterms:W3CDTF">2012-01-28T06:48:17Z</dcterms:created>
  <dcterms:modified xsi:type="dcterms:W3CDTF">2024-07-01T23:34:03Z</dcterms:modified>
</cp:coreProperties>
</file>