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421" r:id="rId2"/>
    <p:sldId id="258" r:id="rId3"/>
    <p:sldId id="331" r:id="rId4"/>
    <p:sldId id="382" r:id="rId5"/>
    <p:sldId id="384" r:id="rId6"/>
    <p:sldId id="549" r:id="rId7"/>
    <p:sldId id="333" r:id="rId8"/>
    <p:sldId id="555" r:id="rId9"/>
    <p:sldId id="550" r:id="rId10"/>
    <p:sldId id="388" r:id="rId11"/>
    <p:sldId id="385" r:id="rId12"/>
    <p:sldId id="392" r:id="rId13"/>
    <p:sldId id="551" r:id="rId14"/>
    <p:sldId id="387" r:id="rId15"/>
    <p:sldId id="390" r:id="rId16"/>
    <p:sldId id="552" r:id="rId17"/>
    <p:sldId id="553" r:id="rId18"/>
    <p:sldId id="351" r:id="rId19"/>
    <p:sldId id="554" r:id="rId20"/>
    <p:sldId id="389" r:id="rId21"/>
    <p:sldId id="391" r:id="rId22"/>
    <p:sldId id="395" r:id="rId23"/>
    <p:sldId id="399" r:id="rId24"/>
    <p:sldId id="396" r:id="rId25"/>
    <p:sldId id="541" r:id="rId26"/>
    <p:sldId id="542" r:id="rId27"/>
    <p:sldId id="540" r:id="rId28"/>
    <p:sldId id="397" r:id="rId29"/>
    <p:sldId id="556" r:id="rId30"/>
    <p:sldId id="557" r:id="rId31"/>
    <p:sldId id="400" r:id="rId32"/>
    <p:sldId id="401" r:id="rId33"/>
    <p:sldId id="322" r:id="rId34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15" autoAdjust="0"/>
    <p:restoredTop sz="94660"/>
  </p:normalViewPr>
  <p:slideViewPr>
    <p:cSldViewPr>
      <p:cViewPr varScale="1">
        <p:scale>
          <a:sx n="111" d="100"/>
          <a:sy n="111" d="100"/>
        </p:scale>
        <p:origin x="1422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6852B67-F616-4170-86ED-51EC6FEF150F}" type="datetimeFigureOut">
              <a:rPr lang="en-US" smtClean="0"/>
              <a:pPr/>
              <a:t>7/8/2024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57AB5F2-B565-479B-8171-A0016DB27B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5318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B466A3-8CA7-4351-875E-ED1DF9D56210}" type="datetimeFigureOut">
              <a:rPr lang="en-US" smtClean="0"/>
              <a:t>7/8/2024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CC43F3-51C5-4E7E-BE1B-2D7D4B517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942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C36F1-F3D5-45B3-AF99-F449F16F80CB}" type="datetimeFigureOut">
              <a:rPr lang="en-US" smtClean="0"/>
              <a:pPr/>
              <a:t>7/8/2024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A9AA8-DD74-47E4-9606-321EB48273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3195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C36F1-F3D5-45B3-AF99-F449F16F80CB}" type="datetimeFigureOut">
              <a:rPr lang="en-US" smtClean="0"/>
              <a:pPr/>
              <a:t>7/8/2024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A9AA8-DD74-47E4-9606-321EB48273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867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C36F1-F3D5-45B3-AF99-F449F16F80CB}" type="datetimeFigureOut">
              <a:rPr lang="en-US" smtClean="0"/>
              <a:pPr/>
              <a:t>7/8/2024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A9AA8-DD74-47E4-9606-321EB48273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626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C36F1-F3D5-45B3-AF99-F449F16F80CB}" type="datetimeFigureOut">
              <a:rPr lang="en-US" smtClean="0"/>
              <a:pPr/>
              <a:t>7/8/2024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A9AA8-DD74-47E4-9606-321EB48273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7173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C36F1-F3D5-45B3-AF99-F449F16F80CB}" type="datetimeFigureOut">
              <a:rPr lang="en-US" smtClean="0"/>
              <a:pPr/>
              <a:t>7/8/2024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A9AA8-DD74-47E4-9606-321EB48273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681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C36F1-F3D5-45B3-AF99-F449F16F80CB}" type="datetimeFigureOut">
              <a:rPr lang="en-US" smtClean="0"/>
              <a:pPr/>
              <a:t>7/8/2024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A9AA8-DD74-47E4-9606-321EB48273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3539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C36F1-F3D5-45B3-AF99-F449F16F80CB}" type="datetimeFigureOut">
              <a:rPr lang="en-US" smtClean="0"/>
              <a:pPr/>
              <a:t>7/8/2024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A9AA8-DD74-47E4-9606-321EB48273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652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C36F1-F3D5-45B3-AF99-F449F16F80CB}" type="datetimeFigureOut">
              <a:rPr lang="en-US" smtClean="0"/>
              <a:pPr/>
              <a:t>7/8/2024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A9AA8-DD74-47E4-9606-321EB48273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272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C36F1-F3D5-45B3-AF99-F449F16F80CB}" type="datetimeFigureOut">
              <a:rPr lang="en-US" smtClean="0"/>
              <a:pPr/>
              <a:t>7/8/2024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A9AA8-DD74-47E4-9606-321EB48273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6942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C36F1-F3D5-45B3-AF99-F449F16F80CB}" type="datetimeFigureOut">
              <a:rPr lang="en-US" smtClean="0"/>
              <a:pPr/>
              <a:t>7/8/2024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A9AA8-DD74-47E4-9606-321EB48273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064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C36F1-F3D5-45B3-AF99-F449F16F80CB}" type="datetimeFigureOut">
              <a:rPr lang="en-US" smtClean="0"/>
              <a:pPr/>
              <a:t>7/8/2024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A9AA8-DD74-47E4-9606-321EB48273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3918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CC36F1-F3D5-45B3-AF99-F449F16F80CB}" type="datetimeFigureOut">
              <a:rPr lang="en-US" smtClean="0"/>
              <a:pPr/>
              <a:t>7/8/2024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0A9AA8-DD74-47E4-9606-321EB48273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968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emf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11" Type="http://schemas.openxmlformats.org/officeDocument/2006/relationships/image" Target="../media/image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30.jpe"/><Relationship Id="rId4" Type="http://schemas.openxmlformats.org/officeDocument/2006/relationships/image" Target="../media/image2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>
            <a:extLst>
              <a:ext uri="{FF2B5EF4-FFF2-40B4-BE49-F238E27FC236}">
                <a16:creationId xmlns:a16="http://schemas.microsoft.com/office/drawing/2014/main" id="{F99BE5F6-793A-3ECF-EA89-BADB0D7597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52700" y="152400"/>
            <a:ext cx="6362700" cy="2111375"/>
          </a:xfrm>
        </p:spPr>
        <p:txBody>
          <a:bodyPr/>
          <a:lstStyle/>
          <a:p>
            <a:r>
              <a:rPr lang="en-US" altLang="en-US" b="1"/>
              <a:t>Reto Libertad Financiera</a:t>
            </a:r>
            <a:endParaRPr lang="en-US" alt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32BD14C-4A30-36B9-FDD5-1E29B263DC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5108575"/>
            <a:ext cx="2854325" cy="1184275"/>
          </a:xfrm>
        </p:spPr>
        <p:txBody>
          <a:bodyPr/>
          <a:lstStyle/>
          <a:p>
            <a:pPr>
              <a:defRPr/>
            </a:pPr>
            <a:r>
              <a:rPr lang="en-US" dirty="0" err="1"/>
              <a:t>por</a:t>
            </a:r>
            <a:endParaRPr lang="en-US" dirty="0"/>
          </a:p>
          <a:p>
            <a:pPr>
              <a:defRPr/>
            </a:pPr>
            <a:r>
              <a:rPr lang="en-US" dirty="0"/>
              <a:t>Alex </a:t>
            </a:r>
            <a:r>
              <a:rPr lang="en-US" dirty="0" err="1"/>
              <a:t>Barrón</a:t>
            </a:r>
            <a:endParaRPr lang="en-US" dirty="0"/>
          </a:p>
        </p:txBody>
      </p:sp>
      <p:pic>
        <p:nvPicPr>
          <p:cNvPr id="4100" name="Picture 5">
            <a:extLst>
              <a:ext uri="{FF2B5EF4-FFF2-40B4-BE49-F238E27FC236}">
                <a16:creationId xmlns:a16="http://schemas.microsoft.com/office/drawing/2014/main" id="{98DB2F26-0315-5B02-B580-DA2DB8E6FD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13" y="103188"/>
            <a:ext cx="22098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2" descr="What is athletics? Know all the track and field events">
            <a:extLst>
              <a:ext uri="{FF2B5EF4-FFF2-40B4-BE49-F238E27FC236}">
                <a16:creationId xmlns:a16="http://schemas.microsoft.com/office/drawing/2014/main" id="{55B8F98E-3BA6-E8FF-A33B-62C773A30A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4325" y="2178050"/>
            <a:ext cx="2908300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 descr="As the indoor Track and Field season wraps up, the Winona State University  team finishes on a fast note – The Winonan">
            <a:extLst>
              <a:ext uri="{FF2B5EF4-FFF2-40B4-BE49-F238E27FC236}">
                <a16:creationId xmlns:a16="http://schemas.microsoft.com/office/drawing/2014/main" id="{8BC2FC30-7EF9-35BF-87CC-86919FAADA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2813" y="2178050"/>
            <a:ext cx="2901950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8" descr="Crossing Life's Finish Lines | Maria's Farm Country Kitchen">
            <a:extLst>
              <a:ext uri="{FF2B5EF4-FFF2-40B4-BE49-F238E27FC236}">
                <a16:creationId xmlns:a16="http://schemas.microsoft.com/office/drawing/2014/main" id="{D7EA5359-E6D4-5CE7-5FD2-B6C44A8184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4325" y="4164013"/>
            <a:ext cx="29083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10" descr="Look: 2A, 5A athletes compete in 2022 Texas (UIL) Track &amp; Field State  Championships - Sports Illustrated High School News, Analysis and More">
            <a:extLst>
              <a:ext uri="{FF2B5EF4-FFF2-40B4-BE49-F238E27FC236}">
                <a16:creationId xmlns:a16="http://schemas.microsoft.com/office/drawing/2014/main" id="{6301DDED-A9C9-DF4B-4073-F2CD35BEC1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2813" y="4043363"/>
            <a:ext cx="2903537" cy="212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5" name="Subtitle 2">
            <a:extLst>
              <a:ext uri="{FF2B5EF4-FFF2-40B4-BE49-F238E27FC236}">
                <a16:creationId xmlns:a16="http://schemas.microsoft.com/office/drawing/2014/main" id="{C104FF1B-54CF-B2DF-DC08-76A5827AC8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9050" y="2405063"/>
            <a:ext cx="2854325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en-US">
                <a:solidFill>
                  <a:srgbClr val="898989"/>
                </a:solidFill>
              </a:rPr>
              <a:t>Presenta</a:t>
            </a:r>
          </a:p>
        </p:txBody>
      </p:sp>
      <p:pic>
        <p:nvPicPr>
          <p:cNvPr id="4106" name="Picture 6">
            <a:extLst>
              <a:ext uri="{FF2B5EF4-FFF2-40B4-BE49-F238E27FC236}">
                <a16:creationId xmlns:a16="http://schemas.microsoft.com/office/drawing/2014/main" id="{BEFCC438-9C5D-1918-82AB-1839AEB390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3622675"/>
            <a:ext cx="2732087" cy="88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A80C2D-B8B4-4D74-B754-8DCEB5D051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1478" y="0"/>
            <a:ext cx="7662522" cy="1143000"/>
          </a:xfrm>
        </p:spPr>
        <p:txBody>
          <a:bodyPr>
            <a:normAutofit fontScale="90000"/>
          </a:bodyPr>
          <a:lstStyle/>
          <a:p>
            <a:r>
              <a:rPr lang="en-US" b="1" dirty="0" err="1"/>
              <a:t>Problemas</a:t>
            </a:r>
            <a:r>
              <a:rPr lang="en-US" b="1" dirty="0"/>
              <a:t> Que </a:t>
            </a:r>
            <a:r>
              <a:rPr lang="en-US" b="1" dirty="0" err="1"/>
              <a:t>Entrentamos</a:t>
            </a:r>
            <a:r>
              <a:rPr lang="en-US" b="1" dirty="0"/>
              <a:t> Hoy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31606B-A3E1-4AA5-AEE1-6893B1BD67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3210"/>
            <a:ext cx="8305800" cy="4726590"/>
          </a:xfrm>
        </p:spPr>
        <p:txBody>
          <a:bodyPr>
            <a:normAutofit fontScale="92500" lnSpcReduction="20000"/>
          </a:bodyPr>
          <a:lstStyle/>
          <a:p>
            <a:r>
              <a:rPr lang="es-ES" dirty="0"/>
              <a:t>¿ Cómo y Dónde obtener un rendimiento decente?</a:t>
            </a:r>
          </a:p>
          <a:p>
            <a:r>
              <a:rPr lang="es-ES" dirty="0"/>
              <a:t>¿Cómo proteger el capital / las ganancias de las pérdidas?</a:t>
            </a:r>
          </a:p>
          <a:p>
            <a:r>
              <a:rPr lang="es-ES" dirty="0"/>
              <a:t>¿Cómo lograr la seguridad financiera?</a:t>
            </a:r>
          </a:p>
          <a:p>
            <a:r>
              <a:rPr lang="es-ES" dirty="0"/>
              <a:t>¿Cómo mantener el acceso al capital (liquidez)?</a:t>
            </a:r>
          </a:p>
          <a:p>
            <a:r>
              <a:rPr lang="es-ES" dirty="0"/>
              <a:t>¿Cómo evitar impuestos elevados?</a:t>
            </a:r>
          </a:p>
          <a:p>
            <a:r>
              <a:rPr lang="es-ES" dirty="0"/>
              <a:t>¿Cómo mantener el poder adquisitivo frente a la inflación?</a:t>
            </a:r>
          </a:p>
          <a:p>
            <a:r>
              <a:rPr lang="es-ES" dirty="0"/>
              <a:t>¿Cómo sobrevivir durante 20-30 años durante la jubilación con ingresos pasivos?</a:t>
            </a:r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719F52BF-3624-E4F4-FF95-CFB2D0A72E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88"/>
            <a:ext cx="160813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97564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A80C2D-B8B4-4D74-B754-8DCEB5D051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1478" y="0"/>
            <a:ext cx="7662522" cy="1143000"/>
          </a:xfrm>
        </p:spPr>
        <p:txBody>
          <a:bodyPr>
            <a:normAutofit fontScale="90000"/>
          </a:bodyPr>
          <a:lstStyle/>
          <a:p>
            <a:r>
              <a:rPr lang="en-US" b="1" dirty="0" err="1"/>
              <a:t>Problemas</a:t>
            </a:r>
            <a:r>
              <a:rPr lang="en-US" b="1" dirty="0"/>
              <a:t> Que </a:t>
            </a:r>
            <a:r>
              <a:rPr lang="en-US" b="1" dirty="0" err="1"/>
              <a:t>Entrentamos</a:t>
            </a:r>
            <a:r>
              <a:rPr lang="en-US" b="1" dirty="0"/>
              <a:t> Hoy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31606B-A3E1-4AA5-AEE1-6893B1BD67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41785"/>
            <a:ext cx="8077200" cy="762000"/>
          </a:xfrm>
        </p:spPr>
        <p:txBody>
          <a:bodyPr>
            <a:normAutofit fontScale="47500" lnSpcReduction="20000"/>
          </a:bodyPr>
          <a:lstStyle/>
          <a:p>
            <a:pPr algn="l" rtl="0"/>
            <a:r>
              <a:rPr lang="es-ES" dirty="0"/>
              <a:t>El Fed ha creado y pinchado varias burbujas de activos</a:t>
            </a:r>
          </a:p>
          <a:p>
            <a:pPr algn="l" rtl="0"/>
            <a:r>
              <a:rPr lang="es-ES" dirty="0"/>
              <a:t>El Fed ha subido las tasas de interés a niveles muy altos después de estar bajos por mas de 10 años</a:t>
            </a:r>
          </a:p>
          <a:p>
            <a:endParaRPr lang="en-US" dirty="0"/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C4FA132E-3672-1D9E-8D24-3D41F08679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88"/>
            <a:ext cx="160813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B2C974F-3253-8381-131C-81D1B160AA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1436" y="2065789"/>
            <a:ext cx="6921127" cy="4709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2589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A80C2D-B8B4-4D74-B754-8DCEB5D051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1478" y="0"/>
            <a:ext cx="7662522" cy="1143000"/>
          </a:xfrm>
        </p:spPr>
        <p:txBody>
          <a:bodyPr>
            <a:normAutofit fontScale="90000"/>
          </a:bodyPr>
          <a:lstStyle/>
          <a:p>
            <a:r>
              <a:rPr lang="en-US" b="1" dirty="0" err="1"/>
              <a:t>Problemas</a:t>
            </a:r>
            <a:r>
              <a:rPr lang="en-US" b="1" dirty="0"/>
              <a:t> Que </a:t>
            </a:r>
            <a:r>
              <a:rPr lang="en-US" b="1" dirty="0" err="1"/>
              <a:t>Entrentamos</a:t>
            </a:r>
            <a:r>
              <a:rPr lang="en-US" b="1" dirty="0"/>
              <a:t> Hoy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31606B-A3E1-4AA5-AEE1-6893B1BD67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3210"/>
            <a:ext cx="8077200" cy="472659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u="sng" dirty="0"/>
              <a:t>BANCOS</a:t>
            </a:r>
          </a:p>
          <a:p>
            <a:r>
              <a:rPr lang="es-ES" dirty="0"/>
              <a:t>Las tazas de interés para comprar una casa andan entre 7%-9%. </a:t>
            </a:r>
          </a:p>
          <a:p>
            <a:r>
              <a:rPr lang="es-ES" dirty="0"/>
              <a:t>Más de 550 bancos han quebrado desde 2005</a:t>
            </a:r>
          </a:p>
          <a:p>
            <a:r>
              <a:rPr lang="es-ES" dirty="0"/>
              <a:t>Protección FDIC solo $250,000</a:t>
            </a:r>
          </a:p>
          <a:p>
            <a:r>
              <a:rPr lang="es-ES" dirty="0"/>
              <a:t>Se eliminan los rescates </a:t>
            </a:r>
            <a:r>
              <a:rPr lang="es-ES" dirty="0" err="1"/>
              <a:t>Bail-Out</a:t>
            </a:r>
            <a:r>
              <a:rPr lang="es-ES" dirty="0"/>
              <a:t>; Ahora </a:t>
            </a:r>
            <a:r>
              <a:rPr lang="es-ES" dirty="0" err="1"/>
              <a:t>Bail</a:t>
            </a:r>
            <a:r>
              <a:rPr lang="es-ES" dirty="0"/>
              <a:t>-In </a:t>
            </a:r>
          </a:p>
          <a:p>
            <a:r>
              <a:rPr lang="es-ES" dirty="0"/>
              <a:t>Los bancos ofrecen liquidez y "seguridad" limitada, pero no retorno.</a:t>
            </a:r>
          </a:p>
          <a:p>
            <a:r>
              <a:rPr lang="es-ES" dirty="0"/>
              <a:t>Ahora cobran tarifas para mantener abiertas las cuentas bancarias</a:t>
            </a:r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80F8803C-D5A7-FDE3-E9C5-4B4BE5E938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88"/>
            <a:ext cx="160813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90240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A80C2D-B8B4-4D74-B754-8DCEB5D051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1478" y="0"/>
            <a:ext cx="7662522" cy="1143000"/>
          </a:xfrm>
        </p:spPr>
        <p:txBody>
          <a:bodyPr>
            <a:normAutofit/>
          </a:bodyPr>
          <a:lstStyle/>
          <a:p>
            <a:r>
              <a:rPr lang="es-ES" b="1" dirty="0"/>
              <a:t>La Inflación esta muy alta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31606B-A3E1-4AA5-AEE1-6893B1BD67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76864"/>
            <a:ext cx="8077200" cy="762000"/>
          </a:xfrm>
        </p:spPr>
        <p:txBody>
          <a:bodyPr>
            <a:normAutofit fontScale="92500" lnSpcReduction="10000"/>
          </a:bodyPr>
          <a:lstStyle/>
          <a:p>
            <a:r>
              <a:rPr lang="es-ES" sz="1400" dirty="0"/>
              <a:t>El Fed bajó las tasas de interés al 0% en 2020 y imprimió Trillones para “salvarnos” de la pandemia</a:t>
            </a:r>
          </a:p>
          <a:p>
            <a:r>
              <a:rPr lang="es-ES" sz="1400" dirty="0"/>
              <a:t>Esto creo inflación masiva en todo</a:t>
            </a:r>
            <a:r>
              <a:rPr lang="en-US" sz="1400" dirty="0"/>
              <a:t>!</a:t>
            </a:r>
          </a:p>
          <a:p>
            <a:r>
              <a:rPr lang="en-US" sz="1400" dirty="0" err="1"/>
              <a:t>Ahora</a:t>
            </a:r>
            <a:r>
              <a:rPr lang="en-US" sz="1400" dirty="0"/>
              <a:t> </a:t>
            </a:r>
            <a:r>
              <a:rPr lang="en-US" sz="1400" dirty="0" err="1"/>
              <a:t>han</a:t>
            </a:r>
            <a:r>
              <a:rPr lang="en-US" sz="1400" dirty="0"/>
              <a:t> </a:t>
            </a:r>
            <a:r>
              <a:rPr lang="en-US" sz="1400" dirty="0" err="1"/>
              <a:t>subido</a:t>
            </a:r>
            <a:r>
              <a:rPr lang="en-US" sz="1400" dirty="0"/>
              <a:t> </a:t>
            </a:r>
            <a:r>
              <a:rPr lang="en-US" sz="1400" dirty="0" err="1"/>
              <a:t>el</a:t>
            </a:r>
            <a:r>
              <a:rPr lang="en-US" sz="1400" dirty="0"/>
              <a:t> </a:t>
            </a:r>
            <a:r>
              <a:rPr lang="en-US" sz="1400" dirty="0" err="1"/>
              <a:t>interes</a:t>
            </a:r>
            <a:r>
              <a:rPr lang="en-US" sz="1400" dirty="0"/>
              <a:t> para “</a:t>
            </a:r>
            <a:r>
              <a:rPr lang="en-US" sz="1400" dirty="0" err="1"/>
              <a:t>calmar</a:t>
            </a:r>
            <a:r>
              <a:rPr lang="en-US" sz="1400" dirty="0"/>
              <a:t>” la </a:t>
            </a:r>
            <a:r>
              <a:rPr lang="en-US" sz="1400" dirty="0" err="1"/>
              <a:t>inflacion</a:t>
            </a:r>
            <a:r>
              <a:rPr lang="en-US" sz="1400" dirty="0"/>
              <a:t> y defender </a:t>
            </a:r>
            <a:r>
              <a:rPr lang="en-US" sz="1400" dirty="0" err="1"/>
              <a:t>el</a:t>
            </a:r>
            <a:r>
              <a:rPr lang="en-US" sz="1400" dirty="0"/>
              <a:t> </a:t>
            </a:r>
            <a:r>
              <a:rPr lang="en-US" sz="1400" dirty="0" err="1"/>
              <a:t>dolar</a:t>
            </a:r>
            <a:endParaRPr lang="en-US" sz="1400" dirty="0"/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9F2AFB91-286F-2AA1-FF32-11D920AF45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88"/>
            <a:ext cx="160813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Content Placeholder 6" descr="Chart, line chart&#10;&#10;Description automatically generated">
            <a:extLst>
              <a:ext uri="{FF2B5EF4-FFF2-40B4-BE49-F238E27FC236}">
                <a16:creationId xmlns:a16="http://schemas.microsoft.com/office/drawing/2014/main" id="{B67CBA46-010B-93BD-0714-DDDD8867B65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2219864"/>
            <a:ext cx="2142939" cy="2142939"/>
          </a:xfrm>
          <a:prstGeom prst="rect">
            <a:avLst/>
          </a:prstGeom>
        </p:spPr>
      </p:pic>
      <p:pic>
        <p:nvPicPr>
          <p:cNvPr id="8" name="Picture 4" descr="Average Family Premiums Rose 4% to $21,342 in 2020, Benchmark KFF Employer  Health Benefit Survey Finds | KFF">
            <a:extLst>
              <a:ext uri="{FF2B5EF4-FFF2-40B4-BE49-F238E27FC236}">
                <a16:creationId xmlns:a16="http://schemas.microsoft.com/office/drawing/2014/main" id="{3D038514-2A71-8781-B948-C04B330224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1976" y="2235496"/>
            <a:ext cx="2934973" cy="2219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3B74899-C3D9-98AD-51FD-87001547B0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3000" y="4726550"/>
            <a:ext cx="2813364" cy="2044398"/>
          </a:xfrm>
          <a:prstGeom prst="rect">
            <a:avLst/>
          </a:prstGeom>
        </p:spPr>
      </p:pic>
      <p:pic>
        <p:nvPicPr>
          <p:cNvPr id="10" name="Picture 2" descr="The Dollar's 20th Century Decline | Seeking Alpha">
            <a:extLst>
              <a:ext uri="{FF2B5EF4-FFF2-40B4-BE49-F238E27FC236}">
                <a16:creationId xmlns:a16="http://schemas.microsoft.com/office/drawing/2014/main" id="{427BB8E8-22AA-90F5-79D3-1356006CA5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9745" y="4889416"/>
            <a:ext cx="2406228" cy="1783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FAAF088F-0670-2937-E581-EBA5AE81CA3C}"/>
              </a:ext>
            </a:extLst>
          </p:cNvPr>
          <p:cNvSpPr txBox="1">
            <a:spLocks/>
          </p:cNvSpPr>
          <p:nvPr/>
        </p:nvSpPr>
        <p:spPr>
          <a:xfrm>
            <a:off x="1010268" y="4331847"/>
            <a:ext cx="3709477" cy="82391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err="1"/>
              <a:t>Intereses</a:t>
            </a:r>
            <a:r>
              <a:rPr lang="en-US" sz="2000" dirty="0"/>
              <a:t> </a:t>
            </a:r>
            <a:r>
              <a:rPr lang="en-US" sz="2000" dirty="0" err="1"/>
              <a:t>suben</a:t>
            </a:r>
            <a:endParaRPr lang="en-US" sz="2000" dirty="0"/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8F975C60-44B1-A79D-3811-0B8347CBFB5E}"/>
              </a:ext>
            </a:extLst>
          </p:cNvPr>
          <p:cNvSpPr txBox="1">
            <a:spLocks/>
          </p:cNvSpPr>
          <p:nvPr/>
        </p:nvSpPr>
        <p:spPr>
          <a:xfrm>
            <a:off x="4291523" y="4439084"/>
            <a:ext cx="4014277" cy="82391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err="1"/>
              <a:t>Poder</a:t>
            </a:r>
            <a:r>
              <a:rPr lang="en-US" sz="2000" dirty="0"/>
              <a:t> </a:t>
            </a:r>
            <a:r>
              <a:rPr lang="en-US" sz="2000" dirty="0" err="1"/>
              <a:t>adquisitivo</a:t>
            </a:r>
            <a:r>
              <a:rPr lang="en-US" sz="2000" dirty="0"/>
              <a:t> del </a:t>
            </a:r>
            <a:r>
              <a:rPr lang="en-US" sz="2000" dirty="0" err="1"/>
              <a:t>dolar</a:t>
            </a:r>
            <a:r>
              <a:rPr lang="en-US" sz="2000" dirty="0"/>
              <a:t> </a:t>
            </a:r>
            <a:r>
              <a:rPr lang="en-US" sz="2000" dirty="0" err="1"/>
              <a:t>baja</a:t>
            </a:r>
            <a:endParaRPr lang="en-US" sz="2000" dirty="0"/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903AB0B2-24ED-F0FC-E20D-536AA7A038D6}"/>
              </a:ext>
            </a:extLst>
          </p:cNvPr>
          <p:cNvSpPr txBox="1">
            <a:spLocks/>
          </p:cNvSpPr>
          <p:nvPr/>
        </p:nvSpPr>
        <p:spPr>
          <a:xfrm>
            <a:off x="4038600" y="1844807"/>
            <a:ext cx="4014277" cy="82391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El </a:t>
            </a:r>
            <a:r>
              <a:rPr lang="en-US" sz="2000" dirty="0" err="1"/>
              <a:t>costo</a:t>
            </a:r>
            <a:r>
              <a:rPr lang="en-US" sz="2000" dirty="0"/>
              <a:t> de </a:t>
            </a:r>
            <a:r>
              <a:rPr lang="en-US" sz="2000" dirty="0" err="1"/>
              <a:t>todo</a:t>
            </a:r>
            <a:r>
              <a:rPr lang="en-US" sz="2000" dirty="0"/>
              <a:t> </a:t>
            </a:r>
            <a:r>
              <a:rPr lang="en-US" sz="2000" dirty="0" err="1"/>
              <a:t>sube</a:t>
            </a:r>
            <a:endParaRPr lang="en-US" sz="2000" dirty="0"/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C4FEF90F-5078-A3AA-4A65-C686D94978C3}"/>
              </a:ext>
            </a:extLst>
          </p:cNvPr>
          <p:cNvSpPr txBox="1">
            <a:spLocks/>
          </p:cNvSpPr>
          <p:nvPr/>
        </p:nvSpPr>
        <p:spPr>
          <a:xfrm>
            <a:off x="712657" y="1844807"/>
            <a:ext cx="4014277" cy="82391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El </a:t>
            </a:r>
            <a:r>
              <a:rPr lang="en-US" sz="2000" dirty="0" err="1"/>
              <a:t>costo</a:t>
            </a:r>
            <a:r>
              <a:rPr lang="en-US" sz="2000" dirty="0"/>
              <a:t> de </a:t>
            </a:r>
            <a:r>
              <a:rPr lang="en-US" sz="2000" dirty="0" err="1"/>
              <a:t>educacion</a:t>
            </a:r>
            <a:r>
              <a:rPr lang="en-US" sz="2000" dirty="0"/>
              <a:t> </a:t>
            </a:r>
            <a:r>
              <a:rPr lang="en-US" sz="2000" dirty="0" err="1"/>
              <a:t>sube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5611890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A80C2D-B8B4-4D74-B754-8DCEB5D051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1478" y="0"/>
            <a:ext cx="7662522" cy="1143000"/>
          </a:xfrm>
        </p:spPr>
        <p:txBody>
          <a:bodyPr>
            <a:normAutofit fontScale="90000"/>
          </a:bodyPr>
          <a:lstStyle/>
          <a:p>
            <a:r>
              <a:rPr lang="en-US" b="1" dirty="0" err="1"/>
              <a:t>Problemas</a:t>
            </a:r>
            <a:r>
              <a:rPr lang="en-US" b="1" dirty="0"/>
              <a:t> Que </a:t>
            </a:r>
            <a:r>
              <a:rPr lang="en-US" b="1" dirty="0" err="1"/>
              <a:t>Entrentamos</a:t>
            </a:r>
            <a:r>
              <a:rPr lang="en-US" b="1" dirty="0"/>
              <a:t> Hoy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31606B-A3E1-4AA5-AEE1-6893B1BD67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3210"/>
            <a:ext cx="8077200" cy="762000"/>
          </a:xfrm>
        </p:spPr>
        <p:txBody>
          <a:bodyPr>
            <a:normAutofit/>
          </a:bodyPr>
          <a:lstStyle/>
          <a:p>
            <a:r>
              <a:rPr lang="en-US" dirty="0"/>
              <a:t>La Bolsa de </a:t>
            </a:r>
            <a:r>
              <a:rPr lang="en-US" dirty="0" err="1"/>
              <a:t>Valores</a:t>
            </a:r>
            <a:r>
              <a:rPr lang="en-US" dirty="0"/>
              <a:t> </a:t>
            </a:r>
            <a:r>
              <a:rPr lang="en-US" dirty="0" err="1"/>
              <a:t>esta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punto mas Alto</a:t>
            </a:r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96525E5A-523A-5325-DFA3-4C8A45D3A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88"/>
            <a:ext cx="160813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9555BE7-F533-15EC-0180-35E9BD6EAD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02810"/>
            <a:ext cx="9144000" cy="4819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9185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A80C2D-B8B4-4D74-B754-8DCEB5D051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1478" y="0"/>
            <a:ext cx="7662522" cy="1143000"/>
          </a:xfrm>
        </p:spPr>
        <p:txBody>
          <a:bodyPr>
            <a:normAutofit fontScale="90000"/>
          </a:bodyPr>
          <a:lstStyle/>
          <a:p>
            <a:r>
              <a:rPr lang="en-US" b="1" dirty="0" err="1"/>
              <a:t>Problemas</a:t>
            </a:r>
            <a:r>
              <a:rPr lang="en-US" b="1" dirty="0"/>
              <a:t> Que </a:t>
            </a:r>
            <a:r>
              <a:rPr lang="en-US" b="1" dirty="0" err="1"/>
              <a:t>Entrentamos</a:t>
            </a:r>
            <a:r>
              <a:rPr lang="en-US" b="1" dirty="0"/>
              <a:t> Hoy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31606B-A3E1-4AA5-AEE1-6893B1BD67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3210"/>
            <a:ext cx="8229600" cy="533619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b="1" u="sng" dirty="0"/>
              <a:t>BOLSA DE VALORES</a:t>
            </a:r>
          </a:p>
          <a:p>
            <a:r>
              <a:rPr lang="en-US" dirty="0"/>
              <a:t>Las </a:t>
            </a:r>
            <a:r>
              <a:rPr lang="en-US" dirty="0" err="1"/>
              <a:t>Acciones</a:t>
            </a:r>
            <a:r>
              <a:rPr lang="en-US" dirty="0"/>
              <a:t> </a:t>
            </a:r>
            <a:r>
              <a:rPr lang="en-US" dirty="0" err="1"/>
              <a:t>estan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punto mas alto.</a:t>
            </a:r>
          </a:p>
          <a:p>
            <a:r>
              <a:rPr lang="en-US" dirty="0" err="1"/>
              <a:t>Cada</a:t>
            </a:r>
            <a:r>
              <a:rPr lang="en-US" dirty="0"/>
              <a:t> ~10 </a:t>
            </a:r>
            <a:r>
              <a:rPr lang="en-US" dirty="0" err="1"/>
              <a:t>años</a:t>
            </a:r>
            <a:r>
              <a:rPr lang="en-US" dirty="0"/>
              <a:t> el Mercado se </a:t>
            </a:r>
            <a:r>
              <a:rPr lang="en-US" dirty="0" err="1"/>
              <a:t>cae</a:t>
            </a:r>
            <a:endParaRPr lang="en-US" dirty="0"/>
          </a:p>
          <a:p>
            <a:pPr lvl="1"/>
            <a:r>
              <a:rPr lang="en-US" dirty="0"/>
              <a:t>1999-2002 – Bajo 49%</a:t>
            </a:r>
          </a:p>
          <a:p>
            <a:pPr lvl="1"/>
            <a:r>
              <a:rPr lang="en-US" dirty="0"/>
              <a:t>2007-2009 – Bajo 57%</a:t>
            </a:r>
          </a:p>
          <a:p>
            <a:pPr lvl="1"/>
            <a:r>
              <a:rPr lang="en-US" dirty="0"/>
              <a:t>2020 – COVID-19 Bajo 34%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Marzo</a:t>
            </a:r>
            <a:r>
              <a:rPr lang="en-US" dirty="0"/>
              <a:t>!</a:t>
            </a:r>
          </a:p>
          <a:p>
            <a:r>
              <a:rPr lang="en-US" dirty="0"/>
              <a:t>Alta </a:t>
            </a:r>
            <a:r>
              <a:rPr lang="en-US" dirty="0" err="1"/>
              <a:t>Volatilidad</a:t>
            </a:r>
            <a:r>
              <a:rPr lang="en-US" dirty="0"/>
              <a:t> – </a:t>
            </a:r>
            <a:r>
              <a:rPr lang="en-US" dirty="0" err="1"/>
              <a:t>Crea</a:t>
            </a:r>
            <a:r>
              <a:rPr lang="en-US" dirty="0"/>
              <a:t> </a:t>
            </a:r>
            <a:r>
              <a:rPr lang="en-US" dirty="0" err="1"/>
              <a:t>Estres</a:t>
            </a:r>
            <a:r>
              <a:rPr lang="en-US" dirty="0"/>
              <a:t> &amp; </a:t>
            </a:r>
            <a:r>
              <a:rPr lang="en-US" dirty="0" err="1"/>
              <a:t>Ansiedad</a:t>
            </a:r>
            <a:r>
              <a:rPr lang="en-US" dirty="0"/>
              <a:t>.</a:t>
            </a:r>
          </a:p>
          <a:p>
            <a:r>
              <a:rPr lang="en-US" dirty="0"/>
              <a:t>80% de los </a:t>
            </a:r>
            <a:r>
              <a:rPr lang="en-US" dirty="0" err="1"/>
              <a:t>Inversionistas</a:t>
            </a:r>
            <a:r>
              <a:rPr lang="en-US" dirty="0"/>
              <a:t> </a:t>
            </a:r>
            <a:r>
              <a:rPr lang="en-US" dirty="0" err="1"/>
              <a:t>Activos</a:t>
            </a:r>
            <a:r>
              <a:rPr lang="en-US" dirty="0"/>
              <a:t> No le </a:t>
            </a:r>
            <a:r>
              <a:rPr lang="en-US" dirty="0" err="1"/>
              <a:t>Pueden</a:t>
            </a:r>
            <a:r>
              <a:rPr lang="en-US" dirty="0"/>
              <a:t> </a:t>
            </a:r>
            <a:r>
              <a:rPr lang="en-US" dirty="0" err="1"/>
              <a:t>Ganar</a:t>
            </a:r>
            <a:r>
              <a:rPr lang="en-US" dirty="0"/>
              <a:t> al mercado sin embargo </a:t>
            </a:r>
            <a:r>
              <a:rPr lang="en-US" dirty="0" err="1"/>
              <a:t>cobran</a:t>
            </a:r>
            <a:r>
              <a:rPr lang="en-US" dirty="0"/>
              <a:t> </a:t>
            </a:r>
            <a:r>
              <a:rPr lang="en-US" dirty="0" err="1"/>
              <a:t>mucho</a:t>
            </a:r>
            <a:r>
              <a:rPr lang="en-US" dirty="0"/>
              <a:t>.</a:t>
            </a:r>
          </a:p>
          <a:p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puedes</a:t>
            </a:r>
            <a:r>
              <a:rPr lang="en-US" dirty="0"/>
              <a:t> </a:t>
            </a:r>
            <a:r>
              <a:rPr lang="en-US" dirty="0" err="1"/>
              <a:t>dar</a:t>
            </a:r>
            <a:r>
              <a:rPr lang="en-US" dirty="0"/>
              <a:t> el </a:t>
            </a:r>
            <a:r>
              <a:rPr lang="en-US" dirty="0" err="1"/>
              <a:t>lujo</a:t>
            </a:r>
            <a:r>
              <a:rPr lang="en-US" dirty="0"/>
              <a:t> de </a:t>
            </a:r>
            <a:r>
              <a:rPr lang="en-US" dirty="0" err="1"/>
              <a:t>perder</a:t>
            </a:r>
            <a:r>
              <a:rPr lang="en-US" dirty="0"/>
              <a:t> 40-50% </a:t>
            </a:r>
            <a:r>
              <a:rPr lang="en-US" dirty="0" err="1"/>
              <a:t>en</a:t>
            </a:r>
            <a:r>
              <a:rPr lang="en-US" dirty="0"/>
              <a:t> el Mercado </a:t>
            </a:r>
            <a:r>
              <a:rPr lang="en-US" dirty="0" err="1"/>
              <a:t>cuando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Retires?</a:t>
            </a:r>
          </a:p>
          <a:p>
            <a:r>
              <a:rPr lang="en-US" dirty="0" err="1"/>
              <a:t>Cuanto</a:t>
            </a:r>
            <a:r>
              <a:rPr lang="en-US" dirty="0"/>
              <a:t> </a:t>
            </a:r>
            <a:r>
              <a:rPr lang="en-US" dirty="0" err="1"/>
              <a:t>necesitaras</a:t>
            </a:r>
            <a:r>
              <a:rPr lang="en-US" dirty="0"/>
              <a:t> </a:t>
            </a:r>
            <a:r>
              <a:rPr lang="en-US" dirty="0" err="1"/>
              <a:t>Trabajar</a:t>
            </a:r>
            <a:r>
              <a:rPr lang="en-US" dirty="0"/>
              <a:t> hasta que se </a:t>
            </a:r>
            <a:r>
              <a:rPr lang="en-US" dirty="0" err="1"/>
              <a:t>recupere</a:t>
            </a:r>
            <a:r>
              <a:rPr lang="en-US" dirty="0"/>
              <a:t> el mercado?</a:t>
            </a:r>
          </a:p>
          <a:p>
            <a:r>
              <a:rPr lang="en-US" dirty="0" err="1"/>
              <a:t>Expertos</a:t>
            </a:r>
            <a:r>
              <a:rPr lang="en-US" dirty="0"/>
              <a:t> </a:t>
            </a:r>
            <a:r>
              <a:rPr lang="en-US" dirty="0" err="1"/>
              <a:t>Recomiendan</a:t>
            </a:r>
            <a:r>
              <a:rPr lang="en-US" dirty="0"/>
              <a:t> solo </a:t>
            </a:r>
            <a:r>
              <a:rPr lang="en-US" dirty="0" err="1"/>
              <a:t>sacar</a:t>
            </a:r>
            <a:r>
              <a:rPr lang="en-US" dirty="0"/>
              <a:t> 3% del Capital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tu</a:t>
            </a:r>
            <a:r>
              <a:rPr lang="en-US" dirty="0"/>
              <a:t> </a:t>
            </a:r>
            <a:r>
              <a:rPr lang="en-US" dirty="0" err="1"/>
              <a:t>retiro</a:t>
            </a:r>
            <a:r>
              <a:rPr lang="en-US" dirty="0"/>
              <a:t> para </a:t>
            </a:r>
            <a:r>
              <a:rPr lang="en-US" dirty="0" err="1"/>
              <a:t>prevenir</a:t>
            </a:r>
            <a:r>
              <a:rPr lang="en-US" dirty="0"/>
              <a:t> que se </a:t>
            </a:r>
            <a:r>
              <a:rPr lang="en-US" dirty="0" err="1"/>
              <a:t>acabe</a:t>
            </a:r>
            <a:r>
              <a:rPr lang="en-US" dirty="0"/>
              <a:t> el dinero.</a:t>
            </a:r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C21E336C-C111-1216-577F-ABA9EB999E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88"/>
            <a:ext cx="160813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47141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A80C2D-B8B4-4D74-B754-8DCEB5D051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1478" y="0"/>
            <a:ext cx="7662522" cy="1143000"/>
          </a:xfrm>
        </p:spPr>
        <p:txBody>
          <a:bodyPr>
            <a:normAutofit fontScale="90000"/>
          </a:bodyPr>
          <a:lstStyle/>
          <a:p>
            <a:r>
              <a:rPr lang="en-US" b="1" dirty="0" err="1"/>
              <a:t>Volatilidad</a:t>
            </a:r>
            <a:r>
              <a:rPr lang="en-US" b="1" dirty="0"/>
              <a:t> del Mercado</a:t>
            </a:r>
            <a:br>
              <a:rPr lang="en-US" b="1" dirty="0"/>
            </a:br>
            <a:r>
              <a:rPr lang="en-US" b="1" dirty="0"/>
              <a:t>&amp; Falta de </a:t>
            </a:r>
            <a:r>
              <a:rPr lang="en-US" b="1" dirty="0" err="1"/>
              <a:t>Predecibilidad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31606B-A3E1-4AA5-AEE1-6893B1BD67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3210"/>
            <a:ext cx="8382000" cy="76200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La Bolsa de </a:t>
            </a:r>
            <a:r>
              <a:rPr lang="en-US" dirty="0" err="1"/>
              <a:t>Valores</a:t>
            </a:r>
            <a:r>
              <a:rPr lang="en-US" dirty="0"/>
              <a:t> es </a:t>
            </a:r>
            <a:r>
              <a:rPr lang="en-US" dirty="0" err="1"/>
              <a:t>Volatil</a:t>
            </a:r>
            <a:r>
              <a:rPr lang="en-US" dirty="0"/>
              <a:t> y </a:t>
            </a:r>
            <a:r>
              <a:rPr lang="en-US" dirty="0" err="1"/>
              <a:t>Requiere</a:t>
            </a:r>
            <a:r>
              <a:rPr lang="en-US" dirty="0"/>
              <a:t> </a:t>
            </a:r>
            <a:r>
              <a:rPr lang="en-US" dirty="0" err="1"/>
              <a:t>Tiempo</a:t>
            </a:r>
            <a:r>
              <a:rPr lang="en-US" dirty="0"/>
              <a:t> &amp; </a:t>
            </a:r>
            <a:r>
              <a:rPr lang="en-US" dirty="0" err="1"/>
              <a:t>Atencion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600F9CD-6EEA-4065-8545-1F62906631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4101" y="1932589"/>
            <a:ext cx="6755798" cy="4906518"/>
          </a:xfrm>
          <a:prstGeom prst="rect">
            <a:avLst/>
          </a:prstGeom>
        </p:spPr>
      </p:pic>
      <p:pic>
        <p:nvPicPr>
          <p:cNvPr id="4" name="Picture 1">
            <a:extLst>
              <a:ext uri="{FF2B5EF4-FFF2-40B4-BE49-F238E27FC236}">
                <a16:creationId xmlns:a16="http://schemas.microsoft.com/office/drawing/2014/main" id="{4C0F6EE7-77CB-50BE-C1A7-C6DF6E02CC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88"/>
            <a:ext cx="160813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78454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A80C2D-B8B4-4D74-B754-8DCEB5D051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1478" y="0"/>
            <a:ext cx="7662522" cy="1143000"/>
          </a:xfrm>
        </p:spPr>
        <p:txBody>
          <a:bodyPr>
            <a:normAutofit fontScale="90000"/>
          </a:bodyPr>
          <a:lstStyle/>
          <a:p>
            <a:r>
              <a:rPr lang="en-US" b="1" dirty="0" err="1"/>
              <a:t>Propiedades</a:t>
            </a:r>
            <a:r>
              <a:rPr lang="en-US" b="1" dirty="0"/>
              <a:t> de </a:t>
            </a:r>
            <a:r>
              <a:rPr lang="en-US" b="1" dirty="0" err="1"/>
              <a:t>Renta</a:t>
            </a:r>
            <a:r>
              <a:rPr lang="en-US" b="1" dirty="0"/>
              <a:t> </a:t>
            </a:r>
            <a:r>
              <a:rPr lang="en-US" b="1" dirty="0" err="1"/>
              <a:t>Ofrecen</a:t>
            </a:r>
            <a:r>
              <a:rPr lang="en-US" b="1" dirty="0"/>
              <a:t> </a:t>
            </a:r>
            <a:br>
              <a:rPr lang="en-US" b="1" dirty="0"/>
            </a:br>
            <a:r>
              <a:rPr lang="en-US" b="1" dirty="0" err="1"/>
              <a:t>Retornos</a:t>
            </a:r>
            <a:r>
              <a:rPr lang="en-US" b="1" dirty="0"/>
              <a:t> </a:t>
            </a:r>
            <a:r>
              <a:rPr lang="en-US" b="1" dirty="0" err="1"/>
              <a:t>Bajos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31606B-A3E1-4AA5-AEE1-6893B1BD67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3210"/>
            <a:ext cx="8382000" cy="548859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b="1" u="sng" dirty="0"/>
              <a:t>PROPIEDADES DE RENTA </a:t>
            </a:r>
          </a:p>
          <a:p>
            <a:r>
              <a:rPr lang="es-ES" dirty="0"/>
              <a:t>La mayoría de la gente usa mucho apalancamiento (70% -80%)</a:t>
            </a:r>
          </a:p>
          <a:p>
            <a:r>
              <a:rPr lang="es-ES" dirty="0"/>
              <a:t>Los bancos exigen garantías</a:t>
            </a:r>
          </a:p>
          <a:p>
            <a:r>
              <a:rPr lang="es-ES" dirty="0"/>
              <a:t>Si los valores de la propiedad se derrumban, pierdes capital y arruinas tu crédito</a:t>
            </a:r>
          </a:p>
          <a:p>
            <a:r>
              <a:rPr lang="es-ES" dirty="0"/>
              <a:t>Tu capital no es líquido: la única forma de </a:t>
            </a:r>
            <a:r>
              <a:rPr lang="es-ES" dirty="0" err="1"/>
              <a:t>accesarlo</a:t>
            </a:r>
            <a:r>
              <a:rPr lang="es-ES" dirty="0"/>
              <a:t> es refinanciar o vender</a:t>
            </a:r>
          </a:p>
          <a:p>
            <a:r>
              <a:rPr lang="es-ES" dirty="0" err="1"/>
              <a:t>Tóman</a:t>
            </a:r>
            <a:r>
              <a:rPr lang="es-ES" dirty="0"/>
              <a:t> tiempo y esfuerzo para administrarlas</a:t>
            </a:r>
          </a:p>
          <a:p>
            <a:r>
              <a:rPr lang="es-ES" dirty="0"/>
              <a:t>La ganancia esta si trabajas como administrador</a:t>
            </a:r>
          </a:p>
          <a:p>
            <a:r>
              <a:rPr lang="es-ES" dirty="0"/>
              <a:t>Tienen flujos de efectivo y gastos inciertos</a:t>
            </a:r>
          </a:p>
          <a:p>
            <a:r>
              <a:rPr lang="es-ES" dirty="0"/>
              <a:t>La Rentabilidad neta es baja: la mayor parte de las ganancias se destina al pago de la hipoteca</a:t>
            </a:r>
          </a:p>
          <a:p>
            <a:r>
              <a:rPr lang="es-ES" dirty="0"/>
              <a:t>Hay muy poco flujo de caja libre a menos que la vivienda tenga 0 deuda</a:t>
            </a:r>
          </a:p>
          <a:p>
            <a:r>
              <a:rPr lang="es-ES" dirty="0"/>
              <a:t>Arreglar y vender casas requiere trabajo: la competencia ha reducido las ganancias</a:t>
            </a:r>
          </a:p>
          <a:p>
            <a:r>
              <a:rPr lang="es-ES" dirty="0"/>
              <a:t>Los prestamistas de dinero duro se quedan con la mayor parte del </a:t>
            </a:r>
            <a:r>
              <a:rPr lang="en-US" dirty="0"/>
              <a:t>$</a:t>
            </a:r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B94158B6-3DBF-618F-DB25-D24FCA9F10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88"/>
            <a:ext cx="160813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76518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0578" y="228600"/>
            <a:ext cx="7583421" cy="1143000"/>
          </a:xfrm>
        </p:spPr>
        <p:txBody>
          <a:bodyPr>
            <a:normAutofit fontScale="90000"/>
          </a:bodyPr>
          <a:lstStyle/>
          <a:p>
            <a:r>
              <a:rPr lang="en-US" b="1" dirty="0" err="1"/>
              <a:t>Ganancias</a:t>
            </a:r>
            <a:r>
              <a:rPr lang="en-US" b="1" dirty="0"/>
              <a:t> </a:t>
            </a:r>
            <a:r>
              <a:rPr lang="en-US" b="1" dirty="0" err="1"/>
              <a:t>Tipicas</a:t>
            </a:r>
            <a:br>
              <a:rPr lang="en-US" b="1" dirty="0"/>
            </a:br>
            <a:r>
              <a:rPr lang="en-US" b="1" dirty="0"/>
              <a:t> </a:t>
            </a:r>
            <a:r>
              <a:rPr lang="en-US" b="1" dirty="0" err="1"/>
              <a:t>en</a:t>
            </a:r>
            <a:r>
              <a:rPr lang="en-US" b="1" dirty="0"/>
              <a:t> Casas de </a:t>
            </a:r>
            <a:r>
              <a:rPr lang="en-US" b="1" dirty="0" err="1"/>
              <a:t>Renta</a:t>
            </a:r>
            <a:endParaRPr lang="en-US" b="1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ADE50BE-FCB8-4ACE-93B3-B4513852F9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99" y="1524000"/>
            <a:ext cx="5741169" cy="5029200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A4EB1DA2-A4AE-495F-B230-14E7EE947A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67553" y="1600200"/>
            <a:ext cx="2913888" cy="5105400"/>
          </a:xfrm>
        </p:spPr>
        <p:txBody>
          <a:bodyPr>
            <a:normAutofit fontScale="85000" lnSpcReduction="20000"/>
          </a:bodyPr>
          <a:lstStyle/>
          <a:p>
            <a:r>
              <a:rPr lang="es-ES" sz="2400" dirty="0"/>
              <a:t>Los ingresos pueden ser inestables si el inquilino se va.</a:t>
            </a:r>
          </a:p>
          <a:p>
            <a:r>
              <a:rPr lang="es-ES" sz="2400" dirty="0"/>
              <a:t>Requiere administrador de la propiedad o hacerlo tu mismo.</a:t>
            </a:r>
          </a:p>
          <a:p>
            <a:r>
              <a:rPr lang="es-ES" sz="2400" dirty="0"/>
              <a:t>Se pueden incurrir costos inesperados para reparar la casa.</a:t>
            </a:r>
          </a:p>
          <a:p>
            <a:r>
              <a:rPr lang="es-ES" sz="2400" dirty="0"/>
              <a:t>Los retornos pueden ser bajos dado el capital involucrado.</a:t>
            </a:r>
          </a:p>
          <a:p>
            <a:r>
              <a:rPr lang="es-ES" sz="2400" dirty="0"/>
              <a:t>El capital no tiene liquidez hasta que se vende.</a:t>
            </a:r>
          </a:p>
          <a:p>
            <a:r>
              <a:rPr lang="es-ES" sz="2400" dirty="0"/>
              <a:t>Grandes costos de transacción para entrar / salir.</a:t>
            </a:r>
            <a:endParaRPr lang="en-US" dirty="0"/>
          </a:p>
        </p:txBody>
      </p:sp>
      <p:pic>
        <p:nvPicPr>
          <p:cNvPr id="3" name="Picture 1">
            <a:extLst>
              <a:ext uri="{FF2B5EF4-FFF2-40B4-BE49-F238E27FC236}">
                <a16:creationId xmlns:a16="http://schemas.microsoft.com/office/drawing/2014/main" id="{81EB5C0C-4B6C-EA79-B6D2-55660EDB7E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88"/>
            <a:ext cx="160813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84847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ABE800-BBD7-4E28-A94D-C9C4AE66E1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199" y="274638"/>
            <a:ext cx="7540283" cy="1143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Cryptos – “Dinero” Digital</a:t>
            </a:r>
            <a:br>
              <a:rPr lang="en-US" b="1" dirty="0"/>
            </a:br>
            <a:r>
              <a:rPr lang="en-US" b="1" dirty="0"/>
              <a:t>Uno Nuevo </a:t>
            </a:r>
            <a:r>
              <a:rPr lang="en-US" b="1" dirty="0" err="1"/>
              <a:t>Cada</a:t>
            </a:r>
            <a:r>
              <a:rPr lang="en-US" b="1" dirty="0"/>
              <a:t> Hora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B8194B-8FF3-4E02-9AAB-727708584A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0574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Hay mas de 20,000 crypto </a:t>
            </a:r>
            <a:r>
              <a:rPr lang="en-US" dirty="0" err="1"/>
              <a:t>monedas</a:t>
            </a:r>
            <a:r>
              <a:rPr lang="en-US" dirty="0"/>
              <a:t>!</a:t>
            </a:r>
          </a:p>
          <a:p>
            <a:r>
              <a:rPr lang="en-US" dirty="0" err="1"/>
              <a:t>Cual</a:t>
            </a:r>
            <a:r>
              <a:rPr lang="en-US" dirty="0"/>
              <a:t> </a:t>
            </a:r>
            <a:r>
              <a:rPr lang="en-US" dirty="0" err="1"/>
              <a:t>sobrevivira</a:t>
            </a:r>
            <a:r>
              <a:rPr lang="en-US" dirty="0"/>
              <a:t> y </a:t>
            </a:r>
            <a:r>
              <a:rPr lang="en-US" dirty="0" err="1"/>
              <a:t>subira</a:t>
            </a:r>
            <a:r>
              <a:rPr lang="en-US" dirty="0"/>
              <a:t>?</a:t>
            </a:r>
          </a:p>
          <a:p>
            <a:r>
              <a:rPr lang="en-US" dirty="0" err="1"/>
              <a:t>Cuantas</a:t>
            </a:r>
            <a:r>
              <a:rPr lang="en-US" dirty="0"/>
              <a:t> </a:t>
            </a:r>
            <a:r>
              <a:rPr lang="en-US" dirty="0" err="1"/>
              <a:t>valdran</a:t>
            </a:r>
            <a:r>
              <a:rPr lang="en-US" dirty="0"/>
              <a:t> $0?</a:t>
            </a:r>
          </a:p>
          <a:p>
            <a:r>
              <a:rPr lang="en-US" dirty="0" err="1"/>
              <a:t>Cuantas</a:t>
            </a:r>
            <a:r>
              <a:rPr lang="en-US" dirty="0"/>
              <a:t> son un </a:t>
            </a:r>
            <a:r>
              <a:rPr lang="en-US" dirty="0" err="1"/>
              <a:t>engaño</a:t>
            </a:r>
            <a:r>
              <a:rPr lang="en-US" dirty="0"/>
              <a:t>?</a:t>
            </a:r>
          </a:p>
        </p:txBody>
      </p:sp>
      <p:pic>
        <p:nvPicPr>
          <p:cNvPr id="1026" name="Picture 2" descr="List of cryptocurrencies - Wikipedia">
            <a:extLst>
              <a:ext uri="{FF2B5EF4-FFF2-40B4-BE49-F238E27FC236}">
                <a16:creationId xmlns:a16="http://schemas.microsoft.com/office/drawing/2014/main" id="{1EB73F84-C2B6-4BD0-B7FB-0997536F80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5365" y="3808512"/>
            <a:ext cx="4368635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ome Background On Legal Issues Surrounding Bitcoin And Other ...">
            <a:extLst>
              <a:ext uri="{FF2B5EF4-FFF2-40B4-BE49-F238E27FC236}">
                <a16:creationId xmlns:a16="http://schemas.microsoft.com/office/drawing/2014/main" id="{EA8A4554-8DB8-48B1-92B5-3672D160E5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163" y="3808512"/>
            <a:ext cx="4209164" cy="2439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">
            <a:extLst>
              <a:ext uri="{FF2B5EF4-FFF2-40B4-BE49-F238E27FC236}">
                <a16:creationId xmlns:a16="http://schemas.microsoft.com/office/drawing/2014/main" id="{C61B4414-1634-9F5A-E585-2BAB43964D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88"/>
            <a:ext cx="160813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78698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>
            <a:extLst>
              <a:ext uri="{FF2B5EF4-FFF2-40B4-BE49-F238E27FC236}">
                <a16:creationId xmlns:a16="http://schemas.microsoft.com/office/drawing/2014/main" id="{E855077E-B0E0-491F-9BBC-C4598021D9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2057400"/>
          </a:xfrm>
        </p:spPr>
        <p:txBody>
          <a:bodyPr/>
          <a:lstStyle/>
          <a:p>
            <a:pPr eaLnBrk="1" hangingPunct="1"/>
            <a:r>
              <a:rPr lang="en-US" altLang="en-US" b="1" dirty="0"/>
              <a:t>LOS PROBLEMAS QUE</a:t>
            </a:r>
            <a:br>
              <a:rPr lang="en-US" altLang="en-US" b="1" dirty="0"/>
            </a:br>
            <a:r>
              <a:rPr lang="en-US" altLang="en-US" b="1" dirty="0"/>
              <a:t>INVERSIONISTAS ENFRENTAN HOY</a:t>
            </a:r>
          </a:p>
        </p:txBody>
      </p:sp>
      <p:sp>
        <p:nvSpPr>
          <p:cNvPr id="7" name="Footer Placeholder 7">
            <a:extLst>
              <a:ext uri="{FF2B5EF4-FFF2-40B4-BE49-F238E27FC236}">
                <a16:creationId xmlns:a16="http://schemas.microsoft.com/office/drawing/2014/main" id="{EE058679-BDBB-48C9-ADD3-637C7F798D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2895600" cy="365125"/>
          </a:xfrm>
        </p:spPr>
        <p:txBody>
          <a:bodyPr/>
          <a:lstStyle/>
          <a:p>
            <a:pPr algn="l">
              <a:defRPr/>
            </a:pPr>
            <a:r>
              <a:rPr lang="en-US" dirty="0"/>
              <a:t>© Alex </a:t>
            </a:r>
            <a:r>
              <a:rPr lang="en-US" dirty="0" err="1"/>
              <a:t>Barrón</a:t>
            </a:r>
            <a:r>
              <a:rPr lang="en-US" dirty="0"/>
              <a:t> 2020</a:t>
            </a:r>
          </a:p>
        </p:txBody>
      </p:sp>
      <p:sp>
        <p:nvSpPr>
          <p:cNvPr id="8" name="Slide Number Placeholder 8">
            <a:extLst>
              <a:ext uri="{FF2B5EF4-FFF2-40B4-BE49-F238E27FC236}">
                <a16:creationId xmlns:a16="http://schemas.microsoft.com/office/drawing/2014/main" id="{3FE2F28A-1210-4D80-9AC1-FEC7686ED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28BFBDE-79C0-4202-9FF8-506FCE915906}" type="slidenum">
              <a:rPr lang="en-US" altLang="en-US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2</a:t>
            </a:fld>
            <a:endParaRPr lang="en-US" altLang="en-U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EB892C1-B865-41E0-AFAC-ECFBF8252BF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285" y="2059705"/>
            <a:ext cx="5741429" cy="35052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F05E7BE-5B82-7E6F-626F-FE80554BB1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88"/>
            <a:ext cx="160813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A80C2D-B8B4-4D74-B754-8DCEB5D051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1478" y="0"/>
            <a:ext cx="7662522" cy="1143000"/>
          </a:xfrm>
        </p:spPr>
        <p:txBody>
          <a:bodyPr>
            <a:normAutofit fontScale="90000"/>
          </a:bodyPr>
          <a:lstStyle/>
          <a:p>
            <a:r>
              <a:rPr lang="en-US" b="1" dirty="0" err="1"/>
              <a:t>Problemas</a:t>
            </a:r>
            <a:r>
              <a:rPr lang="en-US" b="1" dirty="0"/>
              <a:t> Que </a:t>
            </a:r>
            <a:r>
              <a:rPr lang="en-US" b="1" dirty="0" err="1"/>
              <a:t>Entrentamos</a:t>
            </a:r>
            <a:r>
              <a:rPr lang="en-US" b="1" dirty="0"/>
              <a:t> Hoy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31606B-A3E1-4AA5-AEE1-6893B1BD67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3210"/>
            <a:ext cx="8077200" cy="244059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b="1" u="sng" dirty="0"/>
              <a:t>GOBIERNO</a:t>
            </a:r>
          </a:p>
          <a:p>
            <a:pPr algn="l" rtl="0"/>
            <a:r>
              <a:rPr lang="es-ES" sz="3300" dirty="0"/>
              <a:t>El gobierno tiene muchos problemas</a:t>
            </a:r>
          </a:p>
          <a:p>
            <a:pPr lvl="1"/>
            <a:r>
              <a:rPr lang="es-ES" dirty="0"/>
              <a:t>Los impuestos bajos de Trump terminan en 2025; Las tasas de impuestos subirán en 2026</a:t>
            </a:r>
          </a:p>
          <a:p>
            <a:pPr lvl="1"/>
            <a:r>
              <a:rPr lang="es-ES" dirty="0"/>
              <a:t>El Seguro Social se quedará sin fondos para el 2035</a:t>
            </a:r>
          </a:p>
          <a:p>
            <a:pPr lvl="1"/>
            <a:r>
              <a:rPr lang="es-ES" dirty="0"/>
              <a:t>Los costos médicos están aumentando</a:t>
            </a:r>
          </a:p>
          <a:p>
            <a:pPr lvl="1"/>
            <a:r>
              <a:rPr lang="es-ES" dirty="0"/>
              <a:t>La deuda nacional está aumentando: $ 34 Trillones ahora</a:t>
            </a:r>
            <a:endParaRPr lang="en-US" dirty="0"/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F7FF6774-D040-48F8-999A-126857C27B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545" y="4114800"/>
            <a:ext cx="3810000" cy="2390775"/>
          </a:xfrm>
          <a:prstGeom prst="rect">
            <a:avLst/>
          </a:prstGeom>
        </p:spPr>
      </p:pic>
      <p:pic>
        <p:nvPicPr>
          <p:cNvPr id="9" name="Picture 8" descr="A screenshot of a cell phone&#10;&#10;Description automatically generated">
            <a:extLst>
              <a:ext uri="{FF2B5EF4-FFF2-40B4-BE49-F238E27FC236}">
                <a16:creationId xmlns:a16="http://schemas.microsoft.com/office/drawing/2014/main" id="{F9917290-E649-43C6-9F24-9BB0168A84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3914673"/>
            <a:ext cx="4836066" cy="2791027"/>
          </a:xfrm>
          <a:prstGeom prst="rect">
            <a:avLst/>
          </a:prstGeom>
        </p:spPr>
      </p:pic>
      <p:pic>
        <p:nvPicPr>
          <p:cNvPr id="4" name="Picture 1">
            <a:extLst>
              <a:ext uri="{FF2B5EF4-FFF2-40B4-BE49-F238E27FC236}">
                <a16:creationId xmlns:a16="http://schemas.microsoft.com/office/drawing/2014/main" id="{6ECB5287-4951-227C-C636-1E2BF20EB2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88"/>
            <a:ext cx="160813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28315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A80C2D-B8B4-4D74-B754-8DCEB5D051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1478" y="0"/>
            <a:ext cx="7662522" cy="1143000"/>
          </a:xfrm>
        </p:spPr>
        <p:txBody>
          <a:bodyPr>
            <a:normAutofit fontScale="90000"/>
          </a:bodyPr>
          <a:lstStyle/>
          <a:p>
            <a:r>
              <a:rPr lang="en-US" b="1" dirty="0" err="1"/>
              <a:t>Problemas</a:t>
            </a:r>
            <a:r>
              <a:rPr lang="en-US" b="1" dirty="0"/>
              <a:t> Que </a:t>
            </a:r>
            <a:r>
              <a:rPr lang="en-US" b="1" dirty="0" err="1"/>
              <a:t>Entrentamos</a:t>
            </a:r>
            <a:r>
              <a:rPr lang="en-US" b="1" dirty="0"/>
              <a:t> Hoy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31606B-A3E1-4AA5-AEE1-6893B1BD67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3210"/>
            <a:ext cx="8382000" cy="533619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b="1" u="sng" dirty="0"/>
              <a:t>COMPAÑIAS DE SEGURO</a:t>
            </a:r>
          </a:p>
          <a:p>
            <a:pPr algn="l" rtl="0"/>
            <a:r>
              <a:rPr lang="es-ES" dirty="0"/>
              <a:t>El seguro a término eventualmente se agota: su reemplazo es prohibitivamente caro.</a:t>
            </a:r>
          </a:p>
          <a:p>
            <a:pPr algn="l" rtl="0"/>
            <a:r>
              <a:rPr lang="es-ES" dirty="0"/>
              <a:t>Los nuevos productos no están comprobados - IUL, VUL - los que los compran no se dan cuenta de que su capital eventualmente se agotará si mueren después de los 65 consumido por las tarifas y el costo del seguro temporal.</a:t>
            </a:r>
            <a:br>
              <a:rPr lang="es-ES" dirty="0"/>
            </a:br>
            <a:endParaRPr lang="es-ES" dirty="0"/>
          </a:p>
          <a:p>
            <a:pPr algn="l" rtl="0"/>
            <a:r>
              <a:rPr lang="es-ES" dirty="0"/>
              <a:t>Usar activos “seguros” para invertir y “arriesgar” en el mercado de valores es un mal consejo.</a:t>
            </a:r>
            <a:br>
              <a:rPr lang="es-ES" dirty="0"/>
            </a:br>
            <a:endParaRPr lang="es-ES" dirty="0"/>
          </a:p>
          <a:p>
            <a:pPr algn="l" rtl="0"/>
            <a:r>
              <a:rPr lang="es-ES" dirty="0"/>
              <a:t>El riesgo se transfiere de la compañía de seguros al consumidor.</a:t>
            </a:r>
            <a:br>
              <a:rPr lang="es-ES" dirty="0"/>
            </a:br>
            <a:endParaRPr lang="es-ES" dirty="0"/>
          </a:p>
          <a:p>
            <a:pPr algn="l" rtl="0"/>
            <a:r>
              <a:rPr lang="es-ES" dirty="0"/>
              <a:t>Comprar un seguro temporal e invertir diferencia es un mal consejo.</a:t>
            </a:r>
            <a:br>
              <a:rPr lang="es-ES" dirty="0"/>
            </a:br>
            <a:endParaRPr lang="es-ES" dirty="0"/>
          </a:p>
          <a:p>
            <a:pPr algn="l" rtl="0"/>
            <a:r>
              <a:rPr lang="es-ES" dirty="0"/>
              <a:t>Las anualidades amarran tu capital: pagan rendimientos bajos.</a:t>
            </a:r>
            <a:br>
              <a:rPr lang="es-ES" dirty="0"/>
            </a:br>
            <a:endParaRPr lang="es-ES" dirty="0"/>
          </a:p>
          <a:p>
            <a:pPr algn="l" rtl="0"/>
            <a:r>
              <a:rPr lang="es-ES" dirty="0"/>
              <a:t>Muchas anualidades no son fijas, por lo que los ingresos no son predecibles.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299315A7-B257-8E2D-C1A9-16EDD1AC45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88"/>
            <a:ext cx="160813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6804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A80C2D-B8B4-4D74-B754-8DCEB5D051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1478" y="0"/>
            <a:ext cx="7662522" cy="1143000"/>
          </a:xfrm>
        </p:spPr>
        <p:txBody>
          <a:bodyPr>
            <a:normAutofit fontScale="90000"/>
          </a:bodyPr>
          <a:lstStyle/>
          <a:p>
            <a:r>
              <a:rPr lang="en-US" b="1" dirty="0" err="1"/>
              <a:t>Problemas</a:t>
            </a:r>
            <a:r>
              <a:rPr lang="en-US" b="1" dirty="0"/>
              <a:t> Que </a:t>
            </a:r>
            <a:r>
              <a:rPr lang="en-US" b="1" dirty="0" err="1"/>
              <a:t>Entrentamos</a:t>
            </a:r>
            <a:r>
              <a:rPr lang="en-US" b="1" dirty="0"/>
              <a:t> Hoy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31606B-A3E1-4AA5-AEE1-6893B1BD67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3210"/>
            <a:ext cx="8077200" cy="548859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b="1" u="sng" dirty="0"/>
              <a:t>MERCADEO DE REDES MULTI-LEVEL</a:t>
            </a:r>
          </a:p>
          <a:p>
            <a:r>
              <a:rPr lang="es-ES" dirty="0"/>
              <a:t>Mito: se presenta como “tu propio negocio" u "oportunidad de ingresos pasivos" (ingresos residuales)</a:t>
            </a:r>
          </a:p>
          <a:p>
            <a:r>
              <a:rPr lang="es-ES" dirty="0"/>
              <a:t>Realidad: Requiere mucho trabajo, tiempo y esfuerzo.</a:t>
            </a:r>
          </a:p>
          <a:p>
            <a:r>
              <a:rPr lang="es-ES" dirty="0"/>
              <a:t>Demasiadas exageraciones – están aquí hoy, y mañana ya no.</a:t>
            </a:r>
          </a:p>
          <a:p>
            <a:r>
              <a:rPr lang="es-ES" dirty="0"/>
              <a:t>Los promotores no se preocupan por el producto o los clientes, solo por el plan de compensación.</a:t>
            </a:r>
          </a:p>
          <a:p>
            <a:r>
              <a:rPr lang="es-ES" dirty="0"/>
              <a:t>Para tener éxito se requiere mucho reclutamiento: las comisiones se realizan reclutando a otros, no vendiendo el producto en sí.</a:t>
            </a:r>
          </a:p>
          <a:p>
            <a:r>
              <a:rPr lang="es-ES" dirty="0"/>
              <a:t>Solo las personas de arriba ganan mucho $, el resto no y finalmente lo abandonan.</a:t>
            </a:r>
          </a:p>
          <a:p>
            <a:r>
              <a:rPr lang="es-ES" dirty="0"/>
              <a:t>Gastas demasiado tiempo y dinero en convenciones y viajes.</a:t>
            </a:r>
            <a:endParaRPr lang="en-US" dirty="0"/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2488140C-0159-4E7D-0E81-6E36DDE0C4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88"/>
            <a:ext cx="160813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60163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A80C2D-B8B4-4D74-B754-8DCEB5D051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1478" y="0"/>
            <a:ext cx="7662522" cy="1143000"/>
          </a:xfrm>
        </p:spPr>
        <p:txBody>
          <a:bodyPr>
            <a:normAutofit fontScale="90000"/>
          </a:bodyPr>
          <a:lstStyle/>
          <a:p>
            <a:r>
              <a:rPr lang="en-US" b="1" dirty="0" err="1"/>
              <a:t>Problemas</a:t>
            </a:r>
            <a:r>
              <a:rPr lang="en-US" b="1" dirty="0"/>
              <a:t> Que </a:t>
            </a:r>
            <a:r>
              <a:rPr lang="en-US" b="1" dirty="0" err="1"/>
              <a:t>Entrentamos</a:t>
            </a:r>
            <a:r>
              <a:rPr lang="en-US" b="1" dirty="0"/>
              <a:t> Hoy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31606B-A3E1-4AA5-AEE1-6893B1BD67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3210"/>
            <a:ext cx="8077200" cy="548859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u="sng" dirty="0"/>
              <a:t>NEGOCIOS</a:t>
            </a:r>
          </a:p>
          <a:p>
            <a:r>
              <a:rPr lang="es-ES" dirty="0"/>
              <a:t>Toman tiempo y esfuerzo.</a:t>
            </a:r>
          </a:p>
          <a:p>
            <a:r>
              <a:rPr lang="es-ES" dirty="0"/>
              <a:t>Tu capital no es líquido.</a:t>
            </a:r>
          </a:p>
          <a:p>
            <a:r>
              <a:rPr lang="es-ES" dirty="0"/>
              <a:t>Hay riesgo operacional continuo.</a:t>
            </a:r>
          </a:p>
          <a:p>
            <a:r>
              <a:rPr lang="es-ES" dirty="0"/>
              <a:t>Requiere manejo continuamente.</a:t>
            </a:r>
          </a:p>
          <a:p>
            <a:r>
              <a:rPr lang="es-ES" dirty="0"/>
              <a:t>Requiere experiencia.</a:t>
            </a:r>
          </a:p>
          <a:p>
            <a:r>
              <a:rPr lang="es-ES" dirty="0"/>
              <a:t>Puede requerir entre 60 y 80 horas por semana para tener éxito.</a:t>
            </a:r>
          </a:p>
          <a:p>
            <a:r>
              <a:rPr lang="es-ES" dirty="0"/>
              <a:t>Esta sujeto a riesgos económicos: ciclo económico.</a:t>
            </a:r>
          </a:p>
          <a:p>
            <a:r>
              <a:rPr lang="es-ES" dirty="0"/>
              <a:t>Las nuevas tecnologías y la competencia pueden hacer obsoletas a las empresas.</a:t>
            </a:r>
          </a:p>
          <a:p>
            <a:r>
              <a:rPr lang="es-ES" dirty="0"/>
              <a:t>Necesitas continuar promocionando y vendiendo para sobrevivir.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E6C11A4E-D0FB-DAE4-C34E-291C5E750F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88"/>
            <a:ext cx="160813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11327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A80C2D-B8B4-4D74-B754-8DCEB5D051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1478" y="0"/>
            <a:ext cx="7662522" cy="1143000"/>
          </a:xfrm>
        </p:spPr>
        <p:txBody>
          <a:bodyPr/>
          <a:lstStyle/>
          <a:p>
            <a:r>
              <a:rPr lang="en-US" b="1" dirty="0"/>
              <a:t>El </a:t>
            </a:r>
            <a:r>
              <a:rPr lang="en-US" b="1" dirty="0" err="1"/>
              <a:t>Verdadero</a:t>
            </a:r>
            <a:r>
              <a:rPr lang="en-US" b="1" dirty="0"/>
              <a:t> Dolor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31606B-A3E1-4AA5-AEE1-6893B1BD67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76600" y="1248153"/>
            <a:ext cx="2849880" cy="548257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600" b="1" u="sng" dirty="0"/>
              <a:t>EMOCIONAL</a:t>
            </a:r>
          </a:p>
          <a:p>
            <a:pPr marL="365760">
              <a:spcBef>
                <a:spcPts val="0"/>
              </a:spcBef>
            </a:pPr>
            <a:r>
              <a:rPr lang="es-ES" sz="2400" dirty="0"/>
              <a:t>Incertidumbre</a:t>
            </a:r>
          </a:p>
          <a:p>
            <a:pPr marL="365760">
              <a:spcBef>
                <a:spcPts val="0"/>
              </a:spcBef>
            </a:pPr>
            <a:r>
              <a:rPr lang="es-ES" sz="2400" dirty="0"/>
              <a:t>Estrés</a:t>
            </a:r>
          </a:p>
          <a:p>
            <a:pPr marL="365760">
              <a:spcBef>
                <a:spcPts val="0"/>
              </a:spcBef>
            </a:pPr>
            <a:r>
              <a:rPr lang="es-ES" sz="2400" dirty="0"/>
              <a:t>Temor</a:t>
            </a:r>
          </a:p>
          <a:p>
            <a:pPr marL="365760">
              <a:spcBef>
                <a:spcPts val="0"/>
              </a:spcBef>
            </a:pPr>
            <a:r>
              <a:rPr lang="es-ES" sz="2400" dirty="0"/>
              <a:t>Ansiedad</a:t>
            </a:r>
          </a:p>
          <a:p>
            <a:pPr marL="365760">
              <a:spcBef>
                <a:spcPts val="0"/>
              </a:spcBef>
            </a:pPr>
            <a:r>
              <a:rPr lang="es-ES" sz="2400" dirty="0"/>
              <a:t>Inseguridad</a:t>
            </a:r>
          </a:p>
          <a:p>
            <a:pPr marL="365760">
              <a:spcBef>
                <a:spcPts val="0"/>
              </a:spcBef>
            </a:pPr>
            <a:r>
              <a:rPr lang="es-ES" sz="2400" dirty="0"/>
              <a:t>Carencia</a:t>
            </a:r>
          </a:p>
          <a:p>
            <a:pPr marL="365760">
              <a:spcBef>
                <a:spcPts val="0"/>
              </a:spcBef>
            </a:pPr>
            <a:r>
              <a:rPr lang="es-ES" sz="2400" dirty="0"/>
              <a:t>Escasez</a:t>
            </a:r>
          </a:p>
          <a:p>
            <a:pPr marL="365760">
              <a:spcBef>
                <a:spcPts val="0"/>
              </a:spcBef>
            </a:pPr>
            <a:r>
              <a:rPr lang="es-ES" sz="2400" dirty="0"/>
              <a:t>Miedo a que se acabe el dinero</a:t>
            </a:r>
          </a:p>
          <a:p>
            <a:pPr marL="365760">
              <a:spcBef>
                <a:spcPts val="0"/>
              </a:spcBef>
            </a:pPr>
            <a:r>
              <a:rPr lang="es-ES" sz="2400" dirty="0"/>
              <a:t>Arrepentimientos</a:t>
            </a:r>
          </a:p>
          <a:p>
            <a:pPr marL="365760">
              <a:spcBef>
                <a:spcPts val="0"/>
              </a:spcBef>
            </a:pPr>
            <a:r>
              <a:rPr lang="es-ES" sz="2400" dirty="0"/>
              <a:t>Problemas conyugales</a:t>
            </a:r>
            <a:endParaRPr lang="en-US" sz="2400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685BC52-55E2-4C7F-BE69-2A781BB85CA0}"/>
              </a:ext>
            </a:extLst>
          </p:cNvPr>
          <p:cNvSpPr txBox="1">
            <a:spLocks/>
          </p:cNvSpPr>
          <p:nvPr/>
        </p:nvSpPr>
        <p:spPr>
          <a:xfrm>
            <a:off x="6477000" y="1293209"/>
            <a:ext cx="2590800" cy="5640991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400" b="1" u="sng" dirty="0"/>
              <a:t>FISICO</a:t>
            </a:r>
          </a:p>
          <a:p>
            <a:r>
              <a:rPr lang="es-ES" sz="3000" dirty="0"/>
              <a:t>Problemas de salud</a:t>
            </a:r>
          </a:p>
          <a:p>
            <a:r>
              <a:rPr lang="es-ES" sz="3000" dirty="0"/>
              <a:t>Problemas digestivos</a:t>
            </a:r>
          </a:p>
          <a:p>
            <a:r>
              <a:rPr lang="es-ES" sz="3000" dirty="0"/>
              <a:t>Problemas nerviosos</a:t>
            </a:r>
          </a:p>
          <a:p>
            <a:r>
              <a:rPr lang="es-ES" sz="3000" dirty="0"/>
              <a:t>Nivel de vida más bajo</a:t>
            </a:r>
          </a:p>
          <a:p>
            <a:r>
              <a:rPr lang="es-ES" sz="3000" dirty="0"/>
              <a:t>Depender de los demás</a:t>
            </a:r>
          </a:p>
          <a:p>
            <a:r>
              <a:rPr lang="es-ES" sz="3000" dirty="0"/>
              <a:t>No puedes recuperar el tiempo</a:t>
            </a:r>
          </a:p>
          <a:p>
            <a:r>
              <a:rPr lang="es-ES" sz="3000" dirty="0"/>
              <a:t>Muerte prematura</a:t>
            </a:r>
          </a:p>
          <a:p>
            <a:r>
              <a:rPr lang="es-ES" sz="3000" dirty="0"/>
              <a:t>No satisfacer las necesidades médicas / físicas</a:t>
            </a:r>
            <a:endParaRPr lang="en-US" dirty="0"/>
          </a:p>
          <a:p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57729B0-4257-4E5A-9855-A5354CE22C03}"/>
              </a:ext>
            </a:extLst>
          </p:cNvPr>
          <p:cNvSpPr txBox="1">
            <a:spLocks/>
          </p:cNvSpPr>
          <p:nvPr/>
        </p:nvSpPr>
        <p:spPr>
          <a:xfrm>
            <a:off x="381000" y="1293210"/>
            <a:ext cx="2697480" cy="539246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600" b="1" u="sng" dirty="0"/>
              <a:t>FINANCIERO</a:t>
            </a:r>
          </a:p>
          <a:p>
            <a:r>
              <a:rPr lang="es-ES" sz="2600" dirty="0"/>
              <a:t>Mal consejo.</a:t>
            </a:r>
          </a:p>
          <a:p>
            <a:r>
              <a:rPr lang="es-ES" sz="2600" dirty="0"/>
              <a:t>Riesgo de pérdida de capital.</a:t>
            </a:r>
          </a:p>
          <a:p>
            <a:r>
              <a:rPr lang="es-ES" sz="2600" dirty="0"/>
              <a:t>Riesgo de impuestos más altos.</a:t>
            </a:r>
          </a:p>
          <a:p>
            <a:r>
              <a:rPr lang="es-ES" sz="2600" dirty="0"/>
              <a:t>Falta de liquidez.</a:t>
            </a:r>
          </a:p>
          <a:p>
            <a:r>
              <a:rPr lang="es-ES" sz="2600" dirty="0"/>
              <a:t>Falta de previsibilidad.</a:t>
            </a:r>
          </a:p>
          <a:p>
            <a:r>
              <a:rPr lang="es-ES" sz="2600" dirty="0"/>
              <a:t>Volatilidad del mercado.</a:t>
            </a:r>
          </a:p>
          <a:p>
            <a:r>
              <a:rPr lang="es-ES" sz="2600" dirty="0"/>
              <a:t>Ingresos insuficientes.</a:t>
            </a:r>
            <a:endParaRPr lang="en-US" dirty="0"/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A4F3FE87-CF5A-C122-7C1A-6CB17008D2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88"/>
            <a:ext cx="160813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78711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A80C2D-B8B4-4D74-B754-8DCEB5D051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1478" y="0"/>
            <a:ext cx="7662522" cy="1143000"/>
          </a:xfrm>
        </p:spPr>
        <p:txBody>
          <a:bodyPr>
            <a:normAutofit/>
          </a:bodyPr>
          <a:lstStyle/>
          <a:p>
            <a:r>
              <a:rPr lang="en-US" b="1" dirty="0"/>
              <a:t>El </a:t>
            </a:r>
            <a:r>
              <a:rPr lang="en-US" b="1" dirty="0" err="1"/>
              <a:t>Inversionista</a:t>
            </a:r>
            <a:r>
              <a:rPr lang="en-US" b="1" dirty="0"/>
              <a:t> </a:t>
            </a:r>
            <a:r>
              <a:rPr lang="en-US" b="1" dirty="0" err="1"/>
              <a:t>Tipico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31606B-A3E1-4AA5-AEE1-6893B1BD67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3210"/>
            <a:ext cx="4572000" cy="541239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b="1" u="sng" dirty="0"/>
              <a:t>ACTIVOS</a:t>
            </a:r>
          </a:p>
          <a:p>
            <a:pPr algn="l" rtl="0"/>
            <a:r>
              <a:rPr lang="es-ES" sz="2400" dirty="0"/>
              <a:t>Banco: Cuenta de Cheques</a:t>
            </a:r>
          </a:p>
          <a:p>
            <a:pPr algn="l" rtl="0"/>
            <a:r>
              <a:rPr lang="es-ES" sz="2400" dirty="0"/>
              <a:t>Banco: Ahorro, CD o Money </a:t>
            </a:r>
            <a:r>
              <a:rPr lang="es-ES" sz="2400" dirty="0" err="1"/>
              <a:t>Market</a:t>
            </a:r>
            <a:endParaRPr lang="es-ES" sz="2400" dirty="0"/>
          </a:p>
          <a:p>
            <a:pPr algn="l" rtl="0"/>
            <a:r>
              <a:rPr lang="es-ES" sz="2400" dirty="0"/>
              <a:t>Seguro: Temporal</a:t>
            </a:r>
          </a:p>
          <a:p>
            <a:pPr algn="l" rtl="0"/>
            <a:r>
              <a:rPr lang="es-ES" sz="2400" dirty="0"/>
              <a:t>Seguro: Vida entera, valor en efectivo</a:t>
            </a:r>
          </a:p>
          <a:p>
            <a:pPr algn="l" rtl="0"/>
            <a:r>
              <a:rPr lang="es-ES" sz="2400" dirty="0"/>
              <a:t>Trabajo o negocio: Invierta tiempo</a:t>
            </a:r>
          </a:p>
          <a:p>
            <a:pPr algn="l" rtl="0"/>
            <a:r>
              <a:rPr lang="es-ES" sz="2400" dirty="0"/>
              <a:t>Compras: Tu Casa</a:t>
            </a:r>
          </a:p>
          <a:p>
            <a:pPr algn="l" rtl="0"/>
            <a:r>
              <a:rPr lang="es-ES" sz="2400" dirty="0"/>
              <a:t>Inversiones: IRA, 401 (k)</a:t>
            </a:r>
          </a:p>
          <a:p>
            <a:pPr algn="l" rtl="0"/>
            <a:r>
              <a:rPr lang="es-ES" sz="2400" dirty="0"/>
              <a:t>Inversiones: acciones, fondos mutuos</a:t>
            </a:r>
          </a:p>
          <a:p>
            <a:pPr algn="l" rtl="0"/>
            <a:r>
              <a:rPr lang="es-ES" sz="2400" dirty="0"/>
              <a:t>Bienes Raíces: Vivienda de Alquiler</a:t>
            </a:r>
          </a:p>
          <a:p>
            <a:endParaRPr lang="en-US" sz="2400" dirty="0"/>
          </a:p>
          <a:p>
            <a:pPr marL="0" indent="0">
              <a:buNone/>
            </a:pPr>
            <a:endParaRPr lang="en-US" b="1" u="sng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A913F40-6F6F-41CA-A85E-03AE730EC7B1}"/>
              </a:ext>
            </a:extLst>
          </p:cNvPr>
          <p:cNvSpPr txBox="1">
            <a:spLocks/>
          </p:cNvSpPr>
          <p:nvPr/>
        </p:nvSpPr>
        <p:spPr>
          <a:xfrm>
            <a:off x="5257800" y="1293210"/>
            <a:ext cx="3505200" cy="548859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u="sng" dirty="0"/>
              <a:t>INGRESOS</a:t>
            </a:r>
          </a:p>
          <a:p>
            <a:r>
              <a:rPr lang="es-ES" sz="2400" dirty="0"/>
              <a:t>Interés - $ 0</a:t>
            </a:r>
          </a:p>
          <a:p>
            <a:r>
              <a:rPr lang="es-ES" sz="2400" dirty="0"/>
              <a:t>Interés - 1-2%</a:t>
            </a:r>
          </a:p>
          <a:p>
            <a:r>
              <a:rPr lang="es-ES" sz="2400" dirty="0"/>
              <a:t>Seguro: Plazo - Valor en efectivo de $ 0</a:t>
            </a:r>
          </a:p>
          <a:p>
            <a:r>
              <a:rPr lang="es-ES" sz="2400" dirty="0"/>
              <a:t>Seguro: Vida entera – ¿Dividendos del 2%?</a:t>
            </a:r>
          </a:p>
          <a:p>
            <a:r>
              <a:rPr lang="es-ES" sz="2400" dirty="0"/>
              <a:t>Trabajo o negocio: salario y distribuciones</a:t>
            </a:r>
          </a:p>
          <a:p>
            <a:r>
              <a:rPr lang="es-ES" sz="2400" dirty="0"/>
              <a:t>Tu Casa: Sin ingresos</a:t>
            </a:r>
          </a:p>
          <a:p>
            <a:r>
              <a:rPr lang="es-ES" sz="2400" dirty="0"/>
              <a:t>Inversiones: Solo apreciación, no ingreso</a:t>
            </a:r>
          </a:p>
          <a:p>
            <a:r>
              <a:rPr lang="es-ES" sz="2400" dirty="0"/>
              <a:t>Inversiones: 1-2% de fondos de bonos</a:t>
            </a:r>
          </a:p>
          <a:p>
            <a:r>
              <a:rPr lang="es-ES" sz="2400" dirty="0"/>
              <a:t>Bienes raíces: Alquiler incierto, 2-5% de rendimiento neto</a:t>
            </a:r>
            <a:endParaRPr lang="en-US" b="1" u="sng" dirty="0"/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86677C51-0542-4D7D-9B9E-E3B73E050E37}"/>
              </a:ext>
            </a:extLst>
          </p:cNvPr>
          <p:cNvSpPr/>
          <p:nvPr/>
        </p:nvSpPr>
        <p:spPr>
          <a:xfrm>
            <a:off x="3886200" y="1333343"/>
            <a:ext cx="914400" cy="38100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5AACF051-4FCA-9C42-A2C6-7C9BF12471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88"/>
            <a:ext cx="160813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75044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A80C2D-B8B4-4D74-B754-8DCEB5D051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1478" y="0"/>
            <a:ext cx="7662522" cy="1143000"/>
          </a:xfrm>
        </p:spPr>
        <p:txBody>
          <a:bodyPr>
            <a:normAutofit/>
          </a:bodyPr>
          <a:lstStyle/>
          <a:p>
            <a:r>
              <a:rPr lang="en-US" b="1" dirty="0"/>
              <a:t>El </a:t>
            </a:r>
            <a:r>
              <a:rPr lang="en-US" b="1" dirty="0" err="1"/>
              <a:t>Consumidor</a:t>
            </a:r>
            <a:r>
              <a:rPr lang="en-US" b="1" dirty="0"/>
              <a:t> </a:t>
            </a:r>
            <a:r>
              <a:rPr lang="en-US" b="1" dirty="0" err="1"/>
              <a:t>Tipico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31606B-A3E1-4AA5-AEE1-6893B1BD67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3210"/>
            <a:ext cx="4572000" cy="541239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b="1" u="sng" dirty="0"/>
              <a:t>PASIVOS</a:t>
            </a:r>
          </a:p>
          <a:p>
            <a:pPr algn="l" rtl="0"/>
            <a:r>
              <a:rPr lang="es-ES" sz="2400" dirty="0"/>
              <a:t>Banco: Tarjetas de crédito</a:t>
            </a:r>
          </a:p>
          <a:p>
            <a:pPr algn="l" rtl="0"/>
            <a:r>
              <a:rPr lang="es-ES" sz="2400" dirty="0"/>
              <a:t>Gobierno: préstamos estudiantiles</a:t>
            </a:r>
          </a:p>
          <a:p>
            <a:pPr algn="l" rtl="0"/>
            <a:r>
              <a:rPr lang="es-ES" sz="2400" dirty="0"/>
              <a:t>Seguro: Temporal</a:t>
            </a:r>
          </a:p>
          <a:p>
            <a:pPr algn="l" rtl="0"/>
            <a:r>
              <a:rPr lang="es-ES" sz="2400" dirty="0"/>
              <a:t>Seguro: Vida entera</a:t>
            </a:r>
          </a:p>
          <a:p>
            <a:pPr algn="l" rtl="0"/>
            <a:r>
              <a:rPr lang="es-ES" sz="2400" dirty="0"/>
              <a:t>Trabajo o negocio: más de 40 horas / semana</a:t>
            </a:r>
          </a:p>
          <a:p>
            <a:pPr algn="l" rtl="0"/>
            <a:r>
              <a:rPr lang="es-ES" sz="2400" dirty="0"/>
              <a:t>Hipoteca de la vivienda: su palacio</a:t>
            </a:r>
          </a:p>
          <a:p>
            <a:pPr algn="l" rtl="0"/>
            <a:r>
              <a:rPr lang="es-ES" sz="2400" dirty="0"/>
              <a:t>Inversiones: IRA, 401 (k)</a:t>
            </a:r>
          </a:p>
          <a:p>
            <a:pPr algn="l" rtl="0"/>
            <a:r>
              <a:rPr lang="es-ES" sz="2400" dirty="0"/>
              <a:t>Inversiones: acciones, fondos mutuos</a:t>
            </a:r>
          </a:p>
          <a:p>
            <a:pPr algn="l" rtl="0"/>
            <a:r>
              <a:rPr lang="es-ES" sz="2400" dirty="0"/>
              <a:t>Bienes Raíces: Vivienda de Alquiler</a:t>
            </a:r>
          </a:p>
          <a:p>
            <a:endParaRPr lang="en-US" sz="2400" dirty="0"/>
          </a:p>
          <a:p>
            <a:pPr marL="0" indent="0">
              <a:buNone/>
            </a:pPr>
            <a:endParaRPr lang="en-US" b="1" u="sng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A913F40-6F6F-41CA-A85E-03AE730EC7B1}"/>
              </a:ext>
            </a:extLst>
          </p:cNvPr>
          <p:cNvSpPr txBox="1">
            <a:spLocks/>
          </p:cNvSpPr>
          <p:nvPr/>
        </p:nvSpPr>
        <p:spPr>
          <a:xfrm>
            <a:off x="5257800" y="1293210"/>
            <a:ext cx="3505200" cy="548859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u="sng" dirty="0"/>
              <a:t>GASTOS</a:t>
            </a:r>
          </a:p>
          <a:p>
            <a:pPr algn="l" rtl="0"/>
            <a:r>
              <a:rPr lang="es-ES" sz="2400" dirty="0">
                <a:solidFill>
                  <a:srgbClr val="FF0000"/>
                </a:solidFill>
              </a:rPr>
              <a:t>Interés en Tarjetas: 12-30%</a:t>
            </a:r>
          </a:p>
          <a:p>
            <a:pPr algn="l" rtl="0"/>
            <a:r>
              <a:rPr lang="es-ES" sz="2400" dirty="0">
                <a:solidFill>
                  <a:srgbClr val="FF0000"/>
                </a:solidFill>
              </a:rPr>
              <a:t>Interés en préstamo estudiantil: 5-8%</a:t>
            </a:r>
          </a:p>
          <a:p>
            <a:pPr algn="l" rtl="0"/>
            <a:r>
              <a:rPr lang="es-ES" sz="2400" dirty="0">
                <a:solidFill>
                  <a:srgbClr val="FF0000"/>
                </a:solidFill>
              </a:rPr>
              <a:t>Seguro temporal: primas</a:t>
            </a:r>
          </a:p>
          <a:p>
            <a:pPr algn="l" rtl="0"/>
            <a:r>
              <a:rPr lang="es-ES" sz="2400" dirty="0">
                <a:solidFill>
                  <a:srgbClr val="FF0000"/>
                </a:solidFill>
              </a:rPr>
              <a:t>Seguro permanente: ¿Primas hasta qué edad?</a:t>
            </a:r>
          </a:p>
          <a:p>
            <a:pPr algn="l" rtl="0"/>
            <a:r>
              <a:rPr lang="es-ES" sz="2400" dirty="0">
                <a:solidFill>
                  <a:srgbClr val="FF0000"/>
                </a:solidFill>
              </a:rPr>
              <a:t>Trabajo o negocio: impuestos sobre la renta, tiempo y energía</a:t>
            </a:r>
          </a:p>
          <a:p>
            <a:pPr algn="l" rtl="0"/>
            <a:r>
              <a:rPr lang="es-ES" sz="2400" dirty="0">
                <a:solidFill>
                  <a:srgbClr val="FF0000"/>
                </a:solidFill>
              </a:rPr>
              <a:t>Hipoteca: interés hipotecario, impuestos a la propiedad, mantenimiento</a:t>
            </a:r>
          </a:p>
          <a:p>
            <a:pPr algn="l" rtl="0"/>
            <a:r>
              <a:rPr lang="es-ES" sz="2400" dirty="0">
                <a:solidFill>
                  <a:srgbClr val="FF0000"/>
                </a:solidFill>
              </a:rPr>
              <a:t>Inversiones: 10% de penalización antes de los 59,5 años, acceso limitado al capital</a:t>
            </a:r>
          </a:p>
          <a:p>
            <a:pPr algn="l" rtl="0"/>
            <a:r>
              <a:rPr lang="es-ES" sz="2400" dirty="0">
                <a:solidFill>
                  <a:srgbClr val="FF0000"/>
                </a:solidFill>
              </a:rPr>
              <a:t>Inversiones: riesgo de pérdida</a:t>
            </a:r>
          </a:p>
          <a:p>
            <a:pPr algn="l" rtl="0"/>
            <a:r>
              <a:rPr lang="es-ES" sz="2400" dirty="0">
                <a:solidFill>
                  <a:srgbClr val="FF0000"/>
                </a:solidFill>
              </a:rPr>
              <a:t>Bienes inmuebles: pérdida de alquiler, reparaciones y gastos</a:t>
            </a:r>
          </a:p>
          <a:p>
            <a:endParaRPr lang="en-US" sz="2400" dirty="0">
              <a:solidFill>
                <a:srgbClr val="FF000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b="1" u="sng" dirty="0"/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86677C51-0542-4D7D-9B9E-E3B73E050E37}"/>
              </a:ext>
            </a:extLst>
          </p:cNvPr>
          <p:cNvSpPr/>
          <p:nvPr/>
        </p:nvSpPr>
        <p:spPr>
          <a:xfrm>
            <a:off x="3886201" y="1409700"/>
            <a:ext cx="914400" cy="3810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EB7BA560-A97A-F287-0615-9BC60E4A0F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88"/>
            <a:ext cx="160813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27474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A80C2D-B8B4-4D74-B754-8DCEB5D051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1478" y="0"/>
            <a:ext cx="7662522" cy="1143000"/>
          </a:xfrm>
        </p:spPr>
        <p:txBody>
          <a:bodyPr/>
          <a:lstStyle/>
          <a:p>
            <a:r>
              <a:rPr lang="en-US" b="1" dirty="0"/>
              <a:t>La </a:t>
            </a:r>
            <a:r>
              <a:rPr lang="en-US" b="1" dirty="0" err="1"/>
              <a:t>Solucion</a:t>
            </a:r>
            <a:r>
              <a:rPr lang="en-US" b="1" dirty="0"/>
              <a:t> Ideal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31606B-A3E1-4AA5-AEE1-6893B1BD67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3210"/>
            <a:ext cx="8229600" cy="525999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b="1" u="sng" dirty="0"/>
              <a:t>POSIBILIDAD</a:t>
            </a:r>
          </a:p>
          <a:p>
            <a:r>
              <a:rPr lang="es-ES" dirty="0"/>
              <a:t>La solución ideal requiere lo siguiente</a:t>
            </a:r>
            <a:r>
              <a:rPr lang="en-US" dirty="0"/>
              <a:t>.</a:t>
            </a:r>
          </a:p>
          <a:p>
            <a:pPr marL="0" indent="0" algn="l" fontAlgn="t">
              <a:buNone/>
            </a:pPr>
            <a:r>
              <a:rPr lang="en-US" b="1" dirty="0"/>
              <a:t>1.  </a:t>
            </a:r>
            <a:r>
              <a:rPr lang="en-US" b="1" dirty="0" err="1"/>
              <a:t>Asesor</a:t>
            </a:r>
            <a:r>
              <a:rPr lang="en-US" b="1" dirty="0"/>
              <a:t> </a:t>
            </a:r>
            <a:r>
              <a:rPr lang="en-US" b="1" dirty="0" err="1"/>
              <a:t>Adecuado</a:t>
            </a:r>
            <a:r>
              <a:rPr lang="en-US" b="1" dirty="0"/>
              <a:t> </a:t>
            </a:r>
            <a:r>
              <a:rPr lang="en-US" dirty="0"/>
              <a:t>– </a:t>
            </a:r>
            <a:r>
              <a:rPr lang="es-ES" sz="3100" dirty="0"/>
              <a:t>Alguien que se preocupa por los mejores intereses del cliente, no solo los suyos, para hacer una comisión. Alguien con experiencia personal aplicada en su propia vida.</a:t>
            </a:r>
          </a:p>
          <a:p>
            <a:pPr marL="0" indent="0">
              <a:buNone/>
            </a:pPr>
            <a:r>
              <a:rPr lang="en-US" b="1" dirty="0"/>
              <a:t>2.   </a:t>
            </a:r>
            <a:r>
              <a:rPr lang="en-US" b="1" dirty="0" err="1"/>
              <a:t>Estrategia</a:t>
            </a:r>
            <a:r>
              <a:rPr lang="en-US" b="1" dirty="0"/>
              <a:t> </a:t>
            </a:r>
            <a:r>
              <a:rPr lang="en-US" b="1" dirty="0" err="1"/>
              <a:t>Correcta</a:t>
            </a:r>
            <a:r>
              <a:rPr lang="en-US" b="1" dirty="0"/>
              <a:t> </a:t>
            </a:r>
            <a:r>
              <a:rPr lang="en-US" dirty="0"/>
              <a:t>– </a:t>
            </a:r>
            <a:r>
              <a:rPr lang="es-ES" dirty="0"/>
              <a:t>Qué hacer para prepararte y tomar las decisiones correctas para aprovechar al máximo tu dinero</a:t>
            </a:r>
            <a:r>
              <a:rPr lang="en-US" dirty="0"/>
              <a:t>.</a:t>
            </a:r>
          </a:p>
          <a:p>
            <a:pPr marL="0" indent="0" algn="l" fontAlgn="t">
              <a:buNone/>
            </a:pPr>
            <a:r>
              <a:rPr lang="en-US" b="1" dirty="0"/>
              <a:t>3.  </a:t>
            </a:r>
            <a:r>
              <a:rPr lang="en-US" b="1" dirty="0" err="1"/>
              <a:t>Productos</a:t>
            </a:r>
            <a:r>
              <a:rPr lang="en-US" b="1" dirty="0"/>
              <a:t> </a:t>
            </a:r>
            <a:r>
              <a:rPr lang="en-US" b="1" dirty="0" err="1"/>
              <a:t>Adecuados</a:t>
            </a:r>
            <a:r>
              <a:rPr lang="en-US" b="1" dirty="0"/>
              <a:t> </a:t>
            </a:r>
            <a:r>
              <a:rPr lang="en-US" dirty="0"/>
              <a:t>– </a:t>
            </a:r>
            <a:r>
              <a:rPr lang="es-ES" sz="3100" dirty="0"/>
              <a:t>Seguro de vida permanente con valor en efectivo, fondo de ingresos, fondo de crecimiento, fideicomiso, testamento</a:t>
            </a:r>
          </a:p>
          <a:p>
            <a:pPr marL="0" indent="0" algn="l" fontAlgn="t">
              <a:buNone/>
            </a:pPr>
            <a:r>
              <a:rPr lang="en-US" b="1" dirty="0"/>
              <a:t>4.  Plan </a:t>
            </a:r>
            <a:r>
              <a:rPr lang="en-US" b="1" dirty="0" err="1"/>
              <a:t>Correcto</a:t>
            </a:r>
            <a:r>
              <a:rPr lang="en-US" b="1" dirty="0"/>
              <a:t> </a:t>
            </a:r>
            <a:r>
              <a:rPr lang="en-US" dirty="0"/>
              <a:t>– </a:t>
            </a:r>
            <a:r>
              <a:rPr lang="es-ES" sz="3100" dirty="0"/>
              <a:t>Necesitas un plan a seguir paso a paso, año tras año.</a:t>
            </a:r>
            <a:endParaRPr lang="en-US" dirty="0"/>
          </a:p>
          <a:p>
            <a:pPr marL="0" indent="0">
              <a:buNone/>
            </a:pPr>
            <a:r>
              <a:rPr lang="en-US" b="1" dirty="0"/>
              <a:t>5.  </a:t>
            </a:r>
            <a:r>
              <a:rPr lang="en-US" b="1" dirty="0" err="1"/>
              <a:t>Acci</a:t>
            </a:r>
            <a:r>
              <a:rPr lang="es-ES" b="1" dirty="0" err="1"/>
              <a:t>ó</a:t>
            </a:r>
            <a:r>
              <a:rPr lang="en-US" b="1" dirty="0"/>
              <a:t>n </a:t>
            </a:r>
            <a:r>
              <a:rPr lang="en-US" b="1" dirty="0" err="1"/>
              <a:t>Correcta</a:t>
            </a:r>
            <a:r>
              <a:rPr lang="en-US" b="1" dirty="0"/>
              <a:t> </a:t>
            </a:r>
            <a:r>
              <a:rPr lang="en-US" dirty="0"/>
              <a:t>– </a:t>
            </a:r>
            <a:r>
              <a:rPr lang="es-ES" dirty="0"/>
              <a:t>Toma las medidas necesarias y no dejes que las personas equivocadas te desanimen. Recuerda tu Qué y tu Por Qué.</a:t>
            </a:r>
            <a:endParaRPr lang="en-US" dirty="0"/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CA205600-74F3-6350-D5AE-876524C2B7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88"/>
            <a:ext cx="160813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244081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A80C2D-B8B4-4D74-B754-8DCEB5D051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1478" y="0"/>
            <a:ext cx="7662522" cy="1143000"/>
          </a:xfrm>
        </p:spPr>
        <p:txBody>
          <a:bodyPr/>
          <a:lstStyle/>
          <a:p>
            <a:r>
              <a:rPr lang="en-US" b="1" dirty="0"/>
              <a:t>El </a:t>
            </a:r>
            <a:r>
              <a:rPr lang="en-US" b="1" dirty="0" err="1"/>
              <a:t>Producto</a:t>
            </a:r>
            <a:r>
              <a:rPr lang="en-US" b="1" dirty="0"/>
              <a:t> Ideal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31606B-A3E1-4AA5-AEE1-6893B1BD67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3210"/>
            <a:ext cx="8229600" cy="525999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b="1" u="sng" dirty="0"/>
              <a:t>POSIBILIDAD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ES" dirty="0"/>
              <a:t>El producto ideal abordaría la mayoría de estos problemas y se centraría en respuestas reales.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ES" dirty="0"/>
              <a:t>No estacionado en un banco (sin retornos)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ES" dirty="0"/>
              <a:t>No invertido en </a:t>
            </a:r>
            <a:r>
              <a:rPr lang="es-ES" dirty="0" err="1"/>
              <a:t>Cryptos</a:t>
            </a:r>
            <a:r>
              <a:rPr lang="es-ES" dirty="0"/>
              <a:t> (alta volatilidad, riesgo de pérdida)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ES" dirty="0"/>
              <a:t>No invertido en el mercado inmobiliario (flujo de caja pero baja liquidez)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ES" dirty="0"/>
              <a:t>No invertido en un negocio (sin liquidez, requiere trabajo)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ES" dirty="0"/>
              <a:t>No requiere tiempo ni esfuerzo para administrarlo o tener éxito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ES" dirty="0"/>
              <a:t>Disfruta de liquidez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ES" dirty="0"/>
              <a:t>Tiene atractivos rendimientos totales y de rendimiento en efectivo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ES" dirty="0"/>
              <a:t>Tiene baja volatilidad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ES" dirty="0"/>
              <a:t>Genera un verdadero flujo de caja.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ES" dirty="0"/>
              <a:t>¡Es verdaderamente pasivo y predecible!</a:t>
            </a:r>
            <a:endParaRPr lang="en-US" dirty="0"/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2EBE899D-7AB7-5B09-32BA-BA88BB9CCF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88"/>
            <a:ext cx="160813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65332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1339" y="-9064"/>
            <a:ext cx="7622116" cy="1332035"/>
          </a:xfrm>
        </p:spPr>
        <p:txBody>
          <a:bodyPr>
            <a:normAutofit/>
          </a:bodyPr>
          <a:lstStyle/>
          <a:p>
            <a:r>
              <a:rPr lang="en-US" b="1" dirty="0" err="1"/>
              <a:t>Transicionar</a:t>
            </a:r>
            <a:r>
              <a:rPr lang="en-US" b="1" dirty="0"/>
              <a:t> es Clave</a:t>
            </a:r>
          </a:p>
        </p:txBody>
      </p:sp>
      <p:cxnSp>
        <p:nvCxnSpPr>
          <p:cNvPr id="18" name="Straight Arrow Connector 17"/>
          <p:cNvCxnSpPr>
            <a:cxnSpLocks/>
          </p:cNvCxnSpPr>
          <p:nvPr/>
        </p:nvCxnSpPr>
        <p:spPr>
          <a:xfrm flipV="1">
            <a:off x="584266" y="5632757"/>
            <a:ext cx="8224454" cy="39311"/>
          </a:xfrm>
          <a:prstGeom prst="straightConnector1">
            <a:avLst/>
          </a:prstGeom>
          <a:ln w="25400">
            <a:solidFill>
              <a:srgbClr val="3333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385391" y="5664015"/>
            <a:ext cx="1085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solidFill>
                  <a:srgbClr val="0000FF"/>
                </a:solidFill>
              </a:rPr>
              <a:t>tiempo</a:t>
            </a:r>
            <a:endParaRPr lang="en-US" dirty="0">
              <a:solidFill>
                <a:srgbClr val="0000FF"/>
              </a:solidFill>
            </a:endParaRPr>
          </a:p>
        </p:txBody>
      </p:sp>
      <p:cxnSp>
        <p:nvCxnSpPr>
          <p:cNvPr id="27" name="Straight Arrow Connector 26"/>
          <p:cNvCxnSpPr>
            <a:cxnSpLocks/>
          </p:cNvCxnSpPr>
          <p:nvPr/>
        </p:nvCxnSpPr>
        <p:spPr>
          <a:xfrm flipV="1">
            <a:off x="560798" y="1328247"/>
            <a:ext cx="23468" cy="4398661"/>
          </a:xfrm>
          <a:prstGeom prst="straightConnector1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130568" y="5334492"/>
            <a:ext cx="42036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>
                <a:solidFill>
                  <a:srgbClr val="FF0000"/>
                </a:solidFill>
              </a:rPr>
              <a:t>-$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81719" y="1459842"/>
            <a:ext cx="50254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>
                <a:solidFill>
                  <a:srgbClr val="00B050"/>
                </a:solidFill>
              </a:rPr>
              <a:t>+$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951085" y="5690703"/>
            <a:ext cx="571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18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242049" y="1713960"/>
            <a:ext cx="25041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+mj-lt"/>
              </a:rPr>
              <a:t>2. DISTRIBUCION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2077565" y="3139743"/>
            <a:ext cx="30496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+mj-lt"/>
              </a:rPr>
              <a:t>1. ACUMULACION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59577" y="1852439"/>
            <a:ext cx="2084251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i="1" dirty="0"/>
              <a:t>La Meta es Tener Mas que </a:t>
            </a:r>
            <a:r>
              <a:rPr lang="en-US" sz="1350" i="1" dirty="0" err="1"/>
              <a:t>Suficiente</a:t>
            </a:r>
            <a:r>
              <a:rPr lang="en-US" sz="1350" i="1" dirty="0"/>
              <a:t> </a:t>
            </a:r>
            <a:r>
              <a:rPr lang="en-US" sz="1350" i="1" dirty="0" err="1"/>
              <a:t>Dinero</a:t>
            </a:r>
            <a:r>
              <a:rPr lang="en-US" sz="1350" i="1" dirty="0"/>
              <a:t> </a:t>
            </a:r>
            <a:r>
              <a:rPr lang="en-US" sz="1350" i="1" dirty="0" err="1"/>
              <a:t>en</a:t>
            </a:r>
            <a:r>
              <a:rPr lang="en-US" sz="1350" i="1" dirty="0"/>
              <a:t> el </a:t>
            </a:r>
            <a:r>
              <a:rPr lang="en-US" sz="1350" i="1" dirty="0" err="1"/>
              <a:t>Retiro</a:t>
            </a:r>
            <a:endParaRPr lang="en-US" sz="1350" i="1" dirty="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6406410D-3044-4145-8D7E-4A493EBB1F27}"/>
              </a:ext>
            </a:extLst>
          </p:cNvPr>
          <p:cNvSpPr txBox="1"/>
          <p:nvPr/>
        </p:nvSpPr>
        <p:spPr>
          <a:xfrm>
            <a:off x="3414151" y="5655962"/>
            <a:ext cx="571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25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DAE6A2B9-6AFD-49C5-94C0-1BEF4A670527}"/>
              </a:ext>
            </a:extLst>
          </p:cNvPr>
          <p:cNvSpPr txBox="1"/>
          <p:nvPr/>
        </p:nvSpPr>
        <p:spPr>
          <a:xfrm>
            <a:off x="6025900" y="5641962"/>
            <a:ext cx="571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65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E746BA80-7137-4107-8CDB-08EC694F86AC}"/>
              </a:ext>
            </a:extLst>
          </p:cNvPr>
          <p:cNvSpPr txBox="1"/>
          <p:nvPr/>
        </p:nvSpPr>
        <p:spPr>
          <a:xfrm>
            <a:off x="7627310" y="5641962"/>
            <a:ext cx="571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85</a:t>
            </a:r>
          </a:p>
        </p:txBody>
      </p:sp>
      <p:pic>
        <p:nvPicPr>
          <p:cNvPr id="61" name="Picture 60" descr="A person posing for the camera&#10;&#10;Description automatically generated">
            <a:extLst>
              <a:ext uri="{FF2B5EF4-FFF2-40B4-BE49-F238E27FC236}">
                <a16:creationId xmlns:a16="http://schemas.microsoft.com/office/drawing/2014/main" id="{3EA65DB1-4ED1-492B-A7AB-16651DD8F05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2677" y="3948464"/>
            <a:ext cx="943326" cy="839323"/>
          </a:xfrm>
          <a:prstGeom prst="rect">
            <a:avLst/>
          </a:prstGeom>
        </p:spPr>
      </p:pic>
      <p:pic>
        <p:nvPicPr>
          <p:cNvPr id="63" name="Picture 62" descr="A picture containing clothing&#10;&#10;Description automatically generated">
            <a:extLst>
              <a:ext uri="{FF2B5EF4-FFF2-40B4-BE49-F238E27FC236}">
                <a16:creationId xmlns:a16="http://schemas.microsoft.com/office/drawing/2014/main" id="{A3F8CA8E-5570-423A-83C0-E83E1D0A151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0866" y="4804386"/>
            <a:ext cx="905969" cy="784936"/>
          </a:xfrm>
          <a:prstGeom prst="rect">
            <a:avLst/>
          </a:prstGeom>
        </p:spPr>
      </p:pic>
      <p:pic>
        <p:nvPicPr>
          <p:cNvPr id="67" name="Picture 66" descr="A picture containing clothing&#10;&#10;Description automatically generated">
            <a:extLst>
              <a:ext uri="{FF2B5EF4-FFF2-40B4-BE49-F238E27FC236}">
                <a16:creationId xmlns:a16="http://schemas.microsoft.com/office/drawing/2014/main" id="{C4913A89-D4F7-434B-A54D-545934B6804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9763" y="2152655"/>
            <a:ext cx="614555" cy="827917"/>
          </a:xfrm>
          <a:prstGeom prst="rect">
            <a:avLst/>
          </a:prstGeom>
        </p:spPr>
      </p:pic>
      <p:pic>
        <p:nvPicPr>
          <p:cNvPr id="73" name="Picture 72" descr="A person wearing a suit and tie&#10;&#10;Description automatically generated">
            <a:extLst>
              <a:ext uri="{FF2B5EF4-FFF2-40B4-BE49-F238E27FC236}">
                <a16:creationId xmlns:a16="http://schemas.microsoft.com/office/drawing/2014/main" id="{92753735-6F08-4B4B-91A8-65CF9CE57BD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1614" y="2322316"/>
            <a:ext cx="575995" cy="807798"/>
          </a:xfrm>
          <a:prstGeom prst="rect">
            <a:avLst/>
          </a:prstGeom>
        </p:spPr>
      </p:pic>
      <p:sp>
        <p:nvSpPr>
          <p:cNvPr id="85" name="Footer Placeholder 7">
            <a:extLst>
              <a:ext uri="{FF2B5EF4-FFF2-40B4-BE49-F238E27FC236}">
                <a16:creationId xmlns:a16="http://schemas.microsoft.com/office/drawing/2014/main" id="{7AFA7FA0-BD2A-4FB7-A31E-BAF082FC3E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55432"/>
            <a:ext cx="1543050" cy="273844"/>
          </a:xfrm>
        </p:spPr>
        <p:txBody>
          <a:bodyPr/>
          <a:lstStyle/>
          <a:p>
            <a:pPr algn="l">
              <a:defRPr/>
            </a:pPr>
            <a:r>
              <a:rPr lang="en-US" dirty="0"/>
              <a:t>© Alex </a:t>
            </a:r>
            <a:r>
              <a:rPr lang="en-US" dirty="0" err="1"/>
              <a:t>Barrón</a:t>
            </a:r>
            <a:r>
              <a:rPr lang="en-US" dirty="0"/>
              <a:t> 2020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BE4A21F6-4D13-42EB-9EAA-E01D7BCB9814}"/>
              </a:ext>
            </a:extLst>
          </p:cNvPr>
          <p:cNvSpPr txBox="1"/>
          <p:nvPr/>
        </p:nvSpPr>
        <p:spPr>
          <a:xfrm>
            <a:off x="328639" y="5690704"/>
            <a:ext cx="571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0</a:t>
            </a:r>
          </a:p>
        </p:txBody>
      </p:sp>
      <p:sp>
        <p:nvSpPr>
          <p:cNvPr id="33" name="Arc 32">
            <a:extLst>
              <a:ext uri="{FF2B5EF4-FFF2-40B4-BE49-F238E27FC236}">
                <a16:creationId xmlns:a16="http://schemas.microsoft.com/office/drawing/2014/main" id="{0BBC11A0-A5BC-4770-A349-9E92FDF11E4E}"/>
              </a:ext>
            </a:extLst>
          </p:cNvPr>
          <p:cNvSpPr/>
          <p:nvPr/>
        </p:nvSpPr>
        <p:spPr>
          <a:xfrm flipV="1">
            <a:off x="-2198763" y="1383030"/>
            <a:ext cx="8552657" cy="3573955"/>
          </a:xfrm>
          <a:prstGeom prst="arc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6" name="Arc 35">
            <a:extLst>
              <a:ext uri="{FF2B5EF4-FFF2-40B4-BE49-F238E27FC236}">
                <a16:creationId xmlns:a16="http://schemas.microsoft.com/office/drawing/2014/main" id="{D7BA31B4-87A9-4123-BA40-1EBA22AF9B69}"/>
              </a:ext>
            </a:extLst>
          </p:cNvPr>
          <p:cNvSpPr/>
          <p:nvPr/>
        </p:nvSpPr>
        <p:spPr>
          <a:xfrm flipV="1">
            <a:off x="4063260" y="1592111"/>
            <a:ext cx="4571117" cy="1548968"/>
          </a:xfrm>
          <a:prstGeom prst="arc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1B0D6BA6-2AB1-4E05-936E-6D4BBEC9A3AD}"/>
              </a:ext>
            </a:extLst>
          </p:cNvPr>
          <p:cNvCxnSpPr>
            <a:cxnSpLocks/>
          </p:cNvCxnSpPr>
          <p:nvPr/>
        </p:nvCxnSpPr>
        <p:spPr>
          <a:xfrm>
            <a:off x="2236835" y="6324600"/>
            <a:ext cx="4005214" cy="0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F1D3F946-2B7D-48AC-BB8F-1ACB4F2C0A9D}"/>
              </a:ext>
            </a:extLst>
          </p:cNvPr>
          <p:cNvSpPr txBox="1"/>
          <p:nvPr/>
        </p:nvSpPr>
        <p:spPr>
          <a:xfrm>
            <a:off x="3141625" y="6332653"/>
            <a:ext cx="25844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+mj-lt"/>
              </a:rPr>
              <a:t>Ingreso</a:t>
            </a:r>
            <a:r>
              <a:rPr lang="en-US" sz="2400" b="1" dirty="0">
                <a:latin typeface="+mj-lt"/>
              </a:rPr>
              <a:t> </a:t>
            </a:r>
            <a:r>
              <a:rPr lang="en-US" sz="2400" b="1" dirty="0" err="1">
                <a:latin typeface="+mj-lt"/>
              </a:rPr>
              <a:t>Activo</a:t>
            </a:r>
            <a:r>
              <a:rPr lang="en-US" sz="2400" b="1" dirty="0">
                <a:latin typeface="+mj-lt"/>
              </a:rPr>
              <a:t> $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F45BE2F8-30BC-497C-93CB-EB997DE75B50}"/>
              </a:ext>
            </a:extLst>
          </p:cNvPr>
          <p:cNvCxnSpPr>
            <a:cxnSpLocks/>
          </p:cNvCxnSpPr>
          <p:nvPr/>
        </p:nvCxnSpPr>
        <p:spPr>
          <a:xfrm>
            <a:off x="6398089" y="6324600"/>
            <a:ext cx="1905928" cy="0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A5733CF9-A314-4107-A01C-2CE53841C167}"/>
              </a:ext>
            </a:extLst>
          </p:cNvPr>
          <p:cNvSpPr txBox="1"/>
          <p:nvPr/>
        </p:nvSpPr>
        <p:spPr>
          <a:xfrm>
            <a:off x="6398088" y="6324600"/>
            <a:ext cx="27459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+mj-lt"/>
              </a:rPr>
              <a:t>Ingreso</a:t>
            </a:r>
            <a:r>
              <a:rPr lang="en-US" sz="2400" b="1" dirty="0">
                <a:latin typeface="+mj-lt"/>
              </a:rPr>
              <a:t> </a:t>
            </a:r>
            <a:r>
              <a:rPr lang="en-US" sz="2400" b="1" dirty="0" err="1">
                <a:latin typeface="+mj-lt"/>
              </a:rPr>
              <a:t>Pasivo</a:t>
            </a:r>
            <a:r>
              <a:rPr lang="en-US" sz="2400" b="1" dirty="0">
                <a:latin typeface="+mj-lt"/>
              </a:rPr>
              <a:t> $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33FF373-D234-4E7D-9E13-C155F2B3FE6E}"/>
              </a:ext>
            </a:extLst>
          </p:cNvPr>
          <p:cNvCxnSpPr>
            <a:cxnSpLocks/>
          </p:cNvCxnSpPr>
          <p:nvPr/>
        </p:nvCxnSpPr>
        <p:spPr>
          <a:xfrm>
            <a:off x="6303128" y="6060035"/>
            <a:ext cx="0" cy="559406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4873D7FC-2B60-41C2-9912-6C7176937B3A}"/>
              </a:ext>
            </a:extLst>
          </p:cNvPr>
          <p:cNvSpPr txBox="1"/>
          <p:nvPr/>
        </p:nvSpPr>
        <p:spPr>
          <a:xfrm>
            <a:off x="7148099" y="3058659"/>
            <a:ext cx="20642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+mj-lt"/>
              </a:rPr>
              <a:t>3. SEGURIDAD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A0D025A-13D4-44ED-9EFC-9DB6D6A39872}"/>
              </a:ext>
            </a:extLst>
          </p:cNvPr>
          <p:cNvSpPr txBox="1"/>
          <p:nvPr/>
        </p:nvSpPr>
        <p:spPr>
          <a:xfrm>
            <a:off x="7791647" y="3534020"/>
            <a:ext cx="11909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350" i="1" dirty="0"/>
              <a:t>La Meta del </a:t>
            </a:r>
            <a:r>
              <a:rPr lang="en-US" sz="1350" i="1" dirty="0" err="1"/>
              <a:t>retiro</a:t>
            </a:r>
            <a:r>
              <a:rPr lang="en-US" sz="1350" i="1" dirty="0"/>
              <a:t> es </a:t>
            </a:r>
            <a:r>
              <a:rPr lang="en-US" sz="1350" i="1" dirty="0" err="1"/>
              <a:t>seguridad</a:t>
            </a:r>
            <a:r>
              <a:rPr lang="en-US" sz="1350" i="1" dirty="0"/>
              <a:t> de </a:t>
            </a:r>
            <a:r>
              <a:rPr lang="en-US" sz="1350" i="1" dirty="0" err="1"/>
              <a:t>ingresos</a:t>
            </a:r>
            <a:endParaRPr lang="en-US" sz="1350" i="1" dirty="0"/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1874A31E-A843-43B8-B65F-DA12F3F43272}"/>
              </a:ext>
            </a:extLst>
          </p:cNvPr>
          <p:cNvSpPr/>
          <p:nvPr/>
        </p:nvSpPr>
        <p:spPr>
          <a:xfrm>
            <a:off x="5268874" y="3917168"/>
            <a:ext cx="914400" cy="38100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1">
            <a:extLst>
              <a:ext uri="{FF2B5EF4-FFF2-40B4-BE49-F238E27FC236}">
                <a16:creationId xmlns:a16="http://schemas.microsoft.com/office/drawing/2014/main" id="{5B1EE9CA-EE1E-D305-3935-3A896FBEE6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88"/>
            <a:ext cx="160813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19137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A close up of a toy&#10;&#10;Description automatically generated">
            <a:extLst>
              <a:ext uri="{FF2B5EF4-FFF2-40B4-BE49-F238E27FC236}">
                <a16:creationId xmlns:a16="http://schemas.microsoft.com/office/drawing/2014/main" id="{EE53CE9B-A6E2-4176-ABB2-94557FC5B0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115" y="5416572"/>
            <a:ext cx="1128662" cy="9630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2711" y="0"/>
            <a:ext cx="8229600" cy="1143000"/>
          </a:xfrm>
        </p:spPr>
        <p:txBody>
          <a:bodyPr/>
          <a:lstStyle/>
          <a:p>
            <a:r>
              <a:rPr lang="en-US" b="1" dirty="0"/>
              <a:t>Las 5 </a:t>
            </a:r>
            <a:r>
              <a:rPr lang="en-US" b="1" dirty="0" err="1"/>
              <a:t>Etapas</a:t>
            </a:r>
            <a:r>
              <a:rPr lang="en-US" b="1" dirty="0"/>
              <a:t> de la Vida</a:t>
            </a:r>
          </a:p>
        </p:txBody>
      </p:sp>
      <p:cxnSp>
        <p:nvCxnSpPr>
          <p:cNvPr id="18" name="Straight Arrow Connector 17"/>
          <p:cNvCxnSpPr>
            <a:cxnSpLocks/>
          </p:cNvCxnSpPr>
          <p:nvPr/>
        </p:nvCxnSpPr>
        <p:spPr>
          <a:xfrm flipV="1">
            <a:off x="594721" y="6379615"/>
            <a:ext cx="8469305" cy="18668"/>
          </a:xfrm>
          <a:prstGeom prst="straightConnector1">
            <a:avLst/>
          </a:prstGeom>
          <a:ln w="25400">
            <a:solidFill>
              <a:srgbClr val="3333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163414" y="6398283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0000FF"/>
                </a:solidFill>
              </a:rPr>
              <a:t>tiempo</a:t>
            </a:r>
            <a:endParaRPr lang="en-US" sz="2400" dirty="0">
              <a:solidFill>
                <a:srgbClr val="0000FF"/>
              </a:solidFill>
            </a:endParaRPr>
          </a:p>
        </p:txBody>
      </p:sp>
      <p:cxnSp>
        <p:nvCxnSpPr>
          <p:cNvPr id="27" name="Straight Arrow Connector 26"/>
          <p:cNvCxnSpPr>
            <a:cxnSpLocks/>
          </p:cNvCxnSpPr>
          <p:nvPr/>
        </p:nvCxnSpPr>
        <p:spPr>
          <a:xfrm flipV="1">
            <a:off x="594721" y="533402"/>
            <a:ext cx="31291" cy="5864881"/>
          </a:xfrm>
          <a:prstGeom prst="straightConnector1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1" y="5943600"/>
            <a:ext cx="594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-$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695980"/>
            <a:ext cx="6700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B050"/>
                </a:solidFill>
              </a:rPr>
              <a:t>+$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664888" y="6372270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18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970894" y="3952571"/>
            <a:ext cx="18042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2. </a:t>
            </a:r>
            <a:r>
              <a:rPr lang="en-US" b="1" dirty="0" err="1"/>
              <a:t>Educación</a:t>
            </a:r>
            <a:endParaRPr lang="en-US" b="1" dirty="0"/>
          </a:p>
          <a:p>
            <a:r>
              <a:rPr lang="en-US" b="1" dirty="0"/>
              <a:t>y </a:t>
            </a:r>
            <a:r>
              <a:rPr lang="en-US" b="1" dirty="0" err="1"/>
              <a:t>Preparación</a:t>
            </a:r>
            <a:endParaRPr lang="en-US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6506760" y="2394278"/>
            <a:ext cx="17927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4. </a:t>
            </a:r>
            <a:r>
              <a:rPr lang="en-US" b="1" dirty="0" err="1"/>
              <a:t>Jubilación</a:t>
            </a:r>
            <a:endParaRPr lang="en-US" b="1" dirty="0"/>
          </a:p>
        </p:txBody>
      </p:sp>
      <p:sp>
        <p:nvSpPr>
          <p:cNvPr id="41" name="TextBox 40"/>
          <p:cNvSpPr txBox="1"/>
          <p:nvPr/>
        </p:nvSpPr>
        <p:spPr>
          <a:xfrm>
            <a:off x="4439496" y="3017366"/>
            <a:ext cx="25658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3. </a:t>
            </a:r>
            <a:r>
              <a:rPr lang="en-US" b="1" dirty="0" err="1"/>
              <a:t>Trabajar</a:t>
            </a:r>
            <a:r>
              <a:rPr lang="en-US" b="1" dirty="0"/>
              <a:t>, </a:t>
            </a:r>
            <a:r>
              <a:rPr lang="en-US" b="1" dirty="0" err="1"/>
              <a:t>Ganar</a:t>
            </a:r>
            <a:r>
              <a:rPr lang="en-US" b="1" dirty="0"/>
              <a:t>, </a:t>
            </a:r>
          </a:p>
          <a:p>
            <a:r>
              <a:rPr lang="en-US" b="1" dirty="0"/>
              <a:t>    </a:t>
            </a:r>
            <a:r>
              <a:rPr lang="en-US" b="1" dirty="0" err="1"/>
              <a:t>Ahorrar</a:t>
            </a:r>
            <a:r>
              <a:rPr lang="en-US" b="1" dirty="0"/>
              <a:t> e </a:t>
            </a:r>
            <a:r>
              <a:rPr lang="en-US" b="1" dirty="0" err="1"/>
              <a:t>Invertir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990600" y="2140204"/>
            <a:ext cx="27790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La Meta es </a:t>
            </a:r>
            <a:r>
              <a:rPr lang="en-US" i="1" dirty="0" err="1"/>
              <a:t>Prepararnos</a:t>
            </a:r>
            <a:r>
              <a:rPr lang="en-US" i="1" dirty="0"/>
              <a:t> Para la </a:t>
            </a:r>
            <a:r>
              <a:rPr lang="en-US" i="1" dirty="0" err="1"/>
              <a:t>Siguiente</a:t>
            </a:r>
            <a:r>
              <a:rPr lang="en-US" i="1" dirty="0"/>
              <a:t> Etapa</a:t>
            </a:r>
          </a:p>
        </p:txBody>
      </p:sp>
      <p:cxnSp>
        <p:nvCxnSpPr>
          <p:cNvPr id="10" name="Connector: Elbow 9">
            <a:extLst>
              <a:ext uri="{FF2B5EF4-FFF2-40B4-BE49-F238E27FC236}">
                <a16:creationId xmlns:a16="http://schemas.microsoft.com/office/drawing/2014/main" id="{96038C9A-158A-4D1B-9A3A-8141413928A5}"/>
              </a:ext>
            </a:extLst>
          </p:cNvPr>
          <p:cNvCxnSpPr>
            <a:cxnSpLocks/>
          </p:cNvCxnSpPr>
          <p:nvPr/>
        </p:nvCxnSpPr>
        <p:spPr>
          <a:xfrm flipV="1">
            <a:off x="726531" y="4584435"/>
            <a:ext cx="3493133" cy="842835"/>
          </a:xfrm>
          <a:prstGeom prst="bentConnector3">
            <a:avLst>
              <a:gd name="adj1" fmla="val 65111"/>
            </a:avLst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415278D1-D6FE-465A-B685-73511136A586}"/>
              </a:ext>
            </a:extLst>
          </p:cNvPr>
          <p:cNvSpPr txBox="1"/>
          <p:nvPr/>
        </p:nvSpPr>
        <p:spPr>
          <a:xfrm>
            <a:off x="1084404" y="5007100"/>
            <a:ext cx="19614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1. </a:t>
            </a:r>
            <a:r>
              <a:rPr lang="en-US" b="1" dirty="0" err="1"/>
              <a:t>Formación</a:t>
            </a:r>
            <a:endParaRPr lang="en-US" b="1" dirty="0"/>
          </a:p>
        </p:txBody>
      </p:sp>
      <p:cxnSp>
        <p:nvCxnSpPr>
          <p:cNvPr id="45" name="Connector: Elbow 44">
            <a:extLst>
              <a:ext uri="{FF2B5EF4-FFF2-40B4-BE49-F238E27FC236}">
                <a16:creationId xmlns:a16="http://schemas.microsoft.com/office/drawing/2014/main" id="{5E0BB2D0-3686-46BD-A35E-8DFDA1A577C3}"/>
              </a:ext>
            </a:extLst>
          </p:cNvPr>
          <p:cNvCxnSpPr>
            <a:cxnSpLocks/>
          </p:cNvCxnSpPr>
          <p:nvPr/>
        </p:nvCxnSpPr>
        <p:spPr>
          <a:xfrm flipV="1">
            <a:off x="3709708" y="3633232"/>
            <a:ext cx="2907413" cy="951205"/>
          </a:xfrm>
          <a:prstGeom prst="bentConnector3">
            <a:avLst>
              <a:gd name="adj1" fmla="val 31334"/>
            </a:avLst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6" name="Connector: Elbow 45">
            <a:extLst>
              <a:ext uri="{FF2B5EF4-FFF2-40B4-BE49-F238E27FC236}">
                <a16:creationId xmlns:a16="http://schemas.microsoft.com/office/drawing/2014/main" id="{34E97EF6-A4B2-4BEC-BE51-06CD03772D2D}"/>
              </a:ext>
            </a:extLst>
          </p:cNvPr>
          <p:cNvCxnSpPr>
            <a:cxnSpLocks/>
          </p:cNvCxnSpPr>
          <p:nvPr/>
        </p:nvCxnSpPr>
        <p:spPr>
          <a:xfrm flipV="1">
            <a:off x="5821551" y="2789715"/>
            <a:ext cx="1852789" cy="851224"/>
          </a:xfrm>
          <a:prstGeom prst="bentConnector3">
            <a:avLst>
              <a:gd name="adj1" fmla="val 50000"/>
            </a:avLst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6406410D-3044-4145-8D7E-4A493EBB1F27}"/>
              </a:ext>
            </a:extLst>
          </p:cNvPr>
          <p:cNvSpPr txBox="1"/>
          <p:nvPr/>
        </p:nvSpPr>
        <p:spPr>
          <a:xfrm>
            <a:off x="4245511" y="6372270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25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DAE6A2B9-6AFD-49C5-94C0-1BEF4A670527}"/>
              </a:ext>
            </a:extLst>
          </p:cNvPr>
          <p:cNvSpPr txBox="1"/>
          <p:nvPr/>
        </p:nvSpPr>
        <p:spPr>
          <a:xfrm>
            <a:off x="6510533" y="6379615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65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E746BA80-7137-4107-8CDB-08EC694F86AC}"/>
              </a:ext>
            </a:extLst>
          </p:cNvPr>
          <p:cNvSpPr txBox="1"/>
          <p:nvPr/>
        </p:nvSpPr>
        <p:spPr>
          <a:xfrm>
            <a:off x="7787279" y="6372269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85</a:t>
            </a:r>
          </a:p>
        </p:txBody>
      </p:sp>
      <p:pic>
        <p:nvPicPr>
          <p:cNvPr id="24" name="Picture 23" descr="A close up of a toy&#10;&#10;Description automatically generated">
            <a:extLst>
              <a:ext uri="{FF2B5EF4-FFF2-40B4-BE49-F238E27FC236}">
                <a16:creationId xmlns:a16="http://schemas.microsoft.com/office/drawing/2014/main" id="{D910C25A-A6C0-4FCA-BE75-720A8E139AC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536" y="3997114"/>
            <a:ext cx="1268241" cy="957332"/>
          </a:xfrm>
          <a:prstGeom prst="rect">
            <a:avLst/>
          </a:prstGeom>
        </p:spPr>
      </p:pic>
      <p:pic>
        <p:nvPicPr>
          <p:cNvPr id="50" name="Picture 49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0E63C1EA-7F70-4F9B-A053-FBC750EB6D6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1857" y="4633018"/>
            <a:ext cx="454402" cy="970867"/>
          </a:xfrm>
          <a:prstGeom prst="rect">
            <a:avLst/>
          </a:prstGeom>
        </p:spPr>
      </p:pic>
      <p:pic>
        <p:nvPicPr>
          <p:cNvPr id="52" name="Picture 51" descr="A close up of a logo&#10;&#10;Description automatically generated">
            <a:extLst>
              <a:ext uri="{FF2B5EF4-FFF2-40B4-BE49-F238E27FC236}">
                <a16:creationId xmlns:a16="http://schemas.microsoft.com/office/drawing/2014/main" id="{B03EABD1-AA13-4752-B3EC-D497DD96362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9451" y="2927726"/>
            <a:ext cx="412592" cy="1062872"/>
          </a:xfrm>
          <a:prstGeom prst="rect">
            <a:avLst/>
          </a:prstGeom>
        </p:spPr>
      </p:pic>
      <p:pic>
        <p:nvPicPr>
          <p:cNvPr id="61" name="Picture 60" descr="A person posing for the camera&#10;&#10;Description automatically generated">
            <a:extLst>
              <a:ext uri="{FF2B5EF4-FFF2-40B4-BE49-F238E27FC236}">
                <a16:creationId xmlns:a16="http://schemas.microsoft.com/office/drawing/2014/main" id="{3EA65DB1-4ED1-492B-A7AB-16651DD8F05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691" y="1850748"/>
            <a:ext cx="1257768" cy="1119097"/>
          </a:xfrm>
          <a:prstGeom prst="rect">
            <a:avLst/>
          </a:prstGeom>
        </p:spPr>
      </p:pic>
      <p:pic>
        <p:nvPicPr>
          <p:cNvPr id="63" name="Picture 62" descr="A picture containing clothing&#10;&#10;Description automatically generated">
            <a:extLst>
              <a:ext uri="{FF2B5EF4-FFF2-40B4-BE49-F238E27FC236}">
                <a16:creationId xmlns:a16="http://schemas.microsoft.com/office/drawing/2014/main" id="{A3F8CA8E-5570-423A-83C0-E83E1D0A151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0500" y="3758738"/>
            <a:ext cx="1207959" cy="1046581"/>
          </a:xfrm>
          <a:prstGeom prst="rect">
            <a:avLst/>
          </a:prstGeom>
        </p:spPr>
      </p:pic>
      <p:sp>
        <p:nvSpPr>
          <p:cNvPr id="64" name="TextBox 63">
            <a:extLst>
              <a:ext uri="{FF2B5EF4-FFF2-40B4-BE49-F238E27FC236}">
                <a16:creationId xmlns:a16="http://schemas.microsoft.com/office/drawing/2014/main" id="{DD21D752-53C1-47C7-AF78-81D0DE6A012A}"/>
              </a:ext>
            </a:extLst>
          </p:cNvPr>
          <p:cNvSpPr txBox="1"/>
          <p:nvPr/>
        </p:nvSpPr>
        <p:spPr>
          <a:xfrm>
            <a:off x="7898725" y="1532979"/>
            <a:ext cx="13041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5. </a:t>
            </a:r>
            <a:r>
              <a:rPr lang="en-US" b="1" dirty="0" err="1"/>
              <a:t>Legado</a:t>
            </a:r>
            <a:endParaRPr lang="en-US" b="1" dirty="0"/>
          </a:p>
        </p:txBody>
      </p:sp>
      <p:pic>
        <p:nvPicPr>
          <p:cNvPr id="67" name="Picture 66" descr="A picture containing clothing&#10;&#10;Description automatically generated">
            <a:extLst>
              <a:ext uri="{FF2B5EF4-FFF2-40B4-BE49-F238E27FC236}">
                <a16:creationId xmlns:a16="http://schemas.microsoft.com/office/drawing/2014/main" id="{C4913A89-D4F7-434B-A54D-545934B6804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7052" y="2834471"/>
            <a:ext cx="819406" cy="1103889"/>
          </a:xfrm>
          <a:prstGeom prst="rect">
            <a:avLst/>
          </a:prstGeom>
        </p:spPr>
      </p:pic>
      <p:pic>
        <p:nvPicPr>
          <p:cNvPr id="73" name="Picture 72" descr="A person wearing a suit and tie&#10;&#10;Description automatically generated">
            <a:extLst>
              <a:ext uri="{FF2B5EF4-FFF2-40B4-BE49-F238E27FC236}">
                <a16:creationId xmlns:a16="http://schemas.microsoft.com/office/drawing/2014/main" id="{92753735-6F08-4B4B-91A8-65CF9CE57BD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9829" y="1258207"/>
            <a:ext cx="767993" cy="1077064"/>
          </a:xfrm>
          <a:prstGeom prst="rect">
            <a:avLst/>
          </a:prstGeom>
        </p:spPr>
      </p:pic>
      <p:cxnSp>
        <p:nvCxnSpPr>
          <p:cNvPr id="82" name="Connector: Elbow 81">
            <a:extLst>
              <a:ext uri="{FF2B5EF4-FFF2-40B4-BE49-F238E27FC236}">
                <a16:creationId xmlns:a16="http://schemas.microsoft.com/office/drawing/2014/main" id="{90B829AC-C0B7-44C5-AEAD-3448B2991999}"/>
              </a:ext>
            </a:extLst>
          </p:cNvPr>
          <p:cNvCxnSpPr>
            <a:cxnSpLocks/>
          </p:cNvCxnSpPr>
          <p:nvPr/>
        </p:nvCxnSpPr>
        <p:spPr>
          <a:xfrm flipV="1">
            <a:off x="7161224" y="1940240"/>
            <a:ext cx="1852789" cy="851224"/>
          </a:xfrm>
          <a:prstGeom prst="bentConnector3">
            <a:avLst>
              <a:gd name="adj1" fmla="val 50000"/>
            </a:avLst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84" name="Picture 83" descr="A picture containing object&#10;&#10;Description automatically generated">
            <a:extLst>
              <a:ext uri="{FF2B5EF4-FFF2-40B4-BE49-F238E27FC236}">
                <a16:creationId xmlns:a16="http://schemas.microsoft.com/office/drawing/2014/main" id="{830A95ED-6E18-42CD-BBDC-BEB908C4232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0255" y="957590"/>
            <a:ext cx="609637" cy="567028"/>
          </a:xfrm>
          <a:prstGeom prst="rect">
            <a:avLst/>
          </a:prstGeom>
        </p:spPr>
      </p:pic>
      <p:sp>
        <p:nvSpPr>
          <p:cNvPr id="85" name="Footer Placeholder 7">
            <a:extLst>
              <a:ext uri="{FF2B5EF4-FFF2-40B4-BE49-F238E27FC236}">
                <a16:creationId xmlns:a16="http://schemas.microsoft.com/office/drawing/2014/main" id="{7AFA7FA0-BD2A-4FB7-A31E-BAF082FC3E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492875"/>
            <a:ext cx="2057400" cy="365125"/>
          </a:xfrm>
        </p:spPr>
        <p:txBody>
          <a:bodyPr/>
          <a:lstStyle/>
          <a:p>
            <a:pPr algn="l">
              <a:defRPr/>
            </a:pPr>
            <a:r>
              <a:rPr lang="en-US" dirty="0"/>
              <a:t>© Alex </a:t>
            </a:r>
            <a:r>
              <a:rPr lang="en-US" dirty="0" err="1"/>
              <a:t>Barrón</a:t>
            </a:r>
            <a:r>
              <a:rPr lang="en-US" dirty="0"/>
              <a:t> 2019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BE4A21F6-4D13-42EB-9EAA-E01D7BCB9814}"/>
              </a:ext>
            </a:extLst>
          </p:cNvPr>
          <p:cNvSpPr txBox="1"/>
          <p:nvPr/>
        </p:nvSpPr>
        <p:spPr>
          <a:xfrm>
            <a:off x="157766" y="6441170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0</a:t>
            </a:r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BFD4E6E5-BB18-38AB-E679-1854E33D66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88"/>
            <a:ext cx="160813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792720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close up of a logo&#10;&#10;Description automatically generated">
            <a:extLst>
              <a:ext uri="{FF2B5EF4-FFF2-40B4-BE49-F238E27FC236}">
                <a16:creationId xmlns:a16="http://schemas.microsoft.com/office/drawing/2014/main" id="{EEF230C2-FD5B-4D9C-926C-8A81B14A680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2354" y="4268636"/>
            <a:ext cx="2393446" cy="2127508"/>
          </a:xfrm>
          <a:prstGeom prst="rect">
            <a:avLst/>
          </a:prstGeom>
        </p:spPr>
      </p:pic>
      <p:pic>
        <p:nvPicPr>
          <p:cNvPr id="16" name="Picture 15" descr="A picture containing drawing, clock&#10;&#10;Description automatically generated">
            <a:extLst>
              <a:ext uri="{FF2B5EF4-FFF2-40B4-BE49-F238E27FC236}">
                <a16:creationId xmlns:a16="http://schemas.microsoft.com/office/drawing/2014/main" id="{1A973615-317F-4E04-B914-5FCE1468E9D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6644" y="4202668"/>
            <a:ext cx="2393446" cy="1678132"/>
          </a:xfrm>
          <a:prstGeom prst="rect">
            <a:avLst/>
          </a:prstGeom>
          <a:effectLst>
            <a:outerShdw blurRad="50800" dist="50800" dir="5400000" algn="ctr" rotWithShape="0">
              <a:schemeClr val="bg1"/>
            </a:outerShdw>
          </a:effectLst>
        </p:spPr>
      </p:pic>
      <p:pic>
        <p:nvPicPr>
          <p:cNvPr id="15" name="Picture 14" descr="A picture containing drawing, clock&#10;&#10;Description automatically generated">
            <a:extLst>
              <a:ext uri="{FF2B5EF4-FFF2-40B4-BE49-F238E27FC236}">
                <a16:creationId xmlns:a16="http://schemas.microsoft.com/office/drawing/2014/main" id="{309F536D-3CF2-4537-A888-B8C0327A12A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8954" y="2282170"/>
            <a:ext cx="2393446" cy="1678132"/>
          </a:xfrm>
          <a:prstGeom prst="rect">
            <a:avLst/>
          </a:prstGeom>
          <a:effectLst>
            <a:outerShdw blurRad="50800" dist="50800" dir="5400000" algn="ctr" rotWithShape="0">
              <a:schemeClr val="bg1"/>
            </a:outerShdw>
          </a:effectLst>
        </p:spPr>
      </p:pic>
      <p:pic>
        <p:nvPicPr>
          <p:cNvPr id="14" name="Picture 13" descr="A picture containing drawing, clock&#10;&#10;Description automatically generated">
            <a:extLst>
              <a:ext uri="{FF2B5EF4-FFF2-40B4-BE49-F238E27FC236}">
                <a16:creationId xmlns:a16="http://schemas.microsoft.com/office/drawing/2014/main" id="{67899539-7F0E-441C-9D02-AB151C1C581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0178" y="2268996"/>
            <a:ext cx="2393446" cy="1678132"/>
          </a:xfrm>
          <a:prstGeom prst="rect">
            <a:avLst/>
          </a:prstGeom>
          <a:effectLst>
            <a:outerShdw blurRad="50800" dist="50800" dir="5400000" algn="ctr" rotWithShape="0">
              <a:schemeClr val="bg1"/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1339" y="-9064"/>
            <a:ext cx="7622116" cy="1332035"/>
          </a:xfrm>
        </p:spPr>
        <p:txBody>
          <a:bodyPr>
            <a:normAutofit/>
          </a:bodyPr>
          <a:lstStyle/>
          <a:p>
            <a:r>
              <a:rPr lang="en-US" b="1" dirty="0"/>
              <a:t>La </a:t>
            </a:r>
            <a:r>
              <a:rPr lang="en-US" b="1" dirty="0" err="1"/>
              <a:t>Inversi</a:t>
            </a:r>
            <a:r>
              <a:rPr lang="el-GR" b="1" dirty="0"/>
              <a:t>ό</a:t>
            </a:r>
            <a:r>
              <a:rPr lang="en-US" b="1" dirty="0"/>
              <a:t>n Ideal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562600" y="1447800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7030A0"/>
                </a:solidFill>
                <a:latin typeface="+mj-lt"/>
              </a:rPr>
              <a:t>PASIVO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2438399" y="1447800"/>
            <a:ext cx="30396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+mj-lt"/>
              </a:rPr>
              <a:t>ACTIVO</a:t>
            </a:r>
          </a:p>
        </p:txBody>
      </p:sp>
      <p:sp>
        <p:nvSpPr>
          <p:cNvPr id="85" name="Footer Placeholder 7">
            <a:extLst>
              <a:ext uri="{FF2B5EF4-FFF2-40B4-BE49-F238E27FC236}">
                <a16:creationId xmlns:a16="http://schemas.microsoft.com/office/drawing/2014/main" id="{7AFA7FA0-BD2A-4FB7-A31E-BAF082FC3E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55432"/>
            <a:ext cx="1543050" cy="273844"/>
          </a:xfrm>
        </p:spPr>
        <p:txBody>
          <a:bodyPr/>
          <a:lstStyle/>
          <a:p>
            <a:pPr algn="l">
              <a:defRPr/>
            </a:pPr>
            <a:r>
              <a:rPr lang="en-US" dirty="0"/>
              <a:t>© Alex </a:t>
            </a:r>
            <a:r>
              <a:rPr lang="en-US" dirty="0" err="1"/>
              <a:t>Barrón</a:t>
            </a:r>
            <a:r>
              <a:rPr lang="en-US" dirty="0"/>
              <a:t> 2020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AB0ACB8-44E8-40B4-B477-12007D4C8057}"/>
              </a:ext>
            </a:extLst>
          </p:cNvPr>
          <p:cNvSpPr txBox="1"/>
          <p:nvPr/>
        </p:nvSpPr>
        <p:spPr>
          <a:xfrm>
            <a:off x="2438400" y="2314917"/>
            <a:ext cx="3200400" cy="181588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Bolsa de </a:t>
            </a:r>
            <a:r>
              <a:rPr lang="en-US" sz="2800" dirty="0" err="1"/>
              <a:t>Valores</a:t>
            </a: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err="1"/>
              <a:t>Fondos</a:t>
            </a:r>
            <a:r>
              <a:rPr lang="en-US" sz="2800" dirty="0"/>
              <a:t> </a:t>
            </a:r>
            <a:r>
              <a:rPr lang="en-US" sz="2800" dirty="0" err="1"/>
              <a:t>Mutuos</a:t>
            </a: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Cryptos, </a:t>
            </a:r>
            <a:r>
              <a:rPr lang="en-US" sz="2800" dirty="0" err="1"/>
              <a:t>ForEx</a:t>
            </a: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IUL, VUL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8ED6C4C6-10D5-4926-B548-4FE9B46C7C27}"/>
              </a:ext>
            </a:extLst>
          </p:cNvPr>
          <p:cNvSpPr txBox="1"/>
          <p:nvPr/>
        </p:nvSpPr>
        <p:spPr>
          <a:xfrm>
            <a:off x="212876" y="2684248"/>
            <a:ext cx="22040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latin typeface="+mj-lt"/>
              </a:rPr>
              <a:t>APRECIACION</a:t>
            </a:r>
          </a:p>
          <a:p>
            <a:r>
              <a:rPr lang="en-US" sz="2400" b="1" dirty="0">
                <a:solidFill>
                  <a:srgbClr val="0000FF"/>
                </a:solidFill>
                <a:latin typeface="+mj-lt"/>
              </a:rPr>
              <a:t>(CRECIMIENTO)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DE6B2BD5-2265-45D0-8B2E-288674CC56D8}"/>
              </a:ext>
            </a:extLst>
          </p:cNvPr>
          <p:cNvSpPr txBox="1"/>
          <p:nvPr/>
        </p:nvSpPr>
        <p:spPr>
          <a:xfrm>
            <a:off x="5660233" y="2314917"/>
            <a:ext cx="3270891" cy="181588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err="1"/>
              <a:t>Fondos</a:t>
            </a:r>
            <a:r>
              <a:rPr lang="en-US" sz="2800" dirty="0"/>
              <a:t> de Index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Oro, Tierras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401(k), IRA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Seguro Vida Entera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3EE9CD7-044E-4CFE-AA6B-BD3852167E7D}"/>
              </a:ext>
            </a:extLst>
          </p:cNvPr>
          <p:cNvSpPr txBox="1"/>
          <p:nvPr/>
        </p:nvSpPr>
        <p:spPr>
          <a:xfrm>
            <a:off x="2438399" y="4130799"/>
            <a:ext cx="3200400" cy="209288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err="1"/>
              <a:t>Trabajo</a:t>
            </a: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Red Multi-Level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err="1"/>
              <a:t>Negocio</a:t>
            </a: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err="1"/>
              <a:t>Propiedades</a:t>
            </a:r>
            <a:endParaRPr lang="en-US" sz="2800" dirty="0"/>
          </a:p>
          <a:p>
            <a:endParaRPr lang="en-US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DBFE0B6D-11A1-4632-93C4-C8FF17D97010}"/>
              </a:ext>
            </a:extLst>
          </p:cNvPr>
          <p:cNvSpPr txBox="1"/>
          <p:nvPr/>
        </p:nvSpPr>
        <p:spPr>
          <a:xfrm>
            <a:off x="5660232" y="4130799"/>
            <a:ext cx="3270891" cy="209288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CD’s de Banco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Money Market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err="1"/>
              <a:t>Bonos</a:t>
            </a: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err="1"/>
              <a:t>Anualidades</a:t>
            </a:r>
            <a:endParaRPr lang="en-US" sz="2800" dirty="0"/>
          </a:p>
          <a:p>
            <a:endParaRPr lang="en-US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11B7B9BD-7EB5-4DAA-BB96-BD4C1324F7AD}"/>
              </a:ext>
            </a:extLst>
          </p:cNvPr>
          <p:cNvSpPr txBox="1"/>
          <p:nvPr/>
        </p:nvSpPr>
        <p:spPr>
          <a:xfrm>
            <a:off x="304800" y="4357263"/>
            <a:ext cx="22040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B050"/>
                </a:solidFill>
                <a:latin typeface="+mj-lt"/>
              </a:rPr>
              <a:t>FLUJO DE EFECTIVO</a:t>
            </a:r>
          </a:p>
          <a:p>
            <a:r>
              <a:rPr lang="en-US" sz="2400" b="1" dirty="0">
                <a:solidFill>
                  <a:srgbClr val="00B050"/>
                </a:solidFill>
                <a:latin typeface="+mj-lt"/>
              </a:rPr>
              <a:t>(INGRESOS)</a:t>
            </a:r>
          </a:p>
        </p:txBody>
      </p:sp>
      <p:pic>
        <p:nvPicPr>
          <p:cNvPr id="3" name="Picture 1">
            <a:extLst>
              <a:ext uri="{FF2B5EF4-FFF2-40B4-BE49-F238E27FC236}">
                <a16:creationId xmlns:a16="http://schemas.microsoft.com/office/drawing/2014/main" id="{B12F4561-FCAB-F464-25C0-2D648B0316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88"/>
            <a:ext cx="160813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676999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A80C2D-B8B4-4D74-B754-8DCEB5D051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1478" y="0"/>
            <a:ext cx="7662522" cy="1143000"/>
          </a:xfrm>
        </p:spPr>
        <p:txBody>
          <a:bodyPr>
            <a:normAutofit/>
          </a:bodyPr>
          <a:lstStyle/>
          <a:p>
            <a:r>
              <a:rPr lang="en-US" b="1" dirty="0"/>
              <a:t>La Inversion Ideal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31606B-A3E1-4AA5-AEE1-6893B1BD67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141982"/>
            <a:ext cx="8229600" cy="6879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u="sng" dirty="0"/>
              <a:t>CRITERIOS IDEALES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0A120FBD-DFC5-4C68-A956-8F3AFE68FF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6339023"/>
              </p:ext>
            </p:extLst>
          </p:nvPr>
        </p:nvGraphicFramePr>
        <p:xfrm>
          <a:off x="266700" y="1752600"/>
          <a:ext cx="8610600" cy="5125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5186">
                  <a:extLst>
                    <a:ext uri="{9D8B030D-6E8A-4147-A177-3AD203B41FA5}">
                      <a16:colId xmlns:a16="http://schemas.microsoft.com/office/drawing/2014/main" val="1997715745"/>
                    </a:ext>
                  </a:extLst>
                </a:gridCol>
                <a:gridCol w="1434114">
                  <a:extLst>
                    <a:ext uri="{9D8B030D-6E8A-4147-A177-3AD203B41FA5}">
                      <a16:colId xmlns:a16="http://schemas.microsoft.com/office/drawing/2014/main" val="4260045133"/>
                    </a:ext>
                  </a:extLst>
                </a:gridCol>
                <a:gridCol w="5486400">
                  <a:extLst>
                    <a:ext uri="{9D8B030D-6E8A-4147-A177-3AD203B41FA5}">
                      <a16:colId xmlns:a16="http://schemas.microsoft.com/office/drawing/2014/main" val="1505640561"/>
                    </a:ext>
                  </a:extLst>
                </a:gridCol>
                <a:gridCol w="1104900">
                  <a:extLst>
                    <a:ext uri="{9D8B030D-6E8A-4147-A177-3AD203B41FA5}">
                      <a16:colId xmlns:a16="http://schemas.microsoft.com/office/drawing/2014/main" val="2079310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No.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Criterio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Beneficio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Si?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34214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Flujo</a:t>
                      </a:r>
                      <a:r>
                        <a:rPr lang="en-US" dirty="0"/>
                        <a:t> de </a:t>
                      </a:r>
                      <a:r>
                        <a:rPr lang="en-US" dirty="0" err="1"/>
                        <a:t>Efectivo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es-E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 la jubilación, las personas necesitan dinero real para vivir.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17320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Rendimiento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Atractivo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Suficiente - No demasiado bajo 1-2%. No demasiado alto 12-18%. Sin arriesgar mucho para ser decente.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87258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Predecible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es-E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 gente tiene gastos regulares. Necesitan saber cuándo </a:t>
                      </a:r>
                      <a:r>
                        <a:rPr lang="es-ES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tendran</a:t>
                      </a:r>
                      <a:r>
                        <a:rPr lang="es-E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un ingreso de dinero cada mes o 3 meses.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41942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4.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Pasivo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Debe ser verdaderamente pasivo. Requiere 0 trabajo. Inviertes el dinero y los ingresos aparecen en tu banco.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49192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Estabilidad</a:t>
                      </a:r>
                      <a:r>
                        <a:rPr lang="en-US" dirty="0"/>
                        <a:t> de </a:t>
                      </a:r>
                      <a:r>
                        <a:rPr lang="en-US" dirty="0" err="1"/>
                        <a:t>Ingresos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Los ingresos pagados deben ser estables, no subir ni bajar.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07320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6.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Liquidez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Acceso a su capital disponible en un máximo de 30 a 45 días, no en meses.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08864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7.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Penalidades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Bajas</a:t>
                      </a:r>
                      <a:r>
                        <a:rPr lang="en-US" dirty="0"/>
                        <a:t> o 0.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Muchas inversiones requieren mantener el dinero invertido durante más de 5 a 10 años. Sin penalización después de 1 año</a:t>
                      </a:r>
                      <a:r>
                        <a:rPr lang="en-US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4923880"/>
                  </a:ext>
                </a:extLst>
              </a:tr>
            </a:tbl>
          </a:graphicData>
        </a:graphic>
      </p:graphicFrame>
      <p:pic>
        <p:nvPicPr>
          <p:cNvPr id="4" name="Picture 1">
            <a:extLst>
              <a:ext uri="{FF2B5EF4-FFF2-40B4-BE49-F238E27FC236}">
                <a16:creationId xmlns:a16="http://schemas.microsoft.com/office/drawing/2014/main" id="{DAA0A402-3743-B514-3E4A-D17B254F98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88"/>
            <a:ext cx="160813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935404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A80C2D-B8B4-4D74-B754-8DCEB5D051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1478" y="0"/>
            <a:ext cx="7662522" cy="1143000"/>
          </a:xfrm>
        </p:spPr>
        <p:txBody>
          <a:bodyPr/>
          <a:lstStyle/>
          <a:p>
            <a:r>
              <a:rPr lang="en-US" b="1" dirty="0"/>
              <a:t>La Inversion Ideal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31606B-A3E1-4AA5-AEE1-6893B1BD67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141982"/>
            <a:ext cx="8229600" cy="6879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u="sng" dirty="0"/>
              <a:t>CRITERIOS IDEALES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0A120FBD-DFC5-4C68-A956-8F3AFE68FF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8378968"/>
              </p:ext>
            </p:extLst>
          </p:nvPr>
        </p:nvGraphicFramePr>
        <p:xfrm>
          <a:off x="266700" y="1752600"/>
          <a:ext cx="8610600" cy="4338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5186">
                  <a:extLst>
                    <a:ext uri="{9D8B030D-6E8A-4147-A177-3AD203B41FA5}">
                      <a16:colId xmlns:a16="http://schemas.microsoft.com/office/drawing/2014/main" val="1997715745"/>
                    </a:ext>
                  </a:extLst>
                </a:gridCol>
                <a:gridCol w="1510314">
                  <a:extLst>
                    <a:ext uri="{9D8B030D-6E8A-4147-A177-3AD203B41FA5}">
                      <a16:colId xmlns:a16="http://schemas.microsoft.com/office/drawing/2014/main" val="4260045133"/>
                    </a:ext>
                  </a:extLst>
                </a:gridCol>
                <a:gridCol w="5334000">
                  <a:extLst>
                    <a:ext uri="{9D8B030D-6E8A-4147-A177-3AD203B41FA5}">
                      <a16:colId xmlns:a16="http://schemas.microsoft.com/office/drawing/2014/main" val="1505640561"/>
                    </a:ext>
                  </a:extLst>
                </a:gridCol>
                <a:gridCol w="1181100">
                  <a:extLst>
                    <a:ext uri="{9D8B030D-6E8A-4147-A177-3AD203B41FA5}">
                      <a16:colId xmlns:a16="http://schemas.microsoft.com/office/drawing/2014/main" val="2079310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No.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Criterios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Beneficio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Si?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34214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8.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No </a:t>
                      </a:r>
                      <a:r>
                        <a:rPr lang="en-US" sz="1600" dirty="0" err="1"/>
                        <a:t>Cobros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s-E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Muchas inversiones cobran comisiones para pagar al personal de ventas o un cargo al salirte</a:t>
                      </a:r>
                      <a:r>
                        <a:rPr lang="en-US" sz="1600" dirty="0"/>
                        <a:t>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17320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9.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Seguridad</a:t>
                      </a:r>
                      <a:r>
                        <a:rPr lang="en-US" sz="1600" dirty="0"/>
                        <a:t> de Principal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dirty="0"/>
                        <a:t>El dinero se invierte en un activo "seguro" que no está sujeto a grandes pérdidas</a:t>
                      </a:r>
                      <a:r>
                        <a:rPr lang="en-US" sz="1600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87258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10.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Baja </a:t>
                      </a:r>
                      <a:r>
                        <a:rPr lang="en-US" sz="1600" dirty="0" err="1"/>
                        <a:t>Volatilidad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es-E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nadie le gustan las sorpresas. El cambio de capital de mes a mes debe ser mínimo y acotado</a:t>
                      </a:r>
                      <a:r>
                        <a:rPr lang="en-US" sz="1600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41942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11.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Algo de </a:t>
                      </a:r>
                      <a:r>
                        <a:rPr lang="en-US" sz="1600" dirty="0" err="1"/>
                        <a:t>Apreciacion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dirty="0"/>
                        <a:t>Seria ideal si además de un rendimiento decente, la inversión experimentara una apreciación que supere la inflación.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49192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12.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Diversificado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dirty="0"/>
                        <a:t>El dinero se invierte en una portafolio diversificado</a:t>
                      </a:r>
                      <a:r>
                        <a:rPr lang="en-US" sz="1600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07320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13.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Manejo</a:t>
                      </a:r>
                      <a:r>
                        <a:rPr lang="en-US" sz="1600" dirty="0"/>
                        <a:t> de </a:t>
                      </a:r>
                      <a:r>
                        <a:rPr lang="en-US" sz="1600" dirty="0" err="1"/>
                        <a:t>Cerca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dirty="0"/>
                        <a:t>El manejo es por un experto en su campo, observado de cerca, y realiza una investigación en profundidad</a:t>
                      </a:r>
                      <a:r>
                        <a:rPr lang="en-US" sz="1600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08864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14.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Intereses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estan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Alineados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dirty="0"/>
                        <a:t>Los intereses de los inversores están alineados con los del administrador del dinero: ellos ganan dinero si yo gano dinero</a:t>
                      </a:r>
                      <a:r>
                        <a:rPr lang="en-US" sz="1600" dirty="0"/>
                        <a:t>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4923880"/>
                  </a:ext>
                </a:extLst>
              </a:tr>
            </a:tbl>
          </a:graphicData>
        </a:graphic>
      </p:graphicFrame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147C6B7E-4CD2-4EC2-A24B-B67DF4E479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2193631"/>
              </p:ext>
            </p:extLst>
          </p:nvPr>
        </p:nvGraphicFramePr>
        <p:xfrm>
          <a:off x="266700" y="6090920"/>
          <a:ext cx="8610600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1500">
                  <a:extLst>
                    <a:ext uri="{9D8B030D-6E8A-4147-A177-3AD203B41FA5}">
                      <a16:colId xmlns:a16="http://schemas.microsoft.com/office/drawing/2014/main" val="352567194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1943932962"/>
                    </a:ext>
                  </a:extLst>
                </a:gridCol>
                <a:gridCol w="5334000">
                  <a:extLst>
                    <a:ext uri="{9D8B030D-6E8A-4147-A177-3AD203B41FA5}">
                      <a16:colId xmlns:a16="http://schemas.microsoft.com/office/drawing/2014/main" val="2174642103"/>
                    </a:ext>
                  </a:extLst>
                </a:gridCol>
                <a:gridCol w="1181100">
                  <a:extLst>
                    <a:ext uri="{9D8B030D-6E8A-4147-A177-3AD203B41FA5}">
                      <a16:colId xmlns:a16="http://schemas.microsoft.com/office/drawing/2014/main" val="365646764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15.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 err="1">
                          <a:solidFill>
                            <a:schemeClr val="tx1"/>
                          </a:solidFill>
                        </a:rPr>
                        <a:t>Apalancamiento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 Bajo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600" b="0" dirty="0">
                          <a:solidFill>
                            <a:schemeClr val="tx1"/>
                          </a:solidFill>
                        </a:rPr>
                        <a:t>Si se utiliza el apalancamiento, no afectará mi inversión y será inferior a 1:1.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8812526"/>
                  </a:ext>
                </a:extLst>
              </a:tr>
            </a:tbl>
          </a:graphicData>
        </a:graphic>
      </p:graphicFrame>
      <p:pic>
        <p:nvPicPr>
          <p:cNvPr id="4" name="Picture 1">
            <a:extLst>
              <a:ext uri="{FF2B5EF4-FFF2-40B4-BE49-F238E27FC236}">
                <a16:creationId xmlns:a16="http://schemas.microsoft.com/office/drawing/2014/main" id="{F290B261-2D09-37F0-B097-7A4968FD04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88"/>
            <a:ext cx="160813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548544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Preguntas</a:t>
            </a:r>
            <a:r>
              <a:rPr lang="en-US" b="1" dirty="0"/>
              <a:t>?</a:t>
            </a:r>
          </a:p>
        </p:txBody>
      </p:sp>
      <p:pic>
        <p:nvPicPr>
          <p:cNvPr id="4" name="Content Placeholder 3" descr="SAP-HANA-Question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47800" y="1752600"/>
            <a:ext cx="6201382" cy="4114800"/>
          </a:xfrm>
        </p:spPr>
      </p:pic>
      <p:pic>
        <p:nvPicPr>
          <p:cNvPr id="3" name="Picture 1">
            <a:extLst>
              <a:ext uri="{FF2B5EF4-FFF2-40B4-BE49-F238E27FC236}">
                <a16:creationId xmlns:a16="http://schemas.microsoft.com/office/drawing/2014/main" id="{FDB30D29-41F0-520B-10C7-C0FFDEE267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88"/>
            <a:ext cx="160813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70232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1339" y="-9064"/>
            <a:ext cx="7622116" cy="1332035"/>
          </a:xfrm>
        </p:spPr>
        <p:txBody>
          <a:bodyPr>
            <a:normAutofit/>
          </a:bodyPr>
          <a:lstStyle/>
          <a:p>
            <a:r>
              <a:rPr lang="en-US" b="1" dirty="0"/>
              <a:t>Las </a:t>
            </a:r>
            <a:r>
              <a:rPr lang="en-US" b="1" dirty="0" err="1"/>
              <a:t>Fases</a:t>
            </a:r>
            <a:r>
              <a:rPr lang="en-US" b="1" dirty="0"/>
              <a:t> del Dinero</a:t>
            </a:r>
          </a:p>
        </p:txBody>
      </p:sp>
      <p:cxnSp>
        <p:nvCxnSpPr>
          <p:cNvPr id="18" name="Straight Arrow Connector 17"/>
          <p:cNvCxnSpPr>
            <a:cxnSpLocks/>
          </p:cNvCxnSpPr>
          <p:nvPr/>
        </p:nvCxnSpPr>
        <p:spPr>
          <a:xfrm flipV="1">
            <a:off x="584266" y="5632757"/>
            <a:ext cx="8224454" cy="39311"/>
          </a:xfrm>
          <a:prstGeom prst="straightConnector1">
            <a:avLst/>
          </a:prstGeom>
          <a:ln w="25400">
            <a:solidFill>
              <a:srgbClr val="3333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385391" y="5664015"/>
            <a:ext cx="1085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solidFill>
                  <a:srgbClr val="0000FF"/>
                </a:solidFill>
              </a:rPr>
              <a:t>tiempo</a:t>
            </a:r>
            <a:endParaRPr lang="en-US" dirty="0">
              <a:solidFill>
                <a:srgbClr val="0000FF"/>
              </a:solidFill>
            </a:endParaRPr>
          </a:p>
        </p:txBody>
      </p:sp>
      <p:cxnSp>
        <p:nvCxnSpPr>
          <p:cNvPr id="27" name="Straight Arrow Connector 26"/>
          <p:cNvCxnSpPr>
            <a:cxnSpLocks/>
          </p:cNvCxnSpPr>
          <p:nvPr/>
        </p:nvCxnSpPr>
        <p:spPr>
          <a:xfrm flipV="1">
            <a:off x="560798" y="1328247"/>
            <a:ext cx="23468" cy="4398661"/>
          </a:xfrm>
          <a:prstGeom prst="straightConnector1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130568" y="5334492"/>
            <a:ext cx="42036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>
                <a:solidFill>
                  <a:srgbClr val="FF0000"/>
                </a:solidFill>
              </a:rPr>
              <a:t>-$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81719" y="1459842"/>
            <a:ext cx="50254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>
                <a:solidFill>
                  <a:srgbClr val="00B050"/>
                </a:solidFill>
              </a:rPr>
              <a:t>+$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951085" y="5690703"/>
            <a:ext cx="571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18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242049" y="1918607"/>
            <a:ext cx="25041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+mj-lt"/>
              </a:rPr>
              <a:t>2. DISTRIBUCION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2077565" y="3139743"/>
            <a:ext cx="30496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+mj-lt"/>
              </a:rPr>
              <a:t>1. ACUMULACION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59577" y="1852439"/>
            <a:ext cx="2084251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i="1" dirty="0"/>
              <a:t>La Meta es Tener Mas que </a:t>
            </a:r>
            <a:r>
              <a:rPr lang="en-US" sz="1350" i="1" dirty="0" err="1"/>
              <a:t>Suficiente</a:t>
            </a:r>
            <a:r>
              <a:rPr lang="en-US" sz="1350" i="1" dirty="0"/>
              <a:t> </a:t>
            </a:r>
            <a:r>
              <a:rPr lang="en-US" sz="1350" i="1" dirty="0" err="1"/>
              <a:t>Dinero</a:t>
            </a:r>
            <a:r>
              <a:rPr lang="en-US" sz="1350" i="1" dirty="0"/>
              <a:t> </a:t>
            </a:r>
            <a:r>
              <a:rPr lang="en-US" sz="1350" i="1" dirty="0" err="1"/>
              <a:t>en</a:t>
            </a:r>
            <a:r>
              <a:rPr lang="en-US" sz="1350" i="1" dirty="0"/>
              <a:t> el </a:t>
            </a:r>
            <a:r>
              <a:rPr lang="en-US" sz="1350" i="1" dirty="0" err="1"/>
              <a:t>Retiro</a:t>
            </a:r>
            <a:endParaRPr lang="en-US" sz="1350" i="1" dirty="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6406410D-3044-4145-8D7E-4A493EBB1F27}"/>
              </a:ext>
            </a:extLst>
          </p:cNvPr>
          <p:cNvSpPr txBox="1"/>
          <p:nvPr/>
        </p:nvSpPr>
        <p:spPr>
          <a:xfrm>
            <a:off x="3414151" y="5655962"/>
            <a:ext cx="571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25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DAE6A2B9-6AFD-49C5-94C0-1BEF4A670527}"/>
              </a:ext>
            </a:extLst>
          </p:cNvPr>
          <p:cNvSpPr txBox="1"/>
          <p:nvPr/>
        </p:nvSpPr>
        <p:spPr>
          <a:xfrm>
            <a:off x="6025900" y="5641962"/>
            <a:ext cx="571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65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E746BA80-7137-4107-8CDB-08EC694F86AC}"/>
              </a:ext>
            </a:extLst>
          </p:cNvPr>
          <p:cNvSpPr txBox="1"/>
          <p:nvPr/>
        </p:nvSpPr>
        <p:spPr>
          <a:xfrm>
            <a:off x="7627310" y="5641962"/>
            <a:ext cx="571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85</a:t>
            </a:r>
          </a:p>
        </p:txBody>
      </p:sp>
      <p:pic>
        <p:nvPicPr>
          <p:cNvPr id="61" name="Picture 60" descr="A person posing for the camera&#10;&#10;Description automatically generated">
            <a:extLst>
              <a:ext uri="{FF2B5EF4-FFF2-40B4-BE49-F238E27FC236}">
                <a16:creationId xmlns:a16="http://schemas.microsoft.com/office/drawing/2014/main" id="{3EA65DB1-4ED1-492B-A7AB-16651DD8F05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2677" y="3948464"/>
            <a:ext cx="943326" cy="839323"/>
          </a:xfrm>
          <a:prstGeom prst="rect">
            <a:avLst/>
          </a:prstGeom>
        </p:spPr>
      </p:pic>
      <p:pic>
        <p:nvPicPr>
          <p:cNvPr id="63" name="Picture 62" descr="A picture containing clothing&#10;&#10;Description automatically generated">
            <a:extLst>
              <a:ext uri="{FF2B5EF4-FFF2-40B4-BE49-F238E27FC236}">
                <a16:creationId xmlns:a16="http://schemas.microsoft.com/office/drawing/2014/main" id="{A3F8CA8E-5570-423A-83C0-E83E1D0A151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0866" y="4804386"/>
            <a:ext cx="905969" cy="784936"/>
          </a:xfrm>
          <a:prstGeom prst="rect">
            <a:avLst/>
          </a:prstGeom>
        </p:spPr>
      </p:pic>
      <p:pic>
        <p:nvPicPr>
          <p:cNvPr id="67" name="Picture 66" descr="A picture containing clothing&#10;&#10;Description automatically generated">
            <a:extLst>
              <a:ext uri="{FF2B5EF4-FFF2-40B4-BE49-F238E27FC236}">
                <a16:creationId xmlns:a16="http://schemas.microsoft.com/office/drawing/2014/main" id="{C4913A89-D4F7-434B-A54D-545934B6804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7815" y="4275372"/>
            <a:ext cx="614555" cy="827917"/>
          </a:xfrm>
          <a:prstGeom prst="rect">
            <a:avLst/>
          </a:prstGeom>
        </p:spPr>
      </p:pic>
      <p:pic>
        <p:nvPicPr>
          <p:cNvPr id="73" name="Picture 72" descr="A person wearing a suit and tie&#10;&#10;Description automatically generated">
            <a:extLst>
              <a:ext uri="{FF2B5EF4-FFF2-40B4-BE49-F238E27FC236}">
                <a16:creationId xmlns:a16="http://schemas.microsoft.com/office/drawing/2014/main" id="{92753735-6F08-4B4B-91A8-65CF9CE57BD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104" y="3527576"/>
            <a:ext cx="575995" cy="807798"/>
          </a:xfrm>
          <a:prstGeom prst="rect">
            <a:avLst/>
          </a:prstGeom>
        </p:spPr>
      </p:pic>
      <p:sp>
        <p:nvSpPr>
          <p:cNvPr id="85" name="Footer Placeholder 7">
            <a:extLst>
              <a:ext uri="{FF2B5EF4-FFF2-40B4-BE49-F238E27FC236}">
                <a16:creationId xmlns:a16="http://schemas.microsoft.com/office/drawing/2014/main" id="{7AFA7FA0-BD2A-4FB7-A31E-BAF082FC3E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55432"/>
            <a:ext cx="1543050" cy="273844"/>
          </a:xfrm>
        </p:spPr>
        <p:txBody>
          <a:bodyPr/>
          <a:lstStyle/>
          <a:p>
            <a:pPr algn="l">
              <a:defRPr/>
            </a:pPr>
            <a:r>
              <a:rPr lang="en-US" dirty="0"/>
              <a:t>© Alex </a:t>
            </a:r>
            <a:r>
              <a:rPr lang="en-US" dirty="0" err="1"/>
              <a:t>Barrón</a:t>
            </a:r>
            <a:r>
              <a:rPr lang="en-US" dirty="0"/>
              <a:t> 2020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BE4A21F6-4D13-42EB-9EAA-E01D7BCB9814}"/>
              </a:ext>
            </a:extLst>
          </p:cNvPr>
          <p:cNvSpPr txBox="1"/>
          <p:nvPr/>
        </p:nvSpPr>
        <p:spPr>
          <a:xfrm>
            <a:off x="328639" y="5690704"/>
            <a:ext cx="571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0</a:t>
            </a:r>
          </a:p>
        </p:txBody>
      </p:sp>
      <p:sp>
        <p:nvSpPr>
          <p:cNvPr id="33" name="Arc 32">
            <a:extLst>
              <a:ext uri="{FF2B5EF4-FFF2-40B4-BE49-F238E27FC236}">
                <a16:creationId xmlns:a16="http://schemas.microsoft.com/office/drawing/2014/main" id="{0BBC11A0-A5BC-4770-A349-9E92FDF11E4E}"/>
              </a:ext>
            </a:extLst>
          </p:cNvPr>
          <p:cNvSpPr/>
          <p:nvPr/>
        </p:nvSpPr>
        <p:spPr>
          <a:xfrm flipV="1">
            <a:off x="-2198763" y="1383030"/>
            <a:ext cx="8552657" cy="3573955"/>
          </a:xfrm>
          <a:prstGeom prst="arc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4" name="Arc 33">
            <a:extLst>
              <a:ext uri="{FF2B5EF4-FFF2-40B4-BE49-F238E27FC236}">
                <a16:creationId xmlns:a16="http://schemas.microsoft.com/office/drawing/2014/main" id="{0241EEAF-62BB-4B2E-B2E0-23364C9A4703}"/>
              </a:ext>
            </a:extLst>
          </p:cNvPr>
          <p:cNvSpPr/>
          <p:nvPr/>
        </p:nvSpPr>
        <p:spPr>
          <a:xfrm>
            <a:off x="4367143" y="3168470"/>
            <a:ext cx="3936874" cy="4431269"/>
          </a:xfrm>
          <a:prstGeom prst="arc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6" name="Arc 35">
            <a:extLst>
              <a:ext uri="{FF2B5EF4-FFF2-40B4-BE49-F238E27FC236}">
                <a16:creationId xmlns:a16="http://schemas.microsoft.com/office/drawing/2014/main" id="{D7BA31B4-87A9-4123-BA40-1EBA22AF9B69}"/>
              </a:ext>
            </a:extLst>
          </p:cNvPr>
          <p:cNvSpPr/>
          <p:nvPr/>
        </p:nvSpPr>
        <p:spPr>
          <a:xfrm flipV="1">
            <a:off x="4063260" y="1592111"/>
            <a:ext cx="4571117" cy="1548968"/>
          </a:xfrm>
          <a:prstGeom prst="arc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1B0D6BA6-2AB1-4E05-936E-6D4BBEC9A3AD}"/>
              </a:ext>
            </a:extLst>
          </p:cNvPr>
          <p:cNvCxnSpPr>
            <a:cxnSpLocks/>
          </p:cNvCxnSpPr>
          <p:nvPr/>
        </p:nvCxnSpPr>
        <p:spPr>
          <a:xfrm>
            <a:off x="2236835" y="6324600"/>
            <a:ext cx="4005214" cy="0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F1D3F946-2B7D-48AC-BB8F-1ACB4F2C0A9D}"/>
              </a:ext>
            </a:extLst>
          </p:cNvPr>
          <p:cNvSpPr txBox="1"/>
          <p:nvPr/>
        </p:nvSpPr>
        <p:spPr>
          <a:xfrm>
            <a:off x="3141625" y="6332653"/>
            <a:ext cx="25844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+mj-lt"/>
              </a:rPr>
              <a:t>Ingreso</a:t>
            </a:r>
            <a:r>
              <a:rPr lang="en-US" sz="2400" b="1" dirty="0">
                <a:latin typeface="+mj-lt"/>
              </a:rPr>
              <a:t> </a:t>
            </a:r>
            <a:r>
              <a:rPr lang="en-US" sz="2400" b="1" dirty="0" err="1">
                <a:latin typeface="+mj-lt"/>
              </a:rPr>
              <a:t>Activo</a:t>
            </a:r>
            <a:r>
              <a:rPr lang="en-US" sz="2400" b="1" dirty="0">
                <a:latin typeface="+mj-lt"/>
              </a:rPr>
              <a:t> $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F45BE2F8-30BC-497C-93CB-EB997DE75B50}"/>
              </a:ext>
            </a:extLst>
          </p:cNvPr>
          <p:cNvCxnSpPr>
            <a:cxnSpLocks/>
          </p:cNvCxnSpPr>
          <p:nvPr/>
        </p:nvCxnSpPr>
        <p:spPr>
          <a:xfrm>
            <a:off x="6398089" y="6324600"/>
            <a:ext cx="1905928" cy="0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A5733CF9-A314-4107-A01C-2CE53841C167}"/>
              </a:ext>
            </a:extLst>
          </p:cNvPr>
          <p:cNvSpPr txBox="1"/>
          <p:nvPr/>
        </p:nvSpPr>
        <p:spPr>
          <a:xfrm>
            <a:off x="6398088" y="6324600"/>
            <a:ext cx="27459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+mj-lt"/>
              </a:rPr>
              <a:t>Ingreso</a:t>
            </a:r>
            <a:r>
              <a:rPr lang="en-US" sz="2400" b="1" dirty="0">
                <a:latin typeface="+mj-lt"/>
              </a:rPr>
              <a:t> </a:t>
            </a:r>
            <a:r>
              <a:rPr lang="en-US" sz="2400" b="1" dirty="0" err="1">
                <a:latin typeface="+mj-lt"/>
              </a:rPr>
              <a:t>Pasivo</a:t>
            </a:r>
            <a:r>
              <a:rPr lang="en-US" sz="2400" b="1" dirty="0">
                <a:latin typeface="+mj-lt"/>
              </a:rPr>
              <a:t> $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33FF373-D234-4E7D-9E13-C155F2B3FE6E}"/>
              </a:ext>
            </a:extLst>
          </p:cNvPr>
          <p:cNvCxnSpPr>
            <a:cxnSpLocks/>
          </p:cNvCxnSpPr>
          <p:nvPr/>
        </p:nvCxnSpPr>
        <p:spPr>
          <a:xfrm>
            <a:off x="6303128" y="6060035"/>
            <a:ext cx="0" cy="559406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4873D7FC-2B60-41C2-9912-6C7176937B3A}"/>
              </a:ext>
            </a:extLst>
          </p:cNvPr>
          <p:cNvSpPr txBox="1"/>
          <p:nvPr/>
        </p:nvSpPr>
        <p:spPr>
          <a:xfrm>
            <a:off x="7148099" y="3058659"/>
            <a:ext cx="20642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+mj-lt"/>
              </a:rPr>
              <a:t>3. SEGURIDAD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A0D025A-13D4-44ED-9EFC-9DB6D6A39872}"/>
              </a:ext>
            </a:extLst>
          </p:cNvPr>
          <p:cNvSpPr txBox="1"/>
          <p:nvPr/>
        </p:nvSpPr>
        <p:spPr>
          <a:xfrm>
            <a:off x="7791647" y="3534020"/>
            <a:ext cx="11909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350" i="1" dirty="0"/>
              <a:t>La Meta del </a:t>
            </a:r>
            <a:r>
              <a:rPr lang="en-US" sz="1350" i="1" dirty="0" err="1"/>
              <a:t>retiro</a:t>
            </a:r>
            <a:r>
              <a:rPr lang="en-US" sz="1350" i="1" dirty="0"/>
              <a:t> es </a:t>
            </a:r>
            <a:r>
              <a:rPr lang="en-US" sz="1350" i="1" dirty="0" err="1"/>
              <a:t>seguridad</a:t>
            </a:r>
            <a:r>
              <a:rPr lang="en-US" sz="1350" i="1" dirty="0"/>
              <a:t> de </a:t>
            </a:r>
            <a:r>
              <a:rPr lang="en-US" sz="1350" i="1" dirty="0" err="1"/>
              <a:t>ingresos</a:t>
            </a:r>
            <a:endParaRPr lang="en-US" sz="1350" i="1" dirty="0"/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1874A31E-A843-43B8-B65F-DA12F3F43272}"/>
              </a:ext>
            </a:extLst>
          </p:cNvPr>
          <p:cNvSpPr/>
          <p:nvPr/>
        </p:nvSpPr>
        <p:spPr>
          <a:xfrm>
            <a:off x="5268874" y="3917168"/>
            <a:ext cx="914400" cy="38100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1">
            <a:extLst>
              <a:ext uri="{FF2B5EF4-FFF2-40B4-BE49-F238E27FC236}">
                <a16:creationId xmlns:a16="http://schemas.microsoft.com/office/drawing/2014/main" id="{38023407-19AE-3D12-5EDB-8D98781984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88"/>
            <a:ext cx="160813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2972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1339" y="-9064"/>
            <a:ext cx="7622116" cy="1332035"/>
          </a:xfrm>
        </p:spPr>
        <p:txBody>
          <a:bodyPr>
            <a:normAutofit fontScale="90000"/>
          </a:bodyPr>
          <a:lstStyle/>
          <a:p>
            <a:r>
              <a:rPr lang="en-US" b="1" dirty="0" err="1"/>
              <a:t>Riesgo</a:t>
            </a:r>
            <a:r>
              <a:rPr lang="en-US" b="1" dirty="0"/>
              <a:t> vs. </a:t>
            </a:r>
            <a:r>
              <a:rPr lang="en-US" b="1" dirty="0" err="1"/>
              <a:t>Recompensa</a:t>
            </a:r>
            <a:r>
              <a:rPr lang="en-US" b="1" dirty="0"/>
              <a:t> vs. </a:t>
            </a:r>
            <a:r>
              <a:rPr lang="en-US" b="1" dirty="0" err="1"/>
              <a:t>Tiempo</a:t>
            </a:r>
            <a:endParaRPr lang="en-US" b="1" dirty="0"/>
          </a:p>
        </p:txBody>
      </p:sp>
      <p:cxnSp>
        <p:nvCxnSpPr>
          <p:cNvPr id="18" name="Straight Arrow Connector 17"/>
          <p:cNvCxnSpPr>
            <a:cxnSpLocks/>
          </p:cNvCxnSpPr>
          <p:nvPr/>
        </p:nvCxnSpPr>
        <p:spPr>
          <a:xfrm flipV="1">
            <a:off x="584266" y="5632757"/>
            <a:ext cx="8224454" cy="39311"/>
          </a:xfrm>
          <a:prstGeom prst="straightConnector1">
            <a:avLst/>
          </a:prstGeom>
          <a:ln w="25400">
            <a:solidFill>
              <a:srgbClr val="3333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385391" y="5664015"/>
            <a:ext cx="1085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00FF"/>
                </a:solidFill>
              </a:rPr>
              <a:t>time</a:t>
            </a:r>
          </a:p>
        </p:txBody>
      </p:sp>
      <p:cxnSp>
        <p:nvCxnSpPr>
          <p:cNvPr id="27" name="Straight Arrow Connector 26"/>
          <p:cNvCxnSpPr>
            <a:cxnSpLocks/>
          </p:cNvCxnSpPr>
          <p:nvPr/>
        </p:nvCxnSpPr>
        <p:spPr>
          <a:xfrm flipV="1">
            <a:off x="560798" y="1328247"/>
            <a:ext cx="23468" cy="4398661"/>
          </a:xfrm>
          <a:prstGeom prst="straightConnector1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130568" y="5334492"/>
            <a:ext cx="42036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>
                <a:solidFill>
                  <a:srgbClr val="FF0000"/>
                </a:solidFill>
              </a:rPr>
              <a:t>-$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81719" y="1459842"/>
            <a:ext cx="50254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>
                <a:solidFill>
                  <a:srgbClr val="00B050"/>
                </a:solidFill>
              </a:rPr>
              <a:t>+$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951085" y="5690703"/>
            <a:ext cx="571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18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297938" y="1650765"/>
            <a:ext cx="25401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+mj-lt"/>
              </a:rPr>
              <a:t>2. RECOMPENSA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122869" y="1679696"/>
            <a:ext cx="19063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+mj-lt"/>
              </a:rPr>
              <a:t>1. RIESGO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987302" y="2127234"/>
            <a:ext cx="2084251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i="1" dirty="0" err="1"/>
              <a:t>Cuendo</a:t>
            </a:r>
            <a:r>
              <a:rPr lang="en-US" sz="1350" i="1" dirty="0"/>
              <a:t> </a:t>
            </a:r>
            <a:r>
              <a:rPr lang="en-US" sz="1350" i="1" dirty="0" err="1"/>
              <a:t>eres</a:t>
            </a:r>
            <a:r>
              <a:rPr lang="en-US" sz="1350" i="1" dirty="0"/>
              <a:t> </a:t>
            </a:r>
            <a:r>
              <a:rPr lang="en-US" sz="1350" i="1" dirty="0" err="1"/>
              <a:t>joven</a:t>
            </a:r>
            <a:r>
              <a:rPr lang="en-US" sz="1350" i="1" dirty="0"/>
              <a:t> </a:t>
            </a:r>
            <a:r>
              <a:rPr lang="en-US" sz="1350" i="1" dirty="0" err="1"/>
              <a:t>puedes</a:t>
            </a:r>
            <a:r>
              <a:rPr lang="en-US" sz="1350" i="1" dirty="0"/>
              <a:t> </a:t>
            </a:r>
            <a:r>
              <a:rPr lang="en-US" sz="1350" i="1" dirty="0" err="1"/>
              <a:t>tomar</a:t>
            </a:r>
            <a:r>
              <a:rPr lang="en-US" sz="1350" i="1" dirty="0"/>
              <a:t> mas </a:t>
            </a:r>
            <a:r>
              <a:rPr lang="en-US" sz="1350" i="1" dirty="0" err="1"/>
              <a:t>riesgos</a:t>
            </a:r>
            <a:r>
              <a:rPr lang="en-US" sz="1350" i="1" dirty="0"/>
              <a:t> </a:t>
            </a:r>
            <a:r>
              <a:rPr lang="en-US" sz="1350" i="1" dirty="0" err="1"/>
              <a:t>porque</a:t>
            </a:r>
            <a:r>
              <a:rPr lang="en-US" sz="1350" i="1" dirty="0"/>
              <a:t> </a:t>
            </a:r>
            <a:r>
              <a:rPr lang="en-US" sz="1350" i="1" dirty="0" err="1"/>
              <a:t>tienes</a:t>
            </a:r>
            <a:r>
              <a:rPr lang="en-US" sz="1350" i="1" dirty="0"/>
              <a:t> </a:t>
            </a:r>
            <a:r>
              <a:rPr lang="en-US" sz="1350" i="1" dirty="0" err="1"/>
              <a:t>Tiempo</a:t>
            </a:r>
            <a:endParaRPr lang="en-US" sz="1350" i="1" dirty="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6406410D-3044-4145-8D7E-4A493EBB1F27}"/>
              </a:ext>
            </a:extLst>
          </p:cNvPr>
          <p:cNvSpPr txBox="1"/>
          <p:nvPr/>
        </p:nvSpPr>
        <p:spPr>
          <a:xfrm>
            <a:off x="3414151" y="5655962"/>
            <a:ext cx="571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25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DAE6A2B9-6AFD-49C5-94C0-1BEF4A670527}"/>
              </a:ext>
            </a:extLst>
          </p:cNvPr>
          <p:cNvSpPr txBox="1"/>
          <p:nvPr/>
        </p:nvSpPr>
        <p:spPr>
          <a:xfrm>
            <a:off x="6025900" y="5641962"/>
            <a:ext cx="571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65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E746BA80-7137-4107-8CDB-08EC694F86AC}"/>
              </a:ext>
            </a:extLst>
          </p:cNvPr>
          <p:cNvSpPr txBox="1"/>
          <p:nvPr/>
        </p:nvSpPr>
        <p:spPr>
          <a:xfrm>
            <a:off x="7627310" y="5641962"/>
            <a:ext cx="571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85</a:t>
            </a:r>
          </a:p>
        </p:txBody>
      </p:sp>
      <p:pic>
        <p:nvPicPr>
          <p:cNvPr id="61" name="Picture 60" descr="A person posing for the camera&#10;&#10;Description automatically generated">
            <a:extLst>
              <a:ext uri="{FF2B5EF4-FFF2-40B4-BE49-F238E27FC236}">
                <a16:creationId xmlns:a16="http://schemas.microsoft.com/office/drawing/2014/main" id="{3EA65DB1-4ED1-492B-A7AB-16651DD8F05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6257" y="3527576"/>
            <a:ext cx="943326" cy="839323"/>
          </a:xfrm>
          <a:prstGeom prst="rect">
            <a:avLst/>
          </a:prstGeom>
        </p:spPr>
      </p:pic>
      <p:pic>
        <p:nvPicPr>
          <p:cNvPr id="63" name="Picture 62" descr="A picture containing clothing&#10;&#10;Description automatically generated">
            <a:extLst>
              <a:ext uri="{FF2B5EF4-FFF2-40B4-BE49-F238E27FC236}">
                <a16:creationId xmlns:a16="http://schemas.microsoft.com/office/drawing/2014/main" id="{A3F8CA8E-5570-423A-83C0-E83E1D0A151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4209" y="4396260"/>
            <a:ext cx="905969" cy="784936"/>
          </a:xfrm>
          <a:prstGeom prst="rect">
            <a:avLst/>
          </a:prstGeom>
        </p:spPr>
      </p:pic>
      <p:pic>
        <p:nvPicPr>
          <p:cNvPr id="67" name="Picture 66" descr="A picture containing clothing&#10;&#10;Description automatically generated">
            <a:extLst>
              <a:ext uri="{FF2B5EF4-FFF2-40B4-BE49-F238E27FC236}">
                <a16:creationId xmlns:a16="http://schemas.microsoft.com/office/drawing/2014/main" id="{C4913A89-D4F7-434B-A54D-545934B6804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8116" y="4086833"/>
            <a:ext cx="614555" cy="827917"/>
          </a:xfrm>
          <a:prstGeom prst="rect">
            <a:avLst/>
          </a:prstGeom>
        </p:spPr>
      </p:pic>
      <p:pic>
        <p:nvPicPr>
          <p:cNvPr id="73" name="Picture 72" descr="A person wearing a suit and tie&#10;&#10;Description automatically generated">
            <a:extLst>
              <a:ext uri="{FF2B5EF4-FFF2-40B4-BE49-F238E27FC236}">
                <a16:creationId xmlns:a16="http://schemas.microsoft.com/office/drawing/2014/main" id="{92753735-6F08-4B4B-91A8-65CF9CE57BD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5900" y="3237642"/>
            <a:ext cx="575995" cy="807798"/>
          </a:xfrm>
          <a:prstGeom prst="rect">
            <a:avLst/>
          </a:prstGeom>
        </p:spPr>
      </p:pic>
      <p:sp>
        <p:nvSpPr>
          <p:cNvPr id="85" name="Footer Placeholder 7">
            <a:extLst>
              <a:ext uri="{FF2B5EF4-FFF2-40B4-BE49-F238E27FC236}">
                <a16:creationId xmlns:a16="http://schemas.microsoft.com/office/drawing/2014/main" id="{7AFA7FA0-BD2A-4FB7-A31E-BAF082FC3E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55432"/>
            <a:ext cx="1543050" cy="273844"/>
          </a:xfrm>
        </p:spPr>
        <p:txBody>
          <a:bodyPr/>
          <a:lstStyle/>
          <a:p>
            <a:pPr algn="l">
              <a:defRPr/>
            </a:pPr>
            <a:r>
              <a:rPr lang="en-US" dirty="0"/>
              <a:t>© Alex </a:t>
            </a:r>
            <a:r>
              <a:rPr lang="en-US" dirty="0" err="1"/>
              <a:t>Barrón</a:t>
            </a:r>
            <a:r>
              <a:rPr lang="en-US" dirty="0"/>
              <a:t> 2020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BE4A21F6-4D13-42EB-9EAA-E01D7BCB9814}"/>
              </a:ext>
            </a:extLst>
          </p:cNvPr>
          <p:cNvSpPr txBox="1"/>
          <p:nvPr/>
        </p:nvSpPr>
        <p:spPr>
          <a:xfrm>
            <a:off x="328639" y="5690704"/>
            <a:ext cx="571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0</a:t>
            </a:r>
          </a:p>
        </p:txBody>
      </p:sp>
      <p:sp>
        <p:nvSpPr>
          <p:cNvPr id="33" name="Arc 32">
            <a:extLst>
              <a:ext uri="{FF2B5EF4-FFF2-40B4-BE49-F238E27FC236}">
                <a16:creationId xmlns:a16="http://schemas.microsoft.com/office/drawing/2014/main" id="{0BBC11A0-A5BC-4770-A349-9E92FDF11E4E}"/>
              </a:ext>
            </a:extLst>
          </p:cNvPr>
          <p:cNvSpPr/>
          <p:nvPr/>
        </p:nvSpPr>
        <p:spPr>
          <a:xfrm flipV="1">
            <a:off x="1595187" y="1336527"/>
            <a:ext cx="3623392" cy="3370280"/>
          </a:xfrm>
          <a:prstGeom prst="arc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4" name="Arc 33">
            <a:extLst>
              <a:ext uri="{FF2B5EF4-FFF2-40B4-BE49-F238E27FC236}">
                <a16:creationId xmlns:a16="http://schemas.microsoft.com/office/drawing/2014/main" id="{0241EEAF-62BB-4B2E-B2E0-23364C9A4703}"/>
              </a:ext>
            </a:extLst>
          </p:cNvPr>
          <p:cNvSpPr/>
          <p:nvPr/>
        </p:nvSpPr>
        <p:spPr>
          <a:xfrm>
            <a:off x="3241398" y="3004922"/>
            <a:ext cx="3936874" cy="2092906"/>
          </a:xfrm>
          <a:prstGeom prst="arc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6" name="Arc 35">
            <a:extLst>
              <a:ext uri="{FF2B5EF4-FFF2-40B4-BE49-F238E27FC236}">
                <a16:creationId xmlns:a16="http://schemas.microsoft.com/office/drawing/2014/main" id="{D7BA31B4-87A9-4123-BA40-1EBA22AF9B69}"/>
              </a:ext>
            </a:extLst>
          </p:cNvPr>
          <p:cNvSpPr/>
          <p:nvPr/>
        </p:nvSpPr>
        <p:spPr>
          <a:xfrm flipV="1">
            <a:off x="5490178" y="2528982"/>
            <a:ext cx="3318542" cy="1553972"/>
          </a:xfrm>
          <a:prstGeom prst="arc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1B0D6BA6-2AB1-4E05-936E-6D4BBEC9A3AD}"/>
              </a:ext>
            </a:extLst>
          </p:cNvPr>
          <p:cNvCxnSpPr>
            <a:cxnSpLocks/>
          </p:cNvCxnSpPr>
          <p:nvPr/>
        </p:nvCxnSpPr>
        <p:spPr>
          <a:xfrm>
            <a:off x="2236835" y="6324600"/>
            <a:ext cx="4005214" cy="0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F1D3F946-2B7D-48AC-BB8F-1ACB4F2C0A9D}"/>
              </a:ext>
            </a:extLst>
          </p:cNvPr>
          <p:cNvSpPr txBox="1"/>
          <p:nvPr/>
        </p:nvSpPr>
        <p:spPr>
          <a:xfrm>
            <a:off x="3141625" y="6332653"/>
            <a:ext cx="25844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+mj-lt"/>
              </a:rPr>
              <a:t>Ingreso</a:t>
            </a:r>
            <a:r>
              <a:rPr lang="en-US" sz="2400" b="1" dirty="0">
                <a:latin typeface="+mj-lt"/>
              </a:rPr>
              <a:t> </a:t>
            </a:r>
            <a:r>
              <a:rPr lang="en-US" sz="2400" b="1" dirty="0" err="1">
                <a:latin typeface="+mj-lt"/>
              </a:rPr>
              <a:t>Activo</a:t>
            </a:r>
            <a:r>
              <a:rPr lang="en-US" sz="2400" b="1" dirty="0">
                <a:latin typeface="+mj-lt"/>
              </a:rPr>
              <a:t> $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F45BE2F8-30BC-497C-93CB-EB997DE75B50}"/>
              </a:ext>
            </a:extLst>
          </p:cNvPr>
          <p:cNvCxnSpPr>
            <a:cxnSpLocks/>
          </p:cNvCxnSpPr>
          <p:nvPr/>
        </p:nvCxnSpPr>
        <p:spPr>
          <a:xfrm>
            <a:off x="6398089" y="6324600"/>
            <a:ext cx="1905928" cy="0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A5733CF9-A314-4107-A01C-2CE53841C167}"/>
              </a:ext>
            </a:extLst>
          </p:cNvPr>
          <p:cNvSpPr txBox="1"/>
          <p:nvPr/>
        </p:nvSpPr>
        <p:spPr>
          <a:xfrm>
            <a:off x="6398088" y="6324600"/>
            <a:ext cx="27459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+mj-lt"/>
              </a:rPr>
              <a:t>Ingreso</a:t>
            </a:r>
            <a:r>
              <a:rPr lang="en-US" sz="2400" b="1" dirty="0">
                <a:latin typeface="+mj-lt"/>
              </a:rPr>
              <a:t> </a:t>
            </a:r>
            <a:r>
              <a:rPr lang="en-US" sz="2400" b="1" dirty="0" err="1">
                <a:latin typeface="+mj-lt"/>
              </a:rPr>
              <a:t>Pasivo</a:t>
            </a:r>
            <a:r>
              <a:rPr lang="en-US" sz="2400" b="1" dirty="0">
                <a:latin typeface="+mj-lt"/>
              </a:rPr>
              <a:t> $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33FF373-D234-4E7D-9E13-C155F2B3FE6E}"/>
              </a:ext>
            </a:extLst>
          </p:cNvPr>
          <p:cNvCxnSpPr>
            <a:cxnSpLocks/>
          </p:cNvCxnSpPr>
          <p:nvPr/>
        </p:nvCxnSpPr>
        <p:spPr>
          <a:xfrm>
            <a:off x="6303128" y="6060035"/>
            <a:ext cx="0" cy="559406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A9CEF50D-70CB-4C69-8E7D-65616C5B3578}"/>
              </a:ext>
            </a:extLst>
          </p:cNvPr>
          <p:cNvSpPr txBox="1"/>
          <p:nvPr/>
        </p:nvSpPr>
        <p:spPr>
          <a:xfrm>
            <a:off x="5261002" y="2170842"/>
            <a:ext cx="2084251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i="1" dirty="0"/>
              <a:t>Entre mas </a:t>
            </a:r>
            <a:r>
              <a:rPr lang="en-US" sz="1350" i="1" dirty="0" err="1"/>
              <a:t>pasa</a:t>
            </a:r>
            <a:r>
              <a:rPr lang="en-US" sz="1350" i="1" dirty="0"/>
              <a:t> el </a:t>
            </a:r>
            <a:r>
              <a:rPr lang="en-US" sz="1350" i="1" dirty="0" err="1"/>
              <a:t>tiempo</a:t>
            </a:r>
            <a:r>
              <a:rPr lang="en-US" sz="1350" i="1" dirty="0"/>
              <a:t> </a:t>
            </a:r>
            <a:r>
              <a:rPr lang="en-US" sz="1350" i="1" dirty="0" err="1"/>
              <a:t>ya</a:t>
            </a:r>
            <a:r>
              <a:rPr lang="en-US" sz="1350" i="1" dirty="0"/>
              <a:t> no </a:t>
            </a:r>
            <a:r>
              <a:rPr lang="en-US" sz="1350" i="1" dirty="0" err="1"/>
              <a:t>debes</a:t>
            </a:r>
            <a:r>
              <a:rPr lang="en-US" sz="1350" i="1" dirty="0"/>
              <a:t> </a:t>
            </a:r>
            <a:r>
              <a:rPr lang="en-US" sz="1350" i="1" dirty="0" err="1"/>
              <a:t>tomar</a:t>
            </a:r>
            <a:r>
              <a:rPr lang="en-US" sz="1350" i="1" dirty="0"/>
              <a:t> tango </a:t>
            </a:r>
            <a:r>
              <a:rPr lang="en-US" sz="1350" i="1" dirty="0" err="1"/>
              <a:t>Riesgo</a:t>
            </a:r>
            <a:endParaRPr lang="en-US" sz="1350" i="1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4AACBF28-DB21-435F-B280-1509B5E0802E}"/>
              </a:ext>
            </a:extLst>
          </p:cNvPr>
          <p:cNvSpPr txBox="1"/>
          <p:nvPr/>
        </p:nvSpPr>
        <p:spPr>
          <a:xfrm>
            <a:off x="7201283" y="2506425"/>
            <a:ext cx="2084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+mj-lt"/>
              </a:rPr>
              <a:t>3. SEGURIDAD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8193CBC-C4AE-4FF4-9638-86294D398D34}"/>
              </a:ext>
            </a:extLst>
          </p:cNvPr>
          <p:cNvSpPr txBox="1"/>
          <p:nvPr/>
        </p:nvSpPr>
        <p:spPr>
          <a:xfrm>
            <a:off x="7345253" y="2990647"/>
            <a:ext cx="11909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i="1" dirty="0" err="1"/>
              <a:t>En</a:t>
            </a:r>
            <a:r>
              <a:rPr lang="en-US" sz="1350" i="1" dirty="0"/>
              <a:t> el </a:t>
            </a:r>
            <a:r>
              <a:rPr lang="en-US" sz="1350" i="1" dirty="0" err="1"/>
              <a:t>Retiro</a:t>
            </a:r>
            <a:r>
              <a:rPr lang="en-US" sz="1350" i="1" dirty="0"/>
              <a:t> la meta es </a:t>
            </a:r>
            <a:r>
              <a:rPr lang="en-US" sz="1350" i="1" dirty="0" err="1"/>
              <a:t>Seguridad</a:t>
            </a:r>
            <a:r>
              <a:rPr lang="en-US" sz="1350" i="1" dirty="0"/>
              <a:t> del </a:t>
            </a:r>
            <a:r>
              <a:rPr lang="en-US" sz="1350" i="1" dirty="0" err="1"/>
              <a:t>Ingreso</a:t>
            </a:r>
            <a:endParaRPr lang="en-US" sz="1350" i="1" dirty="0"/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3072FB02-D3F7-515A-161F-48093F09E5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88"/>
            <a:ext cx="160813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87110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A5675A-8818-4753-8EE5-D878A1A832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5386" y="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¿</a:t>
            </a:r>
            <a:r>
              <a:rPr lang="en-US" b="1" dirty="0" err="1"/>
              <a:t>Tendre</a:t>
            </a:r>
            <a:r>
              <a:rPr lang="en-US" b="1" dirty="0"/>
              <a:t> </a:t>
            </a:r>
            <a:r>
              <a:rPr lang="en-US" b="1" dirty="0" err="1"/>
              <a:t>Suficiente</a:t>
            </a:r>
            <a:r>
              <a:rPr lang="en-US" b="1" dirty="0"/>
              <a:t> </a:t>
            </a:r>
            <a:r>
              <a:rPr lang="en-US" b="1" dirty="0" err="1"/>
              <a:t>Ingreso</a:t>
            </a:r>
            <a:r>
              <a:rPr lang="en-US" b="1" dirty="0"/>
              <a:t> </a:t>
            </a:r>
            <a:br>
              <a:rPr lang="en-US" b="1" dirty="0"/>
            </a:br>
            <a:r>
              <a:rPr lang="en-US" b="1" dirty="0"/>
              <a:t>Para Un </a:t>
            </a:r>
            <a:r>
              <a:rPr lang="en-US" b="1" dirty="0" err="1"/>
              <a:t>Retiro</a:t>
            </a:r>
            <a:r>
              <a:rPr lang="en-US" b="1" dirty="0"/>
              <a:t> Comodo?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9B9E3F7-2F2E-46FF-B0B7-CF34555D695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2596" y="4191000"/>
            <a:ext cx="3862414" cy="257678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FBBF2DD-AE3E-4A02-9570-6ECF33DF18B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796571"/>
            <a:ext cx="3744410" cy="2286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6FEE832-3BCA-43D5-8F73-3FA2A815C4D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796571"/>
            <a:ext cx="4007005" cy="21336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ECC532D-D3DE-4602-A018-A322E5847EA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227" y="4309104"/>
            <a:ext cx="3632778" cy="2386879"/>
          </a:xfrm>
          <a:prstGeom prst="rect">
            <a:avLst/>
          </a:prstGeom>
        </p:spPr>
      </p:pic>
      <p:pic>
        <p:nvPicPr>
          <p:cNvPr id="3" name="Picture 1">
            <a:extLst>
              <a:ext uri="{FF2B5EF4-FFF2-40B4-BE49-F238E27FC236}">
                <a16:creationId xmlns:a16="http://schemas.microsoft.com/office/drawing/2014/main" id="{722B3933-4D32-4F2A-78DA-97EA20A36D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88"/>
            <a:ext cx="160813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22727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49C62B-CF04-4364-8D3E-B37EB3B171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-2004"/>
            <a:ext cx="8229600" cy="1143000"/>
          </a:xfrm>
        </p:spPr>
        <p:txBody>
          <a:bodyPr/>
          <a:lstStyle/>
          <a:p>
            <a:r>
              <a:rPr lang="en-US" b="1" dirty="0"/>
              <a:t>¿</a:t>
            </a:r>
            <a:r>
              <a:rPr lang="en-US" altLang="es-MX" b="1" dirty="0"/>
              <a:t>Que es la Libertad </a:t>
            </a:r>
            <a:r>
              <a:rPr lang="en-US" altLang="es-MX" b="1" dirty="0" err="1"/>
              <a:t>Financiera</a:t>
            </a:r>
            <a:r>
              <a:rPr lang="en-US" altLang="es-MX" b="1" dirty="0"/>
              <a:t>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D11527-1F46-436A-B1A2-E2CF659480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56236"/>
            <a:ext cx="8229600" cy="32004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Ser libre de </a:t>
            </a:r>
            <a:r>
              <a:rPr lang="en-US" dirty="0" err="1"/>
              <a:t>deudas</a:t>
            </a:r>
            <a:r>
              <a:rPr lang="en-US" dirty="0"/>
              <a:t>.</a:t>
            </a:r>
          </a:p>
          <a:p>
            <a:r>
              <a:rPr lang="en-US" dirty="0"/>
              <a:t>Tener </a:t>
            </a:r>
            <a:r>
              <a:rPr lang="en-US" dirty="0" err="1"/>
              <a:t>suficiente</a:t>
            </a:r>
            <a:r>
              <a:rPr lang="en-US" dirty="0"/>
              <a:t> </a:t>
            </a:r>
            <a:r>
              <a:rPr lang="en-US" dirty="0" err="1"/>
              <a:t>Ingreso</a:t>
            </a:r>
            <a:r>
              <a:rPr lang="en-US" dirty="0"/>
              <a:t> </a:t>
            </a:r>
            <a:r>
              <a:rPr lang="en-US" dirty="0" err="1"/>
              <a:t>Pasivo</a:t>
            </a:r>
            <a:r>
              <a:rPr lang="en-US" dirty="0"/>
              <a:t> para </a:t>
            </a:r>
            <a:r>
              <a:rPr lang="en-US" dirty="0" err="1"/>
              <a:t>mantener</a:t>
            </a:r>
            <a:r>
              <a:rPr lang="en-US" dirty="0"/>
              <a:t> </a:t>
            </a:r>
            <a:r>
              <a:rPr lang="en-US" dirty="0" err="1"/>
              <a:t>tu</a:t>
            </a:r>
            <a:r>
              <a:rPr lang="en-US" dirty="0"/>
              <a:t> </a:t>
            </a:r>
            <a:r>
              <a:rPr lang="en-US" dirty="0" err="1"/>
              <a:t>estandard</a:t>
            </a:r>
            <a:r>
              <a:rPr lang="en-US" dirty="0"/>
              <a:t> de </a:t>
            </a:r>
            <a:r>
              <a:rPr lang="en-US" dirty="0" err="1"/>
              <a:t>vida</a:t>
            </a:r>
            <a:r>
              <a:rPr lang="en-US" dirty="0"/>
              <a:t>, y </a:t>
            </a:r>
            <a:r>
              <a:rPr lang="en-US" dirty="0" err="1"/>
              <a:t>pagar</a:t>
            </a:r>
            <a:r>
              <a:rPr lang="en-US" dirty="0"/>
              <a:t> </a:t>
            </a:r>
            <a:r>
              <a:rPr lang="en-US" dirty="0" err="1"/>
              <a:t>tus</a:t>
            </a:r>
            <a:r>
              <a:rPr lang="en-US" dirty="0"/>
              <a:t> </a:t>
            </a:r>
            <a:r>
              <a:rPr lang="en-US" dirty="0" err="1"/>
              <a:t>gastos</a:t>
            </a:r>
            <a:r>
              <a:rPr lang="en-US" dirty="0"/>
              <a:t> sin </a:t>
            </a:r>
            <a:r>
              <a:rPr lang="en-US" dirty="0" err="1"/>
              <a:t>tener</a:t>
            </a:r>
            <a:r>
              <a:rPr lang="en-US" dirty="0"/>
              <a:t> que </a:t>
            </a:r>
            <a:r>
              <a:rPr lang="en-US" dirty="0" err="1"/>
              <a:t>trabajar</a:t>
            </a:r>
            <a:r>
              <a:rPr lang="en-US" dirty="0"/>
              <a:t> para </a:t>
            </a:r>
            <a:r>
              <a:rPr lang="en-US" dirty="0" err="1"/>
              <a:t>ganar</a:t>
            </a:r>
            <a:r>
              <a:rPr lang="en-US" dirty="0"/>
              <a:t> dinero.</a:t>
            </a:r>
          </a:p>
          <a:p>
            <a:r>
              <a:rPr lang="en-US" dirty="0" err="1"/>
              <a:t>Hacer</a:t>
            </a:r>
            <a:r>
              <a:rPr lang="en-US" dirty="0"/>
              <a:t> que el dinero </a:t>
            </a:r>
            <a:r>
              <a:rPr lang="en-US" dirty="0" err="1"/>
              <a:t>trabaje</a:t>
            </a:r>
            <a:r>
              <a:rPr lang="en-US" dirty="0"/>
              <a:t> por </a:t>
            </a:r>
            <a:r>
              <a:rPr lang="en-US" dirty="0" err="1"/>
              <a:t>ti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vez</a:t>
            </a:r>
            <a:r>
              <a:rPr lang="en-US" dirty="0"/>
              <a:t> de </a:t>
            </a:r>
            <a:r>
              <a:rPr lang="en-US" dirty="0" err="1"/>
              <a:t>tu</a:t>
            </a:r>
            <a:r>
              <a:rPr lang="en-US" dirty="0"/>
              <a:t> </a:t>
            </a:r>
            <a:r>
              <a:rPr lang="en-US" dirty="0" err="1"/>
              <a:t>trabajar</a:t>
            </a:r>
            <a:r>
              <a:rPr lang="en-US" dirty="0"/>
              <a:t> por el dinero. </a:t>
            </a:r>
          </a:p>
        </p:txBody>
      </p:sp>
      <p:pic>
        <p:nvPicPr>
          <p:cNvPr id="6" name="Picture 5" descr="A close up of a chair&#10;&#10;Description automatically generated">
            <a:extLst>
              <a:ext uri="{FF2B5EF4-FFF2-40B4-BE49-F238E27FC236}">
                <a16:creationId xmlns:a16="http://schemas.microsoft.com/office/drawing/2014/main" id="{CFE9FC7C-E876-486D-99BC-CEF17C04FB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2977" y="4553684"/>
            <a:ext cx="5802086" cy="1981200"/>
          </a:xfrm>
          <a:prstGeom prst="rect">
            <a:avLst/>
          </a:prstGeom>
        </p:spPr>
      </p:pic>
      <p:pic>
        <p:nvPicPr>
          <p:cNvPr id="7" name="Picture 6" descr="A picture containing toy&#10;&#10;Description automatically generated">
            <a:extLst>
              <a:ext uri="{FF2B5EF4-FFF2-40B4-BE49-F238E27FC236}">
                <a16:creationId xmlns:a16="http://schemas.microsoft.com/office/drawing/2014/main" id="{E3115F79-2CEC-47A1-A4E6-760C04D79F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726" y="4565716"/>
            <a:ext cx="1990725" cy="1981551"/>
          </a:xfrm>
          <a:prstGeom prst="rect">
            <a:avLst/>
          </a:prstGeom>
        </p:spPr>
      </p:pic>
      <p:pic>
        <p:nvPicPr>
          <p:cNvPr id="4" name="Picture 1">
            <a:extLst>
              <a:ext uri="{FF2B5EF4-FFF2-40B4-BE49-F238E27FC236}">
                <a16:creationId xmlns:a16="http://schemas.microsoft.com/office/drawing/2014/main" id="{C88D6472-84DB-FF47-BF64-B959B18B3D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88"/>
            <a:ext cx="160813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84355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A5675A-8818-4753-8EE5-D878A1A832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76200" y="501836"/>
            <a:ext cx="9220200" cy="1143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¿En </a:t>
            </a:r>
            <a:r>
              <a:rPr lang="en-US" b="1" dirty="0" err="1"/>
              <a:t>Qué</a:t>
            </a:r>
            <a:r>
              <a:rPr lang="en-US" b="1" dirty="0"/>
              <a:t> </a:t>
            </a:r>
            <a:r>
              <a:rPr lang="en-US" b="1" dirty="0" err="1"/>
              <a:t>Debo</a:t>
            </a:r>
            <a:r>
              <a:rPr lang="en-US" b="1" dirty="0"/>
              <a:t> </a:t>
            </a:r>
            <a:r>
              <a:rPr lang="en-US" b="1" dirty="0" err="1"/>
              <a:t>Invertir</a:t>
            </a:r>
            <a:r>
              <a:rPr lang="en-US" b="1" dirty="0"/>
              <a:t>? Oro?</a:t>
            </a:r>
            <a:br>
              <a:rPr lang="en-US" b="1" dirty="0"/>
            </a:br>
            <a:r>
              <a:rPr lang="en-US" b="1" dirty="0"/>
              <a:t>Bolsa de </a:t>
            </a:r>
            <a:r>
              <a:rPr lang="en-US" b="1" dirty="0" err="1"/>
              <a:t>Valores</a:t>
            </a:r>
            <a:r>
              <a:rPr lang="en-US" b="1" dirty="0"/>
              <a:t>? </a:t>
            </a:r>
            <a:r>
              <a:rPr lang="en-US" b="1" dirty="0" err="1"/>
              <a:t>Cyptos</a:t>
            </a:r>
            <a:r>
              <a:rPr lang="en-US" b="1" dirty="0"/>
              <a:t>? </a:t>
            </a:r>
            <a:r>
              <a:rPr lang="en-US" b="1" dirty="0" err="1"/>
              <a:t>Bienes</a:t>
            </a:r>
            <a:r>
              <a:rPr lang="en-US" b="1" dirty="0"/>
              <a:t> </a:t>
            </a:r>
            <a:r>
              <a:rPr lang="en-US" b="1" dirty="0" err="1"/>
              <a:t>Raíces</a:t>
            </a:r>
            <a:r>
              <a:rPr lang="en-US" b="1" dirty="0"/>
              <a:t>? 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3CA7D3E-7B56-4822-96E8-993C291FE43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486547"/>
            <a:ext cx="3862414" cy="203088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A158EBB-B864-4B33-A605-A762358233B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1355" y="1730206"/>
            <a:ext cx="4371975" cy="2542883"/>
          </a:xfrm>
          <a:prstGeom prst="rect">
            <a:avLst/>
          </a:prstGeom>
        </p:spPr>
      </p:pic>
      <p:pic>
        <p:nvPicPr>
          <p:cNvPr id="12" name="Picture 11" descr="A red house&#10;&#10;Description generated with high confidence">
            <a:extLst>
              <a:ext uri="{FF2B5EF4-FFF2-40B4-BE49-F238E27FC236}">
                <a16:creationId xmlns:a16="http://schemas.microsoft.com/office/drawing/2014/main" id="{4E1FD361-1289-4394-BC08-A6D83EB949D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72923"/>
            <a:ext cx="3276600" cy="24574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598FC0B-7B27-40CC-BF0E-60EB65ADAD9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4497477"/>
            <a:ext cx="3171825" cy="2019952"/>
          </a:xfrm>
          <a:prstGeom prst="rect">
            <a:avLst/>
          </a:prstGeom>
        </p:spPr>
      </p:pic>
      <p:pic>
        <p:nvPicPr>
          <p:cNvPr id="3" name="Picture 1">
            <a:extLst>
              <a:ext uri="{FF2B5EF4-FFF2-40B4-BE49-F238E27FC236}">
                <a16:creationId xmlns:a16="http://schemas.microsoft.com/office/drawing/2014/main" id="{3F8F4B0C-4C46-C08E-BF48-2F5F2C83E0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88"/>
            <a:ext cx="160813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2562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1339" y="-9064"/>
            <a:ext cx="7622116" cy="1332035"/>
          </a:xfrm>
        </p:spPr>
        <p:txBody>
          <a:bodyPr>
            <a:normAutofit/>
          </a:bodyPr>
          <a:lstStyle/>
          <a:p>
            <a:r>
              <a:rPr lang="en-US" b="1" dirty="0"/>
              <a:t>4 </a:t>
            </a:r>
            <a:r>
              <a:rPr lang="en-US" b="1" dirty="0" err="1"/>
              <a:t>Tipos</a:t>
            </a:r>
            <a:r>
              <a:rPr lang="en-US" b="1" dirty="0"/>
              <a:t> de </a:t>
            </a:r>
            <a:r>
              <a:rPr lang="en-US" b="1" dirty="0" err="1"/>
              <a:t>Inversiones</a:t>
            </a:r>
            <a:endParaRPr lang="en-US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5562600" y="1447800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7030A0"/>
                </a:solidFill>
                <a:latin typeface="+mj-lt"/>
              </a:rPr>
              <a:t>PASIVO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2438399" y="1447800"/>
            <a:ext cx="30396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+mj-lt"/>
              </a:rPr>
              <a:t>ACTIVO</a:t>
            </a:r>
          </a:p>
        </p:txBody>
      </p:sp>
      <p:sp>
        <p:nvSpPr>
          <p:cNvPr id="85" name="Footer Placeholder 7">
            <a:extLst>
              <a:ext uri="{FF2B5EF4-FFF2-40B4-BE49-F238E27FC236}">
                <a16:creationId xmlns:a16="http://schemas.microsoft.com/office/drawing/2014/main" id="{7AFA7FA0-BD2A-4FB7-A31E-BAF082FC3E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55432"/>
            <a:ext cx="1543050" cy="273844"/>
          </a:xfrm>
        </p:spPr>
        <p:txBody>
          <a:bodyPr/>
          <a:lstStyle/>
          <a:p>
            <a:pPr algn="l">
              <a:defRPr/>
            </a:pPr>
            <a:r>
              <a:rPr lang="en-US" dirty="0"/>
              <a:t>© Alex </a:t>
            </a:r>
            <a:r>
              <a:rPr lang="en-US" dirty="0" err="1"/>
              <a:t>Barrón</a:t>
            </a:r>
            <a:r>
              <a:rPr lang="en-US" dirty="0"/>
              <a:t> 2020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AB0ACB8-44E8-40B4-B477-12007D4C8057}"/>
              </a:ext>
            </a:extLst>
          </p:cNvPr>
          <p:cNvSpPr txBox="1"/>
          <p:nvPr/>
        </p:nvSpPr>
        <p:spPr>
          <a:xfrm>
            <a:off x="2438400" y="2314917"/>
            <a:ext cx="3200400" cy="181588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Bolsa de </a:t>
            </a:r>
            <a:r>
              <a:rPr lang="en-US" sz="2800" dirty="0" err="1"/>
              <a:t>Valores</a:t>
            </a: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err="1"/>
              <a:t>Fondos</a:t>
            </a:r>
            <a:r>
              <a:rPr lang="en-US" sz="2800" dirty="0"/>
              <a:t> </a:t>
            </a:r>
            <a:r>
              <a:rPr lang="en-US" sz="2800" dirty="0" err="1"/>
              <a:t>Mutuos</a:t>
            </a: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Cryptos, </a:t>
            </a:r>
            <a:r>
              <a:rPr lang="en-US" sz="2800" dirty="0" err="1"/>
              <a:t>ForEx</a:t>
            </a: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IUL, VUL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8ED6C4C6-10D5-4926-B548-4FE9B46C7C27}"/>
              </a:ext>
            </a:extLst>
          </p:cNvPr>
          <p:cNvSpPr txBox="1"/>
          <p:nvPr/>
        </p:nvSpPr>
        <p:spPr>
          <a:xfrm>
            <a:off x="212876" y="2684248"/>
            <a:ext cx="22040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latin typeface="+mj-lt"/>
              </a:rPr>
              <a:t>APRECIACION</a:t>
            </a:r>
          </a:p>
          <a:p>
            <a:r>
              <a:rPr lang="en-US" sz="2400" b="1" dirty="0">
                <a:solidFill>
                  <a:srgbClr val="0000FF"/>
                </a:solidFill>
                <a:latin typeface="+mj-lt"/>
              </a:rPr>
              <a:t>(CRECIMIENTO)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DE6B2BD5-2265-45D0-8B2E-288674CC56D8}"/>
              </a:ext>
            </a:extLst>
          </p:cNvPr>
          <p:cNvSpPr txBox="1"/>
          <p:nvPr/>
        </p:nvSpPr>
        <p:spPr>
          <a:xfrm>
            <a:off x="5660233" y="2314917"/>
            <a:ext cx="3270891" cy="181588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err="1"/>
              <a:t>Fondos</a:t>
            </a:r>
            <a:r>
              <a:rPr lang="en-US" sz="2800" dirty="0"/>
              <a:t> de Index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Oro, Tierras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401(k), IRA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Seguro Vida Entera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3EE9CD7-044E-4CFE-AA6B-BD3852167E7D}"/>
              </a:ext>
            </a:extLst>
          </p:cNvPr>
          <p:cNvSpPr txBox="1"/>
          <p:nvPr/>
        </p:nvSpPr>
        <p:spPr>
          <a:xfrm>
            <a:off x="2438399" y="4130799"/>
            <a:ext cx="3200400" cy="209288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err="1"/>
              <a:t>Trabajo</a:t>
            </a: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Red Multi-Level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err="1"/>
              <a:t>Negocio</a:t>
            </a: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err="1"/>
              <a:t>Propiedades</a:t>
            </a:r>
            <a:endParaRPr lang="en-US" sz="2800" dirty="0"/>
          </a:p>
          <a:p>
            <a:endParaRPr lang="en-US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DBFE0B6D-11A1-4632-93C4-C8FF17D97010}"/>
              </a:ext>
            </a:extLst>
          </p:cNvPr>
          <p:cNvSpPr txBox="1"/>
          <p:nvPr/>
        </p:nvSpPr>
        <p:spPr>
          <a:xfrm>
            <a:off x="5660232" y="4130799"/>
            <a:ext cx="3270891" cy="209288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CD’s de Banco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Money Market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err="1"/>
              <a:t>Bonos</a:t>
            </a: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err="1"/>
              <a:t>Anualidades</a:t>
            </a:r>
            <a:endParaRPr lang="en-US" sz="2800" dirty="0"/>
          </a:p>
          <a:p>
            <a:endParaRPr lang="en-US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11B7B9BD-7EB5-4DAA-BB96-BD4C1324F7AD}"/>
              </a:ext>
            </a:extLst>
          </p:cNvPr>
          <p:cNvSpPr txBox="1"/>
          <p:nvPr/>
        </p:nvSpPr>
        <p:spPr>
          <a:xfrm>
            <a:off x="304800" y="4357263"/>
            <a:ext cx="22040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B050"/>
                </a:solidFill>
                <a:latin typeface="+mj-lt"/>
              </a:rPr>
              <a:t>FLUJO DE EFECTIVO</a:t>
            </a:r>
          </a:p>
          <a:p>
            <a:r>
              <a:rPr lang="en-US" sz="2400" b="1" dirty="0">
                <a:solidFill>
                  <a:srgbClr val="00B050"/>
                </a:solidFill>
                <a:latin typeface="+mj-lt"/>
              </a:rPr>
              <a:t>(INGRESOS)</a:t>
            </a:r>
          </a:p>
        </p:txBody>
      </p:sp>
      <p:pic>
        <p:nvPicPr>
          <p:cNvPr id="3" name="Picture 1">
            <a:extLst>
              <a:ext uri="{FF2B5EF4-FFF2-40B4-BE49-F238E27FC236}">
                <a16:creationId xmlns:a16="http://schemas.microsoft.com/office/drawing/2014/main" id="{70740929-7059-D1C4-A5E5-849ECAEDA5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88"/>
            <a:ext cx="160813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54622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2087</TotalTime>
  <Words>2373</Words>
  <Application>Microsoft Office PowerPoint</Application>
  <PresentationFormat>On-screen Show (4:3)</PresentationFormat>
  <Paragraphs>385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7" baseType="lpstr">
      <vt:lpstr>Arial</vt:lpstr>
      <vt:lpstr>Calibri</vt:lpstr>
      <vt:lpstr>Wingdings</vt:lpstr>
      <vt:lpstr>Office Theme</vt:lpstr>
      <vt:lpstr>Reto Libertad Financiera</vt:lpstr>
      <vt:lpstr>LOS PROBLEMAS QUE INVERSIONISTAS ENFRENTAN HOY</vt:lpstr>
      <vt:lpstr>Las 5 Etapas de la Vida</vt:lpstr>
      <vt:lpstr>Las Fases del Dinero</vt:lpstr>
      <vt:lpstr>Riesgo vs. Recompensa vs. Tiempo</vt:lpstr>
      <vt:lpstr>¿Tendre Suficiente Ingreso  Para Un Retiro Comodo?</vt:lpstr>
      <vt:lpstr>¿Que es la Libertad Financiera?</vt:lpstr>
      <vt:lpstr>¿En Qué Debo Invertir? Oro? Bolsa de Valores? Cyptos? Bienes Raíces? </vt:lpstr>
      <vt:lpstr>4 Tipos de Inversiones</vt:lpstr>
      <vt:lpstr>Problemas Que Entrentamos Hoy</vt:lpstr>
      <vt:lpstr>Problemas Que Entrentamos Hoy</vt:lpstr>
      <vt:lpstr>Problemas Que Entrentamos Hoy</vt:lpstr>
      <vt:lpstr>La Inflación esta muy alta</vt:lpstr>
      <vt:lpstr>Problemas Que Entrentamos Hoy</vt:lpstr>
      <vt:lpstr>Problemas Que Entrentamos Hoy</vt:lpstr>
      <vt:lpstr>Volatilidad del Mercado &amp; Falta de Predecibilidad</vt:lpstr>
      <vt:lpstr>Propiedades de Renta Ofrecen  Retornos Bajos</vt:lpstr>
      <vt:lpstr>Ganancias Tipicas  en Casas de Renta</vt:lpstr>
      <vt:lpstr>Cryptos – “Dinero” Digital Uno Nuevo Cada Hora</vt:lpstr>
      <vt:lpstr>Problemas Que Entrentamos Hoy</vt:lpstr>
      <vt:lpstr>Problemas Que Entrentamos Hoy</vt:lpstr>
      <vt:lpstr>Problemas Que Entrentamos Hoy</vt:lpstr>
      <vt:lpstr>Problemas Que Entrentamos Hoy</vt:lpstr>
      <vt:lpstr>El Verdadero Dolor</vt:lpstr>
      <vt:lpstr>El Inversionista Tipico</vt:lpstr>
      <vt:lpstr>El Consumidor Tipico</vt:lpstr>
      <vt:lpstr>La Solucion Ideal</vt:lpstr>
      <vt:lpstr>El Producto Ideal</vt:lpstr>
      <vt:lpstr>Transicionar es Clave</vt:lpstr>
      <vt:lpstr>La Inversiόn Ideal</vt:lpstr>
      <vt:lpstr>La Inversion Ideal</vt:lpstr>
      <vt:lpstr>La Inversion Ideal</vt:lpstr>
      <vt:lpstr>Preguntas?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PREDICTABLE PASSIVE INCOME  How to Enjoy Life More &amp; Worry Less About Money</dc:title>
  <dc:creator>Alex Barron</dc:creator>
  <cp:lastModifiedBy>Alex Barron</cp:lastModifiedBy>
  <cp:revision>61</cp:revision>
  <dcterms:created xsi:type="dcterms:W3CDTF">2020-01-16T18:56:16Z</dcterms:created>
  <dcterms:modified xsi:type="dcterms:W3CDTF">2024-07-08T23:48:59Z</dcterms:modified>
</cp:coreProperties>
</file>