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2" r:id="rId5"/>
    <p:sldId id="258" r:id="rId6"/>
    <p:sldId id="260" r:id="rId7"/>
    <p:sldId id="263" r:id="rId8"/>
    <p:sldId id="333" r:id="rId9"/>
    <p:sldId id="278" r:id="rId10"/>
    <p:sldId id="279" r:id="rId11"/>
    <p:sldId id="276" r:id="rId12"/>
    <p:sldId id="264" r:id="rId13"/>
    <p:sldId id="266" r:id="rId14"/>
    <p:sldId id="265" r:id="rId15"/>
    <p:sldId id="332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8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9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ECAE-789C-496F-A805-AC9B0CA7644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7A71-8C03-4A17-86C0-3E5B7B09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3176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 Universidad del </a:t>
            </a:r>
            <a:r>
              <a:rPr lang="en-US" b="1" dirty="0" err="1"/>
              <a:t>Éxito</a:t>
            </a:r>
            <a:br>
              <a:rPr lang="en-US" b="1" dirty="0"/>
            </a:b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57" y="228600"/>
            <a:ext cx="2463483" cy="2463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743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Presenta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00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006600" y="1242009"/>
            <a:ext cx="5029200" cy="464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87600" y="1590466"/>
            <a:ext cx="4267200" cy="39512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92400" y="1851610"/>
            <a:ext cx="3657600" cy="3429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97200" y="2156410"/>
            <a:ext cx="3048000" cy="2819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78200" y="2499310"/>
            <a:ext cx="2286000" cy="213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59200" y="2847766"/>
            <a:ext cx="1524000" cy="1436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4300"/>
            <a:ext cx="6324600" cy="1028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de </a:t>
            </a:r>
            <a:r>
              <a:rPr lang="en-US" b="1" dirty="0" err="1"/>
              <a:t>Dentro</a:t>
            </a:r>
            <a:r>
              <a:rPr lang="en-US" b="1" dirty="0"/>
              <a:t> </a:t>
            </a:r>
            <a:r>
              <a:rPr lang="en-US" b="1" dirty="0" err="1"/>
              <a:t>Hacia</a:t>
            </a:r>
            <a:r>
              <a:rPr lang="en-US" b="1" dirty="0"/>
              <a:t> </a:t>
            </a:r>
            <a:r>
              <a:rPr lang="en-US" b="1" dirty="0" err="1"/>
              <a:t>Afuera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2977965"/>
            <a:ext cx="1806229" cy="288671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Ser</a:t>
            </a:r>
            <a:endParaRPr lang="en-US" dirty="0"/>
          </a:p>
          <a:p>
            <a:r>
              <a:rPr lang="en-US" dirty="0" err="1"/>
              <a:t>Creer</a:t>
            </a:r>
            <a:endParaRPr lang="en-US" dirty="0"/>
          </a:p>
          <a:p>
            <a:r>
              <a:rPr lang="en-US" dirty="0" err="1"/>
              <a:t>Pensar</a:t>
            </a:r>
            <a:endParaRPr lang="en-US" dirty="0"/>
          </a:p>
          <a:p>
            <a:r>
              <a:rPr lang="en-US" dirty="0" err="1"/>
              <a:t>Sentir</a:t>
            </a:r>
            <a:endParaRPr lang="en-US" dirty="0"/>
          </a:p>
          <a:p>
            <a:r>
              <a:rPr lang="en-US" dirty="0" err="1"/>
              <a:t>Hacer</a:t>
            </a:r>
            <a:endParaRPr lang="en-US" dirty="0"/>
          </a:p>
          <a:p>
            <a:r>
              <a:rPr lang="en-US" dirty="0"/>
              <a:t>Tener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E6406-E6C5-42DC-9C04-0A5325D6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71" cy="914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64000" y="3147010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9200" y="395981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ESPIRITU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1100" y="426758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ALMA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4280" y="498597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MENTE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4280" y="466803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SUBCONCIENTE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5400" y="523397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CORAZÓN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200" y="555371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CUERPO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0" y="6248400"/>
            <a:ext cx="85344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espirituales</a:t>
            </a:r>
            <a:r>
              <a:rPr lang="en-US" dirty="0"/>
              <a:t> </a:t>
            </a:r>
            <a:r>
              <a:rPr lang="en-US" dirty="0" err="1"/>
              <a:t>viviendo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cierto</a:t>
            </a:r>
            <a:r>
              <a:rPr lang="en-US" dirty="0"/>
              <a:t> </a:t>
            </a:r>
            <a:r>
              <a:rPr lang="en-US" dirty="0" err="1"/>
              <a:t>periodo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69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Transformar</a:t>
            </a:r>
            <a:r>
              <a:rPr lang="en-US" b="1" dirty="0"/>
              <a:t> un </a:t>
            </a:r>
            <a:r>
              <a:rPr lang="en-US" b="1" dirty="0" err="1"/>
              <a:t>Sueño</a:t>
            </a:r>
            <a:br>
              <a:rPr lang="en-US" b="1" dirty="0"/>
            </a:b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Realidad</a:t>
            </a:r>
            <a:r>
              <a:rPr lang="en-US" b="1" dirty="0"/>
              <a:t>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563582" y="3470966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6186" y="1870548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?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09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5851" y="3407282"/>
            <a:ext cx="15878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FORMULA</a:t>
            </a:r>
          </a:p>
          <a:p>
            <a:pPr algn="ctr"/>
            <a:r>
              <a:rPr lang="en-US" sz="2400" b="1" dirty="0"/>
              <a:t>DEL ÉXITO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971800" y="3434953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12" y="5915298"/>
            <a:ext cx="1762471" cy="914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44935" y="4714969"/>
            <a:ext cx="627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Tienes</a:t>
            </a:r>
            <a:r>
              <a:rPr lang="en-US" sz="2400" dirty="0"/>
              <a:t> que plantar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semilla</a:t>
            </a:r>
            <a:r>
              <a:rPr lang="en-US" sz="2400" dirty="0"/>
              <a:t> del </a:t>
            </a:r>
            <a:r>
              <a:rPr lang="en-US" sz="2400" dirty="0" err="1"/>
              <a:t>deseo</a:t>
            </a:r>
            <a:r>
              <a:rPr lang="en-US" sz="2400" dirty="0"/>
              <a:t> y </a:t>
            </a:r>
            <a:r>
              <a:rPr lang="en-US" sz="2400" dirty="0" err="1"/>
              <a:t>cuidar</a:t>
            </a:r>
            <a:r>
              <a:rPr lang="en-US" sz="2400" dirty="0"/>
              <a:t> de </a:t>
            </a:r>
            <a:r>
              <a:rPr lang="en-US" sz="2400" dirty="0" err="1"/>
              <a:t>ella</a:t>
            </a:r>
            <a:r>
              <a:rPr lang="en-US" sz="2400" dirty="0"/>
              <a:t> hasta que </a:t>
            </a:r>
            <a:r>
              <a:rPr lang="en-US" sz="2400" dirty="0" err="1"/>
              <a:t>veas</a:t>
            </a:r>
            <a:r>
              <a:rPr lang="en-US" sz="2400" dirty="0"/>
              <a:t> el </a:t>
            </a:r>
            <a:r>
              <a:rPr lang="en-US" sz="2400" dirty="0" err="1"/>
              <a:t>fruto</a:t>
            </a:r>
            <a:r>
              <a:rPr lang="en-US" sz="2400" dirty="0"/>
              <a:t> que </a:t>
            </a:r>
            <a:r>
              <a:rPr lang="en-US" sz="2400" dirty="0" err="1"/>
              <a:t>deseas</a:t>
            </a:r>
            <a:r>
              <a:rPr lang="en-US" sz="2400" dirty="0"/>
              <a:t>. </a:t>
            </a:r>
          </a:p>
        </p:txBody>
      </p:sp>
      <p:sp>
        <p:nvSpPr>
          <p:cNvPr id="15" name="Oval 14"/>
          <p:cNvSpPr/>
          <p:nvPr/>
        </p:nvSpPr>
        <p:spPr>
          <a:xfrm>
            <a:off x="1371600" y="3103336"/>
            <a:ext cx="1461071" cy="13924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67307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PRESENTE</a:t>
            </a:r>
          </a:p>
        </p:txBody>
      </p:sp>
      <p:sp>
        <p:nvSpPr>
          <p:cNvPr id="23" name="Oval 22"/>
          <p:cNvSpPr/>
          <p:nvPr/>
        </p:nvSpPr>
        <p:spPr>
          <a:xfrm>
            <a:off x="6400800" y="2966684"/>
            <a:ext cx="1409700" cy="13908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6367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FUTURO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4935" y="3420272"/>
            <a:ext cx="914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Sueño</a:t>
            </a:r>
            <a:endParaRPr lang="en-US" b="1" dirty="0"/>
          </a:p>
          <a:p>
            <a:pPr algn="ctr"/>
            <a:r>
              <a:rPr lang="en-US" b="1" dirty="0" err="1"/>
              <a:t>Deseo</a:t>
            </a:r>
            <a:endParaRPr lang="en-US" b="1" dirty="0"/>
          </a:p>
          <a:p>
            <a:pPr algn="ctr"/>
            <a:r>
              <a:rPr lang="en-US" b="1" dirty="0" err="1"/>
              <a:t>Semilla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3200455"/>
            <a:ext cx="13335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Realidad</a:t>
            </a:r>
            <a:endParaRPr lang="en-US" b="1" dirty="0"/>
          </a:p>
          <a:p>
            <a:pPr algn="ctr"/>
            <a:r>
              <a:rPr lang="en-US" b="1" dirty="0" err="1"/>
              <a:t>Resultado</a:t>
            </a:r>
            <a:endParaRPr lang="en-US" b="1" dirty="0"/>
          </a:p>
          <a:p>
            <a:pPr algn="ctr"/>
            <a:r>
              <a:rPr lang="en-US" b="1" dirty="0" err="1"/>
              <a:t>Fruto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39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612477" y="2992214"/>
            <a:ext cx="1409700" cy="13908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7240" y="3107680"/>
            <a:ext cx="1461071" cy="12542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Formula del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4847317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CUAL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Realidad</a:t>
            </a:r>
            <a:r>
              <a:rPr lang="en-US" sz="1600" dirty="0"/>
              <a:t> actual? (</a:t>
            </a:r>
            <a:r>
              <a:rPr lang="en-US" sz="1600" dirty="0" err="1"/>
              <a:t>Hechos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DONDE </a:t>
            </a:r>
            <a:r>
              <a:rPr lang="en-US" sz="1600" dirty="0" err="1"/>
              <a:t>Estas</a:t>
            </a:r>
            <a:r>
              <a:rPr lang="en-US" sz="1600" dirty="0"/>
              <a:t> </a:t>
            </a:r>
            <a:r>
              <a:rPr lang="en-US" sz="1600" dirty="0" err="1"/>
              <a:t>Ahorita</a:t>
            </a:r>
            <a:r>
              <a:rPr lang="en-US" sz="1600" dirty="0"/>
              <a:t>? (</a:t>
            </a:r>
            <a:r>
              <a:rPr lang="en-US" sz="1600" dirty="0" err="1"/>
              <a:t>Posicion</a:t>
            </a:r>
            <a:r>
              <a:rPr lang="en-US" sz="1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5779" y="4543851"/>
            <a:ext cx="216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 </a:t>
            </a:r>
            <a:r>
              <a:rPr lang="en-US" sz="1600" dirty="0" err="1"/>
              <a:t>Quieres</a:t>
            </a:r>
            <a:r>
              <a:rPr lang="en-US" sz="1600" dirty="0"/>
              <a:t>? (</a:t>
            </a:r>
            <a:r>
              <a:rPr lang="en-US" sz="1600" dirty="0" err="1"/>
              <a:t>Deseo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CUAL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Sueño</a:t>
            </a:r>
            <a:r>
              <a:rPr lang="en-US" sz="1600" dirty="0"/>
              <a:t>? (</a:t>
            </a:r>
            <a:r>
              <a:rPr lang="en-US" sz="1600" dirty="0" err="1"/>
              <a:t>Sueño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DONDE </a:t>
            </a:r>
            <a:r>
              <a:rPr lang="en-US" sz="1600" dirty="0" err="1"/>
              <a:t>Quieres</a:t>
            </a:r>
            <a:r>
              <a:rPr lang="en-US" sz="1600" dirty="0"/>
              <a:t> </a:t>
            </a:r>
            <a:r>
              <a:rPr lang="en-US" sz="1600" dirty="0" err="1"/>
              <a:t>Ir</a:t>
            </a:r>
            <a:r>
              <a:rPr lang="en-US" sz="1600" dirty="0"/>
              <a:t>? (</a:t>
            </a:r>
            <a:r>
              <a:rPr lang="en-US" sz="1600" dirty="0" err="1"/>
              <a:t>Destino</a:t>
            </a:r>
            <a:r>
              <a:rPr lang="en-US" sz="1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5981" y="3225986"/>
            <a:ext cx="13459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Formula del</a:t>
            </a:r>
          </a:p>
          <a:p>
            <a:pPr algn="ctr"/>
            <a:r>
              <a:rPr lang="en-US" dirty="0"/>
              <a:t>ÉXITO</a:t>
            </a:r>
          </a:p>
          <a:p>
            <a:pPr algn="ctr"/>
            <a:r>
              <a:rPr lang="en-US" i="1" dirty="0" err="1"/>
              <a:t>Construir</a:t>
            </a:r>
            <a:endParaRPr lang="en-US" i="1" dirty="0"/>
          </a:p>
        </p:txBody>
      </p:sp>
      <p:sp>
        <p:nvSpPr>
          <p:cNvPr id="9" name="Oval 8"/>
          <p:cNvSpPr/>
          <p:nvPr/>
        </p:nvSpPr>
        <p:spPr>
          <a:xfrm>
            <a:off x="3847884" y="3251436"/>
            <a:ext cx="1461071" cy="8724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1219" y="3389935"/>
            <a:ext cx="91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Sueño</a:t>
            </a:r>
            <a:endParaRPr lang="en-US" dirty="0"/>
          </a:p>
          <a:p>
            <a:pPr algn="ctr"/>
            <a:r>
              <a:rPr lang="en-US" dirty="0" err="1"/>
              <a:t>Deseo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1748" y="846443"/>
            <a:ext cx="1671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 </a:t>
            </a:r>
            <a:r>
              <a:rPr lang="en-US" sz="1600" dirty="0" err="1"/>
              <a:t>Proposito</a:t>
            </a:r>
            <a:r>
              <a:rPr lang="en-US" sz="1600" dirty="0"/>
              <a:t> </a:t>
            </a:r>
            <a:r>
              <a:rPr lang="en-US" sz="1600" dirty="0" err="1"/>
              <a:t>Definido</a:t>
            </a:r>
            <a:r>
              <a:rPr lang="en-US" sz="1600" dirty="0"/>
              <a:t> (</a:t>
            </a:r>
            <a:r>
              <a:rPr lang="en-US" sz="1600" dirty="0" err="1"/>
              <a:t>PORQUE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Imaginación</a:t>
            </a:r>
            <a:r>
              <a:rPr lang="en-US" sz="1600" dirty="0"/>
              <a:t> (VISION)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Claridad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Creer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Posibilidad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240" y="3251437"/>
            <a:ext cx="142104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Posicion</a:t>
            </a:r>
            <a:endParaRPr lang="en-US" dirty="0"/>
          </a:p>
          <a:p>
            <a:pPr algn="ctr"/>
            <a:r>
              <a:rPr lang="en-US" dirty="0"/>
              <a:t>Actual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8871" y="3251437"/>
            <a:ext cx="13459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Formula del</a:t>
            </a:r>
          </a:p>
          <a:p>
            <a:pPr algn="ctr"/>
            <a:r>
              <a:rPr lang="en-US" dirty="0"/>
              <a:t>ÉXITO</a:t>
            </a:r>
          </a:p>
          <a:p>
            <a:pPr algn="ctr"/>
            <a:r>
              <a:rPr lang="en-US" i="1" dirty="0" err="1"/>
              <a:t>Diseñar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17037" y="3254977"/>
            <a:ext cx="1143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Realidad</a:t>
            </a:r>
            <a:endParaRPr lang="en-US" sz="1600" dirty="0"/>
          </a:p>
          <a:p>
            <a:pPr algn="ctr"/>
            <a:r>
              <a:rPr lang="en-US" sz="1600" dirty="0" err="1"/>
              <a:t>Resultados</a:t>
            </a:r>
            <a:endParaRPr lang="en-US" sz="1600" dirty="0"/>
          </a:p>
          <a:p>
            <a:pPr algn="ctr"/>
            <a:r>
              <a:rPr lang="en-US" sz="1600" dirty="0" err="1"/>
              <a:t>Fruto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12207" y="1289361"/>
            <a:ext cx="1719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Nueva </a:t>
            </a:r>
            <a:r>
              <a:rPr lang="en-US" sz="1600" dirty="0" err="1"/>
              <a:t>Mentalidad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Nueva </a:t>
            </a:r>
            <a:r>
              <a:rPr lang="en-US" sz="1600" dirty="0" err="1"/>
              <a:t>Conciencia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Nuevos</a:t>
            </a:r>
            <a:r>
              <a:rPr lang="en-US" sz="1600" dirty="0"/>
              <a:t> </a:t>
            </a:r>
            <a:r>
              <a:rPr lang="en-US" sz="1600" dirty="0" err="1"/>
              <a:t>Pensamientos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849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FUTURO</a:t>
            </a:r>
          </a:p>
        </p:txBody>
      </p:sp>
      <p:cxnSp>
        <p:nvCxnSpPr>
          <p:cNvPr id="19" name="Straight Arrow Connector 18"/>
          <p:cNvCxnSpPr>
            <a:stCxn id="11" idx="3"/>
            <a:endCxn id="13" idx="1"/>
          </p:cNvCxnSpPr>
          <p:nvPr/>
        </p:nvCxnSpPr>
        <p:spPr>
          <a:xfrm>
            <a:off x="1618285" y="3713102"/>
            <a:ext cx="40058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2"/>
          </p:cNvCxnSpPr>
          <p:nvPr/>
        </p:nvCxnSpPr>
        <p:spPr>
          <a:xfrm>
            <a:off x="3391327" y="3687651"/>
            <a:ext cx="4565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8" idx="1"/>
          </p:cNvCxnSpPr>
          <p:nvPr/>
        </p:nvCxnSpPr>
        <p:spPr>
          <a:xfrm>
            <a:off x="5308955" y="3687651"/>
            <a:ext cx="51702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" y="1218580"/>
            <a:ext cx="2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CUAL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Paradigma</a:t>
            </a:r>
            <a:r>
              <a:rPr lang="en-US" sz="1600" dirty="0"/>
              <a:t> actual?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COMO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Sientes</a:t>
            </a:r>
            <a:r>
              <a:rPr lang="en-US" sz="1600" dirty="0"/>
              <a:t>?</a:t>
            </a:r>
          </a:p>
        </p:txBody>
      </p:sp>
      <p:cxnSp>
        <p:nvCxnSpPr>
          <p:cNvPr id="26" name="Straight Arrow Connector 25"/>
          <p:cNvCxnSpPr>
            <a:endCxn id="12" idx="0"/>
          </p:cNvCxnSpPr>
          <p:nvPr/>
        </p:nvCxnSpPr>
        <p:spPr>
          <a:xfrm>
            <a:off x="927775" y="2449079"/>
            <a:ext cx="1" cy="6586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0"/>
            <a:endCxn id="12" idx="4"/>
          </p:cNvCxnSpPr>
          <p:nvPr/>
        </p:nvCxnSpPr>
        <p:spPr>
          <a:xfrm flipH="1" flipV="1">
            <a:off x="927776" y="4361901"/>
            <a:ext cx="24723" cy="485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7021850" y="3666463"/>
            <a:ext cx="560049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743200" y="2885375"/>
            <a:ext cx="0" cy="3660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6238" y="80353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PRESENTE</a:t>
            </a:r>
          </a:p>
        </p:txBody>
      </p:sp>
      <p:cxnSp>
        <p:nvCxnSpPr>
          <p:cNvPr id="37" name="Straight Arrow Connector 36"/>
          <p:cNvCxnSpPr>
            <a:stCxn id="7" idx="0"/>
            <a:endCxn id="9" idx="4"/>
          </p:cNvCxnSpPr>
          <p:nvPr/>
        </p:nvCxnSpPr>
        <p:spPr>
          <a:xfrm flipV="1">
            <a:off x="4578419" y="4123866"/>
            <a:ext cx="1" cy="4199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endCxn id="9" idx="0"/>
          </p:cNvCxnSpPr>
          <p:nvPr/>
        </p:nvCxnSpPr>
        <p:spPr>
          <a:xfrm>
            <a:off x="4578420" y="2971027"/>
            <a:ext cx="0" cy="2804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74455" y="3251437"/>
            <a:ext cx="78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Claridad</a:t>
            </a:r>
            <a:endParaRPr lang="en-US" sz="1200" dirty="0"/>
          </a:p>
          <a:p>
            <a:r>
              <a:rPr lang="en-US" sz="1200" dirty="0" err="1"/>
              <a:t>Enfoque</a:t>
            </a:r>
            <a:endParaRPr lang="en-US" sz="1200" dirty="0"/>
          </a:p>
          <a:p>
            <a:r>
              <a:rPr lang="en-US" sz="1200" dirty="0" err="1"/>
              <a:t>Modelo</a:t>
            </a:r>
            <a:endParaRPr lang="en-US" sz="1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260" cy="7923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76899" y="4604609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Perseverar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Aprender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Errores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</a:t>
            </a:r>
            <a:r>
              <a:rPr lang="en-US" sz="1600" dirty="0" err="1"/>
              <a:t>Rendirse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498937" y="4174767"/>
            <a:ext cx="1" cy="485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8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Modelo</a:t>
            </a:r>
            <a:r>
              <a:rPr lang="en-US" b="1" dirty="0"/>
              <a:t> de La Formula </a:t>
            </a:r>
            <a:r>
              <a:rPr lang="en-US" b="1" dirty="0" err="1"/>
              <a:t>Secreta</a:t>
            </a:r>
            <a:r>
              <a:rPr lang="en-US" b="1" dirty="0"/>
              <a:t> del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38765" y="2937942"/>
            <a:ext cx="39080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FABRICA de SUEÑOS</a:t>
            </a:r>
          </a:p>
          <a:p>
            <a:r>
              <a:rPr lang="en-US" dirty="0"/>
              <a:t>              DESARROLLO</a:t>
            </a:r>
          </a:p>
          <a:p>
            <a:r>
              <a:rPr lang="en-US" dirty="0"/>
              <a:t>              PERSONAL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578" y="24935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SUEÑOS &amp; </a:t>
            </a:r>
          </a:p>
          <a:p>
            <a:pPr algn="ctr"/>
            <a:r>
              <a:rPr lang="en-US" dirty="0"/>
              <a:t>DESEOS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93252" y="2549088"/>
            <a:ext cx="415636" cy="2298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540641" y="2874399"/>
            <a:ext cx="297873" cy="283021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47714" y="2970568"/>
            <a:ext cx="391391" cy="2579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21946" y="3003229"/>
            <a:ext cx="391391" cy="2579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26275" y="268006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REALIDAD &amp; </a:t>
            </a:r>
          </a:p>
          <a:p>
            <a:pPr algn="ctr"/>
            <a:r>
              <a:rPr lang="en-US" dirty="0"/>
              <a:t>EXITO!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90163" y="2090868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53000" y="2090868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2992" y="2173056"/>
            <a:ext cx="246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¿QUE ES LO QUE QUIERES?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2284" y="931547"/>
            <a:ext cx="175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IMAGEN PROPIA</a:t>
            </a:r>
          </a:p>
          <a:p>
            <a:pPr algn="r"/>
            <a:r>
              <a:rPr lang="en-US" dirty="0"/>
              <a:t>VISION</a:t>
            </a:r>
          </a:p>
          <a:p>
            <a:pPr algn="r"/>
            <a:r>
              <a:rPr lang="en-US" dirty="0"/>
              <a:t>MISION</a:t>
            </a:r>
          </a:p>
          <a:p>
            <a:pPr algn="r"/>
            <a:r>
              <a:rPr lang="en-US" dirty="0"/>
              <a:t>ACTITUD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8766" y="2651347"/>
            <a:ext cx="16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¿QUE? / ¿QUIEN?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3400" y="945529"/>
            <a:ext cx="38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CREENCIAS / PARADIGMAS</a:t>
            </a:r>
          </a:p>
          <a:p>
            <a:r>
              <a:rPr lang="en-US" dirty="0"/>
              <a:t>PROPOSITO / MOTIVOS</a:t>
            </a:r>
          </a:p>
          <a:p>
            <a:r>
              <a:rPr lang="en-US" dirty="0"/>
              <a:t>VALORES / PRIORIDADES</a:t>
            </a:r>
          </a:p>
          <a:p>
            <a:r>
              <a:rPr lang="en-US" dirty="0"/>
              <a:t>CONCIENCIA / VOLUNTAD DE DIOS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4281" y="2662791"/>
            <a:ext cx="185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¿PORQUE?</a:t>
            </a:r>
          </a:p>
        </p:txBody>
      </p:sp>
      <p:sp>
        <p:nvSpPr>
          <p:cNvPr id="17" name="Up Arrow 16"/>
          <p:cNvSpPr/>
          <p:nvPr/>
        </p:nvSpPr>
        <p:spPr>
          <a:xfrm>
            <a:off x="3810315" y="4116288"/>
            <a:ext cx="362737" cy="533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962131" y="4128655"/>
            <a:ext cx="362737" cy="533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38767" y="3881045"/>
            <a:ext cx="180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¿QUIEN? / ¿COSTO?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4521" y="3864421"/>
            <a:ext cx="1832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¿COMO?/¿CUANDO?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9561" y="467476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GENTE</a:t>
            </a:r>
          </a:p>
          <a:p>
            <a:pPr algn="r"/>
            <a:r>
              <a:rPr lang="en-US" dirty="0"/>
              <a:t>RECURSOS</a:t>
            </a:r>
          </a:p>
          <a:p>
            <a:pPr algn="r"/>
            <a:r>
              <a:rPr lang="en-US" dirty="0"/>
              <a:t>POSIBILIDADES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1" y="4686328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CAPACIDAD</a:t>
            </a:r>
          </a:p>
          <a:p>
            <a:r>
              <a:rPr lang="en-US" dirty="0"/>
              <a:t>HABITOS</a:t>
            </a:r>
          </a:p>
          <a:p>
            <a:r>
              <a:rPr lang="en-US" dirty="0"/>
              <a:t>METODOS</a:t>
            </a:r>
          </a:p>
          <a:p>
            <a:r>
              <a:rPr lang="en-US" dirty="0"/>
              <a:t>PLANES</a:t>
            </a:r>
          </a:p>
          <a:p>
            <a:r>
              <a:rPr lang="en-US" dirty="0"/>
              <a:t>METAS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3277825"/>
            <a:ext cx="196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CREER</a:t>
            </a:r>
          </a:p>
          <a:p>
            <a:pPr algn="ctr"/>
            <a:r>
              <a:rPr lang="en-US" dirty="0"/>
              <a:t>COMPROMISO</a:t>
            </a:r>
          </a:p>
          <a:p>
            <a:pPr algn="ctr"/>
            <a:r>
              <a:rPr lang="en-US" dirty="0"/>
              <a:t>EMPUJE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339056" y="3493510"/>
            <a:ext cx="391391" cy="2579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821947" y="3493510"/>
            <a:ext cx="391391" cy="2579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13338" y="3408042"/>
            <a:ext cx="145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DESTINO &amp; </a:t>
            </a:r>
          </a:p>
          <a:p>
            <a:pPr algn="ctr"/>
            <a:r>
              <a:rPr lang="en-US" dirty="0"/>
              <a:t>LEGADO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91" y="3042416"/>
            <a:ext cx="610163" cy="689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200" y="4172198"/>
            <a:ext cx="27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¿QUE TE HACE SEGUIR ADELANTE?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9" y="3003230"/>
            <a:ext cx="1068464" cy="8096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26275" y="4038911"/>
            <a:ext cx="185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¿PORQUE IMPORTA?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1948" y="2379935"/>
            <a:ext cx="224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¿CUAL FUE EL RESULTADO?</a:t>
            </a:r>
          </a:p>
        </p:txBody>
      </p:sp>
    </p:spTree>
    <p:extLst>
      <p:ext uri="{BB962C8B-B14F-4D97-AF65-F5344CB8AC3E}">
        <p14:creationId xmlns:p14="http://schemas.microsoft.com/office/powerpoint/2010/main" val="199844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La Formula del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3651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Tienes</a:t>
            </a:r>
            <a:r>
              <a:rPr lang="en-US" sz="2400" dirty="0"/>
              <a:t> que </a:t>
            </a:r>
            <a:r>
              <a:rPr lang="en-US" sz="2400" dirty="0" err="1"/>
              <a:t>alinear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lo que </a:t>
            </a:r>
            <a:r>
              <a:rPr lang="en-US" sz="2400" dirty="0" err="1"/>
              <a:t>Deseas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386" y="5119685"/>
            <a:ext cx="2006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TIEMPO</a:t>
            </a:r>
          </a:p>
          <a:p>
            <a:pPr algn="ctr"/>
            <a:r>
              <a:rPr lang="en-US" dirty="0"/>
              <a:t>ACTIVIDADES</a:t>
            </a:r>
          </a:p>
          <a:p>
            <a:pPr algn="ctr"/>
            <a:r>
              <a:rPr lang="en-US" dirty="0"/>
              <a:t>SECUENCIA</a:t>
            </a:r>
          </a:p>
          <a:p>
            <a:pPr algn="ctr"/>
            <a:r>
              <a:rPr lang="en-US" dirty="0"/>
              <a:t>LOGICA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CUANTO TOMA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3680040"/>
            <a:ext cx="1731818" cy="5101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06441" y="3523953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RESULTADOS</a:t>
            </a:r>
          </a:p>
          <a:p>
            <a:pPr algn="ctr"/>
            <a:r>
              <a:rPr lang="en-US" dirty="0"/>
              <a:t>LOGROS</a:t>
            </a:r>
          </a:p>
          <a:p>
            <a:pPr algn="ctr"/>
            <a:r>
              <a:rPr lang="en-US" dirty="0"/>
              <a:t>MANIFESTACION</a:t>
            </a:r>
          </a:p>
          <a:p>
            <a:pPr algn="ctr"/>
            <a:r>
              <a:rPr lang="en-US" dirty="0"/>
              <a:t>CREACION</a:t>
            </a:r>
          </a:p>
          <a:p>
            <a:pPr algn="ctr"/>
            <a:r>
              <a:rPr lang="en-US" dirty="0"/>
              <a:t>EXPERIENCIAS</a:t>
            </a:r>
          </a:p>
          <a:p>
            <a:pPr algn="ctr"/>
            <a:r>
              <a:rPr lang="en-US" dirty="0"/>
              <a:t>DINERO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21446" y="4190157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80623" y="4658283"/>
            <a:ext cx="0" cy="43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Barrón 2016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91000" y="3169923"/>
            <a:ext cx="381000" cy="5064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8091" y="3774659"/>
            <a:ext cx="15878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FORMULA</a:t>
            </a:r>
          </a:p>
          <a:p>
            <a:pPr algn="ctr"/>
            <a:r>
              <a:rPr lang="en-US" sz="2400" b="1" dirty="0"/>
              <a:t>DEL ÉXITO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1606" y="139818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ESPIRITU</a:t>
            </a:r>
          </a:p>
          <a:p>
            <a:pPr algn="ctr"/>
            <a:r>
              <a:rPr lang="en-US" dirty="0"/>
              <a:t>DECISIONES</a:t>
            </a:r>
          </a:p>
          <a:p>
            <a:pPr algn="ctr"/>
            <a:r>
              <a:rPr lang="en-US" dirty="0"/>
              <a:t>COMPROMISOS</a:t>
            </a:r>
          </a:p>
          <a:p>
            <a:pPr algn="ctr"/>
            <a:r>
              <a:rPr lang="en-US" dirty="0"/>
              <a:t>RAZON DE SER</a:t>
            </a:r>
          </a:p>
          <a:p>
            <a:pPr algn="ctr"/>
            <a:r>
              <a:rPr lang="en-US" dirty="0"/>
              <a:t>A DONDE VAS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QUIEN ERES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1370" y="1415597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ALMA</a:t>
            </a:r>
          </a:p>
          <a:p>
            <a:pPr algn="ctr"/>
            <a:r>
              <a:rPr lang="en-US" dirty="0"/>
              <a:t>IDENTIDAD</a:t>
            </a:r>
          </a:p>
          <a:p>
            <a:pPr algn="ctr"/>
            <a:r>
              <a:rPr lang="en-US" dirty="0"/>
              <a:t>CARACTER</a:t>
            </a:r>
          </a:p>
          <a:p>
            <a:pPr algn="ctr"/>
            <a:r>
              <a:rPr lang="en-US" dirty="0"/>
              <a:t>VALORES</a:t>
            </a:r>
          </a:p>
          <a:p>
            <a:pPr algn="ctr"/>
            <a:r>
              <a:rPr lang="en-US" dirty="0"/>
              <a:t>PRIORIDADES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COMO ERES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1846" y="1648715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SUBCONSCIENTE</a:t>
            </a:r>
          </a:p>
          <a:p>
            <a:pPr algn="ctr"/>
            <a:r>
              <a:rPr lang="en-US" dirty="0"/>
              <a:t>AUTO IMAGEN</a:t>
            </a:r>
          </a:p>
          <a:p>
            <a:pPr algn="ctr"/>
            <a:r>
              <a:rPr lang="en-US" dirty="0"/>
              <a:t>CREENCIAS</a:t>
            </a:r>
          </a:p>
          <a:p>
            <a:pPr algn="ctr"/>
            <a:r>
              <a:rPr lang="en-US" dirty="0"/>
              <a:t>PARADIGMAS</a:t>
            </a:r>
          </a:p>
          <a:p>
            <a:pPr algn="ctr"/>
            <a:r>
              <a:rPr lang="en-US" dirty="0"/>
              <a:t>PROGRAMACION</a:t>
            </a:r>
          </a:p>
          <a:p>
            <a:pPr algn="ctr"/>
            <a:r>
              <a:rPr lang="en-US" dirty="0"/>
              <a:t>HABITOS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 CREES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801917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CORAZON</a:t>
            </a:r>
          </a:p>
          <a:p>
            <a:pPr algn="ctr"/>
            <a:r>
              <a:rPr lang="en-US" dirty="0"/>
              <a:t>EMOCIONES</a:t>
            </a:r>
          </a:p>
          <a:p>
            <a:pPr algn="ctr"/>
            <a:r>
              <a:rPr lang="en-US" dirty="0"/>
              <a:t>DESEOS</a:t>
            </a:r>
          </a:p>
          <a:p>
            <a:pPr algn="ctr"/>
            <a:r>
              <a:rPr lang="en-US" dirty="0"/>
              <a:t>INTENCIONES</a:t>
            </a:r>
          </a:p>
          <a:p>
            <a:pPr algn="ctr"/>
            <a:r>
              <a:rPr lang="en-US" dirty="0"/>
              <a:t>MOTIVACIONES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QUE QUIERES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76200" y="2349959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MENTE</a:t>
            </a:r>
          </a:p>
          <a:p>
            <a:pPr algn="ctr"/>
            <a:r>
              <a:rPr lang="en-US" dirty="0"/>
              <a:t>IDEAS</a:t>
            </a:r>
          </a:p>
          <a:p>
            <a:pPr algn="ctr"/>
            <a:r>
              <a:rPr lang="en-US" dirty="0"/>
              <a:t>PENSAMIENTOS</a:t>
            </a:r>
          </a:p>
          <a:p>
            <a:pPr algn="ctr"/>
            <a:r>
              <a:rPr lang="en-US" dirty="0"/>
              <a:t>SUEÑOS</a:t>
            </a:r>
          </a:p>
          <a:p>
            <a:pPr algn="ctr"/>
            <a:r>
              <a:rPr lang="en-US" dirty="0"/>
              <a:t>ACTITUD</a:t>
            </a:r>
          </a:p>
          <a:p>
            <a:pPr algn="ctr"/>
            <a:r>
              <a:rPr lang="en-US" dirty="0"/>
              <a:t>POSIBILIDADES</a:t>
            </a:r>
          </a:p>
          <a:p>
            <a:pPr algn="ctr"/>
            <a:r>
              <a:rPr lang="en-US" dirty="0"/>
              <a:t>PLANES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COMO PIENSAS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1024" y="5119685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CUERPO</a:t>
            </a:r>
          </a:p>
          <a:p>
            <a:pPr algn="ctr"/>
            <a:r>
              <a:rPr lang="en-US" dirty="0"/>
              <a:t>VIDA / SALUD</a:t>
            </a:r>
          </a:p>
          <a:p>
            <a:pPr algn="ctr"/>
            <a:r>
              <a:rPr lang="en-US" dirty="0"/>
              <a:t>ACCIONES</a:t>
            </a:r>
          </a:p>
          <a:p>
            <a:pPr algn="ctr"/>
            <a:r>
              <a:rPr lang="en-US" dirty="0"/>
              <a:t>METODOS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 HACES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6693" y="523238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RELACIONES</a:t>
            </a:r>
          </a:p>
          <a:p>
            <a:pPr algn="ctr"/>
            <a:r>
              <a:rPr lang="en-US" dirty="0"/>
              <a:t>GENTE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CON QUIEN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3476" y="5303773"/>
            <a:ext cx="195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DINERO</a:t>
            </a:r>
          </a:p>
          <a:p>
            <a:pPr algn="ctr"/>
            <a:r>
              <a:rPr lang="en-US" dirty="0"/>
              <a:t>GANAS/GASTAS/</a:t>
            </a:r>
          </a:p>
          <a:p>
            <a:pPr algn="ctr"/>
            <a:r>
              <a:rPr lang="en-US" dirty="0"/>
              <a:t>INVIERTES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CUANTO CUESTA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6846" y="1697167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DESTINO</a:t>
            </a:r>
          </a:p>
          <a:p>
            <a:pPr algn="ctr"/>
            <a:r>
              <a:rPr lang="en-US" dirty="0"/>
              <a:t>VISION</a:t>
            </a:r>
          </a:p>
          <a:p>
            <a:pPr algn="ctr"/>
            <a:r>
              <a:rPr lang="en-US" dirty="0"/>
              <a:t>METAS</a:t>
            </a:r>
          </a:p>
          <a:p>
            <a:pPr algn="ctr"/>
            <a:r>
              <a:rPr lang="en-US" dirty="0"/>
              <a:t>PROPOSITO</a:t>
            </a:r>
          </a:p>
          <a:p>
            <a:pPr algn="ctr"/>
            <a:r>
              <a:rPr lang="en-US" dirty="0"/>
              <a:t>MISION</a:t>
            </a: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PORQUE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81610" y="3169923"/>
            <a:ext cx="1296481" cy="604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00200" y="4342557"/>
            <a:ext cx="1747319" cy="777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0"/>
          </p:cNvCxnSpPr>
          <p:nvPr/>
        </p:nvCxnSpPr>
        <p:spPr>
          <a:xfrm flipV="1">
            <a:off x="2694709" y="4494957"/>
            <a:ext cx="1003322" cy="6247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153026" y="4658283"/>
            <a:ext cx="786560" cy="5740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066211" y="3169923"/>
            <a:ext cx="299697" cy="534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554571" y="3400313"/>
            <a:ext cx="1693201" cy="534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554571" y="4513321"/>
            <a:ext cx="1472122" cy="7190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15239"/>
            <a:ext cx="1762471" cy="914400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5520486" y="3999000"/>
            <a:ext cx="838200" cy="466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7C41-EE71-4F25-9E54-2A33165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Archivos</a:t>
            </a:r>
            <a:r>
              <a:rPr lang="en-US" b="1" dirty="0"/>
              <a:t> de </a:t>
            </a:r>
            <a:r>
              <a:rPr lang="en-US" b="1" dirty="0" err="1"/>
              <a:t>Riqueza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7D52-F67F-4700-891D-FFE95998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Los </a:t>
            </a:r>
            <a:r>
              <a:rPr lang="en-US" dirty="0" err="1"/>
              <a:t>Pobres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EF6B-B77B-4CF0-9A58-E1AD0820F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“La </a:t>
            </a:r>
            <a:r>
              <a:rPr lang="en-US" dirty="0" err="1">
                <a:solidFill>
                  <a:srgbClr val="FF0000"/>
                </a:solidFill>
              </a:rPr>
              <a:t>vida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algo</a:t>
            </a:r>
            <a:r>
              <a:rPr lang="en-US" dirty="0">
                <a:solidFill>
                  <a:srgbClr val="FF0000"/>
                </a:solidFill>
              </a:rPr>
              <a:t> que me </a:t>
            </a:r>
            <a:r>
              <a:rPr lang="en-US" dirty="0" err="1">
                <a:solidFill>
                  <a:srgbClr val="FF0000"/>
                </a:solidFill>
              </a:rPr>
              <a:t>sucede</a:t>
            </a:r>
            <a:r>
              <a:rPr lang="en-US" dirty="0">
                <a:solidFill>
                  <a:srgbClr val="FF0000"/>
                </a:solidFill>
              </a:rPr>
              <a:t>.”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Juega</a:t>
            </a:r>
            <a:r>
              <a:rPr lang="en-US" dirty="0">
                <a:solidFill>
                  <a:srgbClr val="FF0000"/>
                </a:solidFill>
              </a:rPr>
              <a:t> al </a:t>
            </a:r>
            <a:r>
              <a:rPr lang="en-US" dirty="0" err="1">
                <a:solidFill>
                  <a:srgbClr val="FF0000"/>
                </a:solidFill>
              </a:rPr>
              <a:t>juego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dinero</a:t>
            </a:r>
            <a:r>
              <a:rPr lang="en-US" dirty="0">
                <a:solidFill>
                  <a:srgbClr val="FF0000"/>
                </a:solidFill>
              </a:rPr>
              <a:t> para no </a:t>
            </a:r>
            <a:r>
              <a:rPr lang="en-US" dirty="0" err="1">
                <a:solidFill>
                  <a:srgbClr val="FF0000"/>
                </a:solidFill>
              </a:rPr>
              <a:t>perder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3.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desearia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rica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4. 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piensa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pequeño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5. 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centra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obstáculos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6.  A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le </a:t>
            </a:r>
            <a:r>
              <a:rPr lang="en-US" dirty="0" err="1">
                <a:solidFill>
                  <a:srgbClr val="FF0000"/>
                </a:solidFill>
              </a:rPr>
              <a:t>molesta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rica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próspera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D45E9-E668-481D-81F9-6737FB688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Ricos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3040-3B6A-4346-8FFF-D0FCD982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dirty="0" err="1">
                <a:solidFill>
                  <a:srgbClr val="00B050"/>
                </a:solidFill>
              </a:rPr>
              <a:t>Yo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Creo</a:t>
            </a:r>
            <a:r>
              <a:rPr lang="en-US" dirty="0">
                <a:solidFill>
                  <a:srgbClr val="00B050"/>
                </a:solidFill>
              </a:rPr>
              <a:t> mi </a:t>
            </a:r>
            <a:r>
              <a:rPr lang="en-US" dirty="0" err="1">
                <a:solidFill>
                  <a:srgbClr val="00B050"/>
                </a:solidFill>
              </a:rPr>
              <a:t>vida</a:t>
            </a:r>
            <a:r>
              <a:rPr lang="en-US" dirty="0">
                <a:solidFill>
                  <a:srgbClr val="00B050"/>
                </a:solidFill>
              </a:rPr>
              <a:t>”.</a:t>
            </a:r>
          </a:p>
          <a:p>
            <a:r>
              <a:rPr lang="en-US" dirty="0">
                <a:solidFill>
                  <a:srgbClr val="00B050"/>
                </a:solidFill>
              </a:rPr>
              <a:t>2. </a:t>
            </a:r>
            <a:r>
              <a:rPr lang="en-US" dirty="0" err="1">
                <a:solidFill>
                  <a:srgbClr val="00B050"/>
                </a:solidFill>
              </a:rPr>
              <a:t>Juega</a:t>
            </a:r>
            <a:r>
              <a:rPr lang="en-US" dirty="0">
                <a:solidFill>
                  <a:srgbClr val="00B050"/>
                </a:solidFill>
              </a:rPr>
              <a:t> al </a:t>
            </a:r>
            <a:r>
              <a:rPr lang="en-US" dirty="0" err="1">
                <a:solidFill>
                  <a:srgbClr val="00B050"/>
                </a:solidFill>
              </a:rPr>
              <a:t>juego</a:t>
            </a:r>
            <a:r>
              <a:rPr lang="en-US" dirty="0">
                <a:solidFill>
                  <a:srgbClr val="00B050"/>
                </a:solidFill>
              </a:rPr>
              <a:t> del </a:t>
            </a:r>
            <a:r>
              <a:rPr lang="en-US" dirty="0" err="1">
                <a:solidFill>
                  <a:srgbClr val="00B050"/>
                </a:solidFill>
              </a:rPr>
              <a:t>dinero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ganar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3.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compromete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ser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4.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piensa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grande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5.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centra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las </a:t>
            </a:r>
            <a:r>
              <a:rPr lang="en-US" dirty="0" err="1">
                <a:solidFill>
                  <a:srgbClr val="00B050"/>
                </a:solidFill>
              </a:rPr>
              <a:t>oportunidades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6.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admira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otra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próspera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8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7C41-EE71-4F25-9E54-2A33165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Archivos</a:t>
            </a:r>
            <a:r>
              <a:rPr lang="en-US" b="1" dirty="0"/>
              <a:t> de </a:t>
            </a:r>
            <a:r>
              <a:rPr lang="en-US" b="1" dirty="0" err="1"/>
              <a:t>Riqueza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7D52-F67F-4700-891D-FFE95998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Los </a:t>
            </a:r>
            <a:r>
              <a:rPr lang="en-US" dirty="0" err="1"/>
              <a:t>Pobres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EF6B-B77B-4CF0-9A58-E1AD0820F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7.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relaciona</a:t>
            </a:r>
            <a:r>
              <a:rPr lang="en-US" dirty="0">
                <a:solidFill>
                  <a:srgbClr val="FF0000"/>
                </a:solidFill>
              </a:rPr>
              <a:t> con personas </a:t>
            </a:r>
            <a:r>
              <a:rPr lang="en-US" dirty="0" err="1">
                <a:solidFill>
                  <a:srgbClr val="FF0000"/>
                </a:solidFill>
              </a:rPr>
              <a:t>negativas</a:t>
            </a:r>
            <a:r>
              <a:rPr lang="en-US" dirty="0">
                <a:solidFill>
                  <a:srgbClr val="FF0000"/>
                </a:solidFill>
              </a:rPr>
              <a:t> y sin </a:t>
            </a:r>
            <a:r>
              <a:rPr lang="en-US" dirty="0" err="1">
                <a:solidFill>
                  <a:srgbClr val="FF0000"/>
                </a:solidFill>
              </a:rPr>
              <a:t>éxito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8.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piensa</a:t>
            </a:r>
            <a:r>
              <a:rPr lang="en-US" dirty="0">
                <a:solidFill>
                  <a:srgbClr val="FF0000"/>
                </a:solidFill>
              </a:rPr>
              <a:t> de forma </a:t>
            </a:r>
            <a:r>
              <a:rPr lang="en-US" dirty="0" err="1">
                <a:solidFill>
                  <a:srgbClr val="FF0000"/>
                </a:solidFill>
              </a:rPr>
              <a:t>negativa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lo </a:t>
            </a:r>
            <a:r>
              <a:rPr lang="en-US" dirty="0" err="1">
                <a:solidFill>
                  <a:srgbClr val="FF0000"/>
                </a:solidFill>
              </a:rPr>
              <a:t>referente</a:t>
            </a:r>
            <a:r>
              <a:rPr lang="en-US" dirty="0">
                <a:solidFill>
                  <a:srgbClr val="FF0000"/>
                </a:solidFill>
              </a:rPr>
              <a:t> a la </a:t>
            </a:r>
            <a:r>
              <a:rPr lang="en-US" dirty="0" err="1">
                <a:solidFill>
                  <a:srgbClr val="FF0000"/>
                </a:solidFill>
              </a:rPr>
              <a:t>venta</a:t>
            </a:r>
            <a:r>
              <a:rPr lang="en-US" dirty="0">
                <a:solidFill>
                  <a:srgbClr val="FF0000"/>
                </a:solidFill>
              </a:rPr>
              <a:t> y la </a:t>
            </a:r>
            <a:r>
              <a:rPr lang="en-US" dirty="0" err="1">
                <a:solidFill>
                  <a:srgbClr val="FF0000"/>
                </a:solidFill>
              </a:rPr>
              <a:t>promoción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9.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más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pequeña</a:t>
            </a:r>
            <a:r>
              <a:rPr lang="en-US" dirty="0">
                <a:solidFill>
                  <a:srgbClr val="FF0000"/>
                </a:solidFill>
              </a:rPr>
              <a:t> que </a:t>
            </a:r>
            <a:r>
              <a:rPr lang="en-US" dirty="0" err="1">
                <a:solidFill>
                  <a:srgbClr val="FF0000"/>
                </a:solidFill>
              </a:rPr>
              <a:t>sus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problemas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D45E9-E668-481D-81F9-6737FB688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Ricos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3040-3B6A-4346-8FFF-D0FCD982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>
            <a:normAutofit/>
          </a:bodyPr>
          <a:lstStyle/>
          <a:p>
            <a:r>
              <a:rPr lang="en-US" dirty="0"/>
              <a:t>7. </a:t>
            </a:r>
            <a:r>
              <a:rPr lang="en-US" dirty="0">
                <a:solidFill>
                  <a:srgbClr val="00B050"/>
                </a:solidFill>
              </a:rPr>
              <a:t>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relaciona</a:t>
            </a:r>
            <a:r>
              <a:rPr lang="en-US" dirty="0">
                <a:solidFill>
                  <a:srgbClr val="00B050"/>
                </a:solidFill>
              </a:rPr>
              <a:t> con personas </a:t>
            </a:r>
            <a:r>
              <a:rPr lang="en-US" dirty="0" err="1">
                <a:solidFill>
                  <a:srgbClr val="00B050"/>
                </a:solidFill>
              </a:rPr>
              <a:t>positivas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prósperas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8.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está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dispuesta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promocionarse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ella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misma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9.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más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grande</a:t>
            </a:r>
            <a:r>
              <a:rPr lang="en-US" dirty="0">
                <a:solidFill>
                  <a:srgbClr val="00B050"/>
                </a:solidFill>
              </a:rPr>
              <a:t> que </a:t>
            </a:r>
            <a:r>
              <a:rPr lang="en-US" dirty="0" err="1">
                <a:solidFill>
                  <a:srgbClr val="00B050"/>
                </a:solidFill>
              </a:rPr>
              <a:t>sus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problemas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7C41-EE71-4F25-9E54-2A33165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Archivos</a:t>
            </a:r>
            <a:r>
              <a:rPr lang="en-US" b="1" dirty="0"/>
              <a:t> de </a:t>
            </a:r>
            <a:r>
              <a:rPr lang="en-US" b="1" dirty="0" err="1"/>
              <a:t>Riqueza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7D52-F67F-4700-891D-FFE95998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Los </a:t>
            </a:r>
            <a:r>
              <a:rPr lang="en-US" dirty="0" err="1"/>
              <a:t>Pobres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EF6B-B77B-4CF0-9A58-E1AD0820F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10.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son </a:t>
            </a:r>
            <a:r>
              <a:rPr lang="en-US" dirty="0" err="1">
                <a:solidFill>
                  <a:srgbClr val="FF0000"/>
                </a:solidFill>
              </a:rPr>
              <a:t>malos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receptores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11.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eligen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se les </a:t>
            </a:r>
            <a:r>
              <a:rPr lang="en-US" dirty="0" err="1">
                <a:solidFill>
                  <a:srgbClr val="FF0000"/>
                </a:solidFill>
              </a:rPr>
              <a:t>pague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según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empleado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12.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piensan</a:t>
            </a:r>
            <a:r>
              <a:rPr lang="en-US" dirty="0">
                <a:solidFill>
                  <a:srgbClr val="FF0000"/>
                </a:solidFill>
              </a:rPr>
              <a:t>: “O </a:t>
            </a:r>
            <a:r>
              <a:rPr lang="en-US" dirty="0" err="1">
                <a:solidFill>
                  <a:srgbClr val="FF0000"/>
                </a:solidFill>
              </a:rPr>
              <a:t>esto</a:t>
            </a:r>
            <a:r>
              <a:rPr lang="en-US" dirty="0">
                <a:solidFill>
                  <a:srgbClr val="FF0000"/>
                </a:solidFill>
              </a:rPr>
              <a:t> o lo </a:t>
            </a:r>
            <a:r>
              <a:rPr lang="en-US" dirty="0" err="1">
                <a:solidFill>
                  <a:srgbClr val="FF0000"/>
                </a:solidFill>
              </a:rPr>
              <a:t>otro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>
                <a:solidFill>
                  <a:srgbClr val="FF0000"/>
                </a:solidFill>
              </a:rPr>
              <a:t>13.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centran</a:t>
            </a:r>
            <a:r>
              <a:rPr lang="en-US" dirty="0">
                <a:solidFill>
                  <a:srgbClr val="FF0000"/>
                </a:solidFill>
              </a:rPr>
              <a:t> en lo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ganan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trabajo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7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D45E9-E668-481D-81F9-6737FB688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Ricos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3040-3B6A-4346-8FFF-D0FCD982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son </a:t>
            </a:r>
            <a:r>
              <a:rPr lang="en-US" dirty="0" err="1">
                <a:solidFill>
                  <a:srgbClr val="00B050"/>
                </a:solidFill>
              </a:rPr>
              <a:t>excelentes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receptores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11.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eligen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que</a:t>
            </a:r>
            <a:r>
              <a:rPr lang="en-US" dirty="0">
                <a:solidFill>
                  <a:srgbClr val="00B050"/>
                </a:solidFill>
              </a:rPr>
              <a:t> se les </a:t>
            </a:r>
            <a:r>
              <a:rPr lang="en-US" dirty="0" err="1">
                <a:solidFill>
                  <a:srgbClr val="00B050"/>
                </a:solidFill>
              </a:rPr>
              <a:t>pague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según</a:t>
            </a:r>
            <a:r>
              <a:rPr lang="en-US" dirty="0">
                <a:solidFill>
                  <a:srgbClr val="00B050"/>
                </a:solidFill>
              </a:rPr>
              <a:t> los </a:t>
            </a:r>
            <a:r>
              <a:rPr lang="en-US" dirty="0" err="1">
                <a:solidFill>
                  <a:srgbClr val="00B050"/>
                </a:solidFill>
              </a:rPr>
              <a:t>resultados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12.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piensan</a:t>
            </a:r>
            <a:r>
              <a:rPr lang="en-US" dirty="0">
                <a:solidFill>
                  <a:srgbClr val="00B050"/>
                </a:solidFill>
              </a:rPr>
              <a:t>: “Las dos </a:t>
            </a:r>
            <a:r>
              <a:rPr lang="en-US" dirty="0" err="1">
                <a:solidFill>
                  <a:srgbClr val="00B050"/>
                </a:solidFill>
              </a:rPr>
              <a:t>cosas</a:t>
            </a:r>
            <a:r>
              <a:rPr lang="en-US" dirty="0">
                <a:solidFill>
                  <a:srgbClr val="00B050"/>
                </a:solidFill>
              </a:rPr>
              <a:t>”</a:t>
            </a:r>
          </a:p>
          <a:p>
            <a:r>
              <a:rPr lang="en-US" dirty="0">
                <a:solidFill>
                  <a:srgbClr val="00B050"/>
                </a:solidFill>
              </a:rPr>
              <a:t>13.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centran</a:t>
            </a:r>
            <a:r>
              <a:rPr lang="en-US" dirty="0">
                <a:solidFill>
                  <a:srgbClr val="00B050"/>
                </a:solidFill>
              </a:rPr>
              <a:t> en </a:t>
            </a:r>
            <a:r>
              <a:rPr lang="en-US" dirty="0" err="1">
                <a:solidFill>
                  <a:srgbClr val="00B050"/>
                </a:solidFill>
              </a:rPr>
              <a:t>su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fortuna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neta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7C41-EE71-4F25-9E54-2A33165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Archivos</a:t>
            </a:r>
            <a:r>
              <a:rPr lang="en-US" b="1" dirty="0"/>
              <a:t> de </a:t>
            </a:r>
            <a:r>
              <a:rPr lang="en-US" b="1" dirty="0" err="1"/>
              <a:t>Riqueza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7D52-F67F-4700-891D-FFE95998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Los </a:t>
            </a:r>
            <a:r>
              <a:rPr lang="en-US" dirty="0" err="1"/>
              <a:t>Pobres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EF6B-B77B-4CF0-9A58-E1AD0820F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14. La </a:t>
            </a:r>
            <a:r>
              <a:rPr lang="en-US" dirty="0" err="1">
                <a:solidFill>
                  <a:srgbClr val="FF0000"/>
                </a:solidFill>
              </a:rPr>
              <a:t>gente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administra</a:t>
            </a:r>
            <a:r>
              <a:rPr lang="en-US" dirty="0">
                <a:solidFill>
                  <a:srgbClr val="FF0000"/>
                </a:solidFill>
              </a:rPr>
              <a:t> mal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dinero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15.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trabajan</a:t>
            </a:r>
            <a:r>
              <a:rPr lang="en-US" dirty="0">
                <a:solidFill>
                  <a:srgbClr val="FF0000"/>
                </a:solidFill>
              </a:rPr>
              <a:t> mucho </a:t>
            </a:r>
            <a:r>
              <a:rPr lang="en-US" dirty="0" err="1">
                <a:solidFill>
                  <a:srgbClr val="FF0000"/>
                </a:solidFill>
              </a:rPr>
              <a:t>por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dinero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16.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dejan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miedo</a:t>
            </a:r>
            <a:r>
              <a:rPr lang="en-US" dirty="0">
                <a:solidFill>
                  <a:srgbClr val="FF0000"/>
                </a:solidFill>
              </a:rPr>
              <a:t> los </a:t>
            </a:r>
            <a:r>
              <a:rPr lang="en-US" dirty="0" err="1">
                <a:solidFill>
                  <a:srgbClr val="FF0000"/>
                </a:solidFill>
              </a:rPr>
              <a:t>detenga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17. Los </a:t>
            </a:r>
            <a:r>
              <a:rPr lang="en-US" dirty="0" err="1">
                <a:solidFill>
                  <a:srgbClr val="FF0000"/>
                </a:solidFill>
              </a:rPr>
              <a:t>pobres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piensan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</a:t>
            </a:r>
            <a:r>
              <a:rPr lang="en-US" dirty="0">
                <a:solidFill>
                  <a:srgbClr val="FF0000"/>
                </a:solidFill>
              </a:rPr>
              <a:t> lo </a:t>
            </a:r>
            <a:r>
              <a:rPr lang="en-US" dirty="0" err="1">
                <a:solidFill>
                  <a:srgbClr val="FF0000"/>
                </a:solidFill>
              </a:rPr>
              <a:t>saben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7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D45E9-E668-481D-81F9-6737FB688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Ricos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3040-3B6A-4346-8FFF-D0FCD982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14. La </a:t>
            </a:r>
            <a:r>
              <a:rPr lang="en-US" dirty="0" err="1">
                <a:solidFill>
                  <a:srgbClr val="00B050"/>
                </a:solidFill>
              </a:rPr>
              <a:t>gente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administra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bien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dinero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15.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hacen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que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dinero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trabaje</a:t>
            </a:r>
            <a:r>
              <a:rPr lang="en-US" dirty="0">
                <a:solidFill>
                  <a:srgbClr val="00B050"/>
                </a:solidFill>
              </a:rPr>
              <a:t> mucho </a:t>
            </a:r>
            <a:r>
              <a:rPr lang="en-US" dirty="0" err="1">
                <a:solidFill>
                  <a:srgbClr val="00B050"/>
                </a:solidFill>
              </a:rPr>
              <a:t>para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ellos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16.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actuan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pesar</a:t>
            </a:r>
            <a:r>
              <a:rPr lang="en-US" dirty="0">
                <a:solidFill>
                  <a:srgbClr val="00B050"/>
                </a:solidFill>
              </a:rPr>
              <a:t> del </a:t>
            </a:r>
            <a:r>
              <a:rPr lang="en-US" dirty="0" err="1">
                <a:solidFill>
                  <a:srgbClr val="00B050"/>
                </a:solidFill>
              </a:rPr>
              <a:t>miedo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17. Los </a:t>
            </a:r>
            <a:r>
              <a:rPr lang="en-US" dirty="0" err="1">
                <a:solidFill>
                  <a:srgbClr val="00B050"/>
                </a:solidFill>
              </a:rPr>
              <a:t>ricos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aprenden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crecen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constantemente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1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>
            <a:normAutofit/>
          </a:bodyPr>
          <a:lstStyle/>
          <a:p>
            <a:r>
              <a:rPr lang="es-ES" b="1" u="sng" dirty="0"/>
              <a:t>¿</a:t>
            </a:r>
            <a:r>
              <a:rPr lang="en-US" b="1" u="sng" dirty="0"/>
              <a:t>QUÉ ES LO QUE QUIERES</a:t>
            </a:r>
            <a:r>
              <a:rPr lang="en-US" b="1" dirty="0"/>
              <a:t>?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13" y="1557136"/>
            <a:ext cx="3171825" cy="1438275"/>
          </a:xfrm>
        </p:spPr>
      </p:pic>
      <p:pic>
        <p:nvPicPr>
          <p:cNvPr id="4" name="Picture 3" descr="gold-and-money-877 - Cop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2203390" cy="1371600"/>
          </a:xfrm>
          <a:prstGeom prst="rect">
            <a:avLst/>
          </a:prstGeom>
        </p:spPr>
      </p:pic>
      <p:pic>
        <p:nvPicPr>
          <p:cNvPr id="5" name="Picture 4" descr="family-psycholog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469" y="1568003"/>
            <a:ext cx="2057400" cy="1371600"/>
          </a:xfrm>
          <a:prstGeom prst="rect">
            <a:avLst/>
          </a:prstGeom>
        </p:spPr>
      </p:pic>
      <p:pic>
        <p:nvPicPr>
          <p:cNvPr id="6" name="Picture 5" descr="dream home and c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38600"/>
            <a:ext cx="2248524" cy="1500187"/>
          </a:xfrm>
          <a:prstGeom prst="rect">
            <a:avLst/>
          </a:prstGeom>
        </p:spPr>
      </p:pic>
      <p:pic>
        <p:nvPicPr>
          <p:cNvPr id="7" name="Content Placeholder 6" descr="Beach-Holiday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1543" y="4091542"/>
            <a:ext cx="1981200" cy="1511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595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Tener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r>
              <a:rPr lang="en-US" b="1" dirty="0"/>
              <a:t> Y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939603"/>
            <a:ext cx="225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Darle</a:t>
            </a:r>
            <a:r>
              <a:rPr lang="en-US" b="1" dirty="0"/>
              <a:t> a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Familia</a:t>
            </a:r>
            <a:r>
              <a:rPr lang="en-US" b="1" dirty="0"/>
              <a:t> Una </a:t>
            </a:r>
            <a:r>
              <a:rPr lang="en-US" b="1" dirty="0" err="1"/>
              <a:t>Mejor</a:t>
            </a:r>
            <a:r>
              <a:rPr lang="en-US" b="1" dirty="0"/>
              <a:t> Vida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0064" y="5722378"/>
            <a:ext cx="215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Viajar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Todo</a:t>
            </a:r>
            <a:r>
              <a:rPr lang="en-US" b="1" dirty="0"/>
              <a:t> el </a:t>
            </a:r>
            <a:r>
              <a:rPr lang="en-US" b="1" dirty="0" err="1"/>
              <a:t>Mundo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183" y="5569980"/>
            <a:ext cx="211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Comprar</a:t>
            </a:r>
            <a:r>
              <a:rPr lang="en-US" b="1" dirty="0"/>
              <a:t> la Casa y </a:t>
            </a:r>
            <a:r>
              <a:rPr lang="en-US" b="1" dirty="0" err="1"/>
              <a:t>Carro</a:t>
            </a:r>
            <a:r>
              <a:rPr lang="en-US" b="1" dirty="0"/>
              <a:t> de </a:t>
            </a:r>
            <a:r>
              <a:rPr lang="en-US" b="1" dirty="0" err="1"/>
              <a:t>tus</a:t>
            </a:r>
            <a:r>
              <a:rPr lang="en-US" b="1" dirty="0"/>
              <a:t> </a:t>
            </a:r>
            <a:r>
              <a:rPr lang="en-US" b="1" dirty="0" err="1"/>
              <a:t>Sueños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297526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Disfrutar</a:t>
            </a:r>
            <a:r>
              <a:rPr lang="en-US" b="1" dirty="0"/>
              <a:t> de Buena </a:t>
            </a:r>
            <a:r>
              <a:rPr lang="en-US" b="1" dirty="0" err="1"/>
              <a:t>Salud</a:t>
            </a:r>
            <a:endParaRPr lang="en-US" b="1" dirty="0"/>
          </a:p>
          <a:p>
            <a:pPr algn="ctr"/>
            <a:r>
              <a:rPr lang="en-US" b="1" dirty="0"/>
              <a:t>Mental, </a:t>
            </a:r>
            <a:r>
              <a:rPr lang="en-US" b="1" dirty="0" err="1"/>
              <a:t>Espiritual</a:t>
            </a:r>
            <a:r>
              <a:rPr lang="en-US" b="1" dirty="0"/>
              <a:t> y </a:t>
            </a:r>
            <a:r>
              <a:rPr lang="en-US" b="1" dirty="0" err="1"/>
              <a:t>Fisica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4" y="4038600"/>
            <a:ext cx="2505456" cy="15644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5469" y="5722379"/>
            <a:ext cx="211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Tener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Propio</a:t>
            </a:r>
            <a:r>
              <a:rPr lang="en-US" b="1" dirty="0"/>
              <a:t> </a:t>
            </a:r>
            <a:r>
              <a:rPr lang="en-US" b="1" dirty="0" err="1"/>
              <a:t>Negocio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7624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1er Paso Para </a:t>
            </a:r>
            <a:r>
              <a:rPr lang="en-US" b="1" dirty="0" err="1"/>
              <a:t>Alcanzar</a:t>
            </a:r>
            <a:r>
              <a:rPr lang="en-US" b="1" dirty="0"/>
              <a:t> 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81200"/>
            <a:ext cx="53340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/>
              <a:t>PASO 1. SOÑAR + DESEAR</a:t>
            </a:r>
          </a:p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SUEÑO</a:t>
            </a:r>
          </a:p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un DESEO ARDIENTE 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 err="1"/>
              <a:t>Esto</a:t>
            </a:r>
            <a:r>
              <a:rPr lang="en-US" b="1" u="sng" dirty="0"/>
              <a:t> </a:t>
            </a:r>
            <a:r>
              <a:rPr lang="en-US" b="1" u="sng" dirty="0" err="1"/>
              <a:t>es</a:t>
            </a:r>
            <a:r>
              <a:rPr lang="en-US" b="1" u="sng" dirty="0"/>
              <a:t> el QUÉ!</a:t>
            </a:r>
          </a:p>
        </p:txBody>
      </p:sp>
      <p:pic>
        <p:nvPicPr>
          <p:cNvPr id="4" name="Picture 3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2652025" cy="4419600"/>
          </a:xfrm>
          <a:prstGeom prst="rect">
            <a:avLst/>
          </a:prstGeom>
        </p:spPr>
      </p:pic>
      <p:pic>
        <p:nvPicPr>
          <p:cNvPr id="5" name="Picture 4" descr="m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828800"/>
            <a:ext cx="774200" cy="966787"/>
          </a:xfrm>
          <a:prstGeom prst="rect">
            <a:avLst/>
          </a:prstGeom>
        </p:spPr>
      </p:pic>
      <p:pic>
        <p:nvPicPr>
          <p:cNvPr id="6" name="Picture 5" descr="h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038600"/>
            <a:ext cx="914400" cy="871728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Barrón 2016</a:t>
            </a:r>
          </a:p>
        </p:txBody>
      </p:sp>
    </p:spTree>
    <p:extLst>
      <p:ext uri="{BB962C8B-B14F-4D97-AF65-F5344CB8AC3E}">
        <p14:creationId xmlns:p14="http://schemas.microsoft.com/office/powerpoint/2010/main" val="393296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 2 </a:t>
            </a:r>
            <a:r>
              <a:rPr lang="en-US" b="1" dirty="0" err="1"/>
              <a:t>Preguntas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de </a:t>
            </a:r>
            <a:r>
              <a:rPr lang="en-US" b="1" dirty="0" err="1"/>
              <a:t>Tu</a:t>
            </a:r>
            <a:r>
              <a:rPr lang="en-US" b="1" dirty="0"/>
              <a:t> Vida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s-ES" sz="2800" u="sng" dirty="0"/>
              <a:t>¿</a:t>
            </a:r>
            <a:r>
              <a:rPr lang="en-US" sz="2800" u="sng" dirty="0"/>
              <a:t>QUÉ ES LO QUE QUIERES</a:t>
            </a:r>
            <a:r>
              <a:rPr lang="en-US" sz="2800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s-ES" sz="2800" u="sng" dirty="0"/>
              <a:t>¿</a:t>
            </a:r>
            <a:r>
              <a:rPr lang="en-US" sz="2800" u="sng" dirty="0"/>
              <a:t>POR QUÉ LO QUIERES?</a:t>
            </a:r>
          </a:p>
        </p:txBody>
      </p:sp>
      <p:pic>
        <p:nvPicPr>
          <p:cNvPr id="12" name="Content Placeholder 11" descr="wh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362200"/>
            <a:ext cx="3660775" cy="1801250"/>
          </a:xfrm>
        </p:spPr>
      </p:pic>
      <p:pic>
        <p:nvPicPr>
          <p:cNvPr id="7" name="Content Placeholder 6" descr="Beach-Holidays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38400" y="4038600"/>
            <a:ext cx="1981200" cy="1511531"/>
          </a:xfrm>
          <a:prstGeom prst="rect">
            <a:avLst/>
          </a:prstGeom>
        </p:spPr>
      </p:pic>
      <p:pic>
        <p:nvPicPr>
          <p:cNvPr id="8" name="Picture 7" descr="family-psycholog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2514600"/>
            <a:ext cx="2057400" cy="1371600"/>
          </a:xfrm>
          <a:prstGeom prst="rect">
            <a:avLst/>
          </a:prstGeom>
        </p:spPr>
      </p:pic>
      <p:pic>
        <p:nvPicPr>
          <p:cNvPr id="9" name="Picture 8" descr="gold-and-money-877 - Copy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2514600"/>
            <a:ext cx="2203390" cy="1371600"/>
          </a:xfrm>
          <a:prstGeom prst="rect">
            <a:avLst/>
          </a:prstGeom>
        </p:spPr>
      </p:pic>
      <p:pic>
        <p:nvPicPr>
          <p:cNvPr id="13" name="Picture 12" descr="purpo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419600"/>
            <a:ext cx="2847975" cy="1243364"/>
          </a:xfrm>
          <a:prstGeom prst="rect">
            <a:avLst/>
          </a:prstGeom>
        </p:spPr>
      </p:pic>
      <p:pic>
        <p:nvPicPr>
          <p:cNvPr id="14" name="Picture 13" descr="br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1732" y="4343400"/>
            <a:ext cx="1379041" cy="1371600"/>
          </a:xfrm>
          <a:prstGeom prst="rect">
            <a:avLst/>
          </a:prstGeom>
        </p:spPr>
      </p:pic>
      <p:pic>
        <p:nvPicPr>
          <p:cNvPr id="15" name="Picture 14" descr="dream home and ca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038600"/>
            <a:ext cx="2248524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Transformar</a:t>
            </a:r>
            <a:r>
              <a:rPr lang="en-US" b="1" dirty="0"/>
              <a:t> las Ideas Invisibles y los </a:t>
            </a:r>
            <a:r>
              <a:rPr lang="en-US" b="1" dirty="0" err="1"/>
              <a:t>Pensamientos</a:t>
            </a:r>
            <a:r>
              <a:rPr lang="en-US" b="1" dirty="0"/>
              <a:t> en </a:t>
            </a:r>
            <a:r>
              <a:rPr lang="en-US" b="1" dirty="0" err="1"/>
              <a:t>Resultados</a:t>
            </a:r>
            <a:r>
              <a:rPr lang="en-US" b="1" dirty="0"/>
              <a:t> en el </a:t>
            </a:r>
            <a:r>
              <a:rPr lang="en-US" b="1" dirty="0" err="1"/>
              <a:t>Mundo</a:t>
            </a:r>
            <a:r>
              <a:rPr lang="en-US" b="1" dirty="0"/>
              <a:t> Visible y Tangible de la </a:t>
            </a:r>
            <a:r>
              <a:rPr lang="en-US" b="1" dirty="0" err="1"/>
              <a:t>Realidad</a:t>
            </a:r>
            <a:r>
              <a:rPr lang="en-US" b="1" dirty="0"/>
              <a:t>?</a:t>
            </a:r>
          </a:p>
        </p:txBody>
      </p:sp>
      <p:pic>
        <p:nvPicPr>
          <p:cNvPr id="10" name="Picture 9" descr="6403106-3d-man-thinking-with-idea-bulb-in-thought-bubble-above-his-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1371600" cy="13716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 descr="bubble-thinking-i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52" y="2809661"/>
            <a:ext cx="2590800" cy="20323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12" descr="dream 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54" y="3130264"/>
            <a:ext cx="1688105" cy="995362"/>
          </a:xfrm>
          <a:prstGeom prst="rect">
            <a:avLst/>
          </a:prstGeom>
        </p:spPr>
      </p:pic>
      <p:pic>
        <p:nvPicPr>
          <p:cNvPr id="14" name="Picture 13" descr="home real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809661"/>
            <a:ext cx="2737838" cy="175107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403669" y="3376714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52559" y="41910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?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09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5851" y="3407282"/>
            <a:ext cx="15878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FORMULA</a:t>
            </a:r>
          </a:p>
          <a:p>
            <a:pPr algn="ctr"/>
            <a:r>
              <a:rPr lang="en-US" sz="2400" b="1" dirty="0"/>
              <a:t>DEL ÉXITO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53852" y="3421963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12" y="5915298"/>
            <a:ext cx="1762471" cy="914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05000" y="5559380"/>
            <a:ext cx="539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Tienes</a:t>
            </a:r>
            <a:r>
              <a:rPr lang="en-US" sz="2400" dirty="0"/>
              <a:t> que saber QUE </a:t>
            </a:r>
            <a:r>
              <a:rPr lang="en-US" sz="2400" dirty="0" err="1"/>
              <a:t>es</a:t>
            </a:r>
            <a:r>
              <a:rPr lang="en-US" sz="2400" dirty="0"/>
              <a:t> lo que </a:t>
            </a:r>
            <a:r>
              <a:rPr lang="en-US" sz="2400" dirty="0" err="1"/>
              <a:t>quieres</a:t>
            </a:r>
            <a:r>
              <a:rPr lang="en-US" sz="2400" dirty="0"/>
              <a:t> y </a:t>
            </a:r>
            <a:r>
              <a:rPr lang="en-US" sz="2400" dirty="0" err="1"/>
              <a:t>Pensar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ello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Tiempo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877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Transformar</a:t>
            </a:r>
            <a:r>
              <a:rPr lang="en-US" b="1" dirty="0"/>
              <a:t> las Ideas Invisibles y los </a:t>
            </a:r>
            <a:r>
              <a:rPr lang="en-US" b="1" dirty="0" err="1"/>
              <a:t>Pensamientos</a:t>
            </a:r>
            <a:r>
              <a:rPr lang="en-US" b="1" dirty="0"/>
              <a:t> en </a:t>
            </a:r>
            <a:r>
              <a:rPr lang="en-US" b="1" dirty="0" err="1"/>
              <a:t>Resultados</a:t>
            </a:r>
            <a:r>
              <a:rPr lang="en-US" b="1" dirty="0"/>
              <a:t> en el </a:t>
            </a:r>
            <a:r>
              <a:rPr lang="en-US" b="1" dirty="0" err="1"/>
              <a:t>Mundo</a:t>
            </a:r>
            <a:r>
              <a:rPr lang="en-US" b="1" dirty="0"/>
              <a:t> Visible y Tangible de la </a:t>
            </a:r>
            <a:r>
              <a:rPr lang="en-US" b="1" dirty="0" err="1"/>
              <a:t>Realidad</a:t>
            </a:r>
            <a:r>
              <a:rPr lang="en-US" b="1" dirty="0"/>
              <a:t>?</a:t>
            </a:r>
          </a:p>
        </p:txBody>
      </p:sp>
      <p:pic>
        <p:nvPicPr>
          <p:cNvPr id="11" name="Picture 10" descr="bubble-thinking-i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05" y="2305148"/>
            <a:ext cx="2160692" cy="16949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Right Arrow 15"/>
          <p:cNvSpPr/>
          <p:nvPr/>
        </p:nvSpPr>
        <p:spPr>
          <a:xfrm>
            <a:off x="5486400" y="3083470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52560" y="4012683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?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5851" y="2791788"/>
            <a:ext cx="15878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FORMULA</a:t>
            </a:r>
          </a:p>
          <a:p>
            <a:pPr algn="ctr"/>
            <a:r>
              <a:rPr lang="en-US" sz="2400" b="1" dirty="0"/>
              <a:t>DEL FRACASO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53851" y="2971800"/>
            <a:ext cx="762000" cy="61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" y="4000063"/>
            <a:ext cx="1743021" cy="259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572535"/>
            <a:ext cx="27336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4" y="3700439"/>
            <a:ext cx="2745596" cy="1372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12" y="5915298"/>
            <a:ext cx="1762471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3156" y="5285120"/>
            <a:ext cx="564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mayoria</a:t>
            </a:r>
            <a:r>
              <a:rPr lang="en-US" sz="2400" dirty="0"/>
              <a:t> de la </a:t>
            </a:r>
            <a:r>
              <a:rPr lang="en-US" sz="2400" dirty="0" err="1"/>
              <a:t>gente</a:t>
            </a:r>
            <a:r>
              <a:rPr lang="en-US" sz="2400" dirty="0"/>
              <a:t> </a:t>
            </a:r>
            <a:r>
              <a:rPr lang="en-US" sz="2400" dirty="0" err="1"/>
              <a:t>pasa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tiempo</a:t>
            </a:r>
            <a:r>
              <a:rPr lang="en-US" sz="2400" dirty="0"/>
              <a:t> </a:t>
            </a:r>
            <a:r>
              <a:rPr lang="en-US" sz="2400" dirty="0" err="1"/>
              <a:t>pensando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lo que NO </a:t>
            </a:r>
            <a:r>
              <a:rPr lang="en-US" sz="2400" dirty="0" err="1"/>
              <a:t>Quieren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Preocupados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Problemas</a:t>
            </a:r>
            <a:r>
              <a:rPr lang="en-US" sz="2400" dirty="0"/>
              <a:t> y </a:t>
            </a:r>
            <a:r>
              <a:rPr lang="en-US" sz="2400" dirty="0" err="1"/>
              <a:t>Escasez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29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¿La </a:t>
            </a:r>
            <a:r>
              <a:rPr lang="en-US" b="1" dirty="0" err="1"/>
              <a:t>Llave</a:t>
            </a:r>
            <a:r>
              <a:rPr lang="en-US" b="1" dirty="0"/>
              <a:t> </a:t>
            </a:r>
            <a:r>
              <a:rPr lang="en-US" b="1" dirty="0" err="1"/>
              <a:t>Maestra</a:t>
            </a:r>
            <a:r>
              <a:rPr lang="en-US" b="1" dirty="0"/>
              <a:t> del </a:t>
            </a:r>
            <a:r>
              <a:rPr lang="en-US" b="1" dirty="0" err="1"/>
              <a:t>Éxito</a:t>
            </a:r>
            <a:r>
              <a:rPr lang="en-US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" y="1744003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Mente</a:t>
            </a:r>
            <a:r>
              <a:rPr lang="en-US" sz="2400" dirty="0"/>
              <a:t> del Hombre </a:t>
            </a:r>
            <a:r>
              <a:rPr lang="en-US" sz="2400" dirty="0" err="1"/>
              <a:t>Pueda</a:t>
            </a:r>
            <a:r>
              <a:rPr lang="en-US" sz="2400" dirty="0"/>
              <a:t> </a:t>
            </a:r>
            <a:r>
              <a:rPr lang="en-US" sz="2400" dirty="0" err="1"/>
              <a:t>Concebir</a:t>
            </a:r>
            <a:r>
              <a:rPr lang="en-US" sz="2400" dirty="0"/>
              <a:t> y </a:t>
            </a:r>
            <a:r>
              <a:rPr lang="en-US" sz="2400" dirty="0" err="1"/>
              <a:t>Creer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Lograr</a:t>
            </a:r>
            <a:r>
              <a:rPr lang="en-US" sz="2400" dirty="0"/>
              <a:t>” – Napoleon Hill</a:t>
            </a:r>
          </a:p>
          <a:p>
            <a:r>
              <a:rPr lang="en-US" sz="2400" dirty="0"/>
              <a:t>“Los </a:t>
            </a:r>
            <a:r>
              <a:rPr lang="en-US" sz="2400" dirty="0" err="1"/>
              <a:t>Pensamientos</a:t>
            </a:r>
            <a:r>
              <a:rPr lang="en-US" sz="2400" dirty="0"/>
              <a:t> Se </a:t>
            </a:r>
            <a:r>
              <a:rPr lang="en-US" sz="2400" dirty="0" err="1"/>
              <a:t>Convierten</a:t>
            </a:r>
            <a:r>
              <a:rPr lang="en-US" sz="2400" dirty="0"/>
              <a:t> en </a:t>
            </a:r>
            <a:r>
              <a:rPr lang="en-US" sz="2400" dirty="0" err="1"/>
              <a:t>Cosas</a:t>
            </a:r>
            <a:r>
              <a:rPr lang="en-US" sz="2400" dirty="0"/>
              <a:t>” – Napoleon Hill</a:t>
            </a:r>
          </a:p>
          <a:p>
            <a:r>
              <a:rPr lang="en-US" sz="2400" dirty="0"/>
              <a:t>“Si Lo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Ver</a:t>
            </a:r>
            <a:r>
              <a:rPr lang="en-US" sz="2400" dirty="0"/>
              <a:t> en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Mente</a:t>
            </a:r>
            <a:r>
              <a:rPr lang="en-US" sz="2400" dirty="0"/>
              <a:t> Lo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Tener</a:t>
            </a:r>
            <a:r>
              <a:rPr lang="en-US" sz="2400" dirty="0"/>
              <a:t> en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Mano</a:t>
            </a:r>
            <a:r>
              <a:rPr lang="en-US" sz="2400" dirty="0"/>
              <a:t>” – Bob Proctor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Nosotros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Convertimos</a:t>
            </a:r>
            <a:r>
              <a:rPr lang="en-US" sz="2400" dirty="0"/>
              <a:t> en lo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Pensamos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Tiempo</a:t>
            </a:r>
            <a:r>
              <a:rPr lang="en-US" sz="2400" dirty="0"/>
              <a:t>” – Earl Nightingale</a:t>
            </a:r>
          </a:p>
          <a:p>
            <a:endParaRPr lang="en-US" sz="2400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Barrón 2016</a:t>
            </a:r>
          </a:p>
        </p:txBody>
      </p:sp>
      <p:pic>
        <p:nvPicPr>
          <p:cNvPr id="5" name="Picture 4" descr="6403106-3d-man-thinking-with-idea-bulb-in-thought-bubble-above-his-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2362200" cy="2362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Right Arrow 6"/>
          <p:cNvSpPr/>
          <p:nvPr/>
        </p:nvSpPr>
        <p:spPr>
          <a:xfrm>
            <a:off x="3543300" y="5486400"/>
            <a:ext cx="2209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4" y="4817269"/>
            <a:ext cx="2589006" cy="1719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14ECC-6F6B-4D8D-B119-F58695338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762471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43400"/>
            <a:ext cx="152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7DD7-8E52-3E1F-3176-988C891D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1392-C02B-D076-366A-4AD2AEBB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1173154"/>
          </a:xfrm>
        </p:spPr>
        <p:txBody>
          <a:bodyPr>
            <a:normAutofit/>
          </a:bodyPr>
          <a:lstStyle/>
          <a:p>
            <a:r>
              <a:rPr lang="en-US" b="1" dirty="0"/>
              <a:t>La Formula </a:t>
            </a:r>
            <a:r>
              <a:rPr lang="en-US" b="1" dirty="0" err="1"/>
              <a:t>Basica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584A-C326-2917-729E-403FDC36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4990"/>
            <a:ext cx="8229600" cy="4876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La </a:t>
            </a:r>
            <a:r>
              <a:rPr lang="en-US" i="1" dirty="0" err="1"/>
              <a:t>Gente</a:t>
            </a:r>
            <a:r>
              <a:rPr lang="en-US" i="1" dirty="0"/>
              <a:t> </a:t>
            </a:r>
            <a:r>
              <a:rPr lang="en-US" i="1" dirty="0" err="1"/>
              <a:t>siempre</a:t>
            </a:r>
            <a:r>
              <a:rPr lang="en-US" i="1" dirty="0"/>
              <a:t> </a:t>
            </a:r>
            <a:r>
              <a:rPr lang="en-US" i="1" dirty="0" err="1"/>
              <a:t>pregunta</a:t>
            </a:r>
            <a:r>
              <a:rPr lang="en-US" i="1" dirty="0"/>
              <a:t> “Que Tengo que </a:t>
            </a:r>
            <a:r>
              <a:rPr lang="en-US" i="1" dirty="0" err="1"/>
              <a:t>Hacer</a:t>
            </a:r>
            <a:r>
              <a:rPr lang="en-US" i="1" dirty="0"/>
              <a:t>?”</a:t>
            </a:r>
          </a:p>
          <a:p>
            <a:pPr marL="0" indent="0">
              <a:buNone/>
            </a:pPr>
            <a:r>
              <a:rPr lang="es-ES" b="0" i="1" dirty="0">
                <a:solidFill>
                  <a:srgbClr val="00B050"/>
                </a:solidFill>
                <a:effectLst/>
                <a:latin typeface="system-ui"/>
              </a:rPr>
              <a:t>Entonces vino uno y le dijo: Maestro bueno, ¿qué bien haré para tener la vida eterna?  - Mateo 19:16 </a:t>
            </a:r>
            <a:endParaRPr lang="en-US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/>
              <a:t>Muchos </a:t>
            </a:r>
            <a:r>
              <a:rPr lang="en-US" i="1" dirty="0" err="1"/>
              <a:t>enseñan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paradigma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BE    DO    HAVE 		SE    HAZ    TEN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EB968-C7F4-1BEE-B398-408C8BF5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15239"/>
            <a:ext cx="1644971" cy="8534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58DD8-003E-8329-00E3-7709446DE48E}"/>
              </a:ext>
            </a:extLst>
          </p:cNvPr>
          <p:cNvCxnSpPr/>
          <p:nvPr/>
        </p:nvCxnSpPr>
        <p:spPr>
          <a:xfrm>
            <a:off x="990600" y="5410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5EBC64-006A-E9AD-F600-84C0E98C710E}"/>
              </a:ext>
            </a:extLst>
          </p:cNvPr>
          <p:cNvCxnSpPr/>
          <p:nvPr/>
        </p:nvCxnSpPr>
        <p:spPr>
          <a:xfrm>
            <a:off x="1828800" y="5408487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5AFAA2-6175-BD25-B4BE-350A07D203E8}"/>
              </a:ext>
            </a:extLst>
          </p:cNvPr>
          <p:cNvCxnSpPr/>
          <p:nvPr/>
        </p:nvCxnSpPr>
        <p:spPr>
          <a:xfrm>
            <a:off x="4572000" y="5409342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36925F-0B25-A48A-4476-3EA4FB3A087F}"/>
              </a:ext>
            </a:extLst>
          </p:cNvPr>
          <p:cNvCxnSpPr/>
          <p:nvPr/>
        </p:nvCxnSpPr>
        <p:spPr>
          <a:xfrm>
            <a:off x="5638800" y="5408487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1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B762-FE06-4EB4-A868-94CACF2A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1173154"/>
          </a:xfrm>
        </p:spPr>
        <p:txBody>
          <a:bodyPr>
            <a:normAutofit/>
          </a:bodyPr>
          <a:lstStyle/>
          <a:p>
            <a:r>
              <a:rPr lang="en-US" b="1" dirty="0"/>
              <a:t>La Formula de </a:t>
            </a:r>
            <a:r>
              <a:rPr lang="en-US" b="1" dirty="0" err="1"/>
              <a:t>Manifestación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DF3E-E1D2-40D1-AA47-2ED21F99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4990"/>
            <a:ext cx="8229600" cy="4876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Tu Ser </a:t>
            </a:r>
            <a:r>
              <a:rPr lang="en-US" i="1" dirty="0" err="1"/>
              <a:t>impacta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Programación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Tu </a:t>
            </a:r>
            <a:r>
              <a:rPr lang="en-US" i="1" dirty="0" err="1"/>
              <a:t>Programación</a:t>
            </a:r>
            <a:r>
              <a:rPr lang="en-US" i="1" dirty="0"/>
              <a:t> </a:t>
            </a:r>
            <a:r>
              <a:rPr lang="en-US" i="1" dirty="0" err="1"/>
              <a:t>influye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tus</a:t>
            </a:r>
            <a:r>
              <a:rPr lang="en-US" i="1" dirty="0"/>
              <a:t> </a:t>
            </a:r>
            <a:r>
              <a:rPr lang="en-US" i="1" dirty="0" err="1"/>
              <a:t>Pensamientos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Tus </a:t>
            </a:r>
            <a:r>
              <a:rPr lang="en-US" i="1" dirty="0" err="1"/>
              <a:t>Pensamientos</a:t>
            </a:r>
            <a:r>
              <a:rPr lang="en-US" i="1" dirty="0"/>
              <a:t> </a:t>
            </a:r>
            <a:r>
              <a:rPr lang="en-US" i="1" dirty="0" err="1"/>
              <a:t>llevan</a:t>
            </a:r>
            <a:r>
              <a:rPr lang="en-US" i="1" dirty="0"/>
              <a:t> a </a:t>
            </a:r>
            <a:r>
              <a:rPr lang="en-US" i="1" dirty="0" err="1"/>
              <a:t>tus</a:t>
            </a:r>
            <a:r>
              <a:rPr lang="en-US" i="1" dirty="0"/>
              <a:t> </a:t>
            </a:r>
            <a:r>
              <a:rPr lang="en-US" i="1" dirty="0" err="1"/>
              <a:t>Sentimientos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Tus </a:t>
            </a:r>
            <a:r>
              <a:rPr lang="en-US" i="1" dirty="0" err="1"/>
              <a:t>Sentimientos</a:t>
            </a:r>
            <a:r>
              <a:rPr lang="en-US" i="1" dirty="0"/>
              <a:t> </a:t>
            </a:r>
            <a:r>
              <a:rPr lang="en-US" i="1" dirty="0" err="1"/>
              <a:t>llevan</a:t>
            </a:r>
            <a:r>
              <a:rPr lang="en-US" i="1" dirty="0"/>
              <a:t> a </a:t>
            </a:r>
            <a:r>
              <a:rPr lang="en-US" i="1" dirty="0" err="1"/>
              <a:t>tus</a:t>
            </a:r>
            <a:r>
              <a:rPr lang="en-US" i="1" dirty="0"/>
              <a:t> </a:t>
            </a:r>
            <a:r>
              <a:rPr lang="en-US" i="1" dirty="0" err="1"/>
              <a:t>Acciones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Tus </a:t>
            </a:r>
            <a:r>
              <a:rPr lang="en-US" i="1" dirty="0" err="1"/>
              <a:t>Acciones</a:t>
            </a:r>
            <a:r>
              <a:rPr lang="en-US" i="1" dirty="0"/>
              <a:t> </a:t>
            </a:r>
            <a:r>
              <a:rPr lang="en-US" i="1" dirty="0" err="1"/>
              <a:t>llevan</a:t>
            </a:r>
            <a:r>
              <a:rPr lang="en-US" i="1" dirty="0"/>
              <a:t> a </a:t>
            </a:r>
            <a:r>
              <a:rPr lang="en-US" i="1" dirty="0" err="1"/>
              <a:t>tus</a:t>
            </a:r>
            <a:r>
              <a:rPr lang="en-US" i="1" dirty="0"/>
              <a:t> </a:t>
            </a:r>
            <a:r>
              <a:rPr lang="en-US" i="1" dirty="0" err="1"/>
              <a:t>Resultados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sz="4800" dirty="0"/>
              <a:t>S    P 	 P	  S	 A   =   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Todo </a:t>
            </a:r>
            <a:r>
              <a:rPr lang="en-US" dirty="0" err="1"/>
              <a:t>comienza</a:t>
            </a:r>
            <a:r>
              <a:rPr lang="en-US" dirty="0"/>
              <a:t> </a:t>
            </a:r>
            <a:r>
              <a:rPr lang="en-US" dirty="0" err="1"/>
              <a:t>enfocandonos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A93D4-779E-444D-9106-71F91912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15239"/>
            <a:ext cx="1644971" cy="8534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BA6415-06FC-4994-951E-605E903B0EDA}"/>
              </a:ext>
            </a:extLst>
          </p:cNvPr>
          <p:cNvCxnSpPr/>
          <p:nvPr/>
        </p:nvCxnSpPr>
        <p:spPr>
          <a:xfrm>
            <a:off x="2057400" y="4800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CB9EC6-B8B2-4982-A503-E0C3AF8F0C1D}"/>
              </a:ext>
            </a:extLst>
          </p:cNvPr>
          <p:cNvCxnSpPr/>
          <p:nvPr/>
        </p:nvCxnSpPr>
        <p:spPr>
          <a:xfrm>
            <a:off x="4191000" y="4810018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9EACF0-C7EE-41A8-9491-B06B383D3E41}"/>
              </a:ext>
            </a:extLst>
          </p:cNvPr>
          <p:cNvCxnSpPr/>
          <p:nvPr/>
        </p:nvCxnSpPr>
        <p:spPr>
          <a:xfrm>
            <a:off x="5181600" y="483998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3A5229-7911-CDBD-C3A0-385791435139}"/>
              </a:ext>
            </a:extLst>
          </p:cNvPr>
          <p:cNvCxnSpPr/>
          <p:nvPr/>
        </p:nvCxnSpPr>
        <p:spPr>
          <a:xfrm>
            <a:off x="3124200" y="4800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2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1186</Words>
  <Application>Microsoft Office PowerPoint</Application>
  <PresentationFormat>On-screen Show (4:3)</PresentationFormat>
  <Paragraphs>276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system-ui</vt:lpstr>
      <vt:lpstr>Wingdings</vt:lpstr>
      <vt:lpstr>Office Theme</vt:lpstr>
      <vt:lpstr>La Universidad del Éxito 2024</vt:lpstr>
      <vt:lpstr>¿QUÉ ES LO QUE QUIERES?</vt:lpstr>
      <vt:lpstr>1er Paso Para Alcanzar el Éxito</vt:lpstr>
      <vt:lpstr>Las 2 Preguntas Más Importantes  de Tu Vida</vt:lpstr>
      <vt:lpstr>¿Cómo Transformar las Ideas Invisibles y los Pensamientos en Resultados en el Mundo Visible y Tangible de la Realidad?</vt:lpstr>
      <vt:lpstr>¿Cómo Transformar las Ideas Invisibles y los Pensamientos en Resultados en el Mundo Visible y Tangible de la Realidad?</vt:lpstr>
      <vt:lpstr>¿La Llave Maestra del Éxito?</vt:lpstr>
      <vt:lpstr>La Formula Basica</vt:lpstr>
      <vt:lpstr>La Formula de Manifestación</vt:lpstr>
      <vt:lpstr>El Cambio es de Dentro Hacia Afuera</vt:lpstr>
      <vt:lpstr>¿Cómo Transformar un Sueño en una Realidad?</vt:lpstr>
      <vt:lpstr>Formula del Éxito</vt:lpstr>
      <vt:lpstr>Modelo de La Formula Secreta del Éxito</vt:lpstr>
      <vt:lpstr>La Formula del Éxito</vt:lpstr>
      <vt:lpstr>PowerPoint Presentation</vt:lpstr>
      <vt:lpstr>Los Archivos de Riqueza</vt:lpstr>
      <vt:lpstr>Los Archivos de Riqueza</vt:lpstr>
      <vt:lpstr>Los Archivos de Riqueza</vt:lpstr>
      <vt:lpstr>Los Archivos de Riqueza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Universidad del Éxito 2018</dc:title>
  <dc:creator>Owner</dc:creator>
  <cp:lastModifiedBy>Alex Barron</cp:lastModifiedBy>
  <cp:revision>15</cp:revision>
  <dcterms:created xsi:type="dcterms:W3CDTF">2018-04-23T22:38:58Z</dcterms:created>
  <dcterms:modified xsi:type="dcterms:W3CDTF">2024-02-05T18:54:27Z</dcterms:modified>
</cp:coreProperties>
</file>