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67" r:id="rId6"/>
    <p:sldId id="268" r:id="rId7"/>
    <p:sldId id="269" r:id="rId8"/>
    <p:sldId id="270" r:id="rId9"/>
    <p:sldId id="271" r:id="rId10"/>
    <p:sldId id="272" r:id="rId11"/>
    <p:sldId id="274" r:id="rId12"/>
    <p:sldId id="27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7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3990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65184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566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7529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65398-31F4-4F77-996E-98A5BD11EC20}" type="datetimeFigureOut">
              <a:rPr lang="en-US" smtClean="0"/>
              <a:pPr/>
              <a:t>7/16/2018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0919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1652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65398-31F4-4F77-996E-98A5BD11EC20}" type="datetimeFigureOut">
              <a:rPr lang="en-US" smtClean="0"/>
              <a:pPr/>
              <a:t>7/16/2018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4669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65398-31F4-4F77-996E-98A5BD11EC20}" type="datetimeFigureOut">
              <a:rPr lang="en-US" smtClean="0"/>
              <a:pPr/>
              <a:t>7/16/2018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38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65398-31F4-4F77-996E-98A5BD11EC20}" type="datetimeFigureOut">
              <a:rPr lang="en-US" smtClean="0"/>
              <a:pPr/>
              <a:t>7/16/2018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321276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149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7/16/2018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58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65398-31F4-4F77-996E-98A5BD11EC20}" type="datetimeFigureOut">
              <a:rPr lang="en-US" smtClean="0"/>
              <a:pPr/>
              <a:t>7/16/2018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C3177-C5F0-4E8B-9305-5582E1F447C1}" type="slidenum">
              <a:rPr lang="en-US" smtClean="0"/>
              <a:pPr/>
              <a:t>‹#›</a:t>
            </a:fld>
            <a:endParaRPr lang="en-US"/>
          </a:p>
        </p:txBody>
      </p:sp>
    </p:spTree>
    <p:extLst>
      <p:ext uri="{BB962C8B-B14F-4D97-AF65-F5344CB8AC3E}">
        <p14:creationId xmlns:p14="http://schemas.microsoft.com/office/powerpoint/2010/main" val="72293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781800" cy="1470025"/>
          </a:xfrm>
        </p:spPr>
        <p:txBody>
          <a:bodyPr/>
          <a:lstStyle/>
          <a:p>
            <a:r>
              <a:rPr lang="en-US" b="1" dirty="0" err="1"/>
              <a:t>Fuerza</a:t>
            </a:r>
            <a:r>
              <a:rPr lang="en-US" b="1" dirty="0"/>
              <a:t> de </a:t>
            </a:r>
            <a:r>
              <a:rPr lang="en-US" b="1" dirty="0" err="1"/>
              <a:t>Voluntad</a:t>
            </a:r>
            <a:endParaRPr lang="en-US" b="1" dirty="0"/>
          </a:p>
        </p:txBody>
      </p:sp>
      <p:sp>
        <p:nvSpPr>
          <p:cNvPr id="3" name="Subtitle 2"/>
          <p:cNvSpPr>
            <a:spLocks noGrp="1"/>
          </p:cNvSpPr>
          <p:nvPr>
            <p:ph type="subTitle" idx="1"/>
          </p:nvPr>
        </p:nvSpPr>
        <p:spPr>
          <a:xfrm>
            <a:off x="0" y="3810000"/>
            <a:ext cx="6781800" cy="1752600"/>
          </a:xfrm>
        </p:spPr>
        <p:txBody>
          <a:bodyPr/>
          <a:lstStyle/>
          <a:p>
            <a:r>
              <a:rPr lang="en-US" dirty="0"/>
              <a:t>Peter Daniels</a:t>
            </a:r>
          </a:p>
        </p:txBody>
      </p:sp>
      <p:pic>
        <p:nvPicPr>
          <p:cNvPr id="5" name="Picture 4" descr="untitled.png"/>
          <p:cNvPicPr>
            <a:picLocks noChangeAspect="1"/>
          </p:cNvPicPr>
          <p:nvPr/>
        </p:nvPicPr>
        <p:blipFill>
          <a:blip r:embed="rId2" cstate="print"/>
          <a:stretch>
            <a:fillRect/>
          </a:stretch>
        </p:blipFill>
        <p:spPr>
          <a:xfrm>
            <a:off x="5791200" y="1676400"/>
            <a:ext cx="3124200" cy="4628444"/>
          </a:xfrm>
          <a:prstGeom prst="rect">
            <a:avLst/>
          </a:prstGeom>
        </p:spPr>
      </p:pic>
    </p:spTree>
    <p:extLst>
      <p:ext uri="{BB962C8B-B14F-4D97-AF65-F5344CB8AC3E}">
        <p14:creationId xmlns:p14="http://schemas.microsoft.com/office/powerpoint/2010/main" val="393331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a:bodyPr>
          <a:lstStyle/>
          <a:p>
            <a:pPr>
              <a:buNone/>
            </a:pPr>
            <a:r>
              <a:rPr lang="es-ES" sz="1800" dirty="0"/>
              <a:t>	En tiempos difíciles, puede ser difícil recordar que Dios está comprometido con su desarrollo, pero cuando se pone de pie con los santos de la antigüedad, siempre puede estar seguro de la validez y confiabilidad de la Palabra de Dios.</a:t>
            </a:r>
            <a:br>
              <a:rPr lang="es-ES" sz="1800" dirty="0"/>
            </a:br>
            <a:br>
              <a:rPr lang="es-ES" sz="1800" dirty="0"/>
            </a:br>
            <a:r>
              <a:rPr lang="es-ES" sz="1800" dirty="0"/>
              <a:t> </a:t>
            </a:r>
            <a:br>
              <a:rPr lang="es-ES" sz="1800" dirty="0"/>
            </a:br>
            <a:r>
              <a:rPr lang="es-ES" sz="1800" dirty="0"/>
              <a:t>Mi amigo Sir Bruce Small (ahora fallecido) fue por un tiempo como un padre sustituto para mí. Era un cristiano fuerte, que con su gran visión, capacidad y gran voluntad, se convirtió en uno de los empresarios y filántropos más famosos de Australia. Sir Bruce Small construyó el negocio más grande de fabricación de bicicletas en el hemisferio sur antes de entrar en bienes raíces de una manera muy grande. Una de sus especialidades era el drenaje de las tierras pantanosas y su sustitución por vías fluviales y canales, creando sitios de construcción que se convertirían en las principales ubicaciones deseadas en Australia.</a:t>
            </a:r>
            <a:br>
              <a:rPr lang="es-ES" sz="1800" dirty="0"/>
            </a:br>
            <a:br>
              <a:rPr lang="es-ES" sz="1800" dirty="0"/>
            </a:br>
            <a:r>
              <a:rPr lang="es-ES" sz="1800" dirty="0"/>
              <a:t> </a:t>
            </a:r>
            <a:br>
              <a:rPr lang="es-ES" sz="1800" dirty="0"/>
            </a:br>
            <a:r>
              <a:rPr lang="es-ES" sz="1800" dirty="0"/>
              <a:t>En la década de 1960, una restricción crediticia severa golpeó a Australia. El dinero es difícil de conseguir y los bancos se mostraron reacios a prestar, pero Sir Bruce perseveró, aunque casi solo. Introdujo un mejor producto, se especializó en sus considerables habilidades de marketing y, al mismo tiempo, tuvo una actitud optimista, una sonrisa en su rostro y una palabra alentadora para todas las personas con las que tuvo contacto.</a:t>
            </a:r>
            <a:endParaRPr lang="en-US" sz="1800" dirty="0"/>
          </a:p>
        </p:txBody>
      </p:sp>
    </p:spTree>
    <p:extLst>
      <p:ext uri="{BB962C8B-B14F-4D97-AF65-F5344CB8AC3E}">
        <p14:creationId xmlns:p14="http://schemas.microsoft.com/office/powerpoint/2010/main" val="11942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400" dirty="0"/>
              <a:t>	Lamentablemente, la restricción del crédito se prolongó durante varios años, pero Sir Bruce se mantuvo resistente y optimista, mientras todos los que lo rodeaban hablaban de tristeza y fatalidad y lo instaban a renunciar. Algunos años más tarde, cuando se convirtió en uno de los hombres más ricos de nuestro país, agradeció a los bancos por quedarse con él durante ese largo y difícil viaje financiero, y les dijo que a veces él había "colgado allí por la piel de sus dientes "y que fácilmente podría haber arruinado varias veces.</a:t>
            </a:r>
            <a:br>
              <a:rPr lang="es-ES" sz="2400" dirty="0"/>
            </a:br>
            <a:r>
              <a:rPr lang="es-ES" sz="2400" dirty="0"/>
              <a:t> </a:t>
            </a:r>
            <a:br>
              <a:rPr lang="es-ES" sz="2400" dirty="0"/>
            </a:br>
            <a:br>
              <a:rPr lang="es-ES" sz="2400" dirty="0"/>
            </a:br>
            <a:r>
              <a:rPr lang="es-ES" sz="2400" dirty="0"/>
              <a:t>Los bancos se sorprendieron cuando se dieron cuenta de la verdad de esa declaración y le dijeron que, debido a su fuerte voluntad y su disposición alegre, habían pensado que todo estaba bien y que no había ningún problema, y por lo tanto creían que era un buen riesgo.</a:t>
            </a:r>
            <a:endParaRPr lang="en-US" sz="2400" dirty="0"/>
          </a:p>
        </p:txBody>
      </p:sp>
    </p:spTree>
    <p:extLst>
      <p:ext uri="{BB962C8B-B14F-4D97-AF65-F5344CB8AC3E}">
        <p14:creationId xmlns:p14="http://schemas.microsoft.com/office/powerpoint/2010/main" val="122650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534400" cy="6400800"/>
          </a:xfrm>
        </p:spPr>
        <p:txBody>
          <a:bodyPr>
            <a:noAutofit/>
          </a:bodyPr>
          <a:lstStyle/>
          <a:p>
            <a:pPr>
              <a:buNone/>
            </a:pPr>
            <a:r>
              <a:rPr lang="es-ES" sz="2400" dirty="0"/>
              <a:t>	Entonces, ¿cuál es la lección? Simplemente que </a:t>
            </a:r>
            <a:r>
              <a:rPr lang="es-ES" sz="2400" b="1" u="sng" dirty="0"/>
              <a:t>la voluntad es un compañero solitario</a:t>
            </a:r>
            <a:r>
              <a:rPr lang="es-ES" sz="2400" dirty="0"/>
              <a:t>. Pero también puede ser un compañero fiel y un amigo inspirador cuando internalizas su poder a través de una gestión sabia y cuidadosa.</a:t>
            </a:r>
          </a:p>
          <a:p>
            <a:pPr>
              <a:buNone/>
            </a:pPr>
            <a:endParaRPr lang="es-ES" sz="2400" dirty="0"/>
          </a:p>
          <a:p>
            <a:pPr>
              <a:buNone/>
            </a:pPr>
            <a:r>
              <a:rPr lang="es-ES" sz="2400" dirty="0"/>
              <a:t>	Cuando llego al final de este capítulo, quiero dejarles algunos consejos sólidos y probados. Habrá momentos en que te sentirás abrumado, marginado, marginado, sin amigos y vencido en número. Estás solo con tu voluntad y tus convicciones, sin ser molestado por multitudes o seguidores, tu espíritu está decaído, tu mente está en blanco y tu chico está agotado. Has hecho todo lo que puedes y no te queda más piedra que dar vuelta. Es entonces cuando necesita afirmar en voz alta y segura las siguientes palabras basadas en Efesios capítulo 6 versículo 13, "Después de haber hecho todo, lo haré". Luego, con el tiempo, verá que todo encaja, y usted se convertirá en uno más grande y desarrollará una mejor perspectiva.</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1828800"/>
          </a:xfrm>
        </p:spPr>
        <p:txBody>
          <a:bodyPr>
            <a:normAutofit fontScale="90000"/>
          </a:bodyPr>
          <a:lstStyle/>
          <a:p>
            <a:r>
              <a:rPr lang="en-US" b="1" dirty="0" err="1"/>
              <a:t>Capitulo</a:t>
            </a:r>
            <a:r>
              <a:rPr lang="en-US" b="1" dirty="0"/>
              <a:t> 2</a:t>
            </a:r>
            <a:br>
              <a:rPr lang="en-US" b="1" dirty="0"/>
            </a:br>
            <a:r>
              <a:rPr lang="es-ES" dirty="0"/>
              <a:t>LA VOLUNTAD ES UN COMPAÑERO SOLITARIO</a:t>
            </a:r>
            <a:endParaRPr lang="en-US" b="1" dirty="0"/>
          </a:p>
        </p:txBody>
      </p:sp>
    </p:spTree>
    <p:extLst>
      <p:ext uri="{BB962C8B-B14F-4D97-AF65-F5344CB8AC3E}">
        <p14:creationId xmlns:p14="http://schemas.microsoft.com/office/powerpoint/2010/main" val="29013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dirty="0"/>
              <a:t>	Hace algunos años fui invitado a hablar en un colegio bíblico a estudiantes que estaban siendo preparados para el ministerio como pastores y misioneros. Estos jóvenes muy animados estaban ansiosos y ansiosos por aprender, y como un hombre de negocios cristiano, fui invitado a compartir con ellos mis pensamientos sobre el poder y la carga del compromiso.</a:t>
            </a:r>
            <a:br>
              <a:rPr lang="es-ES" dirty="0"/>
            </a:br>
            <a:br>
              <a:rPr lang="es-ES" dirty="0"/>
            </a:br>
            <a:r>
              <a:rPr lang="es-ES" dirty="0"/>
              <a:t> </a:t>
            </a:r>
            <a:br>
              <a:rPr lang="es-ES" dirty="0"/>
            </a:br>
            <a:r>
              <a:rPr lang="es-ES" dirty="0"/>
              <a:t>Durante un tiempo de preguntas muy entusiasta, la conversación se movió a temas más mundanos, como llegar tarde a las reuniones y cuánto tiempo uno debe esperar para que los recién llegados lleguen antes de comenzar una reunión. Mientras sucedía todo esto, una señorita comentó que algunas mañanas le costaba trabajo darse prisa y necesitaba más tiempo para prepararse, y casi tan pronto como ella dijo eso, otras dos del grupo hablaron y dijeron que tenían el mismo problema. . En ese momento, me pidieron que brindara alguna información. Mirando directamente a la joven que había hablado primero, los reté al decirles, "ahora que han escuchado que otros estudiantes sienten lo mismo que ustedes sobre lo difícil que es llegar a tiempo, ¿eso no los hace sentir mejor? ? "A lo que todos respondieron con un enfático" Sí ". Luego les dije: "Ahora que tienen otras personas que están de acuerdo con ustedes, ¿no le ha quitado eso la obligación de hacer la corrección?". La respuesta lenta, callada y reflexiva fue: "Sí, supongo que tiene."</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400800"/>
          </a:xfrm>
        </p:spPr>
        <p:txBody>
          <a:bodyPr>
            <a:normAutofit fontScale="62500" lnSpcReduction="20000"/>
          </a:bodyPr>
          <a:lstStyle/>
          <a:p>
            <a:pPr>
              <a:buNone/>
            </a:pPr>
            <a:r>
              <a:rPr lang="es-ES" dirty="0"/>
              <a:t>	Nuestra fuerza de voluntad no siempre está en desacuerdo con los demás, pero cuando está en desacuerdo, el testamento es independiente y no requiere ningún otro acuerdo que no sea la garantía de una conciencia clara y una convicción firme. Permanecer solo no crea angustia en uno mismo si te atrapa un pensamiento, una situación o un desafío que abarca tu ser interno hasta el punto en que puedes ver claramente lo que está bien y lo que hay que hacer. En mi recuerdo de la historia, la grandeza nunca ha sido producida por un comité o un grupo de personas que generó una idea, descubrimiento o cambio sin ser estimulado primero por alguien que estaba solo y al hacerlo era un provocador para los demás.</a:t>
            </a:r>
            <a:br>
              <a:rPr lang="es-ES" dirty="0"/>
            </a:br>
            <a:br>
              <a:rPr lang="es-ES" dirty="0"/>
            </a:br>
            <a:r>
              <a:rPr lang="es-ES" dirty="0"/>
              <a:t> </a:t>
            </a:r>
            <a:br>
              <a:rPr lang="es-ES" dirty="0"/>
            </a:br>
            <a:r>
              <a:rPr lang="es-ES" dirty="0"/>
              <a:t>En un grupo, puede experimentar relaciones, comodidad, un compartir de cargas, un oído que escucha, una tabla de resonancia conversacional, una pausa refrescante para recordar y la interacción de la compañía humana.</a:t>
            </a:r>
            <a:br>
              <a:rPr lang="es-ES" dirty="0"/>
            </a:br>
            <a:br>
              <a:rPr lang="es-ES" dirty="0"/>
            </a:br>
            <a:r>
              <a:rPr lang="es-ES" dirty="0"/>
              <a:t> </a:t>
            </a:r>
            <a:br>
              <a:rPr lang="es-ES" dirty="0"/>
            </a:br>
            <a:r>
              <a:rPr lang="es-ES" dirty="0"/>
              <a:t>Sin embargo, se desarrolla una fuerza notable cuando se está solo, porque quedarse solo exige que reconsidere su posición, elimine las dudas persistentes y cree estrategias nuevas y no desarrolladas. </a:t>
            </a:r>
            <a:r>
              <a:rPr lang="es-ES" dirty="0" err="1"/>
              <a:t>Winston</a:t>
            </a:r>
            <a:r>
              <a:rPr lang="es-ES" dirty="0"/>
              <a:t> Churchill permaneció solo durante seis años como alarmista parlamentario radical contra Adolf Hitler y el movimiento Nazi, y en ese momento muchos de sus amigos y colegas se distanciaron de él, alegando que era un belicista, que ya había pasado su tiempo y debería retirarse en silencio</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Churchill estaba tan seguro de su posición y de las afirmaciones de que afirmaba que él se había fortalecido hábil y persistentemente por sí mismo de lo que probablemente hubiera hecho si hubiera habido un grupo detrás de él. De hecho, en su mayor parte, sus colegas parlamentarios estaban tan cansados y cansados por sus persistentes afirmaciones de que llegaron al punto en que trataron de que fuera destituido del Parlamento.</a:t>
            </a:r>
            <a:br>
              <a:rPr lang="es-ES" dirty="0"/>
            </a:br>
            <a:br>
              <a:rPr lang="es-ES" dirty="0"/>
            </a:br>
            <a:r>
              <a:rPr lang="es-ES" dirty="0"/>
              <a:t> </a:t>
            </a:r>
            <a:br>
              <a:rPr lang="es-ES" dirty="0"/>
            </a:br>
            <a:r>
              <a:rPr lang="es-ES" dirty="0"/>
              <a:t>Si Churchill no se hubiera mantenido firme solo mientras se reunía y buscaba cada vez más información y pruebas, nunca se habría convertido en el Primer Ministro de Gran Bretaña y uno de los héroes más grandes del siglo XX.</a:t>
            </a:r>
            <a:br>
              <a:rPr lang="es-ES" dirty="0"/>
            </a:br>
            <a:br>
              <a:rPr lang="es-ES" dirty="0"/>
            </a:br>
            <a:r>
              <a:rPr lang="es-ES" dirty="0"/>
              <a:t> </a:t>
            </a:r>
            <a:br>
              <a:rPr lang="es-ES" dirty="0"/>
            </a:br>
            <a:r>
              <a:rPr lang="es-ES" dirty="0"/>
              <a:t>Esté seguro de su terreno, examine sus motivos, acepte que las llamadas telefónicas no pueden ser devueltas, y las cartas y correos electrónicos no pueden ser respondidos. Recuerde que la minoría casi siempre inicia lo que es correcto; mientras que la mayoría puede confirmar lo que es correcto, pero rara vez lo inician.</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Hace un tiempo atrás, mi hijo y yo conducíamos desde nuestra finca hacia la ciudad y durante nuestro tiempo juntos recordamos las predicciones muy claras que habíamos hecho diez años antes con respecto a la próxima recesión mundial. Estábamos convencidos de que la economía de los Estados Unidos de América colapsaría y que muchos bancos e instituciones se volverían insolventes, y que los efectos catastróficos serían sentidos por la clase media rica y los pobres de todo el mundo.</a:t>
            </a:r>
            <a:br>
              <a:rPr lang="es-ES" dirty="0"/>
            </a:br>
            <a:br>
              <a:rPr lang="es-ES" dirty="0"/>
            </a:br>
            <a:r>
              <a:rPr lang="es-ES" dirty="0"/>
              <a:t> </a:t>
            </a:r>
            <a:br>
              <a:rPr lang="es-ES" dirty="0"/>
            </a:br>
            <a:r>
              <a:rPr lang="es-ES" dirty="0"/>
              <a:t>Nuestras predicciones fueron tan claras y matemáticamente precisas que mi hijo y su amigo produjeron una película galardonada llamada Millennium Money basada en todas las predicciones que se producirían en los próximos diez a doce años. En ese hermoso viaje a la ciudad, solo unos meses después del comienzo de la crisis económica y con mucho más por venir, le comenté a mi hijo: "Esta es una vez en la que siento que no hay placer en tener la razón".</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400800"/>
          </a:xfrm>
        </p:spPr>
        <p:txBody>
          <a:bodyPr>
            <a:normAutofit fontScale="62500" lnSpcReduction="20000"/>
          </a:bodyPr>
          <a:lstStyle/>
          <a:p>
            <a:pPr>
              <a:buNone/>
            </a:pPr>
            <a:r>
              <a:rPr lang="es-ES" dirty="0"/>
              <a:t>	Si tienes fuerza de voluntad y convicciones suficientemente fuertes, te sentirás solo incluso en medio de una multitud, porque no es la ausencia de personas lo que te hace sentir solo, es la ausencia de otros que comparten tus perspectivas, planes y metas mensurables. Estar solo en los confines de tu voluntad te aparta y te aleja de la sofocante conformidad de las masas, donde los pensamientos y el progreso son limitados, se sofoca individualmente y se sofoca la voluntad del individuo.</a:t>
            </a:r>
            <a:br>
              <a:rPr lang="es-ES" dirty="0"/>
            </a:br>
            <a:br>
              <a:rPr lang="es-ES" dirty="0"/>
            </a:br>
            <a:r>
              <a:rPr lang="es-ES" dirty="0"/>
              <a:t> </a:t>
            </a:r>
            <a:br>
              <a:rPr lang="es-ES" dirty="0"/>
            </a:br>
            <a:r>
              <a:rPr lang="es-ES" dirty="0"/>
              <a:t>Los líderes empresariales y los desarrolladores solo entran en escena después de que un individuo ha creado un tema, producido un producto o declarado un compromiso. Es por eso que todo tiene que comenzar en la mente de un individuo que tiene una voluntad inquebrantable y está preparado para actuar solo. La historia de la iglesia cristiana está llena de historias de individuos que se quedaron solos, solo para ser martirizados, ridiculizados o despreciados, pero a pesar de todo, establecieron un alto estándar de convicción y logro al obedecer su vocación celestial. </a:t>
            </a:r>
          </a:p>
          <a:p>
            <a:pPr>
              <a:buNone/>
            </a:pPr>
            <a:r>
              <a:rPr lang="es-ES" dirty="0"/>
              <a:t>	</a:t>
            </a:r>
          </a:p>
          <a:p>
            <a:pPr>
              <a:buNone/>
            </a:pPr>
            <a:r>
              <a:rPr lang="es-ES" dirty="0"/>
              <a:t>	</a:t>
            </a:r>
            <a:r>
              <a:rPr lang="es-ES" dirty="0" err="1"/>
              <a:t>Wyclif</a:t>
            </a:r>
            <a:r>
              <a:rPr lang="es-ES" dirty="0"/>
              <a:t>, Lutero, Calvino y, en tiempos más recientes, </a:t>
            </a:r>
            <a:r>
              <a:rPr lang="es-ES" dirty="0" err="1"/>
              <a:t>Spurgeon</a:t>
            </a:r>
            <a:r>
              <a:rPr lang="es-ES" dirty="0"/>
              <a:t>, </a:t>
            </a:r>
            <a:r>
              <a:rPr lang="es-ES" dirty="0" err="1"/>
              <a:t>Whitefield</a:t>
            </a:r>
            <a:r>
              <a:rPr lang="es-ES" dirty="0"/>
              <a:t> y </a:t>
            </a:r>
            <a:r>
              <a:rPr lang="es-ES" dirty="0" err="1"/>
              <a:t>Moody</a:t>
            </a:r>
            <a:r>
              <a:rPr lang="es-ES" dirty="0"/>
              <a:t> fueron todos hombres que se mantuvieron solos y realizaron acciones notables contra la opinión pública y muy a menudo contra la iglesia ortodoxa de su tiempo. Se enfrentaron a la impopularidad, el resentimiento y la oposición, ya que se enfrentaron solos contra probabilidades inimaginables.</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62500" lnSpcReduction="20000"/>
          </a:bodyPr>
          <a:lstStyle/>
          <a:p>
            <a:pPr>
              <a:buNone/>
            </a:pPr>
            <a:r>
              <a:rPr lang="es-ES" dirty="0"/>
              <a:t>	Cuando está solo, es importante que estudie e investigue lo que está haciendo o que está por hacer, porque en algunos casos, parece que la preferencia por estar solo tiene muy poco que ver con la voluntad, sino que representa una falta de voluntad. para enfrentar la crítica o la corrección. Muchas veces, en asuntos importantes, he estado preparado para ir a la televisión para debatir mi punto de vista e, incluso, a veces, para enfrentar a una multitud enojada. Esto me hizo reexaminar mis hechos y opiniones en detalles minuciosos para asegurarme de que no me estaba burlando o no estaba dispuesto a aceptar que estaba equivocado.</a:t>
            </a:r>
            <a:br>
              <a:rPr lang="es-ES" dirty="0"/>
            </a:br>
            <a:br>
              <a:rPr lang="es-ES" dirty="0"/>
            </a:br>
            <a:r>
              <a:rPr lang="es-ES" dirty="0"/>
              <a:t> </a:t>
            </a:r>
            <a:br>
              <a:rPr lang="es-ES" dirty="0"/>
            </a:br>
            <a:r>
              <a:rPr lang="es-ES" dirty="0"/>
              <a:t>Hace algunos años, mi posición personal sobre algunos temas creó un interesante especial de televisión de una hora. Mientras estaba sentado en un estudio de televisión, confrontado por casi cincuenta personas que se oponían a mí, fui interrogado, y parecía como si me estuvieran interrogando ante una audiencia de televisión nacional sobre cuestiones que cubrían muchos asuntos políticos, religiosos, sociales y financieros de la época. En general, encuentro tales ocasiones estimulantes, y esta no fue una excepción, porque la oposición provenía de personas de una gran cantidad de edades y antecedentes étnicos y culturales, lo que hizo que para mí fuese relativamente fácil dividirlas en grupos que pronto se opusieron. Vacilaron porque su voluntad era fluida y ni razonada ni fuerte.</a:t>
            </a:r>
            <a:endParaRPr lang="en-US" dirty="0"/>
          </a:p>
        </p:txBody>
      </p:sp>
    </p:spTree>
    <p:extLst>
      <p:ext uri="{BB962C8B-B14F-4D97-AF65-F5344CB8AC3E}">
        <p14:creationId xmlns:p14="http://schemas.microsoft.com/office/powerpoint/2010/main" val="119421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686800" cy="6400800"/>
          </a:xfrm>
        </p:spPr>
        <p:txBody>
          <a:bodyPr>
            <a:noAutofit/>
          </a:bodyPr>
          <a:lstStyle/>
          <a:p>
            <a:pPr>
              <a:buNone/>
            </a:pPr>
            <a:r>
              <a:rPr lang="es-ES" sz="1800" dirty="0"/>
              <a:t>	Muchos grandes pensadores se quedan solos para reflexionar sobre sus pensamientos y considerar sus acciones porque piensan lo impensable e incluso lo inimaginable. Durante muchos años, como estudiante de la Biblia, estaba convencido de que Jesús no era tan pobre como muchas personas lo habían retratado y que muchos de sus discípulos estaban en el negocio, y sin embargo, algunos creyentes muy piadosos se burlaron de mí. Cuando pagué y recibí investigaciones sobre ese tema, no me sorprendió que el oro, el incienso y la mirra que se le habían dado a Jesús tuvieran un valor muy significativo, y mientras crecía, hubo un auge considerable en la construcción en el área donde Él vivió y trabajó.</a:t>
            </a:r>
            <a:br>
              <a:rPr lang="es-ES" sz="1800" dirty="0"/>
            </a:br>
            <a:r>
              <a:rPr lang="es-ES" sz="1800" dirty="0"/>
              <a:t> </a:t>
            </a:r>
            <a:br>
              <a:rPr lang="es-ES" sz="1800" dirty="0"/>
            </a:br>
            <a:r>
              <a:rPr lang="es-ES" sz="1800" dirty="0"/>
              <a:t>Parecía que nadie había pensado en investigar seriamente la riqueza de Jesús durante dos mil años. Parece que la mentalidad de pobreza es más conveniente para algunos, porque si sigues esa filosofía, significa que no tienes que actuar, y si no rindes, no ganas, y si no ganas, no puedes dar, y el diablo tiene la sartén por el mango.</a:t>
            </a:r>
            <a:br>
              <a:rPr lang="es-ES" sz="1800" dirty="0"/>
            </a:br>
            <a:r>
              <a:rPr lang="es-ES" sz="1800" dirty="0"/>
              <a:t> </a:t>
            </a:r>
            <a:br>
              <a:rPr lang="es-ES" sz="1800" dirty="0"/>
            </a:br>
            <a:r>
              <a:rPr lang="es-ES" sz="1800" dirty="0"/>
              <a:t>Cuando piensas "de fábrica", estás obligado a estar solo hasta que tu idea sea aceptable, creíble, necesaria o factible. Si bien la soledad de la persona con una fuerte voluntad es indiscutible, hay algunos aspectos positivos. Por ejemplo, cuando ejercitas tu voluntad, otros pueden, por desacuerdo, miedo o incredulidad, encontrarse incapaces de estar contigo. Esto te libera de tener que depender de su postura moral o confiabilidad, y estás solo para flexionar los músculos de tu propia certeza y fortaleza moral sin tener que mirar por encima del hombro para ver si alguien más siente lo mismo que tú.</a:t>
            </a:r>
            <a:endParaRPr lang="en-US" sz="1800" dirty="0"/>
          </a:p>
        </p:txBody>
      </p:sp>
    </p:spTree>
    <p:extLst>
      <p:ext uri="{BB962C8B-B14F-4D97-AF65-F5344CB8AC3E}">
        <p14:creationId xmlns:p14="http://schemas.microsoft.com/office/powerpoint/2010/main" val="119421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3921</TotalTime>
  <Words>7</Words>
  <Application>Microsoft Office PowerPoint</Application>
  <PresentationFormat>On-screen Show (4:3)</PresentationFormat>
  <Paragraphs>17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Fuerza de Voluntad</vt:lpstr>
      <vt:lpstr>Capitulo 2 LA VOLUNTAD ES UN COMPAÑERO SOLITARIO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Alex Barron</cp:lastModifiedBy>
  <cp:revision>15</cp:revision>
  <dcterms:created xsi:type="dcterms:W3CDTF">2018-05-28T22:29:16Z</dcterms:created>
  <dcterms:modified xsi:type="dcterms:W3CDTF">2018-07-17T00:56:16Z</dcterms:modified>
</cp:coreProperties>
</file>