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6" r:id="rId5"/>
    <p:sldId id="267" r:id="rId6"/>
    <p:sldId id="280" r:id="rId7"/>
    <p:sldId id="268" r:id="rId8"/>
    <p:sldId id="277" r:id="rId9"/>
    <p:sldId id="269" r:id="rId10"/>
    <p:sldId id="270" r:id="rId11"/>
    <p:sldId id="271" r:id="rId12"/>
    <p:sldId id="272" r:id="rId13"/>
    <p:sldId id="273" r:id="rId14"/>
    <p:sldId id="275" r:id="rId15"/>
    <p:sldId id="278" r:id="rId16"/>
    <p:sldId id="276" r:id="rId17"/>
    <p:sldId id="279" r:id="rId18"/>
    <p:sldId id="25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7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39905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651844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95665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57529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409191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365398-31F4-4F77-996E-98A5BD11EC20}" type="datetimeFigureOut">
              <a:rPr lang="en-US" smtClean="0"/>
              <a:pPr/>
              <a:t>7/16/2018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416520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365398-31F4-4F77-996E-98A5BD11EC20}" type="datetimeFigureOut">
              <a:rPr lang="en-US" smtClean="0"/>
              <a:pPr/>
              <a:t>7/16/2018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54669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365398-31F4-4F77-996E-98A5BD11EC20}" type="datetimeFigureOut">
              <a:rPr lang="en-US" smtClean="0"/>
              <a:pPr/>
              <a:t>7/16/2018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16238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65398-31F4-4F77-996E-98A5BD11EC20}" type="datetimeFigureOut">
              <a:rPr lang="en-US" smtClean="0"/>
              <a:pPr/>
              <a:t>7/16/2018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3212762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7/16/2018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9149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7/16/2018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162581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365398-31F4-4F77-996E-98A5BD11EC20}" type="datetimeFigureOut">
              <a:rPr lang="en-US" smtClean="0"/>
              <a:pPr/>
              <a:t>7/16/2018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C3177-C5F0-4E8B-9305-5582E1F447C1}" type="slidenum">
              <a:rPr lang="en-US" smtClean="0"/>
              <a:pPr/>
              <a:t>‹#›</a:t>
            </a:fld>
            <a:endParaRPr lang="en-US"/>
          </a:p>
        </p:txBody>
      </p:sp>
    </p:spTree>
    <p:extLst>
      <p:ext uri="{BB962C8B-B14F-4D97-AF65-F5344CB8AC3E}">
        <p14:creationId xmlns:p14="http://schemas.microsoft.com/office/powerpoint/2010/main" val="722935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6781800" cy="1470025"/>
          </a:xfrm>
        </p:spPr>
        <p:txBody>
          <a:bodyPr/>
          <a:lstStyle/>
          <a:p>
            <a:r>
              <a:rPr lang="en-US" b="1" dirty="0" err="1"/>
              <a:t>Fuerza</a:t>
            </a:r>
            <a:r>
              <a:rPr lang="en-US" b="1" dirty="0"/>
              <a:t> de </a:t>
            </a:r>
            <a:r>
              <a:rPr lang="en-US" b="1" dirty="0" err="1"/>
              <a:t>Voluntad</a:t>
            </a:r>
            <a:endParaRPr lang="en-US" b="1" dirty="0"/>
          </a:p>
        </p:txBody>
      </p:sp>
      <p:sp>
        <p:nvSpPr>
          <p:cNvPr id="3" name="Subtitle 2"/>
          <p:cNvSpPr>
            <a:spLocks noGrp="1"/>
          </p:cNvSpPr>
          <p:nvPr>
            <p:ph type="subTitle" idx="1"/>
          </p:nvPr>
        </p:nvSpPr>
        <p:spPr>
          <a:xfrm>
            <a:off x="0" y="3810000"/>
            <a:ext cx="6781800" cy="1752600"/>
          </a:xfrm>
        </p:spPr>
        <p:txBody>
          <a:bodyPr/>
          <a:lstStyle/>
          <a:p>
            <a:r>
              <a:rPr lang="en-US" dirty="0"/>
              <a:t>Peter Daniels</a:t>
            </a:r>
          </a:p>
        </p:txBody>
      </p:sp>
      <p:pic>
        <p:nvPicPr>
          <p:cNvPr id="5" name="Picture 4" descr="untitled.png"/>
          <p:cNvPicPr>
            <a:picLocks noChangeAspect="1"/>
          </p:cNvPicPr>
          <p:nvPr/>
        </p:nvPicPr>
        <p:blipFill>
          <a:blip r:embed="rId2" cstate="print"/>
          <a:stretch>
            <a:fillRect/>
          </a:stretch>
        </p:blipFill>
        <p:spPr>
          <a:xfrm>
            <a:off x="5791200" y="1676400"/>
            <a:ext cx="3124200" cy="4628444"/>
          </a:xfrm>
          <a:prstGeom prst="rect">
            <a:avLst/>
          </a:prstGeom>
        </p:spPr>
      </p:pic>
    </p:spTree>
    <p:extLst>
      <p:ext uri="{BB962C8B-B14F-4D97-AF65-F5344CB8AC3E}">
        <p14:creationId xmlns:p14="http://schemas.microsoft.com/office/powerpoint/2010/main" val="3933316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0000" lnSpcReduction="20000"/>
          </a:bodyPr>
          <a:lstStyle/>
          <a:p>
            <a:pPr>
              <a:buNone/>
            </a:pPr>
            <a:r>
              <a:rPr lang="es-ES" dirty="0"/>
              <a:t>	El siglo XX fue un tiempo de contrastes. Incluyó la gran recesión económica mundial en la década de 1930 que llevó a los comedores de beneficencia y las líneas de pan en muchas ciudades de todo el mundo, pero también creó un progreso increíble en los viajes aéreos, los avances médicos y el aterrizaje en la luna. Estimuló grandes descubrimientos y desarrollos en comunicación, incluyendo computadoras y teléfonos celulares personales. Hubo dos guerras mundiales y muchos otros conflictos en diferentes países por diferentes razones.</a:t>
            </a:r>
            <a:br>
              <a:rPr lang="es-ES" dirty="0"/>
            </a:br>
            <a:br>
              <a:rPr lang="es-ES" dirty="0"/>
            </a:br>
            <a:r>
              <a:rPr lang="es-ES" dirty="0"/>
              <a:t>El siglo XX también produjo algunos líderes extremadamente poderosos. Estos, en particular, pueden enseñarnos a todos una lección relevante. Estos dos hombres amaron sus países y se distinguieron en el campo de batalla. Ambos tenían un sentido de la historia, y ambos eran estrategas increíbles y poderosos oradores magníficos. Podían mover naciones por la palabra hablada y tenían una fuerza de voluntad aparentemente inimaginable, que estaban dispuestos a ejercer hasta el punto de la victoria o la muerte.</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62500" lnSpcReduction="20000"/>
          </a:bodyPr>
          <a:lstStyle/>
          <a:p>
            <a:pPr>
              <a:buNone/>
            </a:pPr>
            <a:r>
              <a:rPr lang="es-ES" dirty="0"/>
              <a:t>	Estos dos hombres poderosos entraron en un profundo y serio conflicto entre ellos y finalmente todo el mundo se involucró: decenas de millones de vidas se perdieron, y las ciudades y de hecho países enteros fueron destruidos. La determinación de estos dos hombres nos enseñó una lección permanente de la que se hablará, estudiará, examinará y maravillará durante mil años. Sus nombres eran Adolf Hitler y </a:t>
            </a:r>
            <a:r>
              <a:rPr lang="es-ES" dirty="0" err="1"/>
              <a:t>Winston</a:t>
            </a:r>
            <a:r>
              <a:rPr lang="es-ES" dirty="0"/>
              <a:t> Churchill, y tenían algunas similitudes marcadas a pesar de sus antecedentes muy diferentes.</a:t>
            </a:r>
          </a:p>
          <a:p>
            <a:pPr>
              <a:buNone/>
            </a:pPr>
            <a:endParaRPr lang="es-ES" dirty="0"/>
          </a:p>
          <a:p>
            <a:pPr>
              <a:buNone/>
            </a:pPr>
            <a:r>
              <a:rPr lang="es-ES" dirty="0"/>
              <a:t>	Adolf Hitler apareció en los documentales más famosos de esa época, llamado El Triunfo de la Voluntad, junto a una notable mujer llamada </a:t>
            </a:r>
            <a:r>
              <a:rPr lang="es-ES" dirty="0" err="1"/>
              <a:t>Leni</a:t>
            </a:r>
            <a:r>
              <a:rPr lang="es-ES" dirty="0"/>
              <a:t> </a:t>
            </a:r>
            <a:r>
              <a:rPr lang="es-ES" dirty="0" err="1"/>
              <a:t>Riefenstahl</a:t>
            </a:r>
            <a:r>
              <a:rPr lang="es-ES" dirty="0"/>
              <a:t>. El resultado fue una película impresionante que registró el mitin nazi de 1934 en </a:t>
            </a:r>
            <a:r>
              <a:rPr lang="es-ES" dirty="0" err="1"/>
              <a:t>Nuremberg</a:t>
            </a:r>
            <a:r>
              <a:rPr lang="es-ES" dirty="0"/>
              <a:t>. Fue un desarrollo importante en el mundo del cine y los directores de cine lo consideran como uno de los documentales más destacados jamás realizado. Este documental muestra cómo Adolf Hitler, con su gran dominio del lenguaje, la presencia y el estilo dramático, fue capaz de galvanizar y encender la nación de Alemania para la conquista mundial. He visto esta película muchas veces, y cada vez que la veo, me conmueve la fuerza y el poder de la voluntad de este hombre, que a la vez es contagioso, aterrador, abrumador y emocionante.</a:t>
            </a:r>
          </a:p>
          <a:p>
            <a:pPr>
              <a:buNone/>
            </a:pPr>
            <a:endParaRPr lang="en-US" dirty="0"/>
          </a:p>
        </p:txBody>
      </p:sp>
    </p:spTree>
    <p:extLst>
      <p:ext uri="{BB962C8B-B14F-4D97-AF65-F5344CB8AC3E}">
        <p14:creationId xmlns:p14="http://schemas.microsoft.com/office/powerpoint/2010/main" val="1194217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92500" lnSpcReduction="20000"/>
          </a:bodyPr>
          <a:lstStyle/>
          <a:p>
            <a:pPr>
              <a:buNone/>
            </a:pPr>
            <a:r>
              <a:rPr lang="es-ES" dirty="0"/>
              <a:t>	Al mismo tiempo, al otro lado de Europa, separado por las veintidós millas del Canal de la Mancha, había otro hombre que se llamaba Winston Leonard Spencer Churchill. Vio el peligro inminente de lo que estaba ocurriendo en Alemania y habló, pero nadie lo escucharía. El asombroso poder de la retórica de Hitler y el gigantesco poder militar en constante expansión que se estaba desarrollando provocaron una sensación de temor y asombro en los países vecinos de Alemania y en otras partes del mundo.</a:t>
            </a:r>
            <a:br>
              <a:rPr lang="es-ES" dirty="0"/>
            </a:br>
            <a:br>
              <a:rPr lang="es-ES" dirty="0"/>
            </a:br>
            <a:r>
              <a:rPr lang="es-ES" dirty="0"/>
              <a:t>Pero Winston Churchill fue fuerte y resuelto y continuó hablando sobre ello con gran coraje y convicción.</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7500" lnSpcReduction="20000"/>
          </a:bodyPr>
          <a:lstStyle/>
          <a:p>
            <a:pPr>
              <a:buNone/>
            </a:pPr>
            <a:r>
              <a:rPr lang="es-ES" dirty="0"/>
              <a:t>	En ese momento, Churchill fue marginado por su primer ministro y por los periódicos porque era parlamentario único y ordinario, aunque con cierta prominencia debido a sus logros pasados. Sin embargo, en unos pocos años, los alarmantes discursos de Churchill en el parlamento y los informes de los periódicos asociados estaban teniendo un gran efecto. Ganó casi el apoyo nacional debido a sus predicciones claras y estadísticas sobre la realidad de lo que iba a suceder.</a:t>
            </a:r>
            <a:br>
              <a:rPr lang="es-ES" dirty="0"/>
            </a:br>
            <a:br>
              <a:rPr lang="es-ES" dirty="0"/>
            </a:br>
            <a:r>
              <a:rPr lang="es-ES" dirty="0"/>
              <a:t>El golpe maestro final fue cuando Churchill fue nombrado primer ministro (no elegido) en una desesperada e impresionante mesa redonda estratégica de tres hombres que duró menos de media hora. En ese momento, un hombre de destino que tenía una voluntad tan fuerte como la de Hitler fue empujada a la arena.</a:t>
            </a:r>
            <a:endParaRPr lang="en-US" dirty="0"/>
          </a:p>
        </p:txBody>
      </p:sp>
    </p:spTree>
    <p:extLst>
      <p:ext uri="{BB962C8B-B14F-4D97-AF65-F5344CB8AC3E}">
        <p14:creationId xmlns:p14="http://schemas.microsoft.com/office/powerpoint/2010/main" val="4086847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92500" lnSpcReduction="10000"/>
          </a:bodyPr>
          <a:lstStyle/>
          <a:p>
            <a:pPr>
              <a:buNone/>
            </a:pPr>
            <a:r>
              <a:rPr lang="es-ES" dirty="0"/>
              <a:t>	El primer discurso importante que Churchill hizo movió a su propio país a la acción inmediata y repercutió en todo el mundo, uniendo y fortaleciendo la determinación de millones de personas y naciones amenazadas como nunca antes.</a:t>
            </a:r>
            <a:br>
              <a:rPr lang="es-ES" dirty="0"/>
            </a:br>
            <a:br>
              <a:rPr lang="es-ES" dirty="0"/>
            </a:br>
            <a:r>
              <a:rPr lang="es-ES" dirty="0"/>
              <a:t>Ahora, al comparar algunos de los discursos de Adolf Hitler y Winston Churchill en una breve forma condensada, se sorprenderá de la similitud. En un gran discurso para el pueblo alemán, Hitler dijo:</a:t>
            </a:r>
            <a:br>
              <a:rPr lang="es-ES" dirty="0"/>
            </a:br>
            <a:br>
              <a:rPr lang="es-ES" dirty="0"/>
            </a:br>
            <a:endParaRPr lang="en-US" dirty="0"/>
          </a:p>
        </p:txBody>
      </p:sp>
    </p:spTree>
    <p:extLst>
      <p:ext uri="{BB962C8B-B14F-4D97-AF65-F5344CB8AC3E}">
        <p14:creationId xmlns:p14="http://schemas.microsoft.com/office/powerpoint/2010/main" val="2067103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0000" lnSpcReduction="20000"/>
          </a:bodyPr>
          <a:lstStyle/>
          <a:p>
            <a:pPr>
              <a:buNone/>
            </a:pPr>
            <a:r>
              <a:rPr lang="es-ES" dirty="0"/>
              <a:t>	</a:t>
            </a:r>
            <a:br>
              <a:rPr lang="es-ES" dirty="0"/>
            </a:br>
            <a:r>
              <a:rPr lang="es-ES" dirty="0"/>
              <a:t>"Durante seis años he estado trabajando en la construcción de defensas alemanas, y de ahora en adelante soy el primer soldado del Reich alemán. Una vez más me he puesto ese abrigo que era el más sagrado y querido para mí, y No me lo quitaré hasta que la victoria esté asegurada, o no sobreviviré al resultado. Así como yo mismo estoy dispuesto a apostar en cualquier momento, cualquiera puede tomarlo por mi pueblo y por Alemania, entonces le pido lo mismo. de todos los demás. Hay una sola consigna para esta lucha: la fe en esta gente. Una palabra que nunca aprendí es "rendirse". Si formamos una comunidad estrechamente unida en votos, lista para cualquier cosa, resuelta a nunca rendirnos, entonces nuestra dominará cada dificultad y dificultad.</a:t>
            </a:r>
          </a:p>
          <a:p>
            <a:pPr>
              <a:buNone/>
            </a:pPr>
            <a:endParaRPr lang="es-ES" dirty="0"/>
          </a:p>
          <a:p>
            <a:pPr>
              <a:buNone/>
            </a:pPr>
            <a:r>
              <a:rPr lang="es-ES" dirty="0"/>
              <a:t>	Y me gustaría cerrar con la declaración que hice una vez: si nuestra voluntad es tan fuerte que ninguna dificultad y sufrimiento puede someterla, entonces prevalecerá nuestra voluntad y nuestra fuerza alemana ".</a:t>
            </a:r>
          </a:p>
          <a:p>
            <a:pPr>
              <a:buNone/>
            </a:pPr>
            <a:endParaRPr lang="en-US" dirty="0"/>
          </a:p>
        </p:txBody>
      </p:sp>
    </p:spTree>
    <p:extLst>
      <p:ext uri="{BB962C8B-B14F-4D97-AF65-F5344CB8AC3E}">
        <p14:creationId xmlns:p14="http://schemas.microsoft.com/office/powerpoint/2010/main" val="3701152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a:bodyPr>
          <a:lstStyle/>
          <a:p>
            <a:pPr>
              <a:buNone/>
            </a:pPr>
            <a:r>
              <a:rPr lang="es-ES" dirty="0"/>
              <a:t>	</a:t>
            </a:r>
            <a:endParaRPr lang="en-US" dirty="0"/>
          </a:p>
        </p:txBody>
      </p:sp>
      <p:sp>
        <p:nvSpPr>
          <p:cNvPr id="2" name="Rectangle 1">
            <a:extLst>
              <a:ext uri="{FF2B5EF4-FFF2-40B4-BE49-F238E27FC236}">
                <a16:creationId xmlns:a16="http://schemas.microsoft.com/office/drawing/2014/main" id="{E3E7779C-E615-46B9-AE98-BE525D0C46C4}"/>
              </a:ext>
            </a:extLst>
          </p:cNvPr>
          <p:cNvSpPr/>
          <p:nvPr/>
        </p:nvSpPr>
        <p:spPr>
          <a:xfrm>
            <a:off x="266700" y="117693"/>
            <a:ext cx="8458200" cy="6740307"/>
          </a:xfrm>
          <a:prstGeom prst="rect">
            <a:avLst/>
          </a:prstGeom>
        </p:spPr>
        <p:txBody>
          <a:bodyPr wrap="square">
            <a:spAutoFit/>
          </a:bodyPr>
          <a:lstStyle/>
          <a:p>
            <a:r>
              <a:rPr lang="es-ES" sz="2400" dirty="0"/>
              <a:t>Ahora, en comparación, veamos lo que Winston Churchill tuvo que decir al mismo tiempo. Y cito: "No tengo nada más que ofrecer que la sangre, las fatigas, las lágrimas y el sudor. Preguntan, ¿cuál es nuestra política? Yo digo que es hacer la guerra por tierra, mar y aire. Guerra con todas nuestras fuerzas y con todo fuerza que Dios nos ha dado, y hacer la guerra contra una monstruosa tiranía nunca superada en el oscuro y lamentable catálogo de crímenes humanos. Esa es nuestra política. Usted pregunta: ¿cuál es nuestro objetivo? Puedo responder en una palabra: es la victoria. </a:t>
            </a:r>
            <a:r>
              <a:rPr lang="es-ES" sz="2400" dirty="0" err="1"/>
              <a:t>VIctoria</a:t>
            </a:r>
            <a:r>
              <a:rPr lang="es-ES" sz="2400" dirty="0"/>
              <a:t> a toda costa. Victoria a pesar de todos los terrores. Victoria, por larga y dura que sea la carretera, porque sin victoria no habrá supervivencia. Pero si fallamos, entonces todo el mundo, incluidos los Estados Unidos, incluido todo lo que tenemos. han conocido y cuidado, se hundirá en el abismo de una nueva era oscura hecha más siniestra, y tal vez más prolongada, por las luces de la ciencia pervertida. Por lo tanto, prepárese para nuestros deberes, y así soportar que si el Imperio Británico y su Estado tiene una duración de mil años, los hombres todavía dirán, 'esta fue su mejor hora' ".</a:t>
            </a:r>
            <a:endParaRPr lang="en-US" sz="2400" dirty="0"/>
          </a:p>
        </p:txBody>
      </p:sp>
    </p:spTree>
    <p:extLst>
      <p:ext uri="{BB962C8B-B14F-4D97-AF65-F5344CB8AC3E}">
        <p14:creationId xmlns:p14="http://schemas.microsoft.com/office/powerpoint/2010/main" val="2539087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pPr>
              <a:buNone/>
            </a:pPr>
            <a:r>
              <a:rPr lang="es-ES" dirty="0"/>
              <a:t>	La historia registra el resultado final: en la mañana del 7 de mayo de 1945, </a:t>
            </a:r>
            <a:r>
              <a:rPr lang="es-ES" dirty="0" err="1"/>
              <a:t>Winston</a:t>
            </a:r>
            <a:r>
              <a:rPr lang="es-ES" dirty="0"/>
              <a:t> Leonard Spencer Churchill se despertó con la noticia de que Alemania se había rendido incondicionalmente, y de ahí que la batalla y el conflicto entre las voluntades de dos hombres fuertes habían terminado.</a:t>
            </a:r>
          </a:p>
          <a:p>
            <a:pPr>
              <a:buNone/>
            </a:pPr>
            <a:endParaRPr lang="es-ES" dirty="0"/>
          </a:p>
          <a:p>
            <a:pPr>
              <a:buNone/>
            </a:pPr>
            <a:r>
              <a:rPr lang="es-ES" dirty="0"/>
              <a:t>	Les he dado una imagen real muy concisa de dos voluntades muy fuertes. La pregunta que puede hacerse es: "¿Quién tenía la voluntad más fuerte?" Muchos sugerirían a </a:t>
            </a:r>
            <a:r>
              <a:rPr lang="es-ES" dirty="0" err="1"/>
              <a:t>Winston</a:t>
            </a:r>
            <a:r>
              <a:rPr lang="es-ES" dirty="0"/>
              <a:t> Churchill, pero no necesariamente estoy de acuerdo. Al principio, su país no estaba preparado y estaba mal equipado y no tenía una estrategia real, mientras que la mayoría de los generales alemanes estaban mejor equipados y mejor entrenados. Sin embargo, hubo otro factor muy significativo.</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a:bodyPr>
          <a:lstStyle/>
          <a:p>
            <a:pPr>
              <a:buNone/>
            </a:pPr>
            <a:r>
              <a:rPr lang="es-ES" sz="2800" dirty="0"/>
              <a:t>	Winston Churchill tenía una "brújula moral", que guiaba sus acciones y acciones, mientras que Adolf Hitler no tenía ninguna brújula moral y su método era contar grandes mentiras, que él creía que era más probable que se creyera. En las palabras del gran Marco Aurelio, "la verdad lo conquista todo". Allí radica la diferencia. Una brújula moral siempre proporcionará un foco de atención para guiar el camino, pero sin esta luz brillante para guiar, la voluntad pierde su autoridad, enfoque y poder.</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057400"/>
            <a:ext cx="7772400" cy="2362200"/>
          </a:xfrm>
        </p:spPr>
        <p:txBody>
          <a:bodyPr>
            <a:normAutofit fontScale="90000"/>
          </a:bodyPr>
          <a:lstStyle/>
          <a:p>
            <a:r>
              <a:rPr lang="en-US" b="1" dirty="0" err="1"/>
              <a:t>Capitulo</a:t>
            </a:r>
            <a:r>
              <a:rPr lang="en-US" b="1" dirty="0"/>
              <a:t> 3</a:t>
            </a:r>
            <a:br>
              <a:rPr lang="en-US" b="1" dirty="0"/>
            </a:br>
            <a:r>
              <a:rPr lang="es-ES" dirty="0"/>
              <a:t>LA VOLUNTAD DESARROLLA SU PROPIA FUERZA DE PODER QUE AUMENTA EN ADVERSIDAD</a:t>
            </a:r>
            <a:endParaRPr lang="en-US" b="1" dirty="0"/>
          </a:p>
        </p:txBody>
      </p:sp>
    </p:spTree>
    <p:extLst>
      <p:ext uri="{BB962C8B-B14F-4D97-AF65-F5344CB8AC3E}">
        <p14:creationId xmlns:p14="http://schemas.microsoft.com/office/powerpoint/2010/main" val="290137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686800" cy="6172200"/>
          </a:xfrm>
        </p:spPr>
        <p:txBody>
          <a:bodyPr>
            <a:noAutofit/>
          </a:bodyPr>
          <a:lstStyle/>
          <a:p>
            <a:pPr>
              <a:buNone/>
            </a:pPr>
            <a:r>
              <a:rPr lang="es-ES" sz="2000" dirty="0"/>
              <a:t>	Es sorprendente cómo la voluntad desarrolla un poder invisible e irrefutable simplemente por ser lo que es, independientemente del tamaño o la reputación de un individuo. Los problemas pueden ser variables, las fuerzas opuestas masivas y las apuestas importantes, pero pueden ser, y a menudo son, sometidas y conquistadas por la fuerza de voluntad. Lo interesante es que no puedes verlo, tocarlo o empaquetarlo, y rara vez puedes subyugarlo. El poder de la voluntad puede ser activado por palabras, acciones, amenazas o silencio, y sin embargo, nos resulta difícil de crear y difícil de cambiar. Puede determinar asuntos de vida o muerte o simplemente determinar mantener un marco de tiempo. A través del poder de la voluntad, hemos conquistado montañas, domesticado ríos, construido rascacielos, ido a la luna y curado enfermedades.</a:t>
            </a:r>
            <a:br>
              <a:rPr lang="es-ES" sz="2000" dirty="0"/>
            </a:br>
            <a:br>
              <a:rPr lang="es-ES" sz="2000" dirty="0"/>
            </a:br>
            <a:r>
              <a:rPr lang="es-ES" sz="2000" dirty="0"/>
              <a:t>La fuerza de voluntad también ha ganado guerras, creado fortunas, salvado vidas y hecho genios, y aún así sabemos muy poco sobre su estructura o sus límites. La fuerza de voluntad tiene dos enemigos poderosos que pueden destruirlo, obstruirlo o minimizar la efectividad de su enfoque; ellos son poder y miedo ilimitados. La fuerza de voluntad más difícil de aplicar es la voluntad de ejercer el poder absoluto, que puede borrar los errores, camuflar el error y negar la verdad. El factor miedo puede causar vacilación e incertidumbre, exagerar los acontecimientos y destruir los planes y la moral.</a:t>
            </a:r>
            <a:endParaRPr lang="en-US" sz="2000" dirty="0"/>
          </a:p>
        </p:txBody>
      </p:sp>
    </p:spTree>
    <p:extLst>
      <p:ext uri="{BB962C8B-B14F-4D97-AF65-F5344CB8AC3E}">
        <p14:creationId xmlns:p14="http://schemas.microsoft.com/office/powerpoint/2010/main" val="119421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7500" lnSpcReduction="20000"/>
          </a:bodyPr>
          <a:lstStyle/>
          <a:p>
            <a:pPr>
              <a:buNone/>
            </a:pPr>
            <a:r>
              <a:rPr lang="es-ES" dirty="0"/>
              <a:t>	Estos dos peligrosos enemigos de la voluntad pueden arrastrarse hacia ti, atacarte, roer tu fuerza y jugar con tu imaginación. Pueden atacarte por la noche, cuando estás enfermo o recibes malas noticias, y particularmente cuando estás agotado. En estos momentos, debe evitar tomar decisiones importantes o cambiar de orientación, y debe tener cuidado con respecto a las personas a las que confíe, ya que en una fecha posterior, lo que compartió puede ser utilizado en su contra.</a:t>
            </a:r>
            <a:br>
              <a:rPr lang="es-ES" dirty="0"/>
            </a:br>
            <a:br>
              <a:rPr lang="es-ES" dirty="0"/>
            </a:br>
            <a:r>
              <a:rPr lang="es-ES" dirty="0"/>
              <a:t> </a:t>
            </a:r>
            <a:br>
              <a:rPr lang="es-ES" dirty="0"/>
            </a:br>
            <a:br>
              <a:rPr lang="es-ES" dirty="0"/>
            </a:br>
            <a:r>
              <a:rPr lang="es-ES" dirty="0"/>
              <a:t>Los misterios de la voluntad son muchos y variados. Pueden disfrazarse y esconderse, por lo que subestimamos su poder, cuando de hecho, nos sorprendería ver su capacidad de duplicar e incluso triplicar los resultados que esperaría el statu quo.</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85000" lnSpcReduction="20000"/>
          </a:bodyPr>
          <a:lstStyle/>
          <a:p>
            <a:pPr>
              <a:buNone/>
            </a:pPr>
            <a:r>
              <a:rPr lang="es-ES" dirty="0"/>
              <a:t>	¿Con qué frecuencia ha observado a personas bajo estrés tratando de completar una tarea con muy poco éxito, hasta que repentinamente alguien que no les gusta se burla de ellas, o escuchan un comentario de que nunca podrán lograr lo que se propusieron hacer, y luego empujan su mentón, duplican sus esfuerzos y lograron brillantez?</a:t>
            </a:r>
          </a:p>
          <a:p>
            <a:pPr>
              <a:buNone/>
            </a:pPr>
            <a:endParaRPr lang="es-ES" dirty="0"/>
          </a:p>
          <a:p>
            <a:pPr>
              <a:buNone/>
            </a:pPr>
            <a:r>
              <a:rPr lang="es-ES" dirty="0"/>
              <a:t>	Durante mi vida, he visto a raras personas en las que la intensidad de la fuerza de la fuerza de voluntad crece en proporción al tamaño y el alcance de la adversidad que intenta abrumarlos. En estas personas, de una manera muy real, la voluntad desarrolla su propia fuerza de poder en relación con las demandas que se le hacen.</a:t>
            </a:r>
            <a:br>
              <a:rPr lang="es-ES" dirty="0"/>
            </a:br>
            <a:br>
              <a:rPr lang="es-ES" dirty="0"/>
            </a:br>
            <a:endParaRPr lang="en-US" dirty="0"/>
          </a:p>
        </p:txBody>
      </p:sp>
    </p:spTree>
    <p:extLst>
      <p:ext uri="{BB962C8B-B14F-4D97-AF65-F5344CB8AC3E}">
        <p14:creationId xmlns:p14="http://schemas.microsoft.com/office/powerpoint/2010/main" val="119421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400" dirty="0"/>
              <a:t>¿Cómo se puede aprovechar su fuerza de voluntad? Creo que será útil para nosotros ver una ilustración algo cómica, que incluye una gran lección. Una de las criaturas más obstinadas conocidas por la humanidad es el burro. Si el animal no quiere moverse, puede empujarlo, tirar de él, golpearlo, seducirlo e incluso asustarlo, pero todo fue en vano, porque no está tratando con la "química" que hace que el burro sea obstinado. Entonces, esto es lo que haces, alcanzas el suelo y tomas un puñado de tierra y algunos guijarros pequeños y los empujas dentro de la boca y sobre las encías del animal. Esto irritará al burro y lo pondrá tan preocupado por lo que está sucediendo en su boca que generalmente lo puede llevar a donde quiera. Entonces, ¿cuál es la lección? Es simplemente esto: si quieres tener éxito cuando te estás oponiendo a alguien con una voluntad tan fuerte como la tuya, debes encontrar una distracción irritante y alejar su mente del objetivo, luego haz tu movimiento muy rápido</a:t>
            </a:r>
            <a:endParaRPr lang="en-US" sz="2400" dirty="0"/>
          </a:p>
        </p:txBody>
      </p:sp>
    </p:spTree>
    <p:extLst>
      <p:ext uri="{BB962C8B-B14F-4D97-AF65-F5344CB8AC3E}">
        <p14:creationId xmlns:p14="http://schemas.microsoft.com/office/powerpoint/2010/main" val="274068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92500" lnSpcReduction="20000"/>
          </a:bodyPr>
          <a:lstStyle/>
          <a:p>
            <a:pPr>
              <a:buNone/>
            </a:pPr>
            <a:r>
              <a:rPr lang="es-ES" sz="3400" dirty="0"/>
              <a:t>	En términos generales, una fuerte fuerza de voluntad generalmente produce suficiente energía para hacer el trabajo, mientras que una fuerza de voluntad débil busca un chivo expiatorio y no tiene éxito. El nivel de la fuerza de voluntad tiende a equilibrar las escalas a favor o en contra de sí mismo.</a:t>
            </a:r>
            <a:br>
              <a:rPr lang="es-ES" sz="3400" dirty="0"/>
            </a:br>
            <a:br>
              <a:rPr lang="es-ES" sz="3400" dirty="0"/>
            </a:br>
            <a:r>
              <a:rPr lang="es-ES" sz="3400" dirty="0"/>
              <a:t>En los seminarios, de vez en cuando, demuestro cómo la voluntad desarrolla su propia fuerza de poder de una manera muy práctica; forma de pedir un voluntario que es un hombre de familia, que trabaja en un empleo de baja categoría con un salario bajo. La demostración es algo como esto:</a:t>
            </a:r>
          </a:p>
          <a:p>
            <a:pPr>
              <a:buNone/>
            </a:pPr>
            <a:endParaRPr lang="es-ES" sz="3400" dirty="0"/>
          </a:p>
          <a:p>
            <a:pPr>
              <a:buNone/>
            </a:pPr>
            <a:endParaRPr lang="en-US" dirty="0"/>
          </a:p>
        </p:txBody>
      </p:sp>
    </p:spTree>
    <p:extLst>
      <p:ext uri="{BB962C8B-B14F-4D97-AF65-F5344CB8AC3E}">
        <p14:creationId xmlns:p14="http://schemas.microsoft.com/office/powerpoint/2010/main" val="1194217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62500" lnSpcReduction="20000"/>
          </a:bodyPr>
          <a:lstStyle/>
          <a:p>
            <a:pPr>
              <a:buNone/>
            </a:pPr>
            <a:r>
              <a:rPr lang="es-ES" sz="3400" dirty="0"/>
              <a:t>	PJD:  ¿Amas a tu familia?</a:t>
            </a:r>
            <a:br>
              <a:rPr lang="es-ES" sz="3400" dirty="0"/>
            </a:br>
            <a:r>
              <a:rPr lang="es-ES" sz="3400" dirty="0"/>
              <a:t>Voluntario:  Sí</a:t>
            </a:r>
            <a:br>
              <a:rPr lang="es-ES" sz="3400" dirty="0"/>
            </a:br>
            <a:r>
              <a:rPr lang="es-ES" sz="3400" dirty="0"/>
              <a:t>PJD:  ¿Alguna vez has ganado un millón de dólares al año?</a:t>
            </a:r>
            <a:br>
              <a:rPr lang="es-ES" sz="3400" dirty="0"/>
            </a:br>
            <a:r>
              <a:rPr lang="es-ES" sz="3400" dirty="0"/>
              <a:t>Voluntario:  no</a:t>
            </a:r>
            <a:br>
              <a:rPr lang="es-ES" sz="3400" dirty="0"/>
            </a:br>
            <a:r>
              <a:rPr lang="es-ES" sz="3400" dirty="0"/>
              <a:t>PJD:  ¿Por qué no?</a:t>
            </a:r>
            <a:br>
              <a:rPr lang="es-ES" sz="3400" dirty="0"/>
            </a:br>
            <a:r>
              <a:rPr lang="es-ES" sz="3400" dirty="0"/>
              <a:t>Voluntario:  no sé cómo</a:t>
            </a:r>
            <a:br>
              <a:rPr lang="es-ES" sz="3400" dirty="0"/>
            </a:br>
            <a:r>
              <a:rPr lang="es-ES" sz="3400" dirty="0"/>
              <a:t>PJD:  ¿Crees que ganarás un millón de dólares el próximo año?</a:t>
            </a:r>
            <a:br>
              <a:rPr lang="es-ES" sz="3400" dirty="0"/>
            </a:br>
            <a:r>
              <a:rPr lang="es-ES" sz="3400" dirty="0"/>
              <a:t>Voluntario:  Definitivamente no</a:t>
            </a:r>
            <a:br>
              <a:rPr lang="es-ES" sz="3400" dirty="0"/>
            </a:br>
            <a:r>
              <a:rPr lang="es-ES" sz="3400" dirty="0"/>
              <a:t>PJD:  Sé que tienes esposa y tres hijos, ¿es así? ¿Los amas mucho a todos?</a:t>
            </a:r>
            <a:br>
              <a:rPr lang="es-ES" sz="3400" dirty="0"/>
            </a:br>
            <a:r>
              <a:rPr lang="es-ES" sz="3400" dirty="0"/>
              <a:t>Voluntario:  por supuesto que lo hago</a:t>
            </a:r>
            <a:br>
              <a:rPr lang="es-ES" sz="3400" dirty="0"/>
            </a:br>
            <a:r>
              <a:rPr lang="es-ES" sz="3400" dirty="0"/>
              <a:t>PJD:  ¿Qué pasaría si tu esposa e hijos se enfrentaran a una pared con una ametralladora apuntando hacia ellos y te dijeran que si no ganaras un millón de dólares en dos años, entonces serían ejecutados? ¿Y si esto no fuera una demostración sino una realidad? Su esposa y sus hijos lo mirarán suplicando y sintiéndose impotentes. ¿Cuál sería tu respuesta? ¿Podrías, en ese tipo de situación de vida o muerte, ganar un millón de dólares?</a:t>
            </a:r>
            <a:br>
              <a:rPr lang="es-ES" sz="3400" dirty="0"/>
            </a:br>
            <a:r>
              <a:rPr lang="es-ES" sz="3400" dirty="0"/>
              <a:t>Voluntario:  Sí, por supuesto que lo haría</a:t>
            </a:r>
            <a:br>
              <a:rPr lang="es-ES" sz="3400" dirty="0"/>
            </a:br>
            <a:r>
              <a:rPr lang="es-ES" sz="3400" dirty="0"/>
              <a:t> </a:t>
            </a:r>
          </a:p>
          <a:p>
            <a:pPr>
              <a:buNone/>
            </a:pPr>
            <a:r>
              <a:rPr lang="es-ES" sz="3400" dirty="0"/>
              <a:t>	Y la audiencia aplaude.</a:t>
            </a:r>
          </a:p>
          <a:p>
            <a:pPr>
              <a:buNone/>
            </a:pPr>
            <a:endParaRPr lang="en-US" dirty="0"/>
          </a:p>
        </p:txBody>
      </p:sp>
    </p:spTree>
    <p:extLst>
      <p:ext uri="{BB962C8B-B14F-4D97-AF65-F5344CB8AC3E}">
        <p14:creationId xmlns:p14="http://schemas.microsoft.com/office/powerpoint/2010/main" val="565985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7500" lnSpcReduction="20000"/>
          </a:bodyPr>
          <a:lstStyle/>
          <a:p>
            <a:pPr>
              <a:buNone/>
            </a:pPr>
            <a:r>
              <a:rPr lang="es-ES" dirty="0"/>
              <a:t>	Y este es mi punto: la mayoría de la gente en ese tipo de situación cavaría profundamente en su subconsciente y trataría de desarrollar un plan para rescatar a su familia y de alguna manera crearía capacidad adicional, pero no estarían dispuestos a soportar el dolor involucrado en el desarrollo de tales fuerte fuerza de voluntad sin una gran crisis. El hecho es que en términos simples "el dolor es la escapatoria de la debilidad".</a:t>
            </a:r>
            <a:br>
              <a:rPr lang="es-ES" dirty="0"/>
            </a:br>
            <a:br>
              <a:rPr lang="es-ES" dirty="0"/>
            </a:br>
            <a:r>
              <a:rPr lang="es-ES" dirty="0"/>
              <a:t>Durante una entrevista televisiva, hace algunos años, me preguntaron cuál era el secreto de mi éxito y respondí que había muchas cosas que habían contribuido a mi posición en la vida. El entrevistador me pidió que nombrara solo uno, y mi respuesta fue simple: "La disposición a soportar el dolor". La fuerza de voluntad desarrolla su propia fuerza de poder, y en el proceso, tenemos que soportar el dolor del estudio, el trabajo, el riesgo, la vergüenza, el fracaso, el rechazo y la persistencia contra viento y marea.</a:t>
            </a:r>
            <a:endParaRPr lang="en-US" dirty="0"/>
          </a:p>
        </p:txBody>
      </p:sp>
    </p:spTree>
    <p:extLst>
      <p:ext uri="{BB962C8B-B14F-4D97-AF65-F5344CB8AC3E}">
        <p14:creationId xmlns:p14="http://schemas.microsoft.com/office/powerpoint/2010/main" val="1194217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4166</TotalTime>
  <Words>447</Words>
  <Application>Microsoft Office PowerPoint</Application>
  <PresentationFormat>On-screen Show (4:3)</PresentationFormat>
  <Paragraphs>29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Fuerza de Voluntad</vt:lpstr>
      <vt:lpstr>Capitulo 3 LA VOLUNTAD DESARROLLA SU PROPIA FUERZA DE PODER QUE AUMENTA EN ADVERSIDAD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Alex Barron</cp:lastModifiedBy>
  <cp:revision>27</cp:revision>
  <dcterms:created xsi:type="dcterms:W3CDTF">2018-05-28T22:29:16Z</dcterms:created>
  <dcterms:modified xsi:type="dcterms:W3CDTF">2018-07-17T03:10:16Z</dcterms:modified>
</cp:coreProperties>
</file>