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14" y="4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39905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651844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5665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75299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09191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416520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54669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385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3212762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2914994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2365398-31F4-4F77-996E-98A5BD11EC20}" type="datetimeFigureOut">
              <a:rPr lang="en-US" smtClean="0"/>
              <a:pPr/>
              <a:t>10/17/2022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C3177-C5F0-4E8B-9305-5582E1F447C1}" type="slidenum">
              <a:rPr lang="en-US" smtClean="0"/>
              <a:pPr/>
              <a:t>‹#›</a:t>
            </a:fld>
            <a:endParaRPr lang="en-US"/>
          </a:p>
        </p:txBody>
      </p:sp>
    </p:spTree>
    <p:extLst>
      <p:ext uri="{BB962C8B-B14F-4D97-AF65-F5344CB8AC3E}">
        <p14:creationId xmlns:p14="http://schemas.microsoft.com/office/powerpoint/2010/main" val="1162581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365398-31F4-4F77-996E-98A5BD11EC20}" type="datetimeFigureOut">
              <a:rPr lang="en-US" smtClean="0"/>
              <a:pPr/>
              <a:t>10/17/2022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C3177-C5F0-4E8B-9305-5582E1F447C1}" type="slidenum">
              <a:rPr lang="en-US" smtClean="0"/>
              <a:pPr/>
              <a:t>‹#›</a:t>
            </a:fld>
            <a:endParaRPr lang="en-US"/>
          </a:p>
        </p:txBody>
      </p:sp>
    </p:spTree>
    <p:extLst>
      <p:ext uri="{BB962C8B-B14F-4D97-AF65-F5344CB8AC3E}">
        <p14:creationId xmlns:p14="http://schemas.microsoft.com/office/powerpoint/2010/main" val="722935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6781800" cy="1470025"/>
          </a:xfrm>
        </p:spPr>
        <p:txBody>
          <a:bodyPr/>
          <a:lstStyle/>
          <a:p>
            <a:r>
              <a:rPr lang="en-US" b="1" dirty="0" err="1"/>
              <a:t>Fuerza</a:t>
            </a:r>
            <a:r>
              <a:rPr lang="en-US" b="1" dirty="0"/>
              <a:t> de </a:t>
            </a:r>
            <a:r>
              <a:rPr lang="en-US" b="1" dirty="0" err="1"/>
              <a:t>Voluntad</a:t>
            </a:r>
            <a:endParaRPr lang="en-US" b="1" dirty="0"/>
          </a:p>
        </p:txBody>
      </p:sp>
      <p:sp>
        <p:nvSpPr>
          <p:cNvPr id="3" name="Subtitle 2"/>
          <p:cNvSpPr>
            <a:spLocks noGrp="1"/>
          </p:cNvSpPr>
          <p:nvPr>
            <p:ph type="subTitle" idx="1"/>
          </p:nvPr>
        </p:nvSpPr>
        <p:spPr>
          <a:xfrm>
            <a:off x="0" y="3810000"/>
            <a:ext cx="6781800" cy="1752600"/>
          </a:xfrm>
        </p:spPr>
        <p:txBody>
          <a:bodyPr/>
          <a:lstStyle/>
          <a:p>
            <a:r>
              <a:rPr lang="en-US" dirty="0"/>
              <a:t>Peter Daniels</a:t>
            </a:r>
          </a:p>
        </p:txBody>
      </p:sp>
      <p:pic>
        <p:nvPicPr>
          <p:cNvPr id="5" name="Picture 4" descr="untitled.png"/>
          <p:cNvPicPr>
            <a:picLocks noChangeAspect="1"/>
          </p:cNvPicPr>
          <p:nvPr/>
        </p:nvPicPr>
        <p:blipFill>
          <a:blip r:embed="rId2" cstate="print"/>
          <a:stretch>
            <a:fillRect/>
          </a:stretch>
        </p:blipFill>
        <p:spPr>
          <a:xfrm>
            <a:off x="5791200" y="1676400"/>
            <a:ext cx="3124200" cy="4628444"/>
          </a:xfrm>
          <a:prstGeom prst="rect">
            <a:avLst/>
          </a:prstGeom>
        </p:spPr>
      </p:pic>
    </p:spTree>
    <p:extLst>
      <p:ext uri="{BB962C8B-B14F-4D97-AF65-F5344CB8AC3E}">
        <p14:creationId xmlns:p14="http://schemas.microsoft.com/office/powerpoint/2010/main" val="3933316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noAutofit/>
          </a:bodyPr>
          <a:lstStyle/>
          <a:p>
            <a:pPr>
              <a:buNone/>
            </a:pPr>
            <a:r>
              <a:rPr lang="es-ES" sz="2400" dirty="0"/>
              <a:t>	Estaba experimentando algunas dificultades como joven cristiano cuando tuve sueños y aspiraciones de lo que podría ser posible si estaba dispuesto a pagar el precio. Muchos de mis compañeros miembros de la iglesia eran graduados de la escuela bíblica y algunos de ellos tenían títulos de universidades, mientras que otros tenían profesiones cómodas. Ellos me aconsejaron que no me creciera mas </a:t>
            </a:r>
            <a:r>
              <a:rPr lang="es-ES" sz="2400" dirty="0" err="1"/>
              <a:t>alla</a:t>
            </a:r>
            <a:r>
              <a:rPr lang="es-ES" sz="2400" dirty="0"/>
              <a:t> del tamaño de mis botas, y me sentí humillado y abatido hasta que conocí a alguien que me aconsejó que consiguiera botas más grandes porque Dios estaba comprometido con mi desarrollo.</a:t>
            </a:r>
          </a:p>
          <a:p>
            <a:pPr>
              <a:buNone/>
            </a:pPr>
            <a:r>
              <a:rPr lang="es-ES" sz="2400" dirty="0"/>
              <a:t>     Grandes hombres, como el Dr. John </a:t>
            </a:r>
            <a:r>
              <a:rPr lang="es-ES" sz="2400" dirty="0" err="1"/>
              <a:t>Haggai</a:t>
            </a:r>
            <a:r>
              <a:rPr lang="es-ES" sz="2400" dirty="0"/>
              <a:t> del Instituto </a:t>
            </a:r>
            <a:r>
              <a:rPr lang="es-ES" sz="2400" dirty="0" err="1"/>
              <a:t>Haggai</a:t>
            </a:r>
            <a:r>
              <a:rPr lang="es-ES" sz="2400" dirty="0"/>
              <a:t> de Entrenamiento de Liderazgo Avanzado, estiraron mi pensamiento y señalaron con precisión las necesidades del futuro, y mi amigo W. </a:t>
            </a:r>
            <a:r>
              <a:rPr lang="es-ES" sz="2400" dirty="0" err="1"/>
              <a:t>Clement</a:t>
            </a:r>
            <a:r>
              <a:rPr lang="es-ES" sz="2400" dirty="0"/>
              <a:t> Stone, quien construyó casi de manera individual la Compañía de Seguros Combinada de América, recibió el título por sus asociados y sus admiradores “Sr. AMP", que significa Sr. Actitud Mental Positiva. Fue un placer para mí trabajar junto a estos dos hombres durante muchos años y obtener algo de su pensamiento invencible que ha cambiado mi vida para siempre.</a:t>
            </a: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248400"/>
          </a:xfrm>
        </p:spPr>
        <p:txBody>
          <a:bodyPr>
            <a:noAutofit/>
          </a:bodyPr>
          <a:lstStyle/>
          <a:p>
            <a:pPr>
              <a:buNone/>
            </a:pPr>
            <a:r>
              <a:rPr lang="es-ES" sz="2400" dirty="0"/>
              <a:t>	Fue gracias a estos hombres y otros que pude escribir </a:t>
            </a:r>
            <a:r>
              <a:rPr lang="es-ES" sz="2400" b="1" u="sng" dirty="0"/>
              <a:t>la tarjeta de afirmación que leí todos los días durante veinticinco años para afirmar mis metas en la vida</a:t>
            </a:r>
            <a:r>
              <a:rPr lang="es-ES" sz="2400" dirty="0"/>
              <a:t> y mantenerme mirando hacia adelante y hacia arriba durante toda la vida.</a:t>
            </a:r>
          </a:p>
          <a:p>
            <a:pPr>
              <a:buNone/>
            </a:pPr>
            <a:br>
              <a:rPr lang="es-ES" sz="2400" dirty="0"/>
            </a:br>
            <a:r>
              <a:rPr lang="es-ES" sz="2400" dirty="0"/>
              <a:t>Algunos de ustedes que leen esto recordarán cuando eran más jóvenes y se fueron a bañar en la playa y se tumbaron en la arena caliente, o cuando se pararon frente a un fuego de leña en una fría noche de invierno, o cuando miraron fijamente al cielo estrellado de una calurosa noche de verano e hiciste lo que hombres y mujeres de todas las edades han hecho, contrastaste esa imagen de lo que eras contra de lo que te gustaría llegar a ser. Si estuvieras listo, te habrías preguntado a ti mismo: </a:t>
            </a:r>
            <a:r>
              <a:rPr lang="es-ES" sz="2400" b="1" u="sng" dirty="0"/>
              <a:t>"¿Por qué no yo y por qué no ahora?"</a:t>
            </a:r>
            <a:endParaRPr lang="en-US" sz="2100" b="1" u="sng" dirty="0"/>
          </a:p>
        </p:txBody>
      </p:sp>
    </p:spTree>
    <p:extLst>
      <p:ext uri="{BB962C8B-B14F-4D97-AF65-F5344CB8AC3E}">
        <p14:creationId xmlns:p14="http://schemas.microsoft.com/office/powerpoint/2010/main" val="11942176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248400"/>
          </a:xfrm>
        </p:spPr>
        <p:txBody>
          <a:bodyPr>
            <a:noAutofit/>
          </a:bodyPr>
          <a:lstStyle/>
          <a:p>
            <a:pPr>
              <a:buNone/>
            </a:pPr>
            <a:r>
              <a:rPr lang="es-ES" sz="2400" dirty="0"/>
              <a:t>	Me han preguntado muchas veces en todo el mundo: "¿Qué te mantuvo </a:t>
            </a:r>
            <a:r>
              <a:rPr lang="es-ES" sz="2400" dirty="0" err="1"/>
              <a:t>llendo</a:t>
            </a:r>
            <a:r>
              <a:rPr lang="es-ES" sz="2400" dirty="0"/>
              <a:t> hacia adelante? Fracasaste en los negocios tres veces, has tenido muchos desafíos físicos que ponen tu vida en peligro, y tu trasfondo no fue de gran ayuda, así que, ¿cómo llegaste a ser tan exitoso?" Y la respuesta que he dado siempre ha sido la misma: "Me aferré a mis sueños en tiempos de desesperación. Me aferré a mis sueños en tiempos de frustración, y me aferré a mis sueños en momentos de desilusión".</a:t>
            </a:r>
            <a:br>
              <a:rPr lang="es-ES" sz="2400" dirty="0"/>
            </a:br>
            <a:br>
              <a:rPr lang="es-ES" sz="2400" dirty="0"/>
            </a:br>
            <a:r>
              <a:rPr lang="es-ES" sz="2400" dirty="0"/>
              <a:t>Algunas personas dicen que están demasiado ocupadas para soñar.. pero </a:t>
            </a:r>
            <a:r>
              <a:rPr lang="es-ES" sz="2400" dirty="0" err="1"/>
              <a:t>sera</a:t>
            </a:r>
            <a:r>
              <a:rPr lang="es-ES" sz="2400" dirty="0"/>
              <a:t> mas bien que están demasiado asustadas? Creo que tenemos que pasar la máxima cantidad de tiempo soñando porque el soñar ilustra nuestras capacidades ocultas y nos despierta a nuestras habilidades. Sabemos que no hay nada caprichoso en la naturaleza de Dios y </a:t>
            </a:r>
            <a:r>
              <a:rPr lang="es-ES" sz="2400" b="1" u="sng" dirty="0"/>
              <a:t>Dios no te dará un sueño sin darte la capacidad de cumplir ese sueño</a:t>
            </a:r>
            <a:r>
              <a:rPr lang="es-ES" sz="2400" dirty="0"/>
              <a:t>.</a:t>
            </a:r>
            <a:br>
              <a:rPr lang="es-ES" sz="2400" dirty="0"/>
            </a:br>
            <a:br>
              <a:rPr lang="es-ES" sz="2400" dirty="0"/>
            </a:br>
            <a:endParaRPr lang="en-US" sz="2100" dirty="0"/>
          </a:p>
        </p:txBody>
      </p:sp>
    </p:spTree>
    <p:extLst>
      <p:ext uri="{BB962C8B-B14F-4D97-AF65-F5344CB8AC3E}">
        <p14:creationId xmlns:p14="http://schemas.microsoft.com/office/powerpoint/2010/main" val="119421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248400"/>
          </a:xfrm>
        </p:spPr>
        <p:txBody>
          <a:bodyPr>
            <a:noAutofit/>
          </a:bodyPr>
          <a:lstStyle/>
          <a:p>
            <a:pPr>
              <a:buNone/>
            </a:pPr>
            <a:r>
              <a:rPr lang="es-ES" sz="2400" dirty="0"/>
              <a:t>	El futuro es para que tengas sueños, sueños que se hagan realidad. A través de tu fuerza de voluntad, puedes hacer que lo inalcanzable se convierta en realidad ... el futuro se relaciona con el presente y el "tú" que realmente deseas ser.</a:t>
            </a:r>
          </a:p>
          <a:p>
            <a:pPr>
              <a:buNone/>
            </a:pPr>
            <a:endParaRPr lang="es-ES" sz="2400" dirty="0"/>
          </a:p>
          <a:p>
            <a:pPr>
              <a:buNone/>
            </a:pPr>
            <a:r>
              <a:rPr lang="es-ES" sz="2400" dirty="0"/>
              <a:t>	El mundo está esperando a aquellos con grandes sueños, grandes ideales y una vida preparada, dispuestos y capaces de ser usados. El futuro pertenece a esas personas excepcionales que están preparadas para ejercer su voluntad y abrir sus vidas para luchar por la excelencia a través del logro planificado y el pensamiento avanzado. Soñar es un enfoque lógico y satisfactorio para la vida dinámica. No hay futuro sin un propósito, y no hay un propósito sin futuro, y ser un futurista requiere una cierta cantidad de curiosidad a medida que la mente viaja en el pensamiento hacia "la tierra del mañana" y obtiene un adelanto del futuro.</a:t>
            </a:r>
            <a:br>
              <a:rPr lang="es-ES" sz="2400" dirty="0"/>
            </a:br>
            <a:br>
              <a:rPr lang="es-ES" sz="2400" dirty="0"/>
            </a:br>
            <a:endParaRPr lang="en-US" sz="2100" dirty="0"/>
          </a:p>
        </p:txBody>
      </p:sp>
    </p:spTree>
    <p:extLst>
      <p:ext uri="{BB962C8B-B14F-4D97-AF65-F5344CB8AC3E}">
        <p14:creationId xmlns:p14="http://schemas.microsoft.com/office/powerpoint/2010/main" val="1194217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248400"/>
          </a:xfrm>
        </p:spPr>
        <p:txBody>
          <a:bodyPr>
            <a:noAutofit/>
          </a:bodyPr>
          <a:lstStyle/>
          <a:p>
            <a:pPr>
              <a:buNone/>
            </a:pPr>
            <a:r>
              <a:rPr lang="es-ES" sz="2400" dirty="0"/>
              <a:t>	Desafortunadamente, no se puede recuperar el tiempo y las puertas del pasado rara vez se pueden volver a abrir para resucitar viejos sueños, así que agárrate de tus sueños y combínalos con la voluntad de investigar y hacer lo inusual y lograr lo mejor que puedas.</a:t>
            </a:r>
          </a:p>
          <a:p>
            <a:pPr>
              <a:buNone/>
            </a:pPr>
            <a:r>
              <a:rPr lang="es-ES" sz="2400" dirty="0"/>
              <a:t>	Los sueños siempre han sido el catalizador de las más altas esperanzas de la humanidad y un reflejo de nuestras necesidades más profundas. Llegan inesperadamente y a veces desaparecen sin dejar rastro, como peces resbaladizos. Si no los aprietas con unas pinzas fuertes, pueden deslizarse en un mar de olvido o flotar en el éter, desapareciendo en la nube.</a:t>
            </a:r>
          </a:p>
          <a:p>
            <a:pPr>
              <a:buNone/>
            </a:pPr>
            <a:r>
              <a:rPr lang="es-ES" sz="2400" dirty="0"/>
              <a:t>     Generalmente, intercambiamos nuestras vidas por mucho menos de lo que valemos, y luego nos convertimos en lo que somos porque aceptamos la mentira de que no valemos nada más. Si soñamos con el futuro y encerramos esa visión en nuestra mente mediante un acto de la voluntad, entonces se expandirá y se solidificará en el brillo incandescente de la esperanza.</a:t>
            </a:r>
            <a:endParaRPr lang="en-US" sz="2400" dirty="0"/>
          </a:p>
          <a:p>
            <a:pPr>
              <a:buNone/>
            </a:pPr>
            <a:br>
              <a:rPr lang="es-ES" sz="2400" dirty="0"/>
            </a:br>
            <a:br>
              <a:rPr lang="es-ES" sz="2400" dirty="0"/>
            </a:b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248400"/>
          </a:xfrm>
        </p:spPr>
        <p:txBody>
          <a:bodyPr>
            <a:noAutofit/>
          </a:bodyPr>
          <a:lstStyle/>
          <a:p>
            <a:pPr>
              <a:buNone/>
            </a:pPr>
            <a:r>
              <a:rPr lang="es-ES" sz="2400" dirty="0"/>
              <a:t>	A medida que amanece, avanzamos en el tiempo. Cada uno de los días que se te permite permanecer en esta tierra puede ser tu mejor amigo o tu mayor decepción.  Realiza movimientos audaces, comprométete con tus planes preparados, pinta imágenes de palabras con respecto a tus expectativas y comprométete con tus planes y visiones para que tengas un mapa visual a seguir. Antes de morir, el gran </a:t>
            </a:r>
            <a:r>
              <a:rPr lang="es-ES" sz="2400" dirty="0" err="1"/>
              <a:t>Winston</a:t>
            </a:r>
            <a:r>
              <a:rPr lang="es-ES" sz="2400" dirty="0"/>
              <a:t> Churchill dijo: "Los imperios del futuro son los imperios de la mente".</a:t>
            </a:r>
            <a:br>
              <a:rPr lang="es-ES" sz="2400" dirty="0"/>
            </a:br>
            <a:br>
              <a:rPr lang="es-ES" sz="2400" dirty="0"/>
            </a:br>
            <a:r>
              <a:rPr lang="es-ES" sz="2400" dirty="0"/>
              <a:t>La fuerza de voluntad, cuando se actúa basado en ella, tiene una visión futurista de los eventos desde los cuales desarrolla la dirección continua y la satisfacción final porque el objetivo a largo plazo es su única razón de ser. Sin el futuro no hay razón para esperar o creer, y como Cristianos, esperamos y creemos en la vida eterna que desafía la lógica y destruye la el punto de vista terrenal de lo finito.</a:t>
            </a:r>
            <a:endParaRPr lang="en-US" sz="2100" dirty="0"/>
          </a:p>
        </p:txBody>
      </p:sp>
    </p:spTree>
    <p:extLst>
      <p:ext uri="{BB962C8B-B14F-4D97-AF65-F5344CB8AC3E}">
        <p14:creationId xmlns:p14="http://schemas.microsoft.com/office/powerpoint/2010/main" val="1194217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5715000"/>
          </a:xfrm>
        </p:spPr>
        <p:txBody>
          <a:bodyPr>
            <a:noAutofit/>
          </a:bodyPr>
          <a:lstStyle/>
          <a:p>
            <a:pPr>
              <a:buNone/>
            </a:pPr>
            <a:r>
              <a:rPr lang="es-ES" sz="2400" dirty="0"/>
              <a:t>	Continúa luchando con tus pensamientos del futuro y desafía a tu fuerza de voluntad para darte la tenacidad, el talento y la percepción para tener una visión futurista de los eventos, individual y universalmente. Recuerda, se te necesita para remodelar y, en algunos casos, volver a crear nuevos caminos y escalar nuevas fronteras que hasta ahora han pasado desapercibidas debido a la falta de voluntad para soñar.</a:t>
            </a:r>
            <a:br>
              <a:rPr lang="es-ES" sz="2400" dirty="0"/>
            </a:br>
            <a:br>
              <a:rPr lang="es-ES" sz="2400" dirty="0"/>
            </a:br>
            <a:r>
              <a:rPr lang="es-ES" sz="2400" dirty="0"/>
              <a:t>Y ahora vamos a cerrar este capítulo con uno de mis poemas.</a:t>
            </a:r>
            <a:br>
              <a:rPr lang="es-ES" sz="2400" dirty="0"/>
            </a:br>
            <a:br>
              <a:rPr lang="es-ES" sz="2400" dirty="0"/>
            </a:b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248400"/>
          </a:xfrm>
        </p:spPr>
        <p:txBody>
          <a:bodyPr>
            <a:noAutofit/>
          </a:bodyPr>
          <a:lstStyle/>
          <a:p>
            <a:pPr marL="0" indent="0">
              <a:buNone/>
            </a:pPr>
            <a:r>
              <a:rPr lang="es-ES" sz="2400" dirty="0"/>
              <a:t>				</a:t>
            </a:r>
            <a:r>
              <a:rPr lang="es-ES" sz="2800" b="1" dirty="0"/>
              <a:t>SUEÑO</a:t>
            </a:r>
          </a:p>
          <a:p>
            <a:r>
              <a:rPr lang="es-ES" sz="2400" dirty="0"/>
              <a:t>Parece que es hora de volver a soñar, tanto a lo ancho como a lo alto.</a:t>
            </a:r>
          </a:p>
          <a:p>
            <a:r>
              <a:rPr lang="es-ES" sz="2400" dirty="0"/>
              <a:t>Parece que es hora de volver a soñar y ser grandioso antes de morir. </a:t>
            </a:r>
          </a:p>
          <a:p>
            <a:r>
              <a:rPr lang="es-ES" sz="2400" dirty="0"/>
              <a:t>Parece que es hora de volver a soñar con imperios grandes y vastos.</a:t>
            </a:r>
          </a:p>
          <a:p>
            <a:r>
              <a:rPr lang="es-ES" sz="2400" dirty="0"/>
              <a:t>Sí, parece que es hora de volver a soñar con algo que dure.</a:t>
            </a:r>
            <a:br>
              <a:rPr lang="es-ES" sz="2400" dirty="0"/>
            </a:br>
            <a:r>
              <a:rPr lang="es-ES" sz="2400" dirty="0"/>
              <a:t>Parece que es hora de volver a soñar y aceptar la voluntad soberana de Dios.</a:t>
            </a:r>
          </a:p>
          <a:p>
            <a:r>
              <a:rPr lang="es-ES" sz="2400" dirty="0"/>
              <a:t>Parece que es hora de volver a soñar y dejar de estar quieto.</a:t>
            </a:r>
          </a:p>
          <a:p>
            <a:r>
              <a:rPr lang="es-ES" sz="2400" dirty="0"/>
              <a:t>Parece que es hora de volver a soñar y construir mi vida de nuevo.</a:t>
            </a:r>
          </a:p>
          <a:p>
            <a:r>
              <a:rPr lang="es-ES" sz="2400" dirty="0"/>
              <a:t>Parece que es hora de volver a soñar.</a:t>
            </a:r>
          </a:p>
          <a:p>
            <a:r>
              <a:rPr lang="es-ES" sz="2400" dirty="0"/>
              <a:t>Sí, es el momento para mí y para ti.</a:t>
            </a:r>
            <a:endParaRPr lang="en-US" sz="2100" dirty="0"/>
          </a:p>
        </p:txBody>
      </p:sp>
    </p:spTree>
    <p:extLst>
      <p:ext uri="{BB962C8B-B14F-4D97-AF65-F5344CB8AC3E}">
        <p14:creationId xmlns:p14="http://schemas.microsoft.com/office/powerpoint/2010/main" val="1194217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057400"/>
            <a:ext cx="7772400" cy="2362200"/>
          </a:xfrm>
        </p:spPr>
        <p:txBody>
          <a:bodyPr>
            <a:normAutofit/>
          </a:bodyPr>
          <a:lstStyle/>
          <a:p>
            <a:r>
              <a:rPr lang="en-US" b="1" dirty="0" err="1"/>
              <a:t>Capitulo</a:t>
            </a:r>
            <a:r>
              <a:rPr lang="en-US" b="1" dirty="0"/>
              <a:t> 4</a:t>
            </a:r>
            <a:br>
              <a:rPr lang="en-US" b="1" dirty="0"/>
            </a:br>
            <a:r>
              <a:rPr lang="es-ES" dirty="0"/>
              <a:t>La Voluntad Tiene una Visión Futurista de los Eventos</a:t>
            </a:r>
            <a:endParaRPr lang="en-US" b="1" dirty="0"/>
          </a:p>
        </p:txBody>
      </p:sp>
    </p:spTree>
    <p:extLst>
      <p:ext uri="{BB962C8B-B14F-4D97-AF65-F5344CB8AC3E}">
        <p14:creationId xmlns:p14="http://schemas.microsoft.com/office/powerpoint/2010/main" val="290137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839200" cy="5334000"/>
          </a:xfrm>
        </p:spPr>
        <p:txBody>
          <a:bodyPr>
            <a:noAutofit/>
          </a:bodyPr>
          <a:lstStyle/>
          <a:p>
            <a:pPr>
              <a:buNone/>
            </a:pPr>
            <a:r>
              <a:rPr lang="es-ES" sz="2400" dirty="0"/>
              <a:t>	Las fronteras de la ciencia, la medicina y la economía serán conquistadas, pero si no puedes o no quieres mirar hacia el futuro estás jugando a los dados en el juego de la inutilidad.  Luchar con las perspectivas del futuro implica energía mental, espiritual y visionaria. Cada vez que veas a un ser humano motivado y conducido, descubrirás que la motivación proviene de la sensación de grandes cosas que </a:t>
            </a:r>
            <a:r>
              <a:rPr lang="es-ES" sz="2400" dirty="0" err="1"/>
              <a:t>estan</a:t>
            </a:r>
            <a:r>
              <a:rPr lang="es-ES" sz="2400" dirty="0"/>
              <a:t> aun por venir.</a:t>
            </a:r>
            <a:br>
              <a:rPr lang="es-ES" sz="2400" dirty="0"/>
            </a:br>
            <a:br>
              <a:rPr lang="es-ES" sz="2400" dirty="0"/>
            </a:br>
            <a:r>
              <a:rPr lang="es-ES" sz="2400" dirty="0"/>
              <a:t>La Biblia nos dice que sin la visión las personas perecen, y sin embargo cuando hablas con la gente sobre su visión, si es que tienen alguna, generalmente es menor e incierta.  Se dice que la señora </a:t>
            </a:r>
            <a:r>
              <a:rPr lang="es-ES" sz="2400" dirty="0" err="1"/>
              <a:t>Chiang</a:t>
            </a:r>
            <a:r>
              <a:rPr lang="es-ES" sz="2400" dirty="0"/>
              <a:t> </a:t>
            </a:r>
            <a:r>
              <a:rPr lang="es-ES" sz="2400" dirty="0" err="1"/>
              <a:t>Kai-shek</a:t>
            </a:r>
            <a:r>
              <a:rPr lang="es-ES" sz="2400" dirty="0"/>
              <a:t> dijo: "Vivimos en el presente, soñamos con el futuro, y aprendemos las verdades eternas del pasado".</a:t>
            </a: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457200"/>
            <a:ext cx="8763000" cy="6400800"/>
          </a:xfrm>
        </p:spPr>
        <p:txBody>
          <a:bodyPr>
            <a:noAutofit/>
          </a:bodyPr>
          <a:lstStyle/>
          <a:p>
            <a:pPr>
              <a:buNone/>
            </a:pPr>
            <a:r>
              <a:rPr lang="es-ES" sz="2400" dirty="0"/>
              <a:t>	Es un extraño capricho de la vida que trasciende todo trasfondo nacional y cultural que cree expectativamente que la próxima generación remediará las fallas y los problemas del presente.  Cuando me siento con personas de mi edad, muchas de las cuales conozco desde hace más de cincuenta años, hablan sobre lo que la generación más joven necesita hacer para prepararse para los próximos años, pero pasan por alto el hecho de que ellas mismas son lo que yo llamo "minimalistas", lo que significa que solo hacen lo que es necesario para producir gratificación instantánea sin demasiado esfuerzo. Ese es el legado que le han dejado a la próxima generación con su propio ejemplo.</a:t>
            </a:r>
            <a:br>
              <a:rPr lang="es-ES" sz="2400" dirty="0"/>
            </a:br>
            <a:br>
              <a:rPr lang="es-ES" sz="2400" dirty="0"/>
            </a:br>
            <a:r>
              <a:rPr lang="es-ES" sz="2400" dirty="0"/>
              <a:t>Mientras escribo este libro, los políticos globales están casi en pánico ya que luchan con la enorme cantidad de efectivo necesario para financiar el envejecimiento de la población en el mundo occidental, que está creciendo rápidamente ya que las personas viven mucho más tiempo.</a:t>
            </a: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Autofit/>
          </a:bodyPr>
          <a:lstStyle/>
          <a:p>
            <a:pPr>
              <a:buNone/>
            </a:pPr>
            <a:r>
              <a:rPr lang="es-ES" sz="2400" dirty="0"/>
              <a:t>	Al mismo tiempo, la tasa de natalidad ha caído a un nivel catastróficamente bajo, lo que significa que no habrá suficientes contribuyentes activos para proporcionar fondos para los ancianos. Esto no es nuevo, y no nos tomó por sorpresa. Si llevas a cabo una investigación, educadores y políticos han hablado de esta crisis durante al menos cuarenta años, pero no se han establecido planes para abordarla. Una cosa es mirar hacia el futuro, pero requiere una mentalidad diferente para enfocarse en el problema y crear un plan para resolverlo.</a:t>
            </a:r>
            <a:br>
              <a:rPr lang="es-ES" sz="2400" dirty="0"/>
            </a:br>
            <a:br>
              <a:rPr lang="es-ES" sz="2400" dirty="0"/>
            </a:br>
            <a:r>
              <a:rPr lang="es-ES" sz="2400" dirty="0"/>
              <a:t>Hace algunos años, a mi hijo Graham y a mí nos invitaron a una reunión de la mesa directiva de una gran institución Cristiana prominente, y a medida que el negocio del día avanzaba, se hizo bastante obvio que la organización estaba en dificultades financieras y </a:t>
            </a:r>
            <a:r>
              <a:rPr lang="es-ES" sz="2400" dirty="0" err="1"/>
              <a:t>querian</a:t>
            </a:r>
            <a:r>
              <a:rPr lang="es-ES" sz="2400" dirty="0"/>
              <a:t> que yo les ayudara. La cantidad de dinero requerida era muy significativa, y parecía que la deuda se había acelerado a un ritmo aterrador, con pocas esperanzas de recuperación a la vista.</a:t>
            </a: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5334000"/>
          </a:xfrm>
        </p:spPr>
        <p:txBody>
          <a:bodyPr>
            <a:normAutofit/>
          </a:bodyPr>
          <a:lstStyle/>
          <a:p>
            <a:pPr>
              <a:buNone/>
            </a:pPr>
            <a:r>
              <a:rPr lang="es-ES" sz="2400" dirty="0"/>
              <a:t>	Mi respuesta simple los tomó por sorpresa: les pedí que me mostraran su plan de metas a veinte años. Ellos respondieron: "No tenemos un plan de metas a veinte años". A lo que respondí, "Entonces me parece que no estarán aquí dentro de veinte años, entonces ¿por qué alguien querría financiarte hoy?" El resultado fue bastante predecible - ya que esa institución no tenía planes a largo plazo para el futuro,  finalmente fue </a:t>
            </a:r>
            <a:r>
              <a:rPr lang="es-ES" sz="2400" dirty="0" err="1"/>
              <a:t>adquerida</a:t>
            </a:r>
            <a:r>
              <a:rPr lang="es-ES" sz="2400" dirty="0"/>
              <a:t> por otros que sí los </a:t>
            </a:r>
            <a:r>
              <a:rPr lang="es-ES" sz="2400" dirty="0" err="1"/>
              <a:t>tenian</a:t>
            </a:r>
            <a:r>
              <a:rPr lang="es-ES" sz="2400" dirty="0"/>
              <a:t>.</a:t>
            </a:r>
            <a:br>
              <a:rPr lang="es-ES" sz="2400" dirty="0"/>
            </a:br>
            <a:br>
              <a:rPr lang="es-ES" sz="2400" dirty="0"/>
            </a:br>
            <a:r>
              <a:rPr lang="es-ES" sz="2400" dirty="0"/>
              <a:t>El futuro no tiene punto de ruptura y espera ser aprovechado, revelado y soportado por soñadores y visionarios que buscan aventurarse en el futuro. Esto es lo que nos eleva muy por encima del reino animal.</a:t>
            </a: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Autofit/>
          </a:bodyPr>
          <a:lstStyle/>
          <a:p>
            <a:pPr>
              <a:buNone/>
            </a:pPr>
            <a:r>
              <a:rPr lang="es-ES" sz="2400" dirty="0"/>
              <a:t>	Aquellos de nosotros que buscamos crecer y estamos preparados para desafiar el status quo recibiremos las recompensas del progreso, dejando atrás a aquellos que simplemente están señalando el futuro extendido.</a:t>
            </a:r>
            <a:br>
              <a:rPr lang="es-ES" sz="2400" dirty="0"/>
            </a:br>
            <a:br>
              <a:rPr lang="es-ES" sz="2400" dirty="0"/>
            </a:br>
            <a:r>
              <a:rPr lang="es-ES" sz="2400" dirty="0"/>
              <a:t>El Dr. </a:t>
            </a:r>
            <a:r>
              <a:rPr lang="es-ES" sz="2400" dirty="0" err="1"/>
              <a:t>Northcote</a:t>
            </a:r>
            <a:r>
              <a:rPr lang="es-ES" sz="2400" dirty="0"/>
              <a:t> Parkinson, uno de los grandes pensadores del mundo, dijo: "El trabajo tiende a expandirse al tiempo disponible para completarse". Esto describe las vidas de hombres y mujeres que envejecen descontentos y que han retrasado el seguimiento de sus sueños con excusas y justificaciones.</a:t>
            </a:r>
            <a:br>
              <a:rPr lang="es-ES" sz="2400" dirty="0"/>
            </a:br>
            <a:br>
              <a:rPr lang="es-ES" sz="2400" dirty="0"/>
            </a:br>
            <a:r>
              <a:rPr lang="es-ES" sz="2400" dirty="0"/>
              <a:t>Hay un grupo especial de personas llamadas consejeros que evalúan a los estudiantes, les recomiendan los campos de actividad que serían adecuados para ellos, y los asesoran sobre sus perspectivas de futuro.</a:t>
            </a: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324600"/>
          </a:xfrm>
        </p:spPr>
        <p:txBody>
          <a:bodyPr>
            <a:noAutofit/>
          </a:bodyPr>
          <a:lstStyle/>
          <a:p>
            <a:pPr>
              <a:buNone/>
            </a:pPr>
            <a:r>
              <a:rPr lang="es-ES" sz="2400" dirty="0"/>
              <a:t>	A través de este servicio, los estudiantes reciben un mapa de ruta mental que podría actuar como un estímulo y guía a medida que buscan hacer algo de sus vidas en el mundo exterior, lejos de la rigidez y las expectativas de la academia. También hay personas llamadas futurólogos que dedican toda su vida a estudiar cuidadosamente y razonar, a examinar la historia y los patrones de crecimiento del pasado para que puedan obtener una guía sobre cómo será el mundo en cincuenta o incluso cien años.</a:t>
            </a:r>
            <a:br>
              <a:rPr lang="es-ES" sz="2400" dirty="0"/>
            </a:br>
            <a:br>
              <a:rPr lang="es-ES" sz="2400" dirty="0"/>
            </a:br>
            <a:r>
              <a:rPr lang="es-ES" sz="2400" dirty="0"/>
              <a:t>Muchas de las predicciones hechas hace años ya han sido excedidas y algunas distan mucho de ser precisas, pero si no imaginamos, contemplamos y planificamos, existiremos en las desgastadas repeticiones del pasado. Lo mejor está por venir en el estilo de vida, la energía, los productos y la medicina; así que sueña sobre el futuro y cómo puedes contribuir a él y no esperes que otras personas paguen o incluso participen en tu sueño. Es tuyo, y solo tuyo, para cumplirlo.</a:t>
            </a:r>
            <a:endParaRPr lang="en-US" sz="2400" dirty="0"/>
          </a:p>
        </p:txBody>
      </p:sp>
    </p:spTree>
    <p:extLst>
      <p:ext uri="{BB962C8B-B14F-4D97-AF65-F5344CB8AC3E}">
        <p14:creationId xmlns:p14="http://schemas.microsoft.com/office/powerpoint/2010/main" val="1194217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5867400"/>
          </a:xfrm>
        </p:spPr>
        <p:txBody>
          <a:bodyPr>
            <a:normAutofit fontScale="70000" lnSpcReduction="20000"/>
          </a:bodyPr>
          <a:lstStyle/>
          <a:p>
            <a:pPr>
              <a:buNone/>
            </a:pPr>
            <a:r>
              <a:rPr lang="es-ES" dirty="0"/>
              <a:t>	</a:t>
            </a:r>
            <a:r>
              <a:rPr lang="es-ES" sz="3400" dirty="0"/>
              <a:t>Me entristecen las personas que se han pasado la vida soñando con construir un orfanato o crear algún tipo de organización benéfica o útil, pero quieren que alguien más done el dinero para ello. Es por eso que muchos sueños nunca se realizan. Cuando creemos que Dios quiere que se haga algo y Él nos da una visión, creo que esto incluye el privilegio y la responsabilidad de financiar la visión.</a:t>
            </a:r>
          </a:p>
          <a:p>
            <a:pPr>
              <a:buNone/>
            </a:pPr>
            <a:endParaRPr lang="es-ES" sz="3400" dirty="0"/>
          </a:p>
          <a:p>
            <a:pPr>
              <a:buNone/>
            </a:pPr>
            <a:r>
              <a:rPr lang="es-ES" sz="3400" dirty="0"/>
              <a:t>	En los tiempos bíblicos había un joven llamado José que se llamaba soñador.  A veces era envidiado por sus hermanos mayores.  José soñó con el poder, la grandeza y la riqueza hasta el punto de que su propio padre le hizo la pregunta un día: "¿Qué es este sueño que tienes?" Sabemos que el muchacho fue vendido como esclavo por sus hermanos, y más tarde se convirtió en el primer ministro de Egipto, cuando todavía era un esclavo. Soñar no es una pérdida de tiempo porque cuando sueñas estás, en cierto sentido, actuando a la semejanza de Dios, mientras creas algo de la nada, una especie de mini creación.</a:t>
            </a:r>
            <a:endParaRPr lang="en-US" sz="3400" dirty="0"/>
          </a:p>
        </p:txBody>
      </p:sp>
    </p:spTree>
    <p:extLst>
      <p:ext uri="{BB962C8B-B14F-4D97-AF65-F5344CB8AC3E}">
        <p14:creationId xmlns:p14="http://schemas.microsoft.com/office/powerpoint/2010/main" val="11942176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4716</TotalTime>
  <Words>2457</Words>
  <Application>Microsoft Office PowerPoint</Application>
  <PresentationFormat>On-screen Show (4:3)</PresentationFormat>
  <Paragraphs>35</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Fuerza de Voluntad</vt:lpstr>
      <vt:lpstr>Capitulo 4 La Voluntad Tiene una Visión Futurista de los Eventos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Alex Barron</cp:lastModifiedBy>
  <cp:revision>33</cp:revision>
  <dcterms:created xsi:type="dcterms:W3CDTF">2018-05-28T22:29:16Z</dcterms:created>
  <dcterms:modified xsi:type="dcterms:W3CDTF">2022-10-17T22:59:13Z</dcterms:modified>
</cp:coreProperties>
</file>