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7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2365398-31F4-4F77-996E-98A5BD11EC20}"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39905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651844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95665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57529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365398-31F4-4F77-996E-98A5BD11EC20}"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409191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365398-31F4-4F77-996E-98A5BD11EC20}" type="datetimeFigureOut">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416520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365398-31F4-4F77-996E-98A5BD11EC20}" type="datetimeFigureOut">
              <a:rPr lang="en-US" smtClean="0"/>
              <a:pPr/>
              <a:t>8/6/2018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54669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365398-31F4-4F77-996E-98A5BD11EC20}" type="datetimeFigureOut">
              <a:rPr lang="en-US" smtClean="0"/>
              <a:pPr/>
              <a:t>8/6/2018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16238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65398-31F4-4F77-996E-98A5BD11EC20}" type="datetimeFigureOut">
              <a:rPr lang="en-US" smtClean="0"/>
              <a:pPr/>
              <a:t>8/6/2018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3212762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9149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162581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365398-31F4-4F77-996E-98A5BD11EC20}" type="datetimeFigureOut">
              <a:rPr lang="en-US" smtClean="0"/>
              <a:pPr/>
              <a:t>8/6/2018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C3177-C5F0-4E8B-9305-5582E1F447C1}" type="slidenum">
              <a:rPr lang="en-US" smtClean="0"/>
              <a:pPr/>
              <a:t>‹#›</a:t>
            </a:fld>
            <a:endParaRPr lang="en-US"/>
          </a:p>
        </p:txBody>
      </p:sp>
    </p:spTree>
    <p:extLst>
      <p:ext uri="{BB962C8B-B14F-4D97-AF65-F5344CB8AC3E}">
        <p14:creationId xmlns:p14="http://schemas.microsoft.com/office/powerpoint/2010/main" val="722935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6781800" cy="1470025"/>
          </a:xfrm>
        </p:spPr>
        <p:txBody>
          <a:bodyPr/>
          <a:lstStyle/>
          <a:p>
            <a:r>
              <a:rPr lang="en-US" b="1" dirty="0" err="1"/>
              <a:t>Fuerza</a:t>
            </a:r>
            <a:r>
              <a:rPr lang="en-US" b="1" dirty="0"/>
              <a:t> de </a:t>
            </a:r>
            <a:r>
              <a:rPr lang="en-US" b="1" dirty="0" err="1"/>
              <a:t>Voluntad</a:t>
            </a:r>
            <a:endParaRPr lang="en-US" b="1" dirty="0"/>
          </a:p>
        </p:txBody>
      </p:sp>
      <p:sp>
        <p:nvSpPr>
          <p:cNvPr id="3" name="Subtitle 2"/>
          <p:cNvSpPr>
            <a:spLocks noGrp="1"/>
          </p:cNvSpPr>
          <p:nvPr>
            <p:ph type="subTitle" idx="1"/>
          </p:nvPr>
        </p:nvSpPr>
        <p:spPr>
          <a:xfrm>
            <a:off x="0" y="3810000"/>
            <a:ext cx="6781800" cy="1752600"/>
          </a:xfrm>
        </p:spPr>
        <p:txBody>
          <a:bodyPr/>
          <a:lstStyle/>
          <a:p>
            <a:r>
              <a:rPr lang="en-US" dirty="0"/>
              <a:t>Peter Daniels</a:t>
            </a:r>
          </a:p>
        </p:txBody>
      </p:sp>
      <p:pic>
        <p:nvPicPr>
          <p:cNvPr id="5" name="Picture 4" descr="untitled.png"/>
          <p:cNvPicPr>
            <a:picLocks noChangeAspect="1"/>
          </p:cNvPicPr>
          <p:nvPr/>
        </p:nvPicPr>
        <p:blipFill>
          <a:blip r:embed="rId2" cstate="print"/>
          <a:stretch>
            <a:fillRect/>
          </a:stretch>
        </p:blipFill>
        <p:spPr>
          <a:xfrm>
            <a:off x="5791200" y="1676400"/>
            <a:ext cx="3124200" cy="4628444"/>
          </a:xfrm>
          <a:prstGeom prst="rect">
            <a:avLst/>
          </a:prstGeom>
        </p:spPr>
      </p:pic>
    </p:spTree>
    <p:extLst>
      <p:ext uri="{BB962C8B-B14F-4D97-AF65-F5344CB8AC3E}">
        <p14:creationId xmlns:p14="http://schemas.microsoft.com/office/powerpoint/2010/main" val="3933316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a:t>
            </a:r>
            <a:r>
              <a:rPr lang="es-ES" sz="2800" b="1" u="sng" dirty="0"/>
              <a:t>Una cosa es tener valores morales e ideales; es un asunto bastante diferente disciplinarnos para adherirnos a ellos en todas las áreas de nuestras vidas</a:t>
            </a:r>
            <a:r>
              <a:rPr lang="es-ES" sz="2800" dirty="0"/>
              <a:t>.</a:t>
            </a:r>
            <a:br>
              <a:rPr lang="es-ES" sz="2800" dirty="0"/>
            </a:br>
            <a:r>
              <a:rPr lang="es-ES" sz="2800" dirty="0"/>
              <a:t>En un entorno de trabajo, entre amigos, en una sala de juntas o en una reunión de negocios, ¿qué es lo que enciende tu </a:t>
            </a:r>
            <a:r>
              <a:rPr lang="es-ES" sz="2800" b="1" u="sng" dirty="0"/>
              <a:t>poder moral </a:t>
            </a:r>
            <a:r>
              <a:rPr lang="es-ES" sz="2800" dirty="0"/>
              <a:t>hasta el punto de que estás dispuesto a verbalizarlo en un debate amistoso y continuar, si es necesario, hasta el punto de que tu </a:t>
            </a:r>
            <a:r>
              <a:rPr lang="es-ES" sz="2800" dirty="0" err="1"/>
              <a:t>caracter</a:t>
            </a:r>
            <a:r>
              <a:rPr lang="es-ES" sz="2800" dirty="0"/>
              <a:t> está al borde del reproche? </a:t>
            </a:r>
          </a:p>
          <a:p>
            <a:pPr>
              <a:buNone/>
            </a:pPr>
            <a:r>
              <a:rPr lang="es-ES" sz="2800" dirty="0"/>
              <a:t>	En estos momentos, </a:t>
            </a:r>
            <a:r>
              <a:rPr lang="es-ES" sz="2800" b="1" u="sng" dirty="0"/>
              <a:t>tu voluntad debe ejercitar el valor para tomar una posición sobre cualquier cosa que sea una afrenta a tus sensibilidades morales</a:t>
            </a:r>
            <a:r>
              <a:rPr lang="es-ES" sz="2800" dirty="0"/>
              <a:t>.</a:t>
            </a:r>
            <a:endParaRPr lang="es-ES" dirty="0"/>
          </a:p>
        </p:txBody>
      </p:sp>
    </p:spTree>
    <p:extLst>
      <p:ext uri="{BB962C8B-B14F-4D97-AF65-F5344CB8AC3E}">
        <p14:creationId xmlns:p14="http://schemas.microsoft.com/office/powerpoint/2010/main" val="119421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Durante los 20 años en mi negocio de bienes raíces, que operaba en 3 países, no abrí mi puerta los domingos porque ese era el día para el servicio de la iglesia y la familia. Muchos de mis contemporáneos en ese momento estaban seguros de que no tendría éxito, pero finalmente se demostró que estaban equivocados.</a:t>
            </a:r>
            <a:br>
              <a:rPr lang="es-ES" sz="2800" dirty="0"/>
            </a:br>
            <a:r>
              <a:rPr lang="es-ES" sz="2800" dirty="0"/>
              <a:t>En una situación completamente diferente, teníamos una propiedad que era muy adecuada por ubicación y diseño para un restaurante y teníamos muchas solicitudes para un contrato de arrendamiento, pero la mayoría de ellas estaban con contingencia a poder servir licor.</a:t>
            </a:r>
            <a:endParaRPr lang="es-ES" dirty="0"/>
          </a:p>
        </p:txBody>
      </p:sp>
    </p:spTree>
    <p:extLst>
      <p:ext uri="{BB962C8B-B14F-4D97-AF65-F5344CB8AC3E}">
        <p14:creationId xmlns:p14="http://schemas.microsoft.com/office/powerpoint/2010/main" val="1194217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Sin embargo, mis convicciones no lo </a:t>
            </a:r>
            <a:r>
              <a:rPr lang="es-ES" sz="2800" dirty="0" err="1"/>
              <a:t>permitia</a:t>
            </a:r>
            <a:r>
              <a:rPr lang="es-ES" sz="2800" dirty="0"/>
              <a:t>, así que finalmente rentamos la propiedad sin licencia de licor. Al final fracasó miserablemente y perdimos una considerable suma de dinero, pero mantuvimos nuestras convicciones.</a:t>
            </a:r>
          </a:p>
          <a:p>
            <a:pPr>
              <a:buNone/>
            </a:pPr>
            <a:br>
              <a:rPr lang="es-ES" sz="2800" dirty="0"/>
            </a:br>
            <a:r>
              <a:rPr lang="es-ES" sz="2800" b="1" dirty="0"/>
              <a:t>Nuestro </a:t>
            </a:r>
            <a:r>
              <a:rPr lang="es-ES" sz="2800" b="1" dirty="0" err="1"/>
              <a:t>caracter</a:t>
            </a:r>
            <a:r>
              <a:rPr lang="es-ES" sz="2800" b="1" dirty="0"/>
              <a:t> establece límites definidos para nosotros</a:t>
            </a:r>
            <a:r>
              <a:rPr lang="es-ES" sz="2800" dirty="0"/>
              <a:t>, y, a veces, puede causarnos una pérdida de dinero e incluso amigos. En esas situaciones difíciles o incómodas, </a:t>
            </a:r>
            <a:r>
              <a:rPr lang="es-ES" sz="2800" b="1" u="sng" dirty="0"/>
              <a:t>debemos encontrar el valor para defender nuestras convicciones</a:t>
            </a:r>
            <a:r>
              <a:rPr lang="es-ES" sz="2800" dirty="0"/>
              <a:t>.</a:t>
            </a:r>
            <a:endParaRPr lang="es-ES" dirty="0"/>
          </a:p>
        </p:txBody>
      </p:sp>
    </p:spTree>
    <p:extLst>
      <p:ext uri="{BB962C8B-B14F-4D97-AF65-F5344CB8AC3E}">
        <p14:creationId xmlns:p14="http://schemas.microsoft.com/office/powerpoint/2010/main" val="119421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a:t>
            </a:r>
            <a:r>
              <a:rPr lang="es-ES" sz="2800" b="1" u="sng" dirty="0"/>
              <a:t>El carácter es indispensable</a:t>
            </a:r>
            <a:r>
              <a:rPr lang="es-ES" sz="2800" dirty="0"/>
              <a:t>, y "</a:t>
            </a:r>
            <a:r>
              <a:rPr lang="es-ES" sz="2800" b="1" u="sng" dirty="0"/>
              <a:t>la voluntad tiene una brújula de carácter y límites definidos</a:t>
            </a:r>
            <a:r>
              <a:rPr lang="es-ES" sz="2800" dirty="0"/>
              <a:t>". Las páginas de la historia bíblica y secular nos proporcionan ejemplos de poder ejercido sin carácter, y en la mayoría de los casos, </a:t>
            </a:r>
            <a:r>
              <a:rPr lang="es-ES" sz="2800" b="1" u="sng" dirty="0"/>
              <a:t>el poder de poseer o gobernar ha sido ejercido por una voluntad fuerte, acompañada de planes, oportunidades y talento</a:t>
            </a:r>
            <a:r>
              <a:rPr lang="es-ES" sz="2800" dirty="0"/>
              <a:t>.</a:t>
            </a:r>
          </a:p>
          <a:p>
            <a:pPr>
              <a:buNone/>
            </a:pPr>
            <a:br>
              <a:rPr lang="es-ES" sz="2800" dirty="0"/>
            </a:br>
            <a:r>
              <a:rPr lang="es-ES" sz="2800" b="1" u="sng" dirty="0"/>
              <a:t>Pero sin carácter, respaldado por pensamientos sanos y conocimiento de cosas mejores, la voluntad de cumplir nos hará presa de la ética de la situación o de la filosofía de que el fin justifica los medios</a:t>
            </a:r>
            <a:r>
              <a:rPr lang="es-ES" sz="2800" dirty="0"/>
              <a:t>.</a:t>
            </a:r>
            <a:endParaRPr lang="es-ES" dirty="0"/>
          </a:p>
        </p:txBody>
      </p:sp>
    </p:spTree>
    <p:extLst>
      <p:ext uri="{BB962C8B-B14F-4D97-AF65-F5344CB8AC3E}">
        <p14:creationId xmlns:p14="http://schemas.microsoft.com/office/powerpoint/2010/main" val="1194217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Cuando la voluntad de resistir es débil y se descarta un principio de carácter, independientemente de las consecuencias, la voluntad, en su poder justo, puede estimular a una persona a corregir el error y soportar las consecuencias. El descubrimiento de una falla en nuestro </a:t>
            </a:r>
            <a:r>
              <a:rPr lang="es-ES" sz="2800" dirty="0" err="1"/>
              <a:t>caracter</a:t>
            </a:r>
            <a:r>
              <a:rPr lang="es-ES" sz="2800" dirty="0"/>
              <a:t> puede tratarse.</a:t>
            </a:r>
          </a:p>
          <a:p>
            <a:pPr>
              <a:buNone/>
            </a:pPr>
            <a:br>
              <a:rPr lang="es-ES" sz="2800" dirty="0"/>
            </a:br>
            <a:r>
              <a:rPr lang="es-ES" sz="2800" dirty="0"/>
              <a:t>Debemos retroceder honesta y diligentemente hasta el punto de desviación, el punto donde se hizo una pequeña concesión para ser amistoso o complaciente, que solo se aceleró y expandió a un área de participación que nunca hubiéramos permitido si hubiéramos imaginado los resultados finales.</a:t>
            </a:r>
            <a:endParaRPr lang="es-ES" dirty="0"/>
          </a:p>
        </p:txBody>
      </p:sp>
    </p:spTree>
    <p:extLst>
      <p:ext uri="{BB962C8B-B14F-4D97-AF65-F5344CB8AC3E}">
        <p14:creationId xmlns:p14="http://schemas.microsoft.com/office/powerpoint/2010/main" val="1194217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a:t>
            </a:r>
            <a:r>
              <a:rPr lang="es-ES" sz="2800" dirty="0" err="1"/>
              <a:t>Proteje</a:t>
            </a:r>
            <a:r>
              <a:rPr lang="es-ES" sz="2800" dirty="0"/>
              <a:t> tu </a:t>
            </a:r>
            <a:r>
              <a:rPr lang="es-ES" sz="2800" dirty="0" err="1"/>
              <a:t>caracter</a:t>
            </a:r>
            <a:r>
              <a:rPr lang="es-ES" sz="2800" dirty="0"/>
              <a:t> al ejercitar su voluntad de examinar los compromisos y las implicaciones antes de realizarlos, y si descubre algo que debería haber omitido, trátelo rápidamente, cueste lo que cueste, y reclame sus principios antes de que sea demasiado tarde.</a:t>
            </a:r>
          </a:p>
          <a:p>
            <a:pPr>
              <a:buNone/>
            </a:pPr>
            <a:br>
              <a:rPr lang="es-ES" sz="2800" dirty="0"/>
            </a:br>
            <a:r>
              <a:rPr lang="es-ES" sz="2800" dirty="0"/>
              <a:t>En mi vida empresarial, he advertido a las personas que eviten las asociaciones a menos que tengan el control final, de lo contrario, se las puede desviar por un camino que comprometerá su sistema de valores.</a:t>
            </a:r>
            <a:endParaRPr lang="es-ES" dirty="0"/>
          </a:p>
        </p:txBody>
      </p:sp>
    </p:spTree>
    <p:extLst>
      <p:ext uri="{BB962C8B-B14F-4D97-AF65-F5344CB8AC3E}">
        <p14:creationId xmlns:p14="http://schemas.microsoft.com/office/powerpoint/2010/main" val="1194217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a:t>
            </a:r>
          </a:p>
          <a:p>
            <a:pPr>
              <a:buNone/>
            </a:pPr>
            <a:r>
              <a:rPr lang="es-ES" sz="2800" dirty="0"/>
              <a:t>	La iglesia cristiana a nivel mundial necesita un renacimiento de valores que otorgue un mayor valor al carácter, lo cual solo puede lograrse mediante el ejercicio de la voluntad dirigida por la fe bíblica. No podemos continuar orando por una reconstrucción de nuestros valores en el mercado mientras nos especializamos en la predicación y las reuniones de oración que están desprovistas de acción enérgica.</a:t>
            </a:r>
            <a:br>
              <a:rPr lang="es-ES" sz="2800" dirty="0"/>
            </a:br>
            <a:endParaRPr lang="es-ES" sz="2800" dirty="0"/>
          </a:p>
        </p:txBody>
      </p:sp>
    </p:spTree>
    <p:extLst>
      <p:ext uri="{BB962C8B-B14F-4D97-AF65-F5344CB8AC3E}">
        <p14:creationId xmlns:p14="http://schemas.microsoft.com/office/powerpoint/2010/main" val="1194217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5867400"/>
          </a:xfrm>
        </p:spPr>
        <p:txBody>
          <a:bodyPr>
            <a:noAutofit/>
          </a:bodyPr>
          <a:lstStyle/>
          <a:p>
            <a:pPr>
              <a:buNone/>
            </a:pPr>
            <a:r>
              <a:rPr lang="es-ES" sz="2800" dirty="0"/>
              <a:t>	El acto de la voluntad debe comenzar desde el púlpito, que durante muchos años se ha especializado en misiones y reuniones, sin el coraje de evaluar los resultados por medidas y plazos. Las oportunidades se están agotando rápidamente y los cambios masivos en la demografía, la economía y la cultura pronto pueden volverse alarmantemente evidentes. </a:t>
            </a:r>
          </a:p>
          <a:p>
            <a:pPr>
              <a:buNone/>
            </a:pPr>
            <a:r>
              <a:rPr lang="es-ES" sz="2800" dirty="0"/>
              <a:t>	Sin disciplina y sin una brújula fija y bíblicamente enfocada, transmitiremos a nuestros hijos y a los hijos de nuestros hijos un mundo en el que no hemos podido influir, porque éramos grandes hablando de filosofía y deseos, pero en bancarrota en relación con la columna vertebral y el carácter.</a:t>
            </a:r>
          </a:p>
        </p:txBody>
      </p:sp>
    </p:spTree>
    <p:extLst>
      <p:ext uri="{BB962C8B-B14F-4D97-AF65-F5344CB8AC3E}">
        <p14:creationId xmlns:p14="http://schemas.microsoft.com/office/powerpoint/2010/main" val="1194217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Como ahora está leyendo el último capítulo de este libro, ¿por qué no hacer una resolución con respecto a lo que defiende y cómo ejercerá su </a:t>
            </a:r>
            <a:r>
              <a:rPr lang="es-ES" sz="2800" dirty="0" err="1"/>
              <a:t>caracter</a:t>
            </a:r>
            <a:r>
              <a:rPr lang="es-ES" sz="2800" dirty="0"/>
              <a:t> en el futuro? Esta no es una discusión teórica, y no te estoy pidiendo que hagas lo que no hice en el pasado o lo que no continuaré haciendo en el futuro. No esperes ni esperes apoyo, solo ponte de pie y, después de todo, sigues defendiendo el bien y la decencia en la iglesia, en la política, en los negocios y en la educación. Se proporcionan buenas intenciones para la comodidad de los cobardes, mientras que la acción estratégica es la compañera de los héroes.</a:t>
            </a:r>
          </a:p>
        </p:txBody>
      </p:sp>
    </p:spTree>
    <p:extLst>
      <p:ext uri="{BB962C8B-B14F-4D97-AF65-F5344CB8AC3E}">
        <p14:creationId xmlns:p14="http://schemas.microsoft.com/office/powerpoint/2010/main" val="1194217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229600" cy="5867400"/>
          </a:xfrm>
        </p:spPr>
        <p:txBody>
          <a:bodyPr>
            <a:noAutofit/>
          </a:bodyPr>
          <a:lstStyle/>
          <a:p>
            <a:pPr>
              <a:buNone/>
            </a:pPr>
            <a:r>
              <a:rPr lang="es-ES" sz="2800" dirty="0"/>
              <a:t>	</a:t>
            </a:r>
          </a:p>
          <a:p>
            <a:pPr>
              <a:buNone/>
            </a:pPr>
            <a:endParaRPr lang="es-ES" sz="2800" dirty="0"/>
          </a:p>
          <a:p>
            <a:pPr>
              <a:buNone/>
            </a:pPr>
            <a:r>
              <a:rPr lang="es-ES" sz="2800" dirty="0"/>
              <a:t>	Creo que el tiempo es corto para cambiar las cosas antes de que lleguen al punto de no retorno, y si creemos en lo que proclamamos como cristianos nacidos de nuevo, entonces es hora de que nos levantemos y seamos activistas para Cristo. Debemos ejercitar nuestra fe con equilibrio y conocimiento, mediante un acto de la voluntad, mientras reforzamos nuestro carácter con los sólidos y seguros principios de la Palabra de Dios.</a:t>
            </a:r>
            <a:br>
              <a:rPr lang="es-ES" sz="2800" dirty="0"/>
            </a:br>
            <a:endParaRPr lang="es-ES" sz="2800" dirty="0"/>
          </a:p>
        </p:txBody>
      </p:sp>
    </p:spTree>
    <p:extLst>
      <p:ext uri="{BB962C8B-B14F-4D97-AF65-F5344CB8AC3E}">
        <p14:creationId xmlns:p14="http://schemas.microsoft.com/office/powerpoint/2010/main" val="1194217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057400"/>
            <a:ext cx="7772400" cy="2362200"/>
          </a:xfrm>
        </p:spPr>
        <p:txBody>
          <a:bodyPr>
            <a:normAutofit fontScale="90000"/>
          </a:bodyPr>
          <a:lstStyle/>
          <a:p>
            <a:r>
              <a:rPr lang="en-US" b="1" dirty="0" err="1"/>
              <a:t>Capitulo</a:t>
            </a:r>
            <a:r>
              <a:rPr lang="en-US" b="1" dirty="0"/>
              <a:t> 8</a:t>
            </a:r>
            <a:br>
              <a:rPr lang="en-US" b="1" dirty="0"/>
            </a:br>
            <a:r>
              <a:rPr lang="es-ES" dirty="0"/>
              <a:t>La voluntad tiene una brújula de carácter y límites definidos</a:t>
            </a:r>
            <a:br>
              <a:rPr lang="es-ES" dirty="0"/>
            </a:br>
            <a:endParaRPr lang="en-US" b="1" dirty="0"/>
          </a:p>
        </p:txBody>
      </p:sp>
    </p:spTree>
    <p:extLst>
      <p:ext uri="{BB962C8B-B14F-4D97-AF65-F5344CB8AC3E}">
        <p14:creationId xmlns:p14="http://schemas.microsoft.com/office/powerpoint/2010/main" val="2901374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5867400"/>
          </a:xfrm>
        </p:spPr>
        <p:txBody>
          <a:bodyPr>
            <a:noAutofit/>
          </a:bodyPr>
          <a:lstStyle/>
          <a:p>
            <a:pPr>
              <a:buNone/>
            </a:pPr>
            <a:r>
              <a:rPr lang="es-ES" sz="2800" dirty="0"/>
              <a:t>	Debemos entender y desarrollar las cualidades exhibidas por los santos de antaño. La verdad es verdad y siempre será revelada. Hombres y mujeres de renombre y honor son necesarios en este momento más que en cualquier otro momento de la historia. </a:t>
            </a:r>
          </a:p>
          <a:p>
            <a:pPr>
              <a:buNone/>
            </a:pPr>
            <a:r>
              <a:rPr lang="es-ES" sz="2800" dirty="0"/>
              <a:t>	Haga cumplir su voluntad de mantenerse alerta, como ejemplo, mientras ejecuta sus deberes diarios y mientras se involucra con los demás, y siempre mantenga una buena conciencia para con todos. Construye tu reputación para ser invencible, inamovible e inexpugnable. Al hacerlo, crearás un </a:t>
            </a:r>
            <a:r>
              <a:rPr lang="es-ES" sz="2800" dirty="0" err="1"/>
              <a:t>caracter</a:t>
            </a:r>
            <a:r>
              <a:rPr lang="es-ES" sz="2800" dirty="0"/>
              <a:t> que las futuras generaciones de tu familia </a:t>
            </a:r>
            <a:r>
              <a:rPr lang="es-ES" sz="2800" dirty="0" err="1"/>
              <a:t>podran</a:t>
            </a:r>
            <a:r>
              <a:rPr lang="es-ES" sz="2800" dirty="0"/>
              <a:t> admirar como ejemplo.</a:t>
            </a:r>
          </a:p>
        </p:txBody>
      </p:sp>
    </p:spTree>
    <p:extLst>
      <p:ext uri="{BB962C8B-B14F-4D97-AF65-F5344CB8AC3E}">
        <p14:creationId xmlns:p14="http://schemas.microsoft.com/office/powerpoint/2010/main" val="1194217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5029200"/>
          </a:xfrm>
        </p:spPr>
        <p:txBody>
          <a:bodyPr>
            <a:noAutofit/>
          </a:bodyPr>
          <a:lstStyle/>
          <a:p>
            <a:pPr>
              <a:buNone/>
            </a:pPr>
            <a:r>
              <a:rPr lang="es-ES" sz="2800" dirty="0"/>
              <a:t>	</a:t>
            </a:r>
            <a:r>
              <a:rPr lang="es-ES" dirty="0"/>
              <a:t>En mi experiencia limitada con aquellos que cometen crímenes de horror indescriptibles, por extraño que parezca, hay algunas cosas que no pueden obligarse a hacer. </a:t>
            </a:r>
          </a:p>
          <a:p>
            <a:pPr>
              <a:buNone/>
            </a:pPr>
            <a:r>
              <a:rPr lang="es-ES" dirty="0"/>
              <a:t>	Por mas malos que somos en nuestra naturaleza pecaminosa, llega un momento y ciertas cosas que son como una barrera que no podemos cruzar.</a:t>
            </a:r>
            <a:br>
              <a:rPr lang="es-ES" sz="2800" dirty="0"/>
            </a:br>
            <a:endParaRPr lang="es-ES" sz="2800" dirty="0"/>
          </a:p>
        </p:txBody>
      </p:sp>
    </p:spTree>
    <p:extLst>
      <p:ext uri="{BB962C8B-B14F-4D97-AF65-F5344CB8AC3E}">
        <p14:creationId xmlns:p14="http://schemas.microsoft.com/office/powerpoint/2010/main" val="119421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a:t>
            </a:r>
            <a:br>
              <a:rPr lang="es-ES" sz="2800" dirty="0"/>
            </a:br>
            <a:r>
              <a:rPr lang="es-ES" dirty="0"/>
              <a:t>Leemos en los periódicos y vemos en televisión los actos de aquellos que parecen tener poca o ninguna conciencia con respecto a las consecuencias de sus crímenes hacia otros, y aún así pueden llorar por las desgracias de sus propios hijos y criticar lo que consideran actos innecesarios de violencia, extorsión o abuso sexual que parecen estar más allá de cualquier cosa que ellos pudieran pensar hacer.</a:t>
            </a:r>
          </a:p>
        </p:txBody>
      </p:sp>
    </p:spTree>
    <p:extLst>
      <p:ext uri="{BB962C8B-B14F-4D97-AF65-F5344CB8AC3E}">
        <p14:creationId xmlns:p14="http://schemas.microsoft.com/office/powerpoint/2010/main" val="1194217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Incluso la mafia tiene un código de conducta que si se rompe tiene fuertes repercusiones. Pareciera que </a:t>
            </a:r>
            <a:r>
              <a:rPr lang="es-ES" sz="2800" b="1" u="sng" dirty="0"/>
              <a:t>el carácter no puede existir sin la fuerza de voluntad</a:t>
            </a:r>
            <a:r>
              <a:rPr lang="es-ES" sz="2800" dirty="0"/>
              <a:t>. </a:t>
            </a:r>
          </a:p>
          <a:p>
            <a:pPr>
              <a:buNone/>
            </a:pPr>
            <a:r>
              <a:rPr lang="es-ES" sz="2800" dirty="0"/>
              <a:t>	</a:t>
            </a:r>
            <a:r>
              <a:rPr lang="es-ES" sz="2800" b="1" u="sng" dirty="0"/>
              <a:t>El carácter </a:t>
            </a:r>
            <a:r>
              <a:rPr lang="es-ES" sz="2800" dirty="0"/>
              <a:t>no se puede dar, </a:t>
            </a:r>
            <a:r>
              <a:rPr lang="es-ES" sz="2800" b="1" u="sng" dirty="0"/>
              <a:t>se debe adquirir</a:t>
            </a:r>
            <a:r>
              <a:rPr lang="es-ES" sz="2800" dirty="0"/>
              <a:t>, </a:t>
            </a:r>
            <a:r>
              <a:rPr lang="es-ES" sz="2800" b="1" u="sng" dirty="0"/>
              <a:t>y se refleja en las formas en que ganamos y manejamos nuestras finanzas, ya que esto muestra las características definitivas de nuestra naturaleza moral</a:t>
            </a:r>
            <a:r>
              <a:rPr lang="es-ES" sz="2800" dirty="0"/>
              <a:t>.</a:t>
            </a:r>
          </a:p>
          <a:p>
            <a:pPr>
              <a:buNone/>
            </a:pPr>
            <a:r>
              <a:rPr lang="es-ES" sz="2800" dirty="0"/>
              <a:t>	Una persona de carácter generalmente tiene fuertes convicciones acompañadas de grandes acciones, junto con energía dirigida de maneras sanas. Tal persona es tan firme como una roca y señala el camino claramente adelante en tiempos de crisis. </a:t>
            </a:r>
            <a:br>
              <a:rPr lang="es-ES" sz="2800" dirty="0"/>
            </a:br>
            <a:endParaRPr lang="es-ES" sz="2800" dirty="0"/>
          </a:p>
        </p:txBody>
      </p:sp>
    </p:spTree>
    <p:extLst>
      <p:ext uri="{BB962C8B-B14F-4D97-AF65-F5344CB8AC3E}">
        <p14:creationId xmlns:p14="http://schemas.microsoft.com/office/powerpoint/2010/main" val="119421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a:t>
            </a:r>
            <a:br>
              <a:rPr lang="es-ES" dirty="0"/>
            </a:br>
            <a:r>
              <a:rPr lang="es-ES" b="1" u="sng" dirty="0"/>
              <a:t> La voluntad debe ser fortalecida para alcanzar logros</a:t>
            </a:r>
            <a:r>
              <a:rPr lang="es-ES" dirty="0"/>
              <a:t>. Su mayor trabajo es la estabilización y el fortalecimiento del carácter y el mantenimiento de una buena reputación pública. </a:t>
            </a:r>
          </a:p>
          <a:p>
            <a:pPr>
              <a:buNone/>
            </a:pPr>
            <a:r>
              <a:rPr lang="es-ES" dirty="0"/>
              <a:t>	En el Otelo de Shakespeare, </a:t>
            </a:r>
            <a:r>
              <a:rPr lang="es-ES" dirty="0" err="1"/>
              <a:t>Cassio</a:t>
            </a:r>
            <a:r>
              <a:rPr lang="es-ES" dirty="0"/>
              <a:t> dice: "¡Reputación, reputación, reputación! ¡Oh, he perdido mi reputación! He perdido la parte inmortal de mí mismo, y lo que queda es bestial ".</a:t>
            </a:r>
          </a:p>
        </p:txBody>
      </p:sp>
    </p:spTree>
    <p:extLst>
      <p:ext uri="{BB962C8B-B14F-4D97-AF65-F5344CB8AC3E}">
        <p14:creationId xmlns:p14="http://schemas.microsoft.com/office/powerpoint/2010/main" val="1194217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a:t>
            </a:r>
            <a:r>
              <a:rPr lang="es-ES" sz="2800" b="1" u="sng" dirty="0"/>
              <a:t>Todos necesitamos evaluar nuestra reputación pública </a:t>
            </a:r>
            <a:r>
              <a:rPr lang="es-ES" sz="2800" dirty="0"/>
              <a:t>de vez en cuando, no contra los códigos morales que existen en nuestros tiempos, sino </a:t>
            </a:r>
            <a:r>
              <a:rPr lang="es-ES" sz="2800" b="1" u="sng" dirty="0"/>
              <a:t>contra un código de conducta personal basado en la Palabra inmutable de Dios</a:t>
            </a:r>
            <a:r>
              <a:rPr lang="es-ES" sz="2800" dirty="0"/>
              <a:t>. Es asombroso cómo excusamos o justificamos nuestros motivos y acciones de forma bastante diferente a la forma en que evaluamos los de los demás, y cómo fabricamos cláusulas de excusas para nuestro propio comportamiento mientras condenamos a otras personas por el mismo comportamiento.</a:t>
            </a:r>
            <a:br>
              <a:rPr lang="es-ES" sz="2800" dirty="0"/>
            </a:br>
            <a:r>
              <a:rPr lang="es-ES" sz="2800" dirty="0"/>
              <a:t> </a:t>
            </a:r>
            <a:endParaRPr lang="es-ES" dirty="0"/>
          </a:p>
        </p:txBody>
      </p:sp>
    </p:spTree>
    <p:extLst>
      <p:ext uri="{BB962C8B-B14F-4D97-AF65-F5344CB8AC3E}">
        <p14:creationId xmlns:p14="http://schemas.microsoft.com/office/powerpoint/2010/main" val="1194217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Hace algunos años, después de haber terminado una conferencia sobre disciplina, un hombre extremadamente obeso que siempre llegaba tarde y quedaba mal continuamente con otras personas después de comprometerse se me acercó y comenzó una conversación interesante. </a:t>
            </a:r>
          </a:p>
          <a:p>
            <a:pPr>
              <a:buNone/>
            </a:pPr>
            <a:endParaRPr lang="es-ES" sz="2800" dirty="0"/>
          </a:p>
          <a:p>
            <a:pPr>
              <a:buNone/>
            </a:pPr>
            <a:r>
              <a:rPr lang="es-ES" sz="2800" dirty="0"/>
              <a:t>	Él compartió conmigo la decepción que tuvo con su único hijo, quien a pesar de todas las súplicas de su padre, continuamente se metía en problemas en la escuela, no era confiable, y raramente decía la verdad.</a:t>
            </a:r>
            <a:br>
              <a:rPr lang="es-ES" dirty="0"/>
            </a:br>
            <a:endParaRPr lang="es-ES" dirty="0"/>
          </a:p>
        </p:txBody>
      </p:sp>
    </p:spTree>
    <p:extLst>
      <p:ext uri="{BB962C8B-B14F-4D97-AF65-F5344CB8AC3E}">
        <p14:creationId xmlns:p14="http://schemas.microsoft.com/office/powerpoint/2010/main" val="1194217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800" dirty="0"/>
              <a:t>	El padre estaba tan preocupado que hizo una pregunta simple pero profunda: ¿cómo podría él disciplinar a su hijo para que se comporte de una manera aceptable? Dijo que haría cualquier cosa que yo recomendara, y mi respuesta me sorprendió. Le pregunté: "¿Quién te disciplina a ti?“</a:t>
            </a:r>
          </a:p>
          <a:p>
            <a:pPr>
              <a:buNone/>
            </a:pPr>
            <a:br>
              <a:rPr lang="es-ES" sz="2800" dirty="0"/>
            </a:br>
            <a:r>
              <a:rPr lang="es-ES" sz="2800" dirty="0"/>
              <a:t>Este hombre había olvidado </a:t>
            </a:r>
            <a:r>
              <a:rPr lang="es-ES" sz="2800" b="1" u="sng" dirty="0"/>
              <a:t>dar un ejemplo de carácter para su hijo</a:t>
            </a:r>
            <a:r>
              <a:rPr lang="es-ES" sz="2800" dirty="0"/>
              <a:t>. </a:t>
            </a:r>
            <a:r>
              <a:rPr lang="es-ES" sz="2800" b="1" u="sng" dirty="0"/>
              <a:t>El </a:t>
            </a:r>
            <a:r>
              <a:rPr lang="es-ES" sz="2800" b="1" u="sng" dirty="0" err="1"/>
              <a:t>caracter</a:t>
            </a:r>
            <a:r>
              <a:rPr lang="es-ES" sz="2800" b="1" u="sng" dirty="0"/>
              <a:t> proporciona un punto de referencia para toda disciplina</a:t>
            </a:r>
            <a:r>
              <a:rPr lang="es-ES" sz="2800" dirty="0"/>
              <a:t>. Nuestro carácter es un reflector que necesita brillar intensamente dentro del hogar, donde puede ser visto y experimentado por nuestra familia.</a:t>
            </a:r>
            <a:endParaRPr lang="es-ES" dirty="0"/>
          </a:p>
        </p:txBody>
      </p:sp>
    </p:spTree>
    <p:extLst>
      <p:ext uri="{BB962C8B-B14F-4D97-AF65-F5344CB8AC3E}">
        <p14:creationId xmlns:p14="http://schemas.microsoft.com/office/powerpoint/2010/main" val="1194217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5766</TotalTime>
  <Words>7</Words>
  <Application>Microsoft Office PowerPoint</Application>
  <PresentationFormat>On-screen Show (4:3)</PresentationFormat>
  <Paragraphs>38</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Fuerza de Voluntad</vt:lpstr>
      <vt:lpstr>Capitulo 8 La voluntad tiene una brújula de carácter y límites definidos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Alex Barron</cp:lastModifiedBy>
  <cp:revision>51</cp:revision>
  <dcterms:created xsi:type="dcterms:W3CDTF">2018-05-28T22:29:16Z</dcterms:created>
  <dcterms:modified xsi:type="dcterms:W3CDTF">2018-08-07T00:14:53Z</dcterms:modified>
</cp:coreProperties>
</file>