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257" r:id="rId3"/>
    <p:sldId id="264" r:id="rId4"/>
    <p:sldId id="258" r:id="rId5"/>
    <p:sldId id="259" r:id="rId6"/>
    <p:sldId id="260" r:id="rId7"/>
    <p:sldId id="261" r:id="rId8"/>
    <p:sldId id="262" r:id="rId9"/>
    <p:sldId id="263" r:id="rId10"/>
    <p:sldId id="265" r:id="rId11"/>
    <p:sldId id="266" r:id="rId12"/>
    <p:sldId id="267" r:id="rId13"/>
    <p:sldId id="268" r:id="rId14"/>
    <p:sldId id="274" r:id="rId15"/>
    <p:sldId id="269" r:id="rId16"/>
    <p:sldId id="270" r:id="rId17"/>
    <p:sldId id="271" r:id="rId18"/>
    <p:sldId id="272" r:id="rId19"/>
    <p:sldId id="273" r:id="rId20"/>
    <p:sldId id="288"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3" r:id="rId36"/>
    <p:sldId id="294" r:id="rId37"/>
    <p:sldId id="295" r:id="rId38"/>
    <p:sldId id="296" r:id="rId39"/>
    <p:sldId id="297" r:id="rId40"/>
    <p:sldId id="298" r:id="rId41"/>
    <p:sldId id="299" r:id="rId42"/>
    <p:sldId id="300" r:id="rId43"/>
    <p:sldId id="290" r:id="rId44"/>
    <p:sldId id="291" r:id="rId45"/>
    <p:sldId id="29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42"/>
    <p:restoredTop sz="93258"/>
  </p:normalViewPr>
  <p:slideViewPr>
    <p:cSldViewPr>
      <p:cViewPr varScale="1">
        <p:scale>
          <a:sx n="63" d="100"/>
          <a:sy n="63" d="100"/>
        </p:scale>
        <p:origin x="1074" y="78"/>
      </p:cViewPr>
      <p:guideLst>
        <p:guide orient="horz" pos="2160"/>
        <p:guide pos="3840"/>
      </p:guideLst>
    </p:cSldViewPr>
  </p:slideViewPr>
  <p:notesTextViewPr>
    <p:cViewPr>
      <p:scale>
        <a:sx n="1" d="1"/>
        <a:sy n="1" d="1"/>
      </p:scale>
      <p:origin x="0" y="0"/>
    </p:cViewPr>
  </p:notesTextViewPr>
  <p:notesViewPr>
    <p:cSldViewPr>
      <p:cViewPr varScale="1">
        <p:scale>
          <a:sx n="123" d="100"/>
          <a:sy n="123" d="100"/>
        </p:scale>
        <p:origin x="312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9762A1-A5D6-8F48-A030-120FB5E923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3AE550-2107-4446-8864-3FBEC1C79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0407A2-E470-3243-9032-70131582BE5E}" type="datetimeFigureOut">
              <a:rPr lang="en-US" smtClean="0"/>
              <a:t>12/4/2018</a:t>
            </a:fld>
            <a:endParaRPr lang="en-US"/>
          </a:p>
        </p:txBody>
      </p:sp>
      <p:sp>
        <p:nvSpPr>
          <p:cNvPr id="4" name="Footer Placeholder 3">
            <a:extLst>
              <a:ext uri="{FF2B5EF4-FFF2-40B4-BE49-F238E27FC236}">
                <a16:creationId xmlns:a16="http://schemas.microsoft.com/office/drawing/2014/main" id="{A5D7511C-F63A-BA45-9953-49D82A4293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56D508-AC98-0843-B3B3-0566DFFCC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0FB6B7-3222-194A-8B29-31A065EEC6D7}" type="slidenum">
              <a:rPr lang="en-US" smtClean="0"/>
              <a:t>‹#›</a:t>
            </a:fld>
            <a:endParaRPr lang="en-US"/>
          </a:p>
        </p:txBody>
      </p:sp>
    </p:spTree>
    <p:extLst>
      <p:ext uri="{BB962C8B-B14F-4D97-AF65-F5344CB8AC3E}">
        <p14:creationId xmlns:p14="http://schemas.microsoft.com/office/powerpoint/2010/main" val="19336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973CD-9258-4BC0-AC96-ADF98623A2BB}" type="datetimeFigureOut">
              <a:rPr lang="en-US" smtClean="0"/>
              <a:t>12/4/2018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EB787C-44D4-45BD-B534-DFB05CE9D516}" type="slidenum">
              <a:rPr lang="en-US" smtClean="0"/>
              <a:t>‹#›</a:t>
            </a:fld>
            <a:endParaRPr lang="en-US"/>
          </a:p>
        </p:txBody>
      </p:sp>
    </p:spTree>
    <p:extLst>
      <p:ext uri="{BB962C8B-B14F-4D97-AF65-F5344CB8AC3E}">
        <p14:creationId xmlns:p14="http://schemas.microsoft.com/office/powerpoint/2010/main" val="369810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468BE-AE6A-4D48-BB7C-83AF85627B16}" type="slidenum">
              <a:rPr lang="en-US" smtClean="0"/>
              <a:t>31</a:t>
            </a:fld>
            <a:endParaRPr lang="en-US"/>
          </a:p>
        </p:txBody>
      </p:sp>
    </p:spTree>
    <p:extLst>
      <p:ext uri="{BB962C8B-B14F-4D97-AF65-F5344CB8AC3E}">
        <p14:creationId xmlns:p14="http://schemas.microsoft.com/office/powerpoint/2010/main" val="90533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A73B1-5ABA-EA4C-9403-4EC06A467490}" type="slidenum">
              <a:rPr lang="en-US" smtClean="0"/>
              <a:t>37</a:t>
            </a:fld>
            <a:endParaRPr lang="en-US"/>
          </a:p>
        </p:txBody>
      </p:sp>
    </p:spTree>
    <p:extLst>
      <p:ext uri="{BB962C8B-B14F-4D97-AF65-F5344CB8AC3E}">
        <p14:creationId xmlns:p14="http://schemas.microsoft.com/office/powerpoint/2010/main" val="403947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tx1"/>
                </a:soli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AED863B-A288-4312-90E4-E6363C292F04}" type="datetimeFigureOut">
              <a:rPr lang="en-US" smtClean="0"/>
              <a:t>12/4/2018</a:t>
            </a:fld>
            <a:endParaRPr lang="en-US"/>
          </a:p>
        </p:txBody>
      </p:sp>
      <p:sp>
        <p:nvSpPr>
          <p:cNvPr id="17" name="Footer Placeholder 16"/>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29" name="Slide Number Placeholder 28"/>
          <p:cNvSpPr>
            <a:spLocks noGrp="1"/>
          </p:cNvSpPr>
          <p:nvPr>
            <p:ph type="sldNum" sz="quarter" idx="12"/>
          </p:nvPr>
        </p:nvSpPr>
        <p:spPr/>
        <p:txBody>
          <a:bodyPr/>
          <a:lstStyle/>
          <a:p>
            <a:fld id="{B438B198-8D78-4A01-8F6C-68269356023C}"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ED863B-A288-4312-90E4-E6363C292F04}" type="datetimeFigureOut">
              <a:rPr lang="en-US" smtClean="0"/>
              <a:t>12/4/2018</a:t>
            </a:fld>
            <a:endParaRPr lang="en-US"/>
          </a:p>
        </p:txBody>
      </p:sp>
      <p:sp>
        <p:nvSpPr>
          <p:cNvPr id="5" name="Footer Placeholder 4"/>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6" name="Slide Number Placeholder 5"/>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ED863B-A288-4312-90E4-E6363C292F04}" type="datetimeFigureOut">
              <a:rPr lang="en-US" smtClean="0"/>
              <a:t>12/4/2018</a:t>
            </a:fld>
            <a:endParaRPr lang="en-US"/>
          </a:p>
        </p:txBody>
      </p:sp>
      <p:sp>
        <p:nvSpPr>
          <p:cNvPr id="5" name="Footer Placeholder 4"/>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6" name="Slide Number Placeholder 5"/>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13855"/>
            <a:ext cx="11176000" cy="731838"/>
          </a:xfrm>
        </p:spPr>
        <p:txBody>
          <a:bodyPr>
            <a:noAutofit/>
          </a:bodyPr>
          <a:lstStyle>
            <a:lvl1pPr>
              <a:defRPr sz="4000"/>
            </a:lvl1pPr>
          </a:lstStyle>
          <a:p>
            <a:r>
              <a:rPr kumimoji="0" lang="en-US"/>
              <a:t>Click to edit Master title style</a:t>
            </a:r>
          </a:p>
        </p:txBody>
      </p:sp>
      <p:sp>
        <p:nvSpPr>
          <p:cNvPr id="3" name="Content Placeholder 2"/>
          <p:cNvSpPr>
            <a:spLocks noGrp="1"/>
          </p:cNvSpPr>
          <p:nvPr>
            <p:ph idx="1"/>
          </p:nvPr>
        </p:nvSpPr>
        <p:spPr>
          <a:xfrm>
            <a:off x="609600" y="914400"/>
            <a:ext cx="10972800" cy="53949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ED863B-A288-4312-90E4-E6363C292F04}" type="datetimeFigureOut">
              <a:rPr lang="en-US" smtClean="0"/>
              <a:t>12/4/2018</a:t>
            </a:fld>
            <a:endParaRPr lang="en-US"/>
          </a:p>
        </p:txBody>
      </p:sp>
      <p:sp>
        <p:nvSpPr>
          <p:cNvPr id="5" name="Footer Placeholder 4"/>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6" name="Slide Number Placeholder 5"/>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1176000" cy="762000"/>
          </a:xfrm>
        </p:spPr>
        <p:txBody>
          <a:bodyPr vert="horz" bIns="0" anchor="ctr">
            <a:noAutofit/>
            <a:scene3d>
              <a:camera prst="orthographicFront"/>
              <a:lightRig rig="soft" dir="t">
                <a:rot lat="0" lon="0" rev="17220000"/>
              </a:lightRig>
            </a:scene3d>
            <a:sp3d prstMaterial="softEdge">
              <a:bevelT w="38100" h="38100"/>
              <a:contourClr>
                <a:schemeClr val="tx2">
                  <a:shade val="50000"/>
                </a:schemeClr>
              </a:contourClr>
            </a:sp3d>
          </a:bodyPr>
          <a:lstStyle>
            <a:lvl1pPr algn="ctr" rtl="0">
              <a:spcBef>
                <a:spcPct val="0"/>
              </a:spcBef>
              <a:buNone/>
              <a:defRPr sz="4000" b="1" cap="none" baseline="0">
                <a:ln w="6350">
                  <a:noFill/>
                </a:ln>
                <a:solidFill>
                  <a:schemeClr val="tx1"/>
                </a:solidFill>
                <a:effectLst>
                  <a:outerShdw blurRad="114300" dist="101600" dir="2700000" algn="tl" rotWithShape="0">
                    <a:srgbClr val="000000">
                      <a:alpha val="40000"/>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AED863B-A288-4312-90E4-E6363C292F04}" type="datetimeFigureOut">
              <a:rPr lang="en-US" smtClean="0"/>
              <a:t>12/4/2018</a:t>
            </a:fld>
            <a:endParaRPr lang="en-US"/>
          </a:p>
        </p:txBody>
      </p:sp>
      <p:sp>
        <p:nvSpPr>
          <p:cNvPr id="5" name="Footer Placeholder 4"/>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6" name="Slide Number Placeholder 5"/>
          <p:cNvSpPr>
            <a:spLocks noGrp="1"/>
          </p:cNvSpPr>
          <p:nvPr>
            <p:ph type="sldNum" sz="quarter" idx="12"/>
          </p:nvPr>
        </p:nvSpPr>
        <p:spPr>
          <a:xfrm>
            <a:off x="10566400" y="6416678"/>
            <a:ext cx="1016000" cy="365125"/>
          </a:xfrm>
        </p:spPr>
        <p:txBody>
          <a:bodyPr/>
          <a:lstStyle/>
          <a:p>
            <a:fld id="{B438B198-8D78-4A01-8F6C-6826935602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3"/>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ED863B-A288-4312-90E4-E6363C292F04}" type="datetimeFigureOut">
              <a:rPr lang="en-US" smtClean="0"/>
              <a:t>12/4/2018</a:t>
            </a:fld>
            <a:endParaRPr lang="en-US"/>
          </a:p>
        </p:txBody>
      </p:sp>
      <p:sp>
        <p:nvSpPr>
          <p:cNvPr id="6" name="Footer Placeholder 5"/>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7" name="Slide Number Placeholder 6"/>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7600" y="0"/>
            <a:ext cx="11074400" cy="762000"/>
          </a:xfrm>
        </p:spPr>
        <p:txBody>
          <a:bodyPr anchor="ctr">
            <a:normAutofit/>
          </a:bodyPr>
          <a:lstStyle>
            <a:lvl1pPr>
              <a:defRPr sz="4000"/>
            </a:lvl1pPr>
          </a:lstStyle>
          <a:p>
            <a:r>
              <a:rPr kumimoji="0" lang="en-US" dirty="0"/>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3"/>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362203"/>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AED863B-A288-4312-90E4-E6363C292F04}" type="datetimeFigureOut">
              <a:rPr lang="en-US" smtClean="0"/>
              <a:t>12/4/2018</a:t>
            </a:fld>
            <a:endParaRPr lang="en-US"/>
          </a:p>
        </p:txBody>
      </p:sp>
      <p:sp>
        <p:nvSpPr>
          <p:cNvPr id="8" name="Footer Placeholder 7"/>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9" name="Slide Number Placeholder 8"/>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1176000" cy="762000"/>
          </a:xfrm>
        </p:spPr>
        <p:txBody>
          <a:bodyPr>
            <a:normAutofit/>
          </a:bodyPr>
          <a:lstStyle>
            <a:lvl1pPr>
              <a:defRPr sz="4000"/>
            </a:lvl1pPr>
          </a:lstStyle>
          <a:p>
            <a:r>
              <a:rPr kumimoji="0" lang="en-US" dirty="0"/>
              <a:t>Click to edit Master title style</a:t>
            </a:r>
          </a:p>
        </p:txBody>
      </p:sp>
      <p:sp>
        <p:nvSpPr>
          <p:cNvPr id="3" name="Date Placeholder 2"/>
          <p:cNvSpPr>
            <a:spLocks noGrp="1"/>
          </p:cNvSpPr>
          <p:nvPr>
            <p:ph type="dt" sz="half" idx="10"/>
          </p:nvPr>
        </p:nvSpPr>
        <p:spPr/>
        <p:txBody>
          <a:bodyPr/>
          <a:lstStyle/>
          <a:p>
            <a:fld id="{7AED863B-A288-4312-90E4-E6363C292F04}" type="datetimeFigureOut">
              <a:rPr lang="en-US" smtClean="0"/>
              <a:t>12/4/2018</a:t>
            </a:fld>
            <a:endParaRPr lang="en-US"/>
          </a:p>
        </p:txBody>
      </p:sp>
      <p:sp>
        <p:nvSpPr>
          <p:cNvPr id="4" name="Footer Placeholder 3"/>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5" name="Slide Number Placeholder 4"/>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D863B-A288-4312-90E4-E6363C292F04}" type="datetimeFigureOut">
              <a:rPr lang="en-US" smtClean="0"/>
              <a:t>12/4/2018</a:t>
            </a:fld>
            <a:endParaRPr lang="en-US"/>
          </a:p>
        </p:txBody>
      </p:sp>
      <p:sp>
        <p:nvSpPr>
          <p:cNvPr id="3" name="Footer Placeholder 2"/>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4" name="Slide Number Placeholder 3"/>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838200"/>
            <a:ext cx="4011084" cy="596900"/>
          </a:xfrm>
        </p:spPr>
        <p:txBody>
          <a:bodyPr vert="horz" anchor="b">
            <a:noAutofit/>
            <a:sp3d prstMaterial="softEdge"/>
          </a:bodyPr>
          <a:lstStyle>
            <a:lvl1pPr algn="l">
              <a:buNone/>
              <a:defRPr sz="2000" b="0">
                <a:ln w="6350">
                  <a:noFill/>
                </a:ln>
                <a:solidFill>
                  <a:schemeClr val="tx1"/>
                </a:solidFill>
              </a:defRPr>
            </a:lvl1pPr>
          </a:lstStyle>
          <a:p>
            <a:r>
              <a:rPr kumimoji="0" lang="en-US" dirty="0"/>
              <a:t>Click to edit Master title style</a:t>
            </a:r>
          </a:p>
        </p:txBody>
      </p:sp>
      <p:sp>
        <p:nvSpPr>
          <p:cNvPr id="3" name="Text Placeholder 2"/>
          <p:cNvSpPr>
            <a:spLocks noGrp="1"/>
          </p:cNvSpPr>
          <p:nvPr>
            <p:ph type="body" idx="2"/>
          </p:nvPr>
        </p:nvSpPr>
        <p:spPr>
          <a:xfrm>
            <a:off x="609602" y="1524003"/>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3"/>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ED863B-A288-4312-90E4-E6363C292F04}" type="datetimeFigureOut">
              <a:rPr lang="en-US" smtClean="0"/>
              <a:t>12/4/2018</a:t>
            </a:fld>
            <a:endParaRPr lang="en-US"/>
          </a:p>
        </p:txBody>
      </p:sp>
      <p:sp>
        <p:nvSpPr>
          <p:cNvPr id="6" name="Footer Placeholder 5"/>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7" name="Slide Number Placeholder 6"/>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ctr">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AED863B-A288-4312-90E4-E6363C292F04}" type="datetimeFigureOut">
              <a:rPr lang="en-US" smtClean="0"/>
              <a:t>12/4/2018</a:t>
            </a:fld>
            <a:endParaRPr lang="en-US"/>
          </a:p>
        </p:txBody>
      </p:sp>
      <p:sp>
        <p:nvSpPr>
          <p:cNvPr id="6" name="Footer Placeholder 5"/>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7" name="Slide Number Placeholder 6"/>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50000"/>
                <a:satMod val="180000"/>
              </a:schemeClr>
            </a:gs>
            <a:gs pos="23000">
              <a:schemeClr val="bg2">
                <a:shade val="45000"/>
                <a:satMod val="120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16000" y="0"/>
            <a:ext cx="11176000" cy="762000"/>
          </a:xfrm>
          <a:prstGeom prst="rect">
            <a:avLst/>
          </a:prstGeom>
          <a:solidFill>
            <a:schemeClr val="accent6">
              <a:lumMod val="50000"/>
            </a:schemeClr>
          </a:solidFill>
        </p:spPr>
        <p:style>
          <a:lnRef idx="0">
            <a:schemeClr val="accent6"/>
          </a:lnRef>
          <a:fillRef idx="3">
            <a:schemeClr val="accent6"/>
          </a:fillRef>
          <a:effectRef idx="3">
            <a:schemeClr val="accent6"/>
          </a:effectRef>
          <a:fontRef idx="none"/>
        </p:style>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 y="6416678"/>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ED863B-A288-4312-90E4-E6363C292F04}" type="datetimeFigureOut">
              <a:rPr lang="en-US" smtClean="0"/>
              <a:t>12/4/2018</a:t>
            </a:fld>
            <a:endParaRPr lang="en-US"/>
          </a:p>
        </p:txBody>
      </p:sp>
      <p:sp>
        <p:nvSpPr>
          <p:cNvPr id="3" name="Footer Placeholder 2"/>
          <p:cNvSpPr>
            <a:spLocks noGrp="1"/>
          </p:cNvSpPr>
          <p:nvPr>
            <p:ph type="ftr" sz="quarter" idx="3"/>
          </p:nvPr>
        </p:nvSpPr>
        <p:spPr>
          <a:xfrm>
            <a:off x="3556000" y="6416678"/>
            <a:ext cx="5181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dirty="0"/>
              <a:t>Faith in Action</a:t>
            </a:r>
            <a:br>
              <a:rPr lang="en-US" dirty="0"/>
            </a:br>
            <a:r>
              <a:rPr lang="en-US" dirty="0"/>
              <a:t>Knights Serving God – Serving the Community</a:t>
            </a:r>
          </a:p>
        </p:txBody>
      </p:sp>
      <p:sp>
        <p:nvSpPr>
          <p:cNvPr id="23" name="Slide Number Placeholder 22"/>
          <p:cNvSpPr>
            <a:spLocks noGrp="1"/>
          </p:cNvSpPr>
          <p:nvPr>
            <p:ph type="sldNum" sz="quarter" idx="4"/>
          </p:nvPr>
        </p:nvSpPr>
        <p:spPr>
          <a:xfrm>
            <a:off x="10566400" y="6416678"/>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438B198-8D78-4A01-8F6C-68269356023C}" type="slidenum">
              <a:rPr lang="en-US" smtClean="0"/>
              <a:t>‹#›</a:t>
            </a:fld>
            <a:endParaRPr lang="en-US"/>
          </a:p>
        </p:txBody>
      </p:sp>
      <p:pic>
        <p:nvPicPr>
          <p:cNvPr id="8" name="Picture 2" descr="C:\Users\311103\Downloads\2018-2019 Logo.png">
            <a:extLst>
              <a:ext uri="{FF2B5EF4-FFF2-40B4-BE49-F238E27FC236}">
                <a16:creationId xmlns:a16="http://schemas.microsoft.com/office/drawing/2014/main" id="{9E4C34F1-3F2A-2346-A5FB-27FA08A5FC7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70" y="13854"/>
            <a:ext cx="1155469" cy="1116569"/>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000" b="1" kern="1200" cap="none" baseline="0">
          <a:ln w="6350">
            <a:noFill/>
          </a:ln>
          <a:solidFill>
            <a:schemeClr val="tx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LRHEAUME@MSN.CO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LRHEAUME@MSN.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kofc.org/trainingmicrosit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0"/>
            <a:ext cx="8382000" cy="838200"/>
          </a:xfrm>
        </p:spPr>
        <p:txBody>
          <a:bodyPr>
            <a:normAutofit/>
          </a:bodyPr>
          <a:lstStyle/>
          <a:p>
            <a:r>
              <a:rPr lang="en-US" sz="4000" dirty="0"/>
              <a:t>2018 Mid-year meeting</a:t>
            </a:r>
          </a:p>
        </p:txBody>
      </p:sp>
      <p:sp>
        <p:nvSpPr>
          <p:cNvPr id="3" name="Subtitle 2"/>
          <p:cNvSpPr>
            <a:spLocks noGrp="1"/>
          </p:cNvSpPr>
          <p:nvPr>
            <p:ph type="subTitle" idx="1"/>
          </p:nvPr>
        </p:nvSpPr>
        <p:spPr/>
        <p:txBody>
          <a:bodyPr>
            <a:normAutofit fontScale="92500" lnSpcReduction="20000"/>
          </a:bodyPr>
          <a:lstStyle/>
          <a:p>
            <a:r>
              <a:rPr lang="en-US" dirty="0"/>
              <a:t>Arizona State Knights of Columbus</a:t>
            </a:r>
          </a:p>
          <a:p>
            <a:r>
              <a:rPr lang="en-US" dirty="0"/>
              <a:t>Friday</a:t>
            </a:r>
            <a:r>
              <a:rPr lang="en-US"/>
              <a:t>, November 30</a:t>
            </a:r>
            <a:endParaRPr lang="en-US" dirty="0"/>
          </a:p>
          <a:p>
            <a:r>
              <a:rPr lang="en-US" dirty="0"/>
              <a:t>Sierra Vista, AZ</a:t>
            </a:r>
          </a:p>
          <a:p>
            <a:r>
              <a:rPr lang="en-US" dirty="0"/>
              <a:t>Hosted by Councils 4584 &amp; 10799</a:t>
            </a:r>
          </a:p>
          <a:p>
            <a:endParaRPr lang="en-US" dirty="0"/>
          </a:p>
        </p:txBody>
      </p:sp>
      <p:sp>
        <p:nvSpPr>
          <p:cNvPr id="6"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14732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Silver Rose</a:t>
            </a:r>
          </a:p>
        </p:txBody>
      </p:sp>
      <p:sp>
        <p:nvSpPr>
          <p:cNvPr id="3" name="Subtitle 2"/>
          <p:cNvSpPr>
            <a:spLocks noGrp="1"/>
          </p:cNvSpPr>
          <p:nvPr>
            <p:ph type="subTitle" idx="1"/>
          </p:nvPr>
        </p:nvSpPr>
        <p:spPr/>
        <p:txBody>
          <a:bodyPr/>
          <a:lstStyle/>
          <a:p>
            <a:pPr marL="457200" indent="-457200" algn="l">
              <a:buFont typeface="Arial" panose="020B0604020202020204" pitchFamily="34" charset="0"/>
              <a:buChar char="•"/>
            </a:pPr>
            <a:r>
              <a:rPr lang="en-US" dirty="0"/>
              <a:t>2018 Tour Results</a:t>
            </a:r>
          </a:p>
          <a:p>
            <a:pPr marL="457200" indent="-457200" algn="l">
              <a:buFont typeface="Arial" panose="020B0604020202020204" pitchFamily="34" charset="0"/>
              <a:buChar char="•"/>
            </a:pPr>
            <a:r>
              <a:rPr lang="en-US" dirty="0"/>
              <a:t>2019 Tour Consideration</a:t>
            </a:r>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918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Silver Rose Tour</a:t>
            </a:r>
          </a:p>
        </p:txBody>
      </p:sp>
      <p:sp>
        <p:nvSpPr>
          <p:cNvPr id="3" name="Content Placeholder 2"/>
          <p:cNvSpPr>
            <a:spLocks noGrp="1"/>
          </p:cNvSpPr>
          <p:nvPr>
            <p:ph idx="1"/>
          </p:nvPr>
        </p:nvSpPr>
        <p:spPr/>
        <p:txBody>
          <a:bodyPr>
            <a:normAutofit lnSpcReduction="10000"/>
          </a:bodyPr>
          <a:lstStyle/>
          <a:p>
            <a:r>
              <a:rPr lang="en-US" dirty="0"/>
              <a:t>Arizona Tour Began September 16, 2018</a:t>
            </a:r>
          </a:p>
          <a:p>
            <a:pPr lvl="1">
              <a:tabLst>
                <a:tab pos="3200400" algn="l"/>
              </a:tabLst>
            </a:pPr>
            <a:r>
              <a:rPr lang="en-US" dirty="0"/>
              <a:t>Where:	St. John Neumann’s, Yuma, AZ</a:t>
            </a:r>
          </a:p>
          <a:p>
            <a:pPr lvl="2">
              <a:tabLst>
                <a:tab pos="3200400" algn="l"/>
              </a:tabLst>
            </a:pPr>
            <a:r>
              <a:rPr lang="en-US" dirty="0"/>
              <a:t>California jurisdiction transferred the Silver Rose to Arizona at the 9:30 mass.</a:t>
            </a:r>
          </a:p>
          <a:p>
            <a:pPr lvl="1">
              <a:tabLst>
                <a:tab pos="3200400" algn="l"/>
              </a:tabLst>
            </a:pPr>
            <a:r>
              <a:rPr lang="en-US" dirty="0"/>
              <a:t>Tour Results  by District  (in the order received):</a:t>
            </a:r>
          </a:p>
          <a:p>
            <a:pPr lvl="2">
              <a:tabLst>
                <a:tab pos="3200400" algn="l"/>
                <a:tab pos="4910138" algn="l"/>
              </a:tabLst>
            </a:pPr>
            <a:r>
              <a:rPr lang="en-US" sz="1600" b="1" u="sng" dirty="0"/>
              <a:t>District No:</a:t>
            </a:r>
            <a:r>
              <a:rPr lang="en-US" sz="1600" b="1" dirty="0"/>
              <a:t>	</a:t>
            </a:r>
            <a:r>
              <a:rPr lang="en-US" sz="1600" b="1" u="sng" dirty="0"/>
              <a:t>Days</a:t>
            </a:r>
            <a:r>
              <a:rPr lang="en-US" sz="1600" b="1" dirty="0"/>
              <a:t>	</a:t>
            </a:r>
            <a:r>
              <a:rPr lang="en-US" sz="1600" b="1" u="sng" dirty="0"/>
              <a:t>Viewers</a:t>
            </a:r>
          </a:p>
          <a:p>
            <a:pPr lvl="2">
              <a:tabLst>
                <a:tab pos="3200400" algn="l"/>
                <a:tab pos="5029200" algn="l"/>
              </a:tabLst>
            </a:pPr>
            <a:r>
              <a:rPr lang="en-US" sz="1600" dirty="0"/>
              <a:t>               18:	3 Days	2,100</a:t>
            </a:r>
          </a:p>
          <a:p>
            <a:pPr lvl="2">
              <a:tabLst>
                <a:tab pos="3200400" algn="l"/>
                <a:tab pos="5029200" algn="l"/>
              </a:tabLst>
            </a:pPr>
            <a:r>
              <a:rPr lang="en-US" sz="1600" dirty="0"/>
              <a:t>                 2:	3 Days	   171</a:t>
            </a:r>
          </a:p>
          <a:p>
            <a:pPr lvl="2">
              <a:tabLst>
                <a:tab pos="3200400" algn="l"/>
                <a:tab pos="5029200" algn="l"/>
              </a:tabLst>
            </a:pPr>
            <a:r>
              <a:rPr lang="en-US" sz="1600" dirty="0"/>
              <a:t>                 1:	5 Days	   848</a:t>
            </a:r>
          </a:p>
          <a:p>
            <a:pPr lvl="2">
              <a:tabLst>
                <a:tab pos="3200400" algn="l"/>
                <a:tab pos="5029200" algn="l"/>
              </a:tabLst>
            </a:pPr>
            <a:r>
              <a:rPr lang="en-US" sz="1600" dirty="0"/>
              <a:t>                 3:	3 Days	   315</a:t>
            </a:r>
          </a:p>
          <a:p>
            <a:pPr lvl="2">
              <a:tabLst>
                <a:tab pos="3200400" algn="l"/>
                <a:tab pos="5029200" algn="l"/>
              </a:tabLst>
            </a:pPr>
            <a:r>
              <a:rPr lang="en-US" sz="1600" dirty="0"/>
              <a:t>               31:	4 Days	2,000</a:t>
            </a:r>
          </a:p>
          <a:p>
            <a:pPr lvl="2">
              <a:tabLst>
                <a:tab pos="3200400" algn="l"/>
                <a:tab pos="5029200" algn="l"/>
              </a:tabLst>
            </a:pPr>
            <a:r>
              <a:rPr lang="en-US" sz="1600" dirty="0"/>
              <a:t>                 7:	1 Day	   500</a:t>
            </a:r>
          </a:p>
          <a:p>
            <a:pPr lvl="2">
              <a:tabLst>
                <a:tab pos="3200400" algn="l"/>
                <a:tab pos="5029200" algn="l"/>
              </a:tabLst>
            </a:pPr>
            <a:r>
              <a:rPr lang="en-US" sz="1600" dirty="0"/>
              <a:t>               23:	2 Days	1,600</a:t>
            </a:r>
          </a:p>
          <a:p>
            <a:pPr lvl="2">
              <a:tabLst>
                <a:tab pos="3200400" algn="l"/>
                <a:tab pos="5029200" algn="l"/>
              </a:tabLst>
            </a:pPr>
            <a:r>
              <a:rPr lang="en-US" sz="1600" dirty="0"/>
              <a:t>               24:	1 Day	   180</a:t>
            </a:r>
          </a:p>
          <a:p>
            <a:pPr lvl="2">
              <a:tabLst>
                <a:tab pos="3200400" algn="l"/>
                <a:tab pos="5029200" algn="l"/>
              </a:tabLst>
            </a:pPr>
            <a:r>
              <a:rPr lang="en-US" sz="1600" dirty="0"/>
              <a:t>               20:	2 Days	   186</a:t>
            </a:r>
          </a:p>
          <a:p>
            <a:pPr lvl="2">
              <a:tabLst>
                <a:tab pos="3200400" algn="l"/>
                <a:tab pos="5029200" algn="l"/>
              </a:tabLst>
            </a:pPr>
            <a:r>
              <a:rPr lang="en-US" sz="1600" dirty="0"/>
              <a:t>               21:	2 Days	   160</a:t>
            </a:r>
          </a:p>
          <a:p>
            <a:pPr lvl="2">
              <a:tabLst>
                <a:tab pos="3200400" algn="l"/>
                <a:tab pos="5029200" algn="l"/>
              </a:tabLst>
            </a:pPr>
            <a:r>
              <a:rPr lang="en-US" sz="1600" dirty="0"/>
              <a:t>               12:	3 Days	   265</a:t>
            </a:r>
          </a:p>
          <a:p>
            <a:pPr marL="905256" lvl="2" indent="0">
              <a:buNone/>
              <a:tabLst>
                <a:tab pos="3200400" algn="l"/>
                <a:tab pos="5029200" algn="l"/>
              </a:tabLst>
            </a:pPr>
            <a:r>
              <a:rPr lang="en-US" sz="1900" b="1" dirty="0"/>
              <a:t>                                                         Total:    8,325</a:t>
            </a:r>
            <a:endParaRPr lang="en-US" dirty="0"/>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107944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Silver Rose Tour</a:t>
            </a:r>
          </a:p>
        </p:txBody>
      </p:sp>
      <p:sp>
        <p:nvSpPr>
          <p:cNvPr id="3" name="Content Placeholder 2"/>
          <p:cNvSpPr>
            <a:spLocks noGrp="1"/>
          </p:cNvSpPr>
          <p:nvPr>
            <p:ph idx="1"/>
          </p:nvPr>
        </p:nvSpPr>
        <p:spPr/>
        <p:txBody>
          <a:bodyPr>
            <a:normAutofit/>
          </a:bodyPr>
          <a:lstStyle/>
          <a:p>
            <a:r>
              <a:rPr lang="en-US" dirty="0"/>
              <a:t>Silver Rose at the Arizona Rosary Celebration</a:t>
            </a:r>
          </a:p>
          <a:p>
            <a:pPr lvl="1"/>
            <a:r>
              <a:rPr lang="en-US" b="1" u="sng" dirty="0"/>
              <a:t>Tucson October 20, 2018</a:t>
            </a:r>
          </a:p>
          <a:p>
            <a:pPr lvl="2">
              <a:tabLst>
                <a:tab pos="5486400" algn="l"/>
              </a:tabLst>
            </a:pPr>
            <a:r>
              <a:rPr lang="en-US" b="1" dirty="0"/>
              <a:t>St. Elizabeth An Seton	1,700</a:t>
            </a:r>
          </a:p>
          <a:p>
            <a:pPr lvl="2">
              <a:tabLst>
                <a:tab pos="5486400" algn="l"/>
              </a:tabLst>
            </a:pPr>
            <a:endParaRPr lang="en-US" b="1" dirty="0"/>
          </a:p>
          <a:p>
            <a:pPr lvl="1">
              <a:tabLst>
                <a:tab pos="5486400" algn="l"/>
              </a:tabLst>
            </a:pPr>
            <a:r>
              <a:rPr lang="en-US" b="1" u="sng" dirty="0"/>
              <a:t>Phoenix October 21, 2018</a:t>
            </a:r>
          </a:p>
          <a:p>
            <a:pPr lvl="2">
              <a:tabLst>
                <a:tab pos="5486400" algn="l"/>
              </a:tabLst>
            </a:pPr>
            <a:r>
              <a:rPr lang="en-US" b="1" dirty="0"/>
              <a:t>Phoenix Convention Center	4,500</a:t>
            </a:r>
          </a:p>
          <a:p>
            <a:pPr>
              <a:tabLst>
                <a:tab pos="5486400" algn="l"/>
              </a:tabLst>
            </a:pPr>
            <a:endParaRPr lang="en-US" b="1" dirty="0"/>
          </a:p>
          <a:p>
            <a:pPr>
              <a:tabLst>
                <a:tab pos="5486400" algn="l"/>
              </a:tabLst>
            </a:pPr>
            <a:r>
              <a:rPr lang="en-US" b="1" dirty="0"/>
              <a:t>2018 Silver Rose Tour Total:	14,525</a:t>
            </a:r>
          </a:p>
          <a:p>
            <a:pPr>
              <a:tabLst>
                <a:tab pos="5486400" algn="l"/>
              </a:tabLst>
            </a:pPr>
            <a:endParaRPr lang="en-US" b="1" dirty="0"/>
          </a:p>
          <a:p>
            <a:pPr>
              <a:tabLst>
                <a:tab pos="5486400" algn="l"/>
              </a:tabLst>
            </a:pPr>
            <a:r>
              <a:rPr lang="en-US" sz="2400" b="1" dirty="0"/>
              <a:t>Arizona Tour Ended Monday October 22, 2018 </a:t>
            </a:r>
          </a:p>
          <a:p>
            <a:pPr lvl="1">
              <a:lnSpc>
                <a:spcPct val="90000"/>
              </a:lnSpc>
              <a:tabLst>
                <a:tab pos="3200400" algn="l"/>
              </a:tabLst>
            </a:pPr>
            <a:r>
              <a:rPr lang="en-US" sz="2200" dirty="0"/>
              <a:t>Where: 	Holbrook, AZ</a:t>
            </a:r>
          </a:p>
          <a:p>
            <a:pPr lvl="1">
              <a:lnSpc>
                <a:spcPct val="90000"/>
              </a:lnSpc>
              <a:tabLst>
                <a:tab pos="3200400" algn="l"/>
              </a:tabLst>
            </a:pPr>
            <a:r>
              <a:rPr lang="en-US" sz="2200" dirty="0"/>
              <a:t>Arizona jurisdiction transferred the  Silver Rose to New Mexico</a:t>
            </a:r>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400470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Silver Rose Tour</a:t>
            </a:r>
          </a:p>
        </p:txBody>
      </p:sp>
      <p:sp>
        <p:nvSpPr>
          <p:cNvPr id="3" name="Content Placeholder 2"/>
          <p:cNvSpPr>
            <a:spLocks noGrp="1"/>
          </p:cNvSpPr>
          <p:nvPr>
            <p:ph idx="1"/>
          </p:nvPr>
        </p:nvSpPr>
        <p:spPr/>
        <p:txBody>
          <a:bodyPr>
            <a:normAutofit fontScale="92500" lnSpcReduction="10000"/>
          </a:bodyPr>
          <a:lstStyle/>
          <a:p>
            <a:pPr marL="722376" indent="-457200"/>
            <a:r>
              <a:rPr lang="en-US" dirty="0"/>
              <a:t>Silver Rose Route 1 schedule should be available by the end of January.</a:t>
            </a:r>
          </a:p>
          <a:p>
            <a:pPr marL="722376" indent="-457200"/>
            <a:endParaRPr lang="en-US" dirty="0"/>
          </a:p>
          <a:p>
            <a:pPr marL="722376" indent="-457200"/>
            <a:r>
              <a:rPr lang="en-US" dirty="0"/>
              <a:t>DD’s talk to your councils!  Get them enthused about hosting, or even co-hosting, the Silver Rose at their parish, school or council.</a:t>
            </a:r>
          </a:p>
          <a:p>
            <a:pPr marL="722376" indent="-457200"/>
            <a:endParaRPr lang="en-US" dirty="0"/>
          </a:p>
          <a:p>
            <a:pPr marL="722376" indent="-457200"/>
            <a:r>
              <a:rPr lang="en-US" dirty="0"/>
              <a:t>Best yet!  Talk to a DD or GK that has hosted the Silver Rose.  Learn how the Silver Rose moved them or their parishioners.</a:t>
            </a:r>
          </a:p>
          <a:p>
            <a:pPr marL="722376" indent="-457200"/>
            <a:endParaRPr lang="en-US" dirty="0"/>
          </a:p>
          <a:p>
            <a:pPr marL="722376" indent="-457200"/>
            <a:r>
              <a:rPr lang="en-US" dirty="0"/>
              <a:t>Get Involved!</a:t>
            </a:r>
          </a:p>
          <a:p>
            <a:pPr marL="722376" indent="-457200"/>
            <a:endParaRPr lang="en-US" dirty="0"/>
          </a:p>
          <a:p>
            <a:pPr marL="722376" indent="-457200"/>
            <a:r>
              <a:rPr lang="en-US" dirty="0" err="1"/>
              <a:t>Vivat</a:t>
            </a:r>
            <a:r>
              <a:rPr lang="en-US" dirty="0"/>
              <a:t> Jesus!</a:t>
            </a:r>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38808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p:txBody>
          <a:bodyPr/>
          <a:lstStyle/>
          <a:p>
            <a:r>
              <a:rPr lang="en-US" b="1" dirty="0"/>
              <a:t>FAITH IN ACTION</a:t>
            </a:r>
          </a:p>
          <a:p>
            <a:r>
              <a:rPr lang="en-US" dirty="0"/>
              <a:t>Knights Serving God - Serving the Community</a:t>
            </a:r>
          </a:p>
        </p:txBody>
      </p:sp>
      <p:sp>
        <p:nvSpPr>
          <p:cNvPr id="4" name="Slide Number Placeholder 3">
            <a:extLst>
              <a:ext uri="{FF2B5EF4-FFF2-40B4-BE49-F238E27FC236}">
                <a16:creationId xmlns:a16="http://schemas.microsoft.com/office/drawing/2014/main" id="{911EC483-DC68-A348-8507-42EA97B7429B}"/>
              </a:ext>
            </a:extLst>
          </p:cNvPr>
          <p:cNvSpPr>
            <a:spLocks noGrp="1"/>
          </p:cNvSpPr>
          <p:nvPr>
            <p:ph type="sldNum" sz="quarter" idx="12"/>
          </p:nvPr>
        </p:nvSpPr>
        <p:spPr/>
        <p:txBody>
          <a:bodyPr/>
          <a:lstStyle/>
          <a:p>
            <a:fld id="{F36DD0FD-55B0-48C4-8AF2-8A69533EDFC3}" type="slidenum">
              <a:rPr lang="en-US" smtClean="0"/>
              <a:pPr/>
              <a:t>14</a:t>
            </a:fld>
            <a:endParaRPr lang="en-US"/>
          </a:p>
        </p:txBody>
      </p:sp>
      <p:pic>
        <p:nvPicPr>
          <p:cNvPr id="9" name="Picture 8">
            <a:extLst>
              <a:ext uri="{FF2B5EF4-FFF2-40B4-BE49-F238E27FC236}">
                <a16:creationId xmlns:a16="http://schemas.microsoft.com/office/drawing/2014/main" id="{F8DBC548-E6D2-BD44-9431-4C23EE0E6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2754" y="914400"/>
            <a:ext cx="5046492" cy="4876800"/>
          </a:xfrm>
          <a:prstGeom prst="rect">
            <a:avLst/>
          </a:prstGeom>
        </p:spPr>
      </p:pic>
    </p:spTree>
    <p:extLst>
      <p:ext uri="{BB962C8B-B14F-4D97-AF65-F5344CB8AC3E}">
        <p14:creationId xmlns:p14="http://schemas.microsoft.com/office/powerpoint/2010/main" val="42625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MEMBER RETENTION</a:t>
            </a:r>
          </a:p>
        </p:txBody>
      </p:sp>
      <p:sp>
        <p:nvSpPr>
          <p:cNvPr id="3" name="Subtitle 2"/>
          <p:cNvSpPr>
            <a:spLocks noGrp="1"/>
          </p:cNvSpPr>
          <p:nvPr>
            <p:ph type="subTitle" idx="1"/>
          </p:nvPr>
        </p:nvSpPr>
        <p:spPr/>
        <p:txBody>
          <a:bodyPr/>
          <a:lstStyle/>
          <a:p>
            <a:r>
              <a:rPr lang="en-US" dirty="0"/>
              <a:t>LEN RHEAUME</a:t>
            </a:r>
          </a:p>
          <a:p>
            <a:r>
              <a:rPr lang="en-US" dirty="0">
                <a:hlinkClick r:id="rId2"/>
              </a:rPr>
              <a:t>LRHEAUME@MSN.COM</a:t>
            </a:r>
            <a:endParaRPr lang="en-US" dirty="0"/>
          </a:p>
          <a:p>
            <a:r>
              <a:rPr lang="en-US" dirty="0"/>
              <a:t>602-738-5607</a:t>
            </a:r>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7660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7C00-A545-42D7-9E85-C0C54BD44E76}"/>
              </a:ext>
            </a:extLst>
          </p:cNvPr>
          <p:cNvSpPr>
            <a:spLocks noGrp="1"/>
          </p:cNvSpPr>
          <p:nvPr>
            <p:ph type="title"/>
          </p:nvPr>
        </p:nvSpPr>
        <p:spPr/>
        <p:txBody>
          <a:bodyPr/>
          <a:lstStyle/>
          <a:p>
            <a:r>
              <a:rPr lang="en-US" dirty="0"/>
              <a:t>MEMBER RETENTION</a:t>
            </a:r>
          </a:p>
        </p:txBody>
      </p:sp>
      <p:sp>
        <p:nvSpPr>
          <p:cNvPr id="3" name="Content Placeholder 2">
            <a:extLst>
              <a:ext uri="{FF2B5EF4-FFF2-40B4-BE49-F238E27FC236}">
                <a16:creationId xmlns:a16="http://schemas.microsoft.com/office/drawing/2014/main" id="{4D80EC7E-F12E-4CC1-8843-5A311FA574A7}"/>
              </a:ext>
            </a:extLst>
          </p:cNvPr>
          <p:cNvSpPr>
            <a:spLocks noGrp="1"/>
          </p:cNvSpPr>
          <p:nvPr>
            <p:ph idx="1"/>
          </p:nvPr>
        </p:nvSpPr>
        <p:spPr/>
        <p:txBody>
          <a:bodyPr>
            <a:normAutofit/>
          </a:bodyPr>
          <a:lstStyle/>
          <a:p>
            <a:r>
              <a:rPr lang="en-US" sz="2000" dirty="0"/>
              <a:t>RECRUITMENT AND RETENTION GO HAND IN HAND</a:t>
            </a:r>
          </a:p>
          <a:p>
            <a:endParaRPr lang="en-US" sz="2000" dirty="0"/>
          </a:p>
          <a:p>
            <a:r>
              <a:rPr lang="en-US" sz="2000" dirty="0"/>
              <a:t>TAKE STOCK OF LAPSED MEMBERS ON A MONTHLY BASIS</a:t>
            </a:r>
          </a:p>
          <a:p>
            <a:endParaRPr lang="en-US" sz="2000" dirty="0"/>
          </a:p>
          <a:p>
            <a:r>
              <a:rPr lang="en-US" sz="2000" dirty="0"/>
              <a:t>RETENTION COMMITTEE SHOULD ATTEMPT CONTACT EVERY MONTH</a:t>
            </a:r>
          </a:p>
          <a:p>
            <a:endParaRPr lang="en-US" sz="2000" dirty="0"/>
          </a:p>
          <a:p>
            <a:r>
              <a:rPr lang="en-US" sz="2000" dirty="0"/>
              <a:t>MAKE THE CONTACTS LIKE RE-RECRUITING</a:t>
            </a:r>
          </a:p>
          <a:p>
            <a:endParaRPr lang="en-US" sz="2000" dirty="0"/>
          </a:p>
          <a:p>
            <a:r>
              <a:rPr lang="en-US" sz="2000" dirty="0"/>
              <a:t>USE THE RESOURCES FROM SUPREME AS WELL AS YOUR BENEFITS AGENT</a:t>
            </a:r>
          </a:p>
          <a:p>
            <a:endParaRPr lang="en-US" sz="2000" dirty="0"/>
          </a:p>
          <a:p>
            <a:r>
              <a:rPr lang="en-US" sz="2000" dirty="0"/>
              <a:t>IF SUSPENSIONS ARE NEEDED, ENSURE THAT PROPER PROCEDURES ARE USED</a:t>
            </a:r>
          </a:p>
          <a:p>
            <a:endParaRPr lang="en-US" sz="2000" dirty="0"/>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19232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A9EF-7B76-4BC1-BE07-52EC21C4780F}"/>
              </a:ext>
            </a:extLst>
          </p:cNvPr>
          <p:cNvSpPr>
            <a:spLocks noGrp="1"/>
          </p:cNvSpPr>
          <p:nvPr>
            <p:ph type="title"/>
          </p:nvPr>
        </p:nvSpPr>
        <p:spPr/>
        <p:txBody>
          <a:bodyPr/>
          <a:lstStyle/>
          <a:p>
            <a:r>
              <a:rPr lang="en-US" dirty="0"/>
              <a:t>MEMBER RETENTION</a:t>
            </a:r>
          </a:p>
        </p:txBody>
      </p:sp>
      <p:sp>
        <p:nvSpPr>
          <p:cNvPr id="3" name="Content Placeholder 2">
            <a:extLst>
              <a:ext uri="{FF2B5EF4-FFF2-40B4-BE49-F238E27FC236}">
                <a16:creationId xmlns:a16="http://schemas.microsoft.com/office/drawing/2014/main" id="{DB7AFB25-F579-43CB-9340-AE0D83DC9622}"/>
              </a:ext>
            </a:extLst>
          </p:cNvPr>
          <p:cNvSpPr>
            <a:spLocks noGrp="1"/>
          </p:cNvSpPr>
          <p:nvPr>
            <p:ph idx="1"/>
          </p:nvPr>
        </p:nvSpPr>
        <p:spPr/>
        <p:txBody>
          <a:bodyPr>
            <a:normAutofit/>
          </a:bodyPr>
          <a:lstStyle/>
          <a:p>
            <a:r>
              <a:rPr lang="en-US" sz="1800" dirty="0"/>
              <a:t>15 DAYS BEFORE BILLING PERIOD- FIRST NOTICE</a:t>
            </a:r>
          </a:p>
          <a:p>
            <a:endParaRPr lang="en-US" sz="1800" dirty="0"/>
          </a:p>
          <a:p>
            <a:r>
              <a:rPr lang="en-US" sz="1800" dirty="0"/>
              <a:t>IF DUES NOT RECEIVED IN 30 DAYS- SECOND NOTICE</a:t>
            </a:r>
          </a:p>
          <a:p>
            <a:endParaRPr lang="en-US" sz="1800" dirty="0"/>
          </a:p>
          <a:p>
            <a:r>
              <a:rPr lang="en-US" sz="1800" dirty="0"/>
              <a:t>IF DUES NOT RECEIVED IN 30 DAYS-RETENTION COMIMTTEE ATTEMPS TO CONTACT MEMBER FOR RESOLUTION-OFFER ALTERNATIVES</a:t>
            </a:r>
          </a:p>
          <a:p>
            <a:endParaRPr lang="en-US" sz="1800" dirty="0"/>
          </a:p>
          <a:p>
            <a:r>
              <a:rPr lang="en-US" sz="1800" dirty="0"/>
              <a:t>KNIGHT ALERT LETTER SENT AFTER COMMITTEE CONTACT</a:t>
            </a:r>
          </a:p>
          <a:p>
            <a:endParaRPr lang="en-US" sz="1800" dirty="0"/>
          </a:p>
          <a:p>
            <a:r>
              <a:rPr lang="en-US" sz="1800" dirty="0"/>
              <a:t>15 DAYS AFTER KNIGHT ALERT LETTER, FORM 1845 (INTENT TO RETAIN)</a:t>
            </a:r>
          </a:p>
          <a:p>
            <a:endParaRPr lang="en-US" sz="1800" dirty="0"/>
          </a:p>
          <a:p>
            <a:r>
              <a:rPr lang="en-US" sz="1800" dirty="0"/>
              <a:t>COUNCIL HAS 60 DAYS TO ATTEMPT TO RETAIN </a:t>
            </a:r>
          </a:p>
          <a:p>
            <a:endParaRPr lang="en-US" sz="1800" dirty="0"/>
          </a:p>
          <a:p>
            <a:r>
              <a:rPr lang="en-US" sz="1800" dirty="0"/>
              <a:t>FORM 100 TO SUSPEND SENT UP TO 90 DAYS AFTER FORM 1845 </a:t>
            </a:r>
          </a:p>
          <a:p>
            <a:endParaRPr lang="en-US" sz="2000" dirty="0"/>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87337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8DE6-8CE8-4A72-8FA6-61C3A34C5570}"/>
              </a:ext>
            </a:extLst>
          </p:cNvPr>
          <p:cNvSpPr>
            <a:spLocks noGrp="1"/>
          </p:cNvSpPr>
          <p:nvPr>
            <p:ph type="title"/>
          </p:nvPr>
        </p:nvSpPr>
        <p:spPr/>
        <p:txBody>
          <a:bodyPr/>
          <a:lstStyle/>
          <a:p>
            <a:r>
              <a:rPr lang="en-US" dirty="0"/>
              <a:t>MEMBER RETENTION</a:t>
            </a:r>
          </a:p>
        </p:txBody>
      </p:sp>
      <p:sp>
        <p:nvSpPr>
          <p:cNvPr id="3" name="Content Placeholder 2">
            <a:extLst>
              <a:ext uri="{FF2B5EF4-FFF2-40B4-BE49-F238E27FC236}">
                <a16:creationId xmlns:a16="http://schemas.microsoft.com/office/drawing/2014/main" id="{6EDD21A0-CEA6-4806-B133-56734C8445F5}"/>
              </a:ext>
            </a:extLst>
          </p:cNvPr>
          <p:cNvSpPr>
            <a:spLocks noGrp="1"/>
          </p:cNvSpPr>
          <p:nvPr>
            <p:ph idx="1"/>
          </p:nvPr>
        </p:nvSpPr>
        <p:spPr/>
        <p:txBody>
          <a:bodyPr/>
          <a:lstStyle/>
          <a:p>
            <a:endParaRPr lang="en-US" dirty="0"/>
          </a:p>
          <a:p>
            <a:endParaRPr lang="en-US" dirty="0"/>
          </a:p>
          <a:p>
            <a:endParaRPr lang="en-US" dirty="0"/>
          </a:p>
          <a:p>
            <a:r>
              <a:rPr lang="en-US" dirty="0"/>
              <a:t>REMEMBER THAT OUR </a:t>
            </a:r>
            <a:r>
              <a:rPr lang="en-US"/>
              <a:t>GOAL IS </a:t>
            </a:r>
            <a:r>
              <a:rPr lang="en-US" dirty="0"/>
              <a:t>TO RETAIN OUR MEMBERS, NOT TO LOSE THEM.</a:t>
            </a:r>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65519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MEMBER RETENTION</a:t>
            </a:r>
          </a:p>
        </p:txBody>
      </p:sp>
      <p:sp>
        <p:nvSpPr>
          <p:cNvPr id="3" name="Subtitle 2"/>
          <p:cNvSpPr>
            <a:spLocks noGrp="1"/>
          </p:cNvSpPr>
          <p:nvPr>
            <p:ph type="subTitle" idx="1"/>
          </p:nvPr>
        </p:nvSpPr>
        <p:spPr/>
        <p:txBody>
          <a:bodyPr/>
          <a:lstStyle/>
          <a:p>
            <a:r>
              <a:rPr lang="en-US" dirty="0"/>
              <a:t>LEN RHEAUME</a:t>
            </a:r>
          </a:p>
          <a:p>
            <a:r>
              <a:rPr lang="en-US" dirty="0">
                <a:hlinkClick r:id="rId2"/>
              </a:rPr>
              <a:t>LRHEAUME@MSN.COM</a:t>
            </a:r>
            <a:endParaRPr lang="en-US" dirty="0"/>
          </a:p>
          <a:p>
            <a:r>
              <a:rPr lang="en-US" dirty="0"/>
              <a:t>602-738-5607</a:t>
            </a:r>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03779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1332-69A7-794B-8741-95D763F18599}"/>
              </a:ext>
            </a:extLst>
          </p:cNvPr>
          <p:cNvSpPr>
            <a:spLocks noGrp="1"/>
          </p:cNvSpPr>
          <p:nvPr>
            <p:ph type="title"/>
          </p:nvPr>
        </p:nvSpPr>
        <p:spPr/>
        <p:txBody>
          <a:bodyPr/>
          <a:lstStyle/>
          <a:p>
            <a:r>
              <a:rPr lang="en-US" dirty="0"/>
              <a:t>Knight’s Prayer</a:t>
            </a:r>
          </a:p>
        </p:txBody>
      </p:sp>
      <p:sp>
        <p:nvSpPr>
          <p:cNvPr id="3" name="Content Placeholder 2">
            <a:extLst>
              <a:ext uri="{FF2B5EF4-FFF2-40B4-BE49-F238E27FC236}">
                <a16:creationId xmlns:a16="http://schemas.microsoft.com/office/drawing/2014/main" id="{6EAC58B2-C2B1-A74B-B96D-2DB558B8E614}"/>
              </a:ext>
            </a:extLst>
          </p:cNvPr>
          <p:cNvSpPr>
            <a:spLocks noGrp="1"/>
          </p:cNvSpPr>
          <p:nvPr>
            <p:ph idx="1"/>
          </p:nvPr>
        </p:nvSpPr>
        <p:spPr/>
        <p:txBody>
          <a:bodyPr/>
          <a:lstStyle/>
          <a:p>
            <a:pPr marL="137160" indent="0">
              <a:buNone/>
            </a:pPr>
            <a:r>
              <a:rPr lang="en-US" dirty="0"/>
              <a:t>Our Lady, Queen of the Knights, bless all the activities of our Order. Keep us true to our pledge, to extend the kingship of thy divine son on earth. </a:t>
            </a:r>
          </a:p>
          <a:p>
            <a:pPr marL="137160" indent="0">
              <a:buNone/>
            </a:pPr>
            <a:r>
              <a:rPr lang="en-US" dirty="0"/>
              <a:t>Through Thine intercession, win for us the grace, ever to exemplify in our public and private lives, the virtues that should characterize those especially dedicated to the service of the heavenly court. </a:t>
            </a:r>
          </a:p>
          <a:p>
            <a:pPr marL="137160" indent="0">
              <a:buNone/>
            </a:pPr>
            <a:r>
              <a:rPr lang="en-US" dirty="0"/>
              <a:t>Make us always aware that as your Knights, we are constantly observed, our faith judged, and our Order appreciated. </a:t>
            </a:r>
          </a:p>
          <a:p>
            <a:pPr marL="137160" indent="0">
              <a:buNone/>
            </a:pPr>
            <a:r>
              <a:rPr lang="en-US" dirty="0"/>
              <a:t>Accept, O Mary, this renewed pledge of fealty and devotion, of Thy Servants, the Knights of Columbus.</a:t>
            </a:r>
          </a:p>
          <a:p>
            <a:endParaRPr lang="en-US" dirty="0"/>
          </a:p>
        </p:txBody>
      </p:sp>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67380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p:txBody>
          <a:bodyPr/>
          <a:lstStyle/>
          <a:p>
            <a:r>
              <a:rPr lang="en-US" b="1" dirty="0"/>
              <a:t>FAITH IN ACTION</a:t>
            </a:r>
          </a:p>
          <a:p>
            <a:r>
              <a:rPr lang="en-US" dirty="0"/>
              <a:t>Knights Serving God - Serving the Community</a:t>
            </a:r>
          </a:p>
        </p:txBody>
      </p:sp>
      <p:sp>
        <p:nvSpPr>
          <p:cNvPr id="4" name="Slide Number Placeholder 3">
            <a:extLst>
              <a:ext uri="{FF2B5EF4-FFF2-40B4-BE49-F238E27FC236}">
                <a16:creationId xmlns:a16="http://schemas.microsoft.com/office/drawing/2014/main" id="{911EC483-DC68-A348-8507-42EA97B7429B}"/>
              </a:ext>
            </a:extLst>
          </p:cNvPr>
          <p:cNvSpPr>
            <a:spLocks noGrp="1"/>
          </p:cNvSpPr>
          <p:nvPr>
            <p:ph type="sldNum" sz="quarter" idx="12"/>
          </p:nvPr>
        </p:nvSpPr>
        <p:spPr/>
        <p:txBody>
          <a:bodyPr/>
          <a:lstStyle/>
          <a:p>
            <a:fld id="{F36DD0FD-55B0-48C4-8AF2-8A69533EDFC3}" type="slidenum">
              <a:rPr lang="en-US" smtClean="0"/>
              <a:pPr/>
              <a:t>20</a:t>
            </a:fld>
            <a:endParaRPr lang="en-US"/>
          </a:p>
        </p:txBody>
      </p:sp>
      <p:pic>
        <p:nvPicPr>
          <p:cNvPr id="9" name="Picture 8">
            <a:extLst>
              <a:ext uri="{FF2B5EF4-FFF2-40B4-BE49-F238E27FC236}">
                <a16:creationId xmlns:a16="http://schemas.microsoft.com/office/drawing/2014/main" id="{F8DBC548-E6D2-BD44-9431-4C23EE0E6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2754" y="914400"/>
            <a:ext cx="5046492" cy="4876800"/>
          </a:xfrm>
          <a:prstGeom prst="rect">
            <a:avLst/>
          </a:prstGeom>
        </p:spPr>
      </p:pic>
    </p:spTree>
    <p:extLst>
      <p:ext uri="{BB962C8B-B14F-4D97-AF65-F5344CB8AC3E}">
        <p14:creationId xmlns:p14="http://schemas.microsoft.com/office/powerpoint/2010/main" val="527308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2" name="Rectangle 1">
            <a:extLst>
              <a:ext uri="{FF2B5EF4-FFF2-40B4-BE49-F238E27FC236}">
                <a16:creationId xmlns:a16="http://schemas.microsoft.com/office/drawing/2014/main" id="{99F24DD1-26F0-48F6-9C9F-00729EC8BF1D}"/>
              </a:ext>
            </a:extLst>
          </p:cNvPr>
          <p:cNvSpPr/>
          <p:nvPr/>
        </p:nvSpPr>
        <p:spPr>
          <a:xfrm>
            <a:off x="4168727" y="2819400"/>
            <a:ext cx="8026400" cy="1815882"/>
          </a:xfrm>
          <a:prstGeom prst="rect">
            <a:avLst/>
          </a:prstGeom>
        </p:spPr>
        <p:txBody>
          <a:bodyPr wrap="square">
            <a:spAutoFit/>
          </a:bodyPr>
          <a:lstStyle/>
          <a:p>
            <a:pPr algn="ctr"/>
            <a:r>
              <a:rPr lang="en-US" sz="2800" dirty="0"/>
              <a:t>Arizona Knights of Columbus</a:t>
            </a:r>
          </a:p>
          <a:p>
            <a:pPr algn="ctr"/>
            <a:r>
              <a:rPr lang="en-US" sz="2800" dirty="0"/>
              <a:t>Mid-Year Meeting</a:t>
            </a:r>
          </a:p>
          <a:p>
            <a:pPr algn="ctr"/>
            <a:r>
              <a:rPr lang="en-US" sz="2800" dirty="0"/>
              <a:t>November 30-December 2, 2018</a:t>
            </a:r>
          </a:p>
          <a:p>
            <a:pPr algn="ctr"/>
            <a:r>
              <a:rPr lang="en-US" sz="2800" dirty="0"/>
              <a:t>Sierra Vista, Arizona</a:t>
            </a:r>
            <a:endParaRPr lang="en-US" sz="1600" dirty="0"/>
          </a:p>
        </p:txBody>
      </p:sp>
      <p:pic>
        <p:nvPicPr>
          <p:cNvPr id="5" name="Picture 4">
            <a:extLst>
              <a:ext uri="{FF2B5EF4-FFF2-40B4-BE49-F238E27FC236}">
                <a16:creationId xmlns:a16="http://schemas.microsoft.com/office/drawing/2014/main" id="{899FF307-8439-43DA-B145-77DE1EF4A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69" y="1981200"/>
            <a:ext cx="3369731" cy="3640231"/>
          </a:xfrm>
          <a:prstGeom prst="rect">
            <a:avLst/>
          </a:prstGeom>
        </p:spPr>
      </p:pic>
      <p:sp>
        <p:nvSpPr>
          <p:cNvPr id="6"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290906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2" name="TextBox 1">
            <a:extLst>
              <a:ext uri="{FF2B5EF4-FFF2-40B4-BE49-F238E27FC236}">
                <a16:creationId xmlns:a16="http://schemas.microsoft.com/office/drawing/2014/main" id="{2603C468-F5B5-49A1-A034-C29F8453A5AC}"/>
              </a:ext>
            </a:extLst>
          </p:cNvPr>
          <p:cNvSpPr txBox="1"/>
          <p:nvPr/>
        </p:nvSpPr>
        <p:spPr>
          <a:xfrm>
            <a:off x="801600" y="1330566"/>
            <a:ext cx="7941598" cy="584775"/>
          </a:xfrm>
          <a:prstGeom prst="rect">
            <a:avLst/>
          </a:prstGeom>
          <a:noFill/>
        </p:spPr>
        <p:txBody>
          <a:bodyPr wrap="none" rtlCol="0">
            <a:spAutoFit/>
          </a:bodyPr>
          <a:lstStyle/>
          <a:p>
            <a:r>
              <a:rPr lang="en-US" sz="3200" dirty="0"/>
              <a:t>2018-2019 Membership Game Plan Review</a:t>
            </a:r>
          </a:p>
        </p:txBody>
      </p:sp>
      <p:sp>
        <p:nvSpPr>
          <p:cNvPr id="3" name="TextBox 2">
            <a:extLst>
              <a:ext uri="{FF2B5EF4-FFF2-40B4-BE49-F238E27FC236}">
                <a16:creationId xmlns:a16="http://schemas.microsoft.com/office/drawing/2014/main" id="{683F56F4-6BE7-42E0-8E84-D38DC5D3525B}"/>
              </a:ext>
            </a:extLst>
          </p:cNvPr>
          <p:cNvSpPr txBox="1"/>
          <p:nvPr/>
        </p:nvSpPr>
        <p:spPr>
          <a:xfrm>
            <a:off x="6323730" y="2569763"/>
            <a:ext cx="4342856" cy="4062651"/>
          </a:xfrm>
          <a:prstGeom prst="rect">
            <a:avLst/>
          </a:prstGeom>
          <a:noFill/>
        </p:spPr>
        <p:txBody>
          <a:bodyPr wrap="none" rtlCol="0">
            <a:spAutoFit/>
          </a:bodyPr>
          <a:lstStyle/>
          <a:p>
            <a:pPr algn="ctr"/>
            <a:r>
              <a:rPr lang="en-US" sz="2400" dirty="0"/>
              <a:t>Memberships plan this year</a:t>
            </a:r>
          </a:p>
          <a:p>
            <a:pPr algn="ctr"/>
            <a:r>
              <a:rPr lang="en-US" sz="2400" dirty="0"/>
              <a:t>involved 7 Strategies:</a:t>
            </a:r>
          </a:p>
          <a:p>
            <a:pPr algn="ctr"/>
            <a:endParaRPr lang="en-US" sz="2400" dirty="0"/>
          </a:p>
          <a:p>
            <a:pPr algn="ctr"/>
            <a:r>
              <a:rPr lang="en-US" sz="2400" dirty="0">
                <a:ea typeface="Tahoma" panose="020B0604030504040204" pitchFamily="34" charset="0"/>
                <a:cs typeface="Tahoma" panose="020B0604030504040204" pitchFamily="34" charset="0"/>
              </a:rPr>
              <a:t>Increase Communication</a:t>
            </a:r>
          </a:p>
          <a:p>
            <a:pPr algn="ctr"/>
            <a:r>
              <a:rPr lang="en-US" sz="2400" dirty="0">
                <a:ea typeface="Tahoma" panose="020B0604030504040204" pitchFamily="34" charset="0"/>
                <a:cs typeface="Tahoma" panose="020B0604030504040204" pitchFamily="34" charset="0"/>
              </a:rPr>
              <a:t>Build a Membership Team</a:t>
            </a:r>
          </a:p>
          <a:p>
            <a:pPr algn="ctr"/>
            <a:r>
              <a:rPr lang="en-US" sz="2400" dirty="0">
                <a:ea typeface="Tahoma" panose="020B0604030504040204" pitchFamily="34" charset="0"/>
                <a:cs typeface="Tahoma" panose="020B0604030504040204" pitchFamily="34" charset="0"/>
              </a:rPr>
              <a:t>Makeover State Website</a:t>
            </a:r>
          </a:p>
          <a:p>
            <a:pPr algn="ctr"/>
            <a:r>
              <a:rPr lang="en-US" sz="2400" dirty="0">
                <a:ea typeface="Tahoma" panose="020B0604030504040204" pitchFamily="34" charset="0"/>
                <a:cs typeface="Tahoma" panose="020B0604030504040204" pitchFamily="34" charset="0"/>
              </a:rPr>
              <a:t>Promote eMembership</a:t>
            </a:r>
          </a:p>
          <a:p>
            <a:pPr algn="ctr"/>
            <a:r>
              <a:rPr lang="en-US" sz="2400" dirty="0">
                <a:ea typeface="Tahoma" panose="020B0604030504040204" pitchFamily="34" charset="0"/>
                <a:cs typeface="Tahoma" panose="020B0604030504040204" pitchFamily="34" charset="0"/>
              </a:rPr>
              <a:t>Implement Shepherd Program</a:t>
            </a:r>
          </a:p>
          <a:p>
            <a:pPr algn="ctr"/>
            <a:r>
              <a:rPr lang="en-US" sz="2400" dirty="0">
                <a:ea typeface="Tahoma" panose="020B0604030504040204" pitchFamily="34" charset="0"/>
                <a:cs typeface="Tahoma" panose="020B0604030504040204" pitchFamily="34" charset="0"/>
              </a:rPr>
              <a:t>Practice AMP Philosophy</a:t>
            </a:r>
          </a:p>
          <a:p>
            <a:pPr algn="ctr"/>
            <a:r>
              <a:rPr lang="en-US" sz="2400" dirty="0">
                <a:ea typeface="Tahoma" panose="020B0604030504040204" pitchFamily="34" charset="0"/>
                <a:cs typeface="Tahoma" panose="020B0604030504040204" pitchFamily="34" charset="0"/>
              </a:rPr>
              <a:t>Improve Incentives</a:t>
            </a:r>
          </a:p>
          <a:p>
            <a:pPr algn="ctr"/>
            <a:endParaRPr lang="en-US" dirty="0"/>
          </a:p>
        </p:txBody>
      </p:sp>
      <p:pic>
        <p:nvPicPr>
          <p:cNvPr id="5" name="Picture 4">
            <a:extLst>
              <a:ext uri="{FF2B5EF4-FFF2-40B4-BE49-F238E27FC236}">
                <a16:creationId xmlns:a16="http://schemas.microsoft.com/office/drawing/2014/main" id="{6609D20B-9F25-4F27-9D58-E42AB77EE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33" y="2093975"/>
            <a:ext cx="4644307" cy="4764025"/>
          </a:xfrm>
          <a:prstGeom prst="rect">
            <a:avLst/>
          </a:prstGeom>
        </p:spPr>
      </p:pic>
      <p:sp>
        <p:nvSpPr>
          <p:cNvPr id="6"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53735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pic>
        <p:nvPicPr>
          <p:cNvPr id="3" name="Picture 2">
            <a:extLst>
              <a:ext uri="{FF2B5EF4-FFF2-40B4-BE49-F238E27FC236}">
                <a16:creationId xmlns:a16="http://schemas.microsoft.com/office/drawing/2014/main" id="{7164FFCF-8460-41F6-99FF-2CD6CA2DC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274" y="2639440"/>
            <a:ext cx="2517137" cy="2248130"/>
          </a:xfrm>
          <a:prstGeom prst="rect">
            <a:avLst/>
          </a:prstGeom>
        </p:spPr>
      </p:pic>
      <p:pic>
        <p:nvPicPr>
          <p:cNvPr id="5" name="Picture 4">
            <a:extLst>
              <a:ext uri="{FF2B5EF4-FFF2-40B4-BE49-F238E27FC236}">
                <a16:creationId xmlns:a16="http://schemas.microsoft.com/office/drawing/2014/main" id="{E617EE41-4F4E-4802-A772-E1E2C72D2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592" y="2476995"/>
            <a:ext cx="3003179" cy="2492833"/>
          </a:xfrm>
          <a:prstGeom prst="rect">
            <a:avLst/>
          </a:prstGeom>
        </p:spPr>
      </p:pic>
      <p:pic>
        <p:nvPicPr>
          <p:cNvPr id="6" name="Picture 5">
            <a:extLst>
              <a:ext uri="{FF2B5EF4-FFF2-40B4-BE49-F238E27FC236}">
                <a16:creationId xmlns:a16="http://schemas.microsoft.com/office/drawing/2014/main" id="{1D5EB22E-4318-4000-A8DB-A6B8BE592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2445" y="2630998"/>
            <a:ext cx="3006817" cy="2255113"/>
          </a:xfrm>
          <a:prstGeom prst="rect">
            <a:avLst/>
          </a:prstGeom>
        </p:spPr>
      </p:pic>
      <p:pic>
        <p:nvPicPr>
          <p:cNvPr id="7" name="Picture 6">
            <a:extLst>
              <a:ext uri="{FF2B5EF4-FFF2-40B4-BE49-F238E27FC236}">
                <a16:creationId xmlns:a16="http://schemas.microsoft.com/office/drawing/2014/main" id="{7D50A9D6-3675-4CCD-A055-09ED9A585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70" y="2599346"/>
            <a:ext cx="3078084" cy="2248130"/>
          </a:xfrm>
          <a:prstGeom prst="rect">
            <a:avLst/>
          </a:prstGeom>
        </p:spPr>
      </p:pic>
      <p:sp>
        <p:nvSpPr>
          <p:cNvPr id="2" name="TextBox 1">
            <a:extLst>
              <a:ext uri="{FF2B5EF4-FFF2-40B4-BE49-F238E27FC236}">
                <a16:creationId xmlns:a16="http://schemas.microsoft.com/office/drawing/2014/main" id="{A13669DE-2C38-4308-B081-4B081D640DA4}"/>
              </a:ext>
            </a:extLst>
          </p:cNvPr>
          <p:cNvSpPr txBox="1"/>
          <p:nvPr/>
        </p:nvSpPr>
        <p:spPr>
          <a:xfrm>
            <a:off x="1998400" y="1770874"/>
            <a:ext cx="6093335" cy="523220"/>
          </a:xfrm>
          <a:prstGeom prst="rect">
            <a:avLst/>
          </a:prstGeom>
          <a:noFill/>
        </p:spPr>
        <p:txBody>
          <a:bodyPr wrap="none" rtlCol="0">
            <a:spAutoFit/>
          </a:bodyPr>
          <a:lstStyle/>
          <a:p>
            <a:r>
              <a:rPr lang="en-US" sz="2800" b="1" dirty="0"/>
              <a:t>Strategy 1: Increase Communication</a:t>
            </a:r>
          </a:p>
        </p:txBody>
      </p:sp>
      <p:sp>
        <p:nvSpPr>
          <p:cNvPr id="9" name="TextBox 8">
            <a:extLst>
              <a:ext uri="{FF2B5EF4-FFF2-40B4-BE49-F238E27FC236}">
                <a16:creationId xmlns:a16="http://schemas.microsoft.com/office/drawing/2014/main" id="{F481DABA-EA37-4731-90D0-B687E012900C}"/>
              </a:ext>
            </a:extLst>
          </p:cNvPr>
          <p:cNvSpPr txBox="1"/>
          <p:nvPr/>
        </p:nvSpPr>
        <p:spPr>
          <a:xfrm>
            <a:off x="3402147" y="4887570"/>
            <a:ext cx="1970411" cy="338554"/>
          </a:xfrm>
          <a:prstGeom prst="rect">
            <a:avLst/>
          </a:prstGeom>
          <a:noFill/>
        </p:spPr>
        <p:txBody>
          <a:bodyPr wrap="none" rtlCol="0">
            <a:spAutoFit/>
          </a:bodyPr>
          <a:lstStyle/>
          <a:p>
            <a:r>
              <a:rPr lang="en-US" sz="1600" dirty="0"/>
              <a:t>@KofCMembership</a:t>
            </a:r>
          </a:p>
        </p:txBody>
      </p:sp>
      <p:sp>
        <p:nvSpPr>
          <p:cNvPr id="10" name="TextBox 9">
            <a:extLst>
              <a:ext uri="{FF2B5EF4-FFF2-40B4-BE49-F238E27FC236}">
                <a16:creationId xmlns:a16="http://schemas.microsoft.com/office/drawing/2014/main" id="{05532CB3-0965-4B33-ABA7-63D595D68C9B}"/>
              </a:ext>
            </a:extLst>
          </p:cNvPr>
          <p:cNvSpPr txBox="1"/>
          <p:nvPr/>
        </p:nvSpPr>
        <p:spPr>
          <a:xfrm>
            <a:off x="1139732" y="5056848"/>
            <a:ext cx="1555234" cy="830997"/>
          </a:xfrm>
          <a:prstGeom prst="rect">
            <a:avLst/>
          </a:prstGeom>
          <a:noFill/>
        </p:spPr>
        <p:txBody>
          <a:bodyPr wrap="none" rtlCol="0">
            <a:spAutoFit/>
          </a:bodyPr>
          <a:lstStyle/>
          <a:p>
            <a:pPr algn="ctr"/>
            <a:r>
              <a:rPr lang="en-US" sz="1600" dirty="0"/>
              <a:t>KOCOA</a:t>
            </a:r>
          </a:p>
          <a:p>
            <a:pPr algn="ctr"/>
            <a:r>
              <a:rPr lang="en-US" sz="1600" dirty="0"/>
              <a:t>MONTHLY</a:t>
            </a:r>
          </a:p>
          <a:p>
            <a:pPr algn="ctr"/>
            <a:r>
              <a:rPr lang="en-US" sz="1600" dirty="0"/>
              <a:t>NEWSLETTER</a:t>
            </a:r>
          </a:p>
        </p:txBody>
      </p:sp>
      <p:sp>
        <p:nvSpPr>
          <p:cNvPr id="16" name="TextBox 15">
            <a:extLst>
              <a:ext uri="{FF2B5EF4-FFF2-40B4-BE49-F238E27FC236}">
                <a16:creationId xmlns:a16="http://schemas.microsoft.com/office/drawing/2014/main" id="{25665EFE-35D3-43E8-B286-950198E69DDE}"/>
              </a:ext>
            </a:extLst>
          </p:cNvPr>
          <p:cNvSpPr txBox="1"/>
          <p:nvPr/>
        </p:nvSpPr>
        <p:spPr>
          <a:xfrm>
            <a:off x="6604001" y="4890733"/>
            <a:ext cx="1729961" cy="338554"/>
          </a:xfrm>
          <a:prstGeom prst="rect">
            <a:avLst/>
          </a:prstGeom>
          <a:noFill/>
        </p:spPr>
        <p:txBody>
          <a:bodyPr wrap="none" rtlCol="0">
            <a:spAutoFit/>
          </a:bodyPr>
          <a:lstStyle/>
          <a:p>
            <a:r>
              <a:rPr lang="en-US" sz="1600" dirty="0"/>
              <a:t>AZ DIRECTORY</a:t>
            </a:r>
          </a:p>
        </p:txBody>
      </p:sp>
      <p:sp>
        <p:nvSpPr>
          <p:cNvPr id="17" name="TextBox 16">
            <a:extLst>
              <a:ext uri="{FF2B5EF4-FFF2-40B4-BE49-F238E27FC236}">
                <a16:creationId xmlns:a16="http://schemas.microsoft.com/office/drawing/2014/main" id="{C33C88DB-45B3-43C7-8A9C-EBEF581414AE}"/>
              </a:ext>
            </a:extLst>
          </p:cNvPr>
          <p:cNvSpPr txBox="1"/>
          <p:nvPr/>
        </p:nvSpPr>
        <p:spPr>
          <a:xfrm>
            <a:off x="9749271" y="4887571"/>
            <a:ext cx="1752403" cy="584775"/>
          </a:xfrm>
          <a:prstGeom prst="rect">
            <a:avLst/>
          </a:prstGeom>
          <a:noFill/>
        </p:spPr>
        <p:txBody>
          <a:bodyPr wrap="none" rtlCol="0">
            <a:spAutoFit/>
          </a:bodyPr>
          <a:lstStyle/>
          <a:p>
            <a:pPr algn="ctr"/>
            <a:r>
              <a:rPr lang="en-US" sz="1600" dirty="0"/>
              <a:t>INCREASED DD</a:t>
            </a:r>
          </a:p>
          <a:p>
            <a:pPr algn="ctr"/>
            <a:r>
              <a:rPr lang="en-US" sz="1600" dirty="0"/>
              <a:t>ATTENDANCE</a:t>
            </a:r>
          </a:p>
        </p:txBody>
      </p:sp>
      <p:sp>
        <p:nvSpPr>
          <p:cNvPr id="12"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364542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3" name="TextBox 2">
            <a:extLst>
              <a:ext uri="{FF2B5EF4-FFF2-40B4-BE49-F238E27FC236}">
                <a16:creationId xmlns:a16="http://schemas.microsoft.com/office/drawing/2014/main" id="{A73D3CDE-911C-4618-8307-CBAD635804AA}"/>
              </a:ext>
            </a:extLst>
          </p:cNvPr>
          <p:cNvSpPr txBox="1"/>
          <p:nvPr/>
        </p:nvSpPr>
        <p:spPr>
          <a:xfrm>
            <a:off x="1768744" y="1676400"/>
            <a:ext cx="6490879" cy="523220"/>
          </a:xfrm>
          <a:prstGeom prst="rect">
            <a:avLst/>
          </a:prstGeom>
          <a:noFill/>
        </p:spPr>
        <p:txBody>
          <a:bodyPr wrap="none" rtlCol="0">
            <a:spAutoFit/>
          </a:bodyPr>
          <a:lstStyle/>
          <a:p>
            <a:r>
              <a:rPr lang="en-US" sz="2800" b="1" dirty="0"/>
              <a:t>Strategy 2: Build A Membership Team</a:t>
            </a:r>
          </a:p>
        </p:txBody>
      </p:sp>
      <p:pic>
        <p:nvPicPr>
          <p:cNvPr id="5" name="Picture 4">
            <a:extLst>
              <a:ext uri="{FF2B5EF4-FFF2-40B4-BE49-F238E27FC236}">
                <a16:creationId xmlns:a16="http://schemas.microsoft.com/office/drawing/2014/main" id="{686A978B-68A9-4841-9924-4D3373B4C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620" y="2438401"/>
            <a:ext cx="7050749" cy="3518965"/>
          </a:xfrm>
          <a:prstGeom prst="rect">
            <a:avLst/>
          </a:prstGeom>
        </p:spPr>
      </p:pic>
      <p:sp>
        <p:nvSpPr>
          <p:cNvPr id="6"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917339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5" name="TextBox 4">
            <a:extLst>
              <a:ext uri="{FF2B5EF4-FFF2-40B4-BE49-F238E27FC236}">
                <a16:creationId xmlns:a16="http://schemas.microsoft.com/office/drawing/2014/main" id="{55AE1728-176B-4211-9AFC-C39E3011FC56}"/>
              </a:ext>
            </a:extLst>
          </p:cNvPr>
          <p:cNvSpPr txBox="1"/>
          <p:nvPr/>
        </p:nvSpPr>
        <p:spPr>
          <a:xfrm>
            <a:off x="1924770" y="1487835"/>
            <a:ext cx="6256841" cy="523220"/>
          </a:xfrm>
          <a:prstGeom prst="rect">
            <a:avLst/>
          </a:prstGeom>
          <a:noFill/>
        </p:spPr>
        <p:txBody>
          <a:bodyPr wrap="none" rtlCol="0">
            <a:spAutoFit/>
          </a:bodyPr>
          <a:lstStyle/>
          <a:p>
            <a:r>
              <a:rPr lang="en-US" sz="2800" b="1" dirty="0"/>
              <a:t>Strategy 3: Make-over State Web Site</a:t>
            </a:r>
          </a:p>
        </p:txBody>
      </p:sp>
      <p:pic>
        <p:nvPicPr>
          <p:cNvPr id="6" name="Picture 5">
            <a:extLst>
              <a:ext uri="{FF2B5EF4-FFF2-40B4-BE49-F238E27FC236}">
                <a16:creationId xmlns:a16="http://schemas.microsoft.com/office/drawing/2014/main" id="{FA3268E7-F8EC-4330-A0BB-F094B0C44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09801"/>
            <a:ext cx="10972800" cy="4217779"/>
          </a:xfrm>
          <a:prstGeom prst="rect">
            <a:avLst/>
          </a:prstGeom>
        </p:spPr>
      </p:pic>
      <p:sp>
        <p:nvSpPr>
          <p:cNvPr id="7"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3519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3" name="TextBox 2">
            <a:extLst>
              <a:ext uri="{FF2B5EF4-FFF2-40B4-BE49-F238E27FC236}">
                <a16:creationId xmlns:a16="http://schemas.microsoft.com/office/drawing/2014/main" id="{700DE7D4-99FD-41AF-8ABE-C138E73418CE}"/>
              </a:ext>
            </a:extLst>
          </p:cNvPr>
          <p:cNvSpPr txBox="1"/>
          <p:nvPr/>
        </p:nvSpPr>
        <p:spPr>
          <a:xfrm>
            <a:off x="1924770" y="1487835"/>
            <a:ext cx="5755102" cy="523220"/>
          </a:xfrm>
          <a:prstGeom prst="rect">
            <a:avLst/>
          </a:prstGeom>
          <a:noFill/>
        </p:spPr>
        <p:txBody>
          <a:bodyPr wrap="none" rtlCol="0">
            <a:spAutoFit/>
          </a:bodyPr>
          <a:lstStyle/>
          <a:p>
            <a:r>
              <a:rPr lang="en-US" sz="2800" b="1" dirty="0"/>
              <a:t>Strategy 4: Promote eMembership</a:t>
            </a:r>
          </a:p>
        </p:txBody>
      </p:sp>
      <p:pic>
        <p:nvPicPr>
          <p:cNvPr id="6" name="Picture 5">
            <a:extLst>
              <a:ext uri="{FF2B5EF4-FFF2-40B4-BE49-F238E27FC236}">
                <a16:creationId xmlns:a16="http://schemas.microsoft.com/office/drawing/2014/main" id="{8F3D28B9-A247-4DF1-9D10-941600616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0" y="2346960"/>
            <a:ext cx="5588000" cy="3937732"/>
          </a:xfrm>
          <a:prstGeom prst="rect">
            <a:avLst/>
          </a:prstGeom>
        </p:spPr>
      </p:pic>
      <p:sp>
        <p:nvSpPr>
          <p:cNvPr id="7" name="TextBox 6">
            <a:extLst>
              <a:ext uri="{FF2B5EF4-FFF2-40B4-BE49-F238E27FC236}">
                <a16:creationId xmlns:a16="http://schemas.microsoft.com/office/drawing/2014/main" id="{7E1D60D8-F2E3-44DE-8861-FDB1D4B8C5DD}"/>
              </a:ext>
            </a:extLst>
          </p:cNvPr>
          <p:cNvSpPr txBox="1"/>
          <p:nvPr/>
        </p:nvSpPr>
        <p:spPr>
          <a:xfrm>
            <a:off x="6908800" y="2607666"/>
            <a:ext cx="4165600" cy="3416320"/>
          </a:xfrm>
          <a:prstGeom prst="rect">
            <a:avLst/>
          </a:prstGeom>
          <a:noFill/>
        </p:spPr>
        <p:txBody>
          <a:bodyPr wrap="square" rtlCol="0">
            <a:spAutoFit/>
          </a:bodyPr>
          <a:lstStyle/>
          <a:p>
            <a:pPr algn="ctr"/>
            <a:r>
              <a:rPr lang="en-US" sz="2400" b="1" dirty="0"/>
              <a:t>NEW </a:t>
            </a:r>
            <a:r>
              <a:rPr lang="en-US" sz="2400" b="1" dirty="0" err="1"/>
              <a:t>eMEMBERS</a:t>
            </a:r>
            <a:endParaRPr lang="en-US" dirty="0"/>
          </a:p>
          <a:p>
            <a:pPr algn="ctr"/>
            <a:endParaRPr lang="en-US" sz="2400" b="1" dirty="0"/>
          </a:p>
          <a:p>
            <a:pPr algn="ctr"/>
            <a:r>
              <a:rPr lang="en-US" sz="2400" b="1" dirty="0"/>
              <a:t>JUL18		5</a:t>
            </a:r>
          </a:p>
          <a:p>
            <a:pPr algn="ctr"/>
            <a:r>
              <a:rPr lang="en-US" sz="2400" b="1" dirty="0"/>
              <a:t>AUG18	16</a:t>
            </a:r>
          </a:p>
          <a:p>
            <a:pPr algn="ctr"/>
            <a:r>
              <a:rPr lang="en-US" sz="2400" b="1" dirty="0"/>
              <a:t>SEP18		12</a:t>
            </a:r>
          </a:p>
          <a:p>
            <a:pPr algn="ctr"/>
            <a:r>
              <a:rPr lang="en-US" sz="2400" b="1" dirty="0"/>
              <a:t>OCT18	11</a:t>
            </a:r>
          </a:p>
          <a:p>
            <a:pPr algn="ctr"/>
            <a:r>
              <a:rPr lang="en-US" sz="2400" b="1" dirty="0"/>
              <a:t>NOV18	10</a:t>
            </a:r>
          </a:p>
          <a:p>
            <a:pPr algn="ctr"/>
            <a:endParaRPr lang="en-US" sz="2400" b="1" dirty="0"/>
          </a:p>
          <a:p>
            <a:pPr algn="ctr"/>
            <a:r>
              <a:rPr lang="en-US" sz="2400" b="1" dirty="0"/>
              <a:t>Y-T-D TOTAL: 55</a:t>
            </a:r>
          </a:p>
        </p:txBody>
      </p:sp>
      <p:sp>
        <p:nvSpPr>
          <p:cNvPr id="8"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584182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3" name="TextBox 2">
            <a:extLst>
              <a:ext uri="{FF2B5EF4-FFF2-40B4-BE49-F238E27FC236}">
                <a16:creationId xmlns:a16="http://schemas.microsoft.com/office/drawing/2014/main" id="{6C024AAC-6830-4F01-B8C5-EE8F24DE8958}"/>
              </a:ext>
            </a:extLst>
          </p:cNvPr>
          <p:cNvSpPr txBox="1"/>
          <p:nvPr/>
        </p:nvSpPr>
        <p:spPr>
          <a:xfrm>
            <a:off x="1924769" y="1224894"/>
            <a:ext cx="6983002" cy="523220"/>
          </a:xfrm>
          <a:prstGeom prst="rect">
            <a:avLst/>
          </a:prstGeom>
          <a:noFill/>
        </p:spPr>
        <p:txBody>
          <a:bodyPr wrap="none" rtlCol="0">
            <a:spAutoFit/>
          </a:bodyPr>
          <a:lstStyle/>
          <a:p>
            <a:r>
              <a:rPr lang="en-US" sz="2800" b="1" dirty="0"/>
              <a:t>Strategy 5: Implement Shepherd Program</a:t>
            </a:r>
          </a:p>
        </p:txBody>
      </p:sp>
      <p:pic>
        <p:nvPicPr>
          <p:cNvPr id="5" name="Picture 4">
            <a:extLst>
              <a:ext uri="{FF2B5EF4-FFF2-40B4-BE49-F238E27FC236}">
                <a16:creationId xmlns:a16="http://schemas.microsoft.com/office/drawing/2014/main" id="{71DE3ACA-A536-4CD4-A13F-E03F4F73F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799" y="1749445"/>
            <a:ext cx="5994400" cy="4402010"/>
          </a:xfrm>
          <a:prstGeom prst="rect">
            <a:avLst/>
          </a:prstGeom>
        </p:spPr>
      </p:pic>
      <p:sp>
        <p:nvSpPr>
          <p:cNvPr id="6"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52333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3" name="TextBox 2">
            <a:extLst>
              <a:ext uri="{FF2B5EF4-FFF2-40B4-BE49-F238E27FC236}">
                <a16:creationId xmlns:a16="http://schemas.microsoft.com/office/drawing/2014/main" id="{69C9387E-465C-4620-9637-84F26D0FF670}"/>
              </a:ext>
            </a:extLst>
          </p:cNvPr>
          <p:cNvSpPr txBox="1"/>
          <p:nvPr/>
        </p:nvSpPr>
        <p:spPr>
          <a:xfrm>
            <a:off x="2438400" y="1226225"/>
            <a:ext cx="6184706" cy="523220"/>
          </a:xfrm>
          <a:prstGeom prst="rect">
            <a:avLst/>
          </a:prstGeom>
          <a:noFill/>
        </p:spPr>
        <p:txBody>
          <a:bodyPr wrap="none" rtlCol="0">
            <a:spAutoFit/>
          </a:bodyPr>
          <a:lstStyle/>
          <a:p>
            <a:r>
              <a:rPr lang="en-US" sz="2800" b="1" dirty="0"/>
              <a:t>Strategy 6: Practice AMP Philosophy</a:t>
            </a:r>
          </a:p>
        </p:txBody>
      </p:sp>
      <p:pic>
        <p:nvPicPr>
          <p:cNvPr id="5" name="Picture 4">
            <a:extLst>
              <a:ext uri="{FF2B5EF4-FFF2-40B4-BE49-F238E27FC236}">
                <a16:creationId xmlns:a16="http://schemas.microsoft.com/office/drawing/2014/main" id="{96FFDABC-E171-4A5F-814F-B2C7ECE5D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12192000" cy="4511040"/>
          </a:xfrm>
          <a:prstGeom prst="rect">
            <a:avLst/>
          </a:prstGeom>
        </p:spPr>
      </p:pic>
      <p:sp>
        <p:nvSpPr>
          <p:cNvPr id="6" name="TextBox 5">
            <a:extLst>
              <a:ext uri="{FF2B5EF4-FFF2-40B4-BE49-F238E27FC236}">
                <a16:creationId xmlns:a16="http://schemas.microsoft.com/office/drawing/2014/main" id="{3847C71D-5B24-4D22-A3E0-B11C40188AA1}"/>
              </a:ext>
            </a:extLst>
          </p:cNvPr>
          <p:cNvSpPr txBox="1"/>
          <p:nvPr/>
        </p:nvSpPr>
        <p:spPr>
          <a:xfrm>
            <a:off x="844512" y="3048000"/>
            <a:ext cx="2165978" cy="1077218"/>
          </a:xfrm>
          <a:prstGeom prst="rect">
            <a:avLst/>
          </a:prstGeom>
          <a:noFill/>
        </p:spPr>
        <p:txBody>
          <a:bodyPr wrap="none" rtlCol="0">
            <a:spAutoFit/>
          </a:bodyPr>
          <a:lstStyle/>
          <a:p>
            <a:pPr algn="ctr"/>
            <a:r>
              <a:rPr lang="en-US" sz="3200" b="1" dirty="0">
                <a:ea typeface="Tahoma" panose="020B0604030504040204" pitchFamily="34" charset="0"/>
                <a:cs typeface="Tahoma" panose="020B0604030504040204" pitchFamily="34" charset="0"/>
              </a:rPr>
              <a:t>ALTAR</a:t>
            </a:r>
          </a:p>
          <a:p>
            <a:pPr algn="ctr"/>
            <a:r>
              <a:rPr lang="en-US" sz="3200" b="1" dirty="0">
                <a:ea typeface="Tahoma" panose="020B0604030504040204" pitchFamily="34" charset="0"/>
                <a:cs typeface="Tahoma" panose="020B0604030504040204" pitchFamily="34" charset="0"/>
              </a:rPr>
              <a:t>SUPPORT</a:t>
            </a:r>
          </a:p>
        </p:txBody>
      </p:sp>
      <p:sp>
        <p:nvSpPr>
          <p:cNvPr id="7" name="TextBox 6">
            <a:extLst>
              <a:ext uri="{FF2B5EF4-FFF2-40B4-BE49-F238E27FC236}">
                <a16:creationId xmlns:a16="http://schemas.microsoft.com/office/drawing/2014/main" id="{6DCD4EC4-7912-4574-B8B6-7972362F7F7F}"/>
              </a:ext>
            </a:extLst>
          </p:cNvPr>
          <p:cNvSpPr txBox="1"/>
          <p:nvPr/>
        </p:nvSpPr>
        <p:spPr>
          <a:xfrm>
            <a:off x="8117384" y="3048000"/>
            <a:ext cx="3078087" cy="1077218"/>
          </a:xfrm>
          <a:prstGeom prst="rect">
            <a:avLst/>
          </a:prstGeom>
          <a:noFill/>
        </p:spPr>
        <p:txBody>
          <a:bodyPr wrap="none" rtlCol="0">
            <a:spAutoFit/>
          </a:bodyPr>
          <a:lstStyle/>
          <a:p>
            <a:pPr algn="ctr"/>
            <a:r>
              <a:rPr lang="en-US" sz="3200" b="1" dirty="0">
                <a:ea typeface="Tahoma" panose="020B0604030504040204" pitchFamily="34" charset="0"/>
                <a:cs typeface="Tahoma" panose="020B0604030504040204" pitchFamily="34" charset="0"/>
              </a:rPr>
              <a:t>MEMBERSHIP</a:t>
            </a:r>
          </a:p>
          <a:p>
            <a:pPr algn="ctr"/>
            <a:r>
              <a:rPr lang="en-US" sz="3200" b="1" dirty="0">
                <a:ea typeface="Tahoma" panose="020B0604030504040204" pitchFamily="34" charset="0"/>
                <a:cs typeface="Tahoma" panose="020B0604030504040204" pitchFamily="34" charset="0"/>
              </a:rPr>
              <a:t>GROWTH</a:t>
            </a:r>
          </a:p>
        </p:txBody>
      </p:sp>
      <p:sp>
        <p:nvSpPr>
          <p:cNvPr id="8" name="TextBox 7">
            <a:extLst>
              <a:ext uri="{FF2B5EF4-FFF2-40B4-BE49-F238E27FC236}">
                <a16:creationId xmlns:a16="http://schemas.microsoft.com/office/drawing/2014/main" id="{92612D3D-0080-43D8-B196-17979FE57A4F}"/>
              </a:ext>
            </a:extLst>
          </p:cNvPr>
          <p:cNvSpPr txBox="1"/>
          <p:nvPr/>
        </p:nvSpPr>
        <p:spPr>
          <a:xfrm>
            <a:off x="4460720" y="5791200"/>
            <a:ext cx="2690160" cy="584775"/>
          </a:xfrm>
          <a:prstGeom prst="rect">
            <a:avLst/>
          </a:prstGeom>
          <a:noFill/>
        </p:spPr>
        <p:txBody>
          <a:bodyPr wrap="none" rtlCol="0">
            <a:spAutoFit/>
          </a:bodyPr>
          <a:lstStyle/>
          <a:p>
            <a:r>
              <a:rPr lang="en-US" sz="3200" b="1" dirty="0">
                <a:ea typeface="Tahoma" panose="020B0604030504040204" pitchFamily="34" charset="0"/>
                <a:cs typeface="Tahoma" panose="020B0604030504040204" pitchFamily="34" charset="0"/>
              </a:rPr>
              <a:t>PROGRAMS</a:t>
            </a:r>
          </a:p>
        </p:txBody>
      </p:sp>
      <p:sp>
        <p:nvSpPr>
          <p:cNvPr id="9"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137539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3" name="TextBox 2">
            <a:extLst>
              <a:ext uri="{FF2B5EF4-FFF2-40B4-BE49-F238E27FC236}">
                <a16:creationId xmlns:a16="http://schemas.microsoft.com/office/drawing/2014/main" id="{9C231C11-4ECB-45EF-80BB-E3BC625AF563}"/>
              </a:ext>
            </a:extLst>
          </p:cNvPr>
          <p:cNvSpPr txBox="1"/>
          <p:nvPr/>
        </p:nvSpPr>
        <p:spPr>
          <a:xfrm>
            <a:off x="2645054" y="1447800"/>
            <a:ext cx="5176417" cy="523220"/>
          </a:xfrm>
          <a:prstGeom prst="rect">
            <a:avLst/>
          </a:prstGeom>
          <a:noFill/>
        </p:spPr>
        <p:txBody>
          <a:bodyPr wrap="none" rtlCol="0">
            <a:spAutoFit/>
          </a:bodyPr>
          <a:lstStyle/>
          <a:p>
            <a:r>
              <a:rPr lang="en-US" sz="2800" b="1" dirty="0"/>
              <a:t>Strategy 7: Improve Incentives</a:t>
            </a:r>
          </a:p>
        </p:txBody>
      </p:sp>
      <p:pic>
        <p:nvPicPr>
          <p:cNvPr id="5" name="Picture 4">
            <a:extLst>
              <a:ext uri="{FF2B5EF4-FFF2-40B4-BE49-F238E27FC236}">
                <a16:creationId xmlns:a16="http://schemas.microsoft.com/office/drawing/2014/main" id="{AA693913-0BAC-4F70-B8E5-DC6B14E76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03" y="2590801"/>
            <a:ext cx="11878188" cy="3308249"/>
          </a:xfrm>
          <a:prstGeom prst="rect">
            <a:avLst/>
          </a:prstGeom>
        </p:spPr>
      </p:pic>
      <p:sp>
        <p:nvSpPr>
          <p:cNvPr id="6"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7487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p:txBody>
          <a:bodyPr/>
          <a:lstStyle/>
          <a:p>
            <a:r>
              <a:rPr lang="en-US" b="1" dirty="0"/>
              <a:t>FAITH IN ACTION</a:t>
            </a:r>
          </a:p>
          <a:p>
            <a:r>
              <a:rPr lang="en-US" dirty="0"/>
              <a:t>Knights Serving God - Serving the Community</a:t>
            </a:r>
          </a:p>
        </p:txBody>
      </p:sp>
      <p:sp>
        <p:nvSpPr>
          <p:cNvPr id="4" name="Slide Number Placeholder 3">
            <a:extLst>
              <a:ext uri="{FF2B5EF4-FFF2-40B4-BE49-F238E27FC236}">
                <a16:creationId xmlns:a16="http://schemas.microsoft.com/office/drawing/2014/main" id="{911EC483-DC68-A348-8507-42EA97B7429B}"/>
              </a:ext>
            </a:extLst>
          </p:cNvPr>
          <p:cNvSpPr>
            <a:spLocks noGrp="1"/>
          </p:cNvSpPr>
          <p:nvPr>
            <p:ph type="sldNum" sz="quarter" idx="12"/>
          </p:nvPr>
        </p:nvSpPr>
        <p:spPr/>
        <p:txBody>
          <a:bodyPr/>
          <a:lstStyle/>
          <a:p>
            <a:fld id="{F36DD0FD-55B0-48C4-8AF2-8A69533EDFC3}" type="slidenum">
              <a:rPr lang="en-US" smtClean="0"/>
              <a:pPr/>
              <a:t>3</a:t>
            </a:fld>
            <a:endParaRPr lang="en-US"/>
          </a:p>
        </p:txBody>
      </p:sp>
      <p:pic>
        <p:nvPicPr>
          <p:cNvPr id="9" name="Picture 8">
            <a:extLst>
              <a:ext uri="{FF2B5EF4-FFF2-40B4-BE49-F238E27FC236}">
                <a16:creationId xmlns:a16="http://schemas.microsoft.com/office/drawing/2014/main" id="{F8DBC548-E6D2-BD44-9431-4C23EE0E6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2754" y="914400"/>
            <a:ext cx="5046492" cy="4876800"/>
          </a:xfrm>
          <a:prstGeom prst="rect">
            <a:avLst/>
          </a:prstGeom>
        </p:spPr>
      </p:pic>
    </p:spTree>
    <p:extLst>
      <p:ext uri="{BB962C8B-B14F-4D97-AF65-F5344CB8AC3E}">
        <p14:creationId xmlns:p14="http://schemas.microsoft.com/office/powerpoint/2010/main" val="3861490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5" name="Rectangle 4">
            <a:extLst>
              <a:ext uri="{FF2B5EF4-FFF2-40B4-BE49-F238E27FC236}">
                <a16:creationId xmlns:a16="http://schemas.microsoft.com/office/drawing/2014/main" id="{EA48420A-A9C9-4081-9148-0BC0447B0559}"/>
              </a:ext>
            </a:extLst>
          </p:cNvPr>
          <p:cNvSpPr/>
          <p:nvPr/>
        </p:nvSpPr>
        <p:spPr>
          <a:xfrm>
            <a:off x="304797" y="2542384"/>
            <a:ext cx="11582400" cy="2790444"/>
          </a:xfrm>
          <a:prstGeom prst="rect">
            <a:avLst/>
          </a:prstGeom>
        </p:spPr>
        <p:txBody>
          <a:bodyPr wrap="square">
            <a:spAutoFit/>
          </a:bodyPr>
          <a:lstStyle/>
          <a:p>
            <a:pPr algn="ctr">
              <a:lnSpc>
                <a:spcPct val="107000"/>
              </a:lnSpc>
              <a:spcAft>
                <a:spcPts val="800"/>
              </a:spcAft>
            </a:pPr>
            <a:r>
              <a:rPr lang="en-US" sz="2800" dirty="0">
                <a:ea typeface="Calibri" panose="020F0502020204030204" pitchFamily="34" charset="0"/>
                <a:cs typeface="Times New Roman" panose="02020603050405020304" pitchFamily="18" charset="0"/>
              </a:rPr>
              <a:t>Intake Goal: 950/355</a:t>
            </a:r>
          </a:p>
          <a:p>
            <a:pPr algn="ctr">
              <a:lnSpc>
                <a:spcPct val="107000"/>
              </a:lnSpc>
              <a:spcAft>
                <a:spcPts val="800"/>
              </a:spcAft>
            </a:pPr>
            <a:r>
              <a:rPr lang="en-US" sz="2800" dirty="0">
                <a:ea typeface="Calibri" panose="020F0502020204030204" pitchFamily="34" charset="0"/>
                <a:cs typeface="Times New Roman" panose="02020603050405020304" pitchFamily="18" charset="0"/>
              </a:rPr>
              <a:t>Star Councils</a:t>
            </a:r>
            <a:r>
              <a:rPr lang="en-US" sz="2800">
                <a:ea typeface="Calibri" panose="020F0502020204030204" pitchFamily="34" charset="0"/>
                <a:cs typeface="Times New Roman" panose="02020603050405020304" pitchFamily="18" charset="0"/>
              </a:rPr>
              <a:t>: 26/1 </a:t>
            </a:r>
            <a:r>
              <a:rPr lang="en-US" sz="2800" dirty="0">
                <a:ea typeface="Calibri" panose="020F0502020204030204" pitchFamily="34" charset="0"/>
                <a:cs typeface="Times New Roman" panose="02020603050405020304" pitchFamily="18" charset="0"/>
              </a:rPr>
              <a:t>Qualifier</a:t>
            </a:r>
          </a:p>
          <a:p>
            <a:pPr algn="ctr">
              <a:lnSpc>
                <a:spcPct val="107000"/>
              </a:lnSpc>
              <a:spcAft>
                <a:spcPts val="800"/>
              </a:spcAft>
            </a:pPr>
            <a:r>
              <a:rPr lang="en-US" sz="2800" dirty="0">
                <a:ea typeface="Calibri" panose="020F0502020204030204" pitchFamily="34" charset="0"/>
                <a:cs typeface="Times New Roman" panose="02020603050405020304" pitchFamily="18" charset="0"/>
              </a:rPr>
              <a:t>(#17036 at 325% Membership &amp; 100% Insurance)</a:t>
            </a:r>
          </a:p>
          <a:p>
            <a:pPr algn="ctr">
              <a:lnSpc>
                <a:spcPct val="107000"/>
              </a:lnSpc>
              <a:spcAft>
                <a:spcPts val="800"/>
              </a:spcAft>
            </a:pPr>
            <a:r>
              <a:rPr lang="en-US" sz="2800" dirty="0">
                <a:ea typeface="Calibri" panose="020F0502020204030204" pitchFamily="34" charset="0"/>
                <a:cs typeface="Times New Roman" panose="02020603050405020304" pitchFamily="18" charset="0"/>
              </a:rPr>
              <a:t>New Council Development: 2/1</a:t>
            </a:r>
          </a:p>
          <a:p>
            <a:pPr algn="ctr">
              <a:lnSpc>
                <a:spcPct val="107000"/>
              </a:lnSpc>
              <a:spcAft>
                <a:spcPts val="800"/>
              </a:spcAft>
            </a:pPr>
            <a:r>
              <a:rPr lang="en-US" sz="2800" dirty="0">
                <a:ea typeface="Calibri" panose="020F0502020204030204" pitchFamily="34" charset="0"/>
                <a:cs typeface="Times New Roman" panose="02020603050405020304" pitchFamily="18" charset="0"/>
              </a:rPr>
              <a:t>Reactivations:  3/1</a:t>
            </a:r>
            <a:endParaRPr lang="en-US" sz="2800" dirty="0"/>
          </a:p>
        </p:txBody>
      </p:sp>
      <p:sp>
        <p:nvSpPr>
          <p:cNvPr id="6" name="TextBox 5">
            <a:extLst>
              <a:ext uri="{FF2B5EF4-FFF2-40B4-BE49-F238E27FC236}">
                <a16:creationId xmlns:a16="http://schemas.microsoft.com/office/drawing/2014/main" id="{27E76AAC-2877-4569-B446-D6956DBA5FBC}"/>
              </a:ext>
            </a:extLst>
          </p:cNvPr>
          <p:cNvSpPr txBox="1"/>
          <p:nvPr/>
        </p:nvSpPr>
        <p:spPr>
          <a:xfrm>
            <a:off x="1035639" y="1524001"/>
            <a:ext cx="7590539" cy="800219"/>
          </a:xfrm>
          <a:prstGeom prst="rect">
            <a:avLst/>
          </a:prstGeom>
          <a:noFill/>
        </p:spPr>
        <p:txBody>
          <a:bodyPr wrap="none" rtlCol="0">
            <a:spAutoFit/>
          </a:bodyPr>
          <a:lstStyle/>
          <a:p>
            <a:r>
              <a:rPr lang="en-US" sz="2800" b="1" dirty="0">
                <a:ea typeface="Calibri" panose="020F0502020204030204" pitchFamily="34" charset="0"/>
                <a:cs typeface="Times New Roman" panose="02020603050405020304" pitchFamily="18" charset="0"/>
              </a:rPr>
              <a:t>Supreme Circle of Honor-Membership Goals</a:t>
            </a:r>
          </a:p>
          <a:p>
            <a:endParaRPr lang="en-US" dirty="0"/>
          </a:p>
        </p:txBody>
      </p:sp>
      <p:sp>
        <p:nvSpPr>
          <p:cNvPr id="7"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093907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2" name="TextBox 1">
            <a:extLst>
              <a:ext uri="{FF2B5EF4-FFF2-40B4-BE49-F238E27FC236}">
                <a16:creationId xmlns:a16="http://schemas.microsoft.com/office/drawing/2014/main" id="{767C4032-772C-4EBA-852B-8CEFC0207F10}"/>
              </a:ext>
            </a:extLst>
          </p:cNvPr>
          <p:cNvSpPr txBox="1"/>
          <p:nvPr/>
        </p:nvSpPr>
        <p:spPr>
          <a:xfrm>
            <a:off x="694793" y="1618839"/>
            <a:ext cx="5486400" cy="4985980"/>
          </a:xfrm>
          <a:prstGeom prst="rect">
            <a:avLst/>
          </a:prstGeom>
          <a:noFill/>
        </p:spPr>
        <p:txBody>
          <a:bodyPr wrap="square" rtlCol="0">
            <a:spAutoFit/>
          </a:bodyPr>
          <a:lstStyle/>
          <a:p>
            <a:pPr algn="ctr"/>
            <a:r>
              <a:rPr lang="en-US" sz="2000" dirty="0"/>
              <a:t>00863	 01158 	01189	 01729</a:t>
            </a:r>
          </a:p>
          <a:p>
            <a:pPr algn="ctr"/>
            <a:r>
              <a:rPr lang="en-US" sz="2000" dirty="0"/>
              <a:t>03395	 03419	04260	 04426</a:t>
            </a:r>
          </a:p>
          <a:p>
            <a:pPr algn="ctr"/>
            <a:r>
              <a:rPr lang="en-US" sz="2000" dirty="0"/>
              <a:t>04737 	 05313 	05471	 05542</a:t>
            </a:r>
          </a:p>
          <a:p>
            <a:pPr algn="ctr"/>
            <a:r>
              <a:rPr lang="en-US" sz="2000" dirty="0"/>
              <a:t>06612	 06788	 07114	 07243</a:t>
            </a:r>
          </a:p>
          <a:p>
            <a:pPr algn="ctr"/>
            <a:r>
              <a:rPr lang="en-US" sz="2000" dirty="0"/>
              <a:t>07306	 07513	 07562	 07646</a:t>
            </a:r>
          </a:p>
          <a:p>
            <a:pPr algn="ctr"/>
            <a:r>
              <a:rPr lang="en-US" sz="2000" dirty="0"/>
              <a:t>07912	 07949	 08090	 08091</a:t>
            </a:r>
          </a:p>
          <a:p>
            <a:pPr algn="ctr"/>
            <a:r>
              <a:rPr lang="en-US" sz="2000" dirty="0"/>
              <a:t>08105	 08358	 08540	 08813</a:t>
            </a:r>
          </a:p>
          <a:p>
            <a:pPr algn="ctr"/>
            <a:r>
              <a:rPr lang="en-US" sz="2000" dirty="0"/>
              <a:t>09312	 09380	 09446	 09485</a:t>
            </a:r>
          </a:p>
          <a:p>
            <a:pPr algn="ctr"/>
            <a:r>
              <a:rPr lang="en-US" sz="2000" dirty="0"/>
              <a:t>09801	 09995	 10915	 11116</a:t>
            </a:r>
          </a:p>
          <a:p>
            <a:pPr algn="ctr"/>
            <a:r>
              <a:rPr lang="en-US" sz="2000" dirty="0"/>
              <a:t>11858	 11912	 12144	 12338</a:t>
            </a:r>
          </a:p>
          <a:p>
            <a:pPr algn="ctr"/>
            <a:r>
              <a:rPr lang="en-US" sz="2000" dirty="0"/>
              <a:t>12375	 12708	 12737	 13024</a:t>
            </a:r>
          </a:p>
          <a:p>
            <a:pPr algn="ctr"/>
            <a:r>
              <a:rPr lang="en-US" sz="2000" dirty="0"/>
              <a:t>13435	 13497	 13568	 14033</a:t>
            </a:r>
          </a:p>
          <a:p>
            <a:pPr algn="ctr"/>
            <a:r>
              <a:rPr lang="en-US" sz="2000" dirty="0"/>
              <a:t>14089	 14139	 14157	 14185</a:t>
            </a:r>
          </a:p>
          <a:p>
            <a:pPr algn="ctr"/>
            <a:r>
              <a:rPr lang="en-US" sz="2000" dirty="0"/>
              <a:t>14340	 14583	 14610	 14621</a:t>
            </a:r>
          </a:p>
          <a:p>
            <a:pPr algn="ctr"/>
            <a:r>
              <a:rPr lang="en-US" sz="2000" dirty="0"/>
              <a:t>15497	 15576	 15704	 16776</a:t>
            </a:r>
          </a:p>
          <a:p>
            <a:endParaRPr lang="en-US" dirty="0"/>
          </a:p>
        </p:txBody>
      </p:sp>
      <p:sp>
        <p:nvSpPr>
          <p:cNvPr id="3" name="TextBox 2">
            <a:extLst>
              <a:ext uri="{FF2B5EF4-FFF2-40B4-BE49-F238E27FC236}">
                <a16:creationId xmlns:a16="http://schemas.microsoft.com/office/drawing/2014/main" id="{3C74E0B6-088C-4E3F-B961-B91DDB549B20}"/>
              </a:ext>
            </a:extLst>
          </p:cNvPr>
          <p:cNvSpPr txBox="1"/>
          <p:nvPr/>
        </p:nvSpPr>
        <p:spPr>
          <a:xfrm>
            <a:off x="7086408" y="1915999"/>
            <a:ext cx="3700051" cy="1477328"/>
          </a:xfrm>
          <a:prstGeom prst="rect">
            <a:avLst/>
          </a:prstGeom>
          <a:noFill/>
        </p:spPr>
        <p:txBody>
          <a:bodyPr wrap="none" rtlCol="0">
            <a:spAutoFit/>
          </a:bodyPr>
          <a:lstStyle/>
          <a:p>
            <a:pPr algn="ctr"/>
            <a:r>
              <a:rPr lang="en-US" dirty="0"/>
              <a:t>ACTIVE ARIZONA COUNCILS</a:t>
            </a:r>
          </a:p>
          <a:p>
            <a:pPr algn="ctr"/>
            <a:r>
              <a:rPr lang="en-US" dirty="0"/>
              <a:t>WHICH HAVE NOT RECORDED</a:t>
            </a:r>
          </a:p>
          <a:p>
            <a:pPr algn="ctr"/>
            <a:r>
              <a:rPr lang="en-US" dirty="0"/>
              <a:t>ANY MEMBERSHIP ADDITIONS</a:t>
            </a:r>
          </a:p>
          <a:p>
            <a:pPr algn="ctr"/>
            <a:r>
              <a:rPr lang="en-US" dirty="0"/>
              <a:t>DURING THE CURRENT</a:t>
            </a:r>
          </a:p>
          <a:p>
            <a:pPr algn="ctr"/>
            <a:r>
              <a:rPr lang="en-US" dirty="0"/>
              <a:t>FRATERNAL YEAR…</a:t>
            </a:r>
          </a:p>
        </p:txBody>
      </p:sp>
      <p:sp>
        <p:nvSpPr>
          <p:cNvPr id="5" name="TextBox 4">
            <a:extLst>
              <a:ext uri="{FF2B5EF4-FFF2-40B4-BE49-F238E27FC236}">
                <a16:creationId xmlns:a16="http://schemas.microsoft.com/office/drawing/2014/main" id="{F6161B2B-B5A0-4564-B30A-BFF03916902C}"/>
              </a:ext>
            </a:extLst>
          </p:cNvPr>
          <p:cNvSpPr txBox="1"/>
          <p:nvPr/>
        </p:nvSpPr>
        <p:spPr>
          <a:xfrm>
            <a:off x="7112002" y="3276600"/>
            <a:ext cx="2736647" cy="3154710"/>
          </a:xfrm>
          <a:prstGeom prst="rect">
            <a:avLst/>
          </a:prstGeom>
          <a:noFill/>
        </p:spPr>
        <p:txBody>
          <a:bodyPr wrap="none" rtlCol="0">
            <a:spAutoFit/>
          </a:bodyPr>
          <a:lstStyle/>
          <a:p>
            <a:r>
              <a:rPr lang="en-US" sz="19900" dirty="0"/>
              <a:t>62</a:t>
            </a:r>
          </a:p>
        </p:txBody>
      </p:sp>
      <p:sp>
        <p:nvSpPr>
          <p:cNvPr id="6"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999055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2" name="TextBox 1">
            <a:extLst>
              <a:ext uri="{FF2B5EF4-FFF2-40B4-BE49-F238E27FC236}">
                <a16:creationId xmlns:a16="http://schemas.microsoft.com/office/drawing/2014/main" id="{E9AECD51-7C7B-42C9-ABA2-2396936E1536}"/>
              </a:ext>
            </a:extLst>
          </p:cNvPr>
          <p:cNvSpPr txBox="1"/>
          <p:nvPr/>
        </p:nvSpPr>
        <p:spPr>
          <a:xfrm>
            <a:off x="660399" y="3048001"/>
            <a:ext cx="10871200" cy="1169551"/>
          </a:xfrm>
          <a:prstGeom prst="rect">
            <a:avLst/>
          </a:prstGeom>
          <a:noFill/>
        </p:spPr>
        <p:txBody>
          <a:bodyPr wrap="square" rtlCol="0">
            <a:spAutoFit/>
          </a:bodyPr>
          <a:lstStyle/>
          <a:p>
            <a:pPr algn="ctr"/>
            <a:r>
              <a:rPr lang="en-US" sz="2800" b="1" dirty="0"/>
              <a:t>DISCUSSION:</a:t>
            </a:r>
          </a:p>
          <a:p>
            <a:pPr algn="ctr"/>
            <a:endParaRPr lang="en-US" dirty="0"/>
          </a:p>
          <a:p>
            <a:pPr algn="ctr"/>
            <a:r>
              <a:rPr lang="en-US" sz="2400" dirty="0"/>
              <a:t>BEST PRACTICES</a:t>
            </a:r>
          </a:p>
        </p:txBody>
      </p:sp>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563029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CE2F3-8DF9-4C15-9C66-1D7614A59B45}"/>
              </a:ext>
            </a:extLst>
          </p:cNvPr>
          <p:cNvSpPr txBox="1"/>
          <p:nvPr/>
        </p:nvSpPr>
        <p:spPr>
          <a:xfrm>
            <a:off x="2715588" y="228600"/>
            <a:ext cx="5070619" cy="923330"/>
          </a:xfrm>
          <a:prstGeom prst="rect">
            <a:avLst/>
          </a:prstGeom>
          <a:noFill/>
        </p:spPr>
        <p:txBody>
          <a:bodyPr wrap="none" rtlCol="0">
            <a:spAutoFit/>
          </a:bodyPr>
          <a:lstStyle/>
          <a:p>
            <a:r>
              <a:rPr lang="en-US" sz="5400" b="1" dirty="0"/>
              <a:t>MEMBERSHIP</a:t>
            </a:r>
          </a:p>
        </p:txBody>
      </p:sp>
      <p:sp>
        <p:nvSpPr>
          <p:cNvPr id="2" name="TextBox 1">
            <a:extLst>
              <a:ext uri="{FF2B5EF4-FFF2-40B4-BE49-F238E27FC236}">
                <a16:creationId xmlns:a16="http://schemas.microsoft.com/office/drawing/2014/main" id="{E2C32753-22FC-4112-A1D1-8D3F0362569C}"/>
              </a:ext>
            </a:extLst>
          </p:cNvPr>
          <p:cNvSpPr txBox="1"/>
          <p:nvPr/>
        </p:nvSpPr>
        <p:spPr>
          <a:xfrm>
            <a:off x="2032001" y="1600200"/>
            <a:ext cx="2749471" cy="523220"/>
          </a:xfrm>
          <a:prstGeom prst="rect">
            <a:avLst/>
          </a:prstGeom>
          <a:noFill/>
        </p:spPr>
        <p:txBody>
          <a:bodyPr wrap="none" rtlCol="0">
            <a:spAutoFit/>
          </a:bodyPr>
          <a:lstStyle/>
          <a:p>
            <a:r>
              <a:rPr lang="en-US" sz="2800" b="1" dirty="0"/>
              <a:t>Remember to…</a:t>
            </a:r>
          </a:p>
        </p:txBody>
      </p:sp>
      <p:sp>
        <p:nvSpPr>
          <p:cNvPr id="3" name="TextBox 2">
            <a:extLst>
              <a:ext uri="{FF2B5EF4-FFF2-40B4-BE49-F238E27FC236}">
                <a16:creationId xmlns:a16="http://schemas.microsoft.com/office/drawing/2014/main" id="{FBDA7FEB-454B-44B2-BDAD-36CA07E82C76}"/>
              </a:ext>
            </a:extLst>
          </p:cNvPr>
          <p:cNvSpPr txBox="1"/>
          <p:nvPr/>
        </p:nvSpPr>
        <p:spPr>
          <a:xfrm>
            <a:off x="2336800" y="2571690"/>
            <a:ext cx="8534400" cy="3154710"/>
          </a:xfrm>
          <a:prstGeom prst="rect">
            <a:avLst/>
          </a:prstGeom>
          <a:noFill/>
        </p:spPr>
        <p:txBody>
          <a:bodyPr wrap="square" rtlCol="0">
            <a:spAutoFit/>
          </a:bodyPr>
          <a:lstStyle/>
          <a:p>
            <a:r>
              <a:rPr lang="en-US" sz="19900" dirty="0"/>
              <a:t>ABR!</a:t>
            </a:r>
          </a:p>
        </p:txBody>
      </p:sp>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965454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p:txBody>
          <a:bodyPr/>
          <a:lstStyle/>
          <a:p>
            <a:r>
              <a:rPr lang="en-US" b="1" dirty="0"/>
              <a:t>FAITH IN ACTION</a:t>
            </a:r>
          </a:p>
          <a:p>
            <a:r>
              <a:rPr lang="en-US" dirty="0"/>
              <a:t>Knights Serving God - Serving the Community</a:t>
            </a:r>
          </a:p>
        </p:txBody>
      </p:sp>
      <p:sp>
        <p:nvSpPr>
          <p:cNvPr id="4" name="Slide Number Placeholder 3">
            <a:extLst>
              <a:ext uri="{FF2B5EF4-FFF2-40B4-BE49-F238E27FC236}">
                <a16:creationId xmlns:a16="http://schemas.microsoft.com/office/drawing/2014/main" id="{911EC483-DC68-A348-8507-42EA97B7429B}"/>
              </a:ext>
            </a:extLst>
          </p:cNvPr>
          <p:cNvSpPr>
            <a:spLocks noGrp="1"/>
          </p:cNvSpPr>
          <p:nvPr>
            <p:ph type="sldNum" sz="quarter" idx="12"/>
          </p:nvPr>
        </p:nvSpPr>
        <p:spPr/>
        <p:txBody>
          <a:bodyPr/>
          <a:lstStyle/>
          <a:p>
            <a:fld id="{F36DD0FD-55B0-48C4-8AF2-8A69533EDFC3}" type="slidenum">
              <a:rPr lang="en-US" smtClean="0"/>
              <a:pPr/>
              <a:t>34</a:t>
            </a:fld>
            <a:endParaRPr lang="en-US"/>
          </a:p>
        </p:txBody>
      </p:sp>
      <p:pic>
        <p:nvPicPr>
          <p:cNvPr id="9" name="Picture 8">
            <a:extLst>
              <a:ext uri="{FF2B5EF4-FFF2-40B4-BE49-F238E27FC236}">
                <a16:creationId xmlns:a16="http://schemas.microsoft.com/office/drawing/2014/main" id="{F8DBC548-E6D2-BD44-9431-4C23EE0E6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2754" y="914400"/>
            <a:ext cx="5046492" cy="4876800"/>
          </a:xfrm>
          <a:prstGeom prst="rect">
            <a:avLst/>
          </a:prstGeom>
        </p:spPr>
      </p:pic>
    </p:spTree>
    <p:extLst>
      <p:ext uri="{BB962C8B-B14F-4D97-AF65-F5344CB8AC3E}">
        <p14:creationId xmlns:p14="http://schemas.microsoft.com/office/powerpoint/2010/main" val="4222161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D3D0-2A18-9044-AC22-133D12D19127}"/>
              </a:ext>
            </a:extLst>
          </p:cNvPr>
          <p:cNvSpPr>
            <a:spLocks noGrp="1"/>
          </p:cNvSpPr>
          <p:nvPr>
            <p:ph type="ctrTitle"/>
          </p:nvPr>
        </p:nvSpPr>
        <p:spPr>
          <a:xfrm>
            <a:off x="1981200" y="1371600"/>
            <a:ext cx="8229600" cy="1371600"/>
          </a:xfrm>
        </p:spPr>
        <p:txBody>
          <a:bodyPr>
            <a:normAutofit/>
          </a:bodyPr>
          <a:lstStyle/>
          <a:p>
            <a:r>
              <a:rPr lang="en-US" sz="4000" dirty="0"/>
              <a:t>2018-19 AZ Jurisdiction ACTION Plan – A review</a:t>
            </a:r>
          </a:p>
        </p:txBody>
      </p:sp>
      <p:sp>
        <p:nvSpPr>
          <p:cNvPr id="3" name="Subtitle 2">
            <a:extLst>
              <a:ext uri="{FF2B5EF4-FFF2-40B4-BE49-F238E27FC236}">
                <a16:creationId xmlns:a16="http://schemas.microsoft.com/office/drawing/2014/main" id="{93666C42-C030-BA46-AC8D-5CBE95EA1E70}"/>
              </a:ext>
            </a:extLst>
          </p:cNvPr>
          <p:cNvSpPr>
            <a:spLocks noGrp="1"/>
          </p:cNvSpPr>
          <p:nvPr>
            <p:ph type="subTitle" idx="1"/>
          </p:nvPr>
        </p:nvSpPr>
        <p:spPr>
          <a:xfrm>
            <a:off x="2857500" y="3407664"/>
            <a:ext cx="6477000" cy="2383302"/>
          </a:xfrm>
        </p:spPr>
        <p:txBody>
          <a:bodyPr/>
          <a:lstStyle/>
          <a:p>
            <a:r>
              <a:rPr lang="en-US" dirty="0"/>
              <a:t>Mario Vassallo</a:t>
            </a:r>
          </a:p>
          <a:p>
            <a:r>
              <a:rPr lang="en-US" dirty="0"/>
              <a:t>State Secretary</a:t>
            </a:r>
          </a:p>
          <a:p>
            <a:r>
              <a:rPr lang="en-US" dirty="0"/>
              <a:t>Cell: 520-481-1250</a:t>
            </a:r>
          </a:p>
          <a:p>
            <a:r>
              <a:rPr lang="en-US" dirty="0"/>
              <a:t>Email: </a:t>
            </a:r>
            <a:r>
              <a:rPr lang="en-US" dirty="0" err="1"/>
              <a:t>statesecretary@kofc-az.org</a:t>
            </a:r>
            <a:endParaRPr lang="en-US" dirty="0"/>
          </a:p>
          <a:p>
            <a:endParaRPr lang="en-US" dirty="0"/>
          </a:p>
        </p:txBody>
      </p:sp>
      <p:sp>
        <p:nvSpPr>
          <p:cNvPr id="4" name="Footer Placeholder 2">
            <a:extLst>
              <a:ext uri="{FF2B5EF4-FFF2-40B4-BE49-F238E27FC236}">
                <a16:creationId xmlns:a16="http://schemas.microsoft.com/office/drawing/2014/main" id="{C0BFF956-5497-644F-9FC0-151F871D57B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670357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B416-35F8-BC4F-98B5-B8C7F99EF434}"/>
              </a:ext>
            </a:extLst>
          </p:cNvPr>
          <p:cNvSpPr>
            <a:spLocks noGrp="1"/>
          </p:cNvSpPr>
          <p:nvPr>
            <p:ph type="title"/>
          </p:nvPr>
        </p:nvSpPr>
        <p:spPr/>
        <p:txBody>
          <a:bodyPr/>
          <a:lstStyle/>
          <a:p>
            <a:r>
              <a:rPr lang="en-US" dirty="0"/>
              <a:t>Action Plan </a:t>
            </a:r>
            <a:r>
              <a:rPr lang="en-US" dirty="0" err="1"/>
              <a:t>Flowdown</a:t>
            </a:r>
            <a:endParaRPr lang="en-US" dirty="0"/>
          </a:p>
        </p:txBody>
      </p:sp>
      <p:sp>
        <p:nvSpPr>
          <p:cNvPr id="4" name="Rectangle 3">
            <a:extLst>
              <a:ext uri="{FF2B5EF4-FFF2-40B4-BE49-F238E27FC236}">
                <a16:creationId xmlns:a16="http://schemas.microsoft.com/office/drawing/2014/main" id="{C763C8FE-3E30-4C42-8231-6F11016DAA69}"/>
              </a:ext>
            </a:extLst>
          </p:cNvPr>
          <p:cNvSpPr/>
          <p:nvPr/>
        </p:nvSpPr>
        <p:spPr>
          <a:xfrm>
            <a:off x="4989576" y="1143000"/>
            <a:ext cx="2209800" cy="533400"/>
          </a:xfrm>
          <a:prstGeom prst="rect">
            <a:avLst/>
          </a:prstGeom>
          <a:solidFill>
            <a:schemeClr val="tx1"/>
          </a:solidFill>
          <a:ln w="34925" cmpd="sng">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rPr>
              <a:t>Supreme Plan</a:t>
            </a:r>
          </a:p>
        </p:txBody>
      </p:sp>
      <p:sp>
        <p:nvSpPr>
          <p:cNvPr id="5" name="Rectangle 4">
            <a:extLst>
              <a:ext uri="{FF2B5EF4-FFF2-40B4-BE49-F238E27FC236}">
                <a16:creationId xmlns:a16="http://schemas.microsoft.com/office/drawing/2014/main" id="{2E58A27B-113B-2542-831E-8676440DC7C3}"/>
              </a:ext>
            </a:extLst>
          </p:cNvPr>
          <p:cNvSpPr/>
          <p:nvPr/>
        </p:nvSpPr>
        <p:spPr>
          <a:xfrm>
            <a:off x="1828802" y="2577687"/>
            <a:ext cx="1588009" cy="59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ALASKA</a:t>
            </a:r>
          </a:p>
        </p:txBody>
      </p:sp>
      <p:sp>
        <p:nvSpPr>
          <p:cNvPr id="6" name="Rectangle 5">
            <a:extLst>
              <a:ext uri="{FF2B5EF4-FFF2-40B4-BE49-F238E27FC236}">
                <a16:creationId xmlns:a16="http://schemas.microsoft.com/office/drawing/2014/main" id="{6BEB986D-5772-874F-8452-5A51A581CDC5}"/>
              </a:ext>
            </a:extLst>
          </p:cNvPr>
          <p:cNvSpPr/>
          <p:nvPr/>
        </p:nvSpPr>
        <p:spPr>
          <a:xfrm>
            <a:off x="3547873" y="2555861"/>
            <a:ext cx="1588008" cy="59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ALBERTA</a:t>
            </a:r>
          </a:p>
        </p:txBody>
      </p:sp>
      <p:sp>
        <p:nvSpPr>
          <p:cNvPr id="7" name="Rectangle 6">
            <a:extLst>
              <a:ext uri="{FF2B5EF4-FFF2-40B4-BE49-F238E27FC236}">
                <a16:creationId xmlns:a16="http://schemas.microsoft.com/office/drawing/2014/main" id="{D7657E66-E737-5944-81A5-B9ED53812198}"/>
              </a:ext>
            </a:extLst>
          </p:cNvPr>
          <p:cNvSpPr/>
          <p:nvPr/>
        </p:nvSpPr>
        <p:spPr>
          <a:xfrm>
            <a:off x="5300472" y="2555861"/>
            <a:ext cx="1588008" cy="597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ARIZONA</a:t>
            </a:r>
          </a:p>
        </p:txBody>
      </p:sp>
      <p:sp>
        <p:nvSpPr>
          <p:cNvPr id="8" name="Rectangle 7">
            <a:extLst>
              <a:ext uri="{FF2B5EF4-FFF2-40B4-BE49-F238E27FC236}">
                <a16:creationId xmlns:a16="http://schemas.microsoft.com/office/drawing/2014/main" id="{8A394D1C-0D44-CC4A-85C8-B898CD35C67C}"/>
              </a:ext>
            </a:extLst>
          </p:cNvPr>
          <p:cNvSpPr/>
          <p:nvPr/>
        </p:nvSpPr>
        <p:spPr>
          <a:xfrm>
            <a:off x="8738616" y="2555861"/>
            <a:ext cx="1588008" cy="5977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WYOMING</a:t>
            </a:r>
          </a:p>
        </p:txBody>
      </p:sp>
      <p:sp>
        <p:nvSpPr>
          <p:cNvPr id="9" name="TextBox 8">
            <a:extLst>
              <a:ext uri="{FF2B5EF4-FFF2-40B4-BE49-F238E27FC236}">
                <a16:creationId xmlns:a16="http://schemas.microsoft.com/office/drawing/2014/main" id="{AF921E7E-3F36-0240-9C0A-4FEAD3F5BDE5}"/>
              </a:ext>
            </a:extLst>
          </p:cNvPr>
          <p:cNvSpPr txBox="1"/>
          <p:nvPr/>
        </p:nvSpPr>
        <p:spPr>
          <a:xfrm>
            <a:off x="7477265" y="2293476"/>
            <a:ext cx="741147" cy="769441"/>
          </a:xfrm>
          <a:prstGeom prst="rect">
            <a:avLst/>
          </a:prstGeom>
          <a:noFill/>
        </p:spPr>
        <p:txBody>
          <a:bodyPr wrap="square" rtlCol="0">
            <a:spAutoFit/>
          </a:bodyPr>
          <a:lstStyle/>
          <a:p>
            <a:r>
              <a:rPr lang="en-US" sz="4400" dirty="0"/>
              <a:t>…</a:t>
            </a:r>
          </a:p>
        </p:txBody>
      </p:sp>
      <p:sp>
        <p:nvSpPr>
          <p:cNvPr id="14" name="Down Arrow 13">
            <a:extLst>
              <a:ext uri="{FF2B5EF4-FFF2-40B4-BE49-F238E27FC236}">
                <a16:creationId xmlns:a16="http://schemas.microsoft.com/office/drawing/2014/main" id="{69C43427-2BEA-0C43-8295-1DA403AB4AC8}"/>
              </a:ext>
            </a:extLst>
          </p:cNvPr>
          <p:cNvSpPr/>
          <p:nvPr/>
        </p:nvSpPr>
        <p:spPr>
          <a:xfrm>
            <a:off x="5996941" y="1712314"/>
            <a:ext cx="198119" cy="282868"/>
          </a:xfrm>
          <a:prstGeom prst="downArrow">
            <a:avLst/>
          </a:prstGeom>
          <a:ln w="317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5961C48-092E-1149-AD6E-1AB10E4D8BDE}"/>
              </a:ext>
            </a:extLst>
          </p:cNvPr>
          <p:cNvCxnSpPr>
            <a:cxnSpLocks/>
            <a:stCxn id="21" idx="0"/>
          </p:cNvCxnSpPr>
          <p:nvPr/>
        </p:nvCxnSpPr>
        <p:spPr>
          <a:xfrm>
            <a:off x="2637764" y="2031096"/>
            <a:ext cx="696343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own Arrow 20">
            <a:extLst>
              <a:ext uri="{FF2B5EF4-FFF2-40B4-BE49-F238E27FC236}">
                <a16:creationId xmlns:a16="http://schemas.microsoft.com/office/drawing/2014/main" id="{3AA458A9-96C1-3241-BE5B-9A72D508365A}"/>
              </a:ext>
            </a:extLst>
          </p:cNvPr>
          <p:cNvSpPr/>
          <p:nvPr/>
        </p:nvSpPr>
        <p:spPr>
          <a:xfrm flipH="1">
            <a:off x="2501366" y="2031097"/>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7EF95D56-F43A-F54D-B3B1-47BDEA91297F}"/>
              </a:ext>
            </a:extLst>
          </p:cNvPr>
          <p:cNvSpPr/>
          <p:nvPr/>
        </p:nvSpPr>
        <p:spPr>
          <a:xfrm flipH="1">
            <a:off x="4220076" y="2044769"/>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2B77CC4D-476E-6F4A-BE61-C4162343773B}"/>
              </a:ext>
            </a:extLst>
          </p:cNvPr>
          <p:cNvSpPr/>
          <p:nvPr/>
        </p:nvSpPr>
        <p:spPr>
          <a:xfrm flipH="1">
            <a:off x="5958078" y="2044770"/>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9DF4E418-A477-2B4D-9A1E-7FECEB532821}"/>
              </a:ext>
            </a:extLst>
          </p:cNvPr>
          <p:cNvSpPr/>
          <p:nvPr/>
        </p:nvSpPr>
        <p:spPr>
          <a:xfrm flipH="1">
            <a:off x="9464802" y="2050981"/>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DDBE94C7-D9E4-694A-8811-8DCB0426CC93}"/>
              </a:ext>
            </a:extLst>
          </p:cNvPr>
          <p:cNvCxnSpPr>
            <a:cxnSpLocks/>
            <a:endCxn id="34" idx="0"/>
          </p:cNvCxnSpPr>
          <p:nvPr/>
        </p:nvCxnSpPr>
        <p:spPr>
          <a:xfrm>
            <a:off x="2622805" y="3457995"/>
            <a:ext cx="6962893" cy="98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Down Arrow 26">
            <a:extLst>
              <a:ext uri="{FF2B5EF4-FFF2-40B4-BE49-F238E27FC236}">
                <a16:creationId xmlns:a16="http://schemas.microsoft.com/office/drawing/2014/main" id="{9C07CC31-E19D-1448-9544-63D22CD4EEBD}"/>
              </a:ext>
            </a:extLst>
          </p:cNvPr>
          <p:cNvSpPr/>
          <p:nvPr/>
        </p:nvSpPr>
        <p:spPr>
          <a:xfrm flipH="1">
            <a:off x="2502890" y="3473733"/>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a:extLst>
              <a:ext uri="{FF2B5EF4-FFF2-40B4-BE49-F238E27FC236}">
                <a16:creationId xmlns:a16="http://schemas.microsoft.com/office/drawing/2014/main" id="{70D3F51B-3D32-354D-B838-5C4CA8053A2C}"/>
              </a:ext>
            </a:extLst>
          </p:cNvPr>
          <p:cNvSpPr/>
          <p:nvPr/>
        </p:nvSpPr>
        <p:spPr>
          <a:xfrm>
            <a:off x="5996941" y="3171297"/>
            <a:ext cx="198119" cy="282868"/>
          </a:xfrm>
          <a:prstGeom prst="downArrow">
            <a:avLst/>
          </a:prstGeom>
          <a:ln w="317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Down Arrow 28">
            <a:extLst>
              <a:ext uri="{FF2B5EF4-FFF2-40B4-BE49-F238E27FC236}">
                <a16:creationId xmlns:a16="http://schemas.microsoft.com/office/drawing/2014/main" id="{6E147536-8B1B-8743-9F8D-D5B13C8BB682}"/>
              </a:ext>
            </a:extLst>
          </p:cNvPr>
          <p:cNvSpPr/>
          <p:nvPr/>
        </p:nvSpPr>
        <p:spPr>
          <a:xfrm flipH="1">
            <a:off x="4220076" y="3473733"/>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87E09FD-A57B-AE48-BB8F-1A98C8AB9E88}"/>
              </a:ext>
            </a:extLst>
          </p:cNvPr>
          <p:cNvSpPr txBox="1"/>
          <p:nvPr/>
        </p:nvSpPr>
        <p:spPr>
          <a:xfrm>
            <a:off x="7447998" y="3696223"/>
            <a:ext cx="741147" cy="769441"/>
          </a:xfrm>
          <a:prstGeom prst="rect">
            <a:avLst/>
          </a:prstGeom>
          <a:noFill/>
        </p:spPr>
        <p:txBody>
          <a:bodyPr wrap="square" rtlCol="0">
            <a:spAutoFit/>
          </a:bodyPr>
          <a:lstStyle/>
          <a:p>
            <a:r>
              <a:rPr lang="en-US" sz="4400" dirty="0"/>
              <a:t>…</a:t>
            </a:r>
          </a:p>
        </p:txBody>
      </p:sp>
      <p:sp>
        <p:nvSpPr>
          <p:cNvPr id="31" name="Rectangle 30">
            <a:extLst>
              <a:ext uri="{FF2B5EF4-FFF2-40B4-BE49-F238E27FC236}">
                <a16:creationId xmlns:a16="http://schemas.microsoft.com/office/drawing/2014/main" id="{CC5B7607-706A-8441-80A8-5F67C044FFCF}"/>
              </a:ext>
            </a:extLst>
          </p:cNvPr>
          <p:cNvSpPr/>
          <p:nvPr/>
        </p:nvSpPr>
        <p:spPr>
          <a:xfrm>
            <a:off x="1843760" y="3981460"/>
            <a:ext cx="1588009" cy="59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District 1</a:t>
            </a:r>
          </a:p>
        </p:txBody>
      </p:sp>
      <p:sp>
        <p:nvSpPr>
          <p:cNvPr id="32" name="Rectangle 31">
            <a:extLst>
              <a:ext uri="{FF2B5EF4-FFF2-40B4-BE49-F238E27FC236}">
                <a16:creationId xmlns:a16="http://schemas.microsoft.com/office/drawing/2014/main" id="{260CD7B0-B6E9-E140-BD9A-D06DE4476AE4}"/>
              </a:ext>
            </a:extLst>
          </p:cNvPr>
          <p:cNvSpPr/>
          <p:nvPr/>
        </p:nvSpPr>
        <p:spPr>
          <a:xfrm>
            <a:off x="3562470" y="3992598"/>
            <a:ext cx="1588008" cy="59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District 2</a:t>
            </a:r>
          </a:p>
        </p:txBody>
      </p:sp>
      <p:sp>
        <p:nvSpPr>
          <p:cNvPr id="33" name="Down Arrow 32">
            <a:extLst>
              <a:ext uri="{FF2B5EF4-FFF2-40B4-BE49-F238E27FC236}">
                <a16:creationId xmlns:a16="http://schemas.microsoft.com/office/drawing/2014/main" id="{28F31C97-1A75-884C-869C-0218208F717B}"/>
              </a:ext>
            </a:extLst>
          </p:cNvPr>
          <p:cNvSpPr/>
          <p:nvPr/>
        </p:nvSpPr>
        <p:spPr>
          <a:xfrm flipH="1">
            <a:off x="5968124" y="3496213"/>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71CC0F2B-CFEA-5444-BBF6-AEDD6B5905FB}"/>
              </a:ext>
            </a:extLst>
          </p:cNvPr>
          <p:cNvSpPr/>
          <p:nvPr/>
        </p:nvSpPr>
        <p:spPr>
          <a:xfrm flipH="1">
            <a:off x="9449299" y="3467840"/>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DBF6BD6-8BE6-5444-83C1-BCBA4A6A9E1E}"/>
              </a:ext>
            </a:extLst>
          </p:cNvPr>
          <p:cNvSpPr/>
          <p:nvPr/>
        </p:nvSpPr>
        <p:spPr>
          <a:xfrm>
            <a:off x="5310518" y="3998881"/>
            <a:ext cx="1588008" cy="59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District 3</a:t>
            </a:r>
          </a:p>
        </p:txBody>
      </p:sp>
      <p:sp>
        <p:nvSpPr>
          <p:cNvPr id="39" name="Rectangle 38">
            <a:extLst>
              <a:ext uri="{FF2B5EF4-FFF2-40B4-BE49-F238E27FC236}">
                <a16:creationId xmlns:a16="http://schemas.microsoft.com/office/drawing/2014/main" id="{4D55FE72-BA08-9544-99DA-7123FBF0542E}"/>
              </a:ext>
            </a:extLst>
          </p:cNvPr>
          <p:cNvSpPr/>
          <p:nvPr/>
        </p:nvSpPr>
        <p:spPr>
          <a:xfrm>
            <a:off x="8738616" y="3980273"/>
            <a:ext cx="1588008" cy="59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District 33</a:t>
            </a:r>
          </a:p>
        </p:txBody>
      </p:sp>
      <p:sp>
        <p:nvSpPr>
          <p:cNvPr id="40" name="Down Arrow 39">
            <a:extLst>
              <a:ext uri="{FF2B5EF4-FFF2-40B4-BE49-F238E27FC236}">
                <a16:creationId xmlns:a16="http://schemas.microsoft.com/office/drawing/2014/main" id="{A0747E8E-1B9A-8F46-8E83-A4937DA3D89D}"/>
              </a:ext>
            </a:extLst>
          </p:cNvPr>
          <p:cNvSpPr/>
          <p:nvPr/>
        </p:nvSpPr>
        <p:spPr>
          <a:xfrm flipH="1">
            <a:off x="2501365" y="4590305"/>
            <a:ext cx="272796" cy="41708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a:extLst>
              <a:ext uri="{FF2B5EF4-FFF2-40B4-BE49-F238E27FC236}">
                <a16:creationId xmlns:a16="http://schemas.microsoft.com/office/drawing/2014/main" id="{7A091D3B-B182-0A4A-9E7B-354A4BF86E60}"/>
              </a:ext>
            </a:extLst>
          </p:cNvPr>
          <p:cNvSpPr/>
          <p:nvPr/>
        </p:nvSpPr>
        <p:spPr>
          <a:xfrm flipH="1">
            <a:off x="4221602" y="4590305"/>
            <a:ext cx="271271" cy="41708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a:extLst>
              <a:ext uri="{FF2B5EF4-FFF2-40B4-BE49-F238E27FC236}">
                <a16:creationId xmlns:a16="http://schemas.microsoft.com/office/drawing/2014/main" id="{52116081-D278-E04E-96EA-CDDE63DD25CB}"/>
              </a:ext>
            </a:extLst>
          </p:cNvPr>
          <p:cNvSpPr/>
          <p:nvPr/>
        </p:nvSpPr>
        <p:spPr>
          <a:xfrm flipH="1">
            <a:off x="5996940" y="4602871"/>
            <a:ext cx="271270" cy="8268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a:extLst>
              <a:ext uri="{FF2B5EF4-FFF2-40B4-BE49-F238E27FC236}">
                <a16:creationId xmlns:a16="http://schemas.microsoft.com/office/drawing/2014/main" id="{62AECE2A-32B0-3B45-A615-468F8014386F}"/>
              </a:ext>
            </a:extLst>
          </p:cNvPr>
          <p:cNvSpPr/>
          <p:nvPr/>
        </p:nvSpPr>
        <p:spPr>
          <a:xfrm flipH="1">
            <a:off x="9440287" y="4566816"/>
            <a:ext cx="271270" cy="3998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5385679-FA2D-1F46-AC15-39DAC2FEF013}"/>
              </a:ext>
            </a:extLst>
          </p:cNvPr>
          <p:cNvSpPr txBox="1"/>
          <p:nvPr/>
        </p:nvSpPr>
        <p:spPr>
          <a:xfrm>
            <a:off x="2267190" y="4660289"/>
            <a:ext cx="741147" cy="769441"/>
          </a:xfrm>
          <a:prstGeom prst="rect">
            <a:avLst/>
          </a:prstGeom>
          <a:noFill/>
        </p:spPr>
        <p:txBody>
          <a:bodyPr wrap="square" rtlCol="0">
            <a:spAutoFit/>
          </a:bodyPr>
          <a:lstStyle/>
          <a:p>
            <a:r>
              <a:rPr lang="en-US" sz="4400" dirty="0"/>
              <a:t>…</a:t>
            </a:r>
          </a:p>
        </p:txBody>
      </p:sp>
      <p:sp>
        <p:nvSpPr>
          <p:cNvPr id="45" name="TextBox 44">
            <a:extLst>
              <a:ext uri="{FF2B5EF4-FFF2-40B4-BE49-F238E27FC236}">
                <a16:creationId xmlns:a16="http://schemas.microsoft.com/office/drawing/2014/main" id="{3B968375-3ADE-9849-9923-45CE8879848A}"/>
              </a:ext>
            </a:extLst>
          </p:cNvPr>
          <p:cNvSpPr txBox="1"/>
          <p:nvPr/>
        </p:nvSpPr>
        <p:spPr>
          <a:xfrm>
            <a:off x="3971304" y="4649217"/>
            <a:ext cx="741147" cy="769441"/>
          </a:xfrm>
          <a:prstGeom prst="rect">
            <a:avLst/>
          </a:prstGeom>
          <a:noFill/>
        </p:spPr>
        <p:txBody>
          <a:bodyPr wrap="square" rtlCol="0">
            <a:spAutoFit/>
          </a:bodyPr>
          <a:lstStyle/>
          <a:p>
            <a:r>
              <a:rPr lang="en-US" sz="4400" dirty="0"/>
              <a:t>…</a:t>
            </a:r>
          </a:p>
        </p:txBody>
      </p:sp>
      <p:sp>
        <p:nvSpPr>
          <p:cNvPr id="46" name="TextBox 45">
            <a:extLst>
              <a:ext uri="{FF2B5EF4-FFF2-40B4-BE49-F238E27FC236}">
                <a16:creationId xmlns:a16="http://schemas.microsoft.com/office/drawing/2014/main" id="{09B8C7BC-E3AF-6647-9147-25CC6F188F17}"/>
              </a:ext>
            </a:extLst>
          </p:cNvPr>
          <p:cNvSpPr txBox="1"/>
          <p:nvPr/>
        </p:nvSpPr>
        <p:spPr>
          <a:xfrm>
            <a:off x="9205349" y="4635245"/>
            <a:ext cx="741147" cy="769441"/>
          </a:xfrm>
          <a:prstGeom prst="rect">
            <a:avLst/>
          </a:prstGeom>
          <a:noFill/>
        </p:spPr>
        <p:txBody>
          <a:bodyPr wrap="square" rtlCol="0">
            <a:spAutoFit/>
          </a:bodyPr>
          <a:lstStyle/>
          <a:p>
            <a:r>
              <a:rPr lang="en-US" sz="4400" dirty="0"/>
              <a:t>…</a:t>
            </a:r>
          </a:p>
        </p:txBody>
      </p:sp>
      <p:cxnSp>
        <p:nvCxnSpPr>
          <p:cNvPr id="47" name="Straight Connector 46">
            <a:extLst>
              <a:ext uri="{FF2B5EF4-FFF2-40B4-BE49-F238E27FC236}">
                <a16:creationId xmlns:a16="http://schemas.microsoft.com/office/drawing/2014/main" id="{727FBB75-AF6D-1A4A-B047-D13A336418CF}"/>
              </a:ext>
            </a:extLst>
          </p:cNvPr>
          <p:cNvCxnSpPr>
            <a:cxnSpLocks/>
          </p:cNvCxnSpPr>
          <p:nvPr/>
        </p:nvCxnSpPr>
        <p:spPr>
          <a:xfrm>
            <a:off x="2651129" y="5452106"/>
            <a:ext cx="6962893" cy="98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Down Arrow 47">
            <a:extLst>
              <a:ext uri="{FF2B5EF4-FFF2-40B4-BE49-F238E27FC236}">
                <a16:creationId xmlns:a16="http://schemas.microsoft.com/office/drawing/2014/main" id="{9BEC52A4-D2F2-8D4C-BAFA-E8F7DE91502E}"/>
              </a:ext>
            </a:extLst>
          </p:cNvPr>
          <p:cNvSpPr/>
          <p:nvPr/>
        </p:nvSpPr>
        <p:spPr>
          <a:xfrm flipH="1">
            <a:off x="2501364" y="5452007"/>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C5335D1-7EA7-964D-A163-1A8F9F5E596D}"/>
              </a:ext>
            </a:extLst>
          </p:cNvPr>
          <p:cNvSpPr/>
          <p:nvPr/>
        </p:nvSpPr>
        <p:spPr>
          <a:xfrm>
            <a:off x="1857124" y="5987166"/>
            <a:ext cx="1588009" cy="59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Council 7646</a:t>
            </a:r>
          </a:p>
        </p:txBody>
      </p:sp>
      <p:sp>
        <p:nvSpPr>
          <p:cNvPr id="50" name="Rectangle 49">
            <a:extLst>
              <a:ext uri="{FF2B5EF4-FFF2-40B4-BE49-F238E27FC236}">
                <a16:creationId xmlns:a16="http://schemas.microsoft.com/office/drawing/2014/main" id="{2EC6590A-5C00-AF41-8A41-A118E76944F5}"/>
              </a:ext>
            </a:extLst>
          </p:cNvPr>
          <p:cNvSpPr/>
          <p:nvPr/>
        </p:nvSpPr>
        <p:spPr>
          <a:xfrm>
            <a:off x="4090538" y="5989343"/>
            <a:ext cx="1588009" cy="59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Council 8854</a:t>
            </a:r>
          </a:p>
        </p:txBody>
      </p:sp>
      <p:sp>
        <p:nvSpPr>
          <p:cNvPr id="51" name="Rectangle 50">
            <a:extLst>
              <a:ext uri="{FF2B5EF4-FFF2-40B4-BE49-F238E27FC236}">
                <a16:creationId xmlns:a16="http://schemas.microsoft.com/office/drawing/2014/main" id="{D7321F79-1CC8-934E-96CB-36E50C3BB0B6}"/>
              </a:ext>
            </a:extLst>
          </p:cNvPr>
          <p:cNvSpPr/>
          <p:nvPr/>
        </p:nvSpPr>
        <p:spPr>
          <a:xfrm>
            <a:off x="6389925" y="5972586"/>
            <a:ext cx="1655387" cy="59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Council 14121</a:t>
            </a:r>
          </a:p>
        </p:txBody>
      </p:sp>
      <p:sp>
        <p:nvSpPr>
          <p:cNvPr id="52" name="Rectangle 51">
            <a:extLst>
              <a:ext uri="{FF2B5EF4-FFF2-40B4-BE49-F238E27FC236}">
                <a16:creationId xmlns:a16="http://schemas.microsoft.com/office/drawing/2014/main" id="{BEB2185F-35E2-2441-B28C-05B1D2DA08BF}"/>
              </a:ext>
            </a:extLst>
          </p:cNvPr>
          <p:cNvSpPr/>
          <p:nvPr/>
        </p:nvSpPr>
        <p:spPr>
          <a:xfrm>
            <a:off x="8738616" y="5972978"/>
            <a:ext cx="1656588" cy="59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Council 15325</a:t>
            </a:r>
          </a:p>
        </p:txBody>
      </p:sp>
      <p:sp>
        <p:nvSpPr>
          <p:cNvPr id="53" name="Down Arrow 52">
            <a:extLst>
              <a:ext uri="{FF2B5EF4-FFF2-40B4-BE49-F238E27FC236}">
                <a16:creationId xmlns:a16="http://schemas.microsoft.com/office/drawing/2014/main" id="{23B5608C-8154-124D-AB84-DEB27EC37B4F}"/>
              </a:ext>
            </a:extLst>
          </p:cNvPr>
          <p:cNvSpPr/>
          <p:nvPr/>
        </p:nvSpPr>
        <p:spPr>
          <a:xfrm flipH="1">
            <a:off x="4748143" y="5461951"/>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a:extLst>
              <a:ext uri="{FF2B5EF4-FFF2-40B4-BE49-F238E27FC236}">
                <a16:creationId xmlns:a16="http://schemas.microsoft.com/office/drawing/2014/main" id="{77A7FD24-A911-C346-9EB1-E439A84D6593}"/>
              </a:ext>
            </a:extLst>
          </p:cNvPr>
          <p:cNvSpPr/>
          <p:nvPr/>
        </p:nvSpPr>
        <p:spPr>
          <a:xfrm flipH="1">
            <a:off x="7081219" y="5468549"/>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a:extLst>
              <a:ext uri="{FF2B5EF4-FFF2-40B4-BE49-F238E27FC236}">
                <a16:creationId xmlns:a16="http://schemas.microsoft.com/office/drawing/2014/main" id="{C55D7654-5835-C94D-A01B-B89B642190A2}"/>
              </a:ext>
            </a:extLst>
          </p:cNvPr>
          <p:cNvSpPr/>
          <p:nvPr/>
        </p:nvSpPr>
        <p:spPr>
          <a:xfrm flipH="1">
            <a:off x="9430513" y="5475623"/>
            <a:ext cx="272796" cy="5247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ooter Placeholder 2">
            <a:extLst>
              <a:ext uri="{FF2B5EF4-FFF2-40B4-BE49-F238E27FC236}">
                <a16:creationId xmlns:a16="http://schemas.microsoft.com/office/drawing/2014/main" id="{E5FE0B19-7B8D-4540-AB29-02F80980E4ED}"/>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003333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6F17-A5AA-A34B-8584-2C8B07E86471}"/>
              </a:ext>
            </a:extLst>
          </p:cNvPr>
          <p:cNvSpPr>
            <a:spLocks noGrp="1"/>
          </p:cNvSpPr>
          <p:nvPr>
            <p:ph type="title"/>
          </p:nvPr>
        </p:nvSpPr>
        <p:spPr/>
        <p:txBody>
          <a:bodyPr/>
          <a:lstStyle/>
          <a:p>
            <a:r>
              <a:rPr lang="en-US" dirty="0"/>
              <a:t>General Goals – FY 2018-19</a:t>
            </a:r>
          </a:p>
        </p:txBody>
      </p:sp>
      <p:sp>
        <p:nvSpPr>
          <p:cNvPr id="3" name="Content Placeholder 2">
            <a:extLst>
              <a:ext uri="{FF2B5EF4-FFF2-40B4-BE49-F238E27FC236}">
                <a16:creationId xmlns:a16="http://schemas.microsoft.com/office/drawing/2014/main" id="{17D3EAB6-8084-7C4A-8A58-92E931753D1D}"/>
              </a:ext>
            </a:extLst>
          </p:cNvPr>
          <p:cNvSpPr>
            <a:spLocks noGrp="1"/>
          </p:cNvSpPr>
          <p:nvPr>
            <p:ph idx="1"/>
          </p:nvPr>
        </p:nvSpPr>
        <p:spPr>
          <a:xfrm>
            <a:off x="1981200" y="914400"/>
            <a:ext cx="8229600" cy="5562600"/>
          </a:xfrm>
        </p:spPr>
        <p:txBody>
          <a:bodyPr>
            <a:normAutofit lnSpcReduction="10000"/>
          </a:bodyPr>
          <a:lstStyle/>
          <a:p>
            <a:r>
              <a:rPr lang="en-US" dirty="0"/>
              <a:t>Membership Goals</a:t>
            </a:r>
          </a:p>
          <a:p>
            <a:pPr lvl="1"/>
            <a:r>
              <a:rPr lang="en-US" dirty="0"/>
              <a:t>950 new members</a:t>
            </a:r>
          </a:p>
          <a:p>
            <a:pPr lvl="1"/>
            <a:r>
              <a:rPr lang="en-US" dirty="0"/>
              <a:t>Be at 55% (520) new members by Dec 31</a:t>
            </a:r>
          </a:p>
          <a:p>
            <a:pPr lvl="2">
              <a:buFont typeface=".SF NS Symbols Regular"/>
              <a:buChar char="✓"/>
            </a:pPr>
            <a:r>
              <a:rPr lang="en-US" dirty="0">
                <a:solidFill>
                  <a:schemeClr val="accent2">
                    <a:lumMod val="60000"/>
                    <a:lumOff val="40000"/>
                  </a:schemeClr>
                </a:solidFill>
              </a:rPr>
              <a:t>We’re currently at  37.4% (355)</a:t>
            </a:r>
          </a:p>
          <a:p>
            <a:pPr lvl="1"/>
            <a:r>
              <a:rPr lang="en-US" dirty="0"/>
              <a:t>Offer incentives for Councils, Recruiters &amp; DDs</a:t>
            </a:r>
          </a:p>
          <a:p>
            <a:pPr lvl="2">
              <a:buFont typeface=".SF NS Symbols Regular"/>
              <a:buChar char="✓"/>
            </a:pPr>
            <a:r>
              <a:rPr lang="en-US" b="1" dirty="0">
                <a:solidFill>
                  <a:schemeClr val="accent2">
                    <a:lumMod val="60000"/>
                    <a:lumOff val="40000"/>
                  </a:schemeClr>
                </a:solidFill>
              </a:rPr>
              <a:t> 3 in 3 Church Drives</a:t>
            </a:r>
          </a:p>
          <a:p>
            <a:pPr lvl="2">
              <a:buFont typeface=".SF NS Symbols Regular"/>
              <a:buChar char="✓"/>
            </a:pPr>
            <a:r>
              <a:rPr lang="en-US" b="1" dirty="0">
                <a:solidFill>
                  <a:schemeClr val="accent2">
                    <a:lumMod val="60000"/>
                    <a:lumOff val="40000"/>
                  </a:schemeClr>
                </a:solidFill>
              </a:rPr>
              <a:t> Fast Start Council &amp; Recruiter Incentive</a:t>
            </a:r>
          </a:p>
          <a:p>
            <a:pPr lvl="2">
              <a:buFont typeface=".SF NS Symbols Regular"/>
              <a:buChar char="✓"/>
            </a:pPr>
            <a:r>
              <a:rPr lang="en-US" dirty="0"/>
              <a:t> </a:t>
            </a:r>
            <a:r>
              <a:rPr lang="en-US" b="1" dirty="0">
                <a:solidFill>
                  <a:schemeClr val="accent2">
                    <a:lumMod val="60000"/>
                    <a:lumOff val="40000"/>
                  </a:schemeClr>
                </a:solidFill>
              </a:rPr>
              <a:t>Star Recruiter Incentives</a:t>
            </a:r>
          </a:p>
          <a:p>
            <a:pPr lvl="1"/>
            <a:r>
              <a:rPr lang="en-US" dirty="0"/>
              <a:t>Achieve </a:t>
            </a:r>
          </a:p>
          <a:p>
            <a:pPr lvl="2"/>
            <a:r>
              <a:rPr lang="en-US" dirty="0"/>
              <a:t>26 Star Councils</a:t>
            </a:r>
          </a:p>
          <a:p>
            <a:pPr lvl="3"/>
            <a:r>
              <a:rPr lang="en-US" dirty="0"/>
              <a:t>Serious stumbling blocks: Safe Environment Training &amp; New SP-7 </a:t>
            </a:r>
          </a:p>
          <a:p>
            <a:pPr lvl="2"/>
            <a:r>
              <a:rPr lang="en-US" dirty="0"/>
              <a:t>4 Star Districts</a:t>
            </a:r>
          </a:p>
          <a:p>
            <a:pPr lvl="2"/>
            <a:r>
              <a:rPr lang="en-US" dirty="0"/>
              <a:t>2 All-Star Districts</a:t>
            </a:r>
          </a:p>
        </p:txBody>
      </p:sp>
      <p:sp>
        <p:nvSpPr>
          <p:cNvPr id="4" name="Footer Placeholder 2">
            <a:extLst>
              <a:ext uri="{FF2B5EF4-FFF2-40B4-BE49-F238E27FC236}">
                <a16:creationId xmlns:a16="http://schemas.microsoft.com/office/drawing/2014/main" id="{BED4C32E-E555-DD47-9905-245E3E282F87}"/>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167683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6F17-A5AA-A34B-8584-2C8B07E86471}"/>
              </a:ext>
            </a:extLst>
          </p:cNvPr>
          <p:cNvSpPr>
            <a:spLocks noGrp="1"/>
          </p:cNvSpPr>
          <p:nvPr>
            <p:ph type="title"/>
          </p:nvPr>
        </p:nvSpPr>
        <p:spPr/>
        <p:txBody>
          <a:bodyPr/>
          <a:lstStyle/>
          <a:p>
            <a:r>
              <a:rPr lang="en-US" dirty="0"/>
              <a:t>General Goals – FY 2018-19</a:t>
            </a:r>
          </a:p>
        </p:txBody>
      </p:sp>
      <p:sp>
        <p:nvSpPr>
          <p:cNvPr id="3" name="Content Placeholder 2">
            <a:extLst>
              <a:ext uri="{FF2B5EF4-FFF2-40B4-BE49-F238E27FC236}">
                <a16:creationId xmlns:a16="http://schemas.microsoft.com/office/drawing/2014/main" id="{17D3EAB6-8084-7C4A-8A58-92E931753D1D}"/>
              </a:ext>
            </a:extLst>
          </p:cNvPr>
          <p:cNvSpPr>
            <a:spLocks noGrp="1"/>
          </p:cNvSpPr>
          <p:nvPr>
            <p:ph idx="1"/>
          </p:nvPr>
        </p:nvSpPr>
        <p:spPr/>
        <p:txBody>
          <a:bodyPr>
            <a:normAutofit lnSpcReduction="10000"/>
          </a:bodyPr>
          <a:lstStyle/>
          <a:p>
            <a:r>
              <a:rPr lang="en-US" dirty="0"/>
              <a:t>New Council Development</a:t>
            </a:r>
          </a:p>
          <a:p>
            <a:pPr lvl="1"/>
            <a:r>
              <a:rPr lang="en-US" dirty="0"/>
              <a:t>Supreme Goal: 2 Council</a:t>
            </a:r>
          </a:p>
          <a:p>
            <a:pPr lvl="2">
              <a:buFont typeface=".SF NS Symbols Regular"/>
              <a:buChar char="✓"/>
            </a:pPr>
            <a:r>
              <a:rPr lang="en-US" dirty="0"/>
              <a:t> </a:t>
            </a:r>
            <a:r>
              <a:rPr lang="en-US" b="1" dirty="0">
                <a:solidFill>
                  <a:schemeClr val="accent2">
                    <a:lumMod val="60000"/>
                    <a:lumOff val="40000"/>
                  </a:schemeClr>
                </a:solidFill>
              </a:rPr>
              <a:t>Council 1729 (Somerton)</a:t>
            </a:r>
          </a:p>
          <a:p>
            <a:r>
              <a:rPr lang="en-US" dirty="0"/>
              <a:t>Online Membership/Young Adult Focus</a:t>
            </a:r>
          </a:p>
          <a:p>
            <a:pPr lvl="1"/>
            <a:r>
              <a:rPr lang="en-US" dirty="0"/>
              <a:t>100 new E-members during FY 18-19</a:t>
            </a:r>
          </a:p>
          <a:p>
            <a:pPr lvl="2">
              <a:buFont typeface=".SF NS Symbols Regular"/>
              <a:buChar char="✓"/>
            </a:pPr>
            <a:r>
              <a:rPr lang="en-US" b="1" dirty="0">
                <a:solidFill>
                  <a:schemeClr val="accent2">
                    <a:lumMod val="60000"/>
                    <a:lumOff val="40000"/>
                  </a:schemeClr>
                </a:solidFill>
              </a:rPr>
              <a:t>55 new </a:t>
            </a:r>
            <a:r>
              <a:rPr lang="en-US" b="1">
                <a:solidFill>
                  <a:schemeClr val="accent2">
                    <a:lumMod val="60000"/>
                    <a:lumOff val="40000"/>
                  </a:schemeClr>
                </a:solidFill>
              </a:rPr>
              <a:t>E-members </a:t>
            </a:r>
          </a:p>
          <a:p>
            <a:pPr lvl="2">
              <a:buFont typeface=".SF NS Symbols Regular"/>
              <a:buChar char="✓"/>
            </a:pPr>
            <a:r>
              <a:rPr lang="en-US"/>
              <a:t>Supreme </a:t>
            </a:r>
            <a:r>
              <a:rPr lang="en-US" dirty="0"/>
              <a:t>Goal: 14 e-members per month</a:t>
            </a:r>
          </a:p>
          <a:p>
            <a:pPr lvl="1"/>
            <a:r>
              <a:rPr lang="en-US" dirty="0"/>
              <a:t>Promote the </a:t>
            </a:r>
            <a:r>
              <a:rPr lang="en-US" dirty="0" err="1"/>
              <a:t>KofC</a:t>
            </a:r>
            <a:r>
              <a:rPr lang="en-US" dirty="0"/>
              <a:t> among Millennials</a:t>
            </a:r>
          </a:p>
          <a:p>
            <a:pPr lvl="1"/>
            <a:r>
              <a:rPr lang="en-US" dirty="0"/>
              <a:t>Encourage E-membership at Council level</a:t>
            </a:r>
          </a:p>
          <a:p>
            <a:pPr lvl="1"/>
            <a:r>
              <a:rPr lang="en-US" dirty="0"/>
              <a:t>Expand recruitment efforts among </a:t>
            </a:r>
          </a:p>
          <a:p>
            <a:pPr lvl="2"/>
            <a:r>
              <a:rPr lang="en-US" dirty="0"/>
              <a:t>RCIA Groups</a:t>
            </a:r>
          </a:p>
          <a:p>
            <a:pPr lvl="2"/>
            <a:r>
              <a:rPr lang="en-US" dirty="0"/>
              <a:t>Life Teen</a:t>
            </a:r>
          </a:p>
          <a:p>
            <a:pPr lvl="2"/>
            <a:r>
              <a:rPr lang="en-US" dirty="0"/>
              <a:t>College Campuses</a:t>
            </a:r>
          </a:p>
          <a:p>
            <a:pPr marL="585216" lvl="1" indent="0">
              <a:buNone/>
            </a:pPr>
            <a:endParaRPr lang="en-US" dirty="0"/>
          </a:p>
          <a:p>
            <a:pPr lvl="2"/>
            <a:endParaRPr lang="en-US" dirty="0"/>
          </a:p>
          <a:p>
            <a:pPr lvl="1"/>
            <a:endParaRPr lang="en-US" dirty="0"/>
          </a:p>
          <a:p>
            <a:pPr lvl="1"/>
            <a:endParaRPr lang="en-US" dirty="0"/>
          </a:p>
        </p:txBody>
      </p:sp>
      <p:sp>
        <p:nvSpPr>
          <p:cNvPr id="4" name="Footer Placeholder 2">
            <a:extLst>
              <a:ext uri="{FF2B5EF4-FFF2-40B4-BE49-F238E27FC236}">
                <a16:creationId xmlns:a16="http://schemas.microsoft.com/office/drawing/2014/main" id="{2366CBDA-1F03-1D41-9788-03E120C3E2B0}"/>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274036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6F17-A5AA-A34B-8584-2C8B07E86471}"/>
              </a:ext>
            </a:extLst>
          </p:cNvPr>
          <p:cNvSpPr>
            <a:spLocks noGrp="1"/>
          </p:cNvSpPr>
          <p:nvPr>
            <p:ph type="title"/>
          </p:nvPr>
        </p:nvSpPr>
        <p:spPr/>
        <p:txBody>
          <a:bodyPr/>
          <a:lstStyle/>
          <a:p>
            <a:r>
              <a:rPr lang="en-US" dirty="0"/>
              <a:t>General Goals – FY 2018-19</a:t>
            </a:r>
          </a:p>
        </p:txBody>
      </p:sp>
      <p:sp>
        <p:nvSpPr>
          <p:cNvPr id="3" name="Content Placeholder 2">
            <a:extLst>
              <a:ext uri="{FF2B5EF4-FFF2-40B4-BE49-F238E27FC236}">
                <a16:creationId xmlns:a16="http://schemas.microsoft.com/office/drawing/2014/main" id="{17D3EAB6-8084-7C4A-8A58-92E931753D1D}"/>
              </a:ext>
            </a:extLst>
          </p:cNvPr>
          <p:cNvSpPr>
            <a:spLocks noGrp="1"/>
          </p:cNvSpPr>
          <p:nvPr>
            <p:ph idx="1"/>
          </p:nvPr>
        </p:nvSpPr>
        <p:spPr>
          <a:xfrm>
            <a:off x="1752600" y="914400"/>
            <a:ext cx="8610600" cy="5394960"/>
          </a:xfrm>
        </p:spPr>
        <p:txBody>
          <a:bodyPr>
            <a:normAutofit/>
          </a:bodyPr>
          <a:lstStyle/>
          <a:p>
            <a:r>
              <a:rPr lang="en-US" dirty="0"/>
              <a:t>Hispanic/Ethnic Membership Growth</a:t>
            </a:r>
          </a:p>
          <a:p>
            <a:pPr lvl="1"/>
            <a:r>
              <a:rPr lang="en-US" dirty="0"/>
              <a:t>Convert 3 of the 11 NCD targets into Hispanic Councils</a:t>
            </a:r>
          </a:p>
          <a:p>
            <a:pPr lvl="2">
              <a:buFont typeface=".SF NS Symbols Regular"/>
              <a:buChar char="✓"/>
            </a:pPr>
            <a:r>
              <a:rPr lang="en-US" dirty="0"/>
              <a:t> </a:t>
            </a:r>
            <a:r>
              <a:rPr lang="en-US" b="1" dirty="0">
                <a:solidFill>
                  <a:schemeClr val="accent2">
                    <a:lumMod val="60000"/>
                    <a:lumOff val="40000"/>
                  </a:schemeClr>
                </a:solidFill>
              </a:rPr>
              <a:t>Council 1729 (Somerton)</a:t>
            </a:r>
          </a:p>
          <a:p>
            <a:pPr lvl="2">
              <a:buFont typeface=".SF NS Symbols Regular"/>
              <a:buChar char="✓"/>
            </a:pPr>
            <a:r>
              <a:rPr lang="en-US" dirty="0"/>
              <a:t> Holy Family Parish – Phoenix</a:t>
            </a:r>
          </a:p>
          <a:p>
            <a:pPr lvl="2">
              <a:buFont typeface=".SF NS Symbols Regular"/>
              <a:buChar char="✓"/>
            </a:pPr>
            <a:r>
              <a:rPr lang="en-US" dirty="0"/>
              <a:t> San Luis – Membership Drives to start soon.</a:t>
            </a:r>
          </a:p>
          <a:p>
            <a:pPr lvl="1">
              <a:buFont typeface="Wingdings" pitchFamily="2" charset="2"/>
              <a:buChar char="§"/>
            </a:pPr>
            <a:r>
              <a:rPr lang="en-US" dirty="0"/>
              <a:t>Reactivating Inactive Spanish Speaking Councils</a:t>
            </a:r>
          </a:p>
          <a:p>
            <a:pPr lvl="2">
              <a:buFont typeface="Wingdings" pitchFamily="2" charset="2"/>
              <a:buChar char="ü"/>
            </a:pPr>
            <a:r>
              <a:rPr lang="en-US" dirty="0"/>
              <a:t> </a:t>
            </a:r>
            <a:r>
              <a:rPr lang="en-US" b="1" dirty="0">
                <a:solidFill>
                  <a:schemeClr val="accent2">
                    <a:lumMod val="60000"/>
                    <a:lumOff val="40000"/>
                  </a:schemeClr>
                </a:solidFill>
              </a:rPr>
              <a:t>Council 6858 (St. Margaret Mary Parish, Tucson)</a:t>
            </a:r>
          </a:p>
          <a:p>
            <a:pPr lvl="1"/>
            <a:r>
              <a:rPr lang="en-US" dirty="0"/>
              <a:t>Re-invigorate the Round Table Program to aid HD</a:t>
            </a:r>
          </a:p>
          <a:p>
            <a:pPr lvl="1"/>
            <a:endParaRPr lang="en-US" dirty="0"/>
          </a:p>
        </p:txBody>
      </p:sp>
      <p:sp>
        <p:nvSpPr>
          <p:cNvPr id="4" name="Footer Placeholder 2">
            <a:extLst>
              <a:ext uri="{FF2B5EF4-FFF2-40B4-BE49-F238E27FC236}">
                <a16:creationId xmlns:a16="http://schemas.microsoft.com/office/drawing/2014/main" id="{70C9685D-1C1C-0D47-9E49-1288DA65DE3D}"/>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73527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C2CC-557D-C340-AB4C-C4CD298305D1}"/>
              </a:ext>
            </a:extLst>
          </p:cNvPr>
          <p:cNvSpPr>
            <a:spLocks noGrp="1"/>
          </p:cNvSpPr>
          <p:nvPr>
            <p:ph type="title"/>
          </p:nvPr>
        </p:nvSpPr>
        <p:spPr/>
        <p:txBody>
          <a:bodyPr/>
          <a:lstStyle/>
          <a:p>
            <a:r>
              <a:rPr lang="en-US" dirty="0"/>
              <a:t>District &amp; Council Membership</a:t>
            </a:r>
          </a:p>
        </p:txBody>
      </p:sp>
      <p:sp>
        <p:nvSpPr>
          <p:cNvPr id="3" name="Content Placeholder 2">
            <a:extLst>
              <a:ext uri="{FF2B5EF4-FFF2-40B4-BE49-F238E27FC236}">
                <a16:creationId xmlns:a16="http://schemas.microsoft.com/office/drawing/2014/main" id="{09A29101-192D-0B4E-BDA1-04BA89EAFEE4}"/>
              </a:ext>
            </a:extLst>
          </p:cNvPr>
          <p:cNvSpPr>
            <a:spLocks noGrp="1"/>
          </p:cNvSpPr>
          <p:nvPr>
            <p:ph idx="1"/>
          </p:nvPr>
        </p:nvSpPr>
        <p:spPr/>
        <p:txBody>
          <a:bodyPr/>
          <a:lstStyle/>
          <a:p>
            <a:r>
              <a:rPr lang="en-US" dirty="0"/>
              <a:t>Current Status and Plans to become star</a:t>
            </a:r>
          </a:p>
        </p:txBody>
      </p:sp>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217636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6F17-A5AA-A34B-8584-2C8B07E86471}"/>
              </a:ext>
            </a:extLst>
          </p:cNvPr>
          <p:cNvSpPr>
            <a:spLocks noGrp="1"/>
          </p:cNvSpPr>
          <p:nvPr>
            <p:ph type="title"/>
          </p:nvPr>
        </p:nvSpPr>
        <p:spPr/>
        <p:txBody>
          <a:bodyPr/>
          <a:lstStyle/>
          <a:p>
            <a:r>
              <a:rPr lang="en-US" dirty="0"/>
              <a:t>General Goals – FY 2018-19</a:t>
            </a:r>
          </a:p>
        </p:txBody>
      </p:sp>
      <p:sp>
        <p:nvSpPr>
          <p:cNvPr id="3" name="Content Placeholder 2">
            <a:extLst>
              <a:ext uri="{FF2B5EF4-FFF2-40B4-BE49-F238E27FC236}">
                <a16:creationId xmlns:a16="http://schemas.microsoft.com/office/drawing/2014/main" id="{17D3EAB6-8084-7C4A-8A58-92E931753D1D}"/>
              </a:ext>
            </a:extLst>
          </p:cNvPr>
          <p:cNvSpPr>
            <a:spLocks noGrp="1"/>
          </p:cNvSpPr>
          <p:nvPr>
            <p:ph idx="1"/>
          </p:nvPr>
        </p:nvSpPr>
        <p:spPr>
          <a:xfrm>
            <a:off x="1752600" y="914400"/>
            <a:ext cx="8610600" cy="5394960"/>
          </a:xfrm>
        </p:spPr>
        <p:txBody>
          <a:bodyPr>
            <a:normAutofit/>
          </a:bodyPr>
          <a:lstStyle/>
          <a:p>
            <a:r>
              <a:rPr lang="en-US" dirty="0"/>
              <a:t>Training &amp; Leadership Development</a:t>
            </a:r>
          </a:p>
          <a:p>
            <a:pPr lvl="1"/>
            <a:r>
              <a:rPr lang="en-US" dirty="0"/>
              <a:t>DD Training at State Org &amp; Mid-Year Meetings</a:t>
            </a:r>
          </a:p>
          <a:p>
            <a:pPr lvl="2">
              <a:buFont typeface=".SF NS Symbols Regular"/>
              <a:buChar char="✓"/>
            </a:pPr>
            <a:r>
              <a:rPr lang="en-US" dirty="0"/>
              <a:t> </a:t>
            </a:r>
            <a:r>
              <a:rPr lang="en-US" b="1" dirty="0">
                <a:solidFill>
                  <a:schemeClr val="accent2">
                    <a:lumMod val="60000"/>
                    <a:lumOff val="40000"/>
                  </a:schemeClr>
                </a:solidFill>
              </a:rPr>
              <a:t>June 2018 Org Meeting</a:t>
            </a:r>
          </a:p>
          <a:p>
            <a:pPr lvl="2">
              <a:buFont typeface=".SF NS Symbols Regular"/>
              <a:buChar char="✓"/>
            </a:pPr>
            <a:r>
              <a:rPr lang="en-US" b="1" dirty="0">
                <a:solidFill>
                  <a:schemeClr val="accent2">
                    <a:lumMod val="60000"/>
                    <a:lumOff val="40000"/>
                  </a:schemeClr>
                </a:solidFill>
              </a:rPr>
              <a:t> Nov-Dec 2018 Mid-Year Meeting</a:t>
            </a:r>
          </a:p>
          <a:p>
            <a:pPr lvl="1"/>
            <a:r>
              <a:rPr lang="en-US" dirty="0"/>
              <a:t>Regional Meetings</a:t>
            </a:r>
          </a:p>
          <a:p>
            <a:pPr lvl="2">
              <a:buFont typeface=".SF NS Symbols Regular"/>
              <a:buChar char="✓"/>
            </a:pPr>
            <a:r>
              <a:rPr lang="en-US" dirty="0"/>
              <a:t> </a:t>
            </a:r>
            <a:r>
              <a:rPr lang="en-US" b="1" dirty="0">
                <a:solidFill>
                  <a:schemeClr val="accent2">
                    <a:lumMod val="60000"/>
                    <a:lumOff val="40000"/>
                  </a:schemeClr>
                </a:solidFill>
              </a:rPr>
              <a:t>4 meetings held in October (2 – Tucson; 2 – Phoenix)</a:t>
            </a:r>
          </a:p>
          <a:p>
            <a:pPr lvl="2">
              <a:buFont typeface="Wingdings" pitchFamily="2" charset="2"/>
              <a:buChar char="§"/>
            </a:pPr>
            <a:r>
              <a:rPr lang="en-US" dirty="0"/>
              <a:t>We plan on having others in the Spring 2019</a:t>
            </a:r>
          </a:p>
          <a:p>
            <a:pPr lvl="1"/>
            <a:r>
              <a:rPr lang="en-US" dirty="0"/>
              <a:t>Council Level Training by State Membership Team</a:t>
            </a:r>
          </a:p>
          <a:p>
            <a:pPr lvl="2">
              <a:buFont typeface="Wingdings" pitchFamily="2" charset="2"/>
              <a:buChar char="ü"/>
            </a:pPr>
            <a:r>
              <a:rPr lang="en-US" dirty="0"/>
              <a:t> </a:t>
            </a:r>
            <a:r>
              <a:rPr lang="en-US" b="1" dirty="0">
                <a:solidFill>
                  <a:schemeClr val="accent2">
                    <a:lumMod val="60000"/>
                    <a:lumOff val="40000"/>
                  </a:schemeClr>
                </a:solidFill>
              </a:rPr>
              <a:t>Held during  June State Organization Meeting</a:t>
            </a:r>
          </a:p>
          <a:p>
            <a:pPr lvl="2">
              <a:buFont typeface="Wingdings" pitchFamily="2" charset="2"/>
              <a:buChar char="ü"/>
            </a:pPr>
            <a:r>
              <a:rPr lang="en-US" dirty="0"/>
              <a:t> </a:t>
            </a:r>
            <a:r>
              <a:rPr lang="en-US" b="1" dirty="0">
                <a:solidFill>
                  <a:schemeClr val="accent2">
                    <a:lumMod val="60000"/>
                    <a:lumOff val="40000"/>
                  </a:schemeClr>
                </a:solidFill>
              </a:rPr>
              <a:t>Held during Nov-Dec State Mid-Year Meeting</a:t>
            </a:r>
          </a:p>
        </p:txBody>
      </p:sp>
      <p:sp>
        <p:nvSpPr>
          <p:cNvPr id="4" name="Footer Placeholder 2">
            <a:extLst>
              <a:ext uri="{FF2B5EF4-FFF2-40B4-BE49-F238E27FC236}">
                <a16:creationId xmlns:a16="http://schemas.microsoft.com/office/drawing/2014/main" id="{A53FA0D2-056F-1348-8B9B-1BDC80235DE1}"/>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861421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6F17-A5AA-A34B-8584-2C8B07E86471}"/>
              </a:ext>
            </a:extLst>
          </p:cNvPr>
          <p:cNvSpPr>
            <a:spLocks noGrp="1"/>
          </p:cNvSpPr>
          <p:nvPr>
            <p:ph type="title"/>
          </p:nvPr>
        </p:nvSpPr>
        <p:spPr>
          <a:xfrm>
            <a:off x="2286000" y="0"/>
            <a:ext cx="8382000" cy="731838"/>
          </a:xfrm>
        </p:spPr>
        <p:txBody>
          <a:bodyPr/>
          <a:lstStyle/>
          <a:p>
            <a:r>
              <a:rPr lang="en-US" dirty="0"/>
              <a:t>General Goals – FY 2018-19</a:t>
            </a:r>
          </a:p>
        </p:txBody>
      </p:sp>
      <p:sp>
        <p:nvSpPr>
          <p:cNvPr id="3" name="Content Placeholder 2">
            <a:extLst>
              <a:ext uri="{FF2B5EF4-FFF2-40B4-BE49-F238E27FC236}">
                <a16:creationId xmlns:a16="http://schemas.microsoft.com/office/drawing/2014/main" id="{17D3EAB6-8084-7C4A-8A58-92E931753D1D}"/>
              </a:ext>
            </a:extLst>
          </p:cNvPr>
          <p:cNvSpPr>
            <a:spLocks noGrp="1"/>
          </p:cNvSpPr>
          <p:nvPr>
            <p:ph idx="1"/>
          </p:nvPr>
        </p:nvSpPr>
        <p:spPr>
          <a:xfrm>
            <a:off x="1752600" y="914400"/>
            <a:ext cx="8610600" cy="5394960"/>
          </a:xfrm>
        </p:spPr>
        <p:txBody>
          <a:bodyPr>
            <a:normAutofit lnSpcReduction="10000"/>
          </a:bodyPr>
          <a:lstStyle/>
          <a:p>
            <a:r>
              <a:rPr lang="en-US" dirty="0"/>
              <a:t>Activities through our Faith In Action Program</a:t>
            </a:r>
          </a:p>
          <a:p>
            <a:pPr lvl="1"/>
            <a:r>
              <a:rPr lang="en-US" dirty="0"/>
              <a:t>Ultrasound Initiative</a:t>
            </a:r>
          </a:p>
          <a:p>
            <a:pPr lvl="2">
              <a:buFont typeface=".SF NS Symbols Regular"/>
              <a:buChar char="✓"/>
            </a:pPr>
            <a:r>
              <a:rPr lang="en-US" dirty="0"/>
              <a:t> </a:t>
            </a:r>
            <a:r>
              <a:rPr lang="en-US" b="1" dirty="0">
                <a:solidFill>
                  <a:schemeClr val="accent2">
                    <a:lumMod val="60000"/>
                    <a:lumOff val="40000"/>
                  </a:schemeClr>
                </a:solidFill>
              </a:rPr>
              <a:t>Raised over $13,500 since July 1, 2018</a:t>
            </a:r>
          </a:p>
          <a:p>
            <a:pPr lvl="2">
              <a:buFont typeface=".SF NS Symbols Regular"/>
              <a:buChar char="✓"/>
            </a:pPr>
            <a:r>
              <a:rPr lang="en-US" b="1" dirty="0">
                <a:solidFill>
                  <a:schemeClr val="accent2">
                    <a:lumMod val="60000"/>
                    <a:lumOff val="40000"/>
                  </a:schemeClr>
                </a:solidFill>
              </a:rPr>
              <a:t> In the process of purchasing one Ultrasound Machine</a:t>
            </a:r>
          </a:p>
          <a:p>
            <a:pPr lvl="2">
              <a:buFont typeface=".SF NS Symbols Regular"/>
              <a:buChar char="✓"/>
            </a:pPr>
            <a:r>
              <a:rPr lang="en-US" b="1" dirty="0">
                <a:solidFill>
                  <a:schemeClr val="accent2">
                    <a:lumMod val="60000"/>
                    <a:lumOff val="40000"/>
                  </a:schemeClr>
                </a:solidFill>
              </a:rPr>
              <a:t> Well on our way to buy a second</a:t>
            </a:r>
          </a:p>
          <a:p>
            <a:pPr lvl="1"/>
            <a:r>
              <a:rPr lang="en-US" dirty="0"/>
              <a:t>ARC  - Increase Council Participation</a:t>
            </a:r>
          </a:p>
          <a:p>
            <a:pPr lvl="2">
              <a:buFont typeface=".SF NS Symbols Regular"/>
              <a:buChar char="✓"/>
            </a:pPr>
            <a:r>
              <a:rPr lang="en-US" dirty="0"/>
              <a:t> 72 Councils participated in the 2018 ARC</a:t>
            </a:r>
          </a:p>
          <a:p>
            <a:pPr lvl="2">
              <a:buFont typeface=".SF NS Symbols Regular"/>
              <a:buChar char="✓"/>
            </a:pPr>
            <a:r>
              <a:rPr lang="en-US" dirty="0"/>
              <a:t> About the same participation as previous years</a:t>
            </a:r>
          </a:p>
          <a:p>
            <a:pPr lvl="1"/>
            <a:r>
              <a:rPr lang="en-US" dirty="0"/>
              <a:t>Establish Corporate Mass &amp; 5</a:t>
            </a:r>
            <a:r>
              <a:rPr lang="en-US" baseline="30000" dirty="0"/>
              <a:t>th</a:t>
            </a:r>
            <a:r>
              <a:rPr lang="en-US" dirty="0"/>
              <a:t> Sunday Rosary Program at each active Council</a:t>
            </a:r>
          </a:p>
          <a:p>
            <a:pPr lvl="1"/>
            <a:r>
              <a:rPr lang="en-US" dirty="0"/>
              <a:t>PWID Program – Increase Council Participation</a:t>
            </a:r>
          </a:p>
          <a:p>
            <a:pPr lvl="2">
              <a:buFont typeface=".SF NS Symbols Regular"/>
              <a:buChar char="✓"/>
            </a:pPr>
            <a:r>
              <a:rPr lang="en-US" dirty="0"/>
              <a:t> Councils are still sending in their forms &amp; checks</a:t>
            </a:r>
          </a:p>
          <a:p>
            <a:pPr lvl="1"/>
            <a:r>
              <a:rPr lang="en-US" dirty="0"/>
              <a:t>State Charity Raffle – Increase Council Participation</a:t>
            </a:r>
          </a:p>
          <a:p>
            <a:pPr lvl="2">
              <a:buFont typeface=".SF NS Symbols Regular"/>
              <a:buChar char="✓"/>
            </a:pPr>
            <a:endParaRPr lang="en-US" b="1" dirty="0">
              <a:solidFill>
                <a:schemeClr val="accent2">
                  <a:lumMod val="60000"/>
                  <a:lumOff val="40000"/>
                </a:schemeClr>
              </a:solidFill>
            </a:endParaRPr>
          </a:p>
        </p:txBody>
      </p:sp>
      <p:sp>
        <p:nvSpPr>
          <p:cNvPr id="4" name="Footer Placeholder 2">
            <a:extLst>
              <a:ext uri="{FF2B5EF4-FFF2-40B4-BE49-F238E27FC236}">
                <a16:creationId xmlns:a16="http://schemas.microsoft.com/office/drawing/2014/main" id="{6D9A0419-7D3D-8546-9E32-414D15D3B153}"/>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4286696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2B95-B59B-E141-931E-819AF48363D2}"/>
              </a:ext>
            </a:extLst>
          </p:cNvPr>
          <p:cNvSpPr>
            <a:spLocks noGrp="1"/>
          </p:cNvSpPr>
          <p:nvPr>
            <p:ph type="title"/>
          </p:nvPr>
        </p:nvSpPr>
        <p:spPr/>
        <p:txBody>
          <a:bodyPr/>
          <a:lstStyle/>
          <a:p>
            <a:r>
              <a:rPr lang="en-US" dirty="0"/>
              <a:t>General Goals – FY 2018-19</a:t>
            </a:r>
          </a:p>
        </p:txBody>
      </p:sp>
      <p:sp>
        <p:nvSpPr>
          <p:cNvPr id="3" name="Text Placeholder 2">
            <a:extLst>
              <a:ext uri="{FF2B5EF4-FFF2-40B4-BE49-F238E27FC236}">
                <a16:creationId xmlns:a16="http://schemas.microsoft.com/office/drawing/2014/main" id="{715F4F48-5826-BF4B-88C8-64B542D52A00}"/>
              </a:ext>
            </a:extLst>
          </p:cNvPr>
          <p:cNvSpPr>
            <a:spLocks noGrp="1"/>
          </p:cNvSpPr>
          <p:nvPr>
            <p:ph type="body" idx="1"/>
          </p:nvPr>
        </p:nvSpPr>
        <p:spPr/>
        <p:txBody>
          <a:bodyPr anchor="ctr"/>
          <a:lstStyle/>
          <a:p>
            <a:pPr algn="ctr"/>
            <a:r>
              <a:rPr lang="en-US" sz="4000" dirty="0" err="1"/>
              <a:t>Vivat</a:t>
            </a:r>
            <a:r>
              <a:rPr lang="en-US" sz="4000" dirty="0"/>
              <a:t> Jesus!</a:t>
            </a:r>
            <a:endParaRPr lang="en-US" dirty="0"/>
          </a:p>
        </p:txBody>
      </p:sp>
      <p:sp>
        <p:nvSpPr>
          <p:cNvPr id="5" name="Footer Placeholder 2">
            <a:extLst>
              <a:ext uri="{FF2B5EF4-FFF2-40B4-BE49-F238E27FC236}">
                <a16:creationId xmlns:a16="http://schemas.microsoft.com/office/drawing/2014/main" id="{D3C6DCB8-3CDC-8D41-B162-B88E02C9421B}"/>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808890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573C-40DD-40EB-8626-5D28F8E6C159}"/>
              </a:ext>
            </a:extLst>
          </p:cNvPr>
          <p:cNvSpPr>
            <a:spLocks noGrp="1"/>
          </p:cNvSpPr>
          <p:nvPr>
            <p:ph type="title"/>
          </p:nvPr>
        </p:nvSpPr>
        <p:spPr>
          <a:xfrm>
            <a:off x="1016000" y="0"/>
            <a:ext cx="11176000" cy="762000"/>
          </a:xfrm>
        </p:spPr>
        <p:txBody>
          <a:bodyPr/>
          <a:lstStyle/>
          <a:p>
            <a:r>
              <a:rPr lang="en-US" dirty="0"/>
              <a:t>DD Reimbursement </a:t>
            </a:r>
          </a:p>
        </p:txBody>
      </p:sp>
      <p:graphicFrame>
        <p:nvGraphicFramePr>
          <p:cNvPr id="3" name="Object 2">
            <a:extLst>
              <a:ext uri="{FF2B5EF4-FFF2-40B4-BE49-F238E27FC236}">
                <a16:creationId xmlns:a16="http://schemas.microsoft.com/office/drawing/2014/main" id="{932CA9E7-3A68-4004-9D06-935369A8160B}"/>
              </a:ext>
            </a:extLst>
          </p:cNvPr>
          <p:cNvGraphicFramePr>
            <a:graphicFrameLocks noChangeAspect="1"/>
          </p:cNvGraphicFramePr>
          <p:nvPr>
            <p:extLst>
              <p:ext uri="{D42A27DB-BD31-4B8C-83A1-F6EECF244321}">
                <p14:modId xmlns:p14="http://schemas.microsoft.com/office/powerpoint/2010/main" val="3513848029"/>
              </p:ext>
            </p:extLst>
          </p:nvPr>
        </p:nvGraphicFramePr>
        <p:xfrm>
          <a:off x="2133600" y="1105034"/>
          <a:ext cx="7823200" cy="5295765"/>
        </p:xfrm>
        <a:graphic>
          <a:graphicData uri="http://schemas.openxmlformats.org/presentationml/2006/ole">
            <mc:AlternateContent xmlns:mc="http://schemas.openxmlformats.org/markup-compatibility/2006">
              <mc:Choice xmlns:v="urn:schemas-microsoft-com:vml" Requires="v">
                <p:oleObj spid="_x0000_s1032" name="Acrobat Document" r:id="rId3" imgW="5829257" imgH="7543568" progId="Acrobat.Document.2015">
                  <p:embed/>
                </p:oleObj>
              </mc:Choice>
              <mc:Fallback>
                <p:oleObj name="Acrobat Document" r:id="rId3" imgW="5829257" imgH="7543568" progId="Acrobat.Document.2015">
                  <p:embed/>
                  <p:pic>
                    <p:nvPicPr>
                      <p:cNvPr id="0" name=""/>
                      <p:cNvPicPr/>
                      <p:nvPr/>
                    </p:nvPicPr>
                    <p:blipFill>
                      <a:blip r:embed="rId4"/>
                      <a:stretch>
                        <a:fillRect/>
                      </a:stretch>
                    </p:blipFill>
                    <p:spPr>
                      <a:xfrm>
                        <a:off x="2133600" y="1105034"/>
                        <a:ext cx="7823200" cy="5295765"/>
                      </a:xfrm>
                      <a:prstGeom prst="rect">
                        <a:avLst/>
                      </a:prstGeom>
                    </p:spPr>
                  </p:pic>
                </p:oleObj>
              </mc:Fallback>
            </mc:AlternateContent>
          </a:graphicData>
        </a:graphic>
      </p:graphicFrame>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40261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DD Reimbursement </a:t>
            </a:r>
          </a:p>
        </p:txBody>
      </p:sp>
      <p:sp>
        <p:nvSpPr>
          <p:cNvPr id="3" name="Subtitle 2"/>
          <p:cNvSpPr>
            <a:spLocks noGrp="1"/>
          </p:cNvSpPr>
          <p:nvPr>
            <p:ph type="subTitle" idx="1"/>
          </p:nvPr>
        </p:nvSpPr>
        <p:spPr>
          <a:xfrm>
            <a:off x="812800" y="1143000"/>
            <a:ext cx="10769600" cy="5029200"/>
          </a:xfrm>
        </p:spPr>
        <p:txBody>
          <a:bodyPr>
            <a:normAutofit/>
          </a:bodyPr>
          <a:lstStyle/>
          <a:p>
            <a:r>
              <a:rPr lang="en-US" sz="3600" dirty="0"/>
              <a:t>Missing/wrong:</a:t>
            </a:r>
          </a:p>
          <a:p>
            <a:r>
              <a:rPr lang="en-US" dirty="0"/>
              <a:t> Council #</a:t>
            </a:r>
          </a:p>
          <a:p>
            <a:r>
              <a:rPr lang="en-US" dirty="0"/>
              <a:t>Name, address </a:t>
            </a:r>
          </a:p>
          <a:p>
            <a:r>
              <a:rPr lang="en-US" dirty="0"/>
              <a:t>Not signed</a:t>
            </a:r>
          </a:p>
          <a:p>
            <a:r>
              <a:rPr lang="en-US" dirty="0"/>
              <a:t>No District #</a:t>
            </a:r>
          </a:p>
          <a:p>
            <a:r>
              <a:rPr lang="en-US" dirty="0"/>
              <a:t>All documents in PDF format- no exceptions</a:t>
            </a:r>
          </a:p>
          <a:p>
            <a:r>
              <a:rPr lang="en-US" dirty="0"/>
              <a:t>Cancelled Checks  -are not the receipts</a:t>
            </a:r>
          </a:p>
          <a:p>
            <a:r>
              <a:rPr lang="en-US" dirty="0"/>
              <a:t>Purpose of the Council visit</a:t>
            </a:r>
          </a:p>
          <a:p>
            <a:endParaRPr lang="en-US" dirty="0"/>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28664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a:t>
            </a:r>
          </a:p>
        </p:txBody>
      </p:sp>
      <p:sp>
        <p:nvSpPr>
          <p:cNvPr id="3" name="Content Placeholder 2"/>
          <p:cNvSpPr>
            <a:spLocks noGrp="1"/>
          </p:cNvSpPr>
          <p:nvPr>
            <p:ph idx="1"/>
          </p:nvPr>
        </p:nvSpPr>
        <p:spPr/>
        <p:txBody>
          <a:bodyPr/>
          <a:lstStyle/>
          <a:p>
            <a:endParaRPr lang="en-US"/>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65653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0"/>
            <a:ext cx="8382000" cy="838200"/>
          </a:xfrm>
        </p:spPr>
        <p:txBody>
          <a:bodyPr>
            <a:normAutofit/>
          </a:bodyPr>
          <a:lstStyle/>
          <a:p>
            <a:r>
              <a:rPr lang="en-US" sz="4000" dirty="0"/>
              <a:t>training</a:t>
            </a:r>
          </a:p>
        </p:txBody>
      </p:sp>
      <p:sp>
        <p:nvSpPr>
          <p:cNvPr id="3" name="Subtitle 2"/>
          <p:cNvSpPr>
            <a:spLocks noGrp="1"/>
          </p:cNvSpPr>
          <p:nvPr>
            <p:ph type="subTitle" idx="1"/>
          </p:nvPr>
        </p:nvSpPr>
        <p:spPr/>
        <p:txBody>
          <a:bodyPr/>
          <a:lstStyle/>
          <a:p>
            <a:pPr marL="457200" indent="-457200" algn="l">
              <a:buFont typeface="Arial" panose="020B0604020202020204" pitchFamily="34" charset="0"/>
              <a:buChar char="•"/>
            </a:pPr>
            <a:r>
              <a:rPr lang="en-US" dirty="0"/>
              <a:t>Fraternal Training Portal</a:t>
            </a:r>
          </a:p>
          <a:p>
            <a:pPr marL="457200" indent="-457200" algn="l">
              <a:buFont typeface="Arial" panose="020B0604020202020204" pitchFamily="34" charset="0"/>
              <a:buChar char="•"/>
            </a:pPr>
            <a:r>
              <a:rPr lang="en-US" dirty="0"/>
              <a:t>Supreme Offered Webinars</a:t>
            </a:r>
          </a:p>
          <a:p>
            <a:pPr marL="457200" indent="-457200" algn="l">
              <a:buFont typeface="Arial" panose="020B0604020202020204" pitchFamily="34" charset="0"/>
              <a:buChar char="•"/>
            </a:pPr>
            <a:r>
              <a:rPr lang="en-US" dirty="0"/>
              <a:t>Council Officers &amp; Membership</a:t>
            </a:r>
          </a:p>
        </p:txBody>
      </p:sp>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65667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Fraternal Training Portal</a:t>
            </a:r>
          </a:p>
        </p:txBody>
      </p:sp>
      <p:sp>
        <p:nvSpPr>
          <p:cNvPr id="3" name="Content Placeholder 2"/>
          <p:cNvSpPr>
            <a:spLocks noGrp="1"/>
          </p:cNvSpPr>
          <p:nvPr>
            <p:ph idx="1"/>
          </p:nvPr>
        </p:nvSpPr>
        <p:spPr/>
        <p:txBody>
          <a:bodyPr/>
          <a:lstStyle/>
          <a:p>
            <a:r>
              <a:rPr lang="en-US" dirty="0"/>
              <a:t>Fraternal Training Portal</a:t>
            </a:r>
          </a:p>
          <a:p>
            <a:pPr lvl="1"/>
            <a:r>
              <a:rPr lang="en-US" u="sng" dirty="0"/>
              <a:t>Getting To It</a:t>
            </a:r>
          </a:p>
          <a:p>
            <a:pPr lvl="2"/>
            <a:r>
              <a:rPr lang="en-US" dirty="0"/>
              <a:t>Access available through Officers </a:t>
            </a:r>
            <a:r>
              <a:rPr lang="en-US" dirty="0" err="1"/>
              <a:t>Online’s</a:t>
            </a:r>
            <a:r>
              <a:rPr lang="en-US" dirty="0"/>
              <a:t> Fraternal Training </a:t>
            </a:r>
          </a:p>
          <a:p>
            <a:pPr lvl="2"/>
            <a:r>
              <a:rPr lang="en-US" dirty="0"/>
              <a:t>Full membership access through: </a:t>
            </a:r>
            <a:r>
              <a:rPr lang="en-US" dirty="0">
                <a:hlinkClick r:id="rId2"/>
              </a:rPr>
              <a:t>www.kofc.org/trainingmicrosite</a:t>
            </a:r>
            <a:r>
              <a:rPr lang="en-US" dirty="0"/>
              <a:t>  </a:t>
            </a:r>
          </a:p>
          <a:p>
            <a:pPr marL="585216" lvl="1" indent="0">
              <a:buNone/>
            </a:pPr>
            <a:endParaRPr lang="en-US" u="sng" dirty="0"/>
          </a:p>
          <a:p>
            <a:pPr lvl="1"/>
            <a:r>
              <a:rPr lang="en-US" u="sng" dirty="0"/>
              <a:t>What You Get</a:t>
            </a:r>
          </a:p>
          <a:p>
            <a:pPr lvl="2"/>
            <a:r>
              <a:rPr lang="en-US" dirty="0"/>
              <a:t>Access to currently announced / scheduled / archived webinars offered by Supreme</a:t>
            </a:r>
          </a:p>
          <a:p>
            <a:pPr lvl="2"/>
            <a:r>
              <a:rPr lang="en-US" dirty="0"/>
              <a:t>Officer position training (GK, DGK, DD, etc.) for interested members (or current position holders)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828800"/>
            <a:ext cx="457200" cy="457200"/>
          </a:xfrm>
          <a:prstGeom prst="rect">
            <a:avLst/>
          </a:prstGeom>
        </p:spPr>
      </p:pic>
      <p:sp>
        <p:nvSpPr>
          <p:cNvPr id="5" name="Explosion 2 4"/>
          <p:cNvSpPr/>
          <p:nvPr/>
        </p:nvSpPr>
        <p:spPr>
          <a:xfrm rot="1173881">
            <a:off x="8001000" y="2277207"/>
            <a:ext cx="1981200" cy="1447800"/>
          </a:xfrm>
          <a:prstGeom prst="irregularSeal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0000"/>
                </a:solidFill>
                <a:latin typeface="Freestyle Script" panose="030804020302050B0404" pitchFamily="66" charset="0"/>
              </a:rPr>
              <a:t>NEW</a:t>
            </a:r>
            <a:endParaRPr lang="en-US" b="1" i="1" dirty="0">
              <a:solidFill>
                <a:srgbClr val="FF0000"/>
              </a:solidFill>
              <a:latin typeface="Freestyle Script" panose="030804020302050B0404" pitchFamily="66" charset="0"/>
            </a:endParaRPr>
          </a:p>
        </p:txBody>
      </p:sp>
      <p:sp>
        <p:nvSpPr>
          <p:cNvPr id="6" name="Right Arrow 5"/>
          <p:cNvSpPr/>
          <p:nvPr/>
        </p:nvSpPr>
        <p:spPr>
          <a:xfrm rot="10800000">
            <a:off x="7467600" y="3071447"/>
            <a:ext cx="715108" cy="169984"/>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01953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Fraternal Training Portal</a:t>
            </a:r>
          </a:p>
        </p:txBody>
      </p:sp>
      <p:sp>
        <p:nvSpPr>
          <p:cNvPr id="3" name="Content Placeholder 2"/>
          <p:cNvSpPr>
            <a:spLocks noGrp="1"/>
          </p:cNvSpPr>
          <p:nvPr>
            <p:ph idx="1"/>
          </p:nvPr>
        </p:nvSpPr>
        <p:spPr/>
        <p:txBody>
          <a:bodyPr>
            <a:normAutofit fontScale="92500" lnSpcReduction="10000"/>
          </a:bodyPr>
          <a:lstStyle/>
          <a:p>
            <a:r>
              <a:rPr lang="en-US" dirty="0"/>
              <a:t>Supreme Webinars</a:t>
            </a:r>
          </a:p>
          <a:p>
            <a:pPr lvl="1"/>
            <a:r>
              <a:rPr lang="en-US" u="sng" dirty="0"/>
              <a:t>Currently Scheduled</a:t>
            </a:r>
          </a:p>
          <a:p>
            <a:pPr lvl="2"/>
            <a:r>
              <a:rPr lang="en-US" b="1" dirty="0"/>
              <a:t>Title:  Your Story, Your Council, Your Faith in Action</a:t>
            </a:r>
            <a:br>
              <a:rPr lang="en-US" dirty="0"/>
            </a:br>
            <a:r>
              <a:rPr lang="en-US" b="1" dirty="0"/>
              <a:t>Date:  Tuesday, December 11, 2018  - 8:30 p.m. Eastern</a:t>
            </a:r>
          </a:p>
          <a:p>
            <a:pPr lvl="1"/>
            <a:endParaRPr lang="en-US" b="1" dirty="0"/>
          </a:p>
          <a:p>
            <a:pPr lvl="1"/>
            <a:r>
              <a:rPr lang="en-US" u="sng" dirty="0"/>
              <a:t>Access To:</a:t>
            </a:r>
          </a:p>
          <a:p>
            <a:pPr lvl="2"/>
            <a:r>
              <a:rPr lang="en-US" dirty="0"/>
              <a:t>History of the K of C</a:t>
            </a:r>
          </a:p>
          <a:p>
            <a:pPr lvl="2"/>
            <a:r>
              <a:rPr lang="en-US" dirty="0"/>
              <a:t>Webinar Archive</a:t>
            </a:r>
          </a:p>
          <a:p>
            <a:pPr lvl="2"/>
            <a:r>
              <a:rPr lang="en-US" dirty="0"/>
              <a:t>Earning the Star Council Award</a:t>
            </a:r>
          </a:p>
          <a:p>
            <a:pPr lvl="2"/>
            <a:r>
              <a:rPr lang="en-US" dirty="0"/>
              <a:t>Charitable Outreach</a:t>
            </a:r>
          </a:p>
          <a:p>
            <a:pPr lvl="2"/>
            <a:r>
              <a:rPr lang="en-US" dirty="0"/>
              <a:t>Fraternal Benefits</a:t>
            </a:r>
          </a:p>
          <a:p>
            <a:pPr lvl="2"/>
            <a:r>
              <a:rPr lang="en-US" dirty="0"/>
              <a:t>Membership Recruitment</a:t>
            </a:r>
          </a:p>
          <a:p>
            <a:pPr lvl="2"/>
            <a:r>
              <a:rPr lang="en-US" dirty="0"/>
              <a:t>Building the Domestic Church</a:t>
            </a:r>
          </a:p>
          <a:p>
            <a:pPr lvl="2"/>
            <a:r>
              <a:rPr lang="en-US" dirty="0"/>
              <a:t>Public Relations</a:t>
            </a:r>
          </a:p>
          <a:p>
            <a:pPr lvl="2"/>
            <a:r>
              <a:rPr lang="en-US" dirty="0"/>
              <a:t>Safe Environment</a:t>
            </a:r>
          </a:p>
          <a:p>
            <a:pPr lvl="1"/>
            <a:endParaRPr lang="en-US" dirty="0"/>
          </a:p>
        </p:txBody>
      </p:sp>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49651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Council Officer Training</a:t>
            </a:r>
          </a:p>
        </p:txBody>
      </p:sp>
      <p:sp>
        <p:nvSpPr>
          <p:cNvPr id="3" name="Content Placeholder 2"/>
          <p:cNvSpPr>
            <a:spLocks noGrp="1"/>
          </p:cNvSpPr>
          <p:nvPr>
            <p:ph idx="1"/>
          </p:nvPr>
        </p:nvSpPr>
        <p:spPr/>
        <p:txBody>
          <a:bodyPr/>
          <a:lstStyle/>
          <a:p>
            <a:r>
              <a:rPr lang="en-US" dirty="0"/>
              <a:t>State Deputy Initiative for Training</a:t>
            </a:r>
          </a:p>
          <a:p>
            <a:pPr lvl="1"/>
            <a:r>
              <a:rPr lang="en-US" dirty="0"/>
              <a:t>Council Officers Training </a:t>
            </a:r>
            <a:r>
              <a:rPr lang="en-US" sz="3600" dirty="0">
                <a:solidFill>
                  <a:srgbClr val="FF0000"/>
                </a:solidFill>
                <a:latin typeface="Freestyle Script" panose="030804020302050B0404" pitchFamily="66" charset="0"/>
              </a:rPr>
              <a:t>and</a:t>
            </a:r>
          </a:p>
          <a:p>
            <a:pPr lvl="1"/>
            <a:r>
              <a:rPr lang="en-US" dirty="0"/>
              <a:t>Financial Secretary Training</a:t>
            </a:r>
          </a:p>
          <a:p>
            <a:pPr marL="265176" indent="0">
              <a:buNone/>
            </a:pPr>
            <a:r>
              <a:rPr lang="en-US" i="1" u="sng" dirty="0"/>
              <a:t>To occur at least twice each per fraternal year</a:t>
            </a:r>
          </a:p>
          <a:p>
            <a:pPr marL="265176" indent="0">
              <a:buNone/>
            </a:pPr>
            <a:endParaRPr lang="en-US" dirty="0"/>
          </a:p>
          <a:p>
            <a:pPr marL="722376" indent="-457200"/>
            <a:r>
              <a:rPr lang="en-US" dirty="0"/>
              <a:t>Organizational Meeting June 30, 2018</a:t>
            </a:r>
          </a:p>
          <a:p>
            <a:pPr marL="1042416" lvl="1" indent="-457200"/>
            <a:r>
              <a:rPr lang="en-US" dirty="0"/>
              <a:t>Response was overwhelming – Thank you</a:t>
            </a:r>
          </a:p>
          <a:p>
            <a:pPr marL="722376" indent="-457200"/>
            <a:r>
              <a:rPr lang="en-US" dirty="0"/>
              <a:t>Mid-Year Meeting December 2, 2018</a:t>
            </a:r>
          </a:p>
          <a:p>
            <a:pPr marL="1042416" lvl="1" indent="-457200"/>
            <a:r>
              <a:rPr lang="en-US" dirty="0"/>
              <a:t>Again I hope the response will also be overwhelming – Thank you in advance.</a:t>
            </a:r>
          </a:p>
          <a:p>
            <a:pPr marL="722376" indent="-457200"/>
            <a:endParaRPr lang="en-US" dirty="0"/>
          </a:p>
        </p:txBody>
      </p:sp>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83651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Supreme Representative Training</a:t>
            </a:r>
          </a:p>
        </p:txBody>
      </p:sp>
      <p:sp>
        <p:nvSpPr>
          <p:cNvPr id="3" name="Content Placeholder 2"/>
          <p:cNvSpPr>
            <a:spLocks noGrp="1"/>
          </p:cNvSpPr>
          <p:nvPr>
            <p:ph idx="1"/>
          </p:nvPr>
        </p:nvSpPr>
        <p:spPr/>
        <p:txBody>
          <a:bodyPr/>
          <a:lstStyle/>
          <a:p>
            <a:r>
              <a:rPr lang="en-US" dirty="0"/>
              <a:t>October 22 thru October 25, 2018</a:t>
            </a:r>
          </a:p>
          <a:p>
            <a:pPr lvl="1"/>
            <a:endParaRPr lang="en-US" dirty="0"/>
          </a:p>
          <a:p>
            <a:pPr lvl="1"/>
            <a:r>
              <a:rPr lang="en-US" dirty="0"/>
              <a:t>Tucson – October 22</a:t>
            </a:r>
            <a:r>
              <a:rPr lang="en-US" baseline="30000" dirty="0"/>
              <a:t>nd</a:t>
            </a:r>
            <a:r>
              <a:rPr lang="en-US" dirty="0"/>
              <a:t>  &amp; 23</a:t>
            </a:r>
            <a:r>
              <a:rPr lang="en-US" baseline="30000" dirty="0"/>
              <a:t>rd</a:t>
            </a:r>
            <a:r>
              <a:rPr lang="en-US" dirty="0"/>
              <a:t> </a:t>
            </a:r>
          </a:p>
          <a:p>
            <a:pPr lvl="2">
              <a:tabLst>
                <a:tab pos="5486400" algn="l"/>
              </a:tabLst>
            </a:pPr>
            <a:r>
              <a:rPr lang="en-US" dirty="0"/>
              <a:t>Roy </a:t>
            </a:r>
            <a:r>
              <a:rPr lang="en-US" dirty="0" err="1"/>
              <a:t>Champeau</a:t>
            </a:r>
            <a:r>
              <a:rPr lang="en-US" dirty="0"/>
              <a:t> Council:	34</a:t>
            </a:r>
          </a:p>
          <a:p>
            <a:pPr lvl="2">
              <a:tabLst>
                <a:tab pos="5486400" algn="l"/>
              </a:tabLst>
            </a:pPr>
            <a:r>
              <a:rPr lang="en-US" dirty="0"/>
              <a:t>Chief Judge John M. Roll Chapter:	36</a:t>
            </a:r>
          </a:p>
          <a:p>
            <a:pPr marL="968375" lvl="2" indent="0">
              <a:buNone/>
              <a:tabLst>
                <a:tab pos="5486400" algn="l"/>
              </a:tabLst>
            </a:pPr>
            <a:r>
              <a:rPr lang="en-US" dirty="0"/>
              <a:t>                                                     </a:t>
            </a:r>
            <a:r>
              <a:rPr lang="en-US" b="1" dirty="0"/>
              <a:t>Total:	70</a:t>
            </a:r>
          </a:p>
          <a:p>
            <a:pPr lvl="1"/>
            <a:endParaRPr lang="en-US" dirty="0"/>
          </a:p>
          <a:p>
            <a:pPr lvl="1"/>
            <a:r>
              <a:rPr lang="en-US" dirty="0"/>
              <a:t>Phoenix – October 24</a:t>
            </a:r>
            <a:r>
              <a:rPr lang="en-US" baseline="30000" dirty="0"/>
              <a:t>th</a:t>
            </a:r>
            <a:r>
              <a:rPr lang="en-US" dirty="0"/>
              <a:t> &amp; 25</a:t>
            </a:r>
            <a:r>
              <a:rPr lang="en-US" baseline="30000" dirty="0"/>
              <a:t>th</a:t>
            </a:r>
          </a:p>
          <a:p>
            <a:pPr lvl="2">
              <a:tabLst>
                <a:tab pos="5486400" algn="l"/>
              </a:tabLst>
            </a:pPr>
            <a:r>
              <a:rPr lang="en-US" dirty="0"/>
              <a:t>Fray Francisco </a:t>
            </a:r>
            <a:r>
              <a:rPr lang="en-US" dirty="0" err="1"/>
              <a:t>Garces</a:t>
            </a:r>
            <a:r>
              <a:rPr lang="en-US" dirty="0"/>
              <a:t> Council:	37</a:t>
            </a:r>
          </a:p>
          <a:p>
            <a:pPr lvl="2">
              <a:tabLst>
                <a:tab pos="5486400" algn="l"/>
              </a:tabLst>
            </a:pPr>
            <a:r>
              <a:rPr lang="en-US" dirty="0"/>
              <a:t>Fr. John Hanley Council:	45</a:t>
            </a:r>
          </a:p>
          <a:p>
            <a:pPr marL="968375" lvl="2" indent="0">
              <a:buNone/>
              <a:tabLst>
                <a:tab pos="5486400" algn="l"/>
              </a:tabLst>
            </a:pPr>
            <a:r>
              <a:rPr lang="en-US" dirty="0"/>
              <a:t>                                                     </a:t>
            </a:r>
            <a:r>
              <a:rPr lang="en-US" b="1" dirty="0"/>
              <a:t>Total:	82</a:t>
            </a:r>
          </a:p>
        </p:txBody>
      </p:sp>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249121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167</TotalTime>
  <Words>1705</Words>
  <Application>Microsoft Office PowerPoint</Application>
  <PresentationFormat>Widescreen</PresentationFormat>
  <Paragraphs>430</Paragraphs>
  <Slides>45</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6" baseType="lpstr">
      <vt:lpstr>.SF NS Symbols Regular</vt:lpstr>
      <vt:lpstr>Arial</vt:lpstr>
      <vt:lpstr>Book Antiqua</vt:lpstr>
      <vt:lpstr>Calibri</vt:lpstr>
      <vt:lpstr>Freestyle Script</vt:lpstr>
      <vt:lpstr>Lucida Sans</vt:lpstr>
      <vt:lpstr>Wingdings</vt:lpstr>
      <vt:lpstr>Wingdings 2</vt:lpstr>
      <vt:lpstr>Wingdings 3</vt:lpstr>
      <vt:lpstr>Apex</vt:lpstr>
      <vt:lpstr>Acrobat Document</vt:lpstr>
      <vt:lpstr>2018 Mid-year meeting</vt:lpstr>
      <vt:lpstr>Knight’s Prayer</vt:lpstr>
      <vt:lpstr>PowerPoint Presentation</vt:lpstr>
      <vt:lpstr>District &amp; Council Membership</vt:lpstr>
      <vt:lpstr>training</vt:lpstr>
      <vt:lpstr>Fraternal Training Portal</vt:lpstr>
      <vt:lpstr>Fraternal Training Portal</vt:lpstr>
      <vt:lpstr>Council Officer Training</vt:lpstr>
      <vt:lpstr>Supreme Representative Training</vt:lpstr>
      <vt:lpstr>Silver Rose</vt:lpstr>
      <vt:lpstr>2018 Silver Rose Tour</vt:lpstr>
      <vt:lpstr>2018 Silver Rose Tour</vt:lpstr>
      <vt:lpstr>2019 Silver Rose Tour</vt:lpstr>
      <vt:lpstr>PowerPoint Presentation</vt:lpstr>
      <vt:lpstr>MEMBER RETENTION</vt:lpstr>
      <vt:lpstr>MEMBER RETENTION</vt:lpstr>
      <vt:lpstr>MEMBER RETENTION</vt:lpstr>
      <vt:lpstr>MEMBER RETENTION</vt:lpstr>
      <vt:lpstr>MEMBER RETENTION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2018-19 AZ Jurisdiction ACTION Plan – A review</vt:lpstr>
      <vt:lpstr>Action Plan Flowdown</vt:lpstr>
      <vt:lpstr>General Goals – FY 2018-19</vt:lpstr>
      <vt:lpstr>General Goals – FY 2018-19</vt:lpstr>
      <vt:lpstr>General Goals – FY 2018-19</vt:lpstr>
      <vt:lpstr>General Goals – FY 2018-19</vt:lpstr>
      <vt:lpstr>General Goals – FY 2018-19</vt:lpstr>
      <vt:lpstr>General Goals – FY 2018-19</vt:lpstr>
      <vt:lpstr>DD Reimbursement </vt:lpstr>
      <vt:lpstr>DD Reimbursement </vt:lpstr>
      <vt:lpstr>Action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Kato</dc:creator>
  <cp:lastModifiedBy>Joseph Shanks</cp:lastModifiedBy>
  <cp:revision>12</cp:revision>
  <dcterms:created xsi:type="dcterms:W3CDTF">2018-10-22T15:52:14Z</dcterms:created>
  <dcterms:modified xsi:type="dcterms:W3CDTF">2018-12-04T19:52:34Z</dcterms:modified>
</cp:coreProperties>
</file>