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1"/>
  </p:notesMasterIdLst>
  <p:sldIdLst>
    <p:sldId id="256" r:id="rId2"/>
    <p:sldId id="384" r:id="rId3"/>
    <p:sldId id="385" r:id="rId4"/>
    <p:sldId id="386" r:id="rId5"/>
    <p:sldId id="387" r:id="rId6"/>
    <p:sldId id="392" r:id="rId7"/>
    <p:sldId id="487" r:id="rId8"/>
    <p:sldId id="488" r:id="rId9"/>
    <p:sldId id="474" r:id="rId10"/>
    <p:sldId id="476" r:id="rId11"/>
    <p:sldId id="475" r:id="rId12"/>
    <p:sldId id="477" r:id="rId13"/>
    <p:sldId id="258" r:id="rId14"/>
    <p:sldId id="273" r:id="rId15"/>
    <p:sldId id="306" r:id="rId16"/>
    <p:sldId id="295" r:id="rId17"/>
    <p:sldId id="317" r:id="rId18"/>
    <p:sldId id="298" r:id="rId19"/>
    <p:sldId id="314" r:id="rId20"/>
    <p:sldId id="310" r:id="rId21"/>
    <p:sldId id="299" r:id="rId22"/>
    <p:sldId id="300" r:id="rId23"/>
    <p:sldId id="311" r:id="rId24"/>
    <p:sldId id="478" r:id="rId25"/>
    <p:sldId id="315" r:id="rId26"/>
    <p:sldId id="313" r:id="rId27"/>
    <p:sldId id="479" r:id="rId28"/>
    <p:sldId id="490" r:id="rId29"/>
    <p:sldId id="491" r:id="rId30"/>
    <p:sldId id="492" r:id="rId31"/>
    <p:sldId id="493" r:id="rId32"/>
    <p:sldId id="494" r:id="rId33"/>
    <p:sldId id="495" r:id="rId34"/>
    <p:sldId id="496" r:id="rId35"/>
    <p:sldId id="497" r:id="rId36"/>
    <p:sldId id="498" r:id="rId37"/>
    <p:sldId id="499" r:id="rId38"/>
    <p:sldId id="500" r:id="rId39"/>
    <p:sldId id="501" r:id="rId40"/>
    <p:sldId id="502" r:id="rId41"/>
    <p:sldId id="504" r:id="rId42"/>
    <p:sldId id="503" r:id="rId43"/>
    <p:sldId id="506" r:id="rId44"/>
    <p:sldId id="505" r:id="rId45"/>
    <p:sldId id="481" r:id="rId46"/>
    <p:sldId id="482" r:id="rId47"/>
    <p:sldId id="483" r:id="rId48"/>
    <p:sldId id="259" r:id="rId49"/>
    <p:sldId id="260" r:id="rId50"/>
    <p:sldId id="485" r:id="rId51"/>
    <p:sldId id="486" r:id="rId52"/>
    <p:sldId id="484" r:id="rId53"/>
    <p:sldId id="507" r:id="rId54"/>
    <p:sldId id="508" r:id="rId55"/>
    <p:sldId id="391" r:id="rId56"/>
    <p:sldId id="509" r:id="rId57"/>
    <p:sldId id="510" r:id="rId58"/>
    <p:sldId id="511" r:id="rId59"/>
    <p:sldId id="512" r:id="rId60"/>
    <p:sldId id="513" r:id="rId61"/>
    <p:sldId id="514" r:id="rId62"/>
    <p:sldId id="257" r:id="rId63"/>
    <p:sldId id="271" r:id="rId64"/>
    <p:sldId id="523" r:id="rId65"/>
    <p:sldId id="524" r:id="rId66"/>
    <p:sldId id="525" r:id="rId67"/>
    <p:sldId id="262" r:id="rId68"/>
    <p:sldId id="526" r:id="rId69"/>
    <p:sldId id="270" r:id="rId70"/>
    <p:sldId id="268" r:id="rId71"/>
    <p:sldId id="261" r:id="rId72"/>
    <p:sldId id="527" r:id="rId73"/>
    <p:sldId id="272" r:id="rId74"/>
    <p:sldId id="274" r:id="rId75"/>
    <p:sldId id="263" r:id="rId76"/>
    <p:sldId id="275" r:id="rId77"/>
    <p:sldId id="264" r:id="rId78"/>
    <p:sldId id="266" r:id="rId79"/>
    <p:sldId id="265" r:id="rId80"/>
    <p:sldId id="276" r:id="rId81"/>
    <p:sldId id="278" r:id="rId82"/>
    <p:sldId id="277" r:id="rId83"/>
    <p:sldId id="267" r:id="rId84"/>
    <p:sldId id="279" r:id="rId85"/>
    <p:sldId id="281" r:id="rId86"/>
    <p:sldId id="280" r:id="rId87"/>
    <p:sldId id="282" r:id="rId88"/>
    <p:sldId id="283" r:id="rId89"/>
    <p:sldId id="286" r:id="rId90"/>
    <p:sldId id="284" r:id="rId91"/>
    <p:sldId id="285" r:id="rId92"/>
    <p:sldId id="287" r:id="rId93"/>
    <p:sldId id="289" r:id="rId94"/>
    <p:sldId id="291" r:id="rId95"/>
    <p:sldId id="290" r:id="rId96"/>
    <p:sldId id="288" r:id="rId97"/>
    <p:sldId id="269" r:id="rId98"/>
    <p:sldId id="293" r:id="rId99"/>
    <p:sldId id="292" r:id="rId100"/>
    <p:sldId id="528" r:id="rId101"/>
    <p:sldId id="530" r:id="rId102"/>
    <p:sldId id="531" r:id="rId103"/>
    <p:sldId id="532" r:id="rId104"/>
    <p:sldId id="533" r:id="rId105"/>
    <p:sldId id="534" r:id="rId106"/>
    <p:sldId id="535" r:id="rId107"/>
    <p:sldId id="536" r:id="rId108"/>
    <p:sldId id="537" r:id="rId109"/>
    <p:sldId id="538" r:id="rId110"/>
    <p:sldId id="551" r:id="rId111"/>
    <p:sldId id="539" r:id="rId112"/>
    <p:sldId id="540" r:id="rId113"/>
    <p:sldId id="541" r:id="rId114"/>
    <p:sldId id="542" r:id="rId115"/>
    <p:sldId id="543" r:id="rId116"/>
    <p:sldId id="544" r:id="rId117"/>
    <p:sldId id="545" r:id="rId118"/>
    <p:sldId id="546" r:id="rId119"/>
    <p:sldId id="547" r:id="rId120"/>
    <p:sldId id="548" r:id="rId121"/>
    <p:sldId id="549" r:id="rId122"/>
    <p:sldId id="529" r:id="rId123"/>
    <p:sldId id="517" r:id="rId124"/>
    <p:sldId id="518" r:id="rId125"/>
    <p:sldId id="519" r:id="rId126"/>
    <p:sldId id="520" r:id="rId127"/>
    <p:sldId id="521" r:id="rId128"/>
    <p:sldId id="522" r:id="rId129"/>
    <p:sldId id="550" r:id="rId1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72"/>
    <p:restoredTop sz="94643"/>
  </p:normalViewPr>
  <p:slideViewPr>
    <p:cSldViewPr>
      <p:cViewPr varScale="1">
        <p:scale>
          <a:sx n="64" d="100"/>
          <a:sy n="64" d="100"/>
        </p:scale>
        <p:origin x="74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State Charities 2018</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State Charities 2018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B0-4695-B8BC-CB349DA0BEB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B0-4695-B8BC-CB349DA0BEB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8B0-4695-B8BC-CB349DA0BEB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8B0-4695-B8BC-CB349DA0BEB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8B0-4695-B8BC-CB349DA0BEB3}"/>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Diocesan Programs</c:v>
                </c:pt>
                <c:pt idx="1">
                  <c:v>Vocations / Retired Priests</c:v>
                </c:pt>
                <c:pt idx="2">
                  <c:v>Men's Conferences</c:v>
                </c:pt>
                <c:pt idx="3">
                  <c:v>Pro-Life</c:v>
                </c:pt>
                <c:pt idx="4">
                  <c:v>Misc (Bishop Install - Tucson, Disaster Relief</c:v>
                </c:pt>
              </c:strCache>
            </c:strRef>
          </c:cat>
          <c:val>
            <c:numRef>
              <c:f>Sheet1!$B$2:$B$6</c:f>
              <c:numCache>
                <c:formatCode>0.00%</c:formatCode>
                <c:ptCount val="5"/>
                <c:pt idx="0">
                  <c:v>0.4854</c:v>
                </c:pt>
                <c:pt idx="1">
                  <c:v>0.17180000000000001</c:v>
                </c:pt>
                <c:pt idx="2">
                  <c:v>0.15809999999999999</c:v>
                </c:pt>
                <c:pt idx="3">
                  <c:v>0.1027</c:v>
                </c:pt>
                <c:pt idx="4">
                  <c:v>8.2000000000000003E-2</c:v>
                </c:pt>
              </c:numCache>
            </c:numRef>
          </c:val>
          <c:extLst>
            <c:ext xmlns:c16="http://schemas.microsoft.com/office/drawing/2014/chart" uri="{C3380CC4-5D6E-409C-BE32-E72D297353CC}">
              <c16:uniqueId val="{00000000-8059-47FE-A13B-872A1FA8200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Council Charities 2018</a:t>
            </a:r>
          </a:p>
          <a:p>
            <a:pPr>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14A-4ED8-8137-9FAC13FC20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14A-4ED8-8137-9FAC13FC20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14A-4ED8-8137-9FAC13FC20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14A-4ED8-8137-9FAC13FC20C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14A-4ED8-8137-9FAC13FC20C5}"/>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Parish  Projects</c:v>
                </c:pt>
                <c:pt idx="1">
                  <c:v>St. Vincent de Paul</c:v>
                </c:pt>
                <c:pt idx="2">
                  <c:v>St. Joseph Youth Camp</c:v>
                </c:pt>
                <c:pt idx="3">
                  <c:v>Local Pro Life</c:v>
                </c:pt>
                <c:pt idx="4">
                  <c:v>Misc.</c:v>
                </c:pt>
              </c:strCache>
            </c:strRef>
          </c:cat>
          <c:val>
            <c:numRef>
              <c:f>Sheet1!$B$2:$B$6</c:f>
              <c:numCache>
                <c:formatCode>0.00%</c:formatCode>
                <c:ptCount val="5"/>
                <c:pt idx="0">
                  <c:v>0.78790000000000004</c:v>
                </c:pt>
                <c:pt idx="1">
                  <c:v>0.1206</c:v>
                </c:pt>
                <c:pt idx="2">
                  <c:v>4.9799999999999997E-2</c:v>
                </c:pt>
                <c:pt idx="3">
                  <c:v>9.5999999999999992E-3</c:v>
                </c:pt>
                <c:pt idx="4">
                  <c:v>3.2099999999999997E-2</c:v>
                </c:pt>
              </c:numCache>
            </c:numRef>
          </c:val>
          <c:extLst>
            <c:ext xmlns:c16="http://schemas.microsoft.com/office/drawing/2014/chart" uri="{C3380CC4-5D6E-409C-BE32-E72D297353CC}">
              <c16:uniqueId val="{00000000-ADF2-48A9-BF59-CA2446952FB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6474110091077281E-3"/>
          <c:y val="0.8015515564190937"/>
          <c:w val="0.83495095371143124"/>
          <c:h val="0.1805912965390177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C3A5B-37BB-7343-982C-30FC5331701D}" type="datetimeFigureOut">
              <a:rPr lang="en-US" smtClean="0"/>
              <a:t>12/4/2018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C2B93-6C48-0944-8CC7-48610E4FB7F7}" type="slidenum">
              <a:rPr lang="en-US" smtClean="0"/>
              <a:t>‹#›</a:t>
            </a:fld>
            <a:endParaRPr lang="en-US"/>
          </a:p>
        </p:txBody>
      </p:sp>
    </p:spTree>
    <p:extLst>
      <p:ext uri="{BB962C8B-B14F-4D97-AF65-F5344CB8AC3E}">
        <p14:creationId xmlns:p14="http://schemas.microsoft.com/office/powerpoint/2010/main" val="3429453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40BCC-48A0-401A-A3B7-B1EA87376176}" type="slidenum">
              <a:rPr lang="en-US" smtClean="0"/>
              <a:t>3</a:t>
            </a:fld>
            <a:endParaRPr lang="en-US"/>
          </a:p>
        </p:txBody>
      </p:sp>
    </p:spTree>
    <p:extLst>
      <p:ext uri="{BB962C8B-B14F-4D97-AF65-F5344CB8AC3E}">
        <p14:creationId xmlns:p14="http://schemas.microsoft.com/office/powerpoint/2010/main" val="60179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38</a:t>
            </a:fld>
            <a:endParaRPr lang="en-US"/>
          </a:p>
        </p:txBody>
      </p:sp>
    </p:spTree>
    <p:extLst>
      <p:ext uri="{BB962C8B-B14F-4D97-AF65-F5344CB8AC3E}">
        <p14:creationId xmlns:p14="http://schemas.microsoft.com/office/powerpoint/2010/main" val="3167291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39</a:t>
            </a:fld>
            <a:endParaRPr lang="en-US"/>
          </a:p>
        </p:txBody>
      </p:sp>
    </p:spTree>
    <p:extLst>
      <p:ext uri="{BB962C8B-B14F-4D97-AF65-F5344CB8AC3E}">
        <p14:creationId xmlns:p14="http://schemas.microsoft.com/office/powerpoint/2010/main" val="332563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40</a:t>
            </a:fld>
            <a:endParaRPr lang="en-US"/>
          </a:p>
        </p:txBody>
      </p:sp>
    </p:spTree>
    <p:extLst>
      <p:ext uri="{BB962C8B-B14F-4D97-AF65-F5344CB8AC3E}">
        <p14:creationId xmlns:p14="http://schemas.microsoft.com/office/powerpoint/2010/main" val="1414554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42</a:t>
            </a:fld>
            <a:endParaRPr lang="en-US"/>
          </a:p>
        </p:txBody>
      </p:sp>
    </p:spTree>
    <p:extLst>
      <p:ext uri="{BB962C8B-B14F-4D97-AF65-F5344CB8AC3E}">
        <p14:creationId xmlns:p14="http://schemas.microsoft.com/office/powerpoint/2010/main" val="2898253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468BE-AE6A-4D48-BB7C-83AF85627B16}" type="slidenum">
              <a:rPr lang="en-US" smtClean="0"/>
              <a:t>64</a:t>
            </a:fld>
            <a:endParaRPr lang="en-US"/>
          </a:p>
        </p:txBody>
      </p:sp>
    </p:spTree>
    <p:extLst>
      <p:ext uri="{BB962C8B-B14F-4D97-AF65-F5344CB8AC3E}">
        <p14:creationId xmlns:p14="http://schemas.microsoft.com/office/powerpoint/2010/main" val="2095881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468BE-AE6A-4D48-BB7C-83AF85627B16}" type="slidenum">
              <a:rPr lang="en-US" smtClean="0"/>
              <a:t>70</a:t>
            </a:fld>
            <a:endParaRPr lang="en-US"/>
          </a:p>
        </p:txBody>
      </p:sp>
    </p:spTree>
    <p:extLst>
      <p:ext uri="{BB962C8B-B14F-4D97-AF65-F5344CB8AC3E}">
        <p14:creationId xmlns:p14="http://schemas.microsoft.com/office/powerpoint/2010/main" val="3279360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468BE-AE6A-4D48-BB7C-83AF85627B16}" type="slidenum">
              <a:rPr lang="en-US" smtClean="0"/>
              <a:t>78</a:t>
            </a:fld>
            <a:endParaRPr lang="en-US"/>
          </a:p>
        </p:txBody>
      </p:sp>
    </p:spTree>
    <p:extLst>
      <p:ext uri="{BB962C8B-B14F-4D97-AF65-F5344CB8AC3E}">
        <p14:creationId xmlns:p14="http://schemas.microsoft.com/office/powerpoint/2010/main" val="4006540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468BE-AE6A-4D48-BB7C-83AF85627B16}" type="slidenum">
              <a:rPr lang="en-US" smtClean="0"/>
              <a:t>81</a:t>
            </a:fld>
            <a:endParaRPr lang="en-US"/>
          </a:p>
        </p:txBody>
      </p:sp>
    </p:spTree>
    <p:extLst>
      <p:ext uri="{BB962C8B-B14F-4D97-AF65-F5344CB8AC3E}">
        <p14:creationId xmlns:p14="http://schemas.microsoft.com/office/powerpoint/2010/main" val="979650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468BE-AE6A-4D48-BB7C-83AF85627B16}" type="slidenum">
              <a:rPr lang="en-US" smtClean="0"/>
              <a:t>84</a:t>
            </a:fld>
            <a:endParaRPr lang="en-US"/>
          </a:p>
        </p:txBody>
      </p:sp>
    </p:spTree>
    <p:extLst>
      <p:ext uri="{BB962C8B-B14F-4D97-AF65-F5344CB8AC3E}">
        <p14:creationId xmlns:p14="http://schemas.microsoft.com/office/powerpoint/2010/main" val="2503454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468BE-AE6A-4D48-BB7C-83AF85627B16}" type="slidenum">
              <a:rPr lang="en-US" smtClean="0"/>
              <a:t>90</a:t>
            </a:fld>
            <a:endParaRPr lang="en-US"/>
          </a:p>
        </p:txBody>
      </p:sp>
    </p:spTree>
    <p:extLst>
      <p:ext uri="{BB962C8B-B14F-4D97-AF65-F5344CB8AC3E}">
        <p14:creationId xmlns:p14="http://schemas.microsoft.com/office/powerpoint/2010/main" val="77280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28</a:t>
            </a:fld>
            <a:endParaRPr lang="en-US"/>
          </a:p>
        </p:txBody>
      </p:sp>
    </p:spTree>
    <p:extLst>
      <p:ext uri="{BB962C8B-B14F-4D97-AF65-F5344CB8AC3E}">
        <p14:creationId xmlns:p14="http://schemas.microsoft.com/office/powerpoint/2010/main" val="964966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468BE-AE6A-4D48-BB7C-83AF85627B16}" type="slidenum">
              <a:rPr lang="en-US" smtClean="0"/>
              <a:t>98</a:t>
            </a:fld>
            <a:endParaRPr lang="en-US"/>
          </a:p>
        </p:txBody>
      </p:sp>
    </p:spTree>
    <p:extLst>
      <p:ext uri="{BB962C8B-B14F-4D97-AF65-F5344CB8AC3E}">
        <p14:creationId xmlns:p14="http://schemas.microsoft.com/office/powerpoint/2010/main" val="399664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A3184-3486-4866-8CA8-13339A0E6136}" type="slidenum">
              <a:rPr lang="en-US" smtClean="0"/>
              <a:t>102</a:t>
            </a:fld>
            <a:endParaRPr lang="en-US"/>
          </a:p>
        </p:txBody>
      </p:sp>
    </p:spTree>
    <p:extLst>
      <p:ext uri="{BB962C8B-B14F-4D97-AF65-F5344CB8AC3E}">
        <p14:creationId xmlns:p14="http://schemas.microsoft.com/office/powerpoint/2010/main" val="2322261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A3184-3486-4866-8CA8-13339A0E6136}" type="slidenum">
              <a:rPr lang="en-US" smtClean="0"/>
              <a:t>103</a:t>
            </a:fld>
            <a:endParaRPr lang="en-US"/>
          </a:p>
        </p:txBody>
      </p:sp>
    </p:spTree>
    <p:extLst>
      <p:ext uri="{BB962C8B-B14F-4D97-AF65-F5344CB8AC3E}">
        <p14:creationId xmlns:p14="http://schemas.microsoft.com/office/powerpoint/2010/main" val="4006664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A3184-3486-4866-8CA8-13339A0E6136}" type="slidenum">
              <a:rPr lang="en-US" smtClean="0"/>
              <a:t>105</a:t>
            </a:fld>
            <a:endParaRPr lang="en-US"/>
          </a:p>
        </p:txBody>
      </p:sp>
    </p:spTree>
    <p:extLst>
      <p:ext uri="{BB962C8B-B14F-4D97-AF65-F5344CB8AC3E}">
        <p14:creationId xmlns:p14="http://schemas.microsoft.com/office/powerpoint/2010/main" val="2983988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A3184-3486-4866-8CA8-13339A0E6136}" type="slidenum">
              <a:rPr lang="en-US" smtClean="0"/>
              <a:t>106</a:t>
            </a:fld>
            <a:endParaRPr lang="en-US"/>
          </a:p>
        </p:txBody>
      </p:sp>
    </p:spTree>
    <p:extLst>
      <p:ext uri="{BB962C8B-B14F-4D97-AF65-F5344CB8AC3E}">
        <p14:creationId xmlns:p14="http://schemas.microsoft.com/office/powerpoint/2010/main" val="1643039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A3184-3486-4866-8CA8-13339A0E6136}" type="slidenum">
              <a:rPr lang="en-US" smtClean="0"/>
              <a:t>108</a:t>
            </a:fld>
            <a:endParaRPr lang="en-US"/>
          </a:p>
        </p:txBody>
      </p:sp>
    </p:spTree>
    <p:extLst>
      <p:ext uri="{BB962C8B-B14F-4D97-AF65-F5344CB8AC3E}">
        <p14:creationId xmlns:p14="http://schemas.microsoft.com/office/powerpoint/2010/main" val="3051372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A3184-3486-4866-8CA8-13339A0E6136}" type="slidenum">
              <a:rPr lang="en-US" smtClean="0"/>
              <a:t>113</a:t>
            </a:fld>
            <a:endParaRPr lang="en-US"/>
          </a:p>
        </p:txBody>
      </p:sp>
    </p:spTree>
    <p:extLst>
      <p:ext uri="{BB962C8B-B14F-4D97-AF65-F5344CB8AC3E}">
        <p14:creationId xmlns:p14="http://schemas.microsoft.com/office/powerpoint/2010/main" val="23415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A3184-3486-4866-8CA8-13339A0E6136}" type="slidenum">
              <a:rPr lang="en-US" smtClean="0"/>
              <a:t>117</a:t>
            </a:fld>
            <a:endParaRPr lang="en-US"/>
          </a:p>
        </p:txBody>
      </p:sp>
    </p:spTree>
    <p:extLst>
      <p:ext uri="{BB962C8B-B14F-4D97-AF65-F5344CB8AC3E}">
        <p14:creationId xmlns:p14="http://schemas.microsoft.com/office/powerpoint/2010/main" val="3465703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A3184-3486-4866-8CA8-13339A0E6136}" type="slidenum">
              <a:rPr lang="en-US" smtClean="0"/>
              <a:t>118</a:t>
            </a:fld>
            <a:endParaRPr lang="en-US"/>
          </a:p>
        </p:txBody>
      </p:sp>
    </p:spTree>
    <p:extLst>
      <p:ext uri="{BB962C8B-B14F-4D97-AF65-F5344CB8AC3E}">
        <p14:creationId xmlns:p14="http://schemas.microsoft.com/office/powerpoint/2010/main" val="3846261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A3184-3486-4866-8CA8-13339A0E6136}" type="slidenum">
              <a:rPr lang="en-US" smtClean="0"/>
              <a:t>119</a:t>
            </a:fld>
            <a:endParaRPr lang="en-US"/>
          </a:p>
        </p:txBody>
      </p:sp>
    </p:spTree>
    <p:extLst>
      <p:ext uri="{BB962C8B-B14F-4D97-AF65-F5344CB8AC3E}">
        <p14:creationId xmlns:p14="http://schemas.microsoft.com/office/powerpoint/2010/main" val="629755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29</a:t>
            </a:fld>
            <a:endParaRPr lang="en-US"/>
          </a:p>
        </p:txBody>
      </p:sp>
    </p:spTree>
    <p:extLst>
      <p:ext uri="{BB962C8B-B14F-4D97-AF65-F5344CB8AC3E}">
        <p14:creationId xmlns:p14="http://schemas.microsoft.com/office/powerpoint/2010/main" val="354496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40BCC-48A0-401A-A3B7-B1EA87376176}" type="slidenum">
              <a:rPr lang="en-US" smtClean="0"/>
              <a:t>121</a:t>
            </a:fld>
            <a:endParaRPr lang="en-US"/>
          </a:p>
        </p:txBody>
      </p:sp>
    </p:spTree>
    <p:extLst>
      <p:ext uri="{BB962C8B-B14F-4D97-AF65-F5344CB8AC3E}">
        <p14:creationId xmlns:p14="http://schemas.microsoft.com/office/powerpoint/2010/main" val="2150787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8A73B1-5ABA-EA4C-9403-4EC06A467490}" type="slidenum">
              <a:rPr lang="en-US" smtClean="0"/>
              <a:t>126</a:t>
            </a:fld>
            <a:endParaRPr lang="en-US"/>
          </a:p>
        </p:txBody>
      </p:sp>
    </p:spTree>
    <p:extLst>
      <p:ext uri="{BB962C8B-B14F-4D97-AF65-F5344CB8AC3E}">
        <p14:creationId xmlns:p14="http://schemas.microsoft.com/office/powerpoint/2010/main" val="1776527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8A73B1-5ABA-EA4C-9403-4EC06A467490}" type="slidenum">
              <a:rPr lang="en-US" smtClean="0"/>
              <a:t>127</a:t>
            </a:fld>
            <a:endParaRPr lang="en-US"/>
          </a:p>
        </p:txBody>
      </p:sp>
    </p:spTree>
    <p:extLst>
      <p:ext uri="{BB962C8B-B14F-4D97-AF65-F5344CB8AC3E}">
        <p14:creationId xmlns:p14="http://schemas.microsoft.com/office/powerpoint/2010/main" val="180811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30</a:t>
            </a:fld>
            <a:endParaRPr lang="en-US"/>
          </a:p>
        </p:txBody>
      </p:sp>
    </p:spTree>
    <p:extLst>
      <p:ext uri="{BB962C8B-B14F-4D97-AF65-F5344CB8AC3E}">
        <p14:creationId xmlns:p14="http://schemas.microsoft.com/office/powerpoint/2010/main" val="374340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32</a:t>
            </a:fld>
            <a:endParaRPr lang="en-US"/>
          </a:p>
        </p:txBody>
      </p:sp>
    </p:spTree>
    <p:extLst>
      <p:ext uri="{BB962C8B-B14F-4D97-AF65-F5344CB8AC3E}">
        <p14:creationId xmlns:p14="http://schemas.microsoft.com/office/powerpoint/2010/main" val="3743401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40BCC-48A0-401A-A3B7-B1EA87376176}" type="slidenum">
              <a:rPr lang="en-US" smtClean="0"/>
              <a:t>34</a:t>
            </a:fld>
            <a:endParaRPr lang="en-US"/>
          </a:p>
        </p:txBody>
      </p:sp>
    </p:spTree>
    <p:extLst>
      <p:ext uri="{BB962C8B-B14F-4D97-AF65-F5344CB8AC3E}">
        <p14:creationId xmlns:p14="http://schemas.microsoft.com/office/powerpoint/2010/main" val="273542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35</a:t>
            </a:fld>
            <a:endParaRPr lang="en-US"/>
          </a:p>
        </p:txBody>
      </p:sp>
    </p:spTree>
    <p:extLst>
      <p:ext uri="{BB962C8B-B14F-4D97-AF65-F5344CB8AC3E}">
        <p14:creationId xmlns:p14="http://schemas.microsoft.com/office/powerpoint/2010/main" val="3065103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36</a:t>
            </a:fld>
            <a:endParaRPr lang="en-US"/>
          </a:p>
        </p:txBody>
      </p:sp>
    </p:spTree>
    <p:extLst>
      <p:ext uri="{BB962C8B-B14F-4D97-AF65-F5344CB8AC3E}">
        <p14:creationId xmlns:p14="http://schemas.microsoft.com/office/powerpoint/2010/main" val="3084889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40BCC-48A0-401A-A3B7-B1EA87376176}" type="slidenum">
              <a:rPr lang="en-US" smtClean="0"/>
              <a:t>37</a:t>
            </a:fld>
            <a:endParaRPr lang="en-US"/>
          </a:p>
        </p:txBody>
      </p:sp>
    </p:spTree>
    <p:extLst>
      <p:ext uri="{BB962C8B-B14F-4D97-AF65-F5344CB8AC3E}">
        <p14:creationId xmlns:p14="http://schemas.microsoft.com/office/powerpoint/2010/main" val="359290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chemeClr val="tx1"/>
                </a:soli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7AED863B-A288-4312-90E4-E6363C292F04}" type="datetimeFigureOut">
              <a:rPr lang="en-US" smtClean="0"/>
              <a:t>12/4/2018</a:t>
            </a:fld>
            <a:endParaRPr lang="en-US"/>
          </a:p>
        </p:txBody>
      </p:sp>
      <p:sp>
        <p:nvSpPr>
          <p:cNvPr id="17" name="Footer Placeholder 16"/>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29" name="Slide Number Placeholder 28"/>
          <p:cNvSpPr>
            <a:spLocks noGrp="1"/>
          </p:cNvSpPr>
          <p:nvPr>
            <p:ph type="sldNum" sz="quarter" idx="12"/>
          </p:nvPr>
        </p:nvSpPr>
        <p:spPr/>
        <p:txBody>
          <a:bodyPr/>
          <a:lstStyle/>
          <a:p>
            <a:fld id="{B438B198-8D78-4A01-8F6C-68269356023C}" type="slidenum">
              <a:rPr lang="en-US" smtClean="0"/>
              <a:t>‹#›</a:t>
            </a:fld>
            <a:endParaRPr lang="en-US"/>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AED863B-A288-4312-90E4-E6363C292F04}" type="datetimeFigureOut">
              <a:rPr lang="en-US" smtClean="0"/>
              <a:t>12/4/2018</a:t>
            </a:fld>
            <a:endParaRPr lang="en-US"/>
          </a:p>
        </p:txBody>
      </p:sp>
      <p:sp>
        <p:nvSpPr>
          <p:cNvPr id="5" name="Footer Placeholder 4"/>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6" name="Slide Number Placeholder 5"/>
          <p:cNvSpPr>
            <a:spLocks noGrp="1"/>
          </p:cNvSpPr>
          <p:nvPr>
            <p:ph type="sldNum" sz="quarter" idx="12"/>
          </p:nvPr>
        </p:nvSpPr>
        <p:spPr/>
        <p:txBody>
          <a:bodyPr/>
          <a:lstStyle/>
          <a:p>
            <a:fld id="{B438B198-8D78-4A01-8F6C-68269356023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AED863B-A288-4312-90E4-E6363C292F04}" type="datetimeFigureOut">
              <a:rPr lang="en-US" smtClean="0"/>
              <a:t>12/4/2018</a:t>
            </a:fld>
            <a:endParaRPr lang="en-US"/>
          </a:p>
        </p:txBody>
      </p:sp>
      <p:sp>
        <p:nvSpPr>
          <p:cNvPr id="5" name="Footer Placeholder 4"/>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6" name="Slide Number Placeholder 5"/>
          <p:cNvSpPr>
            <a:spLocks noGrp="1"/>
          </p:cNvSpPr>
          <p:nvPr>
            <p:ph type="sldNum" sz="quarter" idx="12"/>
          </p:nvPr>
        </p:nvSpPr>
        <p:spPr/>
        <p:txBody>
          <a:bodyPr/>
          <a:lstStyle/>
          <a:p>
            <a:fld id="{B438B198-8D78-4A01-8F6C-68269356023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13855"/>
            <a:ext cx="11176000" cy="731838"/>
          </a:xfrm>
        </p:spPr>
        <p:txBody>
          <a:bodyPr>
            <a:noAutofit/>
          </a:bodyPr>
          <a:lstStyle>
            <a:lvl1pPr>
              <a:defRPr sz="4000"/>
            </a:lvl1pPr>
          </a:lstStyle>
          <a:p>
            <a:r>
              <a:rPr kumimoji="0" lang="en-US"/>
              <a:t>Click to edit Master title style</a:t>
            </a:r>
          </a:p>
        </p:txBody>
      </p:sp>
      <p:sp>
        <p:nvSpPr>
          <p:cNvPr id="3" name="Content Placeholder 2"/>
          <p:cNvSpPr>
            <a:spLocks noGrp="1"/>
          </p:cNvSpPr>
          <p:nvPr>
            <p:ph idx="1"/>
          </p:nvPr>
        </p:nvSpPr>
        <p:spPr>
          <a:xfrm>
            <a:off x="609600" y="914400"/>
            <a:ext cx="10972800" cy="53949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AED863B-A288-4312-90E4-E6363C292F04}" type="datetimeFigureOut">
              <a:rPr lang="en-US" smtClean="0"/>
              <a:t>12/4/2018</a:t>
            </a:fld>
            <a:endParaRPr lang="en-US"/>
          </a:p>
        </p:txBody>
      </p:sp>
      <p:sp>
        <p:nvSpPr>
          <p:cNvPr id="5" name="Footer Placeholder 4"/>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6" name="Slide Number Placeholder 5"/>
          <p:cNvSpPr>
            <a:spLocks noGrp="1"/>
          </p:cNvSpPr>
          <p:nvPr>
            <p:ph type="sldNum" sz="quarter" idx="12"/>
          </p:nvPr>
        </p:nvSpPr>
        <p:spPr/>
        <p:txBody>
          <a:bodyPr/>
          <a:lstStyle/>
          <a:p>
            <a:fld id="{B438B198-8D78-4A01-8F6C-68269356023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0" y="0"/>
            <a:ext cx="11176000" cy="762000"/>
          </a:xfrm>
        </p:spPr>
        <p:txBody>
          <a:bodyPr vert="horz" bIns="0" anchor="ctr">
            <a:noAutofit/>
            <a:scene3d>
              <a:camera prst="orthographicFront"/>
              <a:lightRig rig="soft" dir="t">
                <a:rot lat="0" lon="0" rev="17220000"/>
              </a:lightRig>
            </a:scene3d>
            <a:sp3d prstMaterial="softEdge">
              <a:bevelT w="38100" h="38100"/>
              <a:contourClr>
                <a:schemeClr val="tx2">
                  <a:shade val="50000"/>
                </a:schemeClr>
              </a:contourClr>
            </a:sp3d>
          </a:bodyPr>
          <a:lstStyle>
            <a:lvl1pPr algn="ctr" rtl="0">
              <a:spcBef>
                <a:spcPct val="0"/>
              </a:spcBef>
              <a:buNone/>
              <a:defRPr sz="4000" b="1" cap="none" baseline="0">
                <a:ln w="6350">
                  <a:noFill/>
                </a:ln>
                <a:solidFill>
                  <a:schemeClr val="tx1"/>
                </a:solidFill>
                <a:effectLst>
                  <a:outerShdw blurRad="114300" dist="101600" dir="2700000" algn="tl" rotWithShape="0">
                    <a:srgbClr val="000000">
                      <a:alpha val="40000"/>
                    </a:srgbClr>
                  </a:outerShdw>
                </a:effectLst>
                <a:latin typeface="+mj-lt"/>
                <a:ea typeface="+mj-ea"/>
                <a:cs typeface="+mj-cs"/>
              </a:defRPr>
            </a:lvl1pPr>
          </a:lstStyle>
          <a:p>
            <a:r>
              <a:rPr kumimoji="0" lang="en-US" dirty="0"/>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AED863B-A288-4312-90E4-E6363C292F04}" type="datetimeFigureOut">
              <a:rPr lang="en-US" smtClean="0"/>
              <a:t>12/4/2018</a:t>
            </a:fld>
            <a:endParaRPr lang="en-US"/>
          </a:p>
        </p:txBody>
      </p:sp>
      <p:sp>
        <p:nvSpPr>
          <p:cNvPr id="5" name="Footer Placeholder 4"/>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6" name="Slide Number Placeholder 5"/>
          <p:cNvSpPr>
            <a:spLocks noGrp="1"/>
          </p:cNvSpPr>
          <p:nvPr>
            <p:ph type="sldNum" sz="quarter" idx="12"/>
          </p:nvPr>
        </p:nvSpPr>
        <p:spPr>
          <a:xfrm>
            <a:off x="10566400" y="6416676"/>
            <a:ext cx="1016000" cy="365125"/>
          </a:xfrm>
        </p:spPr>
        <p:txBody>
          <a:bodyPr/>
          <a:lstStyle/>
          <a:p>
            <a:fld id="{B438B198-8D78-4A01-8F6C-68269356023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AED863B-A288-4312-90E4-E6363C292F04}" type="datetimeFigureOut">
              <a:rPr lang="en-US" smtClean="0"/>
              <a:t>12/4/2018</a:t>
            </a:fld>
            <a:endParaRPr lang="en-US"/>
          </a:p>
        </p:txBody>
      </p:sp>
      <p:sp>
        <p:nvSpPr>
          <p:cNvPr id="6" name="Footer Placeholder 5"/>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7" name="Slide Number Placeholder 6"/>
          <p:cNvSpPr>
            <a:spLocks noGrp="1"/>
          </p:cNvSpPr>
          <p:nvPr>
            <p:ph type="sldNum" sz="quarter" idx="12"/>
          </p:nvPr>
        </p:nvSpPr>
        <p:spPr/>
        <p:txBody>
          <a:bodyPr/>
          <a:lstStyle/>
          <a:p>
            <a:fld id="{B438B198-8D78-4A01-8F6C-68269356023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7600" y="0"/>
            <a:ext cx="11074400" cy="762000"/>
          </a:xfrm>
        </p:spPr>
        <p:txBody>
          <a:bodyPr anchor="ctr">
            <a:normAutofit/>
          </a:bodyPr>
          <a:lstStyle>
            <a:lvl1pPr>
              <a:defRPr sz="4000"/>
            </a:lvl1pPr>
          </a:lstStyle>
          <a:p>
            <a:r>
              <a:rPr kumimoji="0" lang="en-US" dirty="0"/>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AED863B-A288-4312-90E4-E6363C292F04}" type="datetimeFigureOut">
              <a:rPr lang="en-US" smtClean="0"/>
              <a:t>12/4/2018</a:t>
            </a:fld>
            <a:endParaRPr lang="en-US"/>
          </a:p>
        </p:txBody>
      </p:sp>
      <p:sp>
        <p:nvSpPr>
          <p:cNvPr id="8" name="Footer Placeholder 7"/>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9" name="Slide Number Placeholder 8"/>
          <p:cNvSpPr>
            <a:spLocks noGrp="1"/>
          </p:cNvSpPr>
          <p:nvPr>
            <p:ph type="sldNum" sz="quarter" idx="12"/>
          </p:nvPr>
        </p:nvSpPr>
        <p:spPr/>
        <p:txBody>
          <a:bodyPr/>
          <a:lstStyle/>
          <a:p>
            <a:fld id="{B438B198-8D78-4A01-8F6C-68269356023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0"/>
            <a:ext cx="11176000" cy="762000"/>
          </a:xfrm>
        </p:spPr>
        <p:txBody>
          <a:bodyPr>
            <a:normAutofit/>
          </a:bodyPr>
          <a:lstStyle>
            <a:lvl1pPr>
              <a:defRPr sz="4000"/>
            </a:lvl1pPr>
          </a:lstStyle>
          <a:p>
            <a:r>
              <a:rPr kumimoji="0" lang="en-US" dirty="0"/>
              <a:t>Click to edit Master title style</a:t>
            </a:r>
          </a:p>
        </p:txBody>
      </p:sp>
      <p:sp>
        <p:nvSpPr>
          <p:cNvPr id="3" name="Date Placeholder 2"/>
          <p:cNvSpPr>
            <a:spLocks noGrp="1"/>
          </p:cNvSpPr>
          <p:nvPr>
            <p:ph type="dt" sz="half" idx="10"/>
          </p:nvPr>
        </p:nvSpPr>
        <p:spPr/>
        <p:txBody>
          <a:bodyPr/>
          <a:lstStyle/>
          <a:p>
            <a:fld id="{7AED863B-A288-4312-90E4-E6363C292F04}" type="datetimeFigureOut">
              <a:rPr lang="en-US" smtClean="0"/>
              <a:t>12/4/2018</a:t>
            </a:fld>
            <a:endParaRPr lang="en-US"/>
          </a:p>
        </p:txBody>
      </p:sp>
      <p:sp>
        <p:nvSpPr>
          <p:cNvPr id="4" name="Footer Placeholder 3"/>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5" name="Slide Number Placeholder 4"/>
          <p:cNvSpPr>
            <a:spLocks noGrp="1"/>
          </p:cNvSpPr>
          <p:nvPr>
            <p:ph type="sldNum" sz="quarter" idx="12"/>
          </p:nvPr>
        </p:nvSpPr>
        <p:spPr/>
        <p:txBody>
          <a:bodyPr/>
          <a:lstStyle/>
          <a:p>
            <a:fld id="{B438B198-8D78-4A01-8F6C-68269356023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D863B-A288-4312-90E4-E6363C292F04}" type="datetimeFigureOut">
              <a:rPr lang="en-US" smtClean="0"/>
              <a:t>12/4/2018</a:t>
            </a:fld>
            <a:endParaRPr lang="en-US"/>
          </a:p>
        </p:txBody>
      </p:sp>
      <p:sp>
        <p:nvSpPr>
          <p:cNvPr id="3" name="Footer Placeholder 2"/>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4" name="Slide Number Placeholder 3"/>
          <p:cNvSpPr>
            <a:spLocks noGrp="1"/>
          </p:cNvSpPr>
          <p:nvPr>
            <p:ph type="sldNum" sz="quarter" idx="12"/>
          </p:nvPr>
        </p:nvSpPr>
        <p:spPr/>
        <p:txBody>
          <a:bodyPr/>
          <a:lstStyle/>
          <a:p>
            <a:fld id="{B438B198-8D78-4A01-8F6C-68269356023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38200"/>
            <a:ext cx="4011084" cy="596900"/>
          </a:xfrm>
        </p:spPr>
        <p:txBody>
          <a:bodyPr vert="horz" anchor="b">
            <a:noAutofit/>
            <a:sp3d prstMaterial="softEdge"/>
          </a:bodyPr>
          <a:lstStyle>
            <a:lvl1pPr algn="l">
              <a:buNone/>
              <a:defRPr sz="2000" b="0">
                <a:ln w="6350">
                  <a:noFill/>
                </a:ln>
                <a:solidFill>
                  <a:schemeClr val="tx1"/>
                </a:solidFill>
              </a:defRPr>
            </a:lvl1pPr>
          </a:lstStyle>
          <a:p>
            <a:r>
              <a:rPr kumimoji="0" lang="en-US" dirty="0"/>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AED863B-A288-4312-90E4-E6363C292F04}" type="datetimeFigureOut">
              <a:rPr lang="en-US" smtClean="0"/>
              <a:t>12/4/2018</a:t>
            </a:fld>
            <a:endParaRPr lang="en-US"/>
          </a:p>
        </p:txBody>
      </p:sp>
      <p:sp>
        <p:nvSpPr>
          <p:cNvPr id="6" name="Footer Placeholder 5"/>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7" name="Slide Number Placeholder 6"/>
          <p:cNvSpPr>
            <a:spLocks noGrp="1"/>
          </p:cNvSpPr>
          <p:nvPr>
            <p:ph type="sldNum" sz="quarter" idx="12"/>
          </p:nvPr>
        </p:nvSpPr>
        <p:spPr/>
        <p:txBody>
          <a:bodyPr/>
          <a:lstStyle/>
          <a:p>
            <a:fld id="{B438B198-8D78-4A01-8F6C-68269356023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ctr">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AED863B-A288-4312-90E4-E6363C292F04}" type="datetimeFigureOut">
              <a:rPr lang="en-US" smtClean="0"/>
              <a:t>12/4/2018</a:t>
            </a:fld>
            <a:endParaRPr lang="en-US"/>
          </a:p>
        </p:txBody>
      </p:sp>
      <p:sp>
        <p:nvSpPr>
          <p:cNvPr id="6" name="Footer Placeholder 5"/>
          <p:cNvSpPr>
            <a:spLocks noGrp="1"/>
          </p:cNvSpPr>
          <p:nvPr>
            <p:ph type="ftr" sz="quarter" idx="11"/>
          </p:nvPr>
        </p:nvSpPr>
        <p:spPr/>
        <p:txBody>
          <a:bodyPr/>
          <a:lstStyle/>
          <a:p>
            <a:r>
              <a:rPr lang="en-US" dirty="0"/>
              <a:t>Faith in Action</a:t>
            </a:r>
            <a:br>
              <a:rPr lang="en-US" dirty="0"/>
            </a:br>
            <a:r>
              <a:rPr lang="en-US" dirty="0"/>
              <a:t>Knights Serving God – Serving the Community</a:t>
            </a:r>
          </a:p>
        </p:txBody>
      </p:sp>
      <p:sp>
        <p:nvSpPr>
          <p:cNvPr id="7" name="Slide Number Placeholder 6"/>
          <p:cNvSpPr>
            <a:spLocks noGrp="1"/>
          </p:cNvSpPr>
          <p:nvPr>
            <p:ph type="sldNum" sz="quarter" idx="12"/>
          </p:nvPr>
        </p:nvSpPr>
        <p:spPr/>
        <p:txBody>
          <a:bodyPr/>
          <a:lstStyle/>
          <a:p>
            <a:fld id="{B438B198-8D78-4A01-8F6C-68269356023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50000"/>
                <a:satMod val="180000"/>
              </a:schemeClr>
            </a:gs>
            <a:gs pos="23000">
              <a:schemeClr val="bg2">
                <a:shade val="45000"/>
                <a:satMod val="120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016000" y="0"/>
            <a:ext cx="11176000" cy="762000"/>
          </a:xfrm>
          <a:prstGeom prst="rect">
            <a:avLst/>
          </a:prstGeom>
          <a:solidFill>
            <a:schemeClr val="accent6">
              <a:lumMod val="50000"/>
            </a:schemeClr>
          </a:solidFill>
        </p:spPr>
        <p:style>
          <a:lnRef idx="0">
            <a:schemeClr val="accent6"/>
          </a:lnRef>
          <a:fillRef idx="3">
            <a:schemeClr val="accent6"/>
          </a:fillRef>
          <a:effectRef idx="3">
            <a:schemeClr val="accent6"/>
          </a:effectRef>
          <a:fontRef idx="none"/>
        </p:style>
        <p:txBody>
          <a:bodyPr vert="horz" anchor="ctr">
            <a:normAutofit/>
            <a:scene3d>
              <a:camera prst="orthographicFront"/>
              <a:lightRig rig="soft" dir="t">
                <a:rot lat="0" lon="0" rev="16800000"/>
              </a:lightRig>
            </a:scene3d>
            <a:sp3d prstMaterial="softEdge">
              <a:bevelT w="38100" h="38100"/>
            </a:sp3d>
          </a:bodyPr>
          <a:lstStyle/>
          <a:p>
            <a:r>
              <a:rPr kumimoji="0" lang="en-US" dirty="0"/>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AED863B-A288-4312-90E4-E6363C292F04}" type="datetimeFigureOut">
              <a:rPr lang="en-US" smtClean="0"/>
              <a:t>12/4/2018</a:t>
            </a:fld>
            <a:endParaRPr lang="en-US"/>
          </a:p>
        </p:txBody>
      </p:sp>
      <p:sp>
        <p:nvSpPr>
          <p:cNvPr id="3" name="Footer Placeholder 2"/>
          <p:cNvSpPr>
            <a:spLocks noGrp="1"/>
          </p:cNvSpPr>
          <p:nvPr>
            <p:ph type="ftr" sz="quarter" idx="3"/>
          </p:nvPr>
        </p:nvSpPr>
        <p:spPr>
          <a:xfrm>
            <a:off x="3556000" y="6416676"/>
            <a:ext cx="5181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a:t>Faith in Action</a:t>
            </a:r>
            <a:br>
              <a:rPr lang="en-US" dirty="0"/>
            </a:br>
            <a:r>
              <a:rPr lang="en-US" dirty="0"/>
              <a:t>Knights Serving God – Serving the Community</a:t>
            </a: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438B198-8D78-4A01-8F6C-68269356023C}" type="slidenum">
              <a:rPr lang="en-US" smtClean="0"/>
              <a:t>‹#›</a:t>
            </a:fld>
            <a:endParaRPr lang="en-US"/>
          </a:p>
        </p:txBody>
      </p:sp>
      <p:pic>
        <p:nvPicPr>
          <p:cNvPr id="8" name="Picture 2" descr="C:\Users\311103\Downloads\2018-2019 Logo.png">
            <a:extLst>
              <a:ext uri="{FF2B5EF4-FFF2-40B4-BE49-F238E27FC236}">
                <a16:creationId xmlns:a16="http://schemas.microsoft.com/office/drawing/2014/main" id="{2546EA9B-A770-A44D-B4AB-16471188EB3E}"/>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470" y="13854"/>
            <a:ext cx="1155469" cy="1116569"/>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000" b="1" kern="1200" cap="none" baseline="0">
          <a:ln w="6350">
            <a:noFill/>
          </a:ln>
          <a:solidFill>
            <a:schemeClr val="tx1"/>
          </a:soli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mailto:Programs@kofc-az.org"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14.xml.rels><?xml version="1.0" encoding="UTF-8" standalone="yes"?>
<Relationships xmlns="http://schemas.openxmlformats.org/package/2006/relationships"><Relationship Id="rId3" Type="http://schemas.openxmlformats.org/officeDocument/2006/relationships/hyperlink" Target="mailto:tmb@tuslaw.com" TargetMode="External"/><Relationship Id="rId2" Type="http://schemas.openxmlformats.org/officeDocument/2006/relationships/hyperlink" Target="mailto:joedanko@cox.net"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0.emf"/><Relationship Id="rId5" Type="http://schemas.openxmlformats.org/officeDocument/2006/relationships/oleObject" Target="../embeddings/oleObject1.bin"/><Relationship Id="rId4" Type="http://schemas.openxmlformats.org/officeDocument/2006/relationships/image" Target="../media/image111.emf"/></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mailto:REArmani@cox.ne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altucker33@yahoo.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kofc.org/au/apps/oo/cm/en/odr/resources/EIN_Authorization_Letter.pdf"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mailto:kennethallenwhite@yahoo.com" TargetMode="External"/><Relationship Id="rId2" Type="http://schemas.openxmlformats.org/officeDocument/2006/relationships/hyperlink" Target="mailto:membership@kofc-az.org"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notesSlide" Target="../notesSlides/notesSlide15.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5.t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hyperlink" Target="mailto:cryancy@aol.com"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hyperlink" Target="mailto:stankofc@gmail.com"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hyperlink" Target="mailto:Nielsen200@comcast.net" TargetMode="Externa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8382000" cy="838200"/>
          </a:xfrm>
        </p:spPr>
        <p:txBody>
          <a:bodyPr>
            <a:normAutofit/>
          </a:bodyPr>
          <a:lstStyle/>
          <a:p>
            <a:r>
              <a:rPr lang="en-US" sz="4000" dirty="0"/>
              <a:t>Mid-year </a:t>
            </a:r>
            <a:r>
              <a:rPr lang="en-US" sz="4000" dirty="0" err="1"/>
              <a:t>meetiing</a:t>
            </a:r>
            <a:endParaRPr lang="en-US" sz="4000" dirty="0"/>
          </a:p>
        </p:txBody>
      </p:sp>
      <p:sp>
        <p:nvSpPr>
          <p:cNvPr id="3" name="Subtitle 2"/>
          <p:cNvSpPr>
            <a:spLocks noGrp="1"/>
          </p:cNvSpPr>
          <p:nvPr>
            <p:ph type="subTitle" idx="1"/>
          </p:nvPr>
        </p:nvSpPr>
        <p:spPr/>
        <p:txBody>
          <a:bodyPr>
            <a:normAutofit fontScale="92500" lnSpcReduction="20000"/>
          </a:bodyPr>
          <a:lstStyle/>
          <a:p>
            <a:r>
              <a:rPr lang="en-US" dirty="0"/>
              <a:t>Arizona State Knights of Columbus</a:t>
            </a:r>
          </a:p>
          <a:p>
            <a:r>
              <a:rPr lang="en-US" dirty="0"/>
              <a:t>Saturday, December 1</a:t>
            </a:r>
          </a:p>
          <a:p>
            <a:r>
              <a:rPr lang="en-US" dirty="0"/>
              <a:t>Sierra Vista, AZ</a:t>
            </a:r>
          </a:p>
          <a:p>
            <a:r>
              <a:rPr lang="en-US" dirty="0"/>
              <a:t>Hosted by Councils 4584 &amp; 10799</a:t>
            </a:r>
          </a:p>
        </p:txBody>
      </p:sp>
      <p:sp>
        <p:nvSpPr>
          <p:cNvPr id="5" name="Footer Placeholder 2">
            <a:extLst>
              <a:ext uri="{FF2B5EF4-FFF2-40B4-BE49-F238E27FC236}">
                <a16:creationId xmlns:a16="http://schemas.microsoft.com/office/drawing/2014/main" id="{E11BEE9B-1FA8-9E43-96E0-468B79834AFA}"/>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147327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029B4C-5E07-4045-A72A-60235D36787F}"/>
              </a:ext>
            </a:extLst>
          </p:cNvPr>
          <p:cNvSpPr>
            <a:spLocks noGrp="1"/>
          </p:cNvSpPr>
          <p:nvPr>
            <p:ph idx="1"/>
          </p:nvPr>
        </p:nvSpPr>
        <p:spPr/>
        <p:txBody>
          <a:bodyPr>
            <a:normAutofit/>
          </a:bodyPr>
          <a:lstStyle/>
          <a:p>
            <a:r>
              <a:rPr lang="en-US" dirty="0"/>
              <a:t>Saint Joseph’s Youth Camp </a:t>
            </a:r>
          </a:p>
          <a:p>
            <a:r>
              <a:rPr lang="en-US" dirty="0"/>
              <a:t>Restoring Veterans Hope</a:t>
            </a:r>
          </a:p>
          <a:p>
            <a:pPr lvl="1"/>
            <a:r>
              <a:rPr lang="en-US" dirty="0"/>
              <a:t>Looking for donations for next year</a:t>
            </a:r>
          </a:p>
          <a:p>
            <a:pPr lvl="2"/>
            <a:r>
              <a:rPr lang="en-US" dirty="0"/>
              <a:t>Donations from Councils, Assemblies or personnel donations gladly accepted</a:t>
            </a:r>
          </a:p>
          <a:p>
            <a:pPr lvl="2"/>
            <a:r>
              <a:rPr lang="en-US" dirty="0"/>
              <a:t>Make checks payable to AZ District Master</a:t>
            </a:r>
          </a:p>
          <a:p>
            <a:pPr lvl="2"/>
            <a:r>
              <a:rPr lang="en-US" dirty="0"/>
              <a:t>Send donations to:</a:t>
            </a:r>
          </a:p>
          <a:p>
            <a:pPr marL="1188720" lvl="3" indent="0">
              <a:buNone/>
            </a:pPr>
            <a:r>
              <a:rPr lang="en-US" dirty="0"/>
              <a:t>Bryant Sayers</a:t>
            </a:r>
          </a:p>
          <a:p>
            <a:pPr marL="1188720" lvl="3" indent="0">
              <a:buNone/>
            </a:pPr>
            <a:r>
              <a:rPr lang="en-US" dirty="0"/>
              <a:t>AZ District Master</a:t>
            </a:r>
          </a:p>
          <a:p>
            <a:pPr marL="1188720" lvl="3" indent="0">
              <a:buNone/>
            </a:pPr>
            <a:r>
              <a:rPr lang="en-US" dirty="0"/>
              <a:t>719 </a:t>
            </a:r>
            <a:r>
              <a:rPr lang="en-US" dirty="0" err="1"/>
              <a:t>Norraine</a:t>
            </a:r>
            <a:r>
              <a:rPr lang="en-US" dirty="0"/>
              <a:t> Lane</a:t>
            </a:r>
          </a:p>
          <a:p>
            <a:pPr marL="1188720" lvl="3" indent="0">
              <a:buNone/>
            </a:pPr>
            <a:r>
              <a:rPr lang="en-US" dirty="0"/>
              <a:t>Huachuca City AZ 85616</a:t>
            </a:r>
          </a:p>
        </p:txBody>
      </p:sp>
      <p:sp>
        <p:nvSpPr>
          <p:cNvPr id="3" name="Footer Placeholder 2">
            <a:extLst>
              <a:ext uri="{FF2B5EF4-FFF2-40B4-BE49-F238E27FC236}">
                <a16:creationId xmlns:a16="http://schemas.microsoft.com/office/drawing/2014/main" id="{E5A44E5C-038B-B04C-81F6-3E2D4A1E5288}"/>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sp>
        <p:nvSpPr>
          <p:cNvPr id="4" name="Slide Number Placeholder 3">
            <a:extLst>
              <a:ext uri="{FF2B5EF4-FFF2-40B4-BE49-F238E27FC236}">
                <a16:creationId xmlns:a16="http://schemas.microsoft.com/office/drawing/2014/main" id="{7919036E-7586-EE4E-A5C9-EE18AD0EE94D}"/>
              </a:ext>
            </a:extLst>
          </p:cNvPr>
          <p:cNvSpPr>
            <a:spLocks noGrp="1"/>
          </p:cNvSpPr>
          <p:nvPr>
            <p:ph type="sldNum" sz="quarter" idx="12"/>
          </p:nvPr>
        </p:nvSpPr>
        <p:spPr/>
        <p:txBody>
          <a:bodyPr/>
          <a:lstStyle/>
          <a:p>
            <a:fld id="{F36DD0FD-55B0-48C4-8AF2-8A69533EDFC3}" type="slidenum">
              <a:rPr lang="en-US" smtClean="0"/>
              <a:pPr/>
              <a:t>10</a:t>
            </a:fld>
            <a:endParaRPr lang="en-US"/>
          </a:p>
        </p:txBody>
      </p:sp>
      <p:sp>
        <p:nvSpPr>
          <p:cNvPr id="5" name="Title 4">
            <a:extLst>
              <a:ext uri="{FF2B5EF4-FFF2-40B4-BE49-F238E27FC236}">
                <a16:creationId xmlns:a16="http://schemas.microsoft.com/office/drawing/2014/main" id="{80F6521B-539D-5F4A-AA04-8E2441AE2C5B}"/>
              </a:ext>
            </a:extLst>
          </p:cNvPr>
          <p:cNvSpPr>
            <a:spLocks noGrp="1"/>
          </p:cNvSpPr>
          <p:nvPr>
            <p:ph type="title"/>
          </p:nvPr>
        </p:nvSpPr>
        <p:spPr/>
        <p:txBody>
          <a:bodyPr/>
          <a:lstStyle/>
          <a:p>
            <a:r>
              <a:rPr lang="en-US" dirty="0"/>
              <a:t>Fourth Degree</a:t>
            </a:r>
          </a:p>
        </p:txBody>
      </p:sp>
    </p:spTree>
    <p:extLst>
      <p:ext uri="{BB962C8B-B14F-4D97-AF65-F5344CB8AC3E}">
        <p14:creationId xmlns:p14="http://schemas.microsoft.com/office/powerpoint/2010/main" val="13929800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18291329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8382000" cy="838200"/>
          </a:xfrm>
        </p:spPr>
        <p:txBody>
          <a:bodyPr>
            <a:normAutofit/>
          </a:bodyPr>
          <a:lstStyle/>
          <a:p>
            <a:r>
              <a:rPr lang="en-US" sz="4000" dirty="0"/>
              <a:t>State Program Director</a:t>
            </a:r>
          </a:p>
        </p:txBody>
      </p:sp>
      <p:sp>
        <p:nvSpPr>
          <p:cNvPr id="3" name="Subtitle 2"/>
          <p:cNvSpPr>
            <a:spLocks noGrp="1"/>
          </p:cNvSpPr>
          <p:nvPr>
            <p:ph type="subTitle" idx="1"/>
          </p:nvPr>
        </p:nvSpPr>
        <p:spPr/>
        <p:txBody>
          <a:bodyPr/>
          <a:lstStyle/>
          <a:p>
            <a:r>
              <a:rPr lang="en-US" dirty="0"/>
              <a:t>Lawrence A. Power</a:t>
            </a:r>
          </a:p>
          <a:p>
            <a:r>
              <a:rPr lang="en-US" dirty="0">
                <a:hlinkClick r:id="rId2"/>
              </a:rPr>
              <a:t>Programs@kofc-az.org</a:t>
            </a:r>
            <a:endParaRPr lang="en-US" dirty="0"/>
          </a:p>
          <a:p>
            <a:r>
              <a:rPr lang="en-US" dirty="0"/>
              <a:t>(702) 827-8135</a:t>
            </a:r>
          </a:p>
        </p:txBody>
      </p:sp>
      <p:sp>
        <p:nvSpPr>
          <p:cNvPr id="4" name="Footer Placeholder 2">
            <a:extLst>
              <a:ext uri="{FF2B5EF4-FFF2-40B4-BE49-F238E27FC236}">
                <a16:creationId xmlns:a16="http://schemas.microsoft.com/office/drawing/2014/main" id="{BB31FDB3-F4ED-824B-BDDD-9509CD99FFAA}"/>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6575416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Faith In Action</a:t>
            </a:r>
          </a:p>
        </p:txBody>
      </p:sp>
      <p:sp>
        <p:nvSpPr>
          <p:cNvPr id="3" name="Content Placeholder 2"/>
          <p:cNvSpPr>
            <a:spLocks noGrp="1"/>
          </p:cNvSpPr>
          <p:nvPr>
            <p:ph idx="1"/>
          </p:nvPr>
        </p:nvSpPr>
        <p:spPr/>
        <p:txBody>
          <a:bodyPr/>
          <a:lstStyle/>
          <a:p>
            <a:endParaRPr lang="en-US" dirty="0"/>
          </a:p>
          <a:p>
            <a:pPr marL="137160" indent="0">
              <a:buNone/>
            </a:pPr>
            <a:r>
              <a:rPr lang="en-US" dirty="0"/>
              <a:t>Required Programs</a:t>
            </a:r>
          </a:p>
          <a:p>
            <a:r>
              <a:rPr lang="en-US" dirty="0"/>
              <a:t>Faith: Spiritual Reflection Program </a:t>
            </a:r>
          </a:p>
          <a:p>
            <a:r>
              <a:rPr lang="en-US" dirty="0"/>
              <a:t> Family: Consecration to the Holy Family </a:t>
            </a:r>
          </a:p>
          <a:p>
            <a:r>
              <a:rPr lang="en-US" dirty="0"/>
              <a:t> Community: Helping Hands </a:t>
            </a:r>
          </a:p>
          <a:p>
            <a:r>
              <a:rPr lang="en-US" dirty="0"/>
              <a:t> Life: Novena for Life</a:t>
            </a:r>
          </a:p>
          <a:p>
            <a:endParaRPr lang="en-US" dirty="0"/>
          </a:p>
          <a:p>
            <a:pPr marL="137160" indent="0">
              <a:buNone/>
            </a:pPr>
            <a:endParaRPr lang="en-US" dirty="0"/>
          </a:p>
        </p:txBody>
      </p:sp>
      <p:pic>
        <p:nvPicPr>
          <p:cNvPr id="5" name="Picture 4"/>
          <p:cNvPicPr>
            <a:picLocks noChangeAspect="1"/>
          </p:cNvPicPr>
          <p:nvPr/>
        </p:nvPicPr>
        <p:blipFill>
          <a:blip r:embed="rId3"/>
          <a:stretch>
            <a:fillRect/>
          </a:stretch>
        </p:blipFill>
        <p:spPr>
          <a:xfrm>
            <a:off x="6705601" y="3886201"/>
            <a:ext cx="1188823" cy="1188823"/>
          </a:xfrm>
          <a:prstGeom prst="rect">
            <a:avLst/>
          </a:prstGeom>
        </p:spPr>
      </p:pic>
      <p:pic>
        <p:nvPicPr>
          <p:cNvPr id="6" name="Picture 5"/>
          <p:cNvPicPr>
            <a:picLocks noChangeAspect="1"/>
          </p:cNvPicPr>
          <p:nvPr/>
        </p:nvPicPr>
        <p:blipFill>
          <a:blip r:embed="rId4"/>
          <a:stretch>
            <a:fillRect/>
          </a:stretch>
        </p:blipFill>
        <p:spPr>
          <a:xfrm>
            <a:off x="8077201" y="3886200"/>
            <a:ext cx="1188823" cy="1188823"/>
          </a:xfrm>
          <a:prstGeom prst="rect">
            <a:avLst/>
          </a:prstGeom>
        </p:spPr>
      </p:pic>
      <p:pic>
        <p:nvPicPr>
          <p:cNvPr id="7" name="Picture 6"/>
          <p:cNvPicPr>
            <a:picLocks noChangeAspect="1"/>
          </p:cNvPicPr>
          <p:nvPr/>
        </p:nvPicPr>
        <p:blipFill>
          <a:blip r:embed="rId5"/>
          <a:stretch>
            <a:fillRect/>
          </a:stretch>
        </p:blipFill>
        <p:spPr>
          <a:xfrm>
            <a:off x="6705601" y="5143295"/>
            <a:ext cx="1188823" cy="1188823"/>
          </a:xfrm>
          <a:prstGeom prst="rect">
            <a:avLst/>
          </a:prstGeom>
        </p:spPr>
      </p:pic>
      <p:pic>
        <p:nvPicPr>
          <p:cNvPr id="8" name="Picture 7"/>
          <p:cNvPicPr>
            <a:picLocks noChangeAspect="1"/>
          </p:cNvPicPr>
          <p:nvPr/>
        </p:nvPicPr>
        <p:blipFill>
          <a:blip r:embed="rId6"/>
          <a:stretch>
            <a:fillRect/>
          </a:stretch>
        </p:blipFill>
        <p:spPr>
          <a:xfrm>
            <a:off x="8077200" y="5143295"/>
            <a:ext cx="1188823" cy="1188823"/>
          </a:xfrm>
          <a:prstGeom prst="rect">
            <a:avLst/>
          </a:prstGeom>
        </p:spPr>
      </p:pic>
      <p:sp>
        <p:nvSpPr>
          <p:cNvPr id="9" name="Footer Placeholder 2">
            <a:extLst>
              <a:ext uri="{FF2B5EF4-FFF2-40B4-BE49-F238E27FC236}">
                <a16:creationId xmlns:a16="http://schemas.microsoft.com/office/drawing/2014/main" id="{ADFEE301-7B51-1A41-9B4C-A4F93D7DD9C4}"/>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393122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Reflection</a:t>
            </a:r>
          </a:p>
        </p:txBody>
      </p:sp>
      <p:sp>
        <p:nvSpPr>
          <p:cNvPr id="3" name="Content Placeholder 2"/>
          <p:cNvSpPr>
            <a:spLocks noGrp="1"/>
          </p:cNvSpPr>
          <p:nvPr>
            <p:ph idx="1"/>
          </p:nvPr>
        </p:nvSpPr>
        <p:spPr/>
        <p:txBody>
          <a:bodyPr/>
          <a:lstStyle/>
          <a:p>
            <a:r>
              <a:rPr lang="en-US" dirty="0"/>
              <a:t> Plan a day of reflection or weekend retreat. This can be an event run by council members or for council members and men of the parish. </a:t>
            </a:r>
          </a:p>
          <a:p>
            <a:r>
              <a:rPr lang="en-US" dirty="0"/>
              <a:t> Build public interest for the event in all of the Surrounding Parishes! </a:t>
            </a:r>
          </a:p>
          <a:p>
            <a:r>
              <a:rPr lang="en-US" dirty="0"/>
              <a:t>Consider Into the Breach as a Starting Point</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1" y="4572000"/>
            <a:ext cx="1187815" cy="1188720"/>
          </a:xfrm>
          <a:prstGeom prst="rect">
            <a:avLst/>
          </a:prstGeom>
        </p:spPr>
      </p:pic>
      <p:pic>
        <p:nvPicPr>
          <p:cNvPr id="5" name="Picture 4"/>
          <p:cNvPicPr>
            <a:picLocks noChangeAspect="1"/>
          </p:cNvPicPr>
          <p:nvPr/>
        </p:nvPicPr>
        <p:blipFill>
          <a:blip r:embed="rId4"/>
          <a:stretch>
            <a:fillRect/>
          </a:stretch>
        </p:blipFill>
        <p:spPr>
          <a:xfrm>
            <a:off x="7338365" y="3962401"/>
            <a:ext cx="2855709" cy="1906067"/>
          </a:xfrm>
          <a:prstGeom prst="rect">
            <a:avLst/>
          </a:prstGeom>
        </p:spPr>
      </p:pic>
      <p:sp>
        <p:nvSpPr>
          <p:cNvPr id="6" name="Footer Placeholder 2">
            <a:extLst>
              <a:ext uri="{FF2B5EF4-FFF2-40B4-BE49-F238E27FC236}">
                <a16:creationId xmlns:a16="http://schemas.microsoft.com/office/drawing/2014/main" id="{E06F73DC-CC31-FE41-B010-73B30AE0F052}"/>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898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3855"/>
            <a:ext cx="8305800" cy="1510145"/>
          </a:xfrm>
        </p:spPr>
        <p:txBody>
          <a:bodyPr/>
          <a:lstStyle/>
          <a:p>
            <a:r>
              <a:rPr lang="en-US" dirty="0"/>
              <a:t>Consecration to the Holy Family</a:t>
            </a:r>
          </a:p>
        </p:txBody>
      </p:sp>
      <p:sp>
        <p:nvSpPr>
          <p:cNvPr id="3" name="Content Placeholder 2"/>
          <p:cNvSpPr>
            <a:spLocks noGrp="1"/>
          </p:cNvSpPr>
          <p:nvPr>
            <p:ph idx="1"/>
          </p:nvPr>
        </p:nvSpPr>
        <p:spPr/>
        <p:txBody>
          <a:bodyPr/>
          <a:lstStyle/>
          <a:p>
            <a:endParaRPr lang="en-US" dirty="0"/>
          </a:p>
          <a:p>
            <a:endParaRPr lang="en-US" dirty="0"/>
          </a:p>
          <a:p>
            <a:r>
              <a:rPr lang="en-US" dirty="0"/>
              <a:t> Working with your pastor, obtain his permission and recommendations on conducting a Consecration to the Holy Family in your parish.</a:t>
            </a:r>
          </a:p>
          <a:p>
            <a:r>
              <a:rPr lang="en-US" dirty="0"/>
              <a:t>December 30, 2018?</a:t>
            </a:r>
          </a:p>
          <a:p>
            <a:r>
              <a:rPr lang="en-US" dirty="0"/>
              <a:t>Order Prayer Cards</a:t>
            </a:r>
          </a:p>
          <a:p>
            <a:r>
              <a:rPr lang="en-US" dirty="0"/>
              <a:t>Advertise at least 2 weeks!</a:t>
            </a:r>
          </a:p>
        </p:txBody>
      </p:sp>
      <p:pic>
        <p:nvPicPr>
          <p:cNvPr id="4" name="Picture 3"/>
          <p:cNvPicPr>
            <a:picLocks noChangeAspect="1"/>
          </p:cNvPicPr>
          <p:nvPr/>
        </p:nvPicPr>
        <p:blipFill>
          <a:blip r:embed="rId2"/>
          <a:stretch>
            <a:fillRect/>
          </a:stretch>
        </p:blipFill>
        <p:spPr>
          <a:xfrm>
            <a:off x="7315201" y="3585861"/>
            <a:ext cx="2233613" cy="2525415"/>
          </a:xfrm>
          <a:prstGeom prst="rect">
            <a:avLst/>
          </a:prstGeom>
        </p:spPr>
      </p:pic>
      <p:pic>
        <p:nvPicPr>
          <p:cNvPr id="5" name="Picture 4"/>
          <p:cNvPicPr>
            <a:picLocks noChangeAspect="1"/>
          </p:cNvPicPr>
          <p:nvPr/>
        </p:nvPicPr>
        <p:blipFill>
          <a:blip r:embed="rId3"/>
          <a:stretch>
            <a:fillRect/>
          </a:stretch>
        </p:blipFill>
        <p:spPr>
          <a:xfrm>
            <a:off x="2133601" y="5257801"/>
            <a:ext cx="1188823" cy="1188823"/>
          </a:xfrm>
          <a:prstGeom prst="rect">
            <a:avLst/>
          </a:prstGeom>
        </p:spPr>
      </p:pic>
      <p:sp>
        <p:nvSpPr>
          <p:cNvPr id="6" name="Footer Placeholder 2">
            <a:extLst>
              <a:ext uri="{FF2B5EF4-FFF2-40B4-BE49-F238E27FC236}">
                <a16:creationId xmlns:a16="http://schemas.microsoft.com/office/drawing/2014/main" id="{E85CC203-C769-FB44-9848-0CD401B9F659}"/>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5402024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Helping Hands</a:t>
            </a:r>
          </a:p>
        </p:txBody>
      </p:sp>
      <p:sp>
        <p:nvSpPr>
          <p:cNvPr id="3" name="Content Placeholder 2"/>
          <p:cNvSpPr>
            <a:spLocks noGrp="1"/>
          </p:cNvSpPr>
          <p:nvPr>
            <p:ph idx="1"/>
          </p:nvPr>
        </p:nvSpPr>
        <p:spPr/>
        <p:txBody>
          <a:bodyPr>
            <a:normAutofit/>
          </a:bodyPr>
          <a:lstStyle/>
          <a:p>
            <a:pPr marL="137160" indent="0">
              <a:buNone/>
            </a:pPr>
            <a:endParaRPr lang="en-US" dirty="0"/>
          </a:p>
          <a:p>
            <a:r>
              <a:rPr lang="en-US" dirty="0"/>
              <a:t>More than 40,000 young people under 25 are experiencing homelessness on their own.</a:t>
            </a:r>
          </a:p>
          <a:p>
            <a:r>
              <a:rPr lang="en-US" dirty="0"/>
              <a:t> Families make up one-third of the needy population in the United States</a:t>
            </a:r>
          </a:p>
          <a:p>
            <a:endParaRPr lang="en-US" dirty="0"/>
          </a:p>
        </p:txBody>
      </p:sp>
      <p:pic>
        <p:nvPicPr>
          <p:cNvPr id="4" name="Picture 3"/>
          <p:cNvPicPr>
            <a:picLocks noChangeAspect="1"/>
          </p:cNvPicPr>
          <p:nvPr/>
        </p:nvPicPr>
        <p:blipFill>
          <a:blip r:embed="rId3"/>
          <a:stretch>
            <a:fillRect/>
          </a:stretch>
        </p:blipFill>
        <p:spPr>
          <a:xfrm>
            <a:off x="7239001" y="3637901"/>
            <a:ext cx="3325647" cy="2962275"/>
          </a:xfrm>
          <a:prstGeom prst="rect">
            <a:avLst/>
          </a:prstGeom>
        </p:spPr>
      </p:pic>
      <p:pic>
        <p:nvPicPr>
          <p:cNvPr id="5" name="Picture 4"/>
          <p:cNvPicPr>
            <a:picLocks noChangeAspect="1"/>
          </p:cNvPicPr>
          <p:nvPr/>
        </p:nvPicPr>
        <p:blipFill>
          <a:blip r:embed="rId4"/>
          <a:stretch>
            <a:fillRect/>
          </a:stretch>
        </p:blipFill>
        <p:spPr>
          <a:xfrm>
            <a:off x="2133601" y="4953000"/>
            <a:ext cx="1188823" cy="1194920"/>
          </a:xfrm>
          <a:prstGeom prst="rect">
            <a:avLst/>
          </a:prstGeom>
        </p:spPr>
      </p:pic>
      <p:sp>
        <p:nvSpPr>
          <p:cNvPr id="6" name="Footer Placeholder 2">
            <a:extLst>
              <a:ext uri="{FF2B5EF4-FFF2-40B4-BE49-F238E27FC236}">
                <a16:creationId xmlns:a16="http://schemas.microsoft.com/office/drawing/2014/main" id="{50BD7EEE-EE2C-FE46-9E9B-091BC6FA7FA1}"/>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2656993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Helping Hands</a:t>
            </a:r>
          </a:p>
        </p:txBody>
      </p:sp>
      <p:sp>
        <p:nvSpPr>
          <p:cNvPr id="3" name="Content Placeholder 2"/>
          <p:cNvSpPr>
            <a:spLocks noGrp="1"/>
          </p:cNvSpPr>
          <p:nvPr>
            <p:ph idx="1"/>
          </p:nvPr>
        </p:nvSpPr>
        <p:spPr/>
        <p:txBody>
          <a:bodyPr>
            <a:normAutofit/>
          </a:bodyPr>
          <a:lstStyle/>
          <a:p>
            <a:r>
              <a:rPr lang="en-US" dirty="0"/>
              <a:t>Program looks towards helping groups vs. Individuals</a:t>
            </a:r>
          </a:p>
          <a:p>
            <a:r>
              <a:rPr lang="en-US" dirty="0"/>
              <a:t>Ideas:</a:t>
            </a:r>
          </a:p>
          <a:p>
            <a:r>
              <a:rPr lang="en-US" dirty="0"/>
              <a:t>As a parish, cook and/or serve food at no charge at a local soup kitchen or parish hall</a:t>
            </a:r>
          </a:p>
          <a:p>
            <a:r>
              <a:rPr lang="en-US" dirty="0"/>
              <a:t>Clean and repair the facilities of a local nonprofit organization</a:t>
            </a:r>
          </a:p>
          <a:p>
            <a:r>
              <a:rPr lang="en-US" dirty="0"/>
              <a:t>Organize collection drives for specific supplies such as blankets, backpacks, toiletries, and clothing.</a:t>
            </a:r>
          </a:p>
          <a:p>
            <a:r>
              <a:rPr lang="en-US" dirty="0"/>
              <a:t>Raise money for a local soup kitchen, homeless shelter or other nonprofit organization through various events.  </a:t>
            </a:r>
          </a:p>
          <a:p>
            <a:endParaRPr lang="en-US" dirty="0"/>
          </a:p>
        </p:txBody>
      </p:sp>
      <p:pic>
        <p:nvPicPr>
          <p:cNvPr id="4" name="Picture 3"/>
          <p:cNvPicPr>
            <a:picLocks noChangeAspect="1"/>
          </p:cNvPicPr>
          <p:nvPr/>
        </p:nvPicPr>
        <p:blipFill>
          <a:blip r:embed="rId3"/>
          <a:stretch>
            <a:fillRect/>
          </a:stretch>
        </p:blipFill>
        <p:spPr>
          <a:xfrm>
            <a:off x="9372601" y="5562600"/>
            <a:ext cx="1188823" cy="1194920"/>
          </a:xfrm>
          <a:prstGeom prst="rect">
            <a:avLst/>
          </a:prstGeom>
        </p:spPr>
      </p:pic>
      <p:sp>
        <p:nvSpPr>
          <p:cNvPr id="5" name="Footer Placeholder 2">
            <a:extLst>
              <a:ext uri="{FF2B5EF4-FFF2-40B4-BE49-F238E27FC236}">
                <a16:creationId xmlns:a16="http://schemas.microsoft.com/office/drawing/2014/main" id="{2759CBEB-A73F-8A45-A29D-8107FFCEA95C}"/>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5411669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Ultrasound Initiative</a:t>
            </a:r>
          </a:p>
        </p:txBody>
      </p:sp>
      <p:sp>
        <p:nvSpPr>
          <p:cNvPr id="3" name="Content Placeholder 2"/>
          <p:cNvSpPr>
            <a:spLocks noGrp="1"/>
          </p:cNvSpPr>
          <p:nvPr>
            <p:ph idx="1"/>
          </p:nvPr>
        </p:nvSpPr>
        <p:spPr/>
        <p:txBody>
          <a:bodyPr/>
          <a:lstStyle/>
          <a:p>
            <a:r>
              <a:rPr lang="en-US" dirty="0"/>
              <a:t>We are receiving matching funds </a:t>
            </a:r>
          </a:p>
          <a:p>
            <a:r>
              <a:rPr lang="en-US" dirty="0"/>
              <a:t>Aid to Women Center Tempe</a:t>
            </a:r>
          </a:p>
          <a:p>
            <a:r>
              <a:rPr lang="en-US" dirty="0"/>
              <a:t>Rose of Life – Is there one on your car?</a:t>
            </a:r>
          </a:p>
          <a:p>
            <a:pPr marL="137160" indent="0">
              <a:buNone/>
            </a:pPr>
            <a:r>
              <a:rPr lang="en-US" dirty="0"/>
              <a:t> </a:t>
            </a:r>
          </a:p>
        </p:txBody>
      </p:sp>
      <p:pic>
        <p:nvPicPr>
          <p:cNvPr id="5" name="Picture 4"/>
          <p:cNvPicPr>
            <a:picLocks noChangeAspect="1"/>
          </p:cNvPicPr>
          <p:nvPr/>
        </p:nvPicPr>
        <p:blipFill>
          <a:blip r:embed="rId2"/>
          <a:stretch>
            <a:fillRect/>
          </a:stretch>
        </p:blipFill>
        <p:spPr>
          <a:xfrm>
            <a:off x="1901589" y="2438400"/>
            <a:ext cx="8388823" cy="2651990"/>
          </a:xfrm>
          <a:prstGeom prst="rect">
            <a:avLst/>
          </a:prstGeom>
        </p:spPr>
      </p:pic>
      <p:sp>
        <p:nvSpPr>
          <p:cNvPr id="6" name="Footer Placeholder 2">
            <a:extLst>
              <a:ext uri="{FF2B5EF4-FFF2-40B4-BE49-F238E27FC236}">
                <a16:creationId xmlns:a16="http://schemas.microsoft.com/office/drawing/2014/main" id="{3AD14645-0DD6-A343-92F7-3B3B6934C81A}"/>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891446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Ultrasound Initiative </a:t>
            </a:r>
          </a:p>
        </p:txBody>
      </p:sp>
      <p:sp>
        <p:nvSpPr>
          <p:cNvPr id="3" name="Content Placeholder 2"/>
          <p:cNvSpPr>
            <a:spLocks noGrp="1"/>
          </p:cNvSpPr>
          <p:nvPr>
            <p:ph idx="1"/>
          </p:nvPr>
        </p:nvSpPr>
        <p:spPr/>
        <p:txBody>
          <a:bodyPr/>
          <a:lstStyle/>
          <a:p>
            <a:r>
              <a:rPr lang="en-US" dirty="0"/>
              <a:t>Ask Priest for permission to accept donations for Roses</a:t>
            </a:r>
          </a:p>
          <a:p>
            <a:r>
              <a:rPr lang="en-US" dirty="0"/>
              <a:t>Emphasize </a:t>
            </a:r>
            <a:r>
              <a:rPr lang="en-US" dirty="0" err="1"/>
              <a:t>Supreme’s</a:t>
            </a:r>
            <a:r>
              <a:rPr lang="en-US" dirty="0"/>
              <a:t> Matching Donation </a:t>
            </a:r>
          </a:p>
          <a:p>
            <a:r>
              <a:rPr lang="en-US" dirty="0"/>
              <a:t>Bulletin Announcements</a:t>
            </a:r>
          </a:p>
          <a:p>
            <a:r>
              <a:rPr lang="en-US" dirty="0"/>
              <a:t>Have roses available after Council’s Novena</a:t>
            </a:r>
          </a:p>
          <a:p>
            <a:pPr marL="137160" indent="0">
              <a:buNone/>
            </a:pPr>
            <a:endParaRPr lang="en-US" dirty="0"/>
          </a:p>
        </p:txBody>
      </p:sp>
      <p:pic>
        <p:nvPicPr>
          <p:cNvPr id="5" name="Picture 4"/>
          <p:cNvPicPr>
            <a:picLocks noChangeAspect="1"/>
          </p:cNvPicPr>
          <p:nvPr/>
        </p:nvPicPr>
        <p:blipFill>
          <a:blip r:embed="rId3"/>
          <a:stretch>
            <a:fillRect/>
          </a:stretch>
        </p:blipFill>
        <p:spPr>
          <a:xfrm>
            <a:off x="5562600" y="4800601"/>
            <a:ext cx="4423012" cy="1398263"/>
          </a:xfrm>
          <a:prstGeom prst="rect">
            <a:avLst/>
          </a:prstGeom>
        </p:spPr>
      </p:pic>
      <p:sp>
        <p:nvSpPr>
          <p:cNvPr id="6" name="Footer Placeholder 2">
            <a:extLst>
              <a:ext uri="{FF2B5EF4-FFF2-40B4-BE49-F238E27FC236}">
                <a16:creationId xmlns:a16="http://schemas.microsoft.com/office/drawing/2014/main" id="{40D36B48-9C67-5740-8A25-A103A5FFB9DD}"/>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2111879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Novena for Life</a:t>
            </a:r>
          </a:p>
        </p:txBody>
      </p:sp>
      <p:sp>
        <p:nvSpPr>
          <p:cNvPr id="3" name="Content Placeholder 2"/>
          <p:cNvSpPr>
            <a:spLocks noGrp="1"/>
          </p:cNvSpPr>
          <p:nvPr>
            <p:ph idx="1"/>
          </p:nvPr>
        </p:nvSpPr>
        <p:spPr/>
        <p:txBody>
          <a:bodyPr/>
          <a:lstStyle/>
          <a:p>
            <a:r>
              <a:rPr lang="en-US" dirty="0"/>
              <a:t>Required of every Council  to be eligible for the Columbian Award</a:t>
            </a:r>
          </a:p>
          <a:p>
            <a:r>
              <a:rPr lang="en-US" dirty="0"/>
              <a:t>Councils have many options</a:t>
            </a:r>
          </a:p>
          <a:p>
            <a:r>
              <a:rPr lang="en-US" dirty="0"/>
              <a:t>9 Days for Life: January 14-22, 2019</a:t>
            </a:r>
          </a:p>
          <a:p>
            <a:r>
              <a:rPr lang="en-US" dirty="0"/>
              <a:t>Make Part of 40 Days for Life </a:t>
            </a:r>
          </a:p>
          <a:p>
            <a:endParaRPr lang="en-US" dirty="0"/>
          </a:p>
          <a:p>
            <a:endParaRPr lang="en-US" dirty="0"/>
          </a:p>
          <a:p>
            <a:r>
              <a:rPr lang="en-US" dirty="0"/>
              <a:t>Schedule it to precede a major feast day or pro-life event</a:t>
            </a:r>
          </a:p>
          <a:p>
            <a:endParaRPr lang="en-US" dirty="0"/>
          </a:p>
        </p:txBody>
      </p:sp>
      <p:pic>
        <p:nvPicPr>
          <p:cNvPr id="5" name="Picture 4"/>
          <p:cNvPicPr>
            <a:picLocks noChangeAspect="1"/>
          </p:cNvPicPr>
          <p:nvPr/>
        </p:nvPicPr>
        <p:blipFill>
          <a:blip r:embed="rId2"/>
          <a:stretch>
            <a:fillRect/>
          </a:stretch>
        </p:blipFill>
        <p:spPr>
          <a:xfrm>
            <a:off x="8515350" y="1752600"/>
            <a:ext cx="1695450" cy="1695450"/>
          </a:xfrm>
          <a:prstGeom prst="rect">
            <a:avLst/>
          </a:prstGeom>
        </p:spPr>
      </p:pic>
      <p:pic>
        <p:nvPicPr>
          <p:cNvPr id="6" name="Picture 5"/>
          <p:cNvPicPr>
            <a:picLocks noChangeAspect="1"/>
          </p:cNvPicPr>
          <p:nvPr/>
        </p:nvPicPr>
        <p:blipFill>
          <a:blip r:embed="rId3"/>
          <a:stretch>
            <a:fillRect/>
          </a:stretch>
        </p:blipFill>
        <p:spPr>
          <a:xfrm>
            <a:off x="7277100" y="3480943"/>
            <a:ext cx="2933700" cy="580971"/>
          </a:xfrm>
          <a:prstGeom prst="rect">
            <a:avLst/>
          </a:prstGeom>
        </p:spPr>
      </p:pic>
      <p:pic>
        <p:nvPicPr>
          <p:cNvPr id="4" name="Picture 3"/>
          <p:cNvPicPr>
            <a:picLocks noChangeAspect="1"/>
          </p:cNvPicPr>
          <p:nvPr/>
        </p:nvPicPr>
        <p:blipFill>
          <a:blip r:embed="rId4"/>
          <a:stretch>
            <a:fillRect/>
          </a:stretch>
        </p:blipFill>
        <p:spPr>
          <a:xfrm>
            <a:off x="1981201" y="5347324"/>
            <a:ext cx="1188823" cy="1188823"/>
          </a:xfrm>
          <a:prstGeom prst="rect">
            <a:avLst/>
          </a:prstGeom>
        </p:spPr>
      </p:pic>
      <p:sp>
        <p:nvSpPr>
          <p:cNvPr id="7" name="Footer Placeholder 2">
            <a:extLst>
              <a:ext uri="{FF2B5EF4-FFF2-40B4-BE49-F238E27FC236}">
                <a16:creationId xmlns:a16="http://schemas.microsoft.com/office/drawing/2014/main" id="{35633352-AD63-4046-A5E0-1A02C4D53FF1}"/>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173136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sp>
        <p:nvSpPr>
          <p:cNvPr id="4" name="Slide Number Placeholder 3">
            <a:extLst>
              <a:ext uri="{FF2B5EF4-FFF2-40B4-BE49-F238E27FC236}">
                <a16:creationId xmlns:a16="http://schemas.microsoft.com/office/drawing/2014/main" id="{911EC483-DC68-A348-8507-42EA97B7429B}"/>
              </a:ext>
            </a:extLst>
          </p:cNvPr>
          <p:cNvSpPr>
            <a:spLocks noGrp="1"/>
          </p:cNvSpPr>
          <p:nvPr>
            <p:ph type="sldNum" sz="quarter" idx="12"/>
          </p:nvPr>
        </p:nvSpPr>
        <p:spPr/>
        <p:txBody>
          <a:bodyPr/>
          <a:lstStyle/>
          <a:p>
            <a:fld id="{F36DD0FD-55B0-48C4-8AF2-8A69533EDFC3}" type="slidenum">
              <a:rPr lang="en-US" smtClean="0"/>
              <a:pPr/>
              <a:t>11</a:t>
            </a:fld>
            <a:endParaRPr lang="en-US"/>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22385982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Jay McCall</a:t>
            </a:r>
          </a:p>
          <a:p>
            <a:r>
              <a:rPr lang="en-US" dirty="0"/>
              <a:t> jmccall415@msn.com</a:t>
            </a:r>
          </a:p>
          <a:p>
            <a:r>
              <a:rPr lang="en-US" dirty="0"/>
              <a:t>(520) 887-7847</a:t>
            </a:r>
          </a:p>
          <a:p>
            <a:endParaRPr lang="en-US" dirty="0"/>
          </a:p>
          <a:p>
            <a:endParaRPr lang="en-US" dirty="0"/>
          </a:p>
          <a:p>
            <a:r>
              <a:rPr lang="en-US" dirty="0"/>
              <a:t>April 7, 2018 </a:t>
            </a:r>
          </a:p>
        </p:txBody>
      </p:sp>
      <p:sp>
        <p:nvSpPr>
          <p:cNvPr id="3" name="Title 2"/>
          <p:cNvSpPr>
            <a:spLocks noGrp="1"/>
          </p:cNvSpPr>
          <p:nvPr>
            <p:ph type="title"/>
          </p:nvPr>
        </p:nvSpPr>
        <p:spPr/>
        <p:txBody>
          <a:bodyPr/>
          <a:lstStyle/>
          <a:p>
            <a:r>
              <a:rPr lang="en-US" dirty="0"/>
              <a:t>Organ Donor Program  </a:t>
            </a:r>
          </a:p>
        </p:txBody>
      </p:sp>
      <p:sp>
        <p:nvSpPr>
          <p:cNvPr id="4" name="Slide Number Placeholder 3"/>
          <p:cNvSpPr>
            <a:spLocks noGrp="1"/>
          </p:cNvSpPr>
          <p:nvPr>
            <p:ph type="sldNum" sz="quarter" idx="12"/>
          </p:nvPr>
        </p:nvSpPr>
        <p:spPr/>
        <p:txBody>
          <a:bodyPr/>
          <a:lstStyle/>
          <a:p>
            <a:fld id="{F36DD0FD-55B0-48C4-8AF2-8A69533EDFC3}" type="slidenum">
              <a:rPr lang="en-US" smtClean="0"/>
              <a:pPr/>
              <a:t>110</a:t>
            </a:fld>
            <a:endParaRPr lang="en-US"/>
          </a:p>
        </p:txBody>
      </p:sp>
      <p:sp>
        <p:nvSpPr>
          <p:cNvPr id="5" name="Footer Placeholder 4"/>
          <p:cNvSpPr>
            <a:spLocks noGrp="1"/>
          </p:cNvSpPr>
          <p:nvPr>
            <p:ph type="ftr" sz="quarter" idx="11"/>
          </p:nvPr>
        </p:nvSpPr>
        <p:spPr/>
        <p:txBody>
          <a:bodyPr/>
          <a:lstStyle/>
          <a:p>
            <a:r>
              <a:rPr lang="en-US"/>
              <a:t>Be the Leader of Your Domestic Church</a:t>
            </a:r>
            <a:endParaRPr lang="en-US" dirty="0"/>
          </a:p>
        </p:txBody>
      </p:sp>
    </p:spTree>
    <p:extLst>
      <p:ext uri="{BB962C8B-B14F-4D97-AF65-F5344CB8AC3E}">
        <p14:creationId xmlns:p14="http://schemas.microsoft.com/office/powerpoint/2010/main" val="246962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Novena for Life</a:t>
            </a:r>
          </a:p>
        </p:txBody>
      </p:sp>
      <p:sp>
        <p:nvSpPr>
          <p:cNvPr id="3" name="Content Placeholder 2"/>
          <p:cNvSpPr>
            <a:spLocks noGrp="1"/>
          </p:cNvSpPr>
          <p:nvPr>
            <p:ph idx="1"/>
          </p:nvPr>
        </p:nvSpPr>
        <p:spPr/>
        <p:txBody>
          <a:bodyPr/>
          <a:lstStyle/>
          <a:p>
            <a:r>
              <a:rPr lang="en-US" dirty="0"/>
              <a:t> Join District 9’s Aid to Women Center Novena</a:t>
            </a:r>
          </a:p>
          <a:p>
            <a:endParaRPr lang="en-US" dirty="0"/>
          </a:p>
        </p:txBody>
      </p:sp>
      <p:pic>
        <p:nvPicPr>
          <p:cNvPr id="4" name="Picture 3"/>
          <p:cNvPicPr>
            <a:picLocks noChangeAspect="1"/>
          </p:cNvPicPr>
          <p:nvPr/>
        </p:nvPicPr>
        <p:blipFill>
          <a:blip r:embed="rId2"/>
          <a:stretch>
            <a:fillRect/>
          </a:stretch>
        </p:blipFill>
        <p:spPr>
          <a:xfrm>
            <a:off x="4572000" y="1371600"/>
            <a:ext cx="3486596" cy="4656059"/>
          </a:xfrm>
          <a:prstGeom prst="rect">
            <a:avLst/>
          </a:prstGeom>
        </p:spPr>
      </p:pic>
      <p:pic>
        <p:nvPicPr>
          <p:cNvPr id="5" name="Picture 4"/>
          <p:cNvPicPr>
            <a:picLocks noChangeAspect="1"/>
          </p:cNvPicPr>
          <p:nvPr/>
        </p:nvPicPr>
        <p:blipFill>
          <a:blip r:embed="rId3"/>
          <a:stretch>
            <a:fillRect/>
          </a:stretch>
        </p:blipFill>
        <p:spPr>
          <a:xfrm>
            <a:off x="2133601" y="5289245"/>
            <a:ext cx="1188823" cy="1188823"/>
          </a:xfrm>
          <a:prstGeom prst="rect">
            <a:avLst/>
          </a:prstGeom>
        </p:spPr>
      </p:pic>
      <p:sp>
        <p:nvSpPr>
          <p:cNvPr id="6" name="Footer Placeholder 2">
            <a:extLst>
              <a:ext uri="{FF2B5EF4-FFF2-40B4-BE49-F238E27FC236}">
                <a16:creationId xmlns:a16="http://schemas.microsoft.com/office/drawing/2014/main" id="{4F30B04B-8E48-E04D-89EE-E46BB20C7D4C}"/>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3126527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Novena for Life</a:t>
            </a:r>
          </a:p>
        </p:txBody>
      </p:sp>
      <p:sp>
        <p:nvSpPr>
          <p:cNvPr id="3" name="Content Placeholder 2"/>
          <p:cNvSpPr>
            <a:spLocks noGrp="1"/>
          </p:cNvSpPr>
          <p:nvPr>
            <p:ph idx="1"/>
          </p:nvPr>
        </p:nvSpPr>
        <p:spPr/>
        <p:txBody>
          <a:bodyPr>
            <a:normAutofit fontScale="92500" lnSpcReduction="10000"/>
          </a:bodyPr>
          <a:lstStyle/>
          <a:p>
            <a:r>
              <a:rPr lang="en-US" dirty="0"/>
              <a:t>Saturday, November 24, 2018 Council #9482 St Andrews</a:t>
            </a:r>
          </a:p>
          <a:p>
            <a:r>
              <a:rPr lang="en-US" dirty="0"/>
              <a:t>Saturday, December 1, 2018 Council #6627 Our Lady of Mt Carmel</a:t>
            </a:r>
          </a:p>
          <a:p>
            <a:r>
              <a:rPr lang="en-US" dirty="0"/>
              <a:t>Saturday, December 8, 2018 Council #13836 Resurrection</a:t>
            </a:r>
          </a:p>
          <a:p>
            <a:r>
              <a:rPr lang="en-US" dirty="0"/>
              <a:t>Saturday, December 15, 2018 Council #9446 Queen of Peace</a:t>
            </a:r>
          </a:p>
          <a:p>
            <a:r>
              <a:rPr lang="en-US" dirty="0"/>
              <a:t>Saturday, December 22, 2018 Council #9482 St Andrews</a:t>
            </a:r>
          </a:p>
          <a:p>
            <a:r>
              <a:rPr lang="en-US" dirty="0"/>
              <a:t>Saturday, December 29, 2018 Council #6627 Our Lady of Mt Carmel</a:t>
            </a:r>
          </a:p>
          <a:p>
            <a:r>
              <a:rPr lang="en-US" dirty="0"/>
              <a:t>Saturday, January 5, 2019 Council # 13836 Resurrection</a:t>
            </a:r>
          </a:p>
          <a:p>
            <a:r>
              <a:rPr lang="en-US" dirty="0"/>
              <a:t>Saturday, January 12, 2019 Council #9446 Queen of Peace</a:t>
            </a:r>
          </a:p>
          <a:p>
            <a:r>
              <a:rPr lang="en-US" dirty="0"/>
              <a:t>Saturday, January 19, 2019 Joint representation all four Councils</a:t>
            </a:r>
          </a:p>
          <a:p>
            <a:endParaRPr lang="en-US" dirty="0"/>
          </a:p>
          <a:p>
            <a:r>
              <a:rPr lang="en-US" dirty="0"/>
              <a:t>http://www.kofc.org/en/programs/life/novena-life.html#/Action%20Steps</a:t>
            </a:r>
          </a:p>
          <a:p>
            <a:endParaRPr lang="en-US" dirty="0"/>
          </a:p>
          <a:p>
            <a:endParaRPr lang="en-US" dirty="0"/>
          </a:p>
        </p:txBody>
      </p:sp>
      <p:sp>
        <p:nvSpPr>
          <p:cNvPr id="4" name="Footer Placeholder 2">
            <a:extLst>
              <a:ext uri="{FF2B5EF4-FFF2-40B4-BE49-F238E27FC236}">
                <a16:creationId xmlns:a16="http://schemas.microsoft.com/office/drawing/2014/main" id="{7C093CCB-A0C1-154B-A981-9A566D5EEAC8}"/>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0080025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Marian Icons</a:t>
            </a:r>
          </a:p>
        </p:txBody>
      </p:sp>
      <p:sp>
        <p:nvSpPr>
          <p:cNvPr id="3" name="Content Placeholder 2"/>
          <p:cNvSpPr>
            <a:spLocks noGrp="1"/>
          </p:cNvSpPr>
          <p:nvPr>
            <p:ph idx="1"/>
          </p:nvPr>
        </p:nvSpPr>
        <p:spPr/>
        <p:txBody>
          <a:bodyPr/>
          <a:lstStyle/>
          <a:p>
            <a:r>
              <a:rPr lang="en-US" cap="all" dirty="0"/>
              <a:t>MARIAN PRAYER - OUR LADY HELP OF PERSECUTED CHRISTIANS</a:t>
            </a:r>
          </a:p>
          <a:p>
            <a:r>
              <a:rPr lang="en-US" cap="all" dirty="0"/>
              <a:t>Work With Your Pastor</a:t>
            </a:r>
          </a:p>
          <a:p>
            <a:r>
              <a:rPr lang="en-US" cap="all" dirty="0"/>
              <a:t>Identify Dates</a:t>
            </a:r>
          </a:p>
          <a:p>
            <a:r>
              <a:rPr lang="en-US" dirty="0"/>
              <a:t>https://kofc-az.org/marian-icon-program</a:t>
            </a:r>
          </a:p>
        </p:txBody>
      </p:sp>
      <p:pic>
        <p:nvPicPr>
          <p:cNvPr id="4" name="Picture 3"/>
          <p:cNvPicPr>
            <a:picLocks noChangeAspect="1"/>
          </p:cNvPicPr>
          <p:nvPr/>
        </p:nvPicPr>
        <p:blipFill>
          <a:blip r:embed="rId3"/>
          <a:stretch>
            <a:fillRect/>
          </a:stretch>
        </p:blipFill>
        <p:spPr>
          <a:xfrm>
            <a:off x="8592945" y="3409130"/>
            <a:ext cx="2046249" cy="2905063"/>
          </a:xfrm>
          <a:prstGeom prst="rect">
            <a:avLst/>
          </a:prstGeom>
        </p:spPr>
      </p:pic>
      <p:pic>
        <p:nvPicPr>
          <p:cNvPr id="5" name="Picture 4"/>
          <p:cNvPicPr>
            <a:picLocks noChangeAspect="1"/>
          </p:cNvPicPr>
          <p:nvPr/>
        </p:nvPicPr>
        <p:blipFill>
          <a:blip r:embed="rId4"/>
          <a:stretch>
            <a:fillRect/>
          </a:stretch>
        </p:blipFill>
        <p:spPr>
          <a:xfrm>
            <a:off x="6488385" y="3386826"/>
            <a:ext cx="1981200" cy="2897506"/>
          </a:xfrm>
          <a:prstGeom prst="rect">
            <a:avLst/>
          </a:prstGeom>
        </p:spPr>
      </p:pic>
      <p:pic>
        <p:nvPicPr>
          <p:cNvPr id="6" name="Picture 5"/>
          <p:cNvPicPr>
            <a:picLocks noChangeAspect="1"/>
          </p:cNvPicPr>
          <p:nvPr/>
        </p:nvPicPr>
        <p:blipFill>
          <a:blip r:embed="rId5"/>
          <a:stretch>
            <a:fillRect/>
          </a:stretch>
        </p:blipFill>
        <p:spPr>
          <a:xfrm>
            <a:off x="3909899" y="3352800"/>
            <a:ext cx="2438400" cy="2926080"/>
          </a:xfrm>
          <a:prstGeom prst="rect">
            <a:avLst/>
          </a:prstGeom>
        </p:spPr>
      </p:pic>
      <p:pic>
        <p:nvPicPr>
          <p:cNvPr id="7" name="Picture 6"/>
          <p:cNvPicPr>
            <a:picLocks noChangeAspect="1"/>
          </p:cNvPicPr>
          <p:nvPr/>
        </p:nvPicPr>
        <p:blipFill>
          <a:blip r:embed="rId6"/>
          <a:stretch>
            <a:fillRect/>
          </a:stretch>
        </p:blipFill>
        <p:spPr>
          <a:xfrm>
            <a:off x="1954202" y="3393125"/>
            <a:ext cx="1758592" cy="2813747"/>
          </a:xfrm>
          <a:prstGeom prst="rect">
            <a:avLst/>
          </a:prstGeom>
        </p:spPr>
      </p:pic>
      <p:sp>
        <p:nvSpPr>
          <p:cNvPr id="8" name="Footer Placeholder 2">
            <a:extLst>
              <a:ext uri="{FF2B5EF4-FFF2-40B4-BE49-F238E27FC236}">
                <a16:creationId xmlns:a16="http://schemas.microsoft.com/office/drawing/2014/main" id="{EA6FF8BD-9212-344E-A695-2CA49996A2E0}"/>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3691109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Joe Danko </a:t>
            </a:r>
          </a:p>
          <a:p>
            <a:r>
              <a:rPr lang="en-US" dirty="0"/>
              <a:t>State Youth Director </a:t>
            </a:r>
          </a:p>
          <a:p>
            <a:r>
              <a:rPr lang="en-US" dirty="0">
                <a:hlinkClick r:id="rId2"/>
              </a:rPr>
              <a:t>joedanko@cox.net</a:t>
            </a:r>
            <a:r>
              <a:rPr lang="en-US" dirty="0"/>
              <a:t> </a:t>
            </a:r>
          </a:p>
          <a:p>
            <a:r>
              <a:rPr lang="en-US" dirty="0"/>
              <a:t>602-710-0418</a:t>
            </a:r>
          </a:p>
          <a:p>
            <a:endParaRPr lang="en-US" dirty="0"/>
          </a:p>
          <a:p>
            <a:r>
              <a:rPr lang="en-US" dirty="0"/>
              <a:t>Tom Bayham</a:t>
            </a:r>
          </a:p>
          <a:p>
            <a:r>
              <a:rPr lang="en-US" dirty="0"/>
              <a:t>State Free Throw Chairman</a:t>
            </a:r>
          </a:p>
          <a:p>
            <a:r>
              <a:rPr lang="en-US" dirty="0">
                <a:hlinkClick r:id="rId3"/>
              </a:rPr>
              <a:t>tmb@tuslaw.com</a:t>
            </a:r>
            <a:endParaRPr lang="en-US" dirty="0"/>
          </a:p>
          <a:p>
            <a:r>
              <a:rPr lang="en-US" b="1" dirty="0"/>
              <a:t>(520) 790-9663</a:t>
            </a:r>
            <a:endParaRPr lang="en-US" dirty="0"/>
          </a:p>
          <a:p>
            <a:pPr marL="0" indent="0">
              <a:buNone/>
            </a:pPr>
            <a:endParaRPr lang="en-US" dirty="0"/>
          </a:p>
        </p:txBody>
      </p:sp>
      <p:sp>
        <p:nvSpPr>
          <p:cNvPr id="3" name="Title 2"/>
          <p:cNvSpPr>
            <a:spLocks noGrp="1"/>
          </p:cNvSpPr>
          <p:nvPr>
            <p:ph type="title"/>
          </p:nvPr>
        </p:nvSpPr>
        <p:spPr/>
        <p:txBody>
          <a:bodyPr/>
          <a:lstStyle/>
          <a:p>
            <a:r>
              <a:rPr lang="en-US" dirty="0"/>
              <a:t>Free Throw Championship  </a:t>
            </a:r>
          </a:p>
        </p:txBody>
      </p:sp>
      <p:sp>
        <p:nvSpPr>
          <p:cNvPr id="4" name="Slide Number Placeholder 3"/>
          <p:cNvSpPr>
            <a:spLocks noGrp="1"/>
          </p:cNvSpPr>
          <p:nvPr>
            <p:ph type="sldNum" sz="quarter" idx="12"/>
          </p:nvPr>
        </p:nvSpPr>
        <p:spPr/>
        <p:txBody>
          <a:bodyPr/>
          <a:lstStyle/>
          <a:p>
            <a:fld id="{F36DD0FD-55B0-48C4-8AF2-8A69533EDFC3}" type="slidenum">
              <a:rPr lang="en-US" smtClean="0"/>
              <a:pPr/>
              <a:t>114</a:t>
            </a:fld>
            <a:endParaRPr lang="en-US"/>
          </a:p>
        </p:txBody>
      </p:sp>
      <p:sp>
        <p:nvSpPr>
          <p:cNvPr id="6" name="Footer Placeholder 2">
            <a:extLst>
              <a:ext uri="{FF2B5EF4-FFF2-40B4-BE49-F238E27FC236}">
                <a16:creationId xmlns:a16="http://schemas.microsoft.com/office/drawing/2014/main" id="{7CAFBC86-DBF1-4749-93C5-CDE133471FCC}"/>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47445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a:t>Council Contests in January</a:t>
            </a:r>
          </a:p>
          <a:p>
            <a:endParaRPr lang="en-US" sz="3600" dirty="0"/>
          </a:p>
          <a:p>
            <a:r>
              <a:rPr lang="en-US" sz="3600" dirty="0"/>
              <a:t>District Championships February</a:t>
            </a:r>
          </a:p>
          <a:p>
            <a:endParaRPr lang="en-US" sz="3600" dirty="0"/>
          </a:p>
          <a:p>
            <a:r>
              <a:rPr lang="en-US" sz="3600" dirty="0"/>
              <a:t>State Championship March</a:t>
            </a:r>
          </a:p>
          <a:p>
            <a:pPr marL="308610" lvl="1" indent="0">
              <a:buNone/>
            </a:pPr>
            <a:endParaRPr lang="en-US" sz="3600" dirty="0"/>
          </a:p>
          <a:p>
            <a:pPr marL="308610" lvl="1" indent="0">
              <a:buNone/>
            </a:pPr>
            <a:endParaRPr lang="en-US" sz="3600" dirty="0"/>
          </a:p>
        </p:txBody>
      </p:sp>
      <p:sp>
        <p:nvSpPr>
          <p:cNvPr id="3" name="Slide Number Placeholder 2"/>
          <p:cNvSpPr>
            <a:spLocks noGrp="1"/>
          </p:cNvSpPr>
          <p:nvPr>
            <p:ph type="sldNum" sz="quarter" idx="12"/>
          </p:nvPr>
        </p:nvSpPr>
        <p:spPr/>
        <p:txBody>
          <a:bodyPr/>
          <a:lstStyle/>
          <a:p>
            <a:fld id="{F36DD0FD-55B0-48C4-8AF2-8A69533EDFC3}" type="slidenum">
              <a:rPr lang="en-US" smtClean="0"/>
              <a:pPr/>
              <a:t>115</a:t>
            </a:fld>
            <a:endParaRPr lang="en-US"/>
          </a:p>
        </p:txBody>
      </p:sp>
      <p:sp>
        <p:nvSpPr>
          <p:cNvPr id="4" name="Title 3"/>
          <p:cNvSpPr>
            <a:spLocks noGrp="1"/>
          </p:cNvSpPr>
          <p:nvPr>
            <p:ph type="title"/>
          </p:nvPr>
        </p:nvSpPr>
        <p:spPr/>
        <p:txBody>
          <a:bodyPr/>
          <a:lstStyle/>
          <a:p>
            <a:r>
              <a:rPr lang="en-US" dirty="0"/>
              <a:t>Free Throw Competition</a:t>
            </a:r>
          </a:p>
        </p:txBody>
      </p:sp>
      <p:sp>
        <p:nvSpPr>
          <p:cNvPr id="6" name="Footer Placeholder 2">
            <a:extLst>
              <a:ext uri="{FF2B5EF4-FFF2-40B4-BE49-F238E27FC236}">
                <a16:creationId xmlns:a16="http://schemas.microsoft.com/office/drawing/2014/main" id="{284F5CBC-F039-C841-8EEA-F3325E503EB1}"/>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58393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a:t>Host Council  </a:t>
            </a:r>
          </a:p>
          <a:p>
            <a:pPr lvl="1"/>
            <a:r>
              <a:rPr lang="en-US" sz="3200" dirty="0"/>
              <a:t>Location  Brophy College Preparatory</a:t>
            </a:r>
          </a:p>
          <a:p>
            <a:pPr lvl="1"/>
            <a:r>
              <a:rPr lang="en-US" sz="3200" dirty="0"/>
              <a:t>4701 N Central Ave, Phoenix, AZ 85012</a:t>
            </a:r>
          </a:p>
          <a:p>
            <a:pPr lvl="1"/>
            <a:r>
              <a:rPr lang="en-US" sz="3200" dirty="0"/>
              <a:t>Registration is from 8:30 to 9:30</a:t>
            </a:r>
          </a:p>
          <a:p>
            <a:pPr lvl="1"/>
            <a:r>
              <a:rPr lang="en-US" sz="3200" dirty="0"/>
              <a:t>State Youth Activity for girls and boys 9 through 14</a:t>
            </a:r>
          </a:p>
          <a:p>
            <a:pPr lvl="1"/>
            <a:r>
              <a:rPr lang="en-US" sz="3200" dirty="0"/>
              <a:t>First, Second and Third place for each age and gender</a:t>
            </a:r>
          </a:p>
          <a:p>
            <a:pPr marL="308610" lvl="1" indent="0">
              <a:buNone/>
            </a:pPr>
            <a:endParaRPr lang="en-US" sz="3200" dirty="0"/>
          </a:p>
        </p:txBody>
      </p:sp>
      <p:sp>
        <p:nvSpPr>
          <p:cNvPr id="3" name="Slide Number Placeholder 2"/>
          <p:cNvSpPr>
            <a:spLocks noGrp="1"/>
          </p:cNvSpPr>
          <p:nvPr>
            <p:ph type="sldNum" sz="quarter" idx="12"/>
          </p:nvPr>
        </p:nvSpPr>
        <p:spPr/>
        <p:txBody>
          <a:bodyPr/>
          <a:lstStyle/>
          <a:p>
            <a:fld id="{F36DD0FD-55B0-48C4-8AF2-8A69533EDFC3}" type="slidenum">
              <a:rPr lang="en-US" smtClean="0"/>
              <a:pPr/>
              <a:t>116</a:t>
            </a:fld>
            <a:endParaRPr lang="en-US"/>
          </a:p>
        </p:txBody>
      </p:sp>
      <p:sp>
        <p:nvSpPr>
          <p:cNvPr id="4" name="Title 3"/>
          <p:cNvSpPr>
            <a:spLocks noGrp="1"/>
          </p:cNvSpPr>
          <p:nvPr>
            <p:ph type="title"/>
          </p:nvPr>
        </p:nvSpPr>
        <p:spPr/>
        <p:txBody>
          <a:bodyPr/>
          <a:lstStyle/>
          <a:p>
            <a:r>
              <a:rPr lang="en-US" dirty="0"/>
              <a:t>Free Throw Championship  </a:t>
            </a:r>
          </a:p>
        </p:txBody>
      </p:sp>
      <p:sp>
        <p:nvSpPr>
          <p:cNvPr id="6" name="Footer Placeholder 2">
            <a:extLst>
              <a:ext uri="{FF2B5EF4-FFF2-40B4-BE49-F238E27FC236}">
                <a16:creationId xmlns:a16="http://schemas.microsoft.com/office/drawing/2014/main" id="{48F07A79-0929-FC4E-AE32-90699DCF3799}"/>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38101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546" y="0"/>
            <a:ext cx="8382000" cy="731838"/>
          </a:xfrm>
        </p:spPr>
        <p:txBody>
          <a:bodyPr/>
          <a:lstStyle/>
          <a:p>
            <a:r>
              <a:rPr lang="en-US" dirty="0"/>
              <a:t>Christian Refugee Relief</a:t>
            </a:r>
          </a:p>
        </p:txBody>
      </p:sp>
      <p:sp>
        <p:nvSpPr>
          <p:cNvPr id="3" name="Content Placeholder 2"/>
          <p:cNvSpPr>
            <a:spLocks noGrp="1"/>
          </p:cNvSpPr>
          <p:nvPr>
            <p:ph idx="1"/>
          </p:nvPr>
        </p:nvSpPr>
        <p:spPr/>
        <p:txBody>
          <a:bodyPr>
            <a:normAutofit/>
          </a:bodyPr>
          <a:lstStyle/>
          <a:p>
            <a:r>
              <a:rPr lang="en-US" dirty="0"/>
              <a:t>Help save persecuted and at-risk Christians facing genocide all over the world, particularly in the Middle East</a:t>
            </a:r>
          </a:p>
          <a:p>
            <a:r>
              <a:rPr lang="en-US" dirty="0"/>
              <a:t>Distribute Solidarity Crosses to those who donate a minimum of $5 to the Christian Refugee Relief Fund. These crosses were originally made by Christians in the Holy Land and all proceeds go towards their aid.</a:t>
            </a:r>
          </a:p>
          <a:p>
            <a:endParaRPr lang="en-US" dirty="0"/>
          </a:p>
          <a:p>
            <a:endParaRPr lang="en-US" dirty="0"/>
          </a:p>
        </p:txBody>
      </p:sp>
      <p:pic>
        <p:nvPicPr>
          <p:cNvPr id="4" name="Picture 3"/>
          <p:cNvPicPr>
            <a:picLocks noChangeAspect="1"/>
          </p:cNvPicPr>
          <p:nvPr/>
        </p:nvPicPr>
        <p:blipFill>
          <a:blip r:embed="rId3"/>
          <a:stretch>
            <a:fillRect/>
          </a:stretch>
        </p:blipFill>
        <p:spPr>
          <a:xfrm>
            <a:off x="7848601" y="4495800"/>
            <a:ext cx="2395347" cy="1996122"/>
          </a:xfrm>
          <a:prstGeom prst="rect">
            <a:avLst/>
          </a:prstGeom>
        </p:spPr>
      </p:pic>
      <p:sp>
        <p:nvSpPr>
          <p:cNvPr id="5" name="Footer Placeholder 2">
            <a:extLst>
              <a:ext uri="{FF2B5EF4-FFF2-40B4-BE49-F238E27FC236}">
                <a16:creationId xmlns:a16="http://schemas.microsoft.com/office/drawing/2014/main" id="{6BCE23F9-E907-8548-AC82-33B0BAF786EB}"/>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2953399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Christian Refugee Fund</a:t>
            </a:r>
          </a:p>
        </p:txBody>
      </p:sp>
      <p:pic>
        <p:nvPicPr>
          <p:cNvPr id="5" name="Content Placeholder 4"/>
          <p:cNvPicPr>
            <a:picLocks noGrp="1" noChangeAspect="1"/>
          </p:cNvPicPr>
          <p:nvPr>
            <p:ph idx="1"/>
          </p:nvPr>
        </p:nvPicPr>
        <p:blipFill>
          <a:blip r:embed="rId4"/>
          <a:stretch>
            <a:fillRect/>
          </a:stretch>
        </p:blipFill>
        <p:spPr>
          <a:xfrm>
            <a:off x="2652956" y="914401"/>
            <a:ext cx="6886089" cy="5394325"/>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106921496"/>
              </p:ext>
            </p:extLst>
          </p:nvPr>
        </p:nvGraphicFramePr>
        <p:xfrm>
          <a:off x="2558153" y="914401"/>
          <a:ext cx="6980892" cy="5394326"/>
        </p:xfrm>
        <a:graphic>
          <a:graphicData uri="http://schemas.openxmlformats.org/presentationml/2006/ole">
            <mc:AlternateContent xmlns:mc="http://schemas.openxmlformats.org/markup-compatibility/2006">
              <mc:Choice xmlns:v="urn:schemas-microsoft-com:vml" Requires="v">
                <p:oleObj spid="_x0000_s1035" name="Acrobat Document" r:id="rId5" imgW="7543800" imgH="5829300" progId="Acrobat.Document.DC">
                  <p:embed/>
                </p:oleObj>
              </mc:Choice>
              <mc:Fallback>
                <p:oleObj name="Acrobat Document" r:id="rId5" imgW="7543800" imgH="5829300" progId="Acrobat.Document.DC">
                  <p:embed/>
                  <p:pic>
                    <p:nvPicPr>
                      <p:cNvPr id="4" name="Object 3"/>
                      <p:cNvPicPr/>
                      <p:nvPr/>
                    </p:nvPicPr>
                    <p:blipFill>
                      <a:blip r:embed="rId6"/>
                      <a:stretch>
                        <a:fillRect/>
                      </a:stretch>
                    </p:blipFill>
                    <p:spPr>
                      <a:xfrm>
                        <a:off x="2558153" y="914401"/>
                        <a:ext cx="6980892" cy="5394326"/>
                      </a:xfrm>
                      <a:prstGeom prst="rect">
                        <a:avLst/>
                      </a:prstGeom>
                    </p:spPr>
                  </p:pic>
                </p:oleObj>
              </mc:Fallback>
            </mc:AlternateContent>
          </a:graphicData>
        </a:graphic>
      </p:graphicFrame>
      <p:sp>
        <p:nvSpPr>
          <p:cNvPr id="6" name="Footer Placeholder 2">
            <a:extLst>
              <a:ext uri="{FF2B5EF4-FFF2-40B4-BE49-F238E27FC236}">
                <a16:creationId xmlns:a16="http://schemas.microsoft.com/office/drawing/2014/main" id="{6DB3C354-7A5B-544A-86A1-8DE2F07CB650}"/>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40871721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405" y="7434"/>
            <a:ext cx="8382000" cy="731838"/>
          </a:xfrm>
        </p:spPr>
        <p:txBody>
          <a:bodyPr/>
          <a:lstStyle/>
          <a:p>
            <a:r>
              <a:rPr lang="en-US" dirty="0"/>
              <a:t>Keep Christ in Christmas</a:t>
            </a:r>
          </a:p>
        </p:txBody>
      </p:sp>
      <p:sp>
        <p:nvSpPr>
          <p:cNvPr id="3" name="Content Placeholder 2"/>
          <p:cNvSpPr>
            <a:spLocks noGrp="1"/>
          </p:cNvSpPr>
          <p:nvPr>
            <p:ph idx="1"/>
          </p:nvPr>
        </p:nvSpPr>
        <p:spPr/>
        <p:txBody>
          <a:bodyPr/>
          <a:lstStyle/>
          <a:p>
            <a:r>
              <a:rPr lang="en-US" dirty="0"/>
              <a:t>Poster Contest </a:t>
            </a:r>
          </a:p>
          <a:p>
            <a:r>
              <a:rPr lang="en-US" dirty="0"/>
              <a:t>December 31 –Council –January 15, 2019 DDs</a:t>
            </a:r>
          </a:p>
          <a:p>
            <a:r>
              <a:rPr lang="en-US" dirty="0"/>
              <a:t>Journey to the Inn</a:t>
            </a:r>
          </a:p>
          <a:p>
            <a:r>
              <a:rPr lang="en-US" dirty="0"/>
              <a:t>Blessing of the Nativity</a:t>
            </a:r>
          </a:p>
          <a:p>
            <a:r>
              <a:rPr lang="en-US" dirty="0"/>
              <a:t>Caroling</a:t>
            </a:r>
          </a:p>
          <a:p>
            <a:r>
              <a:rPr lang="en-US" dirty="0"/>
              <a:t>Collecting Food/Clothing</a:t>
            </a:r>
          </a:p>
          <a:p>
            <a:r>
              <a:rPr lang="en-US" dirty="0"/>
              <a:t>Family Social Hot Chocolate </a:t>
            </a:r>
          </a:p>
          <a:p>
            <a:r>
              <a:rPr lang="en-US" dirty="0"/>
              <a:t>Think about Cards for next year</a:t>
            </a:r>
          </a:p>
          <a:p>
            <a:endParaRPr lang="en-US" dirty="0"/>
          </a:p>
        </p:txBody>
      </p:sp>
      <p:pic>
        <p:nvPicPr>
          <p:cNvPr id="5" name="Picture 4"/>
          <p:cNvPicPr>
            <a:picLocks noChangeAspect="1"/>
          </p:cNvPicPr>
          <p:nvPr/>
        </p:nvPicPr>
        <p:blipFill>
          <a:blip r:embed="rId3"/>
          <a:stretch>
            <a:fillRect/>
          </a:stretch>
        </p:blipFill>
        <p:spPr>
          <a:xfrm>
            <a:off x="7696201" y="3048000"/>
            <a:ext cx="2436487" cy="3783980"/>
          </a:xfrm>
          <a:prstGeom prst="rect">
            <a:avLst/>
          </a:prstGeom>
        </p:spPr>
      </p:pic>
      <p:sp>
        <p:nvSpPr>
          <p:cNvPr id="6" name="Footer Placeholder 2">
            <a:extLst>
              <a:ext uri="{FF2B5EF4-FFF2-40B4-BE49-F238E27FC236}">
                <a16:creationId xmlns:a16="http://schemas.microsoft.com/office/drawing/2014/main" id="{534A9AA0-7275-8744-8A3A-7C4F34EF5D45}"/>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508329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95699" y="3028950"/>
            <a:ext cx="4800600" cy="1688954"/>
          </a:xfrm>
        </p:spPr>
        <p:txBody>
          <a:bodyPr>
            <a:normAutofit/>
          </a:bodyPr>
          <a:lstStyle/>
          <a:p>
            <a:r>
              <a:rPr lang="en-US" dirty="0">
                <a:solidFill>
                  <a:schemeClr val="tx1"/>
                </a:solidFill>
              </a:rPr>
              <a:t>2018 Mid Year Meeting</a:t>
            </a:r>
          </a:p>
          <a:p>
            <a:r>
              <a:rPr lang="en-US" dirty="0"/>
              <a:t>Sierra Vista, AZ</a:t>
            </a:r>
          </a:p>
        </p:txBody>
      </p:sp>
      <p:sp>
        <p:nvSpPr>
          <p:cNvPr id="7" name="Title 6">
            <a:extLst>
              <a:ext uri="{FF2B5EF4-FFF2-40B4-BE49-F238E27FC236}">
                <a16:creationId xmlns:a16="http://schemas.microsoft.com/office/drawing/2014/main" id="{D90560E4-C506-CC4C-832C-A832B397FF07}"/>
              </a:ext>
            </a:extLst>
          </p:cNvPr>
          <p:cNvSpPr>
            <a:spLocks noGrp="1"/>
          </p:cNvSpPr>
          <p:nvPr>
            <p:ph type="ctrTitle"/>
          </p:nvPr>
        </p:nvSpPr>
        <p:spPr>
          <a:xfrm>
            <a:off x="533400" y="1066800"/>
            <a:ext cx="10972800" cy="1828800"/>
          </a:xfrm>
        </p:spPr>
        <p:txBody>
          <a:bodyPr/>
          <a:lstStyle/>
          <a:p>
            <a:r>
              <a:rPr lang="en-US" dirty="0"/>
              <a:t>Arizona state charity raffle</a:t>
            </a:r>
          </a:p>
        </p:txBody>
      </p:sp>
      <p:sp>
        <p:nvSpPr>
          <p:cNvPr id="8" name="Footer Placeholder 2">
            <a:extLst>
              <a:ext uri="{FF2B5EF4-FFF2-40B4-BE49-F238E27FC236}">
                <a16:creationId xmlns:a16="http://schemas.microsoft.com/office/drawing/2014/main" id="{F7E3CA8A-1965-8745-B86E-2634CD6A5299}"/>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6278137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029B4C-5E07-4045-A72A-60235D36787F}"/>
              </a:ext>
            </a:extLst>
          </p:cNvPr>
          <p:cNvSpPr>
            <a:spLocks noGrp="1"/>
          </p:cNvSpPr>
          <p:nvPr>
            <p:ph idx="1"/>
          </p:nvPr>
        </p:nvSpPr>
        <p:spPr/>
        <p:txBody>
          <a:bodyPr>
            <a:normAutofit/>
          </a:bodyPr>
          <a:lstStyle/>
          <a:p>
            <a:endParaRPr lang="en-US" sz="3600" dirty="0"/>
          </a:p>
          <a:p>
            <a:endParaRPr lang="en-US" sz="3600" dirty="0"/>
          </a:p>
          <a:p>
            <a:r>
              <a:rPr lang="en-US" sz="3600" dirty="0"/>
              <a:t>Lawrence A. Powers</a:t>
            </a:r>
          </a:p>
          <a:p>
            <a:r>
              <a:rPr lang="en-US" sz="3600" dirty="0"/>
              <a:t>lapowers1@msn.com</a:t>
            </a:r>
          </a:p>
          <a:p>
            <a:r>
              <a:rPr lang="en-US" sz="3600" dirty="0"/>
              <a:t>(702) 827-8135</a:t>
            </a:r>
          </a:p>
        </p:txBody>
      </p:sp>
      <p:sp>
        <p:nvSpPr>
          <p:cNvPr id="4" name="Slide Number Placeholder 3">
            <a:extLst>
              <a:ext uri="{FF2B5EF4-FFF2-40B4-BE49-F238E27FC236}">
                <a16:creationId xmlns:a16="http://schemas.microsoft.com/office/drawing/2014/main" id="{7919036E-7586-EE4E-A5C9-EE18AD0EE94D}"/>
              </a:ext>
            </a:extLst>
          </p:cNvPr>
          <p:cNvSpPr>
            <a:spLocks noGrp="1"/>
          </p:cNvSpPr>
          <p:nvPr>
            <p:ph type="sldNum" sz="quarter" idx="12"/>
          </p:nvPr>
        </p:nvSpPr>
        <p:spPr/>
        <p:txBody>
          <a:bodyPr/>
          <a:lstStyle/>
          <a:p>
            <a:fld id="{F36DD0FD-55B0-48C4-8AF2-8A69533EDFC3}" type="slidenum">
              <a:rPr lang="en-US" smtClean="0"/>
              <a:pPr/>
              <a:t>120</a:t>
            </a:fld>
            <a:endParaRPr lang="en-US"/>
          </a:p>
        </p:txBody>
      </p:sp>
      <p:sp>
        <p:nvSpPr>
          <p:cNvPr id="5" name="Title 4">
            <a:extLst>
              <a:ext uri="{FF2B5EF4-FFF2-40B4-BE49-F238E27FC236}">
                <a16:creationId xmlns:a16="http://schemas.microsoft.com/office/drawing/2014/main" id="{80F6521B-539D-5F4A-AA04-8E2441AE2C5B}"/>
              </a:ext>
            </a:extLst>
          </p:cNvPr>
          <p:cNvSpPr>
            <a:spLocks noGrp="1"/>
          </p:cNvSpPr>
          <p:nvPr>
            <p:ph type="title"/>
          </p:nvPr>
        </p:nvSpPr>
        <p:spPr>
          <a:xfrm>
            <a:off x="1016000" y="13854"/>
            <a:ext cx="11176000" cy="1129145"/>
          </a:xfrm>
        </p:spPr>
        <p:txBody>
          <a:bodyPr/>
          <a:lstStyle/>
          <a:p>
            <a:r>
              <a:rPr lang="en-US" dirty="0"/>
              <a:t>People With Intellectual Disabilities</a:t>
            </a:r>
          </a:p>
        </p:txBody>
      </p:sp>
      <p:sp>
        <p:nvSpPr>
          <p:cNvPr id="6" name="Footer Placeholder 2">
            <a:extLst>
              <a:ext uri="{FF2B5EF4-FFF2-40B4-BE49-F238E27FC236}">
                <a16:creationId xmlns:a16="http://schemas.microsoft.com/office/drawing/2014/main" id="{33FE0DD1-9C00-524D-A613-3A8A61897048}"/>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5017401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a:t>Deadline for Expense Forms 12/31/18</a:t>
            </a:r>
          </a:p>
          <a:p>
            <a:r>
              <a:rPr lang="en-US" sz="3600" dirty="0"/>
              <a:t> Councils Reported: 43 – 91K</a:t>
            </a:r>
          </a:p>
          <a:p>
            <a:pPr lvl="1"/>
            <a:r>
              <a:rPr lang="en-US" sz="3200" dirty="0"/>
              <a:t> Grant Deadline 1/31/18</a:t>
            </a:r>
          </a:p>
          <a:p>
            <a:pPr lvl="2"/>
            <a:r>
              <a:rPr lang="en-US" sz="2800" dirty="0"/>
              <a:t>Grant requests received 3</a:t>
            </a:r>
          </a:p>
          <a:p>
            <a:pPr lvl="1"/>
            <a:endParaRPr lang="en-US" sz="3200" dirty="0"/>
          </a:p>
          <a:p>
            <a:r>
              <a:rPr lang="en-US" sz="3600" dirty="0"/>
              <a:t>All forms and Program Guidelines are available online on the State Website</a:t>
            </a:r>
          </a:p>
          <a:p>
            <a:pPr lvl="1"/>
            <a:endParaRPr lang="en-US" sz="3200" dirty="0"/>
          </a:p>
          <a:p>
            <a:pPr marL="308610" lvl="1" indent="0">
              <a:buNone/>
            </a:pPr>
            <a:endParaRPr lang="en-US" sz="3200" dirty="0"/>
          </a:p>
        </p:txBody>
      </p:sp>
      <p:sp>
        <p:nvSpPr>
          <p:cNvPr id="3" name="Slide Number Placeholder 2"/>
          <p:cNvSpPr>
            <a:spLocks noGrp="1"/>
          </p:cNvSpPr>
          <p:nvPr>
            <p:ph type="sldNum" sz="quarter" idx="12"/>
          </p:nvPr>
        </p:nvSpPr>
        <p:spPr/>
        <p:txBody>
          <a:bodyPr/>
          <a:lstStyle/>
          <a:p>
            <a:fld id="{F36DD0FD-55B0-48C4-8AF2-8A69533EDFC3}" type="slidenum">
              <a:rPr lang="en-US" smtClean="0"/>
              <a:pPr/>
              <a:t>121</a:t>
            </a:fld>
            <a:endParaRPr lang="en-US"/>
          </a:p>
        </p:txBody>
      </p:sp>
      <p:sp>
        <p:nvSpPr>
          <p:cNvPr id="4" name="Title 3"/>
          <p:cNvSpPr>
            <a:spLocks noGrp="1"/>
          </p:cNvSpPr>
          <p:nvPr>
            <p:ph type="title"/>
          </p:nvPr>
        </p:nvSpPr>
        <p:spPr/>
        <p:txBody>
          <a:bodyPr/>
          <a:lstStyle/>
          <a:p>
            <a:r>
              <a:rPr lang="en-US" dirty="0"/>
              <a:t>PWID</a:t>
            </a:r>
            <a:endParaRPr lang="en-US" sz="3300" dirty="0"/>
          </a:p>
        </p:txBody>
      </p:sp>
      <p:sp>
        <p:nvSpPr>
          <p:cNvPr id="6" name="Footer Placeholder 2">
            <a:extLst>
              <a:ext uri="{FF2B5EF4-FFF2-40B4-BE49-F238E27FC236}">
                <a16:creationId xmlns:a16="http://schemas.microsoft.com/office/drawing/2014/main" id="{2D29CC00-5A4B-A749-9EC6-C8F2F39D396F}"/>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74444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3742481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5D3D0-2A18-9044-AC22-133D12D19127}"/>
              </a:ext>
            </a:extLst>
          </p:cNvPr>
          <p:cNvSpPr>
            <a:spLocks noGrp="1"/>
          </p:cNvSpPr>
          <p:nvPr>
            <p:ph type="ctrTitle"/>
          </p:nvPr>
        </p:nvSpPr>
        <p:spPr>
          <a:xfrm>
            <a:off x="609600" y="1295400"/>
            <a:ext cx="10972800" cy="1981200"/>
          </a:xfrm>
        </p:spPr>
        <p:txBody>
          <a:bodyPr>
            <a:normAutofit fontScale="90000"/>
          </a:bodyPr>
          <a:lstStyle/>
          <a:p>
            <a:r>
              <a:rPr lang="en-US" dirty="0"/>
              <a:t>112</a:t>
            </a:r>
            <a:r>
              <a:rPr lang="en-US" baseline="30000" dirty="0"/>
              <a:t>th</a:t>
            </a:r>
            <a:r>
              <a:rPr lang="en-US" dirty="0"/>
              <a:t> Annual Arizona State Convention</a:t>
            </a:r>
            <a:br>
              <a:rPr lang="en-US" dirty="0"/>
            </a:br>
            <a:r>
              <a:rPr lang="en-US" sz="3600" dirty="0"/>
              <a:t>May 17 </a:t>
            </a:r>
            <a:r>
              <a:rPr lang="mr-IN" sz="3600" dirty="0"/>
              <a:t>–</a:t>
            </a:r>
            <a:r>
              <a:rPr lang="en-US" sz="3600" dirty="0"/>
              <a:t> 18, 2019</a:t>
            </a:r>
            <a:r>
              <a:rPr lang="en-US" dirty="0"/>
              <a:t> </a:t>
            </a:r>
          </a:p>
        </p:txBody>
      </p:sp>
      <p:sp>
        <p:nvSpPr>
          <p:cNvPr id="3" name="Subtitle 2">
            <a:extLst>
              <a:ext uri="{FF2B5EF4-FFF2-40B4-BE49-F238E27FC236}">
                <a16:creationId xmlns:a16="http://schemas.microsoft.com/office/drawing/2014/main" id="{93666C42-C030-BA46-AC8D-5CBE95EA1E70}"/>
              </a:ext>
            </a:extLst>
          </p:cNvPr>
          <p:cNvSpPr>
            <a:spLocks noGrp="1"/>
          </p:cNvSpPr>
          <p:nvPr>
            <p:ph type="subTitle" idx="1"/>
          </p:nvPr>
        </p:nvSpPr>
        <p:spPr>
          <a:xfrm>
            <a:off x="1828800" y="4191000"/>
            <a:ext cx="8534400" cy="1752600"/>
          </a:xfrm>
        </p:spPr>
        <p:txBody>
          <a:bodyPr/>
          <a:lstStyle/>
          <a:p>
            <a:r>
              <a:rPr lang="en-US" dirty="0"/>
              <a:t>Hosted by</a:t>
            </a:r>
          </a:p>
          <a:p>
            <a:r>
              <a:rPr lang="en-US" dirty="0"/>
              <a:t>St Gabriel the Archangel Council 13286</a:t>
            </a:r>
          </a:p>
          <a:p>
            <a:r>
              <a:rPr lang="en-US" dirty="0"/>
              <a:t>Cave Creek, AZ</a:t>
            </a:r>
          </a:p>
        </p:txBody>
      </p:sp>
    </p:spTree>
    <p:extLst>
      <p:ext uri="{BB962C8B-B14F-4D97-AF65-F5344CB8AC3E}">
        <p14:creationId xmlns:p14="http://schemas.microsoft.com/office/powerpoint/2010/main" val="12362978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State Convention</a:t>
            </a:r>
          </a:p>
        </p:txBody>
      </p:sp>
      <p:sp>
        <p:nvSpPr>
          <p:cNvPr id="3" name="Content Placeholder 2"/>
          <p:cNvSpPr>
            <a:spLocks noGrp="1"/>
          </p:cNvSpPr>
          <p:nvPr>
            <p:ph idx="1"/>
          </p:nvPr>
        </p:nvSpPr>
        <p:spPr/>
        <p:txBody>
          <a:bodyPr/>
          <a:lstStyle/>
          <a:p>
            <a:pPr marL="137160" indent="0">
              <a:buNone/>
            </a:pPr>
            <a:endParaRPr lang="en-US" sz="2400" dirty="0"/>
          </a:p>
          <a:p>
            <a:r>
              <a:rPr lang="en-US" dirty="0"/>
              <a:t>Held at Sheraton Crescent Hotel </a:t>
            </a:r>
          </a:p>
          <a:p>
            <a:pPr lvl="1"/>
            <a:r>
              <a:rPr lang="en-US" dirty="0"/>
              <a:t>2620 W Dunlap Ave, Phoenix, AZ 85021 </a:t>
            </a:r>
          </a:p>
          <a:p>
            <a:pPr lvl="1"/>
            <a:r>
              <a:rPr lang="en-US" dirty="0"/>
              <a:t>Northeast corner of I-17 &amp; Dunlap Ave </a:t>
            </a:r>
          </a:p>
          <a:p>
            <a:pPr lvl="1"/>
            <a:endParaRPr lang="en-US" dirty="0"/>
          </a:p>
          <a:p>
            <a:r>
              <a:rPr lang="en-US" dirty="0"/>
              <a:t>Convention Registration</a:t>
            </a:r>
          </a:p>
          <a:p>
            <a:pPr lvl="1"/>
            <a:r>
              <a:rPr lang="en-US" dirty="0"/>
              <a:t>Primary method by website</a:t>
            </a:r>
          </a:p>
          <a:p>
            <a:pPr lvl="2"/>
            <a:r>
              <a:rPr lang="en-US" dirty="0"/>
              <a:t>Goes live January 15, 2019</a:t>
            </a:r>
          </a:p>
          <a:p>
            <a:pPr lvl="1"/>
            <a:r>
              <a:rPr lang="en-US" dirty="0"/>
              <a:t>Secondary method by mail</a:t>
            </a:r>
          </a:p>
          <a:p>
            <a:pPr lvl="2"/>
            <a:r>
              <a:rPr lang="en-US" dirty="0"/>
              <a:t>Forms to be mailed to Fin/Sec &amp; on website</a:t>
            </a:r>
          </a:p>
          <a:p>
            <a:pPr lvl="1"/>
            <a:r>
              <a:rPr lang="en-US" dirty="0"/>
              <a:t>All registrations due by May 3, 2019</a:t>
            </a:r>
          </a:p>
          <a:p>
            <a:pPr lvl="2"/>
            <a:r>
              <a:rPr lang="en-US" dirty="0"/>
              <a:t>$10 Late Processing Fee added after that date</a:t>
            </a:r>
          </a:p>
          <a:p>
            <a:pPr marL="585216" lvl="1" indent="0">
              <a:buNone/>
            </a:pPr>
            <a:endParaRPr lang="en-US" dirty="0"/>
          </a:p>
          <a:p>
            <a:pPr marL="585216" lvl="1" indent="0">
              <a:buNone/>
            </a:pPr>
            <a:endParaRPr lang="en-US" dirty="0"/>
          </a:p>
          <a:p>
            <a:endParaRPr lang="en-US" dirty="0"/>
          </a:p>
        </p:txBody>
      </p:sp>
    </p:spTree>
    <p:extLst>
      <p:ext uri="{BB962C8B-B14F-4D97-AF65-F5344CB8AC3E}">
        <p14:creationId xmlns:p14="http://schemas.microsoft.com/office/powerpoint/2010/main" val="35180038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State Convention</a:t>
            </a:r>
          </a:p>
        </p:txBody>
      </p:sp>
      <p:sp>
        <p:nvSpPr>
          <p:cNvPr id="3" name="Content Placeholder 2"/>
          <p:cNvSpPr>
            <a:spLocks noGrp="1"/>
          </p:cNvSpPr>
          <p:nvPr>
            <p:ph idx="1"/>
          </p:nvPr>
        </p:nvSpPr>
        <p:spPr/>
        <p:txBody>
          <a:bodyPr>
            <a:normAutofit lnSpcReduction="10000"/>
          </a:bodyPr>
          <a:lstStyle/>
          <a:p>
            <a:pPr marL="905256" lvl="2" indent="0">
              <a:buNone/>
            </a:pPr>
            <a:endParaRPr lang="en-US" dirty="0"/>
          </a:p>
          <a:p>
            <a:pPr marL="548640" lvl="1" indent="-411480">
              <a:buClr>
                <a:schemeClr val="tx1">
                  <a:shade val="95000"/>
                </a:schemeClr>
              </a:buClr>
              <a:buSzPct val="65000"/>
              <a:buFont typeface="Wingdings 2"/>
              <a:buChar char=""/>
            </a:pPr>
            <a:r>
              <a:rPr lang="en-US" sz="2800" dirty="0"/>
              <a:t>Hotel Reservations</a:t>
            </a:r>
          </a:p>
          <a:p>
            <a:pPr lvl="1"/>
            <a:r>
              <a:rPr lang="en-US" dirty="0"/>
              <a:t>Made directly with hotel, either online or by phone</a:t>
            </a:r>
          </a:p>
          <a:p>
            <a:pPr lvl="1"/>
            <a:r>
              <a:rPr lang="en-US" dirty="0"/>
              <a:t>Refer to Hotel Registration page on convention website for details</a:t>
            </a:r>
          </a:p>
          <a:p>
            <a:endParaRPr lang="en-US" sz="2400" dirty="0"/>
          </a:p>
          <a:p>
            <a:r>
              <a:rPr lang="en-US" dirty="0"/>
              <a:t>Hospitality Suites – Available, but LIMITED</a:t>
            </a:r>
          </a:p>
          <a:p>
            <a:pPr lvl="1"/>
            <a:r>
              <a:rPr lang="en-US" dirty="0"/>
              <a:t>Reserve suites through Council Hotel Liaison</a:t>
            </a:r>
          </a:p>
          <a:p>
            <a:pPr lvl="2"/>
            <a:r>
              <a:rPr lang="en-US" dirty="0"/>
              <a:t>SK Phil </a:t>
            </a:r>
            <a:r>
              <a:rPr lang="en-US" dirty="0" err="1"/>
              <a:t>Vicinanza</a:t>
            </a:r>
            <a:endParaRPr lang="en-US" dirty="0"/>
          </a:p>
          <a:p>
            <a:pPr marL="585216" lvl="1" indent="0">
              <a:buNone/>
            </a:pPr>
            <a:endParaRPr lang="en-US" dirty="0"/>
          </a:p>
          <a:p>
            <a:r>
              <a:rPr lang="en-US" dirty="0"/>
              <a:t>Advertisements in Program Book</a:t>
            </a:r>
          </a:p>
          <a:p>
            <a:pPr lvl="1"/>
            <a:r>
              <a:rPr lang="en-US" dirty="0"/>
              <a:t>Must be submitted by April 17, 2019</a:t>
            </a:r>
          </a:p>
          <a:p>
            <a:pPr lvl="1"/>
            <a:r>
              <a:rPr lang="en-US" dirty="0"/>
              <a:t>We ask all Councils and Assemblies to advertise</a:t>
            </a:r>
          </a:p>
          <a:p>
            <a:pPr marL="585216" lvl="1" indent="0">
              <a:buNone/>
            </a:pPr>
            <a:endParaRPr lang="en-US" dirty="0"/>
          </a:p>
          <a:p>
            <a:endParaRPr lang="en-US" dirty="0"/>
          </a:p>
        </p:txBody>
      </p:sp>
    </p:spTree>
    <p:extLst>
      <p:ext uri="{BB962C8B-B14F-4D97-AF65-F5344CB8AC3E}">
        <p14:creationId xmlns:p14="http://schemas.microsoft.com/office/powerpoint/2010/main" val="28257292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26F17-A5AA-A34B-8584-2C8B07E86471}"/>
              </a:ext>
            </a:extLst>
          </p:cNvPr>
          <p:cNvSpPr>
            <a:spLocks noGrp="1"/>
          </p:cNvSpPr>
          <p:nvPr>
            <p:ph type="title"/>
          </p:nvPr>
        </p:nvSpPr>
        <p:spPr/>
        <p:txBody>
          <a:bodyPr/>
          <a:lstStyle/>
          <a:p>
            <a:r>
              <a:rPr lang="en-US" dirty="0"/>
              <a:t>2019 State Convention</a:t>
            </a:r>
          </a:p>
        </p:txBody>
      </p:sp>
      <p:sp>
        <p:nvSpPr>
          <p:cNvPr id="3" name="Content Placeholder 2">
            <a:extLst>
              <a:ext uri="{FF2B5EF4-FFF2-40B4-BE49-F238E27FC236}">
                <a16:creationId xmlns:a16="http://schemas.microsoft.com/office/drawing/2014/main" id="{17D3EAB6-8084-7C4A-8A58-92E931753D1D}"/>
              </a:ext>
            </a:extLst>
          </p:cNvPr>
          <p:cNvSpPr>
            <a:spLocks noGrp="1"/>
          </p:cNvSpPr>
          <p:nvPr>
            <p:ph idx="1"/>
          </p:nvPr>
        </p:nvSpPr>
        <p:spPr/>
        <p:txBody>
          <a:bodyPr>
            <a:normAutofit/>
          </a:bodyPr>
          <a:lstStyle/>
          <a:p>
            <a:r>
              <a:rPr lang="en-US" dirty="0"/>
              <a:t>Friday</a:t>
            </a:r>
          </a:p>
          <a:p>
            <a:endParaRPr lang="en-US" dirty="0"/>
          </a:p>
          <a:p>
            <a:pPr lvl="1"/>
            <a:r>
              <a:rPr lang="en-US" dirty="0"/>
              <a:t>State Chaplain’s Opening Mass (10:00 AM)</a:t>
            </a:r>
            <a:endParaRPr lang="en-US" baseline="30000" dirty="0"/>
          </a:p>
          <a:p>
            <a:pPr lvl="2"/>
            <a:r>
              <a:rPr lang="en-US" dirty="0"/>
              <a:t>Bishops/Priests/Chaplains/Friars invited</a:t>
            </a:r>
          </a:p>
          <a:p>
            <a:pPr lvl="2"/>
            <a:r>
              <a:rPr lang="en-US" dirty="0"/>
              <a:t>Encourage GK &amp; FN to invite their priest to attend</a:t>
            </a:r>
          </a:p>
          <a:p>
            <a:pPr marL="1170432" lvl="3" indent="0">
              <a:buNone/>
            </a:pPr>
            <a:r>
              <a:rPr lang="en-US" dirty="0"/>
              <a:t>	</a:t>
            </a:r>
          </a:p>
          <a:p>
            <a:pPr lvl="1"/>
            <a:r>
              <a:rPr lang="en-US" dirty="0"/>
              <a:t>Live Music Under The Stars</a:t>
            </a:r>
          </a:p>
          <a:p>
            <a:pPr lvl="2"/>
            <a:r>
              <a:rPr lang="en-US" dirty="0"/>
              <a:t>Immediately after the State Program Award Dinner</a:t>
            </a:r>
          </a:p>
          <a:p>
            <a:pPr lvl="2"/>
            <a:r>
              <a:rPr lang="en-US" dirty="0"/>
              <a:t>Patio Garden Area</a:t>
            </a:r>
          </a:p>
          <a:p>
            <a:pPr lvl="2"/>
            <a:r>
              <a:rPr lang="en-US" dirty="0"/>
              <a:t>Attire is “Tropical Casual” (Caribbean/Hawaiian)</a:t>
            </a:r>
          </a:p>
        </p:txBody>
      </p:sp>
    </p:spTree>
    <p:extLst>
      <p:ext uri="{BB962C8B-B14F-4D97-AF65-F5344CB8AC3E}">
        <p14:creationId xmlns:p14="http://schemas.microsoft.com/office/powerpoint/2010/main" val="3019952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26F17-A5AA-A34B-8584-2C8B07E86471}"/>
              </a:ext>
            </a:extLst>
          </p:cNvPr>
          <p:cNvSpPr>
            <a:spLocks noGrp="1"/>
          </p:cNvSpPr>
          <p:nvPr>
            <p:ph type="title"/>
          </p:nvPr>
        </p:nvSpPr>
        <p:spPr/>
        <p:txBody>
          <a:bodyPr/>
          <a:lstStyle/>
          <a:p>
            <a:r>
              <a:rPr lang="en-US" dirty="0"/>
              <a:t>2019 State Convention</a:t>
            </a:r>
          </a:p>
        </p:txBody>
      </p:sp>
      <p:sp>
        <p:nvSpPr>
          <p:cNvPr id="3" name="Content Placeholder 2">
            <a:extLst>
              <a:ext uri="{FF2B5EF4-FFF2-40B4-BE49-F238E27FC236}">
                <a16:creationId xmlns:a16="http://schemas.microsoft.com/office/drawing/2014/main" id="{17D3EAB6-8084-7C4A-8A58-92E931753D1D}"/>
              </a:ext>
            </a:extLst>
          </p:cNvPr>
          <p:cNvSpPr>
            <a:spLocks noGrp="1"/>
          </p:cNvSpPr>
          <p:nvPr>
            <p:ph idx="1"/>
          </p:nvPr>
        </p:nvSpPr>
        <p:spPr/>
        <p:txBody>
          <a:bodyPr>
            <a:normAutofit/>
          </a:bodyPr>
          <a:lstStyle/>
          <a:p>
            <a:r>
              <a:rPr lang="en-US" dirty="0"/>
              <a:t>Saturday</a:t>
            </a:r>
          </a:p>
          <a:p>
            <a:endParaRPr lang="en-US" dirty="0"/>
          </a:p>
          <a:p>
            <a:pPr lvl="1"/>
            <a:r>
              <a:rPr lang="en-US" dirty="0"/>
              <a:t>Ladies Luncheon (11:30 AM)</a:t>
            </a:r>
          </a:p>
          <a:p>
            <a:pPr lvl="2"/>
            <a:r>
              <a:rPr lang="en-US" dirty="0"/>
              <a:t>Preceded by a wine-reception at 11:00 AM</a:t>
            </a:r>
          </a:p>
          <a:p>
            <a:pPr lvl="2"/>
            <a:r>
              <a:rPr lang="en-US" dirty="0"/>
              <a:t>Theme: EVERTHING IS A CHOICE</a:t>
            </a:r>
          </a:p>
          <a:p>
            <a:pPr lvl="2"/>
            <a:r>
              <a:rPr lang="en-US" dirty="0"/>
              <a:t>Guest Speaker: Brittany Ehrick</a:t>
            </a:r>
          </a:p>
          <a:p>
            <a:pPr lvl="3"/>
            <a:r>
              <a:rPr lang="en-US" dirty="0"/>
              <a:t>Author, life coach</a:t>
            </a:r>
          </a:p>
          <a:p>
            <a:pPr lvl="3"/>
            <a:r>
              <a:rPr lang="en-US" dirty="0"/>
              <a:t>Interactive, uplifting, and inspiring program which will show that good can come out of life’s hardships and challenges</a:t>
            </a:r>
          </a:p>
          <a:p>
            <a:pPr lvl="2"/>
            <a:r>
              <a:rPr lang="en-US" dirty="0"/>
              <a:t>50/50 Drawing &amp; Gift Baskets raffled</a:t>
            </a:r>
          </a:p>
          <a:p>
            <a:pPr lvl="2"/>
            <a:r>
              <a:rPr lang="en-US" dirty="0"/>
              <a:t>Donations / Proceeds for Maggie’s Place</a:t>
            </a:r>
          </a:p>
          <a:p>
            <a:pPr lvl="3"/>
            <a:r>
              <a:rPr lang="en-US" dirty="0"/>
              <a:t>Community of seven homes for pregnant and parenting women in need</a:t>
            </a:r>
          </a:p>
        </p:txBody>
      </p:sp>
    </p:spTree>
    <p:extLst>
      <p:ext uri="{BB962C8B-B14F-4D97-AF65-F5344CB8AC3E}">
        <p14:creationId xmlns:p14="http://schemas.microsoft.com/office/powerpoint/2010/main" val="16295682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2B95-B59B-E141-931E-819AF48363D2}"/>
              </a:ext>
            </a:extLst>
          </p:cNvPr>
          <p:cNvSpPr>
            <a:spLocks noGrp="1"/>
          </p:cNvSpPr>
          <p:nvPr>
            <p:ph type="title"/>
          </p:nvPr>
        </p:nvSpPr>
        <p:spPr>
          <a:xfrm>
            <a:off x="1016000" y="0"/>
            <a:ext cx="11176000" cy="762000"/>
          </a:xfrm>
        </p:spPr>
        <p:txBody>
          <a:bodyPr/>
          <a:lstStyle/>
          <a:p>
            <a:r>
              <a:rPr lang="en-US" dirty="0"/>
              <a:t>2019 State Convention</a:t>
            </a:r>
          </a:p>
        </p:txBody>
      </p:sp>
      <p:sp>
        <p:nvSpPr>
          <p:cNvPr id="3" name="Text Placeholder 2">
            <a:extLst>
              <a:ext uri="{FF2B5EF4-FFF2-40B4-BE49-F238E27FC236}">
                <a16:creationId xmlns:a16="http://schemas.microsoft.com/office/drawing/2014/main" id="{715F4F48-5826-BF4B-88C8-64B542D52A00}"/>
              </a:ext>
            </a:extLst>
          </p:cNvPr>
          <p:cNvSpPr>
            <a:spLocks noGrp="1"/>
          </p:cNvSpPr>
          <p:nvPr>
            <p:ph type="body" idx="1"/>
          </p:nvPr>
        </p:nvSpPr>
        <p:spPr>
          <a:xfrm>
            <a:off x="1320800" y="4724400"/>
            <a:ext cx="9448800" cy="1509712"/>
          </a:xfrm>
        </p:spPr>
        <p:txBody>
          <a:bodyPr anchor="ctr"/>
          <a:lstStyle/>
          <a:p>
            <a:pPr algn="ctr"/>
            <a:r>
              <a:rPr lang="en-US" sz="4000" dirty="0"/>
              <a:t>Vivat Jesus!</a:t>
            </a:r>
            <a:endParaRPr lang="en-US" dirty="0"/>
          </a:p>
        </p:txBody>
      </p:sp>
      <p:sp>
        <p:nvSpPr>
          <p:cNvPr id="4" name="Subtitle 2">
            <a:extLst>
              <a:ext uri="{FF2B5EF4-FFF2-40B4-BE49-F238E27FC236}">
                <a16:creationId xmlns:a16="http://schemas.microsoft.com/office/drawing/2014/main" id="{93666C42-C030-BA46-AC8D-5CBE95EA1E70}"/>
              </a:ext>
            </a:extLst>
          </p:cNvPr>
          <p:cNvSpPr txBox="1">
            <a:spLocks/>
          </p:cNvSpPr>
          <p:nvPr/>
        </p:nvSpPr>
        <p:spPr>
          <a:xfrm>
            <a:off x="1727200" y="2819400"/>
            <a:ext cx="8534400" cy="1752600"/>
          </a:xfrm>
          <a:prstGeom prst="rect">
            <a:avLst/>
          </a:prstGeom>
        </p:spPr>
        <p:txBody>
          <a:bodyPr vert="horz" anchor="t">
            <a:normAutofit fontScale="92500" lnSpcReduction="20000"/>
          </a:bodyPr>
          <a:lstStyle>
            <a:lvl1pPr marL="73152" indent="0" algn="l" rtl="0" eaLnBrk="1" latinLnBrk="0" hangingPunct="1">
              <a:spcBef>
                <a:spcPct val="20000"/>
              </a:spcBef>
              <a:buClr>
                <a:schemeClr val="tx1">
                  <a:shade val="95000"/>
                </a:schemeClr>
              </a:buClr>
              <a:buSzPct val="65000"/>
              <a:buFont typeface="Wingdings 2"/>
              <a:buNone/>
              <a:defRPr kumimoji="0" sz="20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None/>
              <a:defRPr kumimoji="0" sz="1800" kern="1200">
                <a:solidFill>
                  <a:schemeClr val="tx1">
                    <a:tint val="75000"/>
                  </a:schemeClr>
                </a:solidFill>
                <a:latin typeface="+mn-lt"/>
                <a:ea typeface="+mn-ea"/>
                <a:cs typeface="+mn-cs"/>
              </a:defRPr>
            </a:lvl2pPr>
            <a:lvl3pPr marL="1133856" indent="-228600" algn="l" rtl="0" eaLnBrk="1" latinLnBrk="0" hangingPunct="1">
              <a:spcBef>
                <a:spcPct val="20000"/>
              </a:spcBef>
              <a:buClr>
                <a:schemeClr val="tx1"/>
              </a:buClr>
              <a:buSzPct val="95000"/>
              <a:buFont typeface="Wingdings"/>
              <a:buNone/>
              <a:defRPr kumimoji="0" sz="1600" kern="1200">
                <a:solidFill>
                  <a:schemeClr val="tx1">
                    <a:tint val="75000"/>
                  </a:schemeClr>
                </a:solidFill>
                <a:latin typeface="+mn-lt"/>
                <a:ea typeface="+mn-ea"/>
                <a:cs typeface="+mn-cs"/>
              </a:defRPr>
            </a:lvl3pPr>
            <a:lvl4pPr marL="1353312" indent="-182880" algn="l" rtl="0" eaLnBrk="1" latinLnBrk="0" hangingPunct="1">
              <a:spcBef>
                <a:spcPct val="20000"/>
              </a:spcBef>
              <a:buClr>
                <a:schemeClr val="tx1"/>
              </a:buClr>
              <a:buSzPct val="100000"/>
              <a:buFont typeface="Wingdings 3"/>
              <a:buNone/>
              <a:defRPr kumimoji="0" sz="1400" kern="1200">
                <a:solidFill>
                  <a:schemeClr val="tx1">
                    <a:tint val="75000"/>
                  </a:schemeClr>
                </a:solidFill>
                <a:latin typeface="+mn-lt"/>
                <a:ea typeface="+mn-ea"/>
                <a:cs typeface="+mn-cs"/>
              </a:defRPr>
            </a:lvl4pPr>
            <a:lvl5pPr marL="1545336" indent="-182880" algn="l" rtl="0" eaLnBrk="1" latinLnBrk="0" hangingPunct="1">
              <a:spcBef>
                <a:spcPct val="20000"/>
              </a:spcBef>
              <a:buClr>
                <a:schemeClr val="tx1"/>
              </a:buClr>
              <a:buFont typeface="Wingdings 2"/>
              <a:buNone/>
              <a:defRPr kumimoji="0" sz="1400" kern="1200">
                <a:solidFill>
                  <a:schemeClr val="tx1">
                    <a:tint val="75000"/>
                  </a:schemeClr>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r>
              <a:rPr lang="en-US" sz="2800" dirty="0"/>
              <a:t>SK William J Pokorny</a:t>
            </a:r>
          </a:p>
          <a:p>
            <a:pPr algn="ctr"/>
            <a:r>
              <a:rPr lang="en-US" sz="2800" dirty="0"/>
              <a:t>Registration Chair</a:t>
            </a:r>
          </a:p>
          <a:p>
            <a:pPr algn="ctr"/>
            <a:r>
              <a:rPr lang="en-US" sz="2800" dirty="0"/>
              <a:t>Phone Number: 623-217-3388</a:t>
            </a:r>
          </a:p>
          <a:p>
            <a:pPr algn="ctr"/>
            <a:r>
              <a:rPr lang="en-US" sz="2800" dirty="0"/>
              <a:t>Email: info@azkofcstateconvention.org</a:t>
            </a:r>
          </a:p>
        </p:txBody>
      </p:sp>
      <p:sp>
        <p:nvSpPr>
          <p:cNvPr id="5" name="Text Placeholder 2">
            <a:extLst>
              <a:ext uri="{FF2B5EF4-FFF2-40B4-BE49-F238E27FC236}">
                <a16:creationId xmlns:a16="http://schemas.microsoft.com/office/drawing/2014/main" id="{715F4F48-5826-BF4B-88C8-64B542D52A00}"/>
              </a:ext>
            </a:extLst>
          </p:cNvPr>
          <p:cNvSpPr txBox="1">
            <a:spLocks/>
          </p:cNvSpPr>
          <p:nvPr/>
        </p:nvSpPr>
        <p:spPr>
          <a:xfrm>
            <a:off x="1320800" y="1371600"/>
            <a:ext cx="9448800" cy="762000"/>
          </a:xfrm>
          <a:prstGeom prst="rect">
            <a:avLst/>
          </a:prstGeom>
        </p:spPr>
        <p:txBody>
          <a:bodyPr vert="horz" anchor="ctr">
            <a:normAutofit/>
          </a:bodyPr>
          <a:lstStyle>
            <a:lvl1pPr marL="73152" indent="0" algn="l" rtl="0" eaLnBrk="1" latinLnBrk="0" hangingPunct="1">
              <a:spcBef>
                <a:spcPct val="20000"/>
              </a:spcBef>
              <a:buClr>
                <a:schemeClr val="tx1">
                  <a:shade val="95000"/>
                </a:schemeClr>
              </a:buClr>
              <a:buSzPct val="65000"/>
              <a:buFont typeface="Wingdings 2"/>
              <a:buNone/>
              <a:defRPr kumimoji="0" sz="20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None/>
              <a:defRPr kumimoji="0" sz="1800" kern="1200">
                <a:solidFill>
                  <a:schemeClr val="tx1">
                    <a:tint val="75000"/>
                  </a:schemeClr>
                </a:solidFill>
                <a:latin typeface="+mn-lt"/>
                <a:ea typeface="+mn-ea"/>
                <a:cs typeface="+mn-cs"/>
              </a:defRPr>
            </a:lvl2pPr>
            <a:lvl3pPr marL="1133856" indent="-228600" algn="l" rtl="0" eaLnBrk="1" latinLnBrk="0" hangingPunct="1">
              <a:spcBef>
                <a:spcPct val="20000"/>
              </a:spcBef>
              <a:buClr>
                <a:schemeClr val="tx1"/>
              </a:buClr>
              <a:buSzPct val="95000"/>
              <a:buFont typeface="Wingdings"/>
              <a:buNone/>
              <a:defRPr kumimoji="0" sz="1600" kern="1200">
                <a:solidFill>
                  <a:schemeClr val="tx1">
                    <a:tint val="75000"/>
                  </a:schemeClr>
                </a:solidFill>
                <a:latin typeface="+mn-lt"/>
                <a:ea typeface="+mn-ea"/>
                <a:cs typeface="+mn-cs"/>
              </a:defRPr>
            </a:lvl3pPr>
            <a:lvl4pPr marL="1353312" indent="-182880" algn="l" rtl="0" eaLnBrk="1" latinLnBrk="0" hangingPunct="1">
              <a:spcBef>
                <a:spcPct val="20000"/>
              </a:spcBef>
              <a:buClr>
                <a:schemeClr val="tx1"/>
              </a:buClr>
              <a:buSzPct val="100000"/>
              <a:buFont typeface="Wingdings 3"/>
              <a:buNone/>
              <a:defRPr kumimoji="0" sz="1400" kern="1200">
                <a:solidFill>
                  <a:schemeClr val="tx1">
                    <a:tint val="75000"/>
                  </a:schemeClr>
                </a:solidFill>
                <a:latin typeface="+mn-lt"/>
                <a:ea typeface="+mn-ea"/>
                <a:cs typeface="+mn-cs"/>
              </a:defRPr>
            </a:lvl4pPr>
            <a:lvl5pPr marL="1545336" indent="-182880" algn="l" rtl="0" eaLnBrk="1" latinLnBrk="0" hangingPunct="1">
              <a:spcBef>
                <a:spcPct val="20000"/>
              </a:spcBef>
              <a:buClr>
                <a:schemeClr val="tx1"/>
              </a:buClr>
              <a:buFont typeface="Wingdings 2"/>
              <a:buNone/>
              <a:defRPr kumimoji="0" sz="1400" kern="1200">
                <a:solidFill>
                  <a:schemeClr val="tx1">
                    <a:tint val="75000"/>
                  </a:schemeClr>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r>
              <a:rPr lang="en-US" sz="4000" dirty="0"/>
              <a:t>Information Packets found in DD boxes</a:t>
            </a:r>
            <a:endParaRPr lang="en-US" dirty="0"/>
          </a:p>
        </p:txBody>
      </p:sp>
    </p:spTree>
    <p:extLst>
      <p:ext uri="{BB962C8B-B14F-4D97-AF65-F5344CB8AC3E}">
        <p14:creationId xmlns:p14="http://schemas.microsoft.com/office/powerpoint/2010/main" val="17380264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3976930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8300" y="1219200"/>
            <a:ext cx="8724900" cy="4724400"/>
          </a:xfrm>
        </p:spPr>
        <p:txBody>
          <a:bodyPr>
            <a:normAutofit/>
          </a:bodyPr>
          <a:lstStyle/>
          <a:p>
            <a:r>
              <a:rPr lang="en-US" dirty="0"/>
              <a:t>Dennis Sullivan - Director</a:t>
            </a:r>
          </a:p>
          <a:p>
            <a:r>
              <a:rPr lang="en-US" dirty="0">
                <a:solidFill>
                  <a:srgbClr val="00B0F0"/>
                </a:solidFill>
              </a:rPr>
              <a:t>denpsulli@aol.com</a:t>
            </a:r>
          </a:p>
          <a:p>
            <a:r>
              <a:rPr lang="en-US" dirty="0"/>
              <a:t>480-201-5556</a:t>
            </a:r>
          </a:p>
          <a:p>
            <a:endParaRPr lang="en-US" dirty="0"/>
          </a:p>
          <a:p>
            <a:r>
              <a:rPr lang="en-US" dirty="0"/>
              <a:t>Richard </a:t>
            </a:r>
            <a:r>
              <a:rPr lang="en-US" dirty="0" err="1"/>
              <a:t>Armanini</a:t>
            </a:r>
            <a:r>
              <a:rPr lang="en-US" dirty="0"/>
              <a:t> – Co-Director</a:t>
            </a:r>
          </a:p>
          <a:p>
            <a:r>
              <a:rPr lang="en-US" dirty="0">
                <a:solidFill>
                  <a:srgbClr val="00B0F0"/>
                </a:solidFill>
                <a:hlinkClick r:id="rId2"/>
              </a:rPr>
              <a:t>REArmani@cox.net</a:t>
            </a:r>
            <a:r>
              <a:rPr lang="en-US" dirty="0">
                <a:solidFill>
                  <a:srgbClr val="00B0F0"/>
                </a:solidFill>
              </a:rPr>
              <a:t> or richard.armanini@gmail.com</a:t>
            </a:r>
          </a:p>
          <a:p>
            <a:r>
              <a:rPr lang="en-US" dirty="0"/>
              <a:t>480-818-1774</a:t>
            </a:r>
          </a:p>
          <a:p>
            <a:pPr marL="137160" indent="0">
              <a:buNone/>
            </a:pPr>
            <a:endParaRPr lang="en-US" dirty="0"/>
          </a:p>
          <a:p>
            <a:pPr marL="0" indent="0" algn="ctr">
              <a:buNone/>
            </a:pPr>
            <a:endParaRPr lang="en-US" dirty="0"/>
          </a:p>
          <a:p>
            <a:pPr marL="0" indent="0">
              <a:buNone/>
            </a:pPr>
            <a:endParaRPr lang="en-US" dirty="0"/>
          </a:p>
        </p:txBody>
      </p:sp>
      <p:sp>
        <p:nvSpPr>
          <p:cNvPr id="3" name="Title 2"/>
          <p:cNvSpPr>
            <a:spLocks noGrp="1"/>
          </p:cNvSpPr>
          <p:nvPr>
            <p:ph type="title"/>
          </p:nvPr>
        </p:nvSpPr>
        <p:spPr/>
        <p:txBody>
          <a:bodyPr/>
          <a:lstStyle/>
          <a:p>
            <a:r>
              <a:rPr lang="en-US" dirty="0"/>
              <a:t>State Charity Raffle</a:t>
            </a:r>
          </a:p>
        </p:txBody>
      </p:sp>
      <p:sp>
        <p:nvSpPr>
          <p:cNvPr id="6" name="Footer Placeholder 2">
            <a:extLst>
              <a:ext uri="{FF2B5EF4-FFF2-40B4-BE49-F238E27FC236}">
                <a16:creationId xmlns:a16="http://schemas.microsoft.com/office/drawing/2014/main" id="{C72BCE0C-BB90-F648-AD6D-CAA9E4EBB287}"/>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13648622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8300" y="1771650"/>
            <a:ext cx="7886700" cy="3638550"/>
          </a:xfrm>
        </p:spPr>
        <p:txBody>
          <a:bodyPr>
            <a:noAutofit/>
          </a:bodyPr>
          <a:lstStyle/>
          <a:p>
            <a:r>
              <a:rPr lang="en-US" b="1" dirty="0"/>
              <a:t>2018 resulted in $343,782 in ticket sales.</a:t>
            </a:r>
          </a:p>
          <a:p>
            <a:pPr lvl="1"/>
            <a:r>
              <a:rPr lang="en-US" sz="2800" b="1" dirty="0"/>
              <a:t>A 2% over 2017. </a:t>
            </a:r>
          </a:p>
          <a:p>
            <a:r>
              <a:rPr lang="en-US" b="1" dirty="0"/>
              <a:t>2019 goal $355,000  - a 3.2% overall increase</a:t>
            </a:r>
          </a:p>
          <a:p>
            <a:r>
              <a:rPr lang="en-US" b="1" dirty="0"/>
              <a:t>Raffle has grown tremendously over the past years. Thanks to each councils individual efforts and strong leadership.</a:t>
            </a:r>
          </a:p>
          <a:p>
            <a:r>
              <a:rPr lang="en-US" b="1" dirty="0"/>
              <a:t>Success comes from all across the state.</a:t>
            </a:r>
          </a:p>
          <a:p>
            <a:r>
              <a:rPr lang="en-US" b="1" dirty="0"/>
              <a:t>Small Councils contribute in a big way!!! </a:t>
            </a:r>
            <a:endParaRPr lang="en-US" dirty="0"/>
          </a:p>
        </p:txBody>
      </p:sp>
      <p:sp>
        <p:nvSpPr>
          <p:cNvPr id="4" name="Title 3"/>
          <p:cNvSpPr>
            <a:spLocks noGrp="1"/>
          </p:cNvSpPr>
          <p:nvPr>
            <p:ph type="title"/>
          </p:nvPr>
        </p:nvSpPr>
        <p:spPr/>
        <p:txBody>
          <a:bodyPr/>
          <a:lstStyle/>
          <a:p>
            <a:r>
              <a:rPr lang="en-US" dirty="0"/>
              <a:t>State Charity Raffle</a:t>
            </a:r>
          </a:p>
        </p:txBody>
      </p:sp>
      <p:sp>
        <p:nvSpPr>
          <p:cNvPr id="6" name="Footer Placeholder 2">
            <a:extLst>
              <a:ext uri="{FF2B5EF4-FFF2-40B4-BE49-F238E27FC236}">
                <a16:creationId xmlns:a16="http://schemas.microsoft.com/office/drawing/2014/main" id="{D4099104-EE63-2D4F-AF10-99CEE1DC4E8B}"/>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69114216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1000"/>
                                        <p:tgtEl>
                                          <p:spTgt spid="2">
                                            <p:txEl>
                                              <p:pRg st="5" end="5"/>
                                            </p:txEl>
                                          </p:spTgt>
                                        </p:tgtEl>
                                      </p:cBhvr>
                                    </p:animEffect>
                                    <p:anim calcmode="lin" valueType="num">
                                      <p:cBhvr>
                                        <p:cTn id="4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38839852"/>
              </p:ext>
            </p:extLst>
          </p:nvPr>
        </p:nvGraphicFramePr>
        <p:xfrm>
          <a:off x="1994199" y="1600200"/>
          <a:ext cx="7429500" cy="3257549"/>
        </p:xfrm>
        <a:graphic>
          <a:graphicData uri="http://schemas.openxmlformats.org/drawingml/2006/table">
            <a:tbl>
              <a:tblPr firstRow="1" firstCol="1" bandRow="1">
                <a:tableStyleId>{5C22544A-7EE6-4342-B048-85BDC9FD1C3A}</a:tableStyleId>
              </a:tblPr>
              <a:tblGrid>
                <a:gridCol w="1482694">
                  <a:extLst>
                    <a:ext uri="{9D8B030D-6E8A-4147-A177-3AD203B41FA5}">
                      <a16:colId xmlns:a16="http://schemas.microsoft.com/office/drawing/2014/main" val="20000"/>
                    </a:ext>
                  </a:extLst>
                </a:gridCol>
                <a:gridCol w="1116219">
                  <a:extLst>
                    <a:ext uri="{9D8B030D-6E8A-4147-A177-3AD203B41FA5}">
                      <a16:colId xmlns:a16="http://schemas.microsoft.com/office/drawing/2014/main" val="20001"/>
                    </a:ext>
                  </a:extLst>
                </a:gridCol>
                <a:gridCol w="1560569">
                  <a:extLst>
                    <a:ext uri="{9D8B030D-6E8A-4147-A177-3AD203B41FA5}">
                      <a16:colId xmlns:a16="http://schemas.microsoft.com/office/drawing/2014/main" val="20002"/>
                    </a:ext>
                  </a:extLst>
                </a:gridCol>
                <a:gridCol w="1857566">
                  <a:extLst>
                    <a:ext uri="{9D8B030D-6E8A-4147-A177-3AD203B41FA5}">
                      <a16:colId xmlns:a16="http://schemas.microsoft.com/office/drawing/2014/main" val="20003"/>
                    </a:ext>
                  </a:extLst>
                </a:gridCol>
                <a:gridCol w="1412452">
                  <a:extLst>
                    <a:ext uri="{9D8B030D-6E8A-4147-A177-3AD203B41FA5}">
                      <a16:colId xmlns:a16="http://schemas.microsoft.com/office/drawing/2014/main" val="20004"/>
                    </a:ext>
                  </a:extLst>
                </a:gridCol>
              </a:tblGrid>
              <a:tr h="709305">
                <a:tc>
                  <a:txBody>
                    <a:bodyPr/>
                    <a:lstStyle/>
                    <a:p>
                      <a:pPr marL="0" marR="0" algn="ctr">
                        <a:spcBef>
                          <a:spcPts val="0"/>
                        </a:spcBef>
                        <a:spcAft>
                          <a:spcPts val="0"/>
                        </a:spcAft>
                      </a:pPr>
                      <a:r>
                        <a:rPr lang="en-US" sz="1400" dirty="0">
                          <a:effectLst/>
                        </a:rPr>
                        <a:t># Councils with less than 50 members</a:t>
                      </a:r>
                      <a:endParaRPr lang="en-US" sz="1400"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a:effectLst/>
                        </a:rPr>
                        <a:t>Total Sales  -50</a:t>
                      </a:r>
                      <a:endParaRPr lang="en-US" sz="140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dirty="0">
                          <a:effectLst/>
                        </a:rPr>
                        <a:t>Members in – 50 councils</a:t>
                      </a:r>
                      <a:endParaRPr lang="en-US" sz="1400"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dirty="0">
                          <a:effectLst/>
                        </a:rPr>
                        <a:t>Average sold per council - 50</a:t>
                      </a:r>
                      <a:endParaRPr lang="en-US" sz="1400"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dirty="0">
                          <a:effectLst/>
                        </a:rPr>
                        <a:t>Sales per member</a:t>
                      </a:r>
                      <a:endParaRPr lang="en-US" sz="1400" dirty="0">
                        <a:effectLst/>
                        <a:latin typeface="Times New Roman" panose="02020603050405020304" pitchFamily="18" charset="0"/>
                        <a:ea typeface="Times New Roman" panose="02020603050405020304" pitchFamily="18" charset="0"/>
                      </a:endParaRPr>
                    </a:p>
                  </a:txBody>
                  <a:tcPr marL="51435" marR="51435" marT="0" marB="0" anchor="b"/>
                </a:tc>
                <a:extLst>
                  <a:ext uri="{0D108BD9-81ED-4DB2-BD59-A6C34878D82A}">
                    <a16:rowId xmlns:a16="http://schemas.microsoft.com/office/drawing/2014/main" val="10000"/>
                  </a:ext>
                </a:extLst>
              </a:tr>
              <a:tr h="350274">
                <a:tc>
                  <a:txBody>
                    <a:bodyPr/>
                    <a:lstStyle/>
                    <a:p>
                      <a:pPr marL="0" marR="0" algn="ctr">
                        <a:spcBef>
                          <a:spcPts val="0"/>
                        </a:spcBef>
                        <a:spcAft>
                          <a:spcPts val="0"/>
                        </a:spcAft>
                      </a:pPr>
                      <a:r>
                        <a:rPr lang="en-US" sz="1500" b="1" dirty="0">
                          <a:effectLst/>
                          <a:latin typeface="Times New Roman" panose="02020603050405020304" pitchFamily="18" charset="0"/>
                          <a:ea typeface="Times New Roman" panose="02020603050405020304" pitchFamily="18" charset="0"/>
                        </a:rPr>
                        <a:t>20</a:t>
                      </a:r>
                    </a:p>
                  </a:txBody>
                  <a:tcPr marL="51435" marR="51435" marT="0" marB="0" anchor="b"/>
                </a:tc>
                <a:tc>
                  <a:txBody>
                    <a:bodyPr/>
                    <a:lstStyle/>
                    <a:p>
                      <a:pPr marL="0" marR="0" algn="ctr">
                        <a:spcBef>
                          <a:spcPts val="0"/>
                        </a:spcBef>
                        <a:spcAft>
                          <a:spcPts val="0"/>
                        </a:spcAft>
                      </a:pPr>
                      <a:r>
                        <a:rPr lang="en-US" sz="1500" b="1" dirty="0">
                          <a:effectLst/>
                        </a:rPr>
                        <a:t>$50,015</a:t>
                      </a:r>
                    </a:p>
                  </a:txBody>
                  <a:tcPr marL="51435" marR="51435" marT="0" marB="0" anchor="b"/>
                </a:tc>
                <a:tc>
                  <a:txBody>
                    <a:bodyPr/>
                    <a:lstStyle/>
                    <a:p>
                      <a:pPr marL="0" marR="0" algn="ctr">
                        <a:spcBef>
                          <a:spcPts val="0"/>
                        </a:spcBef>
                        <a:spcAft>
                          <a:spcPts val="0"/>
                        </a:spcAft>
                      </a:pPr>
                      <a:r>
                        <a:rPr lang="en-US" sz="1500" b="1" dirty="0">
                          <a:effectLst/>
                        </a:rPr>
                        <a:t>905</a:t>
                      </a:r>
                      <a:endParaRPr lang="en-US" sz="15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500" b="1" dirty="0">
                          <a:effectLst/>
                        </a:rPr>
                        <a:t>$2,501</a:t>
                      </a:r>
                      <a:endParaRPr lang="en-US" sz="15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500" b="1" dirty="0">
                          <a:effectLst/>
                        </a:rPr>
                        <a:t>$55</a:t>
                      </a:r>
                      <a:endParaRPr lang="en-US" sz="1500" b="1" dirty="0">
                        <a:effectLst/>
                        <a:latin typeface="Times New Roman" panose="02020603050405020304" pitchFamily="18" charset="0"/>
                        <a:ea typeface="Times New Roman" panose="02020603050405020304" pitchFamily="18" charset="0"/>
                      </a:endParaRPr>
                    </a:p>
                  </a:txBody>
                  <a:tcPr marL="51435" marR="51435" marT="0" marB="0" anchor="b"/>
                </a:tc>
                <a:extLst>
                  <a:ext uri="{0D108BD9-81ED-4DB2-BD59-A6C34878D82A}">
                    <a16:rowId xmlns:a16="http://schemas.microsoft.com/office/drawing/2014/main" val="10001"/>
                  </a:ext>
                </a:extLst>
              </a:tr>
              <a:tr h="788117">
                <a:tc>
                  <a:txBody>
                    <a:bodyPr/>
                    <a:lstStyle/>
                    <a:p>
                      <a:pPr marL="0" marR="0" algn="ctr">
                        <a:spcBef>
                          <a:spcPts val="0"/>
                        </a:spcBef>
                        <a:spcAft>
                          <a:spcPts val="0"/>
                        </a:spcAft>
                      </a:pPr>
                      <a:r>
                        <a:rPr lang="en-US" sz="1500" b="1" dirty="0">
                          <a:solidFill>
                            <a:schemeClr val="tx1"/>
                          </a:solidFill>
                          <a:effectLst/>
                        </a:rPr>
                        <a:t># councils over 50 members</a:t>
                      </a:r>
                      <a:endParaRPr lang="en-US" sz="1500" b="1" dirty="0">
                        <a:solidFill>
                          <a:schemeClr val="tx1"/>
                        </a:solidFill>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500" b="1" dirty="0">
                          <a:solidFill>
                            <a:schemeClr val="bg1"/>
                          </a:solidFill>
                          <a:effectLst/>
                        </a:rPr>
                        <a:t>Total Sales +50</a:t>
                      </a:r>
                      <a:endParaRPr lang="en-US" sz="1500" b="1" dirty="0">
                        <a:solidFill>
                          <a:schemeClr val="bg1"/>
                        </a:solidFill>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500" b="1" dirty="0">
                          <a:solidFill>
                            <a:schemeClr val="bg1"/>
                          </a:solidFill>
                          <a:effectLst/>
                        </a:rPr>
                        <a:t>Members in + 50 councils</a:t>
                      </a:r>
                      <a:endParaRPr lang="en-US" sz="1500" b="1" dirty="0">
                        <a:solidFill>
                          <a:schemeClr val="bg1"/>
                        </a:solidFill>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500" b="1" dirty="0">
                          <a:solidFill>
                            <a:schemeClr val="bg1"/>
                          </a:solidFill>
                          <a:effectLst/>
                        </a:rPr>
                        <a:t>Average sales per council + 50</a:t>
                      </a:r>
                      <a:endParaRPr lang="en-US" sz="1500" b="1" dirty="0">
                        <a:solidFill>
                          <a:schemeClr val="bg1"/>
                        </a:solidFill>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500" b="1" dirty="0">
                          <a:solidFill>
                            <a:schemeClr val="bg1"/>
                          </a:solidFill>
                          <a:effectLst/>
                        </a:rPr>
                        <a:t>Sales per member </a:t>
                      </a:r>
                      <a:endParaRPr lang="en-US" sz="1500" b="1" dirty="0">
                        <a:solidFill>
                          <a:schemeClr val="bg1"/>
                        </a:solidFill>
                        <a:effectLst/>
                        <a:latin typeface="Times New Roman" panose="02020603050405020304" pitchFamily="18" charset="0"/>
                        <a:ea typeface="Times New Roman" panose="02020603050405020304" pitchFamily="18" charset="0"/>
                      </a:endParaRPr>
                    </a:p>
                  </a:txBody>
                  <a:tcPr marL="51435" marR="51435" marT="0" marB="0" anchor="b"/>
                </a:tc>
                <a:extLst>
                  <a:ext uri="{0D108BD9-81ED-4DB2-BD59-A6C34878D82A}">
                    <a16:rowId xmlns:a16="http://schemas.microsoft.com/office/drawing/2014/main" val="10002"/>
                  </a:ext>
                </a:extLst>
              </a:tr>
              <a:tr h="350274">
                <a:tc>
                  <a:txBody>
                    <a:bodyPr/>
                    <a:lstStyle/>
                    <a:p>
                      <a:pPr marL="0" marR="0" algn="ctr">
                        <a:spcBef>
                          <a:spcPts val="0"/>
                        </a:spcBef>
                        <a:spcAft>
                          <a:spcPts val="0"/>
                        </a:spcAft>
                      </a:pPr>
                      <a:r>
                        <a:rPr lang="en-US" sz="1400" b="1" dirty="0">
                          <a:effectLst/>
                        </a:rPr>
                        <a:t>93</a:t>
                      </a:r>
                      <a:endParaRPr lang="en-US" sz="14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b="1" dirty="0">
                          <a:effectLst/>
                        </a:rPr>
                        <a:t>$293,785</a:t>
                      </a:r>
                      <a:endParaRPr lang="en-US" sz="14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b="1" dirty="0">
                          <a:effectLst/>
                        </a:rPr>
                        <a:t>15,895</a:t>
                      </a:r>
                      <a:endParaRPr lang="en-US" sz="14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b="1" dirty="0">
                          <a:effectLst/>
                        </a:rPr>
                        <a:t>$3,159</a:t>
                      </a:r>
                      <a:endParaRPr lang="en-US" sz="14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b="1" dirty="0">
                          <a:effectLst/>
                        </a:rPr>
                        <a:t>$18</a:t>
                      </a:r>
                      <a:endParaRPr lang="en-US" sz="1400" b="1" dirty="0">
                        <a:effectLst/>
                        <a:latin typeface="Times New Roman" panose="02020603050405020304" pitchFamily="18" charset="0"/>
                        <a:ea typeface="Times New Roman" panose="02020603050405020304" pitchFamily="18" charset="0"/>
                      </a:endParaRPr>
                    </a:p>
                  </a:txBody>
                  <a:tcPr marL="51435" marR="51435" marT="0" marB="0" anchor="b"/>
                </a:tc>
                <a:extLst>
                  <a:ext uri="{0D108BD9-81ED-4DB2-BD59-A6C34878D82A}">
                    <a16:rowId xmlns:a16="http://schemas.microsoft.com/office/drawing/2014/main" val="10003"/>
                  </a:ext>
                </a:extLst>
              </a:tr>
              <a:tr h="709305">
                <a:tc>
                  <a:txBody>
                    <a:bodyPr/>
                    <a:lstStyle/>
                    <a:p>
                      <a:pPr marL="0" marR="0" algn="ctr">
                        <a:spcBef>
                          <a:spcPts val="0"/>
                        </a:spcBef>
                        <a:spcAft>
                          <a:spcPts val="0"/>
                        </a:spcAft>
                      </a:pPr>
                      <a:r>
                        <a:rPr lang="en-US" sz="1400" b="1">
                          <a:effectLst/>
                        </a:rPr>
                        <a:t>Total council that sold tickets</a:t>
                      </a:r>
                      <a:endParaRPr lang="en-US" sz="1400" b="1">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b="1">
                          <a:effectLst/>
                        </a:rPr>
                        <a:t>Total Sales </a:t>
                      </a:r>
                      <a:endParaRPr lang="en-US" sz="1400" b="1">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b="1" dirty="0">
                          <a:effectLst/>
                        </a:rPr>
                        <a:t>Total members</a:t>
                      </a:r>
                      <a:endParaRPr lang="en-US" sz="14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b="1">
                          <a:effectLst/>
                        </a:rPr>
                        <a:t>Average sales - state councils</a:t>
                      </a:r>
                      <a:endParaRPr lang="en-US" sz="1400" b="1">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400" b="1" dirty="0">
                          <a:effectLst/>
                        </a:rPr>
                        <a:t>Sales per member</a:t>
                      </a:r>
                      <a:endParaRPr lang="en-US" sz="1400" b="1" dirty="0">
                        <a:effectLst/>
                        <a:latin typeface="Times New Roman" panose="02020603050405020304" pitchFamily="18" charset="0"/>
                        <a:ea typeface="Times New Roman" panose="02020603050405020304" pitchFamily="18" charset="0"/>
                      </a:endParaRPr>
                    </a:p>
                  </a:txBody>
                  <a:tcPr marL="51435" marR="51435" marT="0" marB="0" anchor="b"/>
                </a:tc>
                <a:extLst>
                  <a:ext uri="{0D108BD9-81ED-4DB2-BD59-A6C34878D82A}">
                    <a16:rowId xmlns:a16="http://schemas.microsoft.com/office/drawing/2014/main" val="10004"/>
                  </a:ext>
                </a:extLst>
              </a:tr>
              <a:tr h="350274">
                <a:tc>
                  <a:txBody>
                    <a:bodyPr/>
                    <a:lstStyle/>
                    <a:p>
                      <a:pPr marL="0" marR="0" algn="ctr">
                        <a:spcBef>
                          <a:spcPts val="0"/>
                        </a:spcBef>
                        <a:spcAft>
                          <a:spcPts val="0"/>
                        </a:spcAft>
                      </a:pPr>
                      <a:r>
                        <a:rPr lang="en-US" sz="1500" b="1" dirty="0">
                          <a:effectLst/>
                        </a:rPr>
                        <a:t>113</a:t>
                      </a:r>
                      <a:endParaRPr lang="en-US" sz="15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500" b="1" dirty="0">
                          <a:effectLst/>
                        </a:rPr>
                        <a:t>$343,780</a:t>
                      </a:r>
                      <a:endParaRPr lang="en-US" sz="15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500" b="1" dirty="0">
                          <a:effectLst/>
                        </a:rPr>
                        <a:t>16,800</a:t>
                      </a:r>
                      <a:endParaRPr lang="en-US" sz="15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500" b="1" dirty="0">
                          <a:effectLst/>
                        </a:rPr>
                        <a:t>$3,042</a:t>
                      </a:r>
                      <a:endParaRPr lang="en-US" sz="1500" b="1" dirty="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500" b="1" dirty="0">
                          <a:effectLst/>
                        </a:rPr>
                        <a:t>$20</a:t>
                      </a:r>
                      <a:endParaRPr lang="en-US" sz="1500" b="1" dirty="0">
                        <a:effectLst/>
                        <a:latin typeface="Times New Roman" panose="02020603050405020304" pitchFamily="18" charset="0"/>
                        <a:ea typeface="Times New Roman" panose="02020603050405020304" pitchFamily="18" charset="0"/>
                      </a:endParaRPr>
                    </a:p>
                  </a:txBody>
                  <a:tcPr marL="51435" marR="51435" marT="0" marB="0" anchor="b"/>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F36DD0FD-55B0-48C4-8AF2-8A69533EDFC3}" type="slidenum">
              <a:rPr lang="en-US" smtClean="0"/>
              <a:pPr/>
              <a:t>15</a:t>
            </a:fld>
            <a:endParaRPr lang="en-US" dirty="0"/>
          </a:p>
        </p:txBody>
      </p:sp>
      <p:sp>
        <p:nvSpPr>
          <p:cNvPr id="4" name="Title 3"/>
          <p:cNvSpPr>
            <a:spLocks noGrp="1"/>
          </p:cNvSpPr>
          <p:nvPr>
            <p:ph type="title"/>
          </p:nvPr>
        </p:nvSpPr>
        <p:spPr>
          <a:xfrm>
            <a:off x="2514600" y="640373"/>
            <a:ext cx="6858000" cy="790688"/>
          </a:xfrm>
        </p:spPr>
        <p:txBody>
          <a:bodyPr/>
          <a:lstStyle/>
          <a:p>
            <a:r>
              <a:rPr lang="en-US" dirty="0"/>
              <a:t>AZ State Charity Raffle</a:t>
            </a:r>
          </a:p>
        </p:txBody>
      </p:sp>
      <p:sp>
        <p:nvSpPr>
          <p:cNvPr id="6" name="TextBox 5"/>
          <p:cNvSpPr txBox="1"/>
          <p:nvPr/>
        </p:nvSpPr>
        <p:spPr>
          <a:xfrm>
            <a:off x="1994199" y="5026889"/>
            <a:ext cx="7429500" cy="1384995"/>
          </a:xfrm>
          <a:prstGeom prst="rect">
            <a:avLst/>
          </a:prstGeom>
          <a:noFill/>
        </p:spPr>
        <p:txBody>
          <a:bodyPr wrap="square" rtlCol="0">
            <a:spAutoFit/>
          </a:bodyPr>
          <a:lstStyle/>
          <a:p>
            <a:r>
              <a:rPr lang="en-US" sz="2400" b="1" u="sng" dirty="0">
                <a:solidFill>
                  <a:srgbClr val="C00000"/>
                </a:solidFill>
              </a:rPr>
              <a:t>Smaller Councils </a:t>
            </a:r>
            <a:r>
              <a:rPr lang="en-US" sz="3600" b="1" u="sng" dirty="0">
                <a:solidFill>
                  <a:srgbClr val="C00000"/>
                </a:solidFill>
              </a:rPr>
              <a:t>CONTRIBUTE</a:t>
            </a:r>
            <a:r>
              <a:rPr lang="en-US" sz="2400" b="1" u="sng" dirty="0">
                <a:solidFill>
                  <a:srgbClr val="C00000"/>
                </a:solidFill>
              </a:rPr>
              <a:t> in a big way , but it take ALL Councils to make this happen!!!</a:t>
            </a:r>
          </a:p>
        </p:txBody>
      </p:sp>
      <p:sp>
        <p:nvSpPr>
          <p:cNvPr id="7" name="Footer Placeholder 2">
            <a:extLst>
              <a:ext uri="{FF2B5EF4-FFF2-40B4-BE49-F238E27FC236}">
                <a16:creationId xmlns:a16="http://schemas.microsoft.com/office/drawing/2014/main" id="{C6C7DB83-2B84-B644-80B9-536A9ED35068}"/>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61445450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05000"/>
            <a:ext cx="10591800" cy="4038600"/>
          </a:xfrm>
        </p:spPr>
        <p:txBody>
          <a:bodyPr>
            <a:noAutofit/>
          </a:bodyPr>
          <a:lstStyle/>
          <a:p>
            <a:r>
              <a:rPr lang="en-US" b="1" dirty="0"/>
              <a:t>All CASH Prizes for 2019:</a:t>
            </a:r>
          </a:p>
          <a:p>
            <a:pPr lvl="1"/>
            <a:r>
              <a:rPr lang="en-US" sz="2800" b="1" dirty="0"/>
              <a:t>1</a:t>
            </a:r>
            <a:r>
              <a:rPr lang="en-US" sz="2800" b="1" baseline="30000" dirty="0"/>
              <a:t>st</a:t>
            </a:r>
            <a:r>
              <a:rPr lang="en-US" sz="2800" b="1" dirty="0"/>
              <a:t> Prize: $10,000 	          2</a:t>
            </a:r>
            <a:r>
              <a:rPr lang="en-US" sz="2800" b="1" baseline="30000" dirty="0"/>
              <a:t>nd</a:t>
            </a:r>
            <a:r>
              <a:rPr lang="en-US" sz="2800" b="1" dirty="0"/>
              <a:t> Prize: $7,000</a:t>
            </a:r>
          </a:p>
          <a:p>
            <a:pPr lvl="1"/>
            <a:r>
              <a:rPr lang="en-US" sz="2800" b="1" dirty="0"/>
              <a:t>3</a:t>
            </a:r>
            <a:r>
              <a:rPr lang="en-US" sz="2800" b="1" baseline="30000" dirty="0"/>
              <a:t>rd</a:t>
            </a:r>
            <a:r>
              <a:rPr lang="en-US" sz="2800" b="1" dirty="0"/>
              <a:t> Prize: $5,000		4</a:t>
            </a:r>
            <a:r>
              <a:rPr lang="en-US" sz="2800" b="1" baseline="30000" dirty="0"/>
              <a:t>th</a:t>
            </a:r>
            <a:r>
              <a:rPr lang="en-US" sz="2800" b="1" dirty="0"/>
              <a:t> Prize: $3,000</a:t>
            </a:r>
          </a:p>
          <a:p>
            <a:pPr lvl="1"/>
            <a:r>
              <a:rPr lang="en-US" sz="2800" b="1" dirty="0"/>
              <a:t>5</a:t>
            </a:r>
            <a:r>
              <a:rPr lang="en-US" sz="2800" b="1" baseline="30000" dirty="0"/>
              <a:t>th</a:t>
            </a:r>
            <a:r>
              <a:rPr lang="en-US" sz="2800" b="1" dirty="0"/>
              <a:t> Prize: $2,000		6</a:t>
            </a:r>
            <a:r>
              <a:rPr lang="en-US" sz="2800" b="1" baseline="30000" dirty="0"/>
              <a:t>th</a:t>
            </a:r>
            <a:r>
              <a:rPr lang="en-US" sz="2800" b="1" dirty="0"/>
              <a:t> Prize: $1,000</a:t>
            </a:r>
          </a:p>
          <a:p>
            <a:pPr lvl="1"/>
            <a:r>
              <a:rPr lang="en-US" sz="2800" b="1" dirty="0"/>
              <a:t>7</a:t>
            </a:r>
            <a:r>
              <a:rPr lang="en-US" sz="2800" b="1" baseline="30000" dirty="0"/>
              <a:t>th</a:t>
            </a:r>
            <a:r>
              <a:rPr lang="en-US" sz="2800" b="1" dirty="0"/>
              <a:t> Prize:  $500		8</a:t>
            </a:r>
            <a:r>
              <a:rPr lang="en-US" sz="2800" b="1" baseline="30000" dirty="0"/>
              <a:t>th</a:t>
            </a:r>
            <a:r>
              <a:rPr lang="en-US" sz="2800" b="1" dirty="0"/>
              <a:t> Prize:   $500</a:t>
            </a:r>
          </a:p>
          <a:p>
            <a:pPr lvl="1"/>
            <a:r>
              <a:rPr lang="en-US" sz="2800" b="1" dirty="0"/>
              <a:t>9</a:t>
            </a:r>
            <a:r>
              <a:rPr lang="en-US" sz="2800" b="1" baseline="30000" dirty="0"/>
              <a:t>th</a:t>
            </a:r>
            <a:r>
              <a:rPr lang="en-US" sz="2800" b="1" dirty="0"/>
              <a:t> Prize:  $500		10</a:t>
            </a:r>
            <a:r>
              <a:rPr lang="en-US" sz="2800" b="1" baseline="30000" dirty="0"/>
              <a:t>th</a:t>
            </a:r>
            <a:r>
              <a:rPr lang="en-US" sz="2800" b="1" dirty="0"/>
              <a:t> Prize: $500</a:t>
            </a:r>
          </a:p>
          <a:p>
            <a:r>
              <a:rPr lang="en-US" b="1" dirty="0"/>
              <a:t>Winners will be notified within 2 – 3 days and tentative winners list will be posted on the website by Thursday 5/23/19</a:t>
            </a:r>
          </a:p>
          <a:p>
            <a:pPr lvl="1"/>
            <a:endParaRPr lang="en-US" sz="3200" dirty="0"/>
          </a:p>
        </p:txBody>
      </p:sp>
      <p:sp>
        <p:nvSpPr>
          <p:cNvPr id="4" name="Title 3"/>
          <p:cNvSpPr>
            <a:spLocks noGrp="1"/>
          </p:cNvSpPr>
          <p:nvPr>
            <p:ph type="title"/>
          </p:nvPr>
        </p:nvSpPr>
        <p:spPr>
          <a:xfrm>
            <a:off x="3048001" y="788931"/>
            <a:ext cx="5990665" cy="790688"/>
          </a:xfrm>
        </p:spPr>
        <p:txBody>
          <a:bodyPr/>
          <a:lstStyle/>
          <a:p>
            <a:r>
              <a:rPr lang="en-US" sz="3600" dirty="0"/>
              <a:t>AZ State Charity Raffle</a:t>
            </a:r>
          </a:p>
        </p:txBody>
      </p:sp>
      <p:sp>
        <p:nvSpPr>
          <p:cNvPr id="5" name="Footer Placeholder 2">
            <a:extLst>
              <a:ext uri="{FF2B5EF4-FFF2-40B4-BE49-F238E27FC236}">
                <a16:creationId xmlns:a16="http://schemas.microsoft.com/office/drawing/2014/main" id="{8444082A-F90C-2141-B657-A478FF98BB8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2411510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wipe(down)">
                                      <p:cBhvr>
                                        <p:cTn id="13" dur="500"/>
                                        <p:tgtEl>
                                          <p:spTgt spid="2">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wipe(down)">
                                      <p:cBhvr>
                                        <p:cTn id="16" dur="500"/>
                                        <p:tgtEl>
                                          <p:spTgt spid="2">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wipe(down)">
                                      <p:cBhvr>
                                        <p:cTn id="19" dur="500"/>
                                        <p:tgtEl>
                                          <p:spTgt spid="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1000"/>
                                        <p:tgtEl>
                                          <p:spTgt spid="2">
                                            <p:txEl>
                                              <p:pRg st="6" end="6"/>
                                            </p:txEl>
                                          </p:spTgt>
                                        </p:tgtEl>
                                      </p:cBhvr>
                                    </p:animEffect>
                                    <p:anim calcmode="lin" valueType="num">
                                      <p:cBhvr>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B31C8-8464-42C3-B264-EA5F39ACF70F}"/>
              </a:ext>
            </a:extLst>
          </p:cNvPr>
          <p:cNvSpPr>
            <a:spLocks noGrp="1"/>
          </p:cNvSpPr>
          <p:nvPr>
            <p:ph type="title"/>
          </p:nvPr>
        </p:nvSpPr>
        <p:spPr>
          <a:xfrm>
            <a:off x="2362200" y="381000"/>
            <a:ext cx="8154382" cy="1143000"/>
          </a:xfrm>
        </p:spPr>
        <p:txBody>
          <a:bodyPr>
            <a:noAutofit/>
          </a:bodyPr>
          <a:lstStyle/>
          <a:p>
            <a:pPr algn="ctr"/>
            <a:r>
              <a:rPr lang="en-US" sz="3200" dirty="0"/>
              <a:t>2018 Charity Raffle - Disbursements</a:t>
            </a:r>
          </a:p>
        </p:txBody>
      </p:sp>
      <p:graphicFrame>
        <p:nvGraphicFramePr>
          <p:cNvPr id="12" name="Content Placeholder 11">
            <a:extLst>
              <a:ext uri="{FF2B5EF4-FFF2-40B4-BE49-F238E27FC236}">
                <a16:creationId xmlns:a16="http://schemas.microsoft.com/office/drawing/2014/main" id="{B0971CB9-0A15-4F7D-8D9F-17991237FE26}"/>
              </a:ext>
            </a:extLst>
          </p:cNvPr>
          <p:cNvGraphicFramePr>
            <a:graphicFrameLocks noGrp="1"/>
          </p:cNvGraphicFramePr>
          <p:nvPr>
            <p:ph sz="half" idx="2"/>
            <p:extLst>
              <p:ext uri="{D42A27DB-BD31-4B8C-83A1-F6EECF244321}">
                <p14:modId xmlns:p14="http://schemas.microsoft.com/office/powerpoint/2010/main" val="949399676"/>
              </p:ext>
            </p:extLst>
          </p:nvPr>
        </p:nvGraphicFramePr>
        <p:xfrm>
          <a:off x="7010400" y="1676400"/>
          <a:ext cx="4324350" cy="4800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a16="http://schemas.microsoft.com/office/drawing/2014/main" id="{95C57579-2749-4B46-9A94-728A3240C5A5}"/>
              </a:ext>
            </a:extLst>
          </p:cNvPr>
          <p:cNvGraphicFramePr>
            <a:graphicFrameLocks noGrp="1"/>
          </p:cNvGraphicFramePr>
          <p:nvPr>
            <p:ph sz="half" idx="1"/>
            <p:extLst>
              <p:ext uri="{D42A27DB-BD31-4B8C-83A1-F6EECF244321}">
                <p14:modId xmlns:p14="http://schemas.microsoft.com/office/powerpoint/2010/main" val="3011727789"/>
              </p:ext>
            </p:extLst>
          </p:nvPr>
        </p:nvGraphicFramePr>
        <p:xfrm>
          <a:off x="533400" y="1676400"/>
          <a:ext cx="47244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2">
            <a:extLst>
              <a:ext uri="{FF2B5EF4-FFF2-40B4-BE49-F238E27FC236}">
                <a16:creationId xmlns:a16="http://schemas.microsoft.com/office/drawing/2014/main" id="{2D38A8C4-F448-864D-920E-702C238CEB9E}"/>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48263547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447801"/>
            <a:ext cx="10363200" cy="4968874"/>
          </a:xfrm>
        </p:spPr>
        <p:txBody>
          <a:bodyPr>
            <a:normAutofit fontScale="85000" lnSpcReduction="10000"/>
          </a:bodyPr>
          <a:lstStyle/>
          <a:p>
            <a:pPr marL="342900" indent="-342900">
              <a:buFont typeface="Wingdings" panose="05000000000000000000" pitchFamily="2" charset="2"/>
              <a:buChar char="v"/>
            </a:pPr>
            <a:r>
              <a:rPr lang="en-US" sz="3100" b="1" dirty="0"/>
              <a:t>In Incentive Plan should be a source of encouragement to increase sales / productivity.</a:t>
            </a:r>
          </a:p>
          <a:p>
            <a:pPr marL="342900" indent="-342900">
              <a:buFont typeface="Wingdings" panose="05000000000000000000" pitchFamily="2" charset="2"/>
              <a:buChar char="v"/>
            </a:pPr>
            <a:r>
              <a:rPr lang="en-US" sz="3100" b="1" dirty="0"/>
              <a:t>New for 2019 is a true incentive plan based upon minimum sales and minimum sales increases.</a:t>
            </a:r>
            <a:r>
              <a:rPr lang="en-US" sz="3100" dirty="0"/>
              <a:t> </a:t>
            </a:r>
          </a:p>
          <a:p>
            <a:pPr marL="342900" indent="-342900">
              <a:buFont typeface="Wingdings" panose="05000000000000000000" pitchFamily="2" charset="2"/>
              <a:buChar char="v"/>
            </a:pPr>
            <a:r>
              <a:rPr lang="en-US" sz="3100" b="1" dirty="0"/>
              <a:t>The incentive is calculated from the State’s half of total sales (the state’s 50%) and can be used to help councils with their expenses, assessments and/or recognition of individual efforts (shirts, hats, plaques, certificates, etc.). No cash may be given to any individual or individuals. </a:t>
            </a:r>
          </a:p>
          <a:p>
            <a:pPr marL="342900" indent="-342900">
              <a:buFont typeface="Wingdings" panose="05000000000000000000" pitchFamily="2" charset="2"/>
              <a:buChar char="v"/>
            </a:pPr>
            <a:r>
              <a:rPr lang="en-US" sz="3100" b="1" dirty="0"/>
              <a:t>The incentive check is mailed to the council Financial Secretary.</a:t>
            </a:r>
          </a:p>
          <a:p>
            <a:pPr marL="342900" indent="-342900">
              <a:buFont typeface="Wingdings" panose="05000000000000000000" pitchFamily="2" charset="2"/>
              <a:buChar char="v"/>
            </a:pPr>
            <a:r>
              <a:rPr lang="en-US" sz="3100" b="1" dirty="0"/>
              <a:t>The incentive plan requires a minimum council sales of $1,000  to be eligible.</a:t>
            </a:r>
            <a:endParaRPr lang="en-US" sz="2100" b="1" dirty="0"/>
          </a:p>
        </p:txBody>
      </p:sp>
      <p:sp>
        <p:nvSpPr>
          <p:cNvPr id="4" name="Title 3"/>
          <p:cNvSpPr>
            <a:spLocks noGrp="1"/>
          </p:cNvSpPr>
          <p:nvPr>
            <p:ph type="title"/>
          </p:nvPr>
        </p:nvSpPr>
        <p:spPr>
          <a:xfrm>
            <a:off x="1524000" y="228602"/>
            <a:ext cx="8686800" cy="990599"/>
          </a:xfrm>
        </p:spPr>
        <p:txBody>
          <a:bodyPr/>
          <a:lstStyle/>
          <a:p>
            <a:r>
              <a:rPr lang="en-US" sz="2800" dirty="0"/>
              <a:t>AZ State Charity Raffle: New </a:t>
            </a:r>
            <a:r>
              <a:rPr lang="en-US" sz="3200" dirty="0"/>
              <a:t>Incentive Plan: </a:t>
            </a:r>
          </a:p>
        </p:txBody>
      </p:sp>
      <p:sp>
        <p:nvSpPr>
          <p:cNvPr id="5" name="Footer Placeholder 2">
            <a:extLst>
              <a:ext uri="{FF2B5EF4-FFF2-40B4-BE49-F238E27FC236}">
                <a16:creationId xmlns:a16="http://schemas.microsoft.com/office/drawing/2014/main" id="{9ED394B3-895F-D142-A15B-F3D679D8C458}"/>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7736218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65C5-7F26-47D6-8851-F125C8FCF9D1}"/>
              </a:ext>
            </a:extLst>
          </p:cNvPr>
          <p:cNvSpPr>
            <a:spLocks noGrp="1"/>
          </p:cNvSpPr>
          <p:nvPr>
            <p:ph type="title"/>
          </p:nvPr>
        </p:nvSpPr>
        <p:spPr>
          <a:xfrm>
            <a:off x="2514601" y="76200"/>
            <a:ext cx="7900447" cy="1524000"/>
          </a:xfrm>
        </p:spPr>
        <p:txBody>
          <a:bodyPr/>
          <a:lstStyle/>
          <a:p>
            <a:r>
              <a:rPr lang="en-US" dirty="0"/>
              <a:t>AZ State Charity Raffle – Incentive Plan</a:t>
            </a:r>
          </a:p>
        </p:txBody>
      </p:sp>
      <p:sp>
        <p:nvSpPr>
          <p:cNvPr id="3" name="Content Placeholder 2">
            <a:extLst>
              <a:ext uri="{FF2B5EF4-FFF2-40B4-BE49-F238E27FC236}">
                <a16:creationId xmlns:a16="http://schemas.microsoft.com/office/drawing/2014/main" id="{00C6F765-D4E6-4153-8D6D-4848EF1366E6}"/>
              </a:ext>
            </a:extLst>
          </p:cNvPr>
          <p:cNvSpPr>
            <a:spLocks noGrp="1"/>
          </p:cNvSpPr>
          <p:nvPr>
            <p:ph idx="1"/>
          </p:nvPr>
        </p:nvSpPr>
        <p:spPr>
          <a:xfrm>
            <a:off x="1981200" y="1752600"/>
            <a:ext cx="8433847" cy="4876800"/>
          </a:xfrm>
        </p:spPr>
        <p:txBody>
          <a:bodyPr>
            <a:normAutofit lnSpcReduction="10000"/>
          </a:bodyPr>
          <a:lstStyle/>
          <a:p>
            <a:r>
              <a:rPr lang="en-US" sz="3600" b="1" i="1" dirty="0"/>
              <a:t>Council with 2018  sales from</a:t>
            </a:r>
            <a:r>
              <a:rPr lang="en-US" sz="3200" b="1" i="1" dirty="0"/>
              <a:t>: </a:t>
            </a:r>
            <a:endParaRPr lang="en-US" sz="3600" b="1" dirty="0"/>
          </a:p>
          <a:p>
            <a:pPr lvl="1"/>
            <a:r>
              <a:rPr lang="en-US" sz="3200" b="1" i="1" dirty="0"/>
              <a:t>$1,000 to $5,000 must increase by 10% to earn the 10% charity $ incentive</a:t>
            </a:r>
            <a:endParaRPr lang="en-US" sz="3200" b="1" dirty="0"/>
          </a:p>
          <a:p>
            <a:pPr lvl="1"/>
            <a:r>
              <a:rPr lang="en-US" sz="3200" b="1" i="1" dirty="0"/>
              <a:t>$5,001  to $10,000 must increase by 7.5% to earn the 10% charity $ incentive</a:t>
            </a:r>
            <a:endParaRPr lang="en-US" sz="3200" b="1" dirty="0"/>
          </a:p>
          <a:p>
            <a:pPr lvl="1"/>
            <a:r>
              <a:rPr lang="en-US" sz="3200" b="1" i="1" dirty="0"/>
              <a:t>$10,001 to $15,000 must increase by 5% to earn the 10% charity $ incentive</a:t>
            </a:r>
            <a:endParaRPr lang="en-US" sz="3200" b="1" dirty="0"/>
          </a:p>
          <a:p>
            <a:pPr lvl="1"/>
            <a:r>
              <a:rPr lang="en-US" sz="3200" b="1" i="1" dirty="0"/>
              <a:t>$15,001 and above must increase by 2.5% to earn the 10% charity $ incentive </a:t>
            </a:r>
            <a:endParaRPr lang="en-US" sz="3200" b="1" dirty="0"/>
          </a:p>
          <a:p>
            <a:pPr marL="137160" indent="0">
              <a:buNone/>
            </a:pPr>
            <a:endParaRPr lang="en-US" dirty="0"/>
          </a:p>
        </p:txBody>
      </p:sp>
      <p:sp>
        <p:nvSpPr>
          <p:cNvPr id="4" name="Footer Placeholder 2">
            <a:extLst>
              <a:ext uri="{FF2B5EF4-FFF2-40B4-BE49-F238E27FC236}">
                <a16:creationId xmlns:a16="http://schemas.microsoft.com/office/drawing/2014/main" id="{87FDE775-C00B-2F49-9D3E-627D2BE3C5AD}"/>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62377381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6DD0FD-55B0-48C4-8AF2-8A69533EDFC3}" type="slidenum">
              <a:rPr lang="en-US" smtClean="0"/>
              <a:pPr/>
              <a:t>2</a:t>
            </a:fld>
            <a:endParaRPr lang="en-US"/>
          </a:p>
        </p:txBody>
      </p:sp>
      <p:sp>
        <p:nvSpPr>
          <p:cNvPr id="4" name="Content Placeholder 1"/>
          <p:cNvSpPr>
            <a:spLocks noGrp="1"/>
          </p:cNvSpPr>
          <p:nvPr/>
        </p:nvSpPr>
        <p:spPr>
          <a:xfrm>
            <a:off x="457200" y="1828800"/>
            <a:ext cx="11239952" cy="4603750"/>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spcBef>
                <a:spcPts val="0"/>
              </a:spcBef>
              <a:buClrTx/>
              <a:buNone/>
            </a:pPr>
            <a:r>
              <a:rPr lang="en-US" dirty="0">
                <a:solidFill>
                  <a:schemeClr val="tx1"/>
                </a:solidFill>
              </a:rPr>
              <a:t>I believe in God, the Father Almighty, Creator of heaven and earth; and in Jesus Christ, His only Son, our Lord: </a:t>
            </a:r>
          </a:p>
          <a:p>
            <a:pPr marL="0" indent="0">
              <a:spcBef>
                <a:spcPts val="0"/>
              </a:spcBef>
              <a:buClrTx/>
              <a:buNone/>
            </a:pPr>
            <a:r>
              <a:rPr lang="en-US" dirty="0">
                <a:solidFill>
                  <a:schemeClr val="tx1"/>
                </a:solidFill>
              </a:rPr>
              <a:t>Who was conceived by the Holy Spirit, born of the Virgin Mary; </a:t>
            </a:r>
          </a:p>
          <a:p>
            <a:pPr marL="0" indent="0">
              <a:spcBef>
                <a:spcPts val="0"/>
              </a:spcBef>
              <a:buClrTx/>
              <a:buNone/>
            </a:pPr>
            <a:r>
              <a:rPr lang="en-US" dirty="0">
                <a:solidFill>
                  <a:schemeClr val="tx1"/>
                </a:solidFill>
              </a:rPr>
              <a:t>suffered under Pontius Pilate, was crucified, died and was buried. He descended into hell;</a:t>
            </a:r>
          </a:p>
          <a:p>
            <a:pPr marL="0" indent="0">
              <a:spcBef>
                <a:spcPts val="0"/>
              </a:spcBef>
              <a:buClrTx/>
              <a:buNone/>
            </a:pPr>
            <a:r>
              <a:rPr lang="en-US" dirty="0">
                <a:solidFill>
                  <a:schemeClr val="tx1"/>
                </a:solidFill>
              </a:rPr>
              <a:t>the third day He rose again from the dead; </a:t>
            </a:r>
          </a:p>
          <a:p>
            <a:pPr marL="0" indent="0">
              <a:spcBef>
                <a:spcPts val="0"/>
              </a:spcBef>
              <a:buClrTx/>
              <a:buNone/>
            </a:pPr>
            <a:r>
              <a:rPr lang="en-US" dirty="0">
                <a:solidFill>
                  <a:schemeClr val="tx1"/>
                </a:solidFill>
              </a:rPr>
              <a:t>He ascended into heaven, is seated at the right hand of God the Father Almighty; from thence He shall come to judge the living and the dead. </a:t>
            </a:r>
          </a:p>
          <a:p>
            <a:pPr marL="0" indent="0">
              <a:spcBef>
                <a:spcPts val="0"/>
              </a:spcBef>
              <a:buClrTx/>
              <a:buNone/>
            </a:pPr>
            <a:r>
              <a:rPr lang="en-US" dirty="0">
                <a:solidFill>
                  <a:schemeClr val="tx1"/>
                </a:solidFill>
              </a:rPr>
              <a:t>I believe in the Holy Spirit, the Holy Catholic Church, the communion of Saints, the forgiveness of sins, the resurrection of the body, and life everlasting. Amen.</a:t>
            </a:r>
          </a:p>
        </p:txBody>
      </p:sp>
      <p:sp>
        <p:nvSpPr>
          <p:cNvPr id="5" name="Title 3"/>
          <p:cNvSpPr>
            <a:spLocks noGrp="1"/>
          </p:cNvSpPr>
          <p:nvPr/>
        </p:nvSpPr>
        <p:spPr>
          <a:xfrm>
            <a:off x="2133600" y="425450"/>
            <a:ext cx="7924800" cy="1054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Rosary</a:t>
            </a:r>
            <a:br>
              <a:rPr lang="en-US" dirty="0">
                <a:solidFill>
                  <a:schemeClr val="tx1"/>
                </a:solidFill>
              </a:rPr>
            </a:br>
            <a:r>
              <a:rPr lang="en-US" dirty="0">
                <a:solidFill>
                  <a:schemeClr val="tx1"/>
                </a:solidFill>
              </a:rPr>
              <a:t>Apostles Creed</a:t>
            </a:r>
          </a:p>
        </p:txBody>
      </p:sp>
      <p:sp>
        <p:nvSpPr>
          <p:cNvPr id="7" name="Footer Placeholder 2">
            <a:extLst>
              <a:ext uri="{FF2B5EF4-FFF2-40B4-BE49-F238E27FC236}">
                <a16:creationId xmlns:a16="http://schemas.microsoft.com/office/drawing/2014/main" id="{1D9E6852-FFDA-FC44-87F4-171E272EA02E}"/>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411262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1676400"/>
            <a:ext cx="8534400" cy="4953000"/>
          </a:xfrm>
        </p:spPr>
        <p:txBody>
          <a:bodyPr>
            <a:normAutofit/>
          </a:bodyPr>
          <a:lstStyle/>
          <a:p>
            <a:r>
              <a:rPr lang="en-US" sz="3200" b="1" u="sng" dirty="0"/>
              <a:t>Council Participation incentive Plan:</a:t>
            </a:r>
          </a:p>
          <a:p>
            <a:pPr lvl="1"/>
            <a:r>
              <a:rPr lang="en-US" sz="2800" b="1" dirty="0"/>
              <a:t>Your </a:t>
            </a:r>
            <a:r>
              <a:rPr lang="en-US" sz="2800" b="1" u="sng" dirty="0"/>
              <a:t>charity(s) </a:t>
            </a:r>
            <a:r>
              <a:rPr lang="en-US" sz="2800" b="1" dirty="0"/>
              <a:t>still gets 50% of your council’s sales dollars. </a:t>
            </a:r>
          </a:p>
          <a:p>
            <a:pPr lvl="1"/>
            <a:r>
              <a:rPr lang="en-US" sz="2800" b="1" dirty="0"/>
              <a:t>Maximum of 5 charities (Please consider reducing to 3 maximum).</a:t>
            </a:r>
          </a:p>
          <a:p>
            <a:pPr lvl="1"/>
            <a:r>
              <a:rPr lang="en-US" sz="2800" b="1" dirty="0"/>
              <a:t>Your Council decides how to use the incentive dollars it earns.</a:t>
            </a:r>
          </a:p>
          <a:p>
            <a:pPr lvl="1"/>
            <a:r>
              <a:rPr lang="en-US" sz="2800" b="1" dirty="0"/>
              <a:t>Councils  that meet their sales goals get to share in the success of their charity fund raffle campaign.</a:t>
            </a:r>
            <a:endParaRPr lang="en-US" sz="2800" dirty="0"/>
          </a:p>
        </p:txBody>
      </p:sp>
      <p:sp>
        <p:nvSpPr>
          <p:cNvPr id="4" name="Title 3"/>
          <p:cNvSpPr>
            <a:spLocks noGrp="1"/>
          </p:cNvSpPr>
          <p:nvPr>
            <p:ph type="title"/>
          </p:nvPr>
        </p:nvSpPr>
        <p:spPr>
          <a:xfrm>
            <a:off x="2895601" y="304800"/>
            <a:ext cx="6104965" cy="790688"/>
          </a:xfrm>
        </p:spPr>
        <p:txBody>
          <a:bodyPr/>
          <a:lstStyle/>
          <a:p>
            <a:r>
              <a:rPr lang="en-US" sz="3600" dirty="0"/>
              <a:t>AZ State Charity Raffle</a:t>
            </a:r>
          </a:p>
        </p:txBody>
      </p:sp>
      <p:sp>
        <p:nvSpPr>
          <p:cNvPr id="5" name="Footer Placeholder 2">
            <a:extLst>
              <a:ext uri="{FF2B5EF4-FFF2-40B4-BE49-F238E27FC236}">
                <a16:creationId xmlns:a16="http://schemas.microsoft.com/office/drawing/2014/main" id="{AE6BC749-C493-524E-8E80-DDD6E769E98B}"/>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81964268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592095366"/>
              </p:ext>
            </p:extLst>
          </p:nvPr>
        </p:nvGraphicFramePr>
        <p:xfrm>
          <a:off x="1861074" y="1128710"/>
          <a:ext cx="8305800" cy="5197474"/>
        </p:xfrm>
        <a:graphic>
          <a:graphicData uri="http://schemas.openxmlformats.org/drawingml/2006/table">
            <a:tbl>
              <a:tblPr firstRow="1" firstCol="1" bandRow="1">
                <a:tableStyleId>{5C22544A-7EE6-4342-B048-85BDC9FD1C3A}</a:tableStyleId>
              </a:tblPr>
              <a:tblGrid>
                <a:gridCol w="888359">
                  <a:extLst>
                    <a:ext uri="{9D8B030D-6E8A-4147-A177-3AD203B41FA5}">
                      <a16:colId xmlns:a16="http://schemas.microsoft.com/office/drawing/2014/main" val="20000"/>
                    </a:ext>
                  </a:extLst>
                </a:gridCol>
                <a:gridCol w="1446581">
                  <a:extLst>
                    <a:ext uri="{9D8B030D-6E8A-4147-A177-3AD203B41FA5}">
                      <a16:colId xmlns:a16="http://schemas.microsoft.com/office/drawing/2014/main" val="20001"/>
                    </a:ext>
                  </a:extLst>
                </a:gridCol>
                <a:gridCol w="1216444">
                  <a:extLst>
                    <a:ext uri="{9D8B030D-6E8A-4147-A177-3AD203B41FA5}">
                      <a16:colId xmlns:a16="http://schemas.microsoft.com/office/drawing/2014/main" val="1967161596"/>
                    </a:ext>
                  </a:extLst>
                </a:gridCol>
                <a:gridCol w="1216444">
                  <a:extLst>
                    <a:ext uri="{9D8B030D-6E8A-4147-A177-3AD203B41FA5}">
                      <a16:colId xmlns:a16="http://schemas.microsoft.com/office/drawing/2014/main" val="1582196377"/>
                    </a:ext>
                  </a:extLst>
                </a:gridCol>
                <a:gridCol w="1436977">
                  <a:extLst>
                    <a:ext uri="{9D8B030D-6E8A-4147-A177-3AD203B41FA5}">
                      <a16:colId xmlns:a16="http://schemas.microsoft.com/office/drawing/2014/main" val="20002"/>
                    </a:ext>
                  </a:extLst>
                </a:gridCol>
                <a:gridCol w="2100995">
                  <a:extLst>
                    <a:ext uri="{9D8B030D-6E8A-4147-A177-3AD203B41FA5}">
                      <a16:colId xmlns:a16="http://schemas.microsoft.com/office/drawing/2014/main" val="20006"/>
                    </a:ext>
                  </a:extLst>
                </a:gridCol>
              </a:tblGrid>
              <a:tr h="1545390">
                <a:tc>
                  <a: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Council</a:t>
                      </a:r>
                    </a:p>
                  </a:txBody>
                  <a:tcPr marL="51435" marR="51435" marT="0" marB="0" anchor="ctr"/>
                </a:tc>
                <a:tc>
                  <a:txBody>
                    <a:bodyPr/>
                    <a:lstStyle/>
                    <a:p>
                      <a:pPr marL="0" marR="0" algn="ctr">
                        <a:spcBef>
                          <a:spcPts val="0"/>
                        </a:spcBef>
                        <a:spcAft>
                          <a:spcPts val="0"/>
                        </a:spcAft>
                      </a:pPr>
                      <a:r>
                        <a:rPr lang="en-US" sz="1800" dirty="0">
                          <a:effectLst/>
                        </a:rPr>
                        <a:t>Council Sales $</a:t>
                      </a:r>
                      <a:endParaRPr lang="en-US" sz="2000"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 Increase required</a:t>
                      </a:r>
                    </a:p>
                  </a:txBody>
                  <a:tcPr marL="51435" marR="51435" marT="0" marB="0" anchor="ct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Minimum 2019 Sales Goal</a:t>
                      </a:r>
                    </a:p>
                  </a:txBody>
                  <a:tcPr marL="51435" marR="51435" marT="0" marB="0" anchor="ctr"/>
                </a:tc>
                <a:tc>
                  <a:txBody>
                    <a:bodyPr/>
                    <a:lstStyle/>
                    <a:p>
                      <a:pPr marL="0" marR="0" algn="ctr">
                        <a:spcBef>
                          <a:spcPts val="0"/>
                        </a:spcBef>
                        <a:spcAft>
                          <a:spcPts val="0"/>
                        </a:spcAft>
                      </a:pPr>
                      <a:r>
                        <a:rPr lang="en-US" sz="1800" dirty="0">
                          <a:effectLst/>
                        </a:rPr>
                        <a:t>Charity(s) Dollars</a:t>
                      </a:r>
                      <a:endParaRPr lang="en-US" sz="1800"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dirty="0">
                          <a:effectLst/>
                        </a:rPr>
                        <a:t>10.0% of </a:t>
                      </a:r>
                    </a:p>
                    <a:p>
                      <a:pPr marL="0" marR="0" algn="ctr">
                        <a:spcBef>
                          <a:spcPts val="0"/>
                        </a:spcBef>
                        <a:spcAft>
                          <a:spcPts val="0"/>
                        </a:spcAft>
                      </a:pPr>
                      <a:r>
                        <a:rPr lang="en-US" sz="1800" dirty="0">
                          <a:effectLst/>
                        </a:rPr>
                        <a:t>Council</a:t>
                      </a:r>
                    </a:p>
                    <a:p>
                      <a:pPr marL="0" marR="0" algn="ctr">
                        <a:spcBef>
                          <a:spcPts val="0"/>
                        </a:spcBef>
                        <a:spcAft>
                          <a:spcPts val="0"/>
                        </a:spcAft>
                      </a:pPr>
                      <a:r>
                        <a:rPr lang="en-US" sz="1800" dirty="0">
                          <a:effectLst/>
                        </a:rPr>
                        <a:t>Charity Sales  $</a:t>
                      </a:r>
                      <a:endParaRPr lang="en-US" sz="18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0"/>
                  </a:ext>
                </a:extLst>
              </a:tr>
              <a:tr h="913021">
                <a:tc>
                  <a:txBody>
                    <a:bodyPr/>
                    <a:lstStyle/>
                    <a:p>
                      <a:pPr marL="0" marR="0" algn="ctr">
                        <a:spcBef>
                          <a:spcPts val="0"/>
                        </a:spcBef>
                        <a:spcAft>
                          <a:spcPts val="0"/>
                        </a:spcAft>
                      </a:pPr>
                      <a:r>
                        <a:rPr lang="en-US" sz="2000" b="1" dirty="0" err="1">
                          <a:effectLst/>
                        </a:rPr>
                        <a:t>xyz</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r">
                        <a:spcBef>
                          <a:spcPts val="0"/>
                        </a:spcBef>
                        <a:spcAft>
                          <a:spcPts val="0"/>
                        </a:spcAft>
                      </a:pPr>
                      <a:r>
                        <a:rPr lang="en-US" sz="2000" b="1" dirty="0">
                          <a:effectLst/>
                        </a:rPr>
                        <a:t>$1,000.00 </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2000" b="1" dirty="0">
                          <a:effectLst/>
                          <a:latin typeface="Times New Roman" panose="02020603050405020304" pitchFamily="18" charset="0"/>
                          <a:ea typeface="Times New Roman" panose="02020603050405020304" pitchFamily="18" charset="0"/>
                        </a:rPr>
                        <a:t>10%</a:t>
                      </a:r>
                    </a:p>
                  </a:txBody>
                  <a:tcPr marL="51435" marR="51435" marT="0" marB="0" anchor="ctr"/>
                </a:tc>
                <a:tc>
                  <a:txBody>
                    <a:bodyPr/>
                    <a:lstStyle/>
                    <a:p>
                      <a:pPr marL="0" marR="0" algn="r">
                        <a:spcBef>
                          <a:spcPts val="0"/>
                        </a:spcBef>
                        <a:spcAft>
                          <a:spcPts val="0"/>
                        </a:spcAft>
                      </a:pPr>
                      <a:r>
                        <a:rPr lang="en-US" sz="2000" b="1" dirty="0">
                          <a:effectLst/>
                          <a:latin typeface="Times New Roman" panose="02020603050405020304" pitchFamily="18" charset="0"/>
                          <a:ea typeface="Times New Roman" panose="02020603050405020304" pitchFamily="18" charset="0"/>
                        </a:rPr>
                        <a:t>$1,100</a:t>
                      </a:r>
                    </a:p>
                  </a:txBody>
                  <a:tcPr marL="51435" marR="51435" marT="0" marB="0" anchor="ctr"/>
                </a:tc>
                <a:tc>
                  <a:txBody>
                    <a:bodyPr/>
                    <a:lstStyle/>
                    <a:p>
                      <a:pPr marL="0" marR="0" algn="r">
                        <a:spcBef>
                          <a:spcPts val="0"/>
                        </a:spcBef>
                        <a:spcAft>
                          <a:spcPts val="0"/>
                        </a:spcAft>
                      </a:pPr>
                      <a:r>
                        <a:rPr lang="en-US" sz="2000" b="1" dirty="0">
                          <a:effectLst/>
                        </a:rPr>
                        <a:t>$550 </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2000" b="1" dirty="0">
                          <a:effectLst/>
                        </a:rPr>
                        <a:t>$55.00 </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913021">
                <a:tc>
                  <a:txBody>
                    <a:bodyPr/>
                    <a:lstStyle/>
                    <a:p>
                      <a:pPr marL="0" marR="0" algn="ctr">
                        <a:spcBef>
                          <a:spcPts val="0"/>
                        </a:spcBef>
                        <a:spcAft>
                          <a:spcPts val="0"/>
                        </a:spcAft>
                      </a:pPr>
                      <a:r>
                        <a:rPr lang="en-US" sz="2000" b="1" dirty="0" err="1">
                          <a:effectLst/>
                        </a:rPr>
                        <a:t>abc</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r">
                        <a:spcBef>
                          <a:spcPts val="0"/>
                        </a:spcBef>
                        <a:spcAft>
                          <a:spcPts val="0"/>
                        </a:spcAft>
                      </a:pPr>
                      <a:r>
                        <a:rPr lang="en-US" sz="2000" b="1" dirty="0">
                          <a:effectLst/>
                        </a:rPr>
                        <a:t>$5,001.00 </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2000" b="1" dirty="0">
                          <a:effectLst/>
                          <a:latin typeface="Times New Roman" panose="02020603050405020304" pitchFamily="18" charset="0"/>
                          <a:ea typeface="Times New Roman" panose="02020603050405020304" pitchFamily="18" charset="0"/>
                        </a:rPr>
                        <a:t>7.5%</a:t>
                      </a:r>
                    </a:p>
                  </a:txBody>
                  <a:tcPr marL="51435" marR="51435" marT="0" marB="0" anchor="ctr"/>
                </a:tc>
                <a:tc>
                  <a:txBody>
                    <a:bodyPr/>
                    <a:lstStyle/>
                    <a:p>
                      <a:pPr marL="0" marR="0" algn="r">
                        <a:spcBef>
                          <a:spcPts val="0"/>
                        </a:spcBef>
                        <a:spcAft>
                          <a:spcPts val="0"/>
                        </a:spcAft>
                      </a:pPr>
                      <a:r>
                        <a:rPr lang="en-US" sz="2000" b="1" dirty="0">
                          <a:effectLst/>
                          <a:latin typeface="Times New Roman" panose="02020603050405020304" pitchFamily="18" charset="0"/>
                          <a:ea typeface="Times New Roman" panose="02020603050405020304" pitchFamily="18" charset="0"/>
                        </a:rPr>
                        <a:t>$5,377</a:t>
                      </a:r>
                    </a:p>
                  </a:txBody>
                  <a:tcPr marL="51435" marR="51435" marT="0" marB="0" anchor="ctr"/>
                </a:tc>
                <a:tc>
                  <a:txBody>
                    <a:bodyPr/>
                    <a:lstStyle/>
                    <a:p>
                      <a:pPr marL="0" marR="0" algn="r">
                        <a:spcBef>
                          <a:spcPts val="0"/>
                        </a:spcBef>
                        <a:spcAft>
                          <a:spcPts val="0"/>
                        </a:spcAft>
                      </a:pPr>
                      <a:r>
                        <a:rPr lang="en-US" sz="2000" b="1" dirty="0">
                          <a:effectLst/>
                        </a:rPr>
                        <a:t>$2,689 </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2000" b="1" dirty="0">
                          <a:effectLst/>
                        </a:rPr>
                        <a:t>$268.90</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913021">
                <a:tc>
                  <a:txBody>
                    <a:bodyPr/>
                    <a:lstStyle/>
                    <a:p>
                      <a:pPr marL="0" marR="0" algn="ctr">
                        <a:spcBef>
                          <a:spcPts val="0"/>
                        </a:spcBef>
                        <a:spcAft>
                          <a:spcPts val="0"/>
                        </a:spcAft>
                      </a:pPr>
                      <a:r>
                        <a:rPr lang="en-US" sz="2000" b="1" dirty="0" err="1">
                          <a:effectLst/>
                        </a:rPr>
                        <a:t>qrs</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r">
                        <a:spcBef>
                          <a:spcPts val="0"/>
                        </a:spcBef>
                        <a:spcAft>
                          <a:spcPts val="0"/>
                        </a:spcAft>
                      </a:pPr>
                      <a:r>
                        <a:rPr lang="en-US" sz="2000" b="1" dirty="0">
                          <a:effectLst/>
                        </a:rPr>
                        <a:t>$10,001.00 </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2000" b="1" dirty="0">
                          <a:effectLst/>
                          <a:latin typeface="Times New Roman" panose="02020603050405020304" pitchFamily="18" charset="0"/>
                          <a:ea typeface="Times New Roman" panose="02020603050405020304" pitchFamily="18" charset="0"/>
                        </a:rPr>
                        <a:t>5%</a:t>
                      </a:r>
                    </a:p>
                  </a:txBody>
                  <a:tcPr marL="51435" marR="51435" marT="0" marB="0" anchor="ctr"/>
                </a:tc>
                <a:tc>
                  <a:txBody>
                    <a:bodyPr/>
                    <a:lstStyle/>
                    <a:p>
                      <a:pPr marL="0" marR="0" algn="r">
                        <a:spcBef>
                          <a:spcPts val="0"/>
                        </a:spcBef>
                        <a:spcAft>
                          <a:spcPts val="0"/>
                        </a:spcAft>
                      </a:pPr>
                      <a:r>
                        <a:rPr lang="en-US" sz="2000" b="1" dirty="0">
                          <a:effectLst/>
                          <a:latin typeface="Times New Roman" panose="02020603050405020304" pitchFamily="18" charset="0"/>
                          <a:ea typeface="Times New Roman" panose="02020603050405020304" pitchFamily="18" charset="0"/>
                        </a:rPr>
                        <a:t>$10,501</a:t>
                      </a:r>
                    </a:p>
                  </a:txBody>
                  <a:tcPr marL="51435" marR="51435" marT="0" marB="0" anchor="ctr"/>
                </a:tc>
                <a:tc>
                  <a:txBody>
                    <a:bodyPr/>
                    <a:lstStyle/>
                    <a:p>
                      <a:pPr marL="0" marR="0" algn="r">
                        <a:spcBef>
                          <a:spcPts val="0"/>
                        </a:spcBef>
                        <a:spcAft>
                          <a:spcPts val="0"/>
                        </a:spcAft>
                      </a:pPr>
                      <a:r>
                        <a:rPr lang="en-US" sz="2000" b="1" dirty="0">
                          <a:effectLst/>
                        </a:rPr>
                        <a:t>$5,250.50 </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2000" b="1" dirty="0">
                          <a:effectLst/>
                        </a:rPr>
                        <a:t>$525.05 </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r h="913021">
                <a:tc>
                  <a:txBody>
                    <a:bodyPr/>
                    <a:lstStyle/>
                    <a:p>
                      <a:pPr marL="0" marR="0" algn="ctr">
                        <a:spcBef>
                          <a:spcPts val="0"/>
                        </a:spcBef>
                        <a:spcAft>
                          <a:spcPts val="0"/>
                        </a:spcAft>
                      </a:pPr>
                      <a:r>
                        <a:rPr lang="en-US" sz="2000" b="1" dirty="0" err="1">
                          <a:effectLst/>
                        </a:rPr>
                        <a:t>stu</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r">
                        <a:spcBef>
                          <a:spcPts val="0"/>
                        </a:spcBef>
                        <a:spcAft>
                          <a:spcPts val="0"/>
                        </a:spcAft>
                      </a:pPr>
                      <a:r>
                        <a:rPr lang="en-US" sz="2000" b="1" dirty="0">
                          <a:effectLst/>
                        </a:rPr>
                        <a:t>$15,001.00 </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2000" b="1" dirty="0">
                          <a:effectLst/>
                          <a:latin typeface="Times New Roman" panose="02020603050405020304" pitchFamily="18" charset="0"/>
                          <a:ea typeface="Times New Roman" panose="02020603050405020304" pitchFamily="18" charset="0"/>
                        </a:rPr>
                        <a:t>2.5%</a:t>
                      </a:r>
                    </a:p>
                  </a:txBody>
                  <a:tcPr marL="51435" marR="51435" marT="0" marB="0" anchor="ctr"/>
                </a:tc>
                <a:tc>
                  <a:txBody>
                    <a:bodyPr/>
                    <a:lstStyle/>
                    <a:p>
                      <a:pPr marL="0" marR="0" algn="r">
                        <a:spcBef>
                          <a:spcPts val="0"/>
                        </a:spcBef>
                        <a:spcAft>
                          <a:spcPts val="0"/>
                        </a:spcAft>
                      </a:pPr>
                      <a:r>
                        <a:rPr lang="en-US" sz="2000" b="1" dirty="0">
                          <a:effectLst/>
                          <a:latin typeface="Times New Roman" panose="02020603050405020304" pitchFamily="18" charset="0"/>
                          <a:ea typeface="Times New Roman" panose="02020603050405020304" pitchFamily="18" charset="0"/>
                        </a:rPr>
                        <a:t>$15,376</a:t>
                      </a:r>
                    </a:p>
                  </a:txBody>
                  <a:tcPr marL="51435" marR="51435" marT="0" marB="0" anchor="ctr"/>
                </a:tc>
                <a:tc>
                  <a:txBody>
                    <a:bodyPr/>
                    <a:lstStyle/>
                    <a:p>
                      <a:pPr marL="0" marR="0" algn="r">
                        <a:spcBef>
                          <a:spcPts val="0"/>
                        </a:spcBef>
                        <a:spcAft>
                          <a:spcPts val="0"/>
                        </a:spcAft>
                      </a:pPr>
                      <a:r>
                        <a:rPr lang="en-US" sz="2000" b="1" dirty="0">
                          <a:effectLst/>
                        </a:rPr>
                        <a:t>$7,688.01 </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2000" b="1" dirty="0">
                          <a:effectLst/>
                        </a:rPr>
                        <a:t>$768.80</a:t>
                      </a:r>
                      <a:endParaRPr lang="en-US" sz="2000" b="1"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bl>
          </a:graphicData>
        </a:graphic>
      </p:graphicFrame>
      <p:sp>
        <p:nvSpPr>
          <p:cNvPr id="4" name="Title 3"/>
          <p:cNvSpPr>
            <a:spLocks noGrp="1"/>
          </p:cNvSpPr>
          <p:nvPr>
            <p:ph type="title"/>
          </p:nvPr>
        </p:nvSpPr>
        <p:spPr>
          <a:xfrm>
            <a:off x="2895600" y="231499"/>
            <a:ext cx="6236748" cy="790688"/>
          </a:xfrm>
        </p:spPr>
        <p:txBody>
          <a:bodyPr/>
          <a:lstStyle/>
          <a:p>
            <a:r>
              <a:rPr lang="en-US" sz="3600" dirty="0"/>
              <a:t>AZ State Charity Raffle</a:t>
            </a:r>
          </a:p>
        </p:txBody>
      </p:sp>
      <p:sp>
        <p:nvSpPr>
          <p:cNvPr id="6" name="Rectangle 1"/>
          <p:cNvSpPr>
            <a:spLocks noChangeArrowheads="1"/>
          </p:cNvSpPr>
          <p:nvPr/>
        </p:nvSpPr>
        <p:spPr bwMode="auto">
          <a:xfrm>
            <a:off x="1122017" y="842010"/>
            <a:ext cx="10077062"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eaLnBrk="0" fontAlgn="base" hangingPunct="0">
              <a:spcBef>
                <a:spcPct val="0"/>
              </a:spcBef>
              <a:spcAft>
                <a:spcPct val="0"/>
              </a:spcAft>
            </a:pPr>
            <a:r>
              <a:rPr lang="en-US" altLang="en-US" sz="825" b="1">
                <a:latin typeface="Arial" panose="020B0604020202020204" pitchFamily="34" charset="0"/>
                <a:ea typeface="Times New Roman" panose="02020603050405020304" pitchFamily="18" charset="0"/>
              </a:rPr>
              <a:t>Example:</a:t>
            </a:r>
            <a:endParaRPr lang="en-US" altLang="en-US" sz="1350">
              <a:latin typeface="Arial" panose="020B0604020202020204" pitchFamily="34" charset="0"/>
            </a:endParaRPr>
          </a:p>
        </p:txBody>
      </p:sp>
      <p:sp>
        <p:nvSpPr>
          <p:cNvPr id="2" name="Rectangle 1">
            <a:extLst>
              <a:ext uri="{FF2B5EF4-FFF2-40B4-BE49-F238E27FC236}">
                <a16:creationId xmlns:a16="http://schemas.microsoft.com/office/drawing/2014/main" id="{1452070B-77E3-4CEE-8381-E478966EF7FA}"/>
              </a:ext>
            </a:extLst>
          </p:cNvPr>
          <p:cNvSpPr/>
          <p:nvPr/>
        </p:nvSpPr>
        <p:spPr>
          <a:xfrm>
            <a:off x="2209800" y="1219200"/>
            <a:ext cx="1885950" cy="342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Examples:</a:t>
            </a:r>
          </a:p>
        </p:txBody>
      </p:sp>
      <p:sp>
        <p:nvSpPr>
          <p:cNvPr id="7" name="Footer Placeholder 2">
            <a:extLst>
              <a:ext uri="{FF2B5EF4-FFF2-40B4-BE49-F238E27FC236}">
                <a16:creationId xmlns:a16="http://schemas.microsoft.com/office/drawing/2014/main" id="{70B37599-73CF-D64F-9964-4AA431FF3189}"/>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42325631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1"/>
            <a:ext cx="11506200" cy="4816474"/>
          </a:xfrm>
        </p:spPr>
        <p:txBody>
          <a:bodyPr>
            <a:normAutofit fontScale="85000" lnSpcReduction="20000"/>
          </a:bodyPr>
          <a:lstStyle/>
          <a:p>
            <a:r>
              <a:rPr lang="en-US" sz="3800" b="1" dirty="0"/>
              <a:t>Raffle Sales workshops will be available and a new electronic meeting tool is in the works to allow group or individual viewing of the workshop materials.</a:t>
            </a:r>
          </a:p>
          <a:p>
            <a:r>
              <a:rPr lang="en-US" sz="3800" b="1" dirty="0"/>
              <a:t>Raffle Director will travel to YOU physically or electronically (your choice) to help conduct a sales workshop.</a:t>
            </a:r>
          </a:p>
          <a:p>
            <a:r>
              <a:rPr lang="en-US" sz="3800" b="1" dirty="0"/>
              <a:t>Webinars (4 programs) to be available on state website KofC-AZ.org</a:t>
            </a:r>
          </a:p>
          <a:p>
            <a:r>
              <a:rPr lang="en-US" sz="3800" b="1" dirty="0"/>
              <a:t>Raffle Sales Guide contains great INFORMATION and SALES TOOLS that can be key to the success for a Council’s campaign.</a:t>
            </a:r>
          </a:p>
          <a:p>
            <a:endParaRPr lang="en-US" dirty="0"/>
          </a:p>
        </p:txBody>
      </p:sp>
      <p:sp>
        <p:nvSpPr>
          <p:cNvPr id="3" name="Slide Number Placeholder 2"/>
          <p:cNvSpPr>
            <a:spLocks noGrp="1"/>
          </p:cNvSpPr>
          <p:nvPr>
            <p:ph type="sldNum" sz="quarter" idx="12"/>
          </p:nvPr>
        </p:nvSpPr>
        <p:spPr/>
        <p:txBody>
          <a:bodyPr/>
          <a:lstStyle/>
          <a:p>
            <a:fld id="{F36DD0FD-55B0-48C4-8AF2-8A69533EDFC3}" type="slidenum">
              <a:rPr lang="en-US" smtClean="0"/>
              <a:pPr/>
              <a:t>22</a:t>
            </a:fld>
            <a:endParaRPr lang="en-US"/>
          </a:p>
        </p:txBody>
      </p:sp>
      <p:sp>
        <p:nvSpPr>
          <p:cNvPr id="4" name="Title 3"/>
          <p:cNvSpPr>
            <a:spLocks noGrp="1"/>
          </p:cNvSpPr>
          <p:nvPr>
            <p:ph type="title"/>
          </p:nvPr>
        </p:nvSpPr>
        <p:spPr>
          <a:xfrm>
            <a:off x="2819400" y="304800"/>
            <a:ext cx="7086600" cy="790688"/>
          </a:xfrm>
        </p:spPr>
        <p:txBody>
          <a:bodyPr/>
          <a:lstStyle/>
          <a:p>
            <a:pPr algn="l"/>
            <a:r>
              <a:rPr lang="en-US" dirty="0"/>
              <a:t>AZ State Charity Raffle</a:t>
            </a:r>
          </a:p>
        </p:txBody>
      </p:sp>
      <p:sp>
        <p:nvSpPr>
          <p:cNvPr id="5" name="Footer Placeholder 2">
            <a:extLst>
              <a:ext uri="{FF2B5EF4-FFF2-40B4-BE49-F238E27FC236}">
                <a16:creationId xmlns:a16="http://schemas.microsoft.com/office/drawing/2014/main" id="{06DA171A-8A5B-604A-B4EB-528FE8D9F368}"/>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69979958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1"/>
            <a:ext cx="11506200" cy="4800599"/>
          </a:xfrm>
        </p:spPr>
        <p:txBody>
          <a:bodyPr>
            <a:normAutofit lnSpcReduction="10000"/>
          </a:bodyPr>
          <a:lstStyle/>
          <a:p>
            <a:r>
              <a:rPr lang="en-US" sz="2550" b="1" dirty="0"/>
              <a:t>Tickets, two sided Posters and sales guides are packed by council and wrapped by district. </a:t>
            </a:r>
          </a:p>
          <a:p>
            <a:r>
              <a:rPr lang="en-US" sz="2550" b="1" dirty="0"/>
              <a:t> Please make sure to take yours with you and distribute to your councils by the end of January. Please do not drop them in the church office unless you make arrangements</a:t>
            </a:r>
            <a:r>
              <a:rPr lang="en-US" sz="2400" b="1" dirty="0"/>
              <a:t> for the Grand Knight or Raffle Chairman to pick them up in the office.</a:t>
            </a:r>
          </a:p>
          <a:p>
            <a:r>
              <a:rPr lang="en-US" sz="2550" b="1" dirty="0"/>
              <a:t>Posters and sales guides will also be posted on the website for your councils to print as needed.</a:t>
            </a:r>
          </a:p>
          <a:p>
            <a:r>
              <a:rPr lang="en-US" sz="2550" b="1" dirty="0"/>
              <a:t>Lastly, the AZ K of C thanks you and your councils for your efforts for the 2018 AZ State Charity Raffle and my personal thanks for your cooperation and enthusiasm for this yearly charity fund raising campaign.</a:t>
            </a:r>
          </a:p>
          <a:p>
            <a:endParaRPr lang="en-US" dirty="0"/>
          </a:p>
        </p:txBody>
      </p:sp>
      <p:sp>
        <p:nvSpPr>
          <p:cNvPr id="4" name="Title 3"/>
          <p:cNvSpPr>
            <a:spLocks noGrp="1"/>
          </p:cNvSpPr>
          <p:nvPr>
            <p:ph type="title"/>
          </p:nvPr>
        </p:nvSpPr>
        <p:spPr>
          <a:xfrm>
            <a:off x="2929218" y="381000"/>
            <a:ext cx="6333565" cy="857250"/>
          </a:xfrm>
        </p:spPr>
        <p:txBody>
          <a:bodyPr/>
          <a:lstStyle/>
          <a:p>
            <a:r>
              <a:rPr lang="en-US" sz="3600" dirty="0"/>
              <a:t>AZ State Charity Raffle</a:t>
            </a:r>
          </a:p>
        </p:txBody>
      </p:sp>
      <p:sp>
        <p:nvSpPr>
          <p:cNvPr id="5" name="Footer Placeholder 2">
            <a:extLst>
              <a:ext uri="{FF2B5EF4-FFF2-40B4-BE49-F238E27FC236}">
                <a16:creationId xmlns:a16="http://schemas.microsoft.com/office/drawing/2014/main" id="{A7F86C9D-D63D-CA40-979F-BDD4E8D7AF28}"/>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18456174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399F-D2B8-4789-9B99-5B52EF3D1264}"/>
              </a:ext>
            </a:extLst>
          </p:cNvPr>
          <p:cNvSpPr>
            <a:spLocks noGrp="1"/>
          </p:cNvSpPr>
          <p:nvPr>
            <p:ph type="ctrTitle"/>
          </p:nvPr>
        </p:nvSpPr>
        <p:spPr>
          <a:xfrm>
            <a:off x="609600" y="1066800"/>
            <a:ext cx="10668000" cy="3733801"/>
          </a:xfrm>
        </p:spPr>
        <p:txBody>
          <a:bodyPr>
            <a:normAutofit fontScale="90000"/>
          </a:bodyPr>
          <a:lstStyle/>
          <a:p>
            <a:r>
              <a:rPr lang="en-US" u="sng" dirty="0"/>
              <a:t>Successful Charity Raffle Tip:</a:t>
            </a:r>
            <a:br>
              <a:rPr lang="en-US" u="sng" dirty="0"/>
            </a:br>
            <a:r>
              <a:rPr lang="en-US" dirty="0"/>
              <a:t>#1 Key to success: Mail 2 – 3 books of tickets to every K of C Brother in your Council!!!!!!</a:t>
            </a:r>
            <a:br>
              <a:rPr lang="en-US" dirty="0"/>
            </a:br>
            <a:r>
              <a:rPr lang="en-US" sz="2100" u="sng" dirty="0"/>
              <a:t>Top Councils routinely do this every year and succeed!</a:t>
            </a:r>
            <a:endParaRPr lang="en-US" u="sng" dirty="0"/>
          </a:p>
        </p:txBody>
      </p:sp>
      <p:sp>
        <p:nvSpPr>
          <p:cNvPr id="3" name="Subtitle 2">
            <a:extLst>
              <a:ext uri="{FF2B5EF4-FFF2-40B4-BE49-F238E27FC236}">
                <a16:creationId xmlns:a16="http://schemas.microsoft.com/office/drawing/2014/main" id="{C50F5430-3197-4A3E-AA64-89C7291A6DC4}"/>
              </a:ext>
            </a:extLst>
          </p:cNvPr>
          <p:cNvSpPr>
            <a:spLocks noGrp="1"/>
          </p:cNvSpPr>
          <p:nvPr>
            <p:ph type="subTitle" idx="1"/>
          </p:nvPr>
        </p:nvSpPr>
        <p:spPr>
          <a:xfrm>
            <a:off x="2057400" y="5091236"/>
            <a:ext cx="7929000" cy="1034805"/>
          </a:xfrm>
        </p:spPr>
        <p:txBody>
          <a:bodyPr>
            <a:noAutofit/>
          </a:bodyPr>
          <a:lstStyle/>
          <a:p>
            <a:r>
              <a:rPr lang="en-US" sz="2400" b="1" i="1" dirty="0">
                <a:solidFill>
                  <a:srgbClr val="FFFF00"/>
                </a:solidFill>
              </a:rPr>
              <a:t>“The only place where success comes before work is in the dictionary.”  Coach Vince Lombardi</a:t>
            </a:r>
          </a:p>
        </p:txBody>
      </p:sp>
      <p:sp>
        <p:nvSpPr>
          <p:cNvPr id="4" name="Footer Placeholder 2">
            <a:extLst>
              <a:ext uri="{FF2B5EF4-FFF2-40B4-BE49-F238E27FC236}">
                <a16:creationId xmlns:a16="http://schemas.microsoft.com/office/drawing/2014/main" id="{C22898EA-8064-C049-8326-D2094A623470}"/>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09211849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8669-A0F2-4F41-947A-77941309D6EF}"/>
              </a:ext>
            </a:extLst>
          </p:cNvPr>
          <p:cNvSpPr>
            <a:spLocks noGrp="1"/>
          </p:cNvSpPr>
          <p:nvPr>
            <p:ph type="title"/>
          </p:nvPr>
        </p:nvSpPr>
        <p:spPr>
          <a:xfrm>
            <a:off x="2438400" y="76201"/>
            <a:ext cx="8001000" cy="1219200"/>
          </a:xfrm>
        </p:spPr>
        <p:txBody>
          <a:bodyPr/>
          <a:lstStyle/>
          <a:p>
            <a:r>
              <a:rPr lang="en-US" sz="3200" dirty="0"/>
              <a:t>Future of the Charity Raffle Program</a:t>
            </a:r>
          </a:p>
        </p:txBody>
      </p:sp>
      <p:sp>
        <p:nvSpPr>
          <p:cNvPr id="3" name="Content Placeholder 2">
            <a:extLst>
              <a:ext uri="{FF2B5EF4-FFF2-40B4-BE49-F238E27FC236}">
                <a16:creationId xmlns:a16="http://schemas.microsoft.com/office/drawing/2014/main" id="{6B3474BA-F73F-4BA5-B06A-C56338CA6B12}"/>
              </a:ext>
            </a:extLst>
          </p:cNvPr>
          <p:cNvSpPr>
            <a:spLocks noGrp="1"/>
          </p:cNvSpPr>
          <p:nvPr>
            <p:ph idx="1"/>
          </p:nvPr>
        </p:nvSpPr>
        <p:spPr>
          <a:xfrm>
            <a:off x="1828800" y="2209800"/>
            <a:ext cx="8610600" cy="4343400"/>
          </a:xfrm>
        </p:spPr>
        <p:txBody>
          <a:bodyPr/>
          <a:lstStyle/>
          <a:p>
            <a:r>
              <a:rPr lang="en-US" dirty="0"/>
              <a:t>Sales Goal of $500,000 by 2022</a:t>
            </a:r>
          </a:p>
          <a:p>
            <a:r>
              <a:rPr lang="en-US" dirty="0"/>
              <a:t>How about a top cash prize of $25,000? If so, how can we get there?</a:t>
            </a:r>
          </a:p>
          <a:p>
            <a:r>
              <a:rPr lang="en-US" dirty="0"/>
              <a:t>NEW RAFFLE DIRECTOR needed by 2021 campaign…need to allow training for the program.  Please contact me if interested.</a:t>
            </a:r>
          </a:p>
        </p:txBody>
      </p:sp>
      <p:sp>
        <p:nvSpPr>
          <p:cNvPr id="4" name="Footer Placeholder 2">
            <a:extLst>
              <a:ext uri="{FF2B5EF4-FFF2-40B4-BE49-F238E27FC236}">
                <a16:creationId xmlns:a16="http://schemas.microsoft.com/office/drawing/2014/main" id="{95B38273-2CF4-404B-A1F0-79537F6D16C8}"/>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48846694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963818" y="2895600"/>
            <a:ext cx="6172200" cy="819150"/>
          </a:xfrm>
        </p:spPr>
        <p:txBody>
          <a:bodyPr>
            <a:normAutofit fontScale="90000"/>
          </a:bodyPr>
          <a:lstStyle/>
          <a:p>
            <a:r>
              <a:rPr lang="en-US" sz="5400" u="sng" dirty="0"/>
              <a:t>Vivat Jesus!</a:t>
            </a:r>
          </a:p>
        </p:txBody>
      </p:sp>
      <p:sp>
        <p:nvSpPr>
          <p:cNvPr id="5" name="Footer Placeholder 2">
            <a:extLst>
              <a:ext uri="{FF2B5EF4-FFF2-40B4-BE49-F238E27FC236}">
                <a16:creationId xmlns:a16="http://schemas.microsoft.com/office/drawing/2014/main" id="{207488C5-1A8B-A34D-9400-5AA6DB87D33A}"/>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54621554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89973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11734800" cy="4952999"/>
          </a:xfrm>
        </p:spPr>
        <p:txBody>
          <a:bodyPr>
            <a:normAutofit fontScale="92500" lnSpcReduction="10000"/>
          </a:bodyPr>
          <a:lstStyle/>
          <a:p>
            <a:pPr marL="0" indent="0" algn="ctr">
              <a:buNone/>
            </a:pPr>
            <a:r>
              <a:rPr lang="en-US" dirty="0">
                <a:solidFill>
                  <a:srgbClr val="00B0F0"/>
                </a:solidFill>
              </a:rPr>
              <a:t>ORGANIZATION</a:t>
            </a:r>
          </a:p>
          <a:p>
            <a:pPr marL="0" indent="0" algn="ctr">
              <a:buNone/>
            </a:pPr>
            <a:r>
              <a:rPr lang="en-US" dirty="0"/>
              <a:t>EXECUTIVE COMMITTEE</a:t>
            </a:r>
          </a:p>
          <a:p>
            <a:r>
              <a:rPr lang="en-US" dirty="0"/>
              <a:t>State </a:t>
            </a:r>
            <a:r>
              <a:rPr lang="en-US" sz="2000" dirty="0"/>
              <a:t>Chairman: Larry Costanzo, FSM, FSW, PSD</a:t>
            </a:r>
          </a:p>
          <a:p>
            <a:pPr marL="1371600" lvl="4" indent="-492125"/>
            <a:r>
              <a:rPr lang="en-US" sz="1900" dirty="0"/>
              <a:t>lcostanzo1@cox.net</a:t>
            </a:r>
          </a:p>
          <a:p>
            <a:pPr marL="320040" lvl="1" indent="-492125"/>
            <a:r>
              <a:rPr lang="en-US" sz="2000" dirty="0"/>
              <a:t>State Co-Chairman: Larry Becker, PSD</a:t>
            </a:r>
          </a:p>
          <a:p>
            <a:pPr marL="1371600" lvl="4" indent="-492125"/>
            <a:r>
              <a:rPr lang="en-US" sz="1900" dirty="0"/>
              <a:t>azlarry@cox.net</a:t>
            </a:r>
          </a:p>
          <a:p>
            <a:pPr marL="1508760" lvl="4" indent="0">
              <a:buNone/>
            </a:pPr>
            <a:endParaRPr lang="en-US" sz="1200" dirty="0"/>
          </a:p>
          <a:p>
            <a:pPr marL="0" indent="0">
              <a:buNone/>
            </a:pPr>
            <a:r>
              <a:rPr lang="en-US" sz="2000" dirty="0"/>
              <a:t>CO-CHAIRS		PHOENIX:</a:t>
            </a:r>
          </a:p>
          <a:p>
            <a:pPr marL="803275" lvl="1" indent="-457200">
              <a:tabLst>
                <a:tab pos="3657600" algn="l"/>
              </a:tabLst>
            </a:pPr>
            <a:r>
              <a:rPr lang="en-US" sz="1800" dirty="0"/>
              <a:t>Danny Haywood 	dhaywood65@gmail.com</a:t>
            </a:r>
          </a:p>
          <a:p>
            <a:pPr marL="803275" lvl="1" indent="-457200">
              <a:tabLst>
                <a:tab pos="3657600" algn="l"/>
              </a:tabLst>
            </a:pPr>
            <a:r>
              <a:rPr lang="en-US" sz="1800" dirty="0"/>
              <a:t>Greg Mattingly	gmattingly3855@live.com</a:t>
            </a:r>
          </a:p>
          <a:p>
            <a:pPr lvl="1"/>
            <a:endParaRPr lang="en-US" sz="1800" dirty="0"/>
          </a:p>
          <a:p>
            <a:pPr marL="1588" lvl="1" indent="0">
              <a:buNone/>
            </a:pPr>
            <a:r>
              <a:rPr lang="en-US" sz="2000" dirty="0"/>
              <a:t>CO-CHAIRS	TUCSON:</a:t>
            </a:r>
          </a:p>
          <a:p>
            <a:pPr marL="803275" lvl="2" indent="-457200"/>
            <a:r>
              <a:rPr lang="en-US" sz="1800" dirty="0"/>
              <a:t>Al Tucker			</a:t>
            </a:r>
            <a:r>
              <a:rPr lang="en-US" sz="1800" dirty="0">
                <a:hlinkClick r:id="rId3"/>
              </a:rPr>
              <a:t>altucker33@yahoo.com</a:t>
            </a:r>
            <a:endParaRPr lang="en-US" sz="1800" dirty="0"/>
          </a:p>
          <a:p>
            <a:pPr marL="803275" lvl="2" indent="-457200"/>
            <a:r>
              <a:rPr lang="en-US" sz="1800" dirty="0"/>
              <a:t>Frank Islas		frank.tucsonazrosary@gmail.com</a:t>
            </a:r>
          </a:p>
          <a:p>
            <a:pPr marL="803275" lvl="2" indent="-457200"/>
            <a:r>
              <a:rPr lang="en-US" sz="1800" dirty="0"/>
              <a:t>Karen McEwen		kmcewen@seastucson.org</a:t>
            </a:r>
          </a:p>
        </p:txBody>
      </p:sp>
      <p:sp>
        <p:nvSpPr>
          <p:cNvPr id="3" name="Title 2"/>
          <p:cNvSpPr>
            <a:spLocks noGrp="1"/>
          </p:cNvSpPr>
          <p:nvPr>
            <p:ph type="title"/>
          </p:nvPr>
        </p:nvSpPr>
        <p:spPr>
          <a:xfrm>
            <a:off x="1088316" y="76200"/>
            <a:ext cx="10341684" cy="1510937"/>
          </a:xfrm>
        </p:spPr>
        <p:txBody>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a:t>
            </a:r>
            <a:br>
              <a:rPr lang="en-US" sz="3600" b="1" dirty="0">
                <a:latin typeface="Script MT Bold" pitchFamily="66" charset="0"/>
              </a:rPr>
            </a:br>
            <a:r>
              <a:rPr lang="en-US" sz="3600" b="1" dirty="0">
                <a:latin typeface="Script MT Bold" pitchFamily="66" charset="0"/>
              </a:rPr>
              <a:t>October 19 &amp; 20, 2019</a:t>
            </a:r>
            <a:endParaRPr lang="en-US" sz="3600" dirty="0"/>
          </a:p>
        </p:txBody>
      </p:sp>
      <p:sp>
        <p:nvSpPr>
          <p:cNvPr id="4" name="Slide Number Placeholder 3"/>
          <p:cNvSpPr>
            <a:spLocks noGrp="1"/>
          </p:cNvSpPr>
          <p:nvPr>
            <p:ph type="sldNum" sz="quarter" idx="12"/>
          </p:nvPr>
        </p:nvSpPr>
        <p:spPr/>
        <p:txBody>
          <a:bodyPr/>
          <a:lstStyle/>
          <a:p>
            <a:fld id="{F36DD0FD-55B0-48C4-8AF2-8A69533EDFC3}" type="slidenum">
              <a:rPr lang="en-US" smtClean="0"/>
              <a:pPr/>
              <a:t>28</a:t>
            </a:fld>
            <a:endParaRPr lang="en-US" dirty="0"/>
          </a:p>
        </p:txBody>
      </p:sp>
      <p:sp>
        <p:nvSpPr>
          <p:cNvPr id="5"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36549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3201" y="2209800"/>
            <a:ext cx="6281271" cy="3877815"/>
          </a:xfrm>
        </p:spPr>
        <p:txBody>
          <a:bodyPr>
            <a:normAutofit/>
          </a:bodyPr>
          <a:lstStyle/>
          <a:p>
            <a:pPr marL="0" indent="0">
              <a:buNone/>
            </a:pPr>
            <a:r>
              <a:rPr lang="en-US" dirty="0"/>
              <a:t>This past October we honored Mary under her title of:</a:t>
            </a:r>
          </a:p>
          <a:p>
            <a:pPr marL="0" indent="0">
              <a:buNone/>
            </a:pPr>
            <a:endParaRPr lang="en-US" dirty="0"/>
          </a:p>
          <a:p>
            <a:pPr marL="0" indent="0" algn="ctr">
              <a:buNone/>
            </a:pPr>
            <a:r>
              <a:rPr lang="en-US" sz="4800" b="1" i="1" dirty="0">
                <a:solidFill>
                  <a:schemeClr val="tx1"/>
                </a:solidFill>
              </a:rPr>
              <a:t>Our Lady of </a:t>
            </a:r>
            <a:r>
              <a:rPr lang="en-US" sz="4800" b="1" i="1" dirty="0"/>
              <a:t>Czestochowa</a:t>
            </a:r>
          </a:p>
          <a:p>
            <a:pPr marL="0" indent="0" algn="ctr">
              <a:buNone/>
            </a:pPr>
            <a:endParaRPr lang="en-US" sz="3500" dirty="0"/>
          </a:p>
        </p:txBody>
      </p:sp>
      <p:sp>
        <p:nvSpPr>
          <p:cNvPr id="3" name="Slide Number Placeholder 2"/>
          <p:cNvSpPr>
            <a:spLocks noGrp="1"/>
          </p:cNvSpPr>
          <p:nvPr>
            <p:ph type="sldNum" sz="quarter" idx="12"/>
          </p:nvPr>
        </p:nvSpPr>
        <p:spPr/>
        <p:txBody>
          <a:bodyPr/>
          <a:lstStyle/>
          <a:p>
            <a:fld id="{F36DD0FD-55B0-48C4-8AF2-8A69533EDFC3}" type="slidenum">
              <a:rPr lang="en-US" smtClean="0"/>
              <a:pPr/>
              <a:t>29</a:t>
            </a:fld>
            <a:endParaRPr lang="en-US"/>
          </a:p>
        </p:txBody>
      </p:sp>
      <p:sp>
        <p:nvSpPr>
          <p:cNvPr id="4" name="Title 3"/>
          <p:cNvSpPr>
            <a:spLocks noGrp="1"/>
          </p:cNvSpPr>
          <p:nvPr>
            <p:ph type="title"/>
          </p:nvPr>
        </p:nvSpPr>
        <p:spPr>
          <a:xfrm>
            <a:off x="1143000" y="2097"/>
            <a:ext cx="10341684" cy="1598103"/>
          </a:xfrm>
        </p:spPr>
        <p:txBody>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a:t>
            </a:r>
            <a:br>
              <a:rPr lang="en-US" sz="3600" b="1" dirty="0">
                <a:latin typeface="Script MT Bold" pitchFamily="66" charset="0"/>
              </a:rPr>
            </a:br>
            <a:r>
              <a:rPr lang="en-US" sz="3600" b="1" dirty="0">
                <a:latin typeface="Script MT Bold" pitchFamily="66" charset="0"/>
              </a:rPr>
              <a:t>October 19 &amp; 20, 2019</a:t>
            </a:r>
            <a:endParaRPr lang="en-US" sz="3600" dirty="0"/>
          </a:p>
        </p:txBody>
      </p:sp>
      <p:pic>
        <p:nvPicPr>
          <p:cNvPr id="6" name="Picture 2" descr="F:\Rosary Celebration\ARC 2018\Image  Low Res.jpg"/>
          <p:cNvPicPr>
            <a:picLocks noChangeAspect="1" noChangeArrowheads="1"/>
          </p:cNvPicPr>
          <p:nvPr/>
        </p:nvPicPr>
        <p:blipFill>
          <a:blip r:embed="rId3"/>
          <a:srcRect/>
          <a:stretch>
            <a:fillRect/>
          </a:stretch>
        </p:blipFill>
        <p:spPr bwMode="auto">
          <a:xfrm>
            <a:off x="7072337" y="1979103"/>
            <a:ext cx="4078972" cy="4345497"/>
          </a:xfrm>
          <a:prstGeom prst="rect">
            <a:avLst/>
          </a:prstGeom>
          <a:noFill/>
        </p:spPr>
      </p:pic>
      <p:sp>
        <p:nvSpPr>
          <p:cNvPr id="7"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17973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6DD0FD-55B0-48C4-8AF2-8A69533EDFC3}" type="slidenum">
              <a:rPr lang="en-US" smtClean="0"/>
              <a:pPr/>
              <a:t>3</a:t>
            </a:fld>
            <a:endParaRPr lang="en-US"/>
          </a:p>
        </p:txBody>
      </p:sp>
      <p:sp>
        <p:nvSpPr>
          <p:cNvPr id="4" name="Content Placeholder 1"/>
          <p:cNvSpPr>
            <a:spLocks noGrp="1"/>
          </p:cNvSpPr>
          <p:nvPr/>
        </p:nvSpPr>
        <p:spPr>
          <a:xfrm>
            <a:off x="2413000" y="2169319"/>
            <a:ext cx="7747000" cy="3878263"/>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r>
              <a:rPr lang="en-US" sz="3600" dirty="0">
                <a:solidFill>
                  <a:schemeClr val="tx1"/>
                </a:solidFill>
              </a:rPr>
              <a:t>Joyful Mysteries</a:t>
            </a:r>
          </a:p>
          <a:p>
            <a:pPr lvl="1"/>
            <a:r>
              <a:rPr lang="en-US" sz="3200" dirty="0">
                <a:solidFill>
                  <a:schemeClr val="tx1"/>
                </a:solidFill>
              </a:rPr>
              <a:t>Annunciation</a:t>
            </a:r>
          </a:p>
          <a:p>
            <a:pPr lvl="1"/>
            <a:r>
              <a:rPr lang="en-US" sz="3200" dirty="0">
                <a:solidFill>
                  <a:schemeClr val="tx1"/>
                </a:solidFill>
              </a:rPr>
              <a:t>Visitation</a:t>
            </a:r>
          </a:p>
          <a:p>
            <a:pPr lvl="1"/>
            <a:r>
              <a:rPr lang="en-US" sz="3200" dirty="0">
                <a:solidFill>
                  <a:schemeClr val="tx1"/>
                </a:solidFill>
              </a:rPr>
              <a:t>Nativity</a:t>
            </a:r>
          </a:p>
          <a:p>
            <a:pPr lvl="1"/>
            <a:r>
              <a:rPr lang="en-US" sz="3200" dirty="0">
                <a:solidFill>
                  <a:schemeClr val="tx1"/>
                </a:solidFill>
              </a:rPr>
              <a:t>Presentation</a:t>
            </a:r>
          </a:p>
          <a:p>
            <a:pPr lvl="1"/>
            <a:r>
              <a:rPr lang="en-US" sz="3200" dirty="0">
                <a:solidFill>
                  <a:schemeClr val="tx1"/>
                </a:solidFill>
              </a:rPr>
              <a:t>Finding of Jesus in the Temple</a:t>
            </a:r>
          </a:p>
          <a:p>
            <a:endParaRPr lang="en-US" dirty="0">
              <a:solidFill>
                <a:schemeClr val="tx1"/>
              </a:solidFill>
            </a:endParaRPr>
          </a:p>
        </p:txBody>
      </p:sp>
      <p:sp>
        <p:nvSpPr>
          <p:cNvPr id="5" name="Title 3"/>
          <p:cNvSpPr>
            <a:spLocks noGrp="1"/>
          </p:cNvSpPr>
          <p:nvPr/>
        </p:nvSpPr>
        <p:spPr>
          <a:xfrm>
            <a:off x="2032000" y="810418"/>
            <a:ext cx="7924800" cy="1054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Rosary</a:t>
            </a:r>
          </a:p>
        </p:txBody>
      </p:sp>
      <p:sp>
        <p:nvSpPr>
          <p:cNvPr id="7" name="Footer Placeholder 2">
            <a:extLst>
              <a:ext uri="{FF2B5EF4-FFF2-40B4-BE49-F238E27FC236}">
                <a16:creationId xmlns:a16="http://schemas.microsoft.com/office/drawing/2014/main" id="{F2FCA87F-78CA-CF40-A661-929A0B0599F1}"/>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401956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58580" y="5029200"/>
            <a:ext cx="5428515" cy="1371600"/>
          </a:xfrm>
        </p:spPr>
        <p:txBody>
          <a:bodyPr>
            <a:normAutofit lnSpcReduction="10000"/>
          </a:bodyPr>
          <a:lstStyle/>
          <a:p>
            <a:r>
              <a:rPr lang="en-US" sz="2000" b="1" dirty="0"/>
              <a:t>Keynote Speaker:</a:t>
            </a:r>
          </a:p>
          <a:p>
            <a:pPr lvl="1"/>
            <a:r>
              <a:rPr lang="en-US" sz="1800" b="1" dirty="0"/>
              <a:t>Most Reverend Patrick Zurek</a:t>
            </a:r>
          </a:p>
          <a:p>
            <a:pPr>
              <a:tabLst>
                <a:tab pos="1711325" algn="l"/>
              </a:tabLst>
            </a:pPr>
            <a:r>
              <a:rPr lang="en-US" sz="1800" b="1" dirty="0"/>
              <a:t>Attending:	</a:t>
            </a:r>
            <a:r>
              <a:rPr lang="en-US" sz="1800" b="1" dirty="0">
                <a:solidFill>
                  <a:srgbClr val="00B050"/>
                </a:solidFill>
              </a:rPr>
              <a:t>1700</a:t>
            </a:r>
          </a:p>
          <a:p>
            <a:pPr>
              <a:tabLst>
                <a:tab pos="2338388" algn="l"/>
              </a:tabLst>
            </a:pPr>
            <a:r>
              <a:rPr lang="en-US" sz="1800" b="1" dirty="0"/>
              <a:t>Yuma Attendance:	 </a:t>
            </a:r>
            <a:r>
              <a:rPr lang="en-US" sz="1800" b="1" dirty="0">
                <a:solidFill>
                  <a:srgbClr val="00B050"/>
                </a:solidFill>
              </a:rPr>
              <a:t>?</a:t>
            </a:r>
          </a:p>
        </p:txBody>
      </p:sp>
      <p:sp>
        <p:nvSpPr>
          <p:cNvPr id="3" name="Slide Number Placeholder 2"/>
          <p:cNvSpPr>
            <a:spLocks noGrp="1"/>
          </p:cNvSpPr>
          <p:nvPr>
            <p:ph type="sldNum" sz="quarter" idx="12"/>
          </p:nvPr>
        </p:nvSpPr>
        <p:spPr>
          <a:xfrm>
            <a:off x="8894747" y="6164307"/>
            <a:ext cx="2844800" cy="365125"/>
          </a:xfrm>
        </p:spPr>
        <p:txBody>
          <a:bodyPr/>
          <a:lstStyle/>
          <a:p>
            <a:fld id="{F36DD0FD-55B0-48C4-8AF2-8A69533EDFC3}" type="slidenum">
              <a:rPr lang="en-US" smtClean="0"/>
              <a:pPr/>
              <a:t>30</a:t>
            </a:fld>
            <a:endParaRPr lang="en-US" dirty="0"/>
          </a:p>
        </p:txBody>
      </p:sp>
      <p:sp>
        <p:nvSpPr>
          <p:cNvPr id="4" name="Title 3"/>
          <p:cNvSpPr>
            <a:spLocks noGrp="1"/>
          </p:cNvSpPr>
          <p:nvPr>
            <p:ph type="title"/>
          </p:nvPr>
        </p:nvSpPr>
        <p:spPr>
          <a:xfrm>
            <a:off x="917987" y="152400"/>
            <a:ext cx="10341684" cy="1721709"/>
          </a:xfrm>
        </p:spPr>
        <p:txBody>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a:t>
            </a:r>
            <a:br>
              <a:rPr lang="en-US" sz="3600" b="1" dirty="0">
                <a:latin typeface="Script MT Bold" pitchFamily="66" charset="0"/>
              </a:rPr>
            </a:br>
            <a:r>
              <a:rPr lang="en-US" sz="3600" b="1" dirty="0">
                <a:latin typeface="Script MT Bold" pitchFamily="66" charset="0"/>
              </a:rPr>
              <a:t>October 19 &amp; 20, 2019</a:t>
            </a:r>
            <a:endParaRPr lang="en-US" sz="3600" dirty="0"/>
          </a:p>
        </p:txBody>
      </p:sp>
      <p:sp>
        <p:nvSpPr>
          <p:cNvPr id="8" name="Content Placeholder 1"/>
          <p:cNvSpPr txBox="1">
            <a:spLocks/>
          </p:cNvSpPr>
          <p:nvPr/>
        </p:nvSpPr>
        <p:spPr>
          <a:xfrm>
            <a:off x="626177" y="1928659"/>
            <a:ext cx="5460329" cy="2171700"/>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lgn="ctr">
              <a:buFont typeface="Wingdings" pitchFamily="2" charset="2"/>
              <a:buNone/>
            </a:pPr>
            <a:r>
              <a:rPr lang="en-US" b="1" dirty="0"/>
              <a:t>TUCSON, ARIZONA</a:t>
            </a:r>
          </a:p>
          <a:p>
            <a:r>
              <a:rPr lang="en-US" sz="1800" b="1" dirty="0"/>
              <a:t>Saturday, October 20, 2018</a:t>
            </a:r>
            <a:br>
              <a:rPr lang="en-US" sz="1800" b="1" dirty="0"/>
            </a:br>
            <a:r>
              <a:rPr lang="en-US" sz="1800" b="1" dirty="0"/>
              <a:t>10:00 a.m. to 12:15 p.m.</a:t>
            </a:r>
          </a:p>
          <a:p>
            <a:r>
              <a:rPr lang="en-US" sz="1800" b="1" dirty="0"/>
              <a:t>Saint Elizabeth Ann Seton Catholic Church</a:t>
            </a:r>
            <a:br>
              <a:rPr lang="en-US" sz="1800" b="1" dirty="0"/>
            </a:br>
            <a:r>
              <a:rPr lang="en-US" sz="1800" b="1" dirty="0"/>
              <a:t>Most Rev. </a:t>
            </a:r>
            <a:r>
              <a:rPr lang="en-US" sz="1800" b="1" dirty="0">
                <a:solidFill>
                  <a:schemeClr val="tx1">
                    <a:lumMod val="75000"/>
                  </a:schemeClr>
                </a:solidFill>
              </a:rPr>
              <a:t>Edward </a:t>
            </a:r>
            <a:r>
              <a:rPr lang="en-US" sz="1800" b="1" dirty="0" err="1">
                <a:solidFill>
                  <a:schemeClr val="tx1">
                    <a:lumMod val="75000"/>
                  </a:schemeClr>
                </a:solidFill>
              </a:rPr>
              <a:t>Weisenburger</a:t>
            </a:r>
            <a:br>
              <a:rPr lang="en-US" sz="1800" b="1" dirty="0"/>
            </a:br>
            <a:r>
              <a:rPr lang="en-US" sz="1800" b="1" dirty="0"/>
              <a:t>Bishop of Tucson, Presiding</a:t>
            </a:r>
          </a:p>
        </p:txBody>
      </p:sp>
      <p:pic>
        <p:nvPicPr>
          <p:cNvPr id="10" name="Picture 2" descr="F:\Rosary Celebration\ARC 2018\Image  Low Res.jpg"/>
          <p:cNvPicPr>
            <a:picLocks noChangeAspect="1" noChangeArrowheads="1"/>
          </p:cNvPicPr>
          <p:nvPr/>
        </p:nvPicPr>
        <p:blipFill>
          <a:blip r:embed="rId3"/>
          <a:srcRect/>
          <a:stretch>
            <a:fillRect/>
          </a:stretch>
        </p:blipFill>
        <p:spPr bwMode="auto">
          <a:xfrm flipH="1">
            <a:off x="812800" y="152400"/>
            <a:ext cx="1616111" cy="1721709"/>
          </a:xfrm>
          <a:prstGeom prst="rect">
            <a:avLst/>
          </a:prstGeom>
          <a:noFill/>
        </p:spPr>
      </p:pic>
      <p:pic>
        <p:nvPicPr>
          <p:cNvPr id="5" name="Picture 2" descr="F:\ARC\2018\photos\IMG_22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7610" y="2057400"/>
            <a:ext cx="5200589" cy="29253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ARC\2018\photos\IMG_22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867954"/>
            <a:ext cx="4773771" cy="2685246"/>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439099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6DD0FD-55B0-48C4-8AF2-8A69533EDFC3}" type="slidenum">
              <a:rPr lang="en-US" smtClean="0"/>
              <a:pPr/>
              <a:t>31</a:t>
            </a:fld>
            <a:endParaRPr lang="en-US"/>
          </a:p>
        </p:txBody>
      </p:sp>
      <p:pic>
        <p:nvPicPr>
          <p:cNvPr id="2050" name="Picture 2" descr="F:\ARC\2018\photos\IMG_22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4079722"/>
            <a:ext cx="4854429" cy="273061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ARC\2018\photos\IMG_2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9296" y="243634"/>
            <a:ext cx="4637395" cy="26085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F:\ARC\2018\photos\IMG_2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4908" y="838200"/>
            <a:ext cx="3581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RC\2018\photos\IMG_22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708" y="251594"/>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F:\ARC\2018\photos\IMG_22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6308" y="2889700"/>
            <a:ext cx="3920640" cy="392063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7097" y="4183026"/>
            <a:ext cx="4673600"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332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58540" y="1981200"/>
            <a:ext cx="5793461" cy="1905000"/>
          </a:xfrm>
        </p:spPr>
        <p:txBody>
          <a:bodyPr>
            <a:normAutofit/>
          </a:bodyPr>
          <a:lstStyle/>
          <a:p>
            <a:pPr marL="0" indent="0" algn="ctr">
              <a:buNone/>
            </a:pPr>
            <a:r>
              <a:rPr lang="en-US" b="1" dirty="0"/>
              <a:t>PHOENIX, ARIZONA</a:t>
            </a:r>
          </a:p>
          <a:p>
            <a:r>
              <a:rPr lang="en-US" sz="2000" b="1" dirty="0"/>
              <a:t>Sunday, October 21, 2018</a:t>
            </a:r>
            <a:br>
              <a:rPr lang="en-US" sz="2000" b="1" dirty="0"/>
            </a:br>
            <a:r>
              <a:rPr lang="en-US" sz="2000" b="1" dirty="0"/>
              <a:t>2:00 p.m. to 4:15 p.m.</a:t>
            </a:r>
          </a:p>
          <a:p>
            <a:r>
              <a:rPr lang="en-US" sz="2000" b="1" dirty="0"/>
              <a:t>Most Rev. Thomas J. Olmstead</a:t>
            </a:r>
            <a:br>
              <a:rPr lang="en-US" sz="2000" b="1" dirty="0"/>
            </a:br>
            <a:r>
              <a:rPr lang="en-US" sz="2000" b="1" dirty="0"/>
              <a:t>Bishop of Phoenix Presiding </a:t>
            </a:r>
          </a:p>
        </p:txBody>
      </p:sp>
      <p:sp>
        <p:nvSpPr>
          <p:cNvPr id="3" name="Slide Number Placeholder 2"/>
          <p:cNvSpPr>
            <a:spLocks noGrp="1"/>
          </p:cNvSpPr>
          <p:nvPr>
            <p:ph type="sldNum" sz="quarter" idx="12"/>
          </p:nvPr>
        </p:nvSpPr>
        <p:spPr/>
        <p:txBody>
          <a:bodyPr/>
          <a:lstStyle/>
          <a:p>
            <a:fld id="{F36DD0FD-55B0-48C4-8AF2-8A69533EDFC3}" type="slidenum">
              <a:rPr lang="en-US" smtClean="0"/>
              <a:pPr/>
              <a:t>32</a:t>
            </a:fld>
            <a:endParaRPr lang="en-US"/>
          </a:p>
        </p:txBody>
      </p:sp>
      <p:sp>
        <p:nvSpPr>
          <p:cNvPr id="4" name="Title 3"/>
          <p:cNvSpPr>
            <a:spLocks noGrp="1"/>
          </p:cNvSpPr>
          <p:nvPr>
            <p:ph type="title"/>
          </p:nvPr>
        </p:nvSpPr>
        <p:spPr>
          <a:xfrm>
            <a:off x="917987" y="0"/>
            <a:ext cx="10341684" cy="1524000"/>
          </a:xfrm>
        </p:spPr>
        <p:txBody>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a:t>
            </a:r>
            <a:br>
              <a:rPr lang="en-US" sz="3600" b="1" dirty="0">
                <a:latin typeface="Script MT Bold" pitchFamily="66" charset="0"/>
              </a:rPr>
            </a:br>
            <a:r>
              <a:rPr lang="en-US" sz="3600" b="1" dirty="0">
                <a:latin typeface="Script MT Bold" pitchFamily="66" charset="0"/>
              </a:rPr>
              <a:t>October 19 &amp; 20, 2019</a:t>
            </a:r>
            <a:endParaRPr lang="en-US" sz="3600" dirty="0"/>
          </a:p>
        </p:txBody>
      </p:sp>
      <p:pic>
        <p:nvPicPr>
          <p:cNvPr id="2052" name="Picture 4" descr="https://attachment.outlook.office.net/owa/GMattingly3855@live.com/service.svc/s/GetAttachmentThumbnail?id=AQMkADAwATNiZmYAZC04ZDk2LTQ3MGUtMDACLTAwCgBGAAADWMyTXSiZm0uCKLmS1daLqAcAEjgzgYlXPki9sqLPTnwyVQAAAgEMAAAAEjgzgYlXPki9sqLPTnwyVQAAAE72%2FCEAAAABEgAQAI9ciLYz03BMn%2FbIT9TzTJI%3D&amp;thumbnailType=2&amp;X-OWA-CANARY=VbONaBb2ikmSf3KKmq5kcaAuCxo1ENQYPnX7VbF1BJEkjsYEyJZCuA-xkhYj48mLmrouGbWsTdI.&amp;token=6f2e4185-8c91-4341-ba30-0d61f58cd2d9&amp;owa=outlook.live.com&amp;is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3810001"/>
            <a:ext cx="5120210" cy="255910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a:spLocks/>
          </p:cNvSpPr>
          <p:nvPr/>
        </p:nvSpPr>
        <p:spPr>
          <a:xfrm>
            <a:off x="0" y="5078820"/>
            <a:ext cx="5892800" cy="1474381"/>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r>
              <a:rPr lang="en-US" sz="2000" b="1" dirty="0"/>
              <a:t>Keynote Speaker:</a:t>
            </a:r>
          </a:p>
          <a:p>
            <a:pPr lvl="1"/>
            <a:r>
              <a:rPr lang="en-US" sz="1800" b="1" dirty="0"/>
              <a:t>Most Reverend Patrick Zurek</a:t>
            </a:r>
          </a:p>
          <a:p>
            <a:r>
              <a:rPr lang="en-US" sz="2000" b="1" dirty="0"/>
              <a:t>Attending: 	4500</a:t>
            </a:r>
            <a:endParaRPr lang="en-US" sz="2000" b="1" dirty="0">
              <a:solidFill>
                <a:srgbClr val="00B050"/>
              </a:solidFill>
            </a:endParaRPr>
          </a:p>
          <a:p>
            <a:pPr marL="0" indent="0">
              <a:buFont typeface="Wingdings" pitchFamily="2" charset="2"/>
              <a:buNone/>
            </a:pPr>
            <a:endParaRPr lang="en-US" dirty="0"/>
          </a:p>
        </p:txBody>
      </p:sp>
      <p:pic>
        <p:nvPicPr>
          <p:cNvPr id="10" name="Picture 2" descr="F:\Rosary Celebration\ARC 2018\Image  Low Res.jpg"/>
          <p:cNvPicPr>
            <a:picLocks noChangeAspect="1" noChangeArrowheads="1"/>
          </p:cNvPicPr>
          <p:nvPr/>
        </p:nvPicPr>
        <p:blipFill>
          <a:blip r:embed="rId4"/>
          <a:srcRect/>
          <a:stretch>
            <a:fillRect/>
          </a:stretch>
        </p:blipFill>
        <p:spPr bwMode="auto">
          <a:xfrm flipH="1">
            <a:off x="812800" y="152400"/>
            <a:ext cx="1616111" cy="1721709"/>
          </a:xfrm>
          <a:prstGeom prst="rect">
            <a:avLst/>
          </a:prstGeom>
          <a:noFill/>
        </p:spPr>
      </p:pic>
      <p:pic>
        <p:nvPicPr>
          <p:cNvPr id="1027" name="Picture 3" descr="F:\ARC\2018\photos\IMG_2275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056" y="2146644"/>
            <a:ext cx="5766744" cy="2669203"/>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831077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6DD0FD-55B0-48C4-8AF2-8A69533EDFC3}" type="slidenum">
              <a:rPr lang="en-US" smtClean="0"/>
              <a:pPr/>
              <a:t>33</a:t>
            </a:fld>
            <a:endParaRPr lang="en-US"/>
          </a:p>
        </p:txBody>
      </p:sp>
      <p:pic>
        <p:nvPicPr>
          <p:cNvPr id="2051" name="Picture 3" descr="F:\ARC\2018\photos\IMG_22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37" y="3657600"/>
            <a:ext cx="5689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RC\2018\photos\IMG_22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2401"/>
            <a:ext cx="3921457" cy="392145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ARC\2018\photos\IMG_18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177421"/>
            <a:ext cx="52832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ARC\2018\photos\IMG_22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9677" y="117144"/>
            <a:ext cx="3835400" cy="3835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RC\2018\photos\IMG_227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6567" y="3186752"/>
            <a:ext cx="582506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596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6DD0FD-55B0-48C4-8AF2-8A69533EDFC3}" type="slidenum">
              <a:rPr lang="en-US" smtClean="0"/>
              <a:pPr/>
              <a:t>34</a:t>
            </a:fld>
            <a:endParaRPr lang="en-US"/>
          </a:p>
        </p:txBody>
      </p:sp>
      <p:sp>
        <p:nvSpPr>
          <p:cNvPr id="3" name="Title 2"/>
          <p:cNvSpPr>
            <a:spLocks noGrp="1"/>
          </p:cNvSpPr>
          <p:nvPr>
            <p:ph type="title"/>
          </p:nvPr>
        </p:nvSpPr>
        <p:spPr>
          <a:xfrm>
            <a:off x="1219199" y="0"/>
            <a:ext cx="10040471" cy="1524000"/>
          </a:xfrm>
        </p:spPr>
        <p:txBody>
          <a:bodyPr>
            <a:normAutofit fontScale="90000"/>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a:t>
            </a:r>
            <a:br>
              <a:rPr lang="en-US" sz="3600" b="1" dirty="0">
                <a:latin typeface="Script MT Bold" pitchFamily="66" charset="0"/>
              </a:rPr>
            </a:br>
            <a:r>
              <a:rPr lang="en-US" sz="3600" b="1" dirty="0">
                <a:latin typeface="Script MT Bold" pitchFamily="66" charset="0"/>
              </a:rPr>
              <a:t>October 19 &amp; 20, 2019</a:t>
            </a:r>
            <a:endParaRPr lang="en-US" sz="3600" dirty="0"/>
          </a:p>
        </p:txBody>
      </p:sp>
      <p:sp>
        <p:nvSpPr>
          <p:cNvPr id="4" name="Content Placeholder 3"/>
          <p:cNvSpPr>
            <a:spLocks noGrp="1"/>
          </p:cNvSpPr>
          <p:nvPr>
            <p:ph sz="quarter" idx="4294967295"/>
          </p:nvPr>
        </p:nvSpPr>
        <p:spPr>
          <a:xfrm>
            <a:off x="304800" y="2240280"/>
            <a:ext cx="5892800" cy="3877056"/>
          </a:xfrm>
          <a:prstGeom prst="rect">
            <a:avLst/>
          </a:prstGeom>
        </p:spPr>
        <p:txBody>
          <a:bodyPr>
            <a:normAutofit fontScale="92500" lnSpcReduction="20000"/>
          </a:bodyPr>
          <a:lstStyle/>
          <a:p>
            <a:pPr marL="0" indent="0" algn="ctr">
              <a:buNone/>
            </a:pPr>
            <a:r>
              <a:rPr lang="en-US" dirty="0">
                <a:solidFill>
                  <a:srgbClr val="FF0000"/>
                </a:solidFill>
              </a:rPr>
              <a:t>ARIZONA ROSARY CELEBRATION 2019</a:t>
            </a:r>
          </a:p>
          <a:p>
            <a:pPr marL="0" indent="0" algn="ctr">
              <a:buNone/>
            </a:pPr>
            <a:r>
              <a:rPr lang="en-US" dirty="0">
                <a:solidFill>
                  <a:schemeClr val="tx1"/>
                </a:solidFill>
              </a:rPr>
              <a:t>We will honor Mary under her title of: </a:t>
            </a:r>
          </a:p>
          <a:p>
            <a:pPr marL="0" indent="0" algn="ctr">
              <a:buNone/>
            </a:pPr>
            <a:endParaRPr lang="en-US" b="1" i="1" dirty="0">
              <a:solidFill>
                <a:schemeClr val="tx1"/>
              </a:solidFill>
            </a:endParaRPr>
          </a:p>
          <a:p>
            <a:pPr marL="0" indent="0" algn="ctr">
              <a:buNone/>
            </a:pPr>
            <a:r>
              <a:rPr lang="en-US" sz="3500" b="1" i="1" dirty="0">
                <a:solidFill>
                  <a:schemeClr val="tx1"/>
                </a:solidFill>
              </a:rPr>
              <a:t>Our Lady of </a:t>
            </a:r>
            <a:r>
              <a:rPr lang="en-US" sz="3500" b="1" i="1" dirty="0"/>
              <a:t>Guadalupe</a:t>
            </a:r>
          </a:p>
          <a:p>
            <a:pPr marL="0" indent="0" algn="ctr">
              <a:buNone/>
            </a:pPr>
            <a:endParaRPr lang="en-US" b="1" i="1" dirty="0"/>
          </a:p>
          <a:p>
            <a:pPr marL="0" indent="0" algn="ctr">
              <a:buNone/>
            </a:pPr>
            <a:r>
              <a:rPr lang="en-US" b="1" i="1" dirty="0">
                <a:solidFill>
                  <a:schemeClr val="tx1"/>
                </a:solidFill>
              </a:rPr>
              <a:t>Celebrating the Diocese of Phoenix 50</a:t>
            </a:r>
            <a:r>
              <a:rPr lang="en-US" b="1" i="1" baseline="30000" dirty="0">
                <a:solidFill>
                  <a:schemeClr val="tx1"/>
                </a:solidFill>
              </a:rPr>
              <a:t>th</a:t>
            </a:r>
            <a:r>
              <a:rPr lang="en-US" b="1" i="1" dirty="0">
                <a:solidFill>
                  <a:schemeClr val="tx1"/>
                </a:solidFill>
              </a:rPr>
              <a:t> Anniversary as their Patroness </a:t>
            </a:r>
          </a:p>
          <a:p>
            <a:pPr marL="0" indent="0" algn="ctr">
              <a:buNone/>
            </a:pPr>
            <a:endParaRPr lang="en-US" b="1" i="1" dirty="0">
              <a:solidFill>
                <a:schemeClr val="tx1"/>
              </a:solidFill>
            </a:endParaRPr>
          </a:p>
          <a:p>
            <a:pPr marL="0" indent="0" algn="ctr">
              <a:buNone/>
            </a:pPr>
            <a:endParaRPr lang="en-US" sz="1200" b="1" i="1" dirty="0">
              <a:solidFill>
                <a:schemeClr val="tx1"/>
              </a:solidFill>
            </a:endParaRPr>
          </a:p>
          <a:p>
            <a:pPr marL="0" indent="0" algn="ctr">
              <a:buNone/>
            </a:pPr>
            <a:r>
              <a:rPr lang="en-US" sz="1200" b="1" i="1" dirty="0">
                <a:solidFill>
                  <a:schemeClr val="tx1"/>
                </a:solidFill>
              </a:rPr>
              <a:t>* The image to the Right is not the approved image for 2019</a:t>
            </a:r>
          </a:p>
        </p:txBody>
      </p:sp>
      <p:sp>
        <p:nvSpPr>
          <p:cNvPr id="7"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
        <p:nvSpPr>
          <p:cNvPr id="5" name="AutoShape 2" descr="Image result for our lady of guadalu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822340"/>
            <a:ext cx="2819400" cy="4385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319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6DD0FD-55B0-48C4-8AF2-8A69533EDFC3}" type="slidenum">
              <a:rPr lang="en-US" smtClean="0"/>
              <a:pPr/>
              <a:t>35</a:t>
            </a:fld>
            <a:endParaRPr lang="en-US"/>
          </a:p>
        </p:txBody>
      </p:sp>
      <p:sp>
        <p:nvSpPr>
          <p:cNvPr id="3" name="Title 2"/>
          <p:cNvSpPr>
            <a:spLocks noGrp="1"/>
          </p:cNvSpPr>
          <p:nvPr>
            <p:ph type="title"/>
          </p:nvPr>
        </p:nvSpPr>
        <p:spPr>
          <a:xfrm>
            <a:off x="1142999" y="0"/>
            <a:ext cx="10116671" cy="1524000"/>
          </a:xfrm>
        </p:spPr>
        <p:txBody>
          <a:bodyPr>
            <a:normAutofit fontScale="90000"/>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a:t>
            </a:r>
            <a:br>
              <a:rPr lang="en-US" sz="3600" b="1" dirty="0">
                <a:latin typeface="Script MT Bold" pitchFamily="66" charset="0"/>
              </a:rPr>
            </a:br>
            <a:r>
              <a:rPr lang="en-US" sz="3600" b="1" dirty="0">
                <a:latin typeface="Script MT Bold" pitchFamily="66" charset="0"/>
              </a:rPr>
              <a:t>October 19 &amp; 20, 2019</a:t>
            </a:r>
            <a:endParaRPr lang="en-US" sz="3600" dirty="0"/>
          </a:p>
        </p:txBody>
      </p:sp>
      <p:sp>
        <p:nvSpPr>
          <p:cNvPr id="4" name="Content Placeholder 3"/>
          <p:cNvSpPr>
            <a:spLocks noGrp="1"/>
          </p:cNvSpPr>
          <p:nvPr>
            <p:ph sz="quarter" idx="4294967295"/>
          </p:nvPr>
        </p:nvSpPr>
        <p:spPr>
          <a:xfrm>
            <a:off x="914400" y="1981200"/>
            <a:ext cx="10160000" cy="4648200"/>
          </a:xfrm>
          <a:prstGeom prst="rect">
            <a:avLst/>
          </a:prstGeom>
        </p:spPr>
        <p:txBody>
          <a:bodyPr>
            <a:normAutofit fontScale="25000" lnSpcReduction="20000"/>
          </a:bodyPr>
          <a:lstStyle/>
          <a:p>
            <a:pPr marL="0" indent="0" algn="ctr">
              <a:buNone/>
            </a:pPr>
            <a:r>
              <a:rPr lang="en-US" sz="12400" u="sng" dirty="0">
                <a:solidFill>
                  <a:srgbClr val="0070C0"/>
                </a:solidFill>
              </a:rPr>
              <a:t>We need your help!!</a:t>
            </a:r>
          </a:p>
          <a:p>
            <a:r>
              <a:rPr lang="en-US" sz="8000" dirty="0"/>
              <a:t>We need your assistance:</a:t>
            </a:r>
          </a:p>
          <a:p>
            <a:pPr lvl="1"/>
            <a:r>
              <a:rPr lang="en-US" sz="8000" dirty="0"/>
              <a:t>Prayers</a:t>
            </a:r>
          </a:p>
          <a:p>
            <a:pPr lvl="1"/>
            <a:r>
              <a:rPr lang="en-US" sz="8000" dirty="0"/>
              <a:t>Assistance on committees</a:t>
            </a:r>
          </a:p>
          <a:p>
            <a:pPr lvl="1"/>
            <a:r>
              <a:rPr lang="en-US" sz="8000" dirty="0"/>
              <a:t>Councils to step up as Backups for all chairs (Tucson/Phoenix)</a:t>
            </a:r>
          </a:p>
          <a:p>
            <a:pPr lvl="1"/>
            <a:r>
              <a:rPr lang="en-US" sz="8000" b="1" dirty="0"/>
              <a:t>We need an Assigned Rep for each Council in the State:</a:t>
            </a:r>
          </a:p>
          <a:p>
            <a:pPr lvl="2"/>
            <a:r>
              <a:rPr lang="en-US" sz="7800" dirty="0"/>
              <a:t>Will pass on news on happenings of the Rosary Celebration to the Councils and your Parishes.</a:t>
            </a:r>
          </a:p>
          <a:p>
            <a:pPr lvl="1"/>
            <a:r>
              <a:rPr lang="en-US" sz="8000" b="1" dirty="0"/>
              <a:t>We need our councils to be more involved in promoting ARC in each of our parishes!</a:t>
            </a:r>
          </a:p>
          <a:p>
            <a:pPr lvl="2"/>
            <a:r>
              <a:rPr lang="en-US" sz="7800" dirty="0"/>
              <a:t>This is our commitment in “Building the Domestic Church”</a:t>
            </a:r>
          </a:p>
          <a:p>
            <a:pPr lvl="1"/>
            <a:r>
              <a:rPr lang="en-US" sz="8000" dirty="0"/>
              <a:t>Help sell Ads and Solicit Donors from our local communities, back of our parish bulletins is a great source.</a:t>
            </a:r>
          </a:p>
          <a:p>
            <a:pPr lvl="1"/>
            <a:r>
              <a:rPr lang="en-US" sz="8000" b="1" dirty="0"/>
              <a:t>Every council should have Rosary Celebration in budget</a:t>
            </a:r>
          </a:p>
        </p:txBody>
      </p:sp>
      <p:sp>
        <p:nvSpPr>
          <p:cNvPr id="5"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561985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6DD0FD-55B0-48C4-8AF2-8A69533EDFC3}" type="slidenum">
              <a:rPr lang="en-US" smtClean="0"/>
              <a:pPr/>
              <a:t>36</a:t>
            </a:fld>
            <a:endParaRPr lang="en-US"/>
          </a:p>
        </p:txBody>
      </p:sp>
      <p:sp>
        <p:nvSpPr>
          <p:cNvPr id="3" name="Title 2"/>
          <p:cNvSpPr>
            <a:spLocks noGrp="1"/>
          </p:cNvSpPr>
          <p:nvPr>
            <p:ph type="title"/>
          </p:nvPr>
        </p:nvSpPr>
        <p:spPr>
          <a:xfrm>
            <a:off x="1142999" y="152400"/>
            <a:ext cx="10116671" cy="1371600"/>
          </a:xfrm>
        </p:spPr>
        <p:txBody>
          <a:bodyPr>
            <a:normAutofit fontScale="90000"/>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 </a:t>
            </a:r>
            <a:br>
              <a:rPr lang="en-US" sz="3600" b="1" dirty="0">
                <a:latin typeface="Script MT Bold" pitchFamily="66" charset="0"/>
              </a:rPr>
            </a:br>
            <a:r>
              <a:rPr lang="en-US" sz="3600" b="1" dirty="0">
                <a:latin typeface="Script MT Bold" pitchFamily="66" charset="0"/>
              </a:rPr>
              <a:t>October 19 &amp; 20, 2019</a:t>
            </a:r>
            <a:endParaRPr lang="en-US" sz="3600" dirty="0"/>
          </a:p>
        </p:txBody>
      </p:sp>
      <p:sp>
        <p:nvSpPr>
          <p:cNvPr id="4" name="Content Placeholder 3"/>
          <p:cNvSpPr>
            <a:spLocks noGrp="1"/>
          </p:cNvSpPr>
          <p:nvPr>
            <p:ph sz="quarter" idx="4294967295"/>
          </p:nvPr>
        </p:nvSpPr>
        <p:spPr>
          <a:xfrm>
            <a:off x="304800" y="1752600"/>
            <a:ext cx="11480800" cy="4495800"/>
          </a:xfrm>
          <a:prstGeom prst="rect">
            <a:avLst/>
          </a:prstGeom>
        </p:spPr>
        <p:txBody>
          <a:bodyPr>
            <a:normAutofit fontScale="47500" lnSpcReduction="20000"/>
          </a:bodyPr>
          <a:lstStyle/>
          <a:p>
            <a:pPr marL="0" indent="0" algn="ctr">
              <a:buNone/>
            </a:pPr>
            <a:r>
              <a:rPr lang="en-US" sz="3800" u="sng" dirty="0">
                <a:solidFill>
                  <a:srgbClr val="0070C0"/>
                </a:solidFill>
              </a:rPr>
              <a:t>PROGRAM BOOK </a:t>
            </a:r>
          </a:p>
          <a:p>
            <a:pPr algn="ctr"/>
            <a:r>
              <a:rPr lang="en-US" sz="3800" dirty="0"/>
              <a:t>Chairman		Rick Garrison</a:t>
            </a:r>
          </a:p>
          <a:p>
            <a:r>
              <a:rPr lang="en-US" sz="3800" dirty="0">
                <a:solidFill>
                  <a:srgbClr val="FF0000"/>
                </a:solidFill>
              </a:rPr>
              <a:t>Primary source of income</a:t>
            </a:r>
          </a:p>
          <a:p>
            <a:pPr lvl="1"/>
            <a:r>
              <a:rPr lang="en-US" sz="3800" dirty="0"/>
              <a:t>No outside funding from diocese/grants – only ad sales</a:t>
            </a:r>
          </a:p>
          <a:p>
            <a:r>
              <a:rPr lang="en-US" sz="3800" dirty="0">
                <a:solidFill>
                  <a:srgbClr val="FF0000"/>
                </a:solidFill>
              </a:rPr>
              <a:t>What we need:</a:t>
            </a:r>
          </a:p>
          <a:p>
            <a:pPr marL="457200" lvl="1" indent="0">
              <a:buFont typeface="Arial" pitchFamily="34" charset="0"/>
              <a:buChar char="•"/>
            </a:pPr>
            <a:r>
              <a:rPr lang="en-US" sz="3800" dirty="0"/>
              <a:t>  Ads and donors from many sources:</a:t>
            </a:r>
          </a:p>
          <a:p>
            <a:pPr marL="966788" lvl="2" indent="-144463">
              <a:buFont typeface="Arial" panose="020B0604020202020204" pitchFamily="34" charset="0"/>
              <a:buChar char="•"/>
            </a:pPr>
            <a:r>
              <a:rPr lang="en-US" sz="3800" dirty="0"/>
              <a:t>Parishes, Parish bulletin advertisers, barber shop, restaurants, stores, doctors, individual donors, patrons:</a:t>
            </a:r>
          </a:p>
          <a:p>
            <a:pPr marL="1371600" lvl="2" indent="-209550">
              <a:buFont typeface="Arial" panose="020B0604020202020204" pitchFamily="34" charset="0"/>
              <a:buChar char="•"/>
            </a:pPr>
            <a:r>
              <a:rPr lang="en-US" sz="3800" dirty="0"/>
              <a:t>If businesses and other supporters do not want to advertise, they can be take part in our Donor Program for $100 they will still be recognized in the book	</a:t>
            </a:r>
          </a:p>
          <a:p>
            <a:pPr marL="822960" lvl="2" indent="0">
              <a:buFont typeface="Arial" pitchFamily="34" charset="0"/>
              <a:buChar char="•"/>
            </a:pPr>
            <a:r>
              <a:rPr lang="en-US" sz="3800" b="1" dirty="0"/>
              <a:t> (No insurance and must be pro-life)</a:t>
            </a:r>
          </a:p>
          <a:p>
            <a:pPr marL="0" lvl="2" indent="169863">
              <a:buFont typeface="Arial" pitchFamily="34" charset="0"/>
              <a:buChar char="•"/>
            </a:pPr>
            <a:endParaRPr lang="en-US" sz="2900" b="1" dirty="0"/>
          </a:p>
          <a:p>
            <a:pPr marL="0" lvl="2" indent="169863">
              <a:buFont typeface="Arial" pitchFamily="34" charset="0"/>
              <a:buChar char="•"/>
            </a:pPr>
            <a:r>
              <a:rPr lang="en-US" sz="3800" b="1" dirty="0"/>
              <a:t>72 of 146 Councils  (49%) / 30 of 42 Assemblies (71 %) participation </a:t>
            </a:r>
          </a:p>
          <a:p>
            <a:pPr marL="457200" lvl="1" indent="0">
              <a:buNone/>
            </a:pPr>
            <a:endParaRPr lang="en-US" sz="2400" dirty="0"/>
          </a:p>
          <a:p>
            <a:pPr marL="0" lvl="1" indent="0" algn="ctr">
              <a:buNone/>
            </a:pPr>
            <a:r>
              <a:rPr lang="en-US" sz="3200" dirty="0">
                <a:solidFill>
                  <a:srgbClr val="FF0000"/>
                </a:solidFill>
              </a:rPr>
              <a:t>WE NEED ADS FROM EVERY COUNCIL AND ASSEMBLY!!</a:t>
            </a:r>
          </a:p>
          <a:p>
            <a:pPr marL="0" lvl="1" indent="0" algn="ctr">
              <a:buNone/>
            </a:pPr>
            <a:r>
              <a:rPr lang="en-US" sz="2900" dirty="0">
                <a:solidFill>
                  <a:srgbClr val="FF0000"/>
                </a:solidFill>
              </a:rPr>
              <a:t>We now have a 501(c)(3) designation so donations are </a:t>
            </a:r>
          </a:p>
          <a:p>
            <a:pPr marL="0" lvl="1" indent="0" algn="ctr">
              <a:buNone/>
            </a:pPr>
            <a:r>
              <a:rPr lang="en-US" sz="2900" dirty="0">
                <a:solidFill>
                  <a:srgbClr val="FF0000"/>
                </a:solidFill>
              </a:rPr>
              <a:t>tax deductible according to law</a:t>
            </a:r>
          </a:p>
        </p:txBody>
      </p:sp>
      <p:sp>
        <p:nvSpPr>
          <p:cNvPr id="7"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604523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6DD0FD-55B0-48C4-8AF2-8A69533EDFC3}" type="slidenum">
              <a:rPr lang="en-US" smtClean="0"/>
              <a:pPr/>
              <a:t>37</a:t>
            </a:fld>
            <a:endParaRPr lang="en-US"/>
          </a:p>
        </p:txBody>
      </p:sp>
      <p:sp>
        <p:nvSpPr>
          <p:cNvPr id="3" name="Title 2"/>
          <p:cNvSpPr>
            <a:spLocks noGrp="1"/>
          </p:cNvSpPr>
          <p:nvPr>
            <p:ph type="title"/>
          </p:nvPr>
        </p:nvSpPr>
        <p:spPr>
          <a:xfrm>
            <a:off x="1066800" y="88750"/>
            <a:ext cx="10341684" cy="1359050"/>
          </a:xfrm>
        </p:spPr>
        <p:txBody>
          <a:bodyPr>
            <a:normAutofit fontScale="90000"/>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a:t>
            </a:r>
            <a:br>
              <a:rPr lang="en-US" sz="3600" b="1" dirty="0">
                <a:latin typeface="Script MT Bold" pitchFamily="66" charset="0"/>
              </a:rPr>
            </a:br>
            <a:r>
              <a:rPr lang="en-US" sz="3600" b="1" dirty="0">
                <a:latin typeface="Script MT Bold" pitchFamily="66" charset="0"/>
              </a:rPr>
              <a:t>October 19 &amp; 20, 2019</a:t>
            </a:r>
            <a:endParaRPr lang="en-US" sz="3600" dirty="0"/>
          </a:p>
        </p:txBody>
      </p:sp>
      <p:sp>
        <p:nvSpPr>
          <p:cNvPr id="4" name="Content Placeholder 3"/>
          <p:cNvSpPr>
            <a:spLocks noGrp="1"/>
          </p:cNvSpPr>
          <p:nvPr>
            <p:ph sz="quarter" idx="4294967295"/>
          </p:nvPr>
        </p:nvSpPr>
        <p:spPr>
          <a:xfrm>
            <a:off x="304800" y="2240280"/>
            <a:ext cx="11480800" cy="4236720"/>
          </a:xfrm>
          <a:prstGeom prst="rect">
            <a:avLst/>
          </a:prstGeom>
        </p:spPr>
        <p:txBody>
          <a:bodyPr>
            <a:normAutofit/>
          </a:bodyPr>
          <a:lstStyle/>
          <a:p>
            <a:pPr marL="0" indent="0" algn="ctr">
              <a:buNone/>
            </a:pPr>
            <a:r>
              <a:rPr lang="en-US" u="sng" dirty="0">
                <a:solidFill>
                  <a:schemeClr val="tx1"/>
                </a:solidFill>
              </a:rPr>
              <a:t>AVERAGE ANNUAL EXPENSES</a:t>
            </a:r>
          </a:p>
          <a:p>
            <a:r>
              <a:rPr lang="en-US" sz="2600" dirty="0"/>
              <a:t>Program Book/Flyers Printing</a:t>
            </a:r>
            <a:r>
              <a:rPr lang="en-US" sz="2800" dirty="0"/>
              <a:t>	$21,448.00	</a:t>
            </a:r>
          </a:p>
          <a:p>
            <a:r>
              <a:rPr lang="en-US" dirty="0"/>
              <a:t>Event Expenses: Phoenix/Tucson</a:t>
            </a:r>
            <a:r>
              <a:rPr lang="en-US" sz="2800" dirty="0"/>
              <a:t>	$53,842.00</a:t>
            </a:r>
          </a:p>
          <a:p>
            <a:pPr marL="457200" lvl="1" indent="0">
              <a:buNone/>
            </a:pPr>
            <a:r>
              <a:rPr lang="en-US" sz="2000" dirty="0"/>
              <a:t>(Convention Center, Audio Visual, Facilities, pins, meals, </a:t>
            </a:r>
            <a:r>
              <a:rPr lang="en-US" sz="2000" dirty="0" err="1"/>
              <a:t>etc</a:t>
            </a:r>
            <a:r>
              <a:rPr lang="en-US" sz="2000" dirty="0"/>
              <a:t>)</a:t>
            </a:r>
          </a:p>
          <a:p>
            <a:pPr marL="457200" lvl="1" indent="0">
              <a:buNone/>
            </a:pPr>
            <a:r>
              <a:rPr lang="en-US" sz="2400" dirty="0"/>
              <a:t>Total Expenses  				               </a:t>
            </a:r>
            <a:r>
              <a:rPr lang="en-US" sz="2800" dirty="0"/>
              <a:t>$77,490.00</a:t>
            </a:r>
          </a:p>
          <a:p>
            <a:pPr marL="457200" lvl="1" indent="0">
              <a:buNone/>
            </a:pPr>
            <a:r>
              <a:rPr lang="en-US" sz="2800" dirty="0"/>
              <a:t>Total Income					   </a:t>
            </a:r>
            <a:r>
              <a:rPr lang="en-US" sz="2800" u="sng" dirty="0"/>
              <a:t>$78,402.00</a:t>
            </a:r>
          </a:p>
          <a:p>
            <a:pPr marL="457200" lvl="1" indent="0">
              <a:buNone/>
            </a:pPr>
            <a:r>
              <a:rPr lang="en-US" sz="2800" dirty="0"/>
              <a:t>Net						   </a:t>
            </a:r>
            <a:r>
              <a:rPr lang="en-US" sz="2800" u="dbl" dirty="0"/>
              <a:t>$     911.00 </a:t>
            </a:r>
          </a:p>
          <a:p>
            <a:pPr marL="457200" lvl="1" indent="0">
              <a:buNone/>
            </a:pPr>
            <a:r>
              <a:rPr lang="en-US" sz="2800" dirty="0">
                <a:solidFill>
                  <a:srgbClr val="FF0000"/>
                </a:solidFill>
              </a:rPr>
              <a:t>We need $7,000 to reserve the Convention Center </a:t>
            </a:r>
            <a:endParaRPr lang="en-US" sz="2900" dirty="0">
              <a:solidFill>
                <a:srgbClr val="FF0000"/>
              </a:solidFill>
            </a:endParaRPr>
          </a:p>
        </p:txBody>
      </p:sp>
      <p:sp>
        <p:nvSpPr>
          <p:cNvPr id="6"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748281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6DD0FD-55B0-48C4-8AF2-8A69533EDFC3}" type="slidenum">
              <a:rPr lang="en-US" smtClean="0"/>
              <a:pPr/>
              <a:t>38</a:t>
            </a:fld>
            <a:endParaRPr lang="en-US"/>
          </a:p>
        </p:txBody>
      </p:sp>
      <p:sp>
        <p:nvSpPr>
          <p:cNvPr id="3" name="Title 2"/>
          <p:cNvSpPr>
            <a:spLocks noGrp="1"/>
          </p:cNvSpPr>
          <p:nvPr>
            <p:ph type="title"/>
          </p:nvPr>
        </p:nvSpPr>
        <p:spPr>
          <a:xfrm>
            <a:off x="1143000" y="76200"/>
            <a:ext cx="10341684" cy="1295400"/>
          </a:xfrm>
        </p:spPr>
        <p:txBody>
          <a:bodyPr>
            <a:normAutofit fontScale="90000"/>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 </a:t>
            </a:r>
            <a:br>
              <a:rPr lang="en-US" sz="3600" b="1" dirty="0">
                <a:latin typeface="Script MT Bold" pitchFamily="66" charset="0"/>
              </a:rPr>
            </a:br>
            <a:r>
              <a:rPr lang="en-US" sz="3600" b="1" dirty="0">
                <a:latin typeface="Script MT Bold" pitchFamily="66" charset="0"/>
              </a:rPr>
              <a:t>October 19 &amp; 20, 2019</a:t>
            </a:r>
            <a:endParaRPr lang="en-US" sz="3600" dirty="0"/>
          </a:p>
        </p:txBody>
      </p:sp>
      <p:sp>
        <p:nvSpPr>
          <p:cNvPr id="4" name="Content Placeholder 3"/>
          <p:cNvSpPr>
            <a:spLocks noGrp="1"/>
          </p:cNvSpPr>
          <p:nvPr>
            <p:ph sz="quarter" idx="4294967295"/>
          </p:nvPr>
        </p:nvSpPr>
        <p:spPr>
          <a:xfrm>
            <a:off x="304800" y="2240280"/>
            <a:ext cx="11480800" cy="3877056"/>
          </a:xfrm>
          <a:prstGeom prst="rect">
            <a:avLst/>
          </a:prstGeom>
        </p:spPr>
        <p:txBody>
          <a:bodyPr>
            <a:normAutofit/>
          </a:bodyPr>
          <a:lstStyle/>
          <a:p>
            <a:pPr marL="0" indent="0" algn="ctr">
              <a:buNone/>
            </a:pPr>
            <a:r>
              <a:rPr lang="en-US" sz="2800" u="sng" dirty="0">
                <a:solidFill>
                  <a:srgbClr val="0070C0"/>
                </a:solidFill>
              </a:rPr>
              <a:t>AD SALES</a:t>
            </a:r>
          </a:p>
          <a:p>
            <a:pPr marL="796925" lvl="1" indent="-385763">
              <a:buFont typeface="Arial" pitchFamily="34" charset="0"/>
              <a:buChar char="•"/>
            </a:pPr>
            <a:r>
              <a:rPr lang="en-US" sz="2400" b="1" dirty="0"/>
              <a:t>Every Council &amp; Assembly should pick a Ad Sales chairman</a:t>
            </a:r>
          </a:p>
          <a:p>
            <a:pPr marL="796925" lvl="1" indent="-385763">
              <a:buFont typeface="Arial" pitchFamily="34" charset="0"/>
              <a:buChar char="•"/>
            </a:pPr>
            <a:endParaRPr lang="en-US" sz="1100" b="1" dirty="0"/>
          </a:p>
          <a:p>
            <a:pPr lvl="1">
              <a:buFont typeface="Arial" pitchFamily="34" charset="0"/>
              <a:buChar char="•"/>
            </a:pPr>
            <a:r>
              <a:rPr lang="en-US" sz="2400" b="1" dirty="0"/>
              <a:t>Councils &amp; Assemblies should have an ad expensed in every years budget</a:t>
            </a:r>
          </a:p>
          <a:p>
            <a:pPr marL="411480" lvl="1" indent="0">
              <a:buNone/>
            </a:pPr>
            <a:endParaRPr lang="en-US" sz="1100" dirty="0"/>
          </a:p>
          <a:p>
            <a:pPr lvl="1">
              <a:buFont typeface="Arial" pitchFamily="34" charset="0"/>
              <a:buChar char="•"/>
            </a:pPr>
            <a:r>
              <a:rPr lang="en-US" sz="2400" dirty="0"/>
              <a:t>Begin to sell NOW to Businesses, Friends, Organizations, in order to get this advertising budgeted in their 2019 budgets </a:t>
            </a:r>
          </a:p>
          <a:p>
            <a:pPr lvl="1">
              <a:buFont typeface="Arial" pitchFamily="34" charset="0"/>
              <a:buChar char="•"/>
            </a:pPr>
            <a:endParaRPr lang="en-US" sz="1100" dirty="0"/>
          </a:p>
          <a:p>
            <a:pPr lvl="1">
              <a:buFont typeface="Arial" pitchFamily="34" charset="0"/>
              <a:buChar char="•"/>
            </a:pPr>
            <a:r>
              <a:rPr lang="en-US" sz="2400" dirty="0"/>
              <a:t>Program Book Ad Cutoff Date: September 6, 2019</a:t>
            </a:r>
          </a:p>
          <a:p>
            <a:pPr marL="411480" lvl="1" indent="0" algn="ctr">
              <a:buNone/>
            </a:pPr>
            <a:r>
              <a:rPr lang="en-US" sz="2800" dirty="0">
                <a:solidFill>
                  <a:srgbClr val="FF0000"/>
                </a:solidFill>
              </a:rPr>
              <a:t>EVERY COUNCIL AND ASSEMBLY ACTIVE!</a:t>
            </a:r>
            <a:endParaRPr lang="en-US" sz="2800" dirty="0"/>
          </a:p>
        </p:txBody>
      </p:sp>
      <p:sp>
        <p:nvSpPr>
          <p:cNvPr id="5"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279841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6DD0FD-55B0-48C4-8AF2-8A69533EDFC3}" type="slidenum">
              <a:rPr lang="en-US" smtClean="0"/>
              <a:pPr/>
              <a:t>39</a:t>
            </a:fld>
            <a:endParaRPr lang="en-US"/>
          </a:p>
        </p:txBody>
      </p:sp>
      <p:sp>
        <p:nvSpPr>
          <p:cNvPr id="3" name="Title 2"/>
          <p:cNvSpPr>
            <a:spLocks noGrp="1"/>
          </p:cNvSpPr>
          <p:nvPr>
            <p:ph type="title"/>
          </p:nvPr>
        </p:nvSpPr>
        <p:spPr>
          <a:xfrm>
            <a:off x="1088316" y="76200"/>
            <a:ext cx="10341684" cy="1495853"/>
          </a:xfrm>
        </p:spPr>
        <p:txBody>
          <a:bodyPr>
            <a:normAutofit fontScale="90000"/>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 </a:t>
            </a:r>
            <a:br>
              <a:rPr lang="en-US" sz="3600" b="1" dirty="0">
                <a:latin typeface="Script MT Bold" pitchFamily="66" charset="0"/>
              </a:rPr>
            </a:br>
            <a:r>
              <a:rPr lang="en-US" sz="3600" b="1" dirty="0">
                <a:latin typeface="Script MT Bold" pitchFamily="66" charset="0"/>
              </a:rPr>
              <a:t>October 19 &amp; 20, 2019</a:t>
            </a:r>
            <a:endParaRPr lang="en-US" sz="3600" dirty="0"/>
          </a:p>
        </p:txBody>
      </p:sp>
      <p:sp>
        <p:nvSpPr>
          <p:cNvPr id="4" name="Content Placeholder 3"/>
          <p:cNvSpPr>
            <a:spLocks noGrp="1"/>
          </p:cNvSpPr>
          <p:nvPr>
            <p:ph sz="quarter" idx="4294967295"/>
          </p:nvPr>
        </p:nvSpPr>
        <p:spPr>
          <a:xfrm>
            <a:off x="304800" y="2240280"/>
            <a:ext cx="11480800" cy="3877056"/>
          </a:xfrm>
          <a:prstGeom prst="rect">
            <a:avLst/>
          </a:prstGeom>
        </p:spPr>
        <p:txBody>
          <a:bodyPr>
            <a:normAutofit/>
          </a:bodyPr>
          <a:lstStyle/>
          <a:p>
            <a:pPr marL="0" indent="0">
              <a:buNone/>
            </a:pPr>
            <a:r>
              <a:rPr lang="en-US" dirty="0"/>
              <a:t>As Knights we devote ourselves to the Blessed Mother in all her titles and the Rosary through our First Degree, lets put our words into action Gentleman!</a:t>
            </a:r>
          </a:p>
          <a:p>
            <a:endParaRPr lang="en-US" dirty="0"/>
          </a:p>
          <a:p>
            <a:pPr marL="0" indent="0" algn="ctr">
              <a:buNone/>
            </a:pPr>
            <a:r>
              <a:rPr lang="en-US" dirty="0">
                <a:solidFill>
                  <a:srgbClr val="FF0000"/>
                </a:solidFill>
              </a:rPr>
              <a:t>LETS BE THE LEADERS IN 2019!</a:t>
            </a:r>
          </a:p>
        </p:txBody>
      </p:sp>
      <p:sp>
        <p:nvSpPr>
          <p:cNvPr id="5"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564879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8300" y="1019877"/>
            <a:ext cx="8915400" cy="480131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400" dirty="0"/>
              <a:t>Hail Holy Queen, Mother of Mercy, our life our sweetness and our hope.  To thee do we cry, poor banished children of Eve; To thee do we send up our sighs, mourning and weeping in this valley of tears.  Turn then, most gracious advocate, thine eyes of mercy toward us and after this our exile show unto us the blessed fruit of thy womb, Jesus.  </a:t>
            </a:r>
          </a:p>
          <a:p>
            <a:r>
              <a:rPr lang="en-US" sz="3400" dirty="0"/>
              <a:t>O clement, O loving, O sweet Virgin Mary!</a:t>
            </a:r>
          </a:p>
        </p:txBody>
      </p:sp>
      <p:sp>
        <p:nvSpPr>
          <p:cNvPr id="5" name="Rectangle 4"/>
          <p:cNvSpPr/>
          <p:nvPr/>
        </p:nvSpPr>
        <p:spPr>
          <a:xfrm>
            <a:off x="4034379" y="205813"/>
            <a:ext cx="4123245" cy="92333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n-US" sz="5400" dirty="0">
                <a:latin typeface="+mj-lt"/>
                <a:ea typeface="+mj-ea"/>
                <a:cs typeface="+mj-cs"/>
              </a:rPr>
              <a:t>Salve Regina</a:t>
            </a:r>
          </a:p>
        </p:txBody>
      </p:sp>
      <p:sp>
        <p:nvSpPr>
          <p:cNvPr id="7" name="Footer Placeholder 2">
            <a:extLst>
              <a:ext uri="{FF2B5EF4-FFF2-40B4-BE49-F238E27FC236}">
                <a16:creationId xmlns:a16="http://schemas.microsoft.com/office/drawing/2014/main" id="{2E342866-95FF-9045-8903-17AB9CDC4165}"/>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057015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6DD0FD-55B0-48C4-8AF2-8A69533EDFC3}" type="slidenum">
              <a:rPr lang="en-US" smtClean="0"/>
              <a:pPr/>
              <a:t>40</a:t>
            </a:fld>
            <a:endParaRPr lang="en-US"/>
          </a:p>
        </p:txBody>
      </p:sp>
      <p:sp>
        <p:nvSpPr>
          <p:cNvPr id="3" name="Title 2"/>
          <p:cNvSpPr>
            <a:spLocks noGrp="1"/>
          </p:cNvSpPr>
          <p:nvPr>
            <p:ph type="title"/>
          </p:nvPr>
        </p:nvSpPr>
        <p:spPr>
          <a:xfrm>
            <a:off x="917987" y="152400"/>
            <a:ext cx="10341684" cy="1447800"/>
          </a:xfrm>
        </p:spPr>
        <p:txBody>
          <a:bodyPr>
            <a:normAutofit fontScale="90000"/>
          </a:bodyPr>
          <a:lstStyle/>
          <a:p>
            <a:r>
              <a:rPr lang="en-US" sz="3600" b="1" dirty="0">
                <a:latin typeface="Script MT Bold" pitchFamily="66" charset="0"/>
              </a:rPr>
              <a:t>Arizona Rosary Celebration</a:t>
            </a:r>
            <a:br>
              <a:rPr lang="en-US" sz="3600" b="1" dirty="0">
                <a:latin typeface="Script MT Bold" pitchFamily="66" charset="0"/>
              </a:rPr>
            </a:br>
            <a:r>
              <a:rPr lang="en-US" sz="3600" b="1" dirty="0">
                <a:latin typeface="Script MT Bold" pitchFamily="66" charset="0"/>
              </a:rPr>
              <a:t>44th Annual </a:t>
            </a:r>
            <a:br>
              <a:rPr lang="en-US" sz="3600" b="1" dirty="0">
                <a:latin typeface="Script MT Bold" pitchFamily="66" charset="0"/>
              </a:rPr>
            </a:br>
            <a:r>
              <a:rPr lang="en-US" sz="3600" b="1" dirty="0">
                <a:latin typeface="Script MT Bold" pitchFamily="66" charset="0"/>
              </a:rPr>
              <a:t>October 19 &amp; 20, 2019</a:t>
            </a:r>
            <a:endParaRPr lang="en-US" sz="3600" dirty="0"/>
          </a:p>
        </p:txBody>
      </p:sp>
      <p:sp>
        <p:nvSpPr>
          <p:cNvPr id="4" name="Content Placeholder 3"/>
          <p:cNvSpPr>
            <a:spLocks noGrp="1"/>
          </p:cNvSpPr>
          <p:nvPr>
            <p:ph sz="quarter" idx="4294967295"/>
          </p:nvPr>
        </p:nvSpPr>
        <p:spPr>
          <a:xfrm>
            <a:off x="304800" y="2240280"/>
            <a:ext cx="11480800" cy="3877056"/>
          </a:xfrm>
          <a:prstGeom prst="rect">
            <a:avLst/>
          </a:prstGeom>
        </p:spPr>
        <p:txBody>
          <a:bodyPr>
            <a:normAutofit/>
          </a:bodyPr>
          <a:lstStyle/>
          <a:p>
            <a:pPr marL="0" indent="0">
              <a:buNone/>
            </a:pPr>
            <a:r>
              <a:rPr lang="en-US" dirty="0"/>
              <a:t>Flyers and information about AZ Rosary Celebration will on our new web site and are updated as needed.</a:t>
            </a:r>
          </a:p>
          <a:p>
            <a:pPr marL="0" indent="0">
              <a:buNone/>
            </a:pPr>
            <a:endParaRPr lang="en-US" dirty="0"/>
          </a:p>
          <a:p>
            <a:pPr marL="0" indent="0">
              <a:buNone/>
            </a:pPr>
            <a:r>
              <a:rPr lang="en-US" dirty="0"/>
              <a:t>Web Site:</a:t>
            </a:r>
          </a:p>
          <a:p>
            <a:pPr marL="0" indent="0">
              <a:buNone/>
            </a:pPr>
            <a:r>
              <a:rPr lang="en-US" dirty="0">
                <a:solidFill>
                  <a:srgbClr val="FF0000"/>
                </a:solidFill>
              </a:rPr>
              <a:t>	www.AzRosary.net</a:t>
            </a:r>
          </a:p>
          <a:p>
            <a:pPr marL="0" indent="0">
              <a:buNone/>
            </a:pPr>
            <a:r>
              <a:rPr lang="en-US" dirty="0">
                <a:solidFill>
                  <a:schemeClr val="tx1"/>
                </a:solidFill>
              </a:rPr>
              <a:t>Email:</a:t>
            </a:r>
          </a:p>
          <a:p>
            <a:pPr marL="0" indent="0">
              <a:buNone/>
            </a:pPr>
            <a:r>
              <a:rPr lang="en-US" dirty="0">
                <a:solidFill>
                  <a:srgbClr val="FF0000"/>
                </a:solidFill>
              </a:rPr>
              <a:t>	azrosary@yahoo.com</a:t>
            </a:r>
          </a:p>
        </p:txBody>
      </p:sp>
      <p:sp>
        <p:nvSpPr>
          <p:cNvPr id="5"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288412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1526515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6DD0FD-55B0-48C4-8AF2-8A69533EDFC3}" type="slidenum">
              <a:rPr lang="en-US" smtClean="0"/>
              <a:pPr/>
              <a:t>42</a:t>
            </a:fld>
            <a:endParaRPr lang="en-US" dirty="0"/>
          </a:p>
        </p:txBody>
      </p:sp>
      <p:sp>
        <p:nvSpPr>
          <p:cNvPr id="3" name="Title 2"/>
          <p:cNvSpPr>
            <a:spLocks noGrp="1"/>
          </p:cNvSpPr>
          <p:nvPr>
            <p:ph type="ctrTitle"/>
          </p:nvPr>
        </p:nvSpPr>
        <p:spPr/>
        <p:txBody>
          <a:bodyPr/>
          <a:lstStyle/>
          <a:p>
            <a:r>
              <a:rPr lang="en-US" dirty="0"/>
              <a:t>Vivat Jesus!</a:t>
            </a:r>
          </a:p>
        </p:txBody>
      </p:sp>
      <p:sp>
        <p:nvSpPr>
          <p:cNvPr id="4"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5480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760955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Ultrasound Initiative</a:t>
            </a:r>
          </a:p>
        </p:txBody>
      </p:sp>
      <p:sp>
        <p:nvSpPr>
          <p:cNvPr id="3" name="Text Placeholder 2"/>
          <p:cNvSpPr>
            <a:spLocks noGrp="1"/>
          </p:cNvSpPr>
          <p:nvPr>
            <p:ph type="body" idx="1"/>
          </p:nvPr>
        </p:nvSpPr>
        <p:spPr/>
        <p:txBody>
          <a:bodyPr/>
          <a:lstStyle/>
          <a:p>
            <a:endParaRPr lang="en-US"/>
          </a:p>
        </p:txBody>
      </p:sp>
      <p:sp>
        <p:nvSpPr>
          <p:cNvPr id="4"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157168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Office of Youth protection compliance</a:t>
            </a:r>
          </a:p>
        </p:txBody>
      </p:sp>
      <p:sp>
        <p:nvSpPr>
          <p:cNvPr id="3" name="Subtitle 2"/>
          <p:cNvSpPr>
            <a:spLocks noGrp="1"/>
          </p:cNvSpPr>
          <p:nvPr>
            <p:ph type="subTitle" idx="1"/>
          </p:nvPr>
        </p:nvSpPr>
        <p:spPr/>
        <p:txBody>
          <a:bodyPr/>
          <a:lstStyle/>
          <a:p>
            <a:r>
              <a:rPr lang="en-US" dirty="0"/>
              <a:t>Tom Kato</a:t>
            </a:r>
          </a:p>
          <a:p>
            <a:r>
              <a:rPr lang="en-US" dirty="0"/>
              <a:t>Arizona State Advocate</a:t>
            </a:r>
          </a:p>
        </p:txBody>
      </p:sp>
      <p:sp>
        <p:nvSpPr>
          <p:cNvPr id="4" name="Footer Placeholder 2">
            <a:extLst>
              <a:ext uri="{FF2B5EF4-FFF2-40B4-BE49-F238E27FC236}">
                <a16:creationId xmlns:a16="http://schemas.microsoft.com/office/drawing/2014/main" id="{FFDB1531-298F-FA46-831F-21273F3358CB}"/>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570781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8382000" cy="838200"/>
          </a:xfrm>
        </p:spPr>
        <p:txBody>
          <a:bodyPr>
            <a:normAutofit/>
          </a:bodyPr>
          <a:lstStyle/>
          <a:p>
            <a:r>
              <a:rPr lang="en-US" sz="4000" dirty="0"/>
              <a:t>Why compliance?</a:t>
            </a:r>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59171">
            <a:off x="2011204" y="1317751"/>
            <a:ext cx="5398413"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19111">
            <a:off x="5558267" y="1826518"/>
            <a:ext cx="4390244" cy="428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2">
            <a:extLst>
              <a:ext uri="{FF2B5EF4-FFF2-40B4-BE49-F238E27FC236}">
                <a16:creationId xmlns:a16="http://schemas.microsoft.com/office/drawing/2014/main" id="{E45E49F3-C1EE-3F4D-98F0-7AD46C005D18}"/>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pic>
        <p:nvPicPr>
          <p:cNvPr id="5" name="Picture 4">
            <a:extLst>
              <a:ext uri="{FF2B5EF4-FFF2-40B4-BE49-F238E27FC236}">
                <a16:creationId xmlns:a16="http://schemas.microsoft.com/office/drawing/2014/main" id="{17DE3B34-7327-894B-84FE-2F22F3950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0" y="2419350"/>
            <a:ext cx="11772900" cy="2019300"/>
          </a:xfrm>
          <a:prstGeom prst="rect">
            <a:avLst/>
          </a:prstGeom>
        </p:spPr>
      </p:pic>
    </p:spTree>
    <p:extLst>
      <p:ext uri="{BB962C8B-B14F-4D97-AF65-F5344CB8AC3E}">
        <p14:creationId xmlns:p14="http://schemas.microsoft.com/office/powerpoint/2010/main" val="338790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follow</a:t>
            </a:r>
          </a:p>
        </p:txBody>
      </p:sp>
      <p:sp>
        <p:nvSpPr>
          <p:cNvPr id="3" name="Content Placeholder 2"/>
          <p:cNvSpPr>
            <a:spLocks noGrp="1"/>
          </p:cNvSpPr>
          <p:nvPr>
            <p:ph idx="1"/>
          </p:nvPr>
        </p:nvSpPr>
        <p:spPr/>
        <p:txBody>
          <a:bodyPr>
            <a:normAutofit lnSpcReduction="10000"/>
          </a:bodyPr>
          <a:lstStyle/>
          <a:p>
            <a:r>
              <a:rPr lang="en-US" dirty="0"/>
              <a:t>File </a:t>
            </a:r>
            <a:r>
              <a:rPr lang="en-US" i="1" dirty="0"/>
              <a:t>Report of Officers Chosen for the Term </a:t>
            </a:r>
            <a:r>
              <a:rPr lang="en-US" dirty="0"/>
              <a:t>(185) – Should be done online!</a:t>
            </a:r>
          </a:p>
          <a:p>
            <a:r>
              <a:rPr lang="en-US" dirty="0"/>
              <a:t>File </a:t>
            </a:r>
            <a:r>
              <a:rPr lang="en-US" i="1" dirty="0"/>
              <a:t>Service Program Personnel Report </a:t>
            </a:r>
            <a:r>
              <a:rPr lang="en-US" dirty="0"/>
              <a:t>(365) – Should be done online! </a:t>
            </a:r>
          </a:p>
          <a:p>
            <a:pPr marL="137160" indent="0">
              <a:buNone/>
            </a:pPr>
            <a:r>
              <a:rPr lang="en-US" dirty="0"/>
              <a:t>	</a:t>
            </a:r>
            <a:r>
              <a:rPr lang="en-US" b="1" dirty="0"/>
              <a:t>VALID EMAIL ADDRESS IS MANDATORY!</a:t>
            </a:r>
          </a:p>
          <a:p>
            <a:pPr lvl="1"/>
            <a:r>
              <a:rPr lang="en-US" dirty="0"/>
              <a:t>Program Director</a:t>
            </a:r>
          </a:p>
          <a:p>
            <a:pPr lvl="1"/>
            <a:r>
              <a:rPr lang="en-US" dirty="0"/>
              <a:t>Faith Director</a:t>
            </a:r>
          </a:p>
          <a:p>
            <a:pPr lvl="1"/>
            <a:r>
              <a:rPr lang="en-US" dirty="0"/>
              <a:t>Community Director</a:t>
            </a:r>
          </a:p>
          <a:p>
            <a:pPr lvl="1"/>
            <a:r>
              <a:rPr lang="en-US" dirty="0"/>
              <a:t>Family Director</a:t>
            </a:r>
          </a:p>
          <a:p>
            <a:pPr lvl="2"/>
            <a:r>
              <a:rPr lang="en-US" dirty="0"/>
              <a:t>All align with Faith in Action!</a:t>
            </a:r>
          </a:p>
          <a:p>
            <a:r>
              <a:rPr lang="en-US" dirty="0"/>
              <a:t>Grand Knights and Directors will receive email from </a:t>
            </a:r>
            <a:r>
              <a:rPr lang="en-US" dirty="0" err="1"/>
              <a:t>Praesidium</a:t>
            </a:r>
            <a:r>
              <a:rPr lang="en-US" dirty="0"/>
              <a:t> </a:t>
            </a:r>
            <a:r>
              <a:rPr lang="en-US" dirty="0" err="1"/>
              <a:t>Armatus</a:t>
            </a:r>
            <a:r>
              <a:rPr lang="en-US" dirty="0"/>
              <a:t> to take classes</a:t>
            </a:r>
          </a:p>
          <a:p>
            <a:endParaRPr lang="en-US" dirty="0"/>
          </a:p>
        </p:txBody>
      </p:sp>
      <p:sp>
        <p:nvSpPr>
          <p:cNvPr id="4" name="Footer Placeholder 2">
            <a:extLst>
              <a:ext uri="{FF2B5EF4-FFF2-40B4-BE49-F238E27FC236}">
                <a16:creationId xmlns:a16="http://schemas.microsoft.com/office/drawing/2014/main" id="{686C476E-D4B0-7E41-9E1A-1B2C793DEF44}"/>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4030661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needed?</a:t>
            </a:r>
          </a:p>
        </p:txBody>
      </p:sp>
      <p:pic>
        <p:nvPicPr>
          <p:cNvPr id="2050" name="Picture 2" descr="Star Council Aw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838201"/>
            <a:ext cx="4419600" cy="529952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2">
            <a:extLst>
              <a:ext uri="{FF2B5EF4-FFF2-40B4-BE49-F238E27FC236}">
                <a16:creationId xmlns:a16="http://schemas.microsoft.com/office/drawing/2014/main" id="{A3DB4289-07F0-0F40-BD59-B98A962BAA5A}"/>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044409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stand</a:t>
            </a:r>
          </a:p>
        </p:txBody>
      </p:sp>
      <p:sp>
        <p:nvSpPr>
          <p:cNvPr id="3" name="Content Placeholder 2"/>
          <p:cNvSpPr>
            <a:spLocks noGrp="1"/>
          </p:cNvSpPr>
          <p:nvPr>
            <p:ph idx="1"/>
          </p:nvPr>
        </p:nvSpPr>
        <p:spPr/>
        <p:txBody>
          <a:bodyPr/>
          <a:lstStyle/>
          <a:p>
            <a:r>
              <a:rPr lang="en-US" dirty="0"/>
              <a:t>98 Grand Knights in Compliance</a:t>
            </a:r>
          </a:p>
          <a:p>
            <a:pPr lvl="1"/>
            <a:r>
              <a:rPr lang="en-US" dirty="0"/>
              <a:t>26 not in compliance</a:t>
            </a:r>
          </a:p>
          <a:p>
            <a:pPr lvl="1"/>
            <a:r>
              <a:rPr lang="en-US" dirty="0"/>
              <a:t>27 Councils - </a:t>
            </a:r>
            <a:r>
              <a:rPr lang="en-US"/>
              <a:t>No 185 </a:t>
            </a:r>
            <a:r>
              <a:rPr lang="en-US" dirty="0"/>
              <a:t>filed</a:t>
            </a:r>
          </a:p>
          <a:p>
            <a:r>
              <a:rPr lang="en-US" dirty="0"/>
              <a:t>57 Program Directors in Compliance</a:t>
            </a:r>
          </a:p>
          <a:p>
            <a:pPr lvl="1"/>
            <a:r>
              <a:rPr lang="en-US" dirty="0"/>
              <a:t>67 not in compliance</a:t>
            </a:r>
          </a:p>
          <a:p>
            <a:r>
              <a:rPr lang="en-US" dirty="0"/>
              <a:t>46 Community Directors in Compliance</a:t>
            </a:r>
          </a:p>
          <a:p>
            <a:pPr lvl="1"/>
            <a:r>
              <a:rPr lang="en-US" dirty="0"/>
              <a:t>78 not in compliance</a:t>
            </a:r>
          </a:p>
          <a:p>
            <a:r>
              <a:rPr lang="en-US" dirty="0"/>
              <a:t>49 Family Directors in Compliance</a:t>
            </a:r>
          </a:p>
          <a:p>
            <a:pPr lvl="1"/>
            <a:r>
              <a:rPr lang="en-US" dirty="0"/>
              <a:t>75 not in compliance</a:t>
            </a:r>
          </a:p>
          <a:p>
            <a:r>
              <a:rPr lang="en-US" dirty="0"/>
              <a:t>30 Councils in full compliance</a:t>
            </a:r>
          </a:p>
          <a:p>
            <a:pPr lvl="1"/>
            <a:r>
              <a:rPr lang="en-US" dirty="0"/>
              <a:t>94 not in compliance</a:t>
            </a:r>
          </a:p>
          <a:p>
            <a:endParaRPr lang="en-US" dirty="0"/>
          </a:p>
          <a:p>
            <a:endParaRPr lang="en-US" dirty="0"/>
          </a:p>
        </p:txBody>
      </p:sp>
      <p:sp>
        <p:nvSpPr>
          <p:cNvPr id="4" name="Footer Placeholder 2">
            <a:extLst>
              <a:ext uri="{FF2B5EF4-FFF2-40B4-BE49-F238E27FC236}">
                <a16:creationId xmlns:a16="http://schemas.microsoft.com/office/drawing/2014/main" id="{C43C39FA-4872-7949-9827-B972E97DA630}"/>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03355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09600"/>
            <a:ext cx="9601200" cy="507831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Let us pray. </a:t>
            </a:r>
          </a:p>
          <a:p>
            <a:r>
              <a:rPr lang="en-US" sz="3600" dirty="0"/>
              <a:t>O God, whose only begotten Son, by his Life, Death and Resurrection, has purchased for us the rewards of eternal life, grant, we beseech thee, that we who meditate on these mysteries of the most holy Rosary of the blessed Virgin Mary, may imitate what they contain and obtain what they promise, through the same Christ our Lord. Amen.</a:t>
            </a:r>
          </a:p>
        </p:txBody>
      </p:sp>
      <p:sp>
        <p:nvSpPr>
          <p:cNvPr id="5" name="Footer Placeholder 2">
            <a:extLst>
              <a:ext uri="{FF2B5EF4-FFF2-40B4-BE49-F238E27FC236}">
                <a16:creationId xmlns:a16="http://schemas.microsoft.com/office/drawing/2014/main" id="{E89EF790-777A-A143-81D5-5CE24A2FC62A}"/>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590268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59D2-A6AA-BD4F-8F9B-123D04196A7C}"/>
              </a:ext>
            </a:extLst>
          </p:cNvPr>
          <p:cNvSpPr>
            <a:spLocks noGrp="1"/>
          </p:cNvSpPr>
          <p:nvPr>
            <p:ph type="title"/>
          </p:nvPr>
        </p:nvSpPr>
        <p:spPr/>
        <p:txBody>
          <a:bodyPr/>
          <a:lstStyle/>
          <a:p>
            <a:r>
              <a:rPr lang="en-US" dirty="0"/>
              <a:t>Taxes and EIN</a:t>
            </a:r>
          </a:p>
        </p:txBody>
      </p:sp>
      <p:sp>
        <p:nvSpPr>
          <p:cNvPr id="3" name="Content Placeholder 2">
            <a:extLst>
              <a:ext uri="{FF2B5EF4-FFF2-40B4-BE49-F238E27FC236}">
                <a16:creationId xmlns:a16="http://schemas.microsoft.com/office/drawing/2014/main" id="{962743B4-F698-194E-B339-74BC600DFA25}"/>
              </a:ext>
            </a:extLst>
          </p:cNvPr>
          <p:cNvSpPr>
            <a:spLocks noGrp="1"/>
          </p:cNvSpPr>
          <p:nvPr>
            <p:ph sz="half" idx="1"/>
          </p:nvPr>
        </p:nvSpPr>
        <p:spPr/>
        <p:txBody>
          <a:bodyPr/>
          <a:lstStyle/>
          <a:p>
            <a:pPr marL="137160" indent="0">
              <a:buNone/>
            </a:pPr>
            <a:r>
              <a:rPr lang="en-US" dirty="0"/>
              <a:t>Councils are a 501(c)(8)</a:t>
            </a:r>
          </a:p>
          <a:p>
            <a:pPr marL="137160" indent="0">
              <a:buNone/>
            </a:pPr>
            <a:r>
              <a:rPr lang="en-US" dirty="0"/>
              <a:t>Councils who have NOT filed for 3 consecutive years will have their status revoked.</a:t>
            </a:r>
          </a:p>
          <a:p>
            <a:pPr marL="137160" indent="0">
              <a:buNone/>
            </a:pPr>
            <a:r>
              <a:rPr lang="en-US" dirty="0"/>
              <a:t>Fill out Supreme Council EIN Authorization Form </a:t>
            </a:r>
          </a:p>
          <a:p>
            <a:pPr marL="137160" indent="0">
              <a:buNone/>
            </a:pPr>
            <a:r>
              <a:rPr lang="en-US" dirty="0">
                <a:hlinkClick r:id="rId2"/>
              </a:rPr>
              <a:t>https://www.kofc.org/au/apps/oo/cm/en/odr/resources/EIN_Authorization_Letter.pdf</a:t>
            </a:r>
            <a:r>
              <a:rPr lang="en-US" dirty="0"/>
              <a:t> </a:t>
            </a:r>
          </a:p>
        </p:txBody>
      </p:sp>
      <p:pic>
        <p:nvPicPr>
          <p:cNvPr id="6" name="Picture 5">
            <a:extLst>
              <a:ext uri="{FF2B5EF4-FFF2-40B4-BE49-F238E27FC236}">
                <a16:creationId xmlns:a16="http://schemas.microsoft.com/office/drawing/2014/main" id="{F80E8FF2-4220-134C-AFFB-4AEA9E6F6A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990600"/>
            <a:ext cx="4419600" cy="5699562"/>
          </a:xfrm>
          <a:prstGeom prst="rect">
            <a:avLst/>
          </a:prstGeom>
        </p:spPr>
      </p:pic>
    </p:spTree>
    <p:extLst>
      <p:ext uri="{BB962C8B-B14F-4D97-AF65-F5344CB8AC3E}">
        <p14:creationId xmlns:p14="http://schemas.microsoft.com/office/powerpoint/2010/main" val="2387211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65DD-B34A-D545-A5B9-CD6B14DAC7EE}"/>
              </a:ext>
            </a:extLst>
          </p:cNvPr>
          <p:cNvSpPr>
            <a:spLocks noGrp="1"/>
          </p:cNvSpPr>
          <p:nvPr>
            <p:ph type="title"/>
          </p:nvPr>
        </p:nvSpPr>
        <p:spPr/>
        <p:txBody>
          <a:bodyPr/>
          <a:lstStyle/>
          <a:p>
            <a:r>
              <a:rPr lang="en-US" dirty="0"/>
              <a:t>Form 990</a:t>
            </a:r>
          </a:p>
        </p:txBody>
      </p:sp>
      <p:sp>
        <p:nvSpPr>
          <p:cNvPr id="3" name="Content Placeholder 2">
            <a:extLst>
              <a:ext uri="{FF2B5EF4-FFF2-40B4-BE49-F238E27FC236}">
                <a16:creationId xmlns:a16="http://schemas.microsoft.com/office/drawing/2014/main" id="{0B5617E2-72CC-0444-A926-51FB81CFEE3F}"/>
              </a:ext>
            </a:extLst>
          </p:cNvPr>
          <p:cNvSpPr>
            <a:spLocks noGrp="1"/>
          </p:cNvSpPr>
          <p:nvPr>
            <p:ph sz="half" idx="1"/>
          </p:nvPr>
        </p:nvSpPr>
        <p:spPr/>
        <p:txBody>
          <a:bodyPr/>
          <a:lstStyle/>
          <a:p>
            <a:r>
              <a:rPr lang="en-US" dirty="0"/>
              <a:t>990-N (e-Postcard)</a:t>
            </a:r>
          </a:p>
          <a:p>
            <a:pPr lvl="1"/>
            <a:r>
              <a:rPr lang="en-US" dirty="0"/>
              <a:t>Annual Gross Receipts up to $50,000</a:t>
            </a:r>
          </a:p>
          <a:p>
            <a:r>
              <a:rPr lang="en-US" dirty="0"/>
              <a:t>Form 990-EZ</a:t>
            </a:r>
          </a:p>
          <a:p>
            <a:pPr lvl="1"/>
            <a:r>
              <a:rPr lang="en-US" dirty="0"/>
              <a:t>Annual Gross Receipts up to $200,000</a:t>
            </a:r>
          </a:p>
        </p:txBody>
      </p:sp>
      <p:sp>
        <p:nvSpPr>
          <p:cNvPr id="4" name="Content Placeholder 3">
            <a:extLst>
              <a:ext uri="{FF2B5EF4-FFF2-40B4-BE49-F238E27FC236}">
                <a16:creationId xmlns:a16="http://schemas.microsoft.com/office/drawing/2014/main" id="{04A9C933-1FE1-084F-9F17-DD4B9DBFF651}"/>
              </a:ext>
            </a:extLst>
          </p:cNvPr>
          <p:cNvSpPr>
            <a:spLocks noGrp="1"/>
          </p:cNvSpPr>
          <p:nvPr>
            <p:ph sz="half" idx="2"/>
          </p:nvPr>
        </p:nvSpPr>
        <p:spPr/>
        <p:txBody>
          <a:bodyPr/>
          <a:lstStyle/>
          <a:p>
            <a:r>
              <a:rPr lang="en-US" dirty="0"/>
              <a:t>Must be filed by November 15 if following Fraternal Calendar</a:t>
            </a:r>
          </a:p>
        </p:txBody>
      </p:sp>
      <p:sp>
        <p:nvSpPr>
          <p:cNvPr id="5" name="Footer Placeholder 2">
            <a:extLst>
              <a:ext uri="{FF2B5EF4-FFF2-40B4-BE49-F238E27FC236}">
                <a16:creationId xmlns:a16="http://schemas.microsoft.com/office/drawing/2014/main" id="{93318396-C7F7-D044-9126-27CA617B677C}"/>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025110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180782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Sessions</a:t>
            </a:r>
          </a:p>
        </p:txBody>
      </p:sp>
      <p:sp>
        <p:nvSpPr>
          <p:cNvPr id="3" name="Content Placeholder 2"/>
          <p:cNvSpPr>
            <a:spLocks noGrp="1"/>
          </p:cNvSpPr>
          <p:nvPr>
            <p:ph sz="half" idx="1"/>
          </p:nvPr>
        </p:nvSpPr>
        <p:spPr>
          <a:xfrm>
            <a:off x="609600" y="1600201"/>
            <a:ext cx="5384800" cy="2438399"/>
          </a:xfrm>
        </p:spPr>
        <p:txBody>
          <a:bodyPr/>
          <a:lstStyle/>
          <a:p>
            <a:r>
              <a:rPr lang="en-US" dirty="0"/>
              <a:t>District Deputy Responsibilities</a:t>
            </a:r>
          </a:p>
        </p:txBody>
      </p:sp>
      <p:sp>
        <p:nvSpPr>
          <p:cNvPr id="4" name="Content Placeholder 3"/>
          <p:cNvSpPr>
            <a:spLocks noGrp="1"/>
          </p:cNvSpPr>
          <p:nvPr>
            <p:ph sz="half" idx="2"/>
          </p:nvPr>
        </p:nvSpPr>
        <p:spPr>
          <a:xfrm>
            <a:off x="6197600" y="1600201"/>
            <a:ext cx="5384800" cy="1981199"/>
          </a:xfrm>
        </p:spPr>
        <p:txBody>
          <a:bodyPr/>
          <a:lstStyle/>
          <a:p>
            <a:r>
              <a:rPr lang="en-US" dirty="0"/>
              <a:t>Council Action Plans Review</a:t>
            </a:r>
          </a:p>
        </p:txBody>
      </p:sp>
      <p:sp>
        <p:nvSpPr>
          <p:cNvPr id="5" name="Content Placeholder 3"/>
          <p:cNvSpPr txBox="1">
            <a:spLocks/>
          </p:cNvSpPr>
          <p:nvPr/>
        </p:nvSpPr>
        <p:spPr>
          <a:xfrm>
            <a:off x="6350000" y="4191000"/>
            <a:ext cx="5384800" cy="1981199"/>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6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0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18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dirty="0"/>
              <a:t>Membership Growth Plans</a:t>
            </a:r>
          </a:p>
        </p:txBody>
      </p:sp>
      <p:sp>
        <p:nvSpPr>
          <p:cNvPr id="6" name="Content Placeholder 3"/>
          <p:cNvSpPr txBox="1">
            <a:spLocks/>
          </p:cNvSpPr>
          <p:nvPr/>
        </p:nvSpPr>
        <p:spPr>
          <a:xfrm>
            <a:off x="533400" y="4190999"/>
            <a:ext cx="5384800" cy="1981199"/>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6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0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18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dirty="0"/>
              <a:t>District Action Plans </a:t>
            </a:r>
          </a:p>
        </p:txBody>
      </p:sp>
      <p:sp>
        <p:nvSpPr>
          <p:cNvPr id="7" name="Footer Placeholder 2">
            <a:extLst>
              <a:ext uri="{FF2B5EF4-FFF2-40B4-BE49-F238E27FC236}">
                <a16:creationId xmlns:a16="http://schemas.microsoft.com/office/drawing/2014/main" id="{93318396-C7F7-D044-9126-27CA617B677C}"/>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6782489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Officer Reports</a:t>
            </a:r>
          </a:p>
        </p:txBody>
      </p:sp>
      <p:sp>
        <p:nvSpPr>
          <p:cNvPr id="3" name="Content Placeholder 2"/>
          <p:cNvSpPr>
            <a:spLocks noGrp="1"/>
          </p:cNvSpPr>
          <p:nvPr>
            <p:ph sz="half" idx="1"/>
          </p:nvPr>
        </p:nvSpPr>
        <p:spPr>
          <a:xfrm>
            <a:off x="609600" y="1600201"/>
            <a:ext cx="9296400" cy="3124199"/>
          </a:xfrm>
        </p:spPr>
        <p:txBody>
          <a:bodyPr/>
          <a:lstStyle/>
          <a:p>
            <a:r>
              <a:rPr lang="en-US" dirty="0"/>
              <a:t>State Warden</a:t>
            </a:r>
          </a:p>
          <a:p>
            <a:r>
              <a:rPr lang="en-US" dirty="0"/>
              <a:t>State Advocate</a:t>
            </a:r>
          </a:p>
          <a:p>
            <a:r>
              <a:rPr lang="en-US" dirty="0"/>
              <a:t>State Treasurer</a:t>
            </a:r>
          </a:p>
          <a:p>
            <a:r>
              <a:rPr lang="en-US" dirty="0"/>
              <a:t>State Secretary</a:t>
            </a:r>
          </a:p>
          <a:p>
            <a:r>
              <a:rPr lang="en-US" dirty="0"/>
              <a:t>Immediate Past State Deputy</a:t>
            </a:r>
          </a:p>
          <a:p>
            <a:r>
              <a:rPr lang="en-US" dirty="0"/>
              <a:t>State Deputy</a:t>
            </a:r>
          </a:p>
        </p:txBody>
      </p:sp>
      <p:sp>
        <p:nvSpPr>
          <p:cNvPr id="7" name="Footer Placeholder 2">
            <a:extLst>
              <a:ext uri="{FF2B5EF4-FFF2-40B4-BE49-F238E27FC236}">
                <a16:creationId xmlns:a16="http://schemas.microsoft.com/office/drawing/2014/main" id="{93318396-C7F7-D044-9126-27CA617B677C}"/>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06167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6DD0FD-55B0-48C4-8AF2-8A69533EDFC3}" type="slidenum">
              <a:rPr lang="en-US" smtClean="0"/>
              <a:pPr/>
              <a:t>55</a:t>
            </a:fld>
            <a:endParaRPr lang="en-US"/>
          </a:p>
        </p:txBody>
      </p:sp>
      <p:sp>
        <p:nvSpPr>
          <p:cNvPr id="4" name="Content Placeholder 1"/>
          <p:cNvSpPr txBox="1">
            <a:spLocks/>
          </p:cNvSpPr>
          <p:nvPr/>
        </p:nvSpPr>
        <p:spPr>
          <a:xfrm>
            <a:off x="0" y="1010531"/>
            <a:ext cx="12039600" cy="5600700"/>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7160"/>
            <a:r>
              <a:rPr lang="en-US" sz="2200" i="1" dirty="0">
                <a:solidFill>
                  <a:srgbClr val="FF0000"/>
                </a:solidFill>
              </a:rPr>
              <a:t>Leader: </a:t>
            </a:r>
            <a:r>
              <a:rPr lang="en-US" sz="2200" i="1" dirty="0"/>
              <a:t>The Angel of the Lord declared unto Mary.</a:t>
            </a:r>
          </a:p>
          <a:p>
            <a:pPr marL="137160"/>
            <a:r>
              <a:rPr lang="en-US" sz="2200" b="1" dirty="0">
                <a:solidFill>
                  <a:srgbClr val="00B050"/>
                </a:solidFill>
              </a:rPr>
              <a:t>All: </a:t>
            </a:r>
            <a:r>
              <a:rPr lang="en-US" sz="2200" b="1" dirty="0"/>
              <a:t>And she conceived of the Holy Spirit.</a:t>
            </a:r>
            <a:endParaRPr lang="en-US" sz="2200" dirty="0"/>
          </a:p>
          <a:p>
            <a:pPr marL="137160"/>
            <a:r>
              <a:rPr lang="en-US" sz="2200" b="1" dirty="0">
                <a:solidFill>
                  <a:srgbClr val="00B050"/>
                </a:solidFill>
              </a:rPr>
              <a:t>All: </a:t>
            </a:r>
            <a:r>
              <a:rPr lang="en-US" sz="2200" b="1" dirty="0"/>
              <a:t>Hail Mary…..</a:t>
            </a:r>
            <a:endParaRPr lang="en-US" sz="2200" dirty="0"/>
          </a:p>
          <a:p>
            <a:pPr marL="137160"/>
            <a:r>
              <a:rPr lang="en-US" sz="2200" i="1" dirty="0">
                <a:solidFill>
                  <a:srgbClr val="FF0000"/>
                </a:solidFill>
              </a:rPr>
              <a:t>Leader: </a:t>
            </a:r>
            <a:r>
              <a:rPr lang="en-US" sz="2200" i="1" dirty="0"/>
              <a:t>Behold the handmaid of the Lord.</a:t>
            </a:r>
          </a:p>
          <a:p>
            <a:pPr marL="137160"/>
            <a:r>
              <a:rPr lang="en-US" sz="2200" b="1" dirty="0">
                <a:solidFill>
                  <a:srgbClr val="00B050"/>
                </a:solidFill>
              </a:rPr>
              <a:t>All: </a:t>
            </a:r>
            <a:r>
              <a:rPr lang="en-US" sz="2200" b="1" dirty="0"/>
              <a:t>Be it done unto me according to thy word.</a:t>
            </a:r>
            <a:endParaRPr lang="en-US" sz="2200" dirty="0"/>
          </a:p>
          <a:p>
            <a:pPr marL="137160"/>
            <a:r>
              <a:rPr lang="en-US" sz="2200" b="1" dirty="0">
                <a:solidFill>
                  <a:srgbClr val="00B050"/>
                </a:solidFill>
              </a:rPr>
              <a:t>All: </a:t>
            </a:r>
            <a:r>
              <a:rPr lang="en-US" sz="2200" b="1" dirty="0"/>
              <a:t>Hail Mary…..</a:t>
            </a:r>
            <a:endParaRPr lang="en-US" sz="2200" dirty="0"/>
          </a:p>
          <a:p>
            <a:pPr marL="137160"/>
            <a:r>
              <a:rPr lang="en-US" sz="2200" i="1" dirty="0">
                <a:solidFill>
                  <a:srgbClr val="FF0000"/>
                </a:solidFill>
              </a:rPr>
              <a:t>Leader: </a:t>
            </a:r>
            <a:r>
              <a:rPr lang="en-US" sz="2200" i="1" dirty="0"/>
              <a:t>And the Word was made Flesh.</a:t>
            </a:r>
          </a:p>
          <a:p>
            <a:pPr marL="137160"/>
            <a:r>
              <a:rPr lang="en-US" sz="2200" b="1" dirty="0">
                <a:solidFill>
                  <a:srgbClr val="00B050"/>
                </a:solidFill>
              </a:rPr>
              <a:t>All: </a:t>
            </a:r>
            <a:r>
              <a:rPr lang="en-US" sz="2200" b="1" dirty="0"/>
              <a:t>And dwelt among us.</a:t>
            </a:r>
            <a:endParaRPr lang="en-US" sz="2200" dirty="0"/>
          </a:p>
          <a:p>
            <a:pPr marL="137160"/>
            <a:r>
              <a:rPr lang="en-US" sz="2200" b="1" dirty="0">
                <a:solidFill>
                  <a:srgbClr val="00B050"/>
                </a:solidFill>
              </a:rPr>
              <a:t>All: </a:t>
            </a:r>
            <a:r>
              <a:rPr lang="en-US" sz="2200" b="1" dirty="0"/>
              <a:t>Hail Mary…..</a:t>
            </a:r>
            <a:endParaRPr lang="en-US" sz="2200" dirty="0"/>
          </a:p>
          <a:p>
            <a:pPr marL="137160"/>
            <a:r>
              <a:rPr lang="en-US" sz="2200" i="1" dirty="0">
                <a:solidFill>
                  <a:srgbClr val="FF0000"/>
                </a:solidFill>
              </a:rPr>
              <a:t>Leader: </a:t>
            </a:r>
            <a:r>
              <a:rPr lang="en-US" sz="2200" i="1" dirty="0"/>
              <a:t>Pray for us, O Holy Mother of God.</a:t>
            </a:r>
          </a:p>
          <a:p>
            <a:pPr marL="137160"/>
            <a:r>
              <a:rPr lang="en-US" sz="2200" b="1" dirty="0">
                <a:solidFill>
                  <a:srgbClr val="00B050"/>
                </a:solidFill>
              </a:rPr>
              <a:t>All: </a:t>
            </a:r>
            <a:r>
              <a:rPr lang="en-US" sz="2200" b="1" dirty="0"/>
              <a:t>That we may be made worthy of the promises of Christ.</a:t>
            </a:r>
            <a:endParaRPr lang="en-US" sz="2200" dirty="0"/>
          </a:p>
          <a:p>
            <a:pPr marL="137160"/>
            <a:r>
              <a:rPr lang="en-US" sz="2200" i="1" dirty="0">
                <a:solidFill>
                  <a:srgbClr val="FF0000"/>
                </a:solidFill>
              </a:rPr>
              <a:t>Leader: </a:t>
            </a:r>
            <a:r>
              <a:rPr lang="en-US" sz="2200" i="1" dirty="0"/>
              <a:t>Let us pray. </a:t>
            </a:r>
          </a:p>
          <a:p>
            <a:pPr marL="137160"/>
            <a:r>
              <a:rPr lang="en-US" sz="2200" b="1" dirty="0">
                <a:solidFill>
                  <a:srgbClr val="00B050"/>
                </a:solidFill>
              </a:rPr>
              <a:t>All: </a:t>
            </a:r>
            <a:r>
              <a:rPr lang="en-US" sz="2200" b="1" dirty="0"/>
              <a:t>Pour forth, we beseech thee, O Lord, Thy grace into our hearts, that we, to whom the Incarnation of Christ, thy Son, was made known by the message of an Angel, may by His Passion and Cross be brought to the glory of His Resurrection, through the same Christ our Lord.</a:t>
            </a:r>
            <a:endParaRPr lang="en-US" sz="2200" dirty="0"/>
          </a:p>
          <a:p>
            <a:pPr marL="137160"/>
            <a:r>
              <a:rPr lang="en-US" sz="2200" b="1" dirty="0">
                <a:solidFill>
                  <a:srgbClr val="00B050"/>
                </a:solidFill>
              </a:rPr>
              <a:t>All: </a:t>
            </a:r>
            <a:r>
              <a:rPr lang="en-US" sz="2200" b="1" dirty="0"/>
              <a:t>Amen.</a:t>
            </a:r>
            <a:endParaRPr lang="en-US" sz="2200" dirty="0"/>
          </a:p>
        </p:txBody>
      </p:sp>
      <p:sp>
        <p:nvSpPr>
          <p:cNvPr id="6" name="Title 4"/>
          <p:cNvSpPr txBox="1">
            <a:spLocks/>
          </p:cNvSpPr>
          <p:nvPr/>
        </p:nvSpPr>
        <p:spPr>
          <a:xfrm>
            <a:off x="1676400" y="223407"/>
            <a:ext cx="7669307" cy="1054250"/>
          </a:xfrm>
          <a:prstGeom prst="rect">
            <a:avLst/>
          </a:prstGeom>
        </p:spPr>
        <p:txBody>
          <a:bodyPr/>
          <a:lstStyle>
            <a:lvl1pPr algn="ctr" defTabSz="914400" rtl="0" eaLnBrk="1" latinLnBrk="0" hangingPunct="1">
              <a:spcBef>
                <a:spcPct val="0"/>
              </a:spcBef>
              <a:buNone/>
              <a:defRPr sz="4400" kern="1200">
                <a:solidFill>
                  <a:schemeClr val="tx2"/>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Angelus</a:t>
            </a:r>
          </a:p>
        </p:txBody>
      </p:sp>
      <p:sp>
        <p:nvSpPr>
          <p:cNvPr id="7" name="Footer Placeholder 2">
            <a:extLst>
              <a:ext uri="{FF2B5EF4-FFF2-40B4-BE49-F238E27FC236}">
                <a16:creationId xmlns:a16="http://schemas.microsoft.com/office/drawing/2014/main" id="{9C324063-834E-3447-8BF4-D399B78CB890}"/>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313185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1196277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lnSpcReduction="20000"/>
          </a:bodyPr>
          <a:lstStyle/>
          <a:p>
            <a:r>
              <a:rPr lang="en-US" dirty="0"/>
              <a:t>Larry Becker, PSD</a:t>
            </a:r>
          </a:p>
          <a:p>
            <a:r>
              <a:rPr lang="en-US" dirty="0"/>
              <a:t>State Online Membership Chairman</a:t>
            </a:r>
          </a:p>
          <a:p>
            <a:r>
              <a:rPr lang="en-US" dirty="0"/>
              <a:t>480.760.5122</a:t>
            </a:r>
          </a:p>
          <a:p>
            <a:r>
              <a:rPr lang="en-US" dirty="0"/>
              <a:t>azlarry@cox.net</a:t>
            </a:r>
          </a:p>
        </p:txBody>
      </p:sp>
      <p:sp>
        <p:nvSpPr>
          <p:cNvPr id="4" name="TextBox 3">
            <a:extLst>
              <a:ext uri="{FF2B5EF4-FFF2-40B4-BE49-F238E27FC236}">
                <a16:creationId xmlns:a16="http://schemas.microsoft.com/office/drawing/2014/main" id="{48451643-4D46-4CD4-BD55-1C4627093F72}"/>
              </a:ext>
            </a:extLst>
          </p:cNvPr>
          <p:cNvSpPr txBox="1"/>
          <p:nvPr/>
        </p:nvSpPr>
        <p:spPr>
          <a:xfrm>
            <a:off x="3023364" y="76200"/>
            <a:ext cx="4608954" cy="923330"/>
          </a:xfrm>
          <a:prstGeom prst="rect">
            <a:avLst/>
          </a:prstGeom>
          <a:noFill/>
        </p:spPr>
        <p:txBody>
          <a:bodyPr wrap="none" rtlCol="0">
            <a:spAutoFit/>
          </a:bodyPr>
          <a:lstStyle/>
          <a:p>
            <a:r>
              <a:rPr lang="en-US" sz="5400" b="1" dirty="0"/>
              <a:t>eMembership</a:t>
            </a:r>
          </a:p>
        </p:txBody>
      </p:sp>
      <p:sp>
        <p:nvSpPr>
          <p:cNvPr id="5"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271054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3199" y="1713915"/>
            <a:ext cx="11785600" cy="5486400"/>
          </a:xfrm>
        </p:spPr>
        <p:txBody>
          <a:bodyPr>
            <a:normAutofit/>
          </a:bodyPr>
          <a:lstStyle/>
          <a:p>
            <a:r>
              <a:rPr lang="en-US" dirty="0"/>
              <a:t>As of November 28, 2018</a:t>
            </a:r>
          </a:p>
          <a:p>
            <a:endParaRPr lang="en-US" sz="800" dirty="0"/>
          </a:p>
          <a:p>
            <a:r>
              <a:rPr lang="en-US" dirty="0"/>
              <a:t>2018-19 Fraternal Year Arizona Intake = 55</a:t>
            </a:r>
          </a:p>
          <a:p>
            <a:endParaRPr lang="en-US" dirty="0"/>
          </a:p>
          <a:p>
            <a:endParaRPr lang="en-US" dirty="0"/>
          </a:p>
          <a:p>
            <a:endParaRPr lang="en-US" dirty="0"/>
          </a:p>
          <a:p>
            <a:endParaRPr lang="en-US" dirty="0"/>
          </a:p>
          <a:p>
            <a:endParaRPr lang="en-US" dirty="0"/>
          </a:p>
          <a:p>
            <a:r>
              <a:rPr lang="en-US" dirty="0"/>
              <a:t>Total Arizona Online Members = 117</a:t>
            </a:r>
          </a:p>
          <a:p>
            <a:r>
              <a:rPr lang="en-US" dirty="0"/>
              <a:t>Average Age = 47 years old</a:t>
            </a:r>
          </a:p>
        </p:txBody>
      </p:sp>
      <p:pic>
        <p:nvPicPr>
          <p:cNvPr id="5" name="Picture 4">
            <a:extLst>
              <a:ext uri="{FF2B5EF4-FFF2-40B4-BE49-F238E27FC236}">
                <a16:creationId xmlns:a16="http://schemas.microsoft.com/office/drawing/2014/main" id="{4D53C04B-6D12-41BC-A3DF-DA6B4A9B6CA7}"/>
              </a:ext>
            </a:extLst>
          </p:cNvPr>
          <p:cNvPicPr>
            <a:picLocks noChangeAspect="1"/>
          </p:cNvPicPr>
          <p:nvPr/>
        </p:nvPicPr>
        <p:blipFill>
          <a:blip r:embed="rId2"/>
          <a:stretch>
            <a:fillRect/>
          </a:stretch>
        </p:blipFill>
        <p:spPr>
          <a:xfrm>
            <a:off x="3039608" y="2996418"/>
            <a:ext cx="6112785" cy="2209800"/>
          </a:xfrm>
          <a:prstGeom prst="rect">
            <a:avLst/>
          </a:prstGeom>
        </p:spPr>
      </p:pic>
      <p:sp>
        <p:nvSpPr>
          <p:cNvPr id="7" name="TextBox 6">
            <a:extLst>
              <a:ext uri="{FF2B5EF4-FFF2-40B4-BE49-F238E27FC236}">
                <a16:creationId xmlns:a16="http://schemas.microsoft.com/office/drawing/2014/main" id="{975D1806-340C-40F6-BB5C-13229866BE69}"/>
              </a:ext>
            </a:extLst>
          </p:cNvPr>
          <p:cNvSpPr txBox="1"/>
          <p:nvPr/>
        </p:nvSpPr>
        <p:spPr>
          <a:xfrm>
            <a:off x="3007120" y="304800"/>
            <a:ext cx="4608954" cy="923330"/>
          </a:xfrm>
          <a:prstGeom prst="rect">
            <a:avLst/>
          </a:prstGeom>
          <a:noFill/>
        </p:spPr>
        <p:txBody>
          <a:bodyPr wrap="none" rtlCol="0">
            <a:spAutoFit/>
          </a:bodyPr>
          <a:lstStyle/>
          <a:p>
            <a:r>
              <a:rPr lang="en-US" sz="5400" b="1" dirty="0"/>
              <a:t>eMembership</a:t>
            </a:r>
          </a:p>
        </p:txBody>
      </p:sp>
      <p:sp>
        <p:nvSpPr>
          <p:cNvPr id="6"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576579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8000" y="1600201"/>
            <a:ext cx="11176000" cy="4945801"/>
          </a:xfrm>
        </p:spPr>
        <p:txBody>
          <a:bodyPr>
            <a:normAutofit/>
          </a:bodyPr>
          <a:lstStyle/>
          <a:p>
            <a:r>
              <a:rPr lang="en-US" dirty="0"/>
              <a:t>Conversion Rate to Traditional Councils = 37 (34%)</a:t>
            </a:r>
          </a:p>
          <a:p>
            <a:endParaRPr lang="en-US" sz="4000" b="1" dirty="0"/>
          </a:p>
          <a:p>
            <a:r>
              <a:rPr lang="en-US" sz="4000" b="1" dirty="0"/>
              <a:t>This should be 75%</a:t>
            </a:r>
          </a:p>
          <a:p>
            <a:endParaRPr lang="en-US" b="1" dirty="0"/>
          </a:p>
          <a:p>
            <a:r>
              <a:rPr lang="en-US" sz="2400" b="1" dirty="0"/>
              <a:t>There are 70 Online Members waiting to be invited join a traditional council!</a:t>
            </a:r>
          </a:p>
          <a:p>
            <a:endParaRPr lang="en-US" sz="2400" b="1" dirty="0"/>
          </a:p>
          <a:p>
            <a:r>
              <a:rPr lang="en-US" sz="2400" b="1" dirty="0"/>
              <a:t>Grand Knights  &amp; Financial Secretaries find available Online Members on the “Prospect” tab, on the Supreme website’s Officers Online page.</a:t>
            </a:r>
          </a:p>
        </p:txBody>
      </p:sp>
      <p:sp>
        <p:nvSpPr>
          <p:cNvPr id="6" name="TextBox 5">
            <a:extLst>
              <a:ext uri="{FF2B5EF4-FFF2-40B4-BE49-F238E27FC236}">
                <a16:creationId xmlns:a16="http://schemas.microsoft.com/office/drawing/2014/main" id="{56424790-83BB-49F7-8BCD-ACF160BF2EDA}"/>
              </a:ext>
            </a:extLst>
          </p:cNvPr>
          <p:cNvSpPr txBox="1"/>
          <p:nvPr/>
        </p:nvSpPr>
        <p:spPr>
          <a:xfrm>
            <a:off x="3023364" y="152400"/>
            <a:ext cx="4608954" cy="923330"/>
          </a:xfrm>
          <a:prstGeom prst="rect">
            <a:avLst/>
          </a:prstGeom>
          <a:noFill/>
        </p:spPr>
        <p:txBody>
          <a:bodyPr wrap="none" rtlCol="0">
            <a:spAutoFit/>
          </a:bodyPr>
          <a:lstStyle/>
          <a:p>
            <a:r>
              <a:rPr lang="en-US" sz="5400" b="1" dirty="0"/>
              <a:t>eMembership</a:t>
            </a:r>
          </a:p>
        </p:txBody>
      </p:sp>
      <p:sp>
        <p:nvSpPr>
          <p:cNvPr id="4"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608196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sp>
        <p:nvSpPr>
          <p:cNvPr id="4" name="Slide Number Placeholder 3">
            <a:extLst>
              <a:ext uri="{FF2B5EF4-FFF2-40B4-BE49-F238E27FC236}">
                <a16:creationId xmlns:a16="http://schemas.microsoft.com/office/drawing/2014/main" id="{911EC483-DC68-A348-8507-42EA97B7429B}"/>
              </a:ext>
            </a:extLst>
          </p:cNvPr>
          <p:cNvSpPr>
            <a:spLocks noGrp="1"/>
          </p:cNvSpPr>
          <p:nvPr>
            <p:ph type="sldNum" sz="quarter" idx="12"/>
          </p:nvPr>
        </p:nvSpPr>
        <p:spPr/>
        <p:txBody>
          <a:bodyPr/>
          <a:lstStyle/>
          <a:p>
            <a:fld id="{F36DD0FD-55B0-48C4-8AF2-8A69533EDFC3}" type="slidenum">
              <a:rPr lang="en-US" smtClean="0"/>
              <a:pPr/>
              <a:t>6</a:t>
            </a:fld>
            <a:endParaRPr lang="en-US"/>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637483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3200" y="2362200"/>
            <a:ext cx="11785600" cy="4267200"/>
          </a:xfrm>
        </p:spPr>
        <p:txBody>
          <a:bodyPr>
            <a:normAutofit fontScale="70000" lnSpcReduction="20000"/>
          </a:bodyPr>
          <a:lstStyle/>
          <a:p>
            <a:r>
              <a:rPr lang="en-US" dirty="0"/>
              <a:t>The “Join Us” Business Card #10536 is one of the most powerful recruiting tools in your toolbox!</a:t>
            </a:r>
          </a:p>
          <a:p>
            <a:endParaRPr lang="en-US" dirty="0"/>
          </a:p>
          <a:p>
            <a:r>
              <a:rPr lang="en-US" dirty="0"/>
              <a:t>It works 24/7, never goes to sleep, &amp; has the information for your prospects to join your council!</a:t>
            </a:r>
          </a:p>
          <a:p>
            <a:endParaRPr lang="en-US" dirty="0"/>
          </a:p>
          <a:p>
            <a:r>
              <a:rPr lang="en-US" dirty="0"/>
              <a:t>Proposers write their member number on the card so they will receive their VIP points &amp; incentives!</a:t>
            </a:r>
          </a:p>
          <a:p>
            <a:endParaRPr lang="en-US" dirty="0"/>
          </a:p>
          <a:p>
            <a:r>
              <a:rPr lang="en-US" dirty="0"/>
              <a:t>Councils will receive “New Member” credit &amp; possibly new “Insured” member credit, as well!</a:t>
            </a:r>
          </a:p>
          <a:p>
            <a:endParaRPr lang="en-US" dirty="0"/>
          </a:p>
          <a:p>
            <a:r>
              <a:rPr lang="en-US" dirty="0"/>
              <a:t>Every council member should have 10 pre-filled “Join Us” business cards with them at all times to recruit new members into their council!</a:t>
            </a:r>
          </a:p>
        </p:txBody>
      </p:sp>
      <p:pic>
        <p:nvPicPr>
          <p:cNvPr id="4" name="Picture 3">
            <a:extLst>
              <a:ext uri="{FF2B5EF4-FFF2-40B4-BE49-F238E27FC236}">
                <a16:creationId xmlns:a16="http://schemas.microsoft.com/office/drawing/2014/main" id="{1C26AB55-DB8A-4285-8DA7-B5629366C506}"/>
              </a:ext>
            </a:extLst>
          </p:cNvPr>
          <p:cNvPicPr>
            <a:picLocks noChangeAspect="1"/>
          </p:cNvPicPr>
          <p:nvPr/>
        </p:nvPicPr>
        <p:blipFill>
          <a:blip r:embed="rId2"/>
          <a:stretch>
            <a:fillRect/>
          </a:stretch>
        </p:blipFill>
        <p:spPr>
          <a:xfrm>
            <a:off x="3454401" y="1036900"/>
            <a:ext cx="2237956" cy="1149690"/>
          </a:xfrm>
          <a:prstGeom prst="rect">
            <a:avLst/>
          </a:prstGeom>
        </p:spPr>
      </p:pic>
      <p:pic>
        <p:nvPicPr>
          <p:cNvPr id="5" name="Picture 4">
            <a:extLst>
              <a:ext uri="{FF2B5EF4-FFF2-40B4-BE49-F238E27FC236}">
                <a16:creationId xmlns:a16="http://schemas.microsoft.com/office/drawing/2014/main" id="{F8410C80-15E9-4A57-B968-7830742C8887}"/>
              </a:ext>
            </a:extLst>
          </p:cNvPr>
          <p:cNvPicPr>
            <a:picLocks noChangeAspect="1"/>
          </p:cNvPicPr>
          <p:nvPr/>
        </p:nvPicPr>
        <p:blipFill>
          <a:blip r:embed="rId3"/>
          <a:stretch>
            <a:fillRect/>
          </a:stretch>
        </p:blipFill>
        <p:spPr>
          <a:xfrm>
            <a:off x="6096001" y="1036900"/>
            <a:ext cx="2235508" cy="1149690"/>
          </a:xfrm>
          <a:prstGeom prst="rect">
            <a:avLst/>
          </a:prstGeom>
        </p:spPr>
      </p:pic>
      <p:sp>
        <p:nvSpPr>
          <p:cNvPr id="8" name="TextBox 7">
            <a:extLst>
              <a:ext uri="{FF2B5EF4-FFF2-40B4-BE49-F238E27FC236}">
                <a16:creationId xmlns:a16="http://schemas.microsoft.com/office/drawing/2014/main" id="{59E0FAD0-66B7-4A60-B516-B3A7EFC581CB}"/>
              </a:ext>
            </a:extLst>
          </p:cNvPr>
          <p:cNvSpPr txBox="1"/>
          <p:nvPr/>
        </p:nvSpPr>
        <p:spPr>
          <a:xfrm>
            <a:off x="3023364" y="113570"/>
            <a:ext cx="4608954" cy="923330"/>
          </a:xfrm>
          <a:prstGeom prst="rect">
            <a:avLst/>
          </a:prstGeom>
          <a:noFill/>
        </p:spPr>
        <p:txBody>
          <a:bodyPr wrap="none" rtlCol="0">
            <a:spAutoFit/>
          </a:bodyPr>
          <a:lstStyle/>
          <a:p>
            <a:r>
              <a:rPr lang="en-US" sz="5400" b="1" dirty="0"/>
              <a:t>eMembership</a:t>
            </a:r>
          </a:p>
        </p:txBody>
      </p:sp>
      <p:sp>
        <p:nvSpPr>
          <p:cNvPr id="6"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981633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3566350"/>
            <a:ext cx="10871200" cy="2910651"/>
          </a:xfrm>
        </p:spPr>
        <p:txBody>
          <a:bodyPr>
            <a:normAutofit/>
          </a:bodyPr>
          <a:lstStyle/>
          <a:p>
            <a:r>
              <a:rPr lang="en-US" dirty="0"/>
              <a:t>As of mid-December 2018, all the online Membership promotional materials are available in English, Spanish, &amp; French!</a:t>
            </a:r>
          </a:p>
          <a:p>
            <a:endParaRPr lang="en-US" dirty="0"/>
          </a:p>
          <a:p>
            <a:r>
              <a:rPr lang="en-US" dirty="0"/>
              <a:t>The Online Membership Registration Portal is also available in English, Spanish, &amp; French!</a:t>
            </a:r>
          </a:p>
          <a:p>
            <a:endParaRPr lang="en-US" dirty="0"/>
          </a:p>
        </p:txBody>
      </p:sp>
      <p:pic>
        <p:nvPicPr>
          <p:cNvPr id="6" name="Picture 5">
            <a:extLst>
              <a:ext uri="{FF2B5EF4-FFF2-40B4-BE49-F238E27FC236}">
                <a16:creationId xmlns:a16="http://schemas.microsoft.com/office/drawing/2014/main" id="{2AEF7973-1AA6-4FE3-A4BF-E45756B3956B}"/>
              </a:ext>
            </a:extLst>
          </p:cNvPr>
          <p:cNvPicPr>
            <a:picLocks noChangeAspect="1"/>
          </p:cNvPicPr>
          <p:nvPr/>
        </p:nvPicPr>
        <p:blipFill>
          <a:blip r:embed="rId2"/>
          <a:stretch>
            <a:fillRect/>
          </a:stretch>
        </p:blipFill>
        <p:spPr>
          <a:xfrm>
            <a:off x="3031566" y="1643878"/>
            <a:ext cx="2235393" cy="1152244"/>
          </a:xfrm>
          <a:prstGeom prst="rect">
            <a:avLst/>
          </a:prstGeom>
        </p:spPr>
      </p:pic>
      <p:pic>
        <p:nvPicPr>
          <p:cNvPr id="8" name="Picture 7">
            <a:extLst>
              <a:ext uri="{FF2B5EF4-FFF2-40B4-BE49-F238E27FC236}">
                <a16:creationId xmlns:a16="http://schemas.microsoft.com/office/drawing/2014/main" id="{E3358645-24A4-4493-9BD6-2740A08F656F}"/>
              </a:ext>
            </a:extLst>
          </p:cNvPr>
          <p:cNvPicPr>
            <a:picLocks noChangeAspect="1"/>
          </p:cNvPicPr>
          <p:nvPr/>
        </p:nvPicPr>
        <p:blipFill>
          <a:blip r:embed="rId3"/>
          <a:stretch>
            <a:fillRect/>
          </a:stretch>
        </p:blipFill>
        <p:spPr>
          <a:xfrm>
            <a:off x="7451899" y="1191198"/>
            <a:ext cx="1812461" cy="2057604"/>
          </a:xfrm>
          <a:prstGeom prst="rect">
            <a:avLst/>
          </a:prstGeom>
        </p:spPr>
      </p:pic>
      <p:sp>
        <p:nvSpPr>
          <p:cNvPr id="9" name="TextBox 8">
            <a:extLst>
              <a:ext uri="{FF2B5EF4-FFF2-40B4-BE49-F238E27FC236}">
                <a16:creationId xmlns:a16="http://schemas.microsoft.com/office/drawing/2014/main" id="{F5DE1D54-D435-42EB-9E17-5DF74A923501}"/>
              </a:ext>
            </a:extLst>
          </p:cNvPr>
          <p:cNvSpPr txBox="1"/>
          <p:nvPr/>
        </p:nvSpPr>
        <p:spPr>
          <a:xfrm>
            <a:off x="3539661" y="2996569"/>
            <a:ext cx="1219200" cy="369332"/>
          </a:xfrm>
          <a:prstGeom prst="rect">
            <a:avLst/>
          </a:prstGeom>
          <a:noFill/>
        </p:spPr>
        <p:txBody>
          <a:bodyPr wrap="square" rtlCol="0">
            <a:spAutoFit/>
          </a:bodyPr>
          <a:lstStyle/>
          <a:p>
            <a:r>
              <a:rPr lang="en-US" dirty="0"/>
              <a:t>#10536</a:t>
            </a:r>
          </a:p>
        </p:txBody>
      </p:sp>
      <p:sp>
        <p:nvSpPr>
          <p:cNvPr id="10" name="TextBox 9">
            <a:extLst>
              <a:ext uri="{FF2B5EF4-FFF2-40B4-BE49-F238E27FC236}">
                <a16:creationId xmlns:a16="http://schemas.microsoft.com/office/drawing/2014/main" id="{A82B903D-9EA0-4B8F-9640-13CA4022CF31}"/>
              </a:ext>
            </a:extLst>
          </p:cNvPr>
          <p:cNvSpPr txBox="1"/>
          <p:nvPr/>
        </p:nvSpPr>
        <p:spPr>
          <a:xfrm>
            <a:off x="7748529" y="3197017"/>
            <a:ext cx="1219200" cy="369332"/>
          </a:xfrm>
          <a:prstGeom prst="rect">
            <a:avLst/>
          </a:prstGeom>
          <a:noFill/>
        </p:spPr>
        <p:txBody>
          <a:bodyPr wrap="square" rtlCol="0">
            <a:spAutoFit/>
          </a:bodyPr>
          <a:lstStyle/>
          <a:p>
            <a:r>
              <a:rPr lang="en-US" dirty="0"/>
              <a:t>#10537</a:t>
            </a:r>
          </a:p>
        </p:txBody>
      </p:sp>
      <p:sp>
        <p:nvSpPr>
          <p:cNvPr id="11" name="TextBox 10">
            <a:extLst>
              <a:ext uri="{FF2B5EF4-FFF2-40B4-BE49-F238E27FC236}">
                <a16:creationId xmlns:a16="http://schemas.microsoft.com/office/drawing/2014/main" id="{2410D8D4-324C-41F2-9E72-DC604C621DCD}"/>
              </a:ext>
            </a:extLst>
          </p:cNvPr>
          <p:cNvSpPr txBox="1"/>
          <p:nvPr/>
        </p:nvSpPr>
        <p:spPr>
          <a:xfrm>
            <a:off x="3031565" y="158659"/>
            <a:ext cx="4608954" cy="923330"/>
          </a:xfrm>
          <a:prstGeom prst="rect">
            <a:avLst/>
          </a:prstGeom>
          <a:noFill/>
        </p:spPr>
        <p:txBody>
          <a:bodyPr wrap="none" rtlCol="0">
            <a:spAutoFit/>
          </a:bodyPr>
          <a:lstStyle/>
          <a:p>
            <a:r>
              <a:rPr lang="en-US" sz="5400" b="1" dirty="0"/>
              <a:t>eMembership</a:t>
            </a:r>
          </a:p>
        </p:txBody>
      </p:sp>
      <p:sp>
        <p:nvSpPr>
          <p:cNvPr id="12"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3787029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Rectangle 1">
            <a:extLst>
              <a:ext uri="{FF2B5EF4-FFF2-40B4-BE49-F238E27FC236}">
                <a16:creationId xmlns:a16="http://schemas.microsoft.com/office/drawing/2014/main" id="{99F24DD1-26F0-48F6-9C9F-00729EC8BF1D}"/>
              </a:ext>
            </a:extLst>
          </p:cNvPr>
          <p:cNvSpPr/>
          <p:nvPr/>
        </p:nvSpPr>
        <p:spPr>
          <a:xfrm>
            <a:off x="4650545" y="2819400"/>
            <a:ext cx="6019800" cy="1815882"/>
          </a:xfrm>
          <a:prstGeom prst="rect">
            <a:avLst/>
          </a:prstGeom>
        </p:spPr>
        <p:txBody>
          <a:bodyPr wrap="square">
            <a:spAutoFit/>
          </a:bodyPr>
          <a:lstStyle/>
          <a:p>
            <a:pPr algn="ctr"/>
            <a:r>
              <a:rPr lang="en-US" sz="2800" dirty="0"/>
              <a:t>Arizona Knights of Columbus</a:t>
            </a:r>
          </a:p>
          <a:p>
            <a:pPr algn="ctr"/>
            <a:r>
              <a:rPr lang="en-US" sz="2800" dirty="0"/>
              <a:t>Mid-Year Meeting</a:t>
            </a:r>
          </a:p>
          <a:p>
            <a:pPr algn="ctr"/>
            <a:r>
              <a:rPr lang="en-US" sz="2800" dirty="0"/>
              <a:t>November 30-December 2, 2018</a:t>
            </a:r>
          </a:p>
          <a:p>
            <a:pPr algn="ctr"/>
            <a:r>
              <a:rPr lang="en-US" sz="2800" dirty="0"/>
              <a:t>Sierra Vista, Arizona</a:t>
            </a:r>
            <a:endParaRPr lang="en-US" sz="1600" dirty="0"/>
          </a:p>
        </p:txBody>
      </p:sp>
      <p:pic>
        <p:nvPicPr>
          <p:cNvPr id="5" name="Picture 4">
            <a:extLst>
              <a:ext uri="{FF2B5EF4-FFF2-40B4-BE49-F238E27FC236}">
                <a16:creationId xmlns:a16="http://schemas.microsoft.com/office/drawing/2014/main" id="{899FF307-8439-43DA-B145-77DE1EF4A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2" y="1981201"/>
            <a:ext cx="3251199" cy="3640231"/>
          </a:xfrm>
          <a:prstGeom prst="rect">
            <a:avLst/>
          </a:prstGeom>
        </p:spPr>
      </p:pic>
      <p:sp>
        <p:nvSpPr>
          <p:cNvPr id="6" name="Footer Placeholder 2">
            <a:extLst>
              <a:ext uri="{FF2B5EF4-FFF2-40B4-BE49-F238E27FC236}">
                <a16:creationId xmlns:a16="http://schemas.microsoft.com/office/drawing/2014/main" id="{CE9EB6D3-765A-0342-A18A-15292F32B073}"/>
              </a:ext>
            </a:extLst>
          </p:cNvPr>
          <p:cNvSpPr>
            <a:spLocks noGrp="1"/>
          </p:cNvSpPr>
          <p:nvPr>
            <p:ph type="ftr" sz="quarter" idx="11"/>
          </p:nvPr>
        </p:nvSpPr>
        <p:spPr>
          <a:xfrm>
            <a:off x="3556000" y="6400800"/>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856499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TextBox 1">
            <a:extLst>
              <a:ext uri="{FF2B5EF4-FFF2-40B4-BE49-F238E27FC236}">
                <a16:creationId xmlns:a16="http://schemas.microsoft.com/office/drawing/2014/main" id="{E103B5F4-1A20-4F05-A426-FB1469E6B3FB}"/>
              </a:ext>
            </a:extLst>
          </p:cNvPr>
          <p:cNvSpPr txBox="1"/>
          <p:nvPr/>
        </p:nvSpPr>
        <p:spPr>
          <a:xfrm>
            <a:off x="2305731" y="2057401"/>
            <a:ext cx="7580537" cy="3877985"/>
          </a:xfrm>
          <a:prstGeom prst="rect">
            <a:avLst/>
          </a:prstGeom>
          <a:noFill/>
        </p:spPr>
        <p:txBody>
          <a:bodyPr wrap="non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Kenneth White-Membership Director</a:t>
            </a:r>
          </a:p>
          <a:p>
            <a:pPr algn="ctr"/>
            <a:endParaRPr lang="en-US" sz="3200" dirty="0">
              <a:latin typeface="Tahoma" panose="020B0604030504040204" pitchFamily="34" charset="0"/>
              <a:ea typeface="Tahoma" panose="020B0604030504040204" pitchFamily="34" charset="0"/>
              <a:cs typeface="Tahoma" panose="020B0604030504040204" pitchFamily="34" charset="0"/>
            </a:endParaRPr>
          </a:p>
          <a:p>
            <a:pPr algn="ctr"/>
            <a:r>
              <a:rPr lang="en-US" sz="3200" dirty="0">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membership@kofc-az.org</a:t>
            </a:r>
            <a:endParaRPr lang="en-US" sz="3200" dirty="0">
              <a:latin typeface="Tahoma" panose="020B0604030504040204" pitchFamily="34" charset="0"/>
              <a:ea typeface="Tahoma" panose="020B0604030504040204" pitchFamily="34" charset="0"/>
              <a:cs typeface="Tahoma" panose="020B0604030504040204" pitchFamily="34" charset="0"/>
            </a:endParaRPr>
          </a:p>
          <a:p>
            <a:pPr algn="ctr"/>
            <a:r>
              <a:rPr lang="en-US" sz="3200" dirty="0">
                <a:latin typeface="Tahoma" panose="020B0604030504040204" pitchFamily="34" charset="0"/>
                <a:ea typeface="Tahoma" panose="020B0604030504040204" pitchFamily="34" charset="0"/>
                <a:cs typeface="Tahoma" panose="020B0604030504040204" pitchFamily="34" charset="0"/>
              </a:rPr>
              <a:t>or</a:t>
            </a:r>
          </a:p>
          <a:p>
            <a:pPr algn="ctr"/>
            <a:r>
              <a:rPr lang="en-US" sz="3200" dirty="0">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kennethallenwhite@yahoo.co</a:t>
            </a:r>
            <a:r>
              <a:rPr lang="en-US" sz="2400" dirty="0">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m</a:t>
            </a: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sz="3200" b="1" dirty="0">
              <a:latin typeface="Tahoma" panose="020B0604030504040204" pitchFamily="34" charset="0"/>
              <a:ea typeface="Tahoma" panose="020B0604030504040204" pitchFamily="34" charset="0"/>
              <a:cs typeface="Tahoma" panose="020B0604030504040204" pitchFamily="34" charset="0"/>
            </a:endParaRPr>
          </a:p>
          <a:p>
            <a:pPr algn="ctr"/>
            <a:r>
              <a:rPr lang="en-US" sz="3200" b="1" dirty="0">
                <a:latin typeface="Tahoma" panose="020B0604030504040204" pitchFamily="34" charset="0"/>
                <a:ea typeface="Tahoma" panose="020B0604030504040204" pitchFamily="34" charset="0"/>
                <a:cs typeface="Tahoma" panose="020B0604030504040204" pitchFamily="34" charset="0"/>
              </a:rPr>
              <a:t>480-720-9314</a:t>
            </a:r>
          </a:p>
          <a:p>
            <a:endParaRPr lang="en-US" dirty="0"/>
          </a:p>
        </p:txBody>
      </p:sp>
      <p:sp>
        <p:nvSpPr>
          <p:cNvPr id="5" name="Footer Placeholder 2">
            <a:extLst>
              <a:ext uri="{FF2B5EF4-FFF2-40B4-BE49-F238E27FC236}">
                <a16:creationId xmlns:a16="http://schemas.microsoft.com/office/drawing/2014/main" id="{7D9C8A44-A601-E442-B106-8289F18A7962}"/>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414279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TextBox 1">
            <a:extLst>
              <a:ext uri="{FF2B5EF4-FFF2-40B4-BE49-F238E27FC236}">
                <a16:creationId xmlns:a16="http://schemas.microsoft.com/office/drawing/2014/main" id="{767C4032-772C-4EBA-852B-8CEFC0207F10}"/>
              </a:ext>
            </a:extLst>
          </p:cNvPr>
          <p:cNvSpPr txBox="1"/>
          <p:nvPr/>
        </p:nvSpPr>
        <p:spPr>
          <a:xfrm>
            <a:off x="2045095" y="1618839"/>
            <a:ext cx="4114800" cy="4985980"/>
          </a:xfrm>
          <a:prstGeom prst="rect">
            <a:avLst/>
          </a:prstGeom>
          <a:noFill/>
        </p:spPr>
        <p:txBody>
          <a:bodyPr wrap="square" rtlCol="0">
            <a:spAutoFit/>
          </a:bodyPr>
          <a:lstStyle/>
          <a:p>
            <a:pPr algn="ctr"/>
            <a:r>
              <a:rPr lang="en-US" sz="2000" dirty="0"/>
              <a:t>00863	 01158 	01189	 01729</a:t>
            </a:r>
          </a:p>
          <a:p>
            <a:pPr algn="ctr"/>
            <a:r>
              <a:rPr lang="en-US" sz="2000" dirty="0"/>
              <a:t>03395	 03419	04260	 04426</a:t>
            </a:r>
          </a:p>
          <a:p>
            <a:pPr algn="ctr"/>
            <a:r>
              <a:rPr lang="en-US" sz="2000" dirty="0"/>
              <a:t>04737 	 05313 	05471	 05542</a:t>
            </a:r>
          </a:p>
          <a:p>
            <a:pPr algn="ctr"/>
            <a:r>
              <a:rPr lang="en-US" sz="2000" dirty="0"/>
              <a:t>06612	 06788	 07114	 07243</a:t>
            </a:r>
          </a:p>
          <a:p>
            <a:pPr algn="ctr"/>
            <a:r>
              <a:rPr lang="en-US" sz="2000" dirty="0"/>
              <a:t>07306	 07513	 07562	 07646</a:t>
            </a:r>
          </a:p>
          <a:p>
            <a:pPr algn="ctr"/>
            <a:r>
              <a:rPr lang="en-US" sz="2000" dirty="0"/>
              <a:t>07912	 07949	 08090	 08091</a:t>
            </a:r>
          </a:p>
          <a:p>
            <a:pPr algn="ctr"/>
            <a:r>
              <a:rPr lang="en-US" sz="2000" dirty="0"/>
              <a:t>08105	 08358	 08540	 08813</a:t>
            </a:r>
          </a:p>
          <a:p>
            <a:pPr algn="ctr"/>
            <a:r>
              <a:rPr lang="en-US" sz="2000" dirty="0"/>
              <a:t>09312	 09380	 09446	 09485</a:t>
            </a:r>
          </a:p>
          <a:p>
            <a:pPr algn="ctr"/>
            <a:r>
              <a:rPr lang="en-US" sz="2000" dirty="0"/>
              <a:t>09801	 09995	 10915	 11116</a:t>
            </a:r>
          </a:p>
          <a:p>
            <a:pPr algn="ctr"/>
            <a:r>
              <a:rPr lang="en-US" sz="2000" dirty="0"/>
              <a:t>11858	 11912	 12144	 12338</a:t>
            </a:r>
          </a:p>
          <a:p>
            <a:pPr algn="ctr"/>
            <a:r>
              <a:rPr lang="en-US" sz="2000" dirty="0"/>
              <a:t>12375	 12708	 12737	 13024</a:t>
            </a:r>
          </a:p>
          <a:p>
            <a:pPr algn="ctr"/>
            <a:r>
              <a:rPr lang="en-US" sz="2000" dirty="0"/>
              <a:t>13435	 13497	 13568	 14033</a:t>
            </a:r>
          </a:p>
          <a:p>
            <a:pPr algn="ctr"/>
            <a:r>
              <a:rPr lang="en-US" sz="2000" dirty="0"/>
              <a:t>14089	 14139	 14157	 14185</a:t>
            </a:r>
          </a:p>
          <a:p>
            <a:pPr algn="ctr"/>
            <a:r>
              <a:rPr lang="en-US" sz="2000" dirty="0"/>
              <a:t>14340	 14583	 14610	 14621</a:t>
            </a:r>
          </a:p>
          <a:p>
            <a:pPr algn="ctr"/>
            <a:r>
              <a:rPr lang="en-US" sz="2000" dirty="0"/>
              <a:t>15497	 15576	 15704	 16776</a:t>
            </a:r>
          </a:p>
          <a:p>
            <a:endParaRPr lang="en-US" dirty="0"/>
          </a:p>
        </p:txBody>
      </p:sp>
      <p:sp>
        <p:nvSpPr>
          <p:cNvPr id="3" name="TextBox 2">
            <a:extLst>
              <a:ext uri="{FF2B5EF4-FFF2-40B4-BE49-F238E27FC236}">
                <a16:creationId xmlns:a16="http://schemas.microsoft.com/office/drawing/2014/main" id="{3C74E0B6-088C-4E3F-B961-B91DDB549B20}"/>
              </a:ext>
            </a:extLst>
          </p:cNvPr>
          <p:cNvSpPr txBox="1"/>
          <p:nvPr/>
        </p:nvSpPr>
        <p:spPr>
          <a:xfrm>
            <a:off x="6378707" y="1915999"/>
            <a:ext cx="3695242" cy="1477328"/>
          </a:xfrm>
          <a:prstGeom prst="rect">
            <a:avLst/>
          </a:prstGeom>
          <a:noFill/>
        </p:spPr>
        <p:txBody>
          <a:bodyPr wrap="none" rtlCol="0">
            <a:spAutoFit/>
          </a:bodyPr>
          <a:lstStyle/>
          <a:p>
            <a:pPr algn="ctr"/>
            <a:r>
              <a:rPr lang="en-US" dirty="0"/>
              <a:t>NUMBER OF ACTIVE ARIZONA</a:t>
            </a:r>
          </a:p>
          <a:p>
            <a:pPr algn="ctr"/>
            <a:r>
              <a:rPr lang="en-US" dirty="0"/>
              <a:t>COUNCILS WHICH HAVE NOT</a:t>
            </a:r>
          </a:p>
          <a:p>
            <a:pPr algn="ctr"/>
            <a:r>
              <a:rPr lang="en-US" dirty="0"/>
              <a:t>RECORDED ANY MEMBERSHIP</a:t>
            </a:r>
          </a:p>
          <a:p>
            <a:pPr algn="ctr"/>
            <a:r>
              <a:rPr lang="en-US" dirty="0"/>
              <a:t>ADDITIONS DURING THE</a:t>
            </a:r>
          </a:p>
          <a:p>
            <a:pPr algn="ctr"/>
            <a:r>
              <a:rPr lang="en-US" dirty="0"/>
              <a:t>CURRENT FRATERNAL YEAR…</a:t>
            </a:r>
          </a:p>
        </p:txBody>
      </p:sp>
      <p:sp>
        <p:nvSpPr>
          <p:cNvPr id="5" name="TextBox 4">
            <a:extLst>
              <a:ext uri="{FF2B5EF4-FFF2-40B4-BE49-F238E27FC236}">
                <a16:creationId xmlns:a16="http://schemas.microsoft.com/office/drawing/2014/main" id="{F6161B2B-B5A0-4564-B30A-BFF03916902C}"/>
              </a:ext>
            </a:extLst>
          </p:cNvPr>
          <p:cNvSpPr txBox="1"/>
          <p:nvPr/>
        </p:nvSpPr>
        <p:spPr>
          <a:xfrm>
            <a:off x="6858005" y="3276600"/>
            <a:ext cx="2736647" cy="3154710"/>
          </a:xfrm>
          <a:prstGeom prst="rect">
            <a:avLst/>
          </a:prstGeom>
          <a:noFill/>
        </p:spPr>
        <p:txBody>
          <a:bodyPr wrap="none" rtlCol="0">
            <a:spAutoFit/>
          </a:bodyPr>
          <a:lstStyle/>
          <a:p>
            <a:r>
              <a:rPr lang="en-US" sz="19900" dirty="0"/>
              <a:t>62</a:t>
            </a:r>
          </a:p>
        </p:txBody>
      </p:sp>
      <p:sp>
        <p:nvSpPr>
          <p:cNvPr id="6" name="Footer Placeholder 2">
            <a:extLst>
              <a:ext uri="{FF2B5EF4-FFF2-40B4-BE49-F238E27FC236}">
                <a16:creationId xmlns:a16="http://schemas.microsoft.com/office/drawing/2014/main" id="{99042A75-FF4C-2644-BB6F-AB7108F6B8DF}"/>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943431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5" name="Rectangle 4">
            <a:extLst>
              <a:ext uri="{FF2B5EF4-FFF2-40B4-BE49-F238E27FC236}">
                <a16:creationId xmlns:a16="http://schemas.microsoft.com/office/drawing/2014/main" id="{EA48420A-A9C9-4081-9148-0BC0447B0559}"/>
              </a:ext>
            </a:extLst>
          </p:cNvPr>
          <p:cNvSpPr/>
          <p:nvPr/>
        </p:nvSpPr>
        <p:spPr>
          <a:xfrm>
            <a:off x="1752597" y="2033778"/>
            <a:ext cx="8686800" cy="2790444"/>
          </a:xfrm>
          <a:prstGeom prst="rect">
            <a:avLst/>
          </a:prstGeom>
        </p:spPr>
        <p:txBody>
          <a:bodyPr wrap="square">
            <a:spAutoFit/>
          </a:bodyPr>
          <a:lstStyle/>
          <a:p>
            <a:pPr algn="ctr">
              <a:lnSpc>
                <a:spcPct val="107000"/>
              </a:lnSpc>
              <a:spcAft>
                <a:spcPts val="800"/>
              </a:spcAft>
            </a:pPr>
            <a:r>
              <a:rPr lang="en-US" sz="2800" dirty="0">
                <a:ea typeface="Calibri" panose="020F0502020204030204" pitchFamily="34" charset="0"/>
                <a:cs typeface="Times New Roman" panose="02020603050405020304" pitchFamily="18" charset="0"/>
              </a:rPr>
              <a:t>Intake Goal: 950/*355</a:t>
            </a:r>
          </a:p>
          <a:p>
            <a:pPr algn="ctr">
              <a:lnSpc>
                <a:spcPct val="107000"/>
              </a:lnSpc>
              <a:spcAft>
                <a:spcPts val="800"/>
              </a:spcAft>
            </a:pPr>
            <a:r>
              <a:rPr lang="en-US" sz="2800" dirty="0">
                <a:ea typeface="Calibri" panose="020F0502020204030204" pitchFamily="34" charset="0"/>
                <a:cs typeface="Times New Roman" panose="02020603050405020304" pitchFamily="18" charset="0"/>
              </a:rPr>
              <a:t>Star Councils: 26/1 Qualifier</a:t>
            </a:r>
          </a:p>
          <a:p>
            <a:pPr algn="ctr">
              <a:lnSpc>
                <a:spcPct val="107000"/>
              </a:lnSpc>
              <a:spcAft>
                <a:spcPts val="800"/>
              </a:spcAft>
            </a:pPr>
            <a:r>
              <a:rPr lang="en-US" sz="2800" dirty="0">
                <a:ea typeface="Calibri" panose="020F0502020204030204" pitchFamily="34" charset="0"/>
                <a:cs typeface="Times New Roman" panose="02020603050405020304" pitchFamily="18" charset="0"/>
              </a:rPr>
              <a:t>(#17036 at 325% Membership &amp; 100% Insurance)</a:t>
            </a:r>
          </a:p>
          <a:p>
            <a:pPr algn="ctr">
              <a:lnSpc>
                <a:spcPct val="107000"/>
              </a:lnSpc>
              <a:spcAft>
                <a:spcPts val="800"/>
              </a:spcAft>
            </a:pPr>
            <a:r>
              <a:rPr lang="en-US" sz="2800" dirty="0">
                <a:ea typeface="Calibri" panose="020F0502020204030204" pitchFamily="34" charset="0"/>
                <a:cs typeface="Times New Roman" panose="02020603050405020304" pitchFamily="18" charset="0"/>
              </a:rPr>
              <a:t>New Council Development: 2/1</a:t>
            </a:r>
          </a:p>
          <a:p>
            <a:pPr algn="ctr">
              <a:lnSpc>
                <a:spcPct val="107000"/>
              </a:lnSpc>
              <a:spcAft>
                <a:spcPts val="800"/>
              </a:spcAft>
            </a:pPr>
            <a:r>
              <a:rPr lang="en-US" sz="2800" dirty="0">
                <a:ea typeface="Calibri" panose="020F0502020204030204" pitchFamily="34" charset="0"/>
                <a:cs typeface="Times New Roman" panose="02020603050405020304" pitchFamily="18" charset="0"/>
              </a:rPr>
              <a:t>Reactivations:  3/1</a:t>
            </a:r>
            <a:endParaRPr lang="en-US" sz="2800" dirty="0">
              <a:cs typeface="Times New Roman" panose="02020603050405020304" pitchFamily="18" charset="0"/>
            </a:endParaRPr>
          </a:p>
        </p:txBody>
      </p:sp>
      <p:sp>
        <p:nvSpPr>
          <p:cNvPr id="6" name="TextBox 5">
            <a:extLst>
              <a:ext uri="{FF2B5EF4-FFF2-40B4-BE49-F238E27FC236}">
                <a16:creationId xmlns:a16="http://schemas.microsoft.com/office/drawing/2014/main" id="{27E76AAC-2877-4569-B446-D6956DBA5FBC}"/>
              </a:ext>
            </a:extLst>
          </p:cNvPr>
          <p:cNvSpPr txBox="1"/>
          <p:nvPr/>
        </p:nvSpPr>
        <p:spPr>
          <a:xfrm>
            <a:off x="2300729" y="945476"/>
            <a:ext cx="7590539" cy="800219"/>
          </a:xfrm>
          <a:prstGeom prst="rect">
            <a:avLst/>
          </a:prstGeom>
          <a:noFill/>
        </p:spPr>
        <p:txBody>
          <a:bodyPr wrap="none" rtlCol="0">
            <a:spAutoFit/>
          </a:bodyPr>
          <a:lstStyle/>
          <a:p>
            <a:r>
              <a:rPr lang="en-US" sz="2800" b="1" dirty="0">
                <a:ea typeface="Calibri" panose="020F0502020204030204" pitchFamily="34" charset="0"/>
                <a:cs typeface="Times New Roman" panose="02020603050405020304" pitchFamily="18" charset="0"/>
              </a:rPr>
              <a:t>Supreme Circle of Honor-Membership Goals</a:t>
            </a:r>
          </a:p>
          <a:p>
            <a:endParaRPr lang="en-US" dirty="0"/>
          </a:p>
        </p:txBody>
      </p:sp>
      <p:sp>
        <p:nvSpPr>
          <p:cNvPr id="2" name="Rectangle 1">
            <a:extLst>
              <a:ext uri="{FF2B5EF4-FFF2-40B4-BE49-F238E27FC236}">
                <a16:creationId xmlns:a16="http://schemas.microsoft.com/office/drawing/2014/main" id="{9641692F-695D-4CDF-8485-A6F2E49F0390}"/>
              </a:ext>
            </a:extLst>
          </p:cNvPr>
          <p:cNvSpPr/>
          <p:nvPr/>
        </p:nvSpPr>
        <p:spPr>
          <a:xfrm>
            <a:off x="2026664" y="5791201"/>
            <a:ext cx="8138668" cy="409215"/>
          </a:xfrm>
          <a:prstGeom prst="rect">
            <a:avLst/>
          </a:prstGeom>
        </p:spPr>
        <p:txBody>
          <a:bodyPr wrap="square">
            <a:spAutoFit/>
          </a:bodyPr>
          <a:lstStyle/>
          <a:p>
            <a:pPr algn="ctr">
              <a:lnSpc>
                <a:spcPct val="107000"/>
              </a:lnSpc>
              <a:spcAft>
                <a:spcPts val="800"/>
              </a:spcAft>
            </a:pPr>
            <a:r>
              <a:rPr lang="en-US" sz="2000" dirty="0">
                <a:cs typeface="Times New Roman" panose="02020603050405020304" pitchFamily="18" charset="0"/>
              </a:rPr>
              <a:t>*Arizona currently ranks #12 in The Order for Intake at 37.37% to Goal</a:t>
            </a:r>
          </a:p>
        </p:txBody>
      </p:sp>
      <p:sp>
        <p:nvSpPr>
          <p:cNvPr id="7" name="Footer Placeholder 2">
            <a:extLst>
              <a:ext uri="{FF2B5EF4-FFF2-40B4-BE49-F238E27FC236}">
                <a16:creationId xmlns:a16="http://schemas.microsoft.com/office/drawing/2014/main" id="{FC7C3A12-76E0-2946-B41C-BABCAA950CD3}"/>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079064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TextBox 1">
            <a:extLst>
              <a:ext uri="{FF2B5EF4-FFF2-40B4-BE49-F238E27FC236}">
                <a16:creationId xmlns:a16="http://schemas.microsoft.com/office/drawing/2014/main" id="{2603C468-F5B5-49A1-A034-C29F8453A5AC}"/>
              </a:ext>
            </a:extLst>
          </p:cNvPr>
          <p:cNvSpPr txBox="1"/>
          <p:nvPr/>
        </p:nvSpPr>
        <p:spPr>
          <a:xfrm>
            <a:off x="2125199" y="1038178"/>
            <a:ext cx="7941598" cy="584775"/>
          </a:xfrm>
          <a:prstGeom prst="rect">
            <a:avLst/>
          </a:prstGeom>
          <a:noFill/>
        </p:spPr>
        <p:txBody>
          <a:bodyPr wrap="none" rtlCol="0">
            <a:spAutoFit/>
          </a:bodyPr>
          <a:lstStyle/>
          <a:p>
            <a:r>
              <a:rPr lang="en-US" sz="3200" dirty="0"/>
              <a:t>2018-2019 Membership Game Plan Review</a:t>
            </a:r>
          </a:p>
        </p:txBody>
      </p:sp>
      <p:sp>
        <p:nvSpPr>
          <p:cNvPr id="3" name="TextBox 2">
            <a:extLst>
              <a:ext uri="{FF2B5EF4-FFF2-40B4-BE49-F238E27FC236}">
                <a16:creationId xmlns:a16="http://schemas.microsoft.com/office/drawing/2014/main" id="{683F56F4-6BE7-42E0-8E84-D38DC5D3525B}"/>
              </a:ext>
            </a:extLst>
          </p:cNvPr>
          <p:cNvSpPr txBox="1"/>
          <p:nvPr/>
        </p:nvSpPr>
        <p:spPr>
          <a:xfrm>
            <a:off x="5562600" y="2286001"/>
            <a:ext cx="4342856" cy="4062651"/>
          </a:xfrm>
          <a:prstGeom prst="rect">
            <a:avLst/>
          </a:prstGeom>
          <a:noFill/>
        </p:spPr>
        <p:txBody>
          <a:bodyPr wrap="none" rtlCol="0">
            <a:spAutoFit/>
          </a:bodyPr>
          <a:lstStyle/>
          <a:p>
            <a:pPr algn="ctr"/>
            <a:r>
              <a:rPr lang="en-US" sz="2400" dirty="0"/>
              <a:t>Memberships plan this year</a:t>
            </a:r>
          </a:p>
          <a:p>
            <a:pPr algn="ctr"/>
            <a:r>
              <a:rPr lang="en-US" sz="2400" dirty="0"/>
              <a:t>involves 7 Strategies:</a:t>
            </a:r>
          </a:p>
          <a:p>
            <a:pPr algn="ctr"/>
            <a:endParaRPr lang="en-US" sz="2400" dirty="0"/>
          </a:p>
          <a:p>
            <a:pPr algn="ctr"/>
            <a:r>
              <a:rPr lang="en-US" sz="2400" dirty="0">
                <a:ea typeface="Tahoma" panose="020B0604030504040204" pitchFamily="34" charset="0"/>
                <a:cs typeface="Tahoma" panose="020B0604030504040204" pitchFamily="34" charset="0"/>
              </a:rPr>
              <a:t>Increase Communication</a:t>
            </a:r>
          </a:p>
          <a:p>
            <a:pPr algn="ctr"/>
            <a:r>
              <a:rPr lang="en-US" sz="2400" dirty="0">
                <a:ea typeface="Tahoma" panose="020B0604030504040204" pitchFamily="34" charset="0"/>
                <a:cs typeface="Tahoma" panose="020B0604030504040204" pitchFamily="34" charset="0"/>
              </a:rPr>
              <a:t>Build a Membership Team</a:t>
            </a:r>
          </a:p>
          <a:p>
            <a:pPr algn="ctr"/>
            <a:r>
              <a:rPr lang="en-US" sz="2400" dirty="0">
                <a:ea typeface="Tahoma" panose="020B0604030504040204" pitchFamily="34" charset="0"/>
                <a:cs typeface="Tahoma" panose="020B0604030504040204" pitchFamily="34" charset="0"/>
              </a:rPr>
              <a:t>Makeover State Website</a:t>
            </a:r>
          </a:p>
          <a:p>
            <a:pPr algn="ctr"/>
            <a:r>
              <a:rPr lang="en-US" sz="2400" dirty="0">
                <a:ea typeface="Tahoma" panose="020B0604030504040204" pitchFamily="34" charset="0"/>
                <a:cs typeface="Tahoma" panose="020B0604030504040204" pitchFamily="34" charset="0"/>
              </a:rPr>
              <a:t>Promote eMembership</a:t>
            </a:r>
          </a:p>
          <a:p>
            <a:pPr algn="ctr"/>
            <a:r>
              <a:rPr lang="en-US" sz="2400" dirty="0">
                <a:ea typeface="Tahoma" panose="020B0604030504040204" pitchFamily="34" charset="0"/>
                <a:cs typeface="Tahoma" panose="020B0604030504040204" pitchFamily="34" charset="0"/>
              </a:rPr>
              <a:t>Implement Shepherd Program</a:t>
            </a:r>
          </a:p>
          <a:p>
            <a:pPr algn="ctr"/>
            <a:r>
              <a:rPr lang="en-US" sz="2400" dirty="0">
                <a:ea typeface="Tahoma" panose="020B0604030504040204" pitchFamily="34" charset="0"/>
                <a:cs typeface="Tahoma" panose="020B0604030504040204" pitchFamily="34" charset="0"/>
              </a:rPr>
              <a:t>Practice AMP Philosophy</a:t>
            </a:r>
          </a:p>
          <a:p>
            <a:pPr algn="ctr"/>
            <a:r>
              <a:rPr lang="en-US" sz="2400" dirty="0">
                <a:ea typeface="Tahoma" panose="020B0604030504040204" pitchFamily="34" charset="0"/>
                <a:cs typeface="Tahoma" panose="020B0604030504040204" pitchFamily="34" charset="0"/>
              </a:rPr>
              <a:t>Improve Incentives</a:t>
            </a:r>
          </a:p>
          <a:p>
            <a:pPr algn="ctr"/>
            <a:endParaRPr lang="en-US" dirty="0"/>
          </a:p>
        </p:txBody>
      </p:sp>
      <p:pic>
        <p:nvPicPr>
          <p:cNvPr id="5" name="Picture 4">
            <a:extLst>
              <a:ext uri="{FF2B5EF4-FFF2-40B4-BE49-F238E27FC236}">
                <a16:creationId xmlns:a16="http://schemas.microsoft.com/office/drawing/2014/main" id="{6609D20B-9F25-4F27-9D58-E42AB77EE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546753"/>
            <a:ext cx="3483230" cy="5235048"/>
          </a:xfrm>
          <a:prstGeom prst="rect">
            <a:avLst/>
          </a:prstGeom>
        </p:spPr>
      </p:pic>
      <p:sp>
        <p:nvSpPr>
          <p:cNvPr id="6" name="Footer Placeholder 2">
            <a:extLst>
              <a:ext uri="{FF2B5EF4-FFF2-40B4-BE49-F238E27FC236}">
                <a16:creationId xmlns:a16="http://schemas.microsoft.com/office/drawing/2014/main" id="{80577E55-B8FC-1140-8CB5-18F9850A1652}"/>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4003945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pic>
        <p:nvPicPr>
          <p:cNvPr id="3" name="Picture 2">
            <a:extLst>
              <a:ext uri="{FF2B5EF4-FFF2-40B4-BE49-F238E27FC236}">
                <a16:creationId xmlns:a16="http://schemas.microsoft.com/office/drawing/2014/main" id="{7164FFCF-8460-41F6-99FF-2CD6CA2DC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956" y="2639440"/>
            <a:ext cx="1887853" cy="2248130"/>
          </a:xfrm>
          <a:prstGeom prst="rect">
            <a:avLst/>
          </a:prstGeom>
        </p:spPr>
      </p:pic>
      <p:pic>
        <p:nvPicPr>
          <p:cNvPr id="5" name="Picture 4">
            <a:extLst>
              <a:ext uri="{FF2B5EF4-FFF2-40B4-BE49-F238E27FC236}">
                <a16:creationId xmlns:a16="http://schemas.microsoft.com/office/drawing/2014/main" id="{E617EE41-4F4E-4802-A772-E1E2C72D2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194" y="2476995"/>
            <a:ext cx="2252384" cy="2492833"/>
          </a:xfrm>
          <a:prstGeom prst="rect">
            <a:avLst/>
          </a:prstGeom>
        </p:spPr>
      </p:pic>
      <p:pic>
        <p:nvPicPr>
          <p:cNvPr id="6" name="Picture 5">
            <a:extLst>
              <a:ext uri="{FF2B5EF4-FFF2-40B4-BE49-F238E27FC236}">
                <a16:creationId xmlns:a16="http://schemas.microsoft.com/office/drawing/2014/main" id="{1D5EB22E-4318-4000-A8DB-A6B8BE5928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3334" y="2630999"/>
            <a:ext cx="2255113" cy="2255113"/>
          </a:xfrm>
          <a:prstGeom prst="rect">
            <a:avLst/>
          </a:prstGeom>
        </p:spPr>
      </p:pic>
      <p:pic>
        <p:nvPicPr>
          <p:cNvPr id="7" name="Picture 6">
            <a:extLst>
              <a:ext uri="{FF2B5EF4-FFF2-40B4-BE49-F238E27FC236}">
                <a16:creationId xmlns:a16="http://schemas.microsoft.com/office/drawing/2014/main" id="{7D50A9D6-3675-4CCD-A055-09ED9A5858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5278" y="2599346"/>
            <a:ext cx="2308563" cy="2248130"/>
          </a:xfrm>
          <a:prstGeom prst="rect">
            <a:avLst/>
          </a:prstGeom>
        </p:spPr>
      </p:pic>
      <p:sp>
        <p:nvSpPr>
          <p:cNvPr id="2" name="TextBox 1">
            <a:extLst>
              <a:ext uri="{FF2B5EF4-FFF2-40B4-BE49-F238E27FC236}">
                <a16:creationId xmlns:a16="http://schemas.microsoft.com/office/drawing/2014/main" id="{A13669DE-2C38-4308-B081-4B081D640DA4}"/>
              </a:ext>
            </a:extLst>
          </p:cNvPr>
          <p:cNvSpPr txBox="1"/>
          <p:nvPr/>
        </p:nvSpPr>
        <p:spPr>
          <a:xfrm>
            <a:off x="3089527" y="1771804"/>
            <a:ext cx="6093335" cy="523220"/>
          </a:xfrm>
          <a:prstGeom prst="rect">
            <a:avLst/>
          </a:prstGeom>
          <a:noFill/>
        </p:spPr>
        <p:txBody>
          <a:bodyPr wrap="none" rtlCol="0">
            <a:spAutoFit/>
          </a:bodyPr>
          <a:lstStyle/>
          <a:p>
            <a:r>
              <a:rPr lang="en-US" sz="2800" b="1" dirty="0"/>
              <a:t>Strategy 1: Increase Communication</a:t>
            </a:r>
          </a:p>
        </p:txBody>
      </p:sp>
      <p:sp>
        <p:nvSpPr>
          <p:cNvPr id="9" name="TextBox 8">
            <a:extLst>
              <a:ext uri="{FF2B5EF4-FFF2-40B4-BE49-F238E27FC236}">
                <a16:creationId xmlns:a16="http://schemas.microsoft.com/office/drawing/2014/main" id="{F481DABA-EA37-4731-90D0-B687E012900C}"/>
              </a:ext>
            </a:extLst>
          </p:cNvPr>
          <p:cNvSpPr txBox="1"/>
          <p:nvPr/>
        </p:nvSpPr>
        <p:spPr>
          <a:xfrm>
            <a:off x="4075611" y="4887570"/>
            <a:ext cx="1970411" cy="338554"/>
          </a:xfrm>
          <a:prstGeom prst="rect">
            <a:avLst/>
          </a:prstGeom>
          <a:noFill/>
        </p:spPr>
        <p:txBody>
          <a:bodyPr wrap="none" rtlCol="0">
            <a:spAutoFit/>
          </a:bodyPr>
          <a:lstStyle/>
          <a:p>
            <a:r>
              <a:rPr lang="en-US" sz="1600" dirty="0"/>
              <a:t>@KofCMembership</a:t>
            </a:r>
          </a:p>
        </p:txBody>
      </p:sp>
      <p:sp>
        <p:nvSpPr>
          <p:cNvPr id="10" name="TextBox 9">
            <a:extLst>
              <a:ext uri="{FF2B5EF4-FFF2-40B4-BE49-F238E27FC236}">
                <a16:creationId xmlns:a16="http://schemas.microsoft.com/office/drawing/2014/main" id="{05532CB3-0965-4B33-ABA7-63D595D68C9B}"/>
              </a:ext>
            </a:extLst>
          </p:cNvPr>
          <p:cNvSpPr txBox="1"/>
          <p:nvPr/>
        </p:nvSpPr>
        <p:spPr>
          <a:xfrm>
            <a:off x="2184395" y="5056848"/>
            <a:ext cx="1555234" cy="830997"/>
          </a:xfrm>
          <a:prstGeom prst="rect">
            <a:avLst/>
          </a:prstGeom>
          <a:noFill/>
        </p:spPr>
        <p:txBody>
          <a:bodyPr wrap="none" rtlCol="0">
            <a:spAutoFit/>
          </a:bodyPr>
          <a:lstStyle/>
          <a:p>
            <a:pPr algn="ctr"/>
            <a:r>
              <a:rPr lang="en-US" sz="1600" dirty="0"/>
              <a:t>KOCOA</a:t>
            </a:r>
          </a:p>
          <a:p>
            <a:pPr algn="ctr"/>
            <a:r>
              <a:rPr lang="en-US" sz="1600" dirty="0"/>
              <a:t>MONTHLY</a:t>
            </a:r>
          </a:p>
          <a:p>
            <a:pPr algn="ctr"/>
            <a:r>
              <a:rPr lang="en-US" sz="1600" dirty="0"/>
              <a:t>NEWSLETTER</a:t>
            </a:r>
          </a:p>
        </p:txBody>
      </p:sp>
      <p:sp>
        <p:nvSpPr>
          <p:cNvPr id="16" name="TextBox 15">
            <a:extLst>
              <a:ext uri="{FF2B5EF4-FFF2-40B4-BE49-F238E27FC236}">
                <a16:creationId xmlns:a16="http://schemas.microsoft.com/office/drawing/2014/main" id="{25665EFE-35D3-43E8-B286-950198E69DDE}"/>
              </a:ext>
            </a:extLst>
          </p:cNvPr>
          <p:cNvSpPr txBox="1"/>
          <p:nvPr/>
        </p:nvSpPr>
        <p:spPr>
          <a:xfrm>
            <a:off x="6477001" y="4890733"/>
            <a:ext cx="1729961" cy="338554"/>
          </a:xfrm>
          <a:prstGeom prst="rect">
            <a:avLst/>
          </a:prstGeom>
          <a:noFill/>
        </p:spPr>
        <p:txBody>
          <a:bodyPr wrap="none" rtlCol="0">
            <a:spAutoFit/>
          </a:bodyPr>
          <a:lstStyle/>
          <a:p>
            <a:r>
              <a:rPr lang="en-US" sz="1600" dirty="0"/>
              <a:t>AZ DIRECTORY</a:t>
            </a:r>
          </a:p>
        </p:txBody>
      </p:sp>
      <p:sp>
        <p:nvSpPr>
          <p:cNvPr id="17" name="TextBox 16">
            <a:extLst>
              <a:ext uri="{FF2B5EF4-FFF2-40B4-BE49-F238E27FC236}">
                <a16:creationId xmlns:a16="http://schemas.microsoft.com/office/drawing/2014/main" id="{C33C88DB-45B3-43C7-8A9C-EBEF581414AE}"/>
              </a:ext>
            </a:extLst>
          </p:cNvPr>
          <p:cNvSpPr txBox="1"/>
          <p:nvPr/>
        </p:nvSpPr>
        <p:spPr>
          <a:xfrm>
            <a:off x="8616903" y="4887571"/>
            <a:ext cx="1752403" cy="584775"/>
          </a:xfrm>
          <a:prstGeom prst="rect">
            <a:avLst/>
          </a:prstGeom>
          <a:noFill/>
        </p:spPr>
        <p:txBody>
          <a:bodyPr wrap="none" rtlCol="0">
            <a:spAutoFit/>
          </a:bodyPr>
          <a:lstStyle/>
          <a:p>
            <a:pPr algn="ctr"/>
            <a:r>
              <a:rPr lang="en-US" sz="1600" dirty="0"/>
              <a:t>INCREASED DD</a:t>
            </a:r>
          </a:p>
          <a:p>
            <a:pPr algn="ctr"/>
            <a:r>
              <a:rPr lang="en-US" sz="1600" dirty="0"/>
              <a:t>ATTENDANCE</a:t>
            </a:r>
          </a:p>
        </p:txBody>
      </p:sp>
      <p:sp>
        <p:nvSpPr>
          <p:cNvPr id="12" name="Footer Placeholder 2">
            <a:extLst>
              <a:ext uri="{FF2B5EF4-FFF2-40B4-BE49-F238E27FC236}">
                <a16:creationId xmlns:a16="http://schemas.microsoft.com/office/drawing/2014/main" id="{4A7B45EB-4C43-174C-8B23-94C5F6C0BEDD}"/>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759192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3" name="TextBox 2">
            <a:extLst>
              <a:ext uri="{FF2B5EF4-FFF2-40B4-BE49-F238E27FC236}">
                <a16:creationId xmlns:a16="http://schemas.microsoft.com/office/drawing/2014/main" id="{A73D3CDE-911C-4618-8307-CBAD635804AA}"/>
              </a:ext>
            </a:extLst>
          </p:cNvPr>
          <p:cNvSpPr txBox="1"/>
          <p:nvPr/>
        </p:nvSpPr>
        <p:spPr>
          <a:xfrm>
            <a:off x="2850558" y="1676400"/>
            <a:ext cx="6490879" cy="523220"/>
          </a:xfrm>
          <a:prstGeom prst="rect">
            <a:avLst/>
          </a:prstGeom>
          <a:noFill/>
        </p:spPr>
        <p:txBody>
          <a:bodyPr wrap="none" rtlCol="0">
            <a:spAutoFit/>
          </a:bodyPr>
          <a:lstStyle/>
          <a:p>
            <a:r>
              <a:rPr lang="en-US" sz="2800" b="1" dirty="0"/>
              <a:t>Strategy 2: Build A Membership Team</a:t>
            </a:r>
          </a:p>
        </p:txBody>
      </p:sp>
      <p:pic>
        <p:nvPicPr>
          <p:cNvPr id="5" name="Picture 4">
            <a:extLst>
              <a:ext uri="{FF2B5EF4-FFF2-40B4-BE49-F238E27FC236}">
                <a16:creationId xmlns:a16="http://schemas.microsoft.com/office/drawing/2014/main" id="{686A978B-68A9-4841-9924-4D3373B4C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965" y="2438401"/>
            <a:ext cx="5288062" cy="3518965"/>
          </a:xfrm>
          <a:prstGeom prst="rect">
            <a:avLst/>
          </a:prstGeom>
        </p:spPr>
      </p:pic>
      <p:sp>
        <p:nvSpPr>
          <p:cNvPr id="6" name="Footer Placeholder 2">
            <a:extLst>
              <a:ext uri="{FF2B5EF4-FFF2-40B4-BE49-F238E27FC236}">
                <a16:creationId xmlns:a16="http://schemas.microsoft.com/office/drawing/2014/main" id="{3AF2FC35-FF97-C04A-83B5-4930051F3254}"/>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589528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TextBox 1">
            <a:extLst>
              <a:ext uri="{FF2B5EF4-FFF2-40B4-BE49-F238E27FC236}">
                <a16:creationId xmlns:a16="http://schemas.microsoft.com/office/drawing/2014/main" id="{E0B431ED-BBE4-4013-92C8-DB9A8999FC7C}"/>
              </a:ext>
            </a:extLst>
          </p:cNvPr>
          <p:cNvSpPr txBox="1"/>
          <p:nvPr/>
        </p:nvSpPr>
        <p:spPr>
          <a:xfrm>
            <a:off x="3171961" y="3136613"/>
            <a:ext cx="5848076" cy="584775"/>
          </a:xfrm>
          <a:prstGeom prst="rect">
            <a:avLst/>
          </a:prstGeom>
          <a:noFill/>
        </p:spPr>
        <p:txBody>
          <a:bodyPr wrap="none" rtlCol="0">
            <a:spAutoFit/>
          </a:bodyPr>
          <a:lstStyle/>
          <a:p>
            <a:r>
              <a:rPr lang="en-US" sz="3200" dirty="0"/>
              <a:t>Who is the Membership Team?</a:t>
            </a:r>
          </a:p>
        </p:txBody>
      </p:sp>
      <p:sp>
        <p:nvSpPr>
          <p:cNvPr id="5" name="Footer Placeholder 2">
            <a:extLst>
              <a:ext uri="{FF2B5EF4-FFF2-40B4-BE49-F238E27FC236}">
                <a16:creationId xmlns:a16="http://schemas.microsoft.com/office/drawing/2014/main" id="{76DF67CD-F7F6-D84D-BF5D-149F76880211}"/>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268803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Agent</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6875" y="2630487"/>
            <a:ext cx="885825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1524000"/>
            <a:ext cx="10363200" cy="584775"/>
          </a:xfrm>
          <a:prstGeom prst="rect">
            <a:avLst/>
          </a:prstGeom>
          <a:noFill/>
        </p:spPr>
        <p:txBody>
          <a:bodyPr wrap="square" rtlCol="0">
            <a:spAutoFit/>
          </a:bodyPr>
          <a:lstStyle/>
          <a:p>
            <a:pPr algn="ctr"/>
            <a:r>
              <a:rPr lang="en-US" sz="3200" dirty="0"/>
              <a:t>www.azknights.com</a:t>
            </a:r>
          </a:p>
        </p:txBody>
      </p:sp>
      <p:sp>
        <p:nvSpPr>
          <p:cNvPr id="6"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547552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2748017" y="293683"/>
            <a:ext cx="6558206" cy="1754326"/>
          </a:xfrm>
          <a:prstGeom prst="rect">
            <a:avLst/>
          </a:prstGeom>
          <a:noFill/>
        </p:spPr>
        <p:txBody>
          <a:bodyPr wrap="none" rtlCol="0">
            <a:spAutoFit/>
          </a:bodyPr>
          <a:lstStyle/>
          <a:p>
            <a:pPr algn="ctr"/>
            <a:r>
              <a:rPr lang="en-US" sz="3600" b="1" dirty="0"/>
              <a:t>Arizona Knights of Columbus</a:t>
            </a:r>
          </a:p>
          <a:p>
            <a:pPr algn="ctr"/>
            <a:r>
              <a:rPr lang="en-US" sz="3600" b="1" dirty="0"/>
              <a:t>2018 Membership </a:t>
            </a:r>
          </a:p>
          <a:p>
            <a:pPr algn="ctr"/>
            <a:r>
              <a:rPr lang="en-US" sz="3600" b="1" dirty="0"/>
              <a:t>Team</a:t>
            </a:r>
          </a:p>
        </p:txBody>
      </p:sp>
      <p:pic>
        <p:nvPicPr>
          <p:cNvPr id="5" name="Picture 4">
            <a:extLst>
              <a:ext uri="{FF2B5EF4-FFF2-40B4-BE49-F238E27FC236}">
                <a16:creationId xmlns:a16="http://schemas.microsoft.com/office/drawing/2014/main" id="{3107C23F-8B29-4211-8287-D9DE328AE7BD}"/>
              </a:ext>
            </a:extLst>
          </p:cNvPr>
          <p:cNvPicPr>
            <a:picLocks noChangeAspect="1"/>
          </p:cNvPicPr>
          <p:nvPr/>
        </p:nvPicPr>
        <p:blipFill>
          <a:blip r:embed="rId3"/>
          <a:stretch>
            <a:fillRect/>
          </a:stretch>
        </p:blipFill>
        <p:spPr>
          <a:xfrm>
            <a:off x="1639598" y="2350172"/>
            <a:ext cx="969032" cy="1338052"/>
          </a:xfrm>
          <a:prstGeom prst="rect">
            <a:avLst/>
          </a:prstGeom>
        </p:spPr>
      </p:pic>
      <p:pic>
        <p:nvPicPr>
          <p:cNvPr id="6" name="Picture 5">
            <a:extLst>
              <a:ext uri="{FF2B5EF4-FFF2-40B4-BE49-F238E27FC236}">
                <a16:creationId xmlns:a16="http://schemas.microsoft.com/office/drawing/2014/main" id="{90019590-847C-46A3-8134-C250DD17F809}"/>
              </a:ext>
            </a:extLst>
          </p:cNvPr>
          <p:cNvPicPr>
            <a:picLocks noChangeAspect="1"/>
          </p:cNvPicPr>
          <p:nvPr/>
        </p:nvPicPr>
        <p:blipFill>
          <a:blip r:embed="rId4"/>
          <a:stretch>
            <a:fillRect/>
          </a:stretch>
        </p:blipFill>
        <p:spPr>
          <a:xfrm>
            <a:off x="2714127" y="2350172"/>
            <a:ext cx="985558" cy="1326024"/>
          </a:xfrm>
          <a:prstGeom prst="rect">
            <a:avLst/>
          </a:prstGeom>
        </p:spPr>
      </p:pic>
      <p:pic>
        <p:nvPicPr>
          <p:cNvPr id="7" name="Picture 6">
            <a:extLst>
              <a:ext uri="{FF2B5EF4-FFF2-40B4-BE49-F238E27FC236}">
                <a16:creationId xmlns:a16="http://schemas.microsoft.com/office/drawing/2014/main" id="{597B5CA1-105F-42AC-8375-6BC3D4384311}"/>
              </a:ext>
            </a:extLst>
          </p:cNvPr>
          <p:cNvPicPr>
            <a:picLocks noChangeAspect="1"/>
          </p:cNvPicPr>
          <p:nvPr/>
        </p:nvPicPr>
        <p:blipFill>
          <a:blip r:embed="rId5"/>
          <a:stretch>
            <a:fillRect/>
          </a:stretch>
        </p:blipFill>
        <p:spPr>
          <a:xfrm>
            <a:off x="3821492" y="2350172"/>
            <a:ext cx="1030959" cy="1344084"/>
          </a:xfrm>
          <a:prstGeom prst="rect">
            <a:avLst/>
          </a:prstGeom>
        </p:spPr>
      </p:pic>
      <p:pic>
        <p:nvPicPr>
          <p:cNvPr id="8" name="Picture 7">
            <a:extLst>
              <a:ext uri="{FF2B5EF4-FFF2-40B4-BE49-F238E27FC236}">
                <a16:creationId xmlns:a16="http://schemas.microsoft.com/office/drawing/2014/main" id="{3C724A87-C2D3-4F1F-8D36-03FFDF005B3F}"/>
              </a:ext>
            </a:extLst>
          </p:cNvPr>
          <p:cNvPicPr>
            <a:picLocks noChangeAspect="1"/>
          </p:cNvPicPr>
          <p:nvPr/>
        </p:nvPicPr>
        <p:blipFill>
          <a:blip r:embed="rId6"/>
          <a:stretch>
            <a:fillRect/>
          </a:stretch>
        </p:blipFill>
        <p:spPr>
          <a:xfrm>
            <a:off x="4990760" y="2350172"/>
            <a:ext cx="1022348" cy="1305128"/>
          </a:xfrm>
          <a:prstGeom prst="rect">
            <a:avLst/>
          </a:prstGeom>
        </p:spPr>
      </p:pic>
      <p:pic>
        <p:nvPicPr>
          <p:cNvPr id="10" name="Picture 9">
            <a:extLst>
              <a:ext uri="{FF2B5EF4-FFF2-40B4-BE49-F238E27FC236}">
                <a16:creationId xmlns:a16="http://schemas.microsoft.com/office/drawing/2014/main" id="{3A50BE12-9344-44A9-8839-8F5971627925}"/>
              </a:ext>
            </a:extLst>
          </p:cNvPr>
          <p:cNvPicPr>
            <a:picLocks noChangeAspect="1"/>
          </p:cNvPicPr>
          <p:nvPr/>
        </p:nvPicPr>
        <p:blipFill>
          <a:blip r:embed="rId7"/>
          <a:stretch>
            <a:fillRect/>
          </a:stretch>
        </p:blipFill>
        <p:spPr>
          <a:xfrm>
            <a:off x="6138023" y="2324733"/>
            <a:ext cx="1022349" cy="1269999"/>
          </a:xfrm>
          <a:prstGeom prst="rect">
            <a:avLst/>
          </a:prstGeom>
        </p:spPr>
      </p:pic>
      <p:pic>
        <p:nvPicPr>
          <p:cNvPr id="12" name="Picture 11">
            <a:extLst>
              <a:ext uri="{FF2B5EF4-FFF2-40B4-BE49-F238E27FC236}">
                <a16:creationId xmlns:a16="http://schemas.microsoft.com/office/drawing/2014/main" id="{47F2540C-1C2A-4432-A579-A0D929068787}"/>
              </a:ext>
            </a:extLst>
          </p:cNvPr>
          <p:cNvPicPr>
            <a:picLocks noChangeAspect="1"/>
          </p:cNvPicPr>
          <p:nvPr/>
        </p:nvPicPr>
        <p:blipFill>
          <a:blip r:embed="rId8"/>
          <a:stretch>
            <a:fillRect/>
          </a:stretch>
        </p:blipFill>
        <p:spPr>
          <a:xfrm>
            <a:off x="7298681" y="2310621"/>
            <a:ext cx="1013899" cy="1285106"/>
          </a:xfrm>
          <a:prstGeom prst="rect">
            <a:avLst/>
          </a:prstGeom>
        </p:spPr>
      </p:pic>
      <p:pic>
        <p:nvPicPr>
          <p:cNvPr id="14" name="Picture 13">
            <a:extLst>
              <a:ext uri="{FF2B5EF4-FFF2-40B4-BE49-F238E27FC236}">
                <a16:creationId xmlns:a16="http://schemas.microsoft.com/office/drawing/2014/main" id="{30A496B8-1579-4417-8B4C-CA018D97CF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2397" y="2296509"/>
            <a:ext cx="973667" cy="1298223"/>
          </a:xfrm>
          <a:prstGeom prst="rect">
            <a:avLst/>
          </a:prstGeom>
        </p:spPr>
      </p:pic>
      <p:pic>
        <p:nvPicPr>
          <p:cNvPr id="15" name="Picture 14">
            <a:extLst>
              <a:ext uri="{FF2B5EF4-FFF2-40B4-BE49-F238E27FC236}">
                <a16:creationId xmlns:a16="http://schemas.microsoft.com/office/drawing/2014/main" id="{342E362D-B8C4-473E-AEAA-F7A7E38A2485}"/>
              </a:ext>
            </a:extLst>
          </p:cNvPr>
          <p:cNvPicPr>
            <a:picLocks noChangeAspect="1"/>
          </p:cNvPicPr>
          <p:nvPr/>
        </p:nvPicPr>
        <p:blipFill>
          <a:blip r:embed="rId10"/>
          <a:stretch>
            <a:fillRect/>
          </a:stretch>
        </p:blipFill>
        <p:spPr>
          <a:xfrm>
            <a:off x="9545881" y="2297771"/>
            <a:ext cx="1005858" cy="1283226"/>
          </a:xfrm>
          <a:prstGeom prst="rect">
            <a:avLst/>
          </a:prstGeom>
        </p:spPr>
      </p:pic>
      <p:pic>
        <p:nvPicPr>
          <p:cNvPr id="16" name="Picture 15">
            <a:extLst>
              <a:ext uri="{FF2B5EF4-FFF2-40B4-BE49-F238E27FC236}">
                <a16:creationId xmlns:a16="http://schemas.microsoft.com/office/drawing/2014/main" id="{90668122-DB31-4B22-81B8-440E3CA5DA8B}"/>
              </a:ext>
            </a:extLst>
          </p:cNvPr>
          <p:cNvPicPr>
            <a:picLocks noChangeAspect="1"/>
          </p:cNvPicPr>
          <p:nvPr/>
        </p:nvPicPr>
        <p:blipFill>
          <a:blip r:embed="rId11"/>
          <a:stretch>
            <a:fillRect/>
          </a:stretch>
        </p:blipFill>
        <p:spPr>
          <a:xfrm>
            <a:off x="1639598" y="3810000"/>
            <a:ext cx="969032" cy="1277840"/>
          </a:xfrm>
          <a:prstGeom prst="rect">
            <a:avLst/>
          </a:prstGeom>
        </p:spPr>
      </p:pic>
      <p:pic>
        <p:nvPicPr>
          <p:cNvPr id="17" name="Picture 16">
            <a:extLst>
              <a:ext uri="{FF2B5EF4-FFF2-40B4-BE49-F238E27FC236}">
                <a16:creationId xmlns:a16="http://schemas.microsoft.com/office/drawing/2014/main" id="{7434D4BA-8601-4462-8B5B-C315F69172AA}"/>
              </a:ext>
            </a:extLst>
          </p:cNvPr>
          <p:cNvPicPr>
            <a:picLocks noChangeAspect="1"/>
          </p:cNvPicPr>
          <p:nvPr/>
        </p:nvPicPr>
        <p:blipFill>
          <a:blip r:embed="rId12"/>
          <a:stretch>
            <a:fillRect/>
          </a:stretch>
        </p:blipFill>
        <p:spPr>
          <a:xfrm>
            <a:off x="2714128" y="3810001"/>
            <a:ext cx="985559" cy="1269999"/>
          </a:xfrm>
          <a:prstGeom prst="rect">
            <a:avLst/>
          </a:prstGeom>
        </p:spPr>
      </p:pic>
      <p:pic>
        <p:nvPicPr>
          <p:cNvPr id="18" name="Picture 17">
            <a:extLst>
              <a:ext uri="{FF2B5EF4-FFF2-40B4-BE49-F238E27FC236}">
                <a16:creationId xmlns:a16="http://schemas.microsoft.com/office/drawing/2014/main" id="{33AB92CD-C693-4873-8EF6-429CBF172C62}"/>
              </a:ext>
            </a:extLst>
          </p:cNvPr>
          <p:cNvPicPr>
            <a:picLocks noChangeAspect="1"/>
          </p:cNvPicPr>
          <p:nvPr/>
        </p:nvPicPr>
        <p:blipFill>
          <a:blip r:embed="rId13"/>
          <a:stretch>
            <a:fillRect/>
          </a:stretch>
        </p:blipFill>
        <p:spPr>
          <a:xfrm>
            <a:off x="3821491" y="3810000"/>
            <a:ext cx="1008218" cy="1301750"/>
          </a:xfrm>
          <a:prstGeom prst="rect">
            <a:avLst/>
          </a:prstGeom>
        </p:spPr>
      </p:pic>
      <p:pic>
        <p:nvPicPr>
          <p:cNvPr id="19" name="Picture 18">
            <a:extLst>
              <a:ext uri="{FF2B5EF4-FFF2-40B4-BE49-F238E27FC236}">
                <a16:creationId xmlns:a16="http://schemas.microsoft.com/office/drawing/2014/main" id="{D3C4FBFD-E39F-4916-8131-E1F21201811C}"/>
              </a:ext>
            </a:extLst>
          </p:cNvPr>
          <p:cNvPicPr>
            <a:picLocks noChangeAspect="1"/>
          </p:cNvPicPr>
          <p:nvPr/>
        </p:nvPicPr>
        <p:blipFill>
          <a:blip r:embed="rId14"/>
          <a:stretch>
            <a:fillRect/>
          </a:stretch>
        </p:blipFill>
        <p:spPr>
          <a:xfrm>
            <a:off x="4951514" y="3806622"/>
            <a:ext cx="1061594" cy="1305128"/>
          </a:xfrm>
          <a:prstGeom prst="rect">
            <a:avLst/>
          </a:prstGeom>
        </p:spPr>
      </p:pic>
      <p:pic>
        <p:nvPicPr>
          <p:cNvPr id="20" name="Picture 19">
            <a:extLst>
              <a:ext uri="{FF2B5EF4-FFF2-40B4-BE49-F238E27FC236}">
                <a16:creationId xmlns:a16="http://schemas.microsoft.com/office/drawing/2014/main" id="{91E5E1F2-1A5F-45DA-A9C2-F11436B6BDA4}"/>
              </a:ext>
            </a:extLst>
          </p:cNvPr>
          <p:cNvPicPr>
            <a:picLocks noChangeAspect="1"/>
          </p:cNvPicPr>
          <p:nvPr/>
        </p:nvPicPr>
        <p:blipFill>
          <a:blip r:embed="rId15"/>
          <a:stretch>
            <a:fillRect/>
          </a:stretch>
        </p:blipFill>
        <p:spPr>
          <a:xfrm>
            <a:off x="6125033" y="3806623"/>
            <a:ext cx="1012707" cy="1299631"/>
          </a:xfrm>
          <a:prstGeom prst="rect">
            <a:avLst/>
          </a:prstGeom>
        </p:spPr>
      </p:pic>
      <p:pic>
        <p:nvPicPr>
          <p:cNvPr id="21" name="Picture 20">
            <a:extLst>
              <a:ext uri="{FF2B5EF4-FFF2-40B4-BE49-F238E27FC236}">
                <a16:creationId xmlns:a16="http://schemas.microsoft.com/office/drawing/2014/main" id="{964C9C43-1DB0-4E1F-95EB-08F066F96DC6}"/>
              </a:ext>
            </a:extLst>
          </p:cNvPr>
          <p:cNvPicPr>
            <a:picLocks noChangeAspect="1"/>
          </p:cNvPicPr>
          <p:nvPr/>
        </p:nvPicPr>
        <p:blipFill>
          <a:blip r:embed="rId16"/>
          <a:stretch>
            <a:fillRect/>
          </a:stretch>
        </p:blipFill>
        <p:spPr>
          <a:xfrm>
            <a:off x="7261420" y="3806622"/>
            <a:ext cx="1053547" cy="1273012"/>
          </a:xfrm>
          <a:prstGeom prst="rect">
            <a:avLst/>
          </a:prstGeom>
        </p:spPr>
      </p:pic>
      <p:pic>
        <p:nvPicPr>
          <p:cNvPr id="22" name="Picture 21">
            <a:extLst>
              <a:ext uri="{FF2B5EF4-FFF2-40B4-BE49-F238E27FC236}">
                <a16:creationId xmlns:a16="http://schemas.microsoft.com/office/drawing/2014/main" id="{6C823458-1689-4AEA-BD44-CFA27DB1663D}"/>
              </a:ext>
            </a:extLst>
          </p:cNvPr>
          <p:cNvPicPr>
            <a:picLocks noChangeAspect="1"/>
          </p:cNvPicPr>
          <p:nvPr/>
        </p:nvPicPr>
        <p:blipFill>
          <a:blip r:embed="rId17"/>
          <a:stretch>
            <a:fillRect/>
          </a:stretch>
        </p:blipFill>
        <p:spPr>
          <a:xfrm>
            <a:off x="8426657" y="3806623"/>
            <a:ext cx="1048904" cy="1269999"/>
          </a:xfrm>
          <a:prstGeom prst="rect">
            <a:avLst/>
          </a:prstGeom>
        </p:spPr>
      </p:pic>
      <p:pic>
        <p:nvPicPr>
          <p:cNvPr id="23" name="Picture 22">
            <a:extLst>
              <a:ext uri="{FF2B5EF4-FFF2-40B4-BE49-F238E27FC236}">
                <a16:creationId xmlns:a16="http://schemas.microsoft.com/office/drawing/2014/main" id="{8604F93B-6E74-453E-A321-31178BA40AF5}"/>
              </a:ext>
            </a:extLst>
          </p:cNvPr>
          <p:cNvPicPr>
            <a:picLocks noChangeAspect="1"/>
          </p:cNvPicPr>
          <p:nvPr/>
        </p:nvPicPr>
        <p:blipFill>
          <a:blip r:embed="rId18"/>
          <a:stretch>
            <a:fillRect/>
          </a:stretch>
        </p:blipFill>
        <p:spPr>
          <a:xfrm>
            <a:off x="9560911" y="3791381"/>
            <a:ext cx="990829" cy="1270000"/>
          </a:xfrm>
          <a:prstGeom prst="rect">
            <a:avLst/>
          </a:prstGeom>
        </p:spPr>
      </p:pic>
      <p:pic>
        <p:nvPicPr>
          <p:cNvPr id="24" name="Picture 23">
            <a:extLst>
              <a:ext uri="{FF2B5EF4-FFF2-40B4-BE49-F238E27FC236}">
                <a16:creationId xmlns:a16="http://schemas.microsoft.com/office/drawing/2014/main" id="{ADA4F6DD-BC2F-4DA6-AC44-CC7F059B813D}"/>
              </a:ext>
            </a:extLst>
          </p:cNvPr>
          <p:cNvPicPr>
            <a:picLocks noChangeAspect="1"/>
          </p:cNvPicPr>
          <p:nvPr/>
        </p:nvPicPr>
        <p:blipFill>
          <a:blip r:embed="rId19"/>
          <a:stretch>
            <a:fillRect/>
          </a:stretch>
        </p:blipFill>
        <p:spPr>
          <a:xfrm>
            <a:off x="1627582" y="5209616"/>
            <a:ext cx="996631" cy="1270000"/>
          </a:xfrm>
          <a:prstGeom prst="rect">
            <a:avLst/>
          </a:prstGeom>
        </p:spPr>
      </p:pic>
      <p:pic>
        <p:nvPicPr>
          <p:cNvPr id="25" name="Picture 24">
            <a:extLst>
              <a:ext uri="{FF2B5EF4-FFF2-40B4-BE49-F238E27FC236}">
                <a16:creationId xmlns:a16="http://schemas.microsoft.com/office/drawing/2014/main" id="{2C0A647A-8DB1-4309-9C90-60456C425A60}"/>
              </a:ext>
            </a:extLst>
          </p:cNvPr>
          <p:cNvPicPr>
            <a:picLocks noChangeAspect="1"/>
          </p:cNvPicPr>
          <p:nvPr/>
        </p:nvPicPr>
        <p:blipFill>
          <a:blip r:embed="rId20"/>
          <a:stretch>
            <a:fillRect/>
          </a:stretch>
        </p:blipFill>
        <p:spPr>
          <a:xfrm>
            <a:off x="2714127" y="5231488"/>
            <a:ext cx="985768" cy="1248129"/>
          </a:xfrm>
          <a:prstGeom prst="rect">
            <a:avLst/>
          </a:prstGeom>
        </p:spPr>
      </p:pic>
      <p:pic>
        <p:nvPicPr>
          <p:cNvPr id="26" name="Picture 25">
            <a:extLst>
              <a:ext uri="{FF2B5EF4-FFF2-40B4-BE49-F238E27FC236}">
                <a16:creationId xmlns:a16="http://schemas.microsoft.com/office/drawing/2014/main" id="{98FEEBCA-E478-4E51-80A6-F711D0191BF6}"/>
              </a:ext>
            </a:extLst>
          </p:cNvPr>
          <p:cNvPicPr>
            <a:picLocks noChangeAspect="1"/>
          </p:cNvPicPr>
          <p:nvPr/>
        </p:nvPicPr>
        <p:blipFill>
          <a:blip r:embed="rId21"/>
          <a:stretch>
            <a:fillRect/>
          </a:stretch>
        </p:blipFill>
        <p:spPr>
          <a:xfrm>
            <a:off x="3819100" y="5227494"/>
            <a:ext cx="1002871" cy="1301750"/>
          </a:xfrm>
          <a:prstGeom prst="rect">
            <a:avLst/>
          </a:prstGeom>
        </p:spPr>
      </p:pic>
      <p:pic>
        <p:nvPicPr>
          <p:cNvPr id="27" name="Picture 26">
            <a:extLst>
              <a:ext uri="{FF2B5EF4-FFF2-40B4-BE49-F238E27FC236}">
                <a16:creationId xmlns:a16="http://schemas.microsoft.com/office/drawing/2014/main" id="{5021705B-6090-41AC-8628-F233ABB2A962}"/>
              </a:ext>
            </a:extLst>
          </p:cNvPr>
          <p:cNvPicPr>
            <a:picLocks noChangeAspect="1"/>
          </p:cNvPicPr>
          <p:nvPr/>
        </p:nvPicPr>
        <p:blipFill>
          <a:blip r:embed="rId22"/>
          <a:stretch>
            <a:fillRect/>
          </a:stretch>
        </p:blipFill>
        <p:spPr>
          <a:xfrm>
            <a:off x="4964090" y="5213308"/>
            <a:ext cx="1002871" cy="1291166"/>
          </a:xfrm>
          <a:prstGeom prst="rect">
            <a:avLst/>
          </a:prstGeom>
        </p:spPr>
      </p:pic>
      <p:pic>
        <p:nvPicPr>
          <p:cNvPr id="28" name="Picture 27">
            <a:extLst>
              <a:ext uri="{FF2B5EF4-FFF2-40B4-BE49-F238E27FC236}">
                <a16:creationId xmlns:a16="http://schemas.microsoft.com/office/drawing/2014/main" id="{905A35AA-F5D6-4D31-82E2-7ABBFDD69E6C}"/>
              </a:ext>
            </a:extLst>
          </p:cNvPr>
          <p:cNvPicPr>
            <a:picLocks noChangeAspect="1"/>
          </p:cNvPicPr>
          <p:nvPr/>
        </p:nvPicPr>
        <p:blipFill>
          <a:blip r:embed="rId23"/>
          <a:stretch>
            <a:fillRect/>
          </a:stretch>
        </p:blipFill>
        <p:spPr>
          <a:xfrm>
            <a:off x="6094721" y="5238078"/>
            <a:ext cx="1023531" cy="1291166"/>
          </a:xfrm>
          <a:prstGeom prst="rect">
            <a:avLst/>
          </a:prstGeom>
        </p:spPr>
      </p:pic>
      <p:pic>
        <p:nvPicPr>
          <p:cNvPr id="29" name="Picture 28">
            <a:extLst>
              <a:ext uri="{FF2B5EF4-FFF2-40B4-BE49-F238E27FC236}">
                <a16:creationId xmlns:a16="http://schemas.microsoft.com/office/drawing/2014/main" id="{95F102E1-8514-4146-9B03-4F3BB99C4EE1}"/>
              </a:ext>
            </a:extLst>
          </p:cNvPr>
          <p:cNvPicPr>
            <a:picLocks noChangeAspect="1"/>
          </p:cNvPicPr>
          <p:nvPr/>
        </p:nvPicPr>
        <p:blipFill>
          <a:blip r:embed="rId24"/>
          <a:stretch>
            <a:fillRect/>
          </a:stretch>
        </p:blipFill>
        <p:spPr>
          <a:xfrm>
            <a:off x="7260371" y="5209617"/>
            <a:ext cx="1052209" cy="1336399"/>
          </a:xfrm>
          <a:prstGeom prst="rect">
            <a:avLst/>
          </a:prstGeom>
        </p:spPr>
      </p:pic>
      <p:pic>
        <p:nvPicPr>
          <p:cNvPr id="30" name="Picture 29">
            <a:extLst>
              <a:ext uri="{FF2B5EF4-FFF2-40B4-BE49-F238E27FC236}">
                <a16:creationId xmlns:a16="http://schemas.microsoft.com/office/drawing/2014/main" id="{0C62955A-043B-40F2-8224-FDD72F25126C}"/>
              </a:ext>
            </a:extLst>
          </p:cNvPr>
          <p:cNvPicPr>
            <a:picLocks noChangeAspect="1"/>
          </p:cNvPicPr>
          <p:nvPr/>
        </p:nvPicPr>
        <p:blipFill>
          <a:blip r:embed="rId25"/>
          <a:stretch>
            <a:fillRect/>
          </a:stretch>
        </p:blipFill>
        <p:spPr>
          <a:xfrm>
            <a:off x="8431060" y="5187352"/>
            <a:ext cx="1040098" cy="1336398"/>
          </a:xfrm>
          <a:prstGeom prst="rect">
            <a:avLst/>
          </a:prstGeom>
        </p:spPr>
      </p:pic>
      <p:pic>
        <p:nvPicPr>
          <p:cNvPr id="31" name="Picture 30">
            <a:extLst>
              <a:ext uri="{FF2B5EF4-FFF2-40B4-BE49-F238E27FC236}">
                <a16:creationId xmlns:a16="http://schemas.microsoft.com/office/drawing/2014/main" id="{2018E38C-C54B-4F7B-96DD-B2B2B836E1D4}"/>
              </a:ext>
            </a:extLst>
          </p:cNvPr>
          <p:cNvPicPr>
            <a:picLocks noChangeAspect="1"/>
          </p:cNvPicPr>
          <p:nvPr/>
        </p:nvPicPr>
        <p:blipFill>
          <a:blip r:embed="rId26"/>
          <a:stretch>
            <a:fillRect/>
          </a:stretch>
        </p:blipFill>
        <p:spPr>
          <a:xfrm>
            <a:off x="9565123" y="5191330"/>
            <a:ext cx="986617" cy="1332420"/>
          </a:xfrm>
          <a:prstGeom prst="rect">
            <a:avLst/>
          </a:prstGeom>
        </p:spPr>
      </p:pic>
      <p:pic>
        <p:nvPicPr>
          <p:cNvPr id="32" name="Picture 31">
            <a:extLst>
              <a:ext uri="{FF2B5EF4-FFF2-40B4-BE49-F238E27FC236}">
                <a16:creationId xmlns:a16="http://schemas.microsoft.com/office/drawing/2014/main" id="{57C7A437-C011-41C1-ACBE-EACC3B3D0DA1}"/>
              </a:ext>
            </a:extLst>
          </p:cNvPr>
          <p:cNvPicPr>
            <a:picLocks noChangeAspect="1"/>
          </p:cNvPicPr>
          <p:nvPr/>
        </p:nvPicPr>
        <p:blipFill>
          <a:blip r:embed="rId27"/>
          <a:stretch>
            <a:fillRect/>
          </a:stretch>
        </p:blipFill>
        <p:spPr>
          <a:xfrm>
            <a:off x="1639599" y="916064"/>
            <a:ext cx="969032" cy="1312333"/>
          </a:xfrm>
          <a:prstGeom prst="rect">
            <a:avLst/>
          </a:prstGeom>
        </p:spPr>
      </p:pic>
      <p:pic>
        <p:nvPicPr>
          <p:cNvPr id="33" name="Picture 32">
            <a:extLst>
              <a:ext uri="{FF2B5EF4-FFF2-40B4-BE49-F238E27FC236}">
                <a16:creationId xmlns:a16="http://schemas.microsoft.com/office/drawing/2014/main" id="{98932376-545D-44F8-8794-A0961DF7C501}"/>
              </a:ext>
            </a:extLst>
          </p:cNvPr>
          <p:cNvPicPr>
            <a:picLocks noChangeAspect="1"/>
          </p:cNvPicPr>
          <p:nvPr/>
        </p:nvPicPr>
        <p:blipFill>
          <a:blip r:embed="rId28"/>
          <a:stretch>
            <a:fillRect/>
          </a:stretch>
        </p:blipFill>
        <p:spPr>
          <a:xfrm>
            <a:off x="2712848" y="910168"/>
            <a:ext cx="985558" cy="1288517"/>
          </a:xfrm>
          <a:prstGeom prst="rect">
            <a:avLst/>
          </a:prstGeom>
        </p:spPr>
      </p:pic>
      <p:pic>
        <p:nvPicPr>
          <p:cNvPr id="34" name="Picture 33">
            <a:extLst>
              <a:ext uri="{FF2B5EF4-FFF2-40B4-BE49-F238E27FC236}">
                <a16:creationId xmlns:a16="http://schemas.microsoft.com/office/drawing/2014/main" id="{9F4F05D5-AEF9-4E2E-AA96-D30FF91262FD}"/>
              </a:ext>
            </a:extLst>
          </p:cNvPr>
          <p:cNvPicPr>
            <a:picLocks noChangeAspect="1"/>
          </p:cNvPicPr>
          <p:nvPr/>
        </p:nvPicPr>
        <p:blipFill>
          <a:blip r:embed="rId29"/>
          <a:stretch>
            <a:fillRect/>
          </a:stretch>
        </p:blipFill>
        <p:spPr>
          <a:xfrm>
            <a:off x="8442397" y="910167"/>
            <a:ext cx="973667" cy="1258149"/>
          </a:xfrm>
          <a:prstGeom prst="rect">
            <a:avLst/>
          </a:prstGeom>
        </p:spPr>
      </p:pic>
      <p:pic>
        <p:nvPicPr>
          <p:cNvPr id="35" name="Picture 34">
            <a:extLst>
              <a:ext uri="{FF2B5EF4-FFF2-40B4-BE49-F238E27FC236}">
                <a16:creationId xmlns:a16="http://schemas.microsoft.com/office/drawing/2014/main" id="{785693DE-F2DD-40F5-B141-82C0B08584DA}"/>
              </a:ext>
            </a:extLst>
          </p:cNvPr>
          <p:cNvPicPr>
            <a:picLocks noChangeAspect="1"/>
          </p:cNvPicPr>
          <p:nvPr/>
        </p:nvPicPr>
        <p:blipFill>
          <a:blip r:embed="rId30"/>
          <a:stretch>
            <a:fillRect/>
          </a:stretch>
        </p:blipFill>
        <p:spPr>
          <a:xfrm>
            <a:off x="9543450" y="910167"/>
            <a:ext cx="985558" cy="1301749"/>
          </a:xfrm>
          <a:prstGeom prst="rect">
            <a:avLst/>
          </a:prstGeom>
        </p:spPr>
      </p:pic>
      <p:pic>
        <p:nvPicPr>
          <p:cNvPr id="37" name="Picture 36">
            <a:extLst>
              <a:ext uri="{FF2B5EF4-FFF2-40B4-BE49-F238E27FC236}">
                <a16:creationId xmlns:a16="http://schemas.microsoft.com/office/drawing/2014/main" id="{D1A21C36-03E3-4BF6-BBA6-7BF2D4FF8142}"/>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854470" y="90136"/>
            <a:ext cx="750495" cy="714838"/>
          </a:xfrm>
          <a:prstGeom prst="rect">
            <a:avLst/>
          </a:prstGeom>
        </p:spPr>
      </p:pic>
      <p:sp>
        <p:nvSpPr>
          <p:cNvPr id="36" name="Footer Placeholder 2">
            <a:extLst>
              <a:ext uri="{FF2B5EF4-FFF2-40B4-BE49-F238E27FC236}">
                <a16:creationId xmlns:a16="http://schemas.microsoft.com/office/drawing/2014/main" id="{9D403CA1-F7B8-F647-AE92-869BAF5678D4}"/>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8776166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5" name="TextBox 4">
            <a:extLst>
              <a:ext uri="{FF2B5EF4-FFF2-40B4-BE49-F238E27FC236}">
                <a16:creationId xmlns:a16="http://schemas.microsoft.com/office/drawing/2014/main" id="{55AE1728-176B-4211-9AFC-C39E3011FC56}"/>
              </a:ext>
            </a:extLst>
          </p:cNvPr>
          <p:cNvSpPr txBox="1"/>
          <p:nvPr/>
        </p:nvSpPr>
        <p:spPr>
          <a:xfrm>
            <a:off x="2967578" y="1487835"/>
            <a:ext cx="6256841" cy="523220"/>
          </a:xfrm>
          <a:prstGeom prst="rect">
            <a:avLst/>
          </a:prstGeom>
          <a:noFill/>
        </p:spPr>
        <p:txBody>
          <a:bodyPr wrap="none" rtlCol="0">
            <a:spAutoFit/>
          </a:bodyPr>
          <a:lstStyle/>
          <a:p>
            <a:r>
              <a:rPr lang="en-US" sz="2800" b="1" dirty="0"/>
              <a:t>Strategy 3: Make-over State Web Site</a:t>
            </a:r>
          </a:p>
        </p:txBody>
      </p:sp>
      <p:pic>
        <p:nvPicPr>
          <p:cNvPr id="6" name="Picture 5">
            <a:extLst>
              <a:ext uri="{FF2B5EF4-FFF2-40B4-BE49-F238E27FC236}">
                <a16:creationId xmlns:a16="http://schemas.microsoft.com/office/drawing/2014/main" id="{FA3268E7-F8EC-4330-A0BB-F094B0C447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057400"/>
            <a:ext cx="8229600" cy="4217779"/>
          </a:xfrm>
          <a:prstGeom prst="rect">
            <a:avLst/>
          </a:prstGeom>
        </p:spPr>
      </p:pic>
      <p:sp>
        <p:nvSpPr>
          <p:cNvPr id="7" name="Footer Placeholder 2">
            <a:extLst>
              <a:ext uri="{FF2B5EF4-FFF2-40B4-BE49-F238E27FC236}">
                <a16:creationId xmlns:a16="http://schemas.microsoft.com/office/drawing/2014/main" id="{226CF56E-7E0C-4543-B619-8D715B44F836}"/>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1866636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pic>
        <p:nvPicPr>
          <p:cNvPr id="6" name="Picture 5">
            <a:extLst>
              <a:ext uri="{FF2B5EF4-FFF2-40B4-BE49-F238E27FC236}">
                <a16:creationId xmlns:a16="http://schemas.microsoft.com/office/drawing/2014/main" id="{356C6A46-F3C9-49F0-BB98-6A56F0CBF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359" y="1752600"/>
            <a:ext cx="8645283" cy="3810000"/>
          </a:xfrm>
          <a:prstGeom prst="rect">
            <a:avLst/>
          </a:prstGeom>
        </p:spPr>
      </p:pic>
      <p:sp>
        <p:nvSpPr>
          <p:cNvPr id="7" name="TextBox 6">
            <a:extLst>
              <a:ext uri="{FF2B5EF4-FFF2-40B4-BE49-F238E27FC236}">
                <a16:creationId xmlns:a16="http://schemas.microsoft.com/office/drawing/2014/main" id="{DA1EE5B1-E6F5-4A1A-BB03-4E1C8B32890D}"/>
              </a:ext>
            </a:extLst>
          </p:cNvPr>
          <p:cNvSpPr txBox="1"/>
          <p:nvPr/>
        </p:nvSpPr>
        <p:spPr>
          <a:xfrm>
            <a:off x="4842290" y="5901660"/>
            <a:ext cx="2507418" cy="523220"/>
          </a:xfrm>
          <a:prstGeom prst="rect">
            <a:avLst/>
          </a:prstGeom>
          <a:noFill/>
        </p:spPr>
        <p:txBody>
          <a:bodyPr wrap="none" rtlCol="0">
            <a:spAutoFit/>
          </a:bodyPr>
          <a:lstStyle/>
          <a:p>
            <a:r>
              <a:rPr lang="en-US" sz="2800" dirty="0"/>
              <a:t>State Calendar</a:t>
            </a:r>
          </a:p>
        </p:txBody>
      </p:sp>
      <p:sp>
        <p:nvSpPr>
          <p:cNvPr id="5" name="Footer Placeholder 2">
            <a:extLst>
              <a:ext uri="{FF2B5EF4-FFF2-40B4-BE49-F238E27FC236}">
                <a16:creationId xmlns:a16="http://schemas.microsoft.com/office/drawing/2014/main" id="{8C31BF47-0C2B-964C-A580-CE3CB3B0F2C2}"/>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174366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pic>
        <p:nvPicPr>
          <p:cNvPr id="5" name="Picture 4">
            <a:extLst>
              <a:ext uri="{FF2B5EF4-FFF2-40B4-BE49-F238E27FC236}">
                <a16:creationId xmlns:a16="http://schemas.microsoft.com/office/drawing/2014/main" id="{D958D5E2-C206-4324-94A5-EE6400AA68C2}"/>
              </a:ext>
            </a:extLst>
          </p:cNvPr>
          <p:cNvPicPr>
            <a:picLocks noChangeAspect="1"/>
          </p:cNvPicPr>
          <p:nvPr/>
        </p:nvPicPr>
        <p:blipFill>
          <a:blip r:embed="rId2"/>
          <a:stretch>
            <a:fillRect/>
          </a:stretch>
        </p:blipFill>
        <p:spPr>
          <a:xfrm>
            <a:off x="3856793" y="1066800"/>
            <a:ext cx="4478414" cy="5185210"/>
          </a:xfrm>
          <a:prstGeom prst="rect">
            <a:avLst/>
          </a:prstGeom>
        </p:spPr>
      </p:pic>
      <p:sp>
        <p:nvSpPr>
          <p:cNvPr id="6" name="Footer Placeholder 2">
            <a:extLst>
              <a:ext uri="{FF2B5EF4-FFF2-40B4-BE49-F238E27FC236}">
                <a16:creationId xmlns:a16="http://schemas.microsoft.com/office/drawing/2014/main" id="{751597F1-D562-0C40-AFF2-CBF4E4ECC389}"/>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541185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pic>
        <p:nvPicPr>
          <p:cNvPr id="6" name="Picture 5">
            <a:extLst>
              <a:ext uri="{FF2B5EF4-FFF2-40B4-BE49-F238E27FC236}">
                <a16:creationId xmlns:a16="http://schemas.microsoft.com/office/drawing/2014/main" id="{E7A7077F-ACF8-4092-82D6-FADC389DB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189" y="1828800"/>
            <a:ext cx="8733623" cy="3973842"/>
          </a:xfrm>
          <a:prstGeom prst="rect">
            <a:avLst/>
          </a:prstGeom>
        </p:spPr>
      </p:pic>
      <p:sp>
        <p:nvSpPr>
          <p:cNvPr id="5" name="Footer Placeholder 2">
            <a:extLst>
              <a:ext uri="{FF2B5EF4-FFF2-40B4-BE49-F238E27FC236}">
                <a16:creationId xmlns:a16="http://schemas.microsoft.com/office/drawing/2014/main" id="{A4D88566-1B41-5645-990F-430BB7A92A50}"/>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4272160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3" name="TextBox 2">
            <a:extLst>
              <a:ext uri="{FF2B5EF4-FFF2-40B4-BE49-F238E27FC236}">
                <a16:creationId xmlns:a16="http://schemas.microsoft.com/office/drawing/2014/main" id="{700DE7D4-99FD-41AF-8ABE-C138E73418CE}"/>
              </a:ext>
            </a:extLst>
          </p:cNvPr>
          <p:cNvSpPr txBox="1"/>
          <p:nvPr/>
        </p:nvSpPr>
        <p:spPr>
          <a:xfrm>
            <a:off x="2967577" y="1487835"/>
            <a:ext cx="5755102" cy="523220"/>
          </a:xfrm>
          <a:prstGeom prst="rect">
            <a:avLst/>
          </a:prstGeom>
          <a:noFill/>
        </p:spPr>
        <p:txBody>
          <a:bodyPr wrap="none" rtlCol="0">
            <a:spAutoFit/>
          </a:bodyPr>
          <a:lstStyle/>
          <a:p>
            <a:r>
              <a:rPr lang="en-US" sz="2800" b="1" dirty="0"/>
              <a:t>Strategy 4: Promote eMembership</a:t>
            </a:r>
          </a:p>
        </p:txBody>
      </p:sp>
      <p:pic>
        <p:nvPicPr>
          <p:cNvPr id="6" name="Picture 5">
            <a:extLst>
              <a:ext uri="{FF2B5EF4-FFF2-40B4-BE49-F238E27FC236}">
                <a16:creationId xmlns:a16="http://schemas.microsoft.com/office/drawing/2014/main" id="{8F3D28B9-A247-4DF1-9D10-941600616D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346960"/>
            <a:ext cx="4191000" cy="3937732"/>
          </a:xfrm>
          <a:prstGeom prst="rect">
            <a:avLst/>
          </a:prstGeom>
        </p:spPr>
      </p:pic>
      <p:sp>
        <p:nvSpPr>
          <p:cNvPr id="7" name="TextBox 6">
            <a:extLst>
              <a:ext uri="{FF2B5EF4-FFF2-40B4-BE49-F238E27FC236}">
                <a16:creationId xmlns:a16="http://schemas.microsoft.com/office/drawing/2014/main" id="{7E1D60D8-F2E3-44DE-8861-FDB1D4B8C5DD}"/>
              </a:ext>
            </a:extLst>
          </p:cNvPr>
          <p:cNvSpPr txBox="1"/>
          <p:nvPr/>
        </p:nvSpPr>
        <p:spPr>
          <a:xfrm>
            <a:off x="6705600" y="2607666"/>
            <a:ext cx="3124200" cy="3416320"/>
          </a:xfrm>
          <a:prstGeom prst="rect">
            <a:avLst/>
          </a:prstGeom>
          <a:noFill/>
        </p:spPr>
        <p:txBody>
          <a:bodyPr wrap="square" rtlCol="0">
            <a:spAutoFit/>
          </a:bodyPr>
          <a:lstStyle/>
          <a:p>
            <a:pPr algn="ctr"/>
            <a:r>
              <a:rPr lang="en-US" sz="2400" b="1" dirty="0"/>
              <a:t>NEW </a:t>
            </a:r>
            <a:r>
              <a:rPr lang="en-US" sz="2400" b="1" dirty="0" err="1"/>
              <a:t>eMEMBERS</a:t>
            </a:r>
            <a:endParaRPr lang="en-US" dirty="0"/>
          </a:p>
          <a:p>
            <a:pPr algn="ctr"/>
            <a:endParaRPr lang="en-US" sz="2400" b="1" dirty="0"/>
          </a:p>
          <a:p>
            <a:pPr algn="ctr"/>
            <a:r>
              <a:rPr lang="en-US" sz="2400" b="1" dirty="0"/>
              <a:t>JUL18		5</a:t>
            </a:r>
          </a:p>
          <a:p>
            <a:pPr algn="ctr"/>
            <a:r>
              <a:rPr lang="en-US" sz="2400" b="1" dirty="0"/>
              <a:t>AUG18	16</a:t>
            </a:r>
          </a:p>
          <a:p>
            <a:pPr algn="ctr"/>
            <a:r>
              <a:rPr lang="en-US" sz="2400" b="1" dirty="0"/>
              <a:t>SEP18		12</a:t>
            </a:r>
          </a:p>
          <a:p>
            <a:pPr algn="ctr"/>
            <a:r>
              <a:rPr lang="en-US" sz="2400" b="1" dirty="0"/>
              <a:t>OCT18	11</a:t>
            </a:r>
          </a:p>
          <a:p>
            <a:pPr algn="ctr"/>
            <a:r>
              <a:rPr lang="en-US" sz="2400" b="1" dirty="0"/>
              <a:t>NOV18	10</a:t>
            </a:r>
          </a:p>
          <a:p>
            <a:pPr algn="ctr"/>
            <a:endParaRPr lang="en-US" sz="2400" b="1" dirty="0"/>
          </a:p>
          <a:p>
            <a:pPr algn="ctr"/>
            <a:r>
              <a:rPr lang="en-US" sz="2400" b="1" dirty="0"/>
              <a:t>Y-T-D TOTAL: 55</a:t>
            </a:r>
          </a:p>
        </p:txBody>
      </p:sp>
      <p:sp>
        <p:nvSpPr>
          <p:cNvPr id="8" name="Footer Placeholder 2">
            <a:extLst>
              <a:ext uri="{FF2B5EF4-FFF2-40B4-BE49-F238E27FC236}">
                <a16:creationId xmlns:a16="http://schemas.microsoft.com/office/drawing/2014/main" id="{76C51E53-7E2A-1141-B941-E09F4E8546D7}"/>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429202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pic>
        <p:nvPicPr>
          <p:cNvPr id="3" name="Picture 2">
            <a:extLst>
              <a:ext uri="{FF2B5EF4-FFF2-40B4-BE49-F238E27FC236}">
                <a16:creationId xmlns:a16="http://schemas.microsoft.com/office/drawing/2014/main" id="{8628AB92-807F-4758-93F2-FE5127E3E928}"/>
              </a:ext>
            </a:extLst>
          </p:cNvPr>
          <p:cNvPicPr>
            <a:picLocks noChangeAspect="1"/>
          </p:cNvPicPr>
          <p:nvPr/>
        </p:nvPicPr>
        <p:blipFill>
          <a:blip r:embed="rId2"/>
          <a:stretch>
            <a:fillRect/>
          </a:stretch>
        </p:blipFill>
        <p:spPr>
          <a:xfrm>
            <a:off x="2057401" y="1691377"/>
            <a:ext cx="3262281" cy="2234546"/>
          </a:xfrm>
          <a:prstGeom prst="rect">
            <a:avLst/>
          </a:prstGeom>
        </p:spPr>
      </p:pic>
      <p:pic>
        <p:nvPicPr>
          <p:cNvPr id="5" name="Picture 4">
            <a:extLst>
              <a:ext uri="{FF2B5EF4-FFF2-40B4-BE49-F238E27FC236}">
                <a16:creationId xmlns:a16="http://schemas.microsoft.com/office/drawing/2014/main" id="{522235C7-1D26-44DD-894F-727432828168}"/>
              </a:ext>
            </a:extLst>
          </p:cNvPr>
          <p:cNvPicPr>
            <a:picLocks noChangeAspect="1"/>
          </p:cNvPicPr>
          <p:nvPr/>
        </p:nvPicPr>
        <p:blipFill>
          <a:blip r:embed="rId3"/>
          <a:stretch>
            <a:fillRect/>
          </a:stretch>
        </p:blipFill>
        <p:spPr>
          <a:xfrm>
            <a:off x="2514600" y="4038600"/>
            <a:ext cx="3258714" cy="2234546"/>
          </a:xfrm>
          <a:prstGeom prst="rect">
            <a:avLst/>
          </a:prstGeom>
        </p:spPr>
      </p:pic>
      <p:pic>
        <p:nvPicPr>
          <p:cNvPr id="6" name="Picture 5">
            <a:extLst>
              <a:ext uri="{FF2B5EF4-FFF2-40B4-BE49-F238E27FC236}">
                <a16:creationId xmlns:a16="http://schemas.microsoft.com/office/drawing/2014/main" id="{3C7AC969-18E4-4EA0-B3F7-B0351665A5AC}"/>
              </a:ext>
            </a:extLst>
          </p:cNvPr>
          <p:cNvPicPr>
            <a:picLocks noChangeAspect="1"/>
          </p:cNvPicPr>
          <p:nvPr/>
        </p:nvPicPr>
        <p:blipFill>
          <a:blip r:embed="rId4"/>
          <a:stretch>
            <a:fillRect/>
          </a:stretch>
        </p:blipFill>
        <p:spPr>
          <a:xfrm>
            <a:off x="6425722" y="1371600"/>
            <a:ext cx="3480278" cy="4938023"/>
          </a:xfrm>
          <a:prstGeom prst="rect">
            <a:avLst/>
          </a:prstGeom>
        </p:spPr>
      </p:pic>
      <p:sp>
        <p:nvSpPr>
          <p:cNvPr id="7" name="Footer Placeholder 2">
            <a:extLst>
              <a:ext uri="{FF2B5EF4-FFF2-40B4-BE49-F238E27FC236}">
                <a16:creationId xmlns:a16="http://schemas.microsoft.com/office/drawing/2014/main" id="{5B7EF7FC-7E4D-B94E-9188-10F12AE2C807}"/>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8355993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3" name="TextBox 2">
            <a:extLst>
              <a:ext uri="{FF2B5EF4-FFF2-40B4-BE49-F238E27FC236}">
                <a16:creationId xmlns:a16="http://schemas.microsoft.com/office/drawing/2014/main" id="{6C024AAC-6830-4F01-B8C5-EE8F24DE8958}"/>
              </a:ext>
            </a:extLst>
          </p:cNvPr>
          <p:cNvSpPr txBox="1"/>
          <p:nvPr/>
        </p:nvSpPr>
        <p:spPr>
          <a:xfrm>
            <a:off x="2967577" y="1487835"/>
            <a:ext cx="6983002" cy="523220"/>
          </a:xfrm>
          <a:prstGeom prst="rect">
            <a:avLst/>
          </a:prstGeom>
          <a:noFill/>
        </p:spPr>
        <p:txBody>
          <a:bodyPr wrap="none" rtlCol="0">
            <a:spAutoFit/>
          </a:bodyPr>
          <a:lstStyle/>
          <a:p>
            <a:r>
              <a:rPr lang="en-US" sz="2800" b="1" dirty="0"/>
              <a:t>Strategy 5: Implement Shepherd Program</a:t>
            </a:r>
          </a:p>
        </p:txBody>
      </p:sp>
      <p:pic>
        <p:nvPicPr>
          <p:cNvPr id="5" name="Picture 4">
            <a:extLst>
              <a:ext uri="{FF2B5EF4-FFF2-40B4-BE49-F238E27FC236}">
                <a16:creationId xmlns:a16="http://schemas.microsoft.com/office/drawing/2014/main" id="{71DE3ACA-A536-4CD4-A13F-E03F4F73F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298" y="2590801"/>
            <a:ext cx="3124200" cy="3388399"/>
          </a:xfrm>
          <a:prstGeom prst="rect">
            <a:avLst/>
          </a:prstGeom>
        </p:spPr>
      </p:pic>
      <p:sp>
        <p:nvSpPr>
          <p:cNvPr id="2" name="TextBox 1">
            <a:extLst>
              <a:ext uri="{FF2B5EF4-FFF2-40B4-BE49-F238E27FC236}">
                <a16:creationId xmlns:a16="http://schemas.microsoft.com/office/drawing/2014/main" id="{6DA00943-573C-4C04-8606-52AFA1F74893}"/>
              </a:ext>
            </a:extLst>
          </p:cNvPr>
          <p:cNvSpPr txBox="1"/>
          <p:nvPr/>
        </p:nvSpPr>
        <p:spPr>
          <a:xfrm>
            <a:off x="1676400" y="2272129"/>
            <a:ext cx="5715000" cy="4308872"/>
          </a:xfrm>
          <a:prstGeom prst="rect">
            <a:avLst/>
          </a:prstGeom>
          <a:noFill/>
        </p:spPr>
        <p:txBody>
          <a:bodyPr wrap="square" rtlCol="0">
            <a:spAutoFit/>
          </a:bodyPr>
          <a:lstStyle/>
          <a:p>
            <a:pPr>
              <a:spcBef>
                <a:spcPts val="2000"/>
              </a:spcBef>
              <a:buClr>
                <a:srgbClr val="1A1F71"/>
              </a:buClr>
            </a:pPr>
            <a:r>
              <a:rPr lang="en-US" sz="1400" dirty="0">
                <a:ea typeface="Tahoma" panose="020B0604030504040204" pitchFamily="34" charset="0"/>
                <a:cs typeface="Tahoma" panose="020B0604030504040204" pitchFamily="34" charset="0"/>
              </a:rPr>
              <a:t>The Shepherd Program is designed to Mentor New Knights and make them feel welcome in their new Council.  It should also help to get them involved with the business of the Council right away.  Creating a sense of belonging and purpose from the very start will generate enthusiasm, improve retention, and strengthen the bonds of Brotherhood.  </a:t>
            </a:r>
          </a:p>
          <a:p>
            <a:pPr>
              <a:spcBef>
                <a:spcPts val="2000"/>
              </a:spcBef>
              <a:buClr>
                <a:srgbClr val="1A1F71"/>
              </a:buClr>
            </a:pPr>
            <a:r>
              <a:rPr lang="en-US" sz="1400" dirty="0">
                <a:ea typeface="Tahoma" panose="020B0604030504040204" pitchFamily="34" charset="0"/>
                <a:cs typeface="Tahoma" panose="020B0604030504040204" pitchFamily="34" charset="0"/>
              </a:rPr>
              <a:t>Each New Member to the Council will be assigned a Shepherd, usually this will be their Sponsor.  One idea used for this program to ask inactive members of the Council become the Mentors.  The purpose of this is two-fold: approaching inactive members with an honorable duty to perform, and provides a productive way to reduce inactive members.   </a:t>
            </a:r>
          </a:p>
          <a:p>
            <a:pPr>
              <a:spcBef>
                <a:spcPts val="2000"/>
              </a:spcBef>
              <a:buClr>
                <a:srgbClr val="1A1F71"/>
              </a:buClr>
            </a:pPr>
            <a:r>
              <a:rPr lang="en-US" sz="1400" dirty="0">
                <a:ea typeface="Tahoma" panose="020B0604030504040204" pitchFamily="34" charset="0"/>
                <a:cs typeface="Tahoma" panose="020B0604030504040204" pitchFamily="34" charset="0"/>
              </a:rPr>
              <a:t>The program is designed to last three months. </a:t>
            </a:r>
          </a:p>
          <a:p>
            <a:pPr>
              <a:spcBef>
                <a:spcPts val="2000"/>
              </a:spcBef>
              <a:buClr>
                <a:srgbClr val="1A1F71"/>
              </a:buClr>
            </a:pPr>
            <a:r>
              <a:rPr lang="en-US" sz="1400" dirty="0">
                <a:ea typeface="Tahoma" panose="020B0604030504040204" pitchFamily="34" charset="0"/>
                <a:cs typeface="Tahoma" panose="020B0604030504040204" pitchFamily="34" charset="0"/>
              </a:rPr>
              <a:t>Members will be “Graduated” from the Program once they have become fully engaged with the Council and involved in Council Activities</a:t>
            </a:r>
            <a:endParaRPr lang="en-US" dirty="0"/>
          </a:p>
        </p:txBody>
      </p:sp>
      <p:sp>
        <p:nvSpPr>
          <p:cNvPr id="6" name="Footer Placeholder 2">
            <a:extLst>
              <a:ext uri="{FF2B5EF4-FFF2-40B4-BE49-F238E27FC236}">
                <a16:creationId xmlns:a16="http://schemas.microsoft.com/office/drawing/2014/main" id="{3DAD4429-749E-F64A-8285-BE385A9431CF}"/>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426013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05296C47-98AE-441C-A425-024AB0FDA5FD}"/>
              </a:ext>
            </a:extLst>
          </p:cNvPr>
          <p:cNvPicPr>
            <a:picLocks noChangeAspect="1"/>
          </p:cNvPicPr>
          <p:nvPr/>
        </p:nvPicPr>
        <p:blipFill>
          <a:blip r:embed="rId3">
            <a:extLst/>
          </a:blip>
          <a:srcRect l="31985" t="1718" r="34253" b="2082"/>
          <a:stretch>
            <a:fillRect/>
          </a:stretch>
        </p:blipFill>
        <p:spPr>
          <a:xfrm rot="1212142">
            <a:off x="7975484" y="1121597"/>
            <a:ext cx="1913541" cy="5488808"/>
          </a:xfrm>
          <a:custGeom>
            <a:avLst/>
            <a:gdLst/>
            <a:ahLst/>
            <a:cxnLst>
              <a:cxn ang="0">
                <a:pos x="wd2" y="hd2"/>
              </a:cxn>
              <a:cxn ang="5400000">
                <a:pos x="wd2" y="hd2"/>
              </a:cxn>
              <a:cxn ang="10800000">
                <a:pos x="wd2" y="hd2"/>
              </a:cxn>
              <a:cxn ang="16200000">
                <a:pos x="wd2" y="hd2"/>
              </a:cxn>
            </a:cxnLst>
            <a:rect l="0" t="0" r="r" b="b"/>
            <a:pathLst>
              <a:path w="21069" h="21539" extrusionOk="0">
                <a:moveTo>
                  <a:pt x="8961" y="0"/>
                </a:moveTo>
                <a:cubicBezTo>
                  <a:pt x="7190" y="0"/>
                  <a:pt x="6455" y="87"/>
                  <a:pt x="4622" y="515"/>
                </a:cubicBezTo>
                <a:cubicBezTo>
                  <a:pt x="2796" y="941"/>
                  <a:pt x="1866" y="1309"/>
                  <a:pt x="1044" y="1930"/>
                </a:cubicBezTo>
                <a:cubicBezTo>
                  <a:pt x="-38" y="2747"/>
                  <a:pt x="-218" y="3180"/>
                  <a:pt x="226" y="3895"/>
                </a:cubicBezTo>
                <a:cubicBezTo>
                  <a:pt x="433" y="4229"/>
                  <a:pt x="749" y="4603"/>
                  <a:pt x="929" y="4728"/>
                </a:cubicBezTo>
                <a:cubicBezTo>
                  <a:pt x="1189" y="4908"/>
                  <a:pt x="1226" y="5111"/>
                  <a:pt x="1108" y="5737"/>
                </a:cubicBezTo>
                <a:cubicBezTo>
                  <a:pt x="966" y="6493"/>
                  <a:pt x="978" y="6529"/>
                  <a:pt x="1484" y="6739"/>
                </a:cubicBezTo>
                <a:cubicBezTo>
                  <a:pt x="2617" y="7208"/>
                  <a:pt x="4832" y="6886"/>
                  <a:pt x="5678" y="6129"/>
                </a:cubicBezTo>
                <a:cubicBezTo>
                  <a:pt x="6082" y="5768"/>
                  <a:pt x="6143" y="5593"/>
                  <a:pt x="6062" y="5051"/>
                </a:cubicBezTo>
                <a:cubicBezTo>
                  <a:pt x="6009" y="4695"/>
                  <a:pt x="5865" y="4247"/>
                  <a:pt x="5746" y="4057"/>
                </a:cubicBezTo>
                <a:cubicBezTo>
                  <a:pt x="5337" y="3407"/>
                  <a:pt x="5382" y="2872"/>
                  <a:pt x="5866" y="2637"/>
                </a:cubicBezTo>
                <a:cubicBezTo>
                  <a:pt x="6659" y="2252"/>
                  <a:pt x="8157" y="1952"/>
                  <a:pt x="9530" y="1901"/>
                </a:cubicBezTo>
                <a:cubicBezTo>
                  <a:pt x="10680" y="1859"/>
                  <a:pt x="10892" y="1876"/>
                  <a:pt x="12134" y="2124"/>
                </a:cubicBezTo>
                <a:cubicBezTo>
                  <a:pt x="14135" y="2523"/>
                  <a:pt x="15338" y="3060"/>
                  <a:pt x="15473" y="3616"/>
                </a:cubicBezTo>
                <a:cubicBezTo>
                  <a:pt x="15611" y="4184"/>
                  <a:pt x="14981" y="5312"/>
                  <a:pt x="14162" y="5963"/>
                </a:cubicBezTo>
                <a:cubicBezTo>
                  <a:pt x="12643" y="7167"/>
                  <a:pt x="11920" y="7852"/>
                  <a:pt x="11887" y="8117"/>
                </a:cubicBezTo>
                <a:cubicBezTo>
                  <a:pt x="11862" y="8322"/>
                  <a:pt x="11757" y="8418"/>
                  <a:pt x="11574" y="8403"/>
                </a:cubicBezTo>
                <a:cubicBezTo>
                  <a:pt x="11368" y="8386"/>
                  <a:pt x="11331" y="8465"/>
                  <a:pt x="11426" y="8711"/>
                </a:cubicBezTo>
                <a:cubicBezTo>
                  <a:pt x="11496" y="8892"/>
                  <a:pt x="11619" y="9473"/>
                  <a:pt x="11697" y="10002"/>
                </a:cubicBezTo>
                <a:cubicBezTo>
                  <a:pt x="11775" y="10531"/>
                  <a:pt x="11932" y="11006"/>
                  <a:pt x="12046" y="11057"/>
                </a:cubicBezTo>
                <a:cubicBezTo>
                  <a:pt x="12159" y="11108"/>
                  <a:pt x="12178" y="11192"/>
                  <a:pt x="12088" y="11244"/>
                </a:cubicBezTo>
                <a:cubicBezTo>
                  <a:pt x="11999" y="11295"/>
                  <a:pt x="11895" y="12066"/>
                  <a:pt x="11858" y="12958"/>
                </a:cubicBezTo>
                <a:cubicBezTo>
                  <a:pt x="11820" y="13850"/>
                  <a:pt x="11733" y="15844"/>
                  <a:pt x="11662" y="17389"/>
                </a:cubicBezTo>
                <a:cubicBezTo>
                  <a:pt x="11501" y="20880"/>
                  <a:pt x="11491" y="20773"/>
                  <a:pt x="12008" y="20969"/>
                </a:cubicBezTo>
                <a:cubicBezTo>
                  <a:pt x="12241" y="21058"/>
                  <a:pt x="12429" y="21171"/>
                  <a:pt x="12429" y="21222"/>
                </a:cubicBezTo>
                <a:cubicBezTo>
                  <a:pt x="12429" y="21326"/>
                  <a:pt x="12628" y="21339"/>
                  <a:pt x="13834" y="21318"/>
                </a:cubicBezTo>
                <a:cubicBezTo>
                  <a:pt x="14336" y="21310"/>
                  <a:pt x="14879" y="21353"/>
                  <a:pt x="15130" y="21421"/>
                </a:cubicBezTo>
                <a:cubicBezTo>
                  <a:pt x="15786" y="21600"/>
                  <a:pt x="16818" y="21571"/>
                  <a:pt x="17466" y="21357"/>
                </a:cubicBezTo>
                <a:cubicBezTo>
                  <a:pt x="18206" y="21113"/>
                  <a:pt x="18327" y="20907"/>
                  <a:pt x="18206" y="20107"/>
                </a:cubicBezTo>
                <a:cubicBezTo>
                  <a:pt x="18151" y="19740"/>
                  <a:pt x="18189" y="18992"/>
                  <a:pt x="18289" y="18446"/>
                </a:cubicBezTo>
                <a:cubicBezTo>
                  <a:pt x="18412" y="17773"/>
                  <a:pt x="18391" y="17274"/>
                  <a:pt x="18225" y="16901"/>
                </a:cubicBezTo>
                <a:cubicBezTo>
                  <a:pt x="17836" y="16027"/>
                  <a:pt x="17939" y="12626"/>
                  <a:pt x="18380" y="11770"/>
                </a:cubicBezTo>
                <a:cubicBezTo>
                  <a:pt x="18662" y="11224"/>
                  <a:pt x="18691" y="11023"/>
                  <a:pt x="18501" y="10875"/>
                </a:cubicBezTo>
                <a:cubicBezTo>
                  <a:pt x="18367" y="10769"/>
                  <a:pt x="18315" y="10650"/>
                  <a:pt x="18386" y="10609"/>
                </a:cubicBezTo>
                <a:cubicBezTo>
                  <a:pt x="18457" y="10568"/>
                  <a:pt x="18397" y="10484"/>
                  <a:pt x="18254" y="10423"/>
                </a:cubicBezTo>
                <a:cubicBezTo>
                  <a:pt x="18003" y="10314"/>
                  <a:pt x="18054" y="9684"/>
                  <a:pt x="18362" y="9118"/>
                </a:cubicBezTo>
                <a:cubicBezTo>
                  <a:pt x="18431" y="8991"/>
                  <a:pt x="18546" y="8609"/>
                  <a:pt x="18616" y="8271"/>
                </a:cubicBezTo>
                <a:cubicBezTo>
                  <a:pt x="18721" y="7773"/>
                  <a:pt x="18885" y="7562"/>
                  <a:pt x="19480" y="7164"/>
                </a:cubicBezTo>
                <a:cubicBezTo>
                  <a:pt x="20990" y="6154"/>
                  <a:pt x="21382" y="5083"/>
                  <a:pt x="20834" y="3462"/>
                </a:cubicBezTo>
                <a:cubicBezTo>
                  <a:pt x="20678" y="2998"/>
                  <a:pt x="20403" y="2649"/>
                  <a:pt x="19885" y="2259"/>
                </a:cubicBezTo>
                <a:cubicBezTo>
                  <a:pt x="19254" y="1784"/>
                  <a:pt x="18930" y="1647"/>
                  <a:pt x="17525" y="1257"/>
                </a:cubicBezTo>
                <a:cubicBezTo>
                  <a:pt x="14393" y="387"/>
                  <a:pt x="11760" y="0"/>
                  <a:pt x="8961" y="0"/>
                </a:cubicBezTo>
                <a:close/>
              </a:path>
            </a:pathLst>
          </a:custGeom>
          <a:ln w="12700">
            <a:miter lim="400000"/>
          </a:ln>
        </p:spPr>
      </p:pic>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3" name="Along the way, the Shepherd will track milestones such as the ones listed below:…">
            <a:extLst>
              <a:ext uri="{FF2B5EF4-FFF2-40B4-BE49-F238E27FC236}">
                <a16:creationId xmlns:a16="http://schemas.microsoft.com/office/drawing/2014/main" id="{FD8469CC-3419-43D8-A139-2CDC2CFEEC31}"/>
              </a:ext>
            </a:extLst>
          </p:cNvPr>
          <p:cNvSpPr txBox="1">
            <a:spLocks/>
          </p:cNvSpPr>
          <p:nvPr/>
        </p:nvSpPr>
        <p:spPr>
          <a:xfrm>
            <a:off x="1733549" y="2561492"/>
            <a:ext cx="8724901" cy="4038600"/>
          </a:xfrm>
          <a:prstGeom prst="rect">
            <a:avLst/>
          </a:prstGeom>
        </p:spPr>
        <p:txBody>
          <a:bodyPr vert="horz" lIns="91440" tIns="45720" rIns="91440" bIns="45720" rtlCol="0">
            <a:noAutofit/>
          </a:bodyPr>
          <a:lstStyle>
            <a:lvl1pPr marL="365760" indent="-365760" algn="l" defTabSz="914400" rtl="0" eaLnBrk="1" latinLnBrk="0" hangingPunct="1">
              <a:spcBef>
                <a:spcPct val="20000"/>
              </a:spcBef>
              <a:buClr>
                <a:schemeClr val="bg1"/>
              </a:buClr>
              <a:buFont typeface="Wingdings" pitchFamily="2" charset="2"/>
              <a:buChar char=""/>
              <a:defRPr sz="2400" kern="1200">
                <a:solidFill>
                  <a:schemeClr val="bg1"/>
                </a:solidFill>
                <a:effectLst/>
                <a:latin typeface="+mn-lt"/>
                <a:ea typeface="+mn-ea"/>
                <a:cs typeface="+mn-cs"/>
              </a:defRPr>
            </a:lvl1pPr>
            <a:lvl2pPr marL="777240" indent="-365760" algn="l" defTabSz="914400" rtl="0" eaLnBrk="1" latinLnBrk="0" hangingPunct="1">
              <a:spcBef>
                <a:spcPct val="20000"/>
              </a:spcBef>
              <a:buClr>
                <a:schemeClr val="bg1"/>
              </a:buClr>
              <a:buFont typeface="Wingdings" pitchFamily="2" charset="2"/>
              <a:buChar char=""/>
              <a:defRPr sz="2200" kern="1200">
                <a:solidFill>
                  <a:schemeClr val="bg1"/>
                </a:solidFill>
                <a:effectLst/>
                <a:latin typeface="+mn-lt"/>
                <a:ea typeface="+mn-ea"/>
                <a:cs typeface="+mn-cs"/>
              </a:defRPr>
            </a:lvl2pPr>
            <a:lvl3pPr marL="1143000" indent="-365760" algn="l" defTabSz="914400" rtl="0" eaLnBrk="1" latinLnBrk="0" hangingPunct="1">
              <a:spcBef>
                <a:spcPct val="20000"/>
              </a:spcBef>
              <a:buClr>
                <a:schemeClr val="bg1"/>
              </a:buClr>
              <a:buFont typeface="Wingdings" pitchFamily="2" charset="2"/>
              <a:buChar char=""/>
              <a:defRPr sz="2000" kern="1200">
                <a:solidFill>
                  <a:schemeClr val="bg1"/>
                </a:solidFill>
                <a:effectLst/>
                <a:latin typeface="+mn-lt"/>
                <a:ea typeface="+mn-ea"/>
                <a:cs typeface="+mn-cs"/>
              </a:defRPr>
            </a:lvl3pPr>
            <a:lvl4pPr marL="1508760" indent="-320040" algn="l" defTabSz="914400" rtl="0" eaLnBrk="1" latinLnBrk="0" hangingPunct="1">
              <a:spcBef>
                <a:spcPct val="20000"/>
              </a:spcBef>
              <a:buClr>
                <a:schemeClr val="bg1"/>
              </a:buClr>
              <a:buFont typeface="Wingdings" pitchFamily="2" charset="2"/>
              <a:buChar char=""/>
              <a:defRPr sz="1800" kern="1200">
                <a:solidFill>
                  <a:schemeClr val="bg1"/>
                </a:solidFill>
                <a:effectLst/>
                <a:latin typeface="+mn-lt"/>
                <a:ea typeface="+mn-ea"/>
                <a:cs typeface="+mn-cs"/>
              </a:defRPr>
            </a:lvl4pPr>
            <a:lvl5pPr marL="1828800" indent="-320040" algn="l" defTabSz="914400" rtl="0" eaLnBrk="1" latinLnBrk="0" hangingPunct="1">
              <a:spcBef>
                <a:spcPct val="20000"/>
              </a:spcBef>
              <a:buClr>
                <a:schemeClr val="bg1"/>
              </a:buClr>
              <a:buFont typeface="Wingdings" pitchFamily="2" charset="2"/>
              <a:buChar char=""/>
              <a:defRPr sz="1600" kern="1200">
                <a:solidFill>
                  <a:schemeClr val="bg1"/>
                </a:solidFill>
                <a:effectLst/>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spcBef>
                <a:spcPts val="2000"/>
              </a:spcBef>
              <a:buClr>
                <a:schemeClr val="tx1"/>
              </a:buClr>
              <a:buFont typeface="Wingdings" panose="05000000000000000000" pitchFamily="2" charset="2"/>
              <a:buChar char="§"/>
            </a:pPr>
            <a:r>
              <a:rPr lang="en-US" dirty="0">
                <a:solidFill>
                  <a:schemeClr val="tx1"/>
                </a:solidFill>
                <a:ea typeface="Tahoma" panose="020B0604030504040204" pitchFamily="34" charset="0"/>
                <a:cs typeface="Tahoma" panose="020B0604030504040204" pitchFamily="34" charset="0"/>
              </a:rPr>
              <a:t>Involvement in Parish Ministries (EM, Lector, Usher, Choir)</a:t>
            </a:r>
          </a:p>
          <a:p>
            <a:pPr>
              <a:spcBef>
                <a:spcPts val="2000"/>
              </a:spcBef>
              <a:buClr>
                <a:schemeClr val="tx1"/>
              </a:buClr>
              <a:buFont typeface="Wingdings" panose="05000000000000000000" pitchFamily="2" charset="2"/>
              <a:buChar char="§"/>
            </a:pPr>
            <a:r>
              <a:rPr lang="en-US" dirty="0">
                <a:solidFill>
                  <a:schemeClr val="tx1"/>
                </a:solidFill>
                <a:ea typeface="Tahoma" panose="020B0604030504040204" pitchFamily="34" charset="0"/>
                <a:cs typeface="Tahoma" panose="020B0604030504040204" pitchFamily="34" charset="0"/>
              </a:rPr>
              <a:t>Meeting with the local Field Agent</a:t>
            </a:r>
          </a:p>
          <a:p>
            <a:pPr>
              <a:spcBef>
                <a:spcPts val="2000"/>
              </a:spcBef>
              <a:buClr>
                <a:schemeClr val="tx1"/>
              </a:buClr>
              <a:buFont typeface="Wingdings" panose="05000000000000000000" pitchFamily="2" charset="2"/>
              <a:buChar char="§"/>
            </a:pPr>
            <a:r>
              <a:rPr lang="en-US" dirty="0">
                <a:solidFill>
                  <a:schemeClr val="tx1"/>
                </a:solidFill>
                <a:ea typeface="Tahoma" panose="020B0604030504040204" pitchFamily="34" charset="0"/>
                <a:cs typeface="Tahoma" panose="020B0604030504040204" pitchFamily="34" charset="0"/>
              </a:rPr>
              <a:t>Attend three (3) council meetings</a:t>
            </a:r>
          </a:p>
          <a:p>
            <a:pPr>
              <a:spcBef>
                <a:spcPts val="2000"/>
              </a:spcBef>
              <a:buClr>
                <a:schemeClr val="tx1"/>
              </a:buClr>
              <a:buFont typeface="Wingdings" panose="05000000000000000000" pitchFamily="2" charset="2"/>
              <a:buChar char="§"/>
            </a:pPr>
            <a:r>
              <a:rPr lang="en-US" dirty="0">
                <a:solidFill>
                  <a:schemeClr val="tx1"/>
                </a:solidFill>
                <a:ea typeface="Tahoma" panose="020B0604030504040204" pitchFamily="34" charset="0"/>
                <a:cs typeface="Tahoma" panose="020B0604030504040204" pitchFamily="34" charset="0"/>
              </a:rPr>
              <a:t>Participate in three (3) council events</a:t>
            </a:r>
          </a:p>
          <a:p>
            <a:pPr>
              <a:spcBef>
                <a:spcPts val="2000"/>
              </a:spcBef>
              <a:buClr>
                <a:schemeClr val="tx1"/>
              </a:buClr>
              <a:buFont typeface="Wingdings" panose="05000000000000000000" pitchFamily="2" charset="2"/>
              <a:buChar char="§"/>
            </a:pPr>
            <a:r>
              <a:rPr lang="en-US" dirty="0">
                <a:solidFill>
                  <a:schemeClr val="tx1"/>
                </a:solidFill>
                <a:ea typeface="Tahoma" panose="020B0604030504040204" pitchFamily="34" charset="0"/>
                <a:cs typeface="Tahoma" panose="020B0604030504040204" pitchFamily="34" charset="0"/>
              </a:rPr>
              <a:t>Complete Formation and Knighthood Degrees</a:t>
            </a:r>
          </a:p>
          <a:p>
            <a:pPr>
              <a:spcBef>
                <a:spcPts val="2000"/>
              </a:spcBef>
              <a:buClr>
                <a:schemeClr val="tx1"/>
              </a:buClr>
              <a:buFont typeface="Wingdings" panose="05000000000000000000" pitchFamily="2" charset="2"/>
              <a:buChar char="§"/>
            </a:pPr>
            <a:r>
              <a:rPr lang="en-US" dirty="0">
                <a:solidFill>
                  <a:schemeClr val="tx1"/>
                </a:solidFill>
                <a:ea typeface="Tahoma" panose="020B0604030504040204" pitchFamily="34" charset="0"/>
                <a:cs typeface="Tahoma" panose="020B0604030504040204" pitchFamily="34" charset="0"/>
              </a:rPr>
              <a:t>Recruit one (1) new member</a:t>
            </a:r>
          </a:p>
        </p:txBody>
      </p:sp>
      <p:sp>
        <p:nvSpPr>
          <p:cNvPr id="5" name="TextBox 4">
            <a:extLst>
              <a:ext uri="{FF2B5EF4-FFF2-40B4-BE49-F238E27FC236}">
                <a16:creationId xmlns:a16="http://schemas.microsoft.com/office/drawing/2014/main" id="{367BD267-3B90-45BD-B643-19EDF607D852}"/>
              </a:ext>
            </a:extLst>
          </p:cNvPr>
          <p:cNvSpPr txBox="1"/>
          <p:nvPr/>
        </p:nvSpPr>
        <p:spPr>
          <a:xfrm>
            <a:off x="3508591" y="1595101"/>
            <a:ext cx="5174815" cy="523220"/>
          </a:xfrm>
          <a:prstGeom prst="rect">
            <a:avLst/>
          </a:prstGeom>
          <a:noFill/>
        </p:spPr>
        <p:txBody>
          <a:bodyPr wrap="none" rtlCol="0">
            <a:spAutoFit/>
          </a:bodyPr>
          <a:lstStyle/>
          <a:p>
            <a:r>
              <a:rPr lang="en-US" sz="2800" b="1" dirty="0">
                <a:ea typeface="Tahoma" panose="020B0604030504040204" pitchFamily="34" charset="0"/>
                <a:cs typeface="Tahoma" panose="020B0604030504040204" pitchFamily="34" charset="0"/>
              </a:rPr>
              <a:t>Shepherd Program Milestones</a:t>
            </a:r>
          </a:p>
        </p:txBody>
      </p:sp>
      <p:sp>
        <p:nvSpPr>
          <p:cNvPr id="7" name="Footer Placeholder 2">
            <a:extLst>
              <a:ext uri="{FF2B5EF4-FFF2-40B4-BE49-F238E27FC236}">
                <a16:creationId xmlns:a16="http://schemas.microsoft.com/office/drawing/2014/main" id="{06BA2F07-8A99-3741-BE3F-43D3F7296C6D}"/>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8562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3">
                                            <p:txEl>
                                              <p:pRg st="1" end="1"/>
                                            </p:txEl>
                                          </p:spTgt>
                                        </p:tgtEl>
                                        <p:attrNameLst>
                                          <p:attrName>style.visibility</p:attrName>
                                        </p:attrNameLst>
                                      </p:cBhvr>
                                      <p:to>
                                        <p:strVal val="visible"/>
                                      </p:to>
                                    </p:set>
                                    <p:animEffect transition="in" filter="dissolve">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0" nodeType="clickEffect">
                                  <p:stCondLst>
                                    <p:cond delay="0"/>
                                  </p:stCondLst>
                                  <p:iterate>
                                    <p:tmAbs val="0"/>
                                  </p:iterate>
                                  <p:childTnLst>
                                    <p:set>
                                      <p:cBhvr>
                                        <p:cTn id="15" fill="hold"/>
                                        <p:tgtEl>
                                          <p:spTgt spid="3">
                                            <p:txEl>
                                              <p:pRg st="2" end="2"/>
                                            </p:txEl>
                                          </p:spTgt>
                                        </p:tgtEl>
                                        <p:attrNameLst>
                                          <p:attrName>style.visibility</p:attrName>
                                        </p:attrNameLst>
                                      </p:cBhvr>
                                      <p:to>
                                        <p:strVal val="visible"/>
                                      </p:to>
                                    </p:set>
                                    <p:animEffect transition="in" filter="dissolv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0" nodeType="clickEffect">
                                  <p:stCondLst>
                                    <p:cond delay="0"/>
                                  </p:stCondLst>
                                  <p:iterate>
                                    <p:tmAbs val="0"/>
                                  </p:iterate>
                                  <p:childTnLst>
                                    <p:set>
                                      <p:cBhvr>
                                        <p:cTn id="20" fill="hold"/>
                                        <p:tgtEl>
                                          <p:spTgt spid="3">
                                            <p:txEl>
                                              <p:pRg st="3" end="3"/>
                                            </p:txEl>
                                          </p:spTgt>
                                        </p:tgtEl>
                                        <p:attrNameLst>
                                          <p:attrName>style.visibility</p:attrName>
                                        </p:attrNameLst>
                                      </p:cBhvr>
                                      <p:to>
                                        <p:strVal val="visible"/>
                                      </p:to>
                                    </p:set>
                                    <p:animEffect transition="in" filter="dissolve">
                                      <p:cBhvr>
                                        <p:cTn id="21" dur="1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0" nodeType="clickEffect">
                                  <p:stCondLst>
                                    <p:cond delay="0"/>
                                  </p:stCondLst>
                                  <p:iterate>
                                    <p:tmAbs val="0"/>
                                  </p:iterate>
                                  <p:childTnLst>
                                    <p:set>
                                      <p:cBhvr>
                                        <p:cTn id="25" fill="hold"/>
                                        <p:tgtEl>
                                          <p:spTgt spid="3">
                                            <p:txEl>
                                              <p:pRg st="4" end="4"/>
                                            </p:txEl>
                                          </p:spTgt>
                                        </p:tgtEl>
                                        <p:attrNameLst>
                                          <p:attrName>style.visibility</p:attrName>
                                        </p:attrNameLst>
                                      </p:cBhvr>
                                      <p:to>
                                        <p:strVal val="visible"/>
                                      </p:to>
                                    </p:set>
                                    <p:animEffect transition="in" filter="dissolve">
                                      <p:cBhvr>
                                        <p:cTn id="26" dur="1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0" nodeType="clickEffect">
                                  <p:stCondLst>
                                    <p:cond delay="0"/>
                                  </p:stCondLst>
                                  <p:iterate>
                                    <p:tmAbs val="0"/>
                                  </p:iterate>
                                  <p:childTnLst>
                                    <p:set>
                                      <p:cBhvr>
                                        <p:cTn id="30" fill="hold"/>
                                        <p:tgtEl>
                                          <p:spTgt spid="3">
                                            <p:txEl>
                                              <p:pRg st="5" end="5"/>
                                            </p:txEl>
                                          </p:spTgt>
                                        </p:tgtEl>
                                        <p:attrNameLst>
                                          <p:attrName>style.visibility</p:attrName>
                                        </p:attrNameLst>
                                      </p:cBhvr>
                                      <p:to>
                                        <p:strVal val="visible"/>
                                      </p:to>
                                    </p:set>
                                    <p:animEffect transition="in" filter="dissolve">
                                      <p:cBhvr>
                                        <p:cTn id="31"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3" name="TextBox 2">
            <a:extLst>
              <a:ext uri="{FF2B5EF4-FFF2-40B4-BE49-F238E27FC236}">
                <a16:creationId xmlns:a16="http://schemas.microsoft.com/office/drawing/2014/main" id="{69C9387E-465C-4620-9637-84F26D0FF670}"/>
              </a:ext>
            </a:extLst>
          </p:cNvPr>
          <p:cNvSpPr txBox="1"/>
          <p:nvPr/>
        </p:nvSpPr>
        <p:spPr>
          <a:xfrm>
            <a:off x="2967577" y="1219200"/>
            <a:ext cx="6184706" cy="523220"/>
          </a:xfrm>
          <a:prstGeom prst="rect">
            <a:avLst/>
          </a:prstGeom>
          <a:noFill/>
        </p:spPr>
        <p:txBody>
          <a:bodyPr wrap="none" rtlCol="0">
            <a:spAutoFit/>
          </a:bodyPr>
          <a:lstStyle/>
          <a:p>
            <a:r>
              <a:rPr lang="en-US" sz="2800" b="1" dirty="0"/>
              <a:t>Strategy 6: Practice AMP Philosophy</a:t>
            </a:r>
          </a:p>
        </p:txBody>
      </p:sp>
      <p:pic>
        <p:nvPicPr>
          <p:cNvPr id="5" name="Picture 4">
            <a:extLst>
              <a:ext uri="{FF2B5EF4-FFF2-40B4-BE49-F238E27FC236}">
                <a16:creationId xmlns:a16="http://schemas.microsoft.com/office/drawing/2014/main" id="{96FFDABC-E171-4A5F-814F-B2C7ECE5D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52600"/>
            <a:ext cx="9144000" cy="4511040"/>
          </a:xfrm>
          <a:prstGeom prst="rect">
            <a:avLst/>
          </a:prstGeom>
        </p:spPr>
      </p:pic>
      <p:sp>
        <p:nvSpPr>
          <p:cNvPr id="6" name="TextBox 5">
            <a:extLst>
              <a:ext uri="{FF2B5EF4-FFF2-40B4-BE49-F238E27FC236}">
                <a16:creationId xmlns:a16="http://schemas.microsoft.com/office/drawing/2014/main" id="{3847C71D-5B24-4D22-A3E0-B11C40188AA1}"/>
              </a:ext>
            </a:extLst>
          </p:cNvPr>
          <p:cNvSpPr txBox="1"/>
          <p:nvPr/>
        </p:nvSpPr>
        <p:spPr>
          <a:xfrm>
            <a:off x="1886637" y="2819400"/>
            <a:ext cx="2165979" cy="1077218"/>
          </a:xfrm>
          <a:prstGeom prst="rect">
            <a:avLst/>
          </a:prstGeom>
          <a:noFill/>
        </p:spPr>
        <p:txBody>
          <a:bodyPr wrap="none" rtlCol="0">
            <a:spAutoFit/>
          </a:bodyPr>
          <a:lstStyle/>
          <a:p>
            <a:pPr algn="ctr"/>
            <a:r>
              <a:rPr lang="en-US" sz="3200" b="1" dirty="0">
                <a:ea typeface="Tahoma" panose="020B0604030504040204" pitchFamily="34" charset="0"/>
                <a:cs typeface="Tahoma" panose="020B0604030504040204" pitchFamily="34" charset="0"/>
              </a:rPr>
              <a:t>ALTAR</a:t>
            </a:r>
          </a:p>
          <a:p>
            <a:pPr algn="ctr"/>
            <a:r>
              <a:rPr lang="en-US" sz="3200" b="1" dirty="0">
                <a:ea typeface="Tahoma" panose="020B0604030504040204" pitchFamily="34" charset="0"/>
                <a:cs typeface="Tahoma" panose="020B0604030504040204" pitchFamily="34" charset="0"/>
              </a:rPr>
              <a:t>SUPPORT</a:t>
            </a:r>
          </a:p>
        </p:txBody>
      </p:sp>
      <p:sp>
        <p:nvSpPr>
          <p:cNvPr id="7" name="TextBox 6">
            <a:extLst>
              <a:ext uri="{FF2B5EF4-FFF2-40B4-BE49-F238E27FC236}">
                <a16:creationId xmlns:a16="http://schemas.microsoft.com/office/drawing/2014/main" id="{6DCD4EC4-7912-4574-B8B6-7972362F7F7F}"/>
              </a:ext>
            </a:extLst>
          </p:cNvPr>
          <p:cNvSpPr txBox="1"/>
          <p:nvPr/>
        </p:nvSpPr>
        <p:spPr>
          <a:xfrm>
            <a:off x="7227278" y="2819400"/>
            <a:ext cx="3078087" cy="1077218"/>
          </a:xfrm>
          <a:prstGeom prst="rect">
            <a:avLst/>
          </a:prstGeom>
          <a:noFill/>
        </p:spPr>
        <p:txBody>
          <a:bodyPr wrap="none" rtlCol="0">
            <a:spAutoFit/>
          </a:bodyPr>
          <a:lstStyle/>
          <a:p>
            <a:pPr algn="ctr"/>
            <a:r>
              <a:rPr lang="en-US" sz="3200" b="1" dirty="0">
                <a:ea typeface="Tahoma" panose="020B0604030504040204" pitchFamily="34" charset="0"/>
                <a:cs typeface="Tahoma" panose="020B0604030504040204" pitchFamily="34" charset="0"/>
              </a:rPr>
              <a:t>MEMBERSHIP</a:t>
            </a:r>
          </a:p>
          <a:p>
            <a:pPr algn="ctr"/>
            <a:r>
              <a:rPr lang="en-US" sz="3200" b="1" dirty="0">
                <a:ea typeface="Tahoma" panose="020B0604030504040204" pitchFamily="34" charset="0"/>
                <a:cs typeface="Tahoma" panose="020B0604030504040204" pitchFamily="34" charset="0"/>
              </a:rPr>
              <a:t>GROWTH</a:t>
            </a:r>
          </a:p>
        </p:txBody>
      </p:sp>
      <p:sp>
        <p:nvSpPr>
          <p:cNvPr id="8" name="TextBox 7">
            <a:extLst>
              <a:ext uri="{FF2B5EF4-FFF2-40B4-BE49-F238E27FC236}">
                <a16:creationId xmlns:a16="http://schemas.microsoft.com/office/drawing/2014/main" id="{92612D3D-0080-43D8-B196-17979FE57A4F}"/>
              </a:ext>
            </a:extLst>
          </p:cNvPr>
          <p:cNvSpPr txBox="1"/>
          <p:nvPr/>
        </p:nvSpPr>
        <p:spPr>
          <a:xfrm>
            <a:off x="4869540" y="5715000"/>
            <a:ext cx="2690160" cy="584775"/>
          </a:xfrm>
          <a:prstGeom prst="rect">
            <a:avLst/>
          </a:prstGeom>
          <a:noFill/>
        </p:spPr>
        <p:txBody>
          <a:bodyPr wrap="none" rtlCol="0">
            <a:spAutoFit/>
          </a:bodyPr>
          <a:lstStyle/>
          <a:p>
            <a:r>
              <a:rPr lang="en-US" sz="3200" b="1" dirty="0">
                <a:ea typeface="Tahoma" panose="020B0604030504040204" pitchFamily="34" charset="0"/>
                <a:cs typeface="Tahoma" panose="020B0604030504040204" pitchFamily="34" charset="0"/>
              </a:rPr>
              <a:t>PROGRAMS</a:t>
            </a:r>
          </a:p>
        </p:txBody>
      </p:sp>
      <p:sp>
        <p:nvSpPr>
          <p:cNvPr id="9" name="Footer Placeholder 2">
            <a:extLst>
              <a:ext uri="{FF2B5EF4-FFF2-40B4-BE49-F238E27FC236}">
                <a16:creationId xmlns:a16="http://schemas.microsoft.com/office/drawing/2014/main" id="{96BAE21F-51BF-BB44-926E-7370D6733D8E}"/>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15759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E6565B-5697-D14C-8D8B-11426D0CB006}"/>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sp>
        <p:nvSpPr>
          <p:cNvPr id="4" name="Slide Number Placeholder 3">
            <a:extLst>
              <a:ext uri="{FF2B5EF4-FFF2-40B4-BE49-F238E27FC236}">
                <a16:creationId xmlns:a16="http://schemas.microsoft.com/office/drawing/2014/main" id="{911EC483-DC68-A348-8507-42EA97B7429B}"/>
              </a:ext>
            </a:extLst>
          </p:cNvPr>
          <p:cNvSpPr>
            <a:spLocks noGrp="1"/>
          </p:cNvSpPr>
          <p:nvPr>
            <p:ph type="sldNum" sz="quarter" idx="12"/>
          </p:nvPr>
        </p:nvSpPr>
        <p:spPr/>
        <p:txBody>
          <a:bodyPr/>
          <a:lstStyle/>
          <a:p>
            <a:fld id="{F36DD0FD-55B0-48C4-8AF2-8A69533EDFC3}" type="slidenum">
              <a:rPr lang="en-US" smtClean="0"/>
              <a:pPr/>
              <a:t>8</a:t>
            </a:fld>
            <a:endParaRPr lang="en-US"/>
          </a:p>
        </p:txBody>
      </p:sp>
      <p:pic>
        <p:nvPicPr>
          <p:cNvPr id="9" name="Picture 8">
            <a:extLst>
              <a:ext uri="{FF2B5EF4-FFF2-40B4-BE49-F238E27FC236}">
                <a16:creationId xmlns:a16="http://schemas.microsoft.com/office/drawing/2014/main" id="{F8DBC548-E6D2-BD44-9431-4C23EE0E6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754" y="914400"/>
            <a:ext cx="5046492" cy="4876800"/>
          </a:xfrm>
          <a:prstGeom prst="rect">
            <a:avLst/>
          </a:prstGeom>
        </p:spPr>
      </p:pic>
    </p:spTree>
    <p:extLst>
      <p:ext uri="{BB962C8B-B14F-4D97-AF65-F5344CB8AC3E}">
        <p14:creationId xmlns:p14="http://schemas.microsoft.com/office/powerpoint/2010/main" val="32437980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3" name="TextBox 2">
            <a:extLst>
              <a:ext uri="{FF2B5EF4-FFF2-40B4-BE49-F238E27FC236}">
                <a16:creationId xmlns:a16="http://schemas.microsoft.com/office/drawing/2014/main" id="{1263EFE6-EF1A-4AF3-8466-59F821D53AEB}"/>
              </a:ext>
            </a:extLst>
          </p:cNvPr>
          <p:cNvSpPr txBox="1"/>
          <p:nvPr/>
        </p:nvSpPr>
        <p:spPr>
          <a:xfrm>
            <a:off x="4207501" y="1371601"/>
            <a:ext cx="3688830" cy="830997"/>
          </a:xfrm>
          <a:prstGeom prst="rect">
            <a:avLst/>
          </a:prstGeom>
          <a:noFill/>
        </p:spPr>
        <p:txBody>
          <a:bodyPr wrap="none" rtlCol="0">
            <a:spAutoFit/>
          </a:bodyPr>
          <a:lstStyle/>
          <a:p>
            <a:r>
              <a:rPr lang="en-US" sz="4800" b="1" u="sng" dirty="0">
                <a:ea typeface="Tahoma" panose="020B0604030504040204" pitchFamily="34" charset="0"/>
                <a:cs typeface="Tahoma" panose="020B0604030504040204" pitchFamily="34" charset="0"/>
              </a:rPr>
              <a:t>A</a:t>
            </a:r>
            <a:r>
              <a:rPr lang="en-US" sz="2800" b="1" dirty="0">
                <a:ea typeface="Tahoma" panose="020B0604030504040204" pitchFamily="34" charset="0"/>
                <a:cs typeface="Tahoma" panose="020B0604030504040204" pitchFamily="34" charset="0"/>
              </a:rPr>
              <a:t>MP: Altar Support</a:t>
            </a:r>
          </a:p>
        </p:txBody>
      </p:sp>
      <p:sp>
        <p:nvSpPr>
          <p:cNvPr id="5" name="TextBox 4">
            <a:extLst>
              <a:ext uri="{FF2B5EF4-FFF2-40B4-BE49-F238E27FC236}">
                <a16:creationId xmlns:a16="http://schemas.microsoft.com/office/drawing/2014/main" id="{35EEAAF5-20C8-4097-B95B-9464E37D7BBF}"/>
              </a:ext>
            </a:extLst>
          </p:cNvPr>
          <p:cNvSpPr txBox="1"/>
          <p:nvPr/>
        </p:nvSpPr>
        <p:spPr>
          <a:xfrm>
            <a:off x="1955800" y="4489252"/>
            <a:ext cx="8382000" cy="2462213"/>
          </a:xfrm>
          <a:prstGeom prst="rect">
            <a:avLst/>
          </a:prstGeom>
          <a:noFill/>
        </p:spPr>
        <p:txBody>
          <a:bodyPr wrap="square" rtlCol="0">
            <a:spAutoFit/>
          </a:bodyPr>
          <a:lstStyle/>
          <a:p>
            <a:r>
              <a:rPr lang="en-US" sz="2200" dirty="0">
                <a:ea typeface="Tahoma" panose="020B0604030504040204" pitchFamily="34" charset="0"/>
                <a:cs typeface="Tahoma" panose="020B0604030504040204" pitchFamily="34" charset="0"/>
              </a:rPr>
              <a:t>Does your Parish Priest fully support and promote the Knights?</a:t>
            </a:r>
          </a:p>
          <a:p>
            <a:endParaRPr lang="en-US" sz="2200" dirty="0">
              <a:ea typeface="Tahoma" panose="020B0604030504040204" pitchFamily="34" charset="0"/>
              <a:cs typeface="Tahoma" panose="020B0604030504040204" pitchFamily="34" charset="0"/>
            </a:endParaRPr>
          </a:p>
          <a:p>
            <a:r>
              <a:rPr lang="en-US" sz="2200" dirty="0">
                <a:ea typeface="Tahoma" panose="020B0604030504040204" pitchFamily="34" charset="0"/>
                <a:cs typeface="Tahoma" panose="020B0604030504040204" pitchFamily="34" charset="0"/>
              </a:rPr>
              <a:t>Is your Parish Priest your Council Chaplain?</a:t>
            </a:r>
          </a:p>
          <a:p>
            <a:endParaRPr lang="en-US" sz="2200" dirty="0">
              <a:ea typeface="Tahoma" panose="020B0604030504040204" pitchFamily="34" charset="0"/>
              <a:cs typeface="Tahoma" panose="020B0604030504040204" pitchFamily="34" charset="0"/>
            </a:endParaRPr>
          </a:p>
          <a:p>
            <a:r>
              <a:rPr lang="en-US" sz="2200" dirty="0">
                <a:ea typeface="Tahoma" panose="020B0604030504040204" pitchFamily="34" charset="0"/>
                <a:cs typeface="Tahoma" panose="020B0604030504040204" pitchFamily="34" charset="0"/>
              </a:rPr>
              <a:t>Does your Grand Knight meet regularly with your Parish Priest?</a:t>
            </a:r>
          </a:p>
          <a:p>
            <a:endParaRPr lang="en-US" sz="2400" dirty="0">
              <a:solidFill>
                <a:srgbClr val="1A1F71"/>
              </a:solidFill>
              <a:latin typeface="Tahoma" panose="020B0604030504040204" pitchFamily="34" charset="0"/>
              <a:ea typeface="Tahoma" panose="020B0604030504040204" pitchFamily="34" charset="0"/>
              <a:cs typeface="Tahoma" panose="020B0604030504040204" pitchFamily="34" charset="0"/>
            </a:endParaRPr>
          </a:p>
          <a:p>
            <a:endParaRPr lang="en-US" sz="2000" dirty="0">
              <a:solidFill>
                <a:srgbClr val="1A1F7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08A9EED-A331-47F8-8B99-D021010D3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6049" y="2368749"/>
            <a:ext cx="3780283" cy="2120503"/>
          </a:xfrm>
          <a:prstGeom prst="rect">
            <a:avLst/>
          </a:prstGeom>
        </p:spPr>
      </p:pic>
      <p:sp>
        <p:nvSpPr>
          <p:cNvPr id="7" name="Footer Placeholder 2">
            <a:extLst>
              <a:ext uri="{FF2B5EF4-FFF2-40B4-BE49-F238E27FC236}">
                <a16:creationId xmlns:a16="http://schemas.microsoft.com/office/drawing/2014/main" id="{1F2D3285-3BA9-F243-9E3A-CA1030AB5557}"/>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279288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3" name="TextBox 2">
            <a:extLst>
              <a:ext uri="{FF2B5EF4-FFF2-40B4-BE49-F238E27FC236}">
                <a16:creationId xmlns:a16="http://schemas.microsoft.com/office/drawing/2014/main" id="{2D71F23E-FCFD-49A1-94A3-777F3C210E38}"/>
              </a:ext>
            </a:extLst>
          </p:cNvPr>
          <p:cNvSpPr txBox="1"/>
          <p:nvPr/>
        </p:nvSpPr>
        <p:spPr>
          <a:xfrm>
            <a:off x="3615192" y="1371601"/>
            <a:ext cx="4961615" cy="830997"/>
          </a:xfrm>
          <a:prstGeom prst="rect">
            <a:avLst/>
          </a:prstGeom>
          <a:noFill/>
        </p:spPr>
        <p:txBody>
          <a:bodyPr wrap="none" rtlCol="0">
            <a:spAutoFit/>
          </a:bodyPr>
          <a:lstStyle/>
          <a:p>
            <a:r>
              <a:rPr lang="en-US" sz="2800" b="1" dirty="0">
                <a:ea typeface="Tahoma" panose="020B0604030504040204" pitchFamily="34" charset="0"/>
                <a:cs typeface="Tahoma" panose="020B0604030504040204" pitchFamily="34" charset="0"/>
              </a:rPr>
              <a:t>A</a:t>
            </a:r>
            <a:r>
              <a:rPr lang="en-US" sz="4800" b="1" u="sng" dirty="0">
                <a:ea typeface="Tahoma" panose="020B0604030504040204" pitchFamily="34" charset="0"/>
                <a:cs typeface="Tahoma" panose="020B0604030504040204" pitchFamily="34" charset="0"/>
              </a:rPr>
              <a:t>M</a:t>
            </a:r>
            <a:r>
              <a:rPr lang="en-US" sz="2800" b="1" dirty="0">
                <a:ea typeface="Tahoma" panose="020B0604030504040204" pitchFamily="34" charset="0"/>
                <a:cs typeface="Tahoma" panose="020B0604030504040204" pitchFamily="34" charset="0"/>
              </a:rPr>
              <a:t>P: Membership Growth</a:t>
            </a:r>
          </a:p>
        </p:txBody>
      </p:sp>
      <p:sp>
        <p:nvSpPr>
          <p:cNvPr id="6" name="TextBox 5">
            <a:extLst>
              <a:ext uri="{FF2B5EF4-FFF2-40B4-BE49-F238E27FC236}">
                <a16:creationId xmlns:a16="http://schemas.microsoft.com/office/drawing/2014/main" id="{804E7701-DF00-4C77-9678-27B194E4933E}"/>
              </a:ext>
            </a:extLst>
          </p:cNvPr>
          <p:cNvSpPr txBox="1"/>
          <p:nvPr/>
        </p:nvSpPr>
        <p:spPr>
          <a:xfrm>
            <a:off x="1676400" y="2471841"/>
            <a:ext cx="8534400" cy="4832092"/>
          </a:xfrm>
          <a:prstGeom prst="rect">
            <a:avLst/>
          </a:prstGeom>
          <a:noFill/>
        </p:spPr>
        <p:txBody>
          <a:bodyPr wrap="square" rtlCol="0">
            <a:spAutoFit/>
          </a:bodyPr>
          <a:lstStyle/>
          <a:p>
            <a:r>
              <a:rPr lang="en-US" sz="2200" dirty="0">
                <a:ea typeface="Tahoma" panose="020B0604030504040204" pitchFamily="34" charset="0"/>
                <a:cs typeface="Tahoma" panose="020B0604030504040204" pitchFamily="34" charset="0"/>
              </a:rPr>
              <a:t>What is your Council plan for Recruiting?</a:t>
            </a:r>
          </a:p>
          <a:p>
            <a:endParaRPr lang="en-US" sz="2200" dirty="0">
              <a:ea typeface="Tahoma" panose="020B0604030504040204" pitchFamily="34" charset="0"/>
              <a:cs typeface="Tahoma" panose="020B0604030504040204" pitchFamily="34" charset="0"/>
            </a:endParaRPr>
          </a:p>
          <a:p>
            <a:r>
              <a:rPr lang="en-US" sz="2200" dirty="0">
                <a:ea typeface="Tahoma" panose="020B0604030504040204" pitchFamily="34" charset="0"/>
                <a:cs typeface="Tahoma" panose="020B0604030504040204" pitchFamily="34" charset="0"/>
              </a:rPr>
              <a:t>Does your Council recruit at its various local</a:t>
            </a:r>
          </a:p>
          <a:p>
            <a:r>
              <a:rPr lang="en-US" sz="2200" dirty="0">
                <a:ea typeface="Tahoma" panose="020B0604030504040204" pitchFamily="34" charset="0"/>
                <a:cs typeface="Tahoma" panose="020B0604030504040204" pitchFamily="34" charset="0"/>
              </a:rPr>
              <a:t>events and programs?</a:t>
            </a:r>
          </a:p>
          <a:p>
            <a:endParaRPr lang="en-US" sz="2200" dirty="0">
              <a:ea typeface="Tahoma" panose="020B0604030504040204" pitchFamily="34" charset="0"/>
              <a:cs typeface="Tahoma" panose="020B0604030504040204" pitchFamily="34" charset="0"/>
            </a:endParaRPr>
          </a:p>
          <a:p>
            <a:r>
              <a:rPr lang="en-US" sz="2200" dirty="0">
                <a:ea typeface="Tahoma" panose="020B0604030504040204" pitchFamily="34" charset="0"/>
                <a:cs typeface="Tahoma" panose="020B0604030504040204" pitchFamily="34" charset="0"/>
              </a:rPr>
              <a:t>Has your Council held a Church Drive in the</a:t>
            </a:r>
          </a:p>
          <a:p>
            <a:r>
              <a:rPr lang="en-US" sz="2200" dirty="0">
                <a:ea typeface="Tahoma" panose="020B0604030504040204" pitchFamily="34" charset="0"/>
                <a:cs typeface="Tahoma" panose="020B0604030504040204" pitchFamily="34" charset="0"/>
              </a:rPr>
              <a:t>last three years?</a:t>
            </a:r>
          </a:p>
          <a:p>
            <a:endParaRPr lang="en-US" sz="2200" dirty="0">
              <a:ea typeface="Tahoma" panose="020B0604030504040204" pitchFamily="34" charset="0"/>
              <a:cs typeface="Tahoma" panose="020B0604030504040204" pitchFamily="34" charset="0"/>
            </a:endParaRPr>
          </a:p>
          <a:p>
            <a:r>
              <a:rPr lang="en-US" sz="2200" dirty="0">
                <a:ea typeface="Tahoma" panose="020B0604030504040204" pitchFamily="34" charset="0"/>
                <a:cs typeface="Tahoma" panose="020B0604030504040204" pitchFamily="34" charset="0"/>
              </a:rPr>
              <a:t>Does your Council promote ABR?</a:t>
            </a:r>
          </a:p>
          <a:p>
            <a:pPr algn="ctr"/>
            <a:endParaRPr lang="en-US" sz="2200" dirty="0">
              <a:ea typeface="Tahoma" panose="020B0604030504040204" pitchFamily="34" charset="0"/>
              <a:cs typeface="Tahoma" panose="020B0604030504040204" pitchFamily="34" charset="0"/>
            </a:endParaRPr>
          </a:p>
          <a:p>
            <a:r>
              <a:rPr lang="en-US" sz="2200" dirty="0">
                <a:ea typeface="Tahoma" panose="020B0604030504040204" pitchFamily="34" charset="0"/>
                <a:cs typeface="Tahoma" panose="020B0604030504040204" pitchFamily="34" charset="0"/>
              </a:rPr>
              <a:t>Is your Council having success Recruiting?</a:t>
            </a:r>
          </a:p>
          <a:p>
            <a:endParaRPr lang="en-US" sz="2200" dirty="0">
              <a:ea typeface="Tahoma" panose="020B0604030504040204" pitchFamily="34" charset="0"/>
              <a:cs typeface="Tahoma" panose="020B0604030504040204" pitchFamily="34" charset="0"/>
            </a:endParaRPr>
          </a:p>
          <a:p>
            <a:endParaRPr lang="en-US" sz="2400" dirty="0">
              <a:solidFill>
                <a:srgbClr val="1A1F71"/>
              </a:solidFill>
              <a:latin typeface="Tahoma" panose="020B0604030504040204" pitchFamily="34" charset="0"/>
              <a:ea typeface="Tahoma" panose="020B0604030504040204" pitchFamily="34" charset="0"/>
              <a:cs typeface="Tahoma" panose="020B0604030504040204" pitchFamily="34" charset="0"/>
            </a:endParaRPr>
          </a:p>
          <a:p>
            <a:endParaRPr lang="en-US" sz="2000" dirty="0">
              <a:solidFill>
                <a:srgbClr val="1A1F7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3BDE3104-5ABA-4196-9C39-82CE509C5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962" y="2471841"/>
            <a:ext cx="2834638" cy="3779516"/>
          </a:xfrm>
          <a:prstGeom prst="rect">
            <a:avLst/>
          </a:prstGeom>
        </p:spPr>
      </p:pic>
      <p:sp>
        <p:nvSpPr>
          <p:cNvPr id="8" name="Footer Placeholder 2">
            <a:extLst>
              <a:ext uri="{FF2B5EF4-FFF2-40B4-BE49-F238E27FC236}">
                <a16:creationId xmlns:a16="http://schemas.microsoft.com/office/drawing/2014/main" id="{11C43DA3-A6A3-0D4F-977E-597A6FE3D648}"/>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646808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3" name="TextBox 2">
            <a:extLst>
              <a:ext uri="{FF2B5EF4-FFF2-40B4-BE49-F238E27FC236}">
                <a16:creationId xmlns:a16="http://schemas.microsoft.com/office/drawing/2014/main" id="{7FB808F5-1608-4B07-BEB9-BCA3BA97C108}"/>
              </a:ext>
            </a:extLst>
          </p:cNvPr>
          <p:cNvSpPr txBox="1"/>
          <p:nvPr/>
        </p:nvSpPr>
        <p:spPr>
          <a:xfrm>
            <a:off x="4628290" y="1371601"/>
            <a:ext cx="2935419" cy="830997"/>
          </a:xfrm>
          <a:prstGeom prst="rect">
            <a:avLst/>
          </a:prstGeom>
          <a:noFill/>
        </p:spPr>
        <p:txBody>
          <a:bodyPr wrap="none" rtlCol="0">
            <a:spAutoFit/>
          </a:bodyPr>
          <a:lstStyle/>
          <a:p>
            <a:r>
              <a:rPr lang="en-US" sz="2800" b="1" dirty="0">
                <a:ea typeface="Tahoma" panose="020B0604030504040204" pitchFamily="34" charset="0"/>
                <a:cs typeface="Tahoma" panose="020B0604030504040204" pitchFamily="34" charset="0"/>
              </a:rPr>
              <a:t>AM</a:t>
            </a:r>
            <a:r>
              <a:rPr lang="en-US" sz="4800" b="1" u="sng" dirty="0">
                <a:ea typeface="Tahoma" panose="020B0604030504040204" pitchFamily="34" charset="0"/>
                <a:cs typeface="Tahoma" panose="020B0604030504040204" pitchFamily="34" charset="0"/>
              </a:rPr>
              <a:t>P</a:t>
            </a:r>
            <a:r>
              <a:rPr lang="en-US" sz="2800" b="1" dirty="0">
                <a:ea typeface="Tahoma" panose="020B0604030504040204" pitchFamily="34" charset="0"/>
                <a:cs typeface="Tahoma" panose="020B0604030504040204" pitchFamily="34" charset="0"/>
              </a:rPr>
              <a:t>: Programs</a:t>
            </a:r>
          </a:p>
        </p:txBody>
      </p:sp>
      <p:sp>
        <p:nvSpPr>
          <p:cNvPr id="5" name="TextBox 4">
            <a:extLst>
              <a:ext uri="{FF2B5EF4-FFF2-40B4-BE49-F238E27FC236}">
                <a16:creationId xmlns:a16="http://schemas.microsoft.com/office/drawing/2014/main" id="{B22E629C-F947-4B09-B50D-598206F7DF2D}"/>
              </a:ext>
            </a:extLst>
          </p:cNvPr>
          <p:cNvSpPr txBox="1"/>
          <p:nvPr/>
        </p:nvSpPr>
        <p:spPr>
          <a:xfrm>
            <a:off x="1766204" y="4343401"/>
            <a:ext cx="8901796" cy="2800767"/>
          </a:xfrm>
          <a:prstGeom prst="rect">
            <a:avLst/>
          </a:prstGeom>
          <a:noFill/>
        </p:spPr>
        <p:txBody>
          <a:bodyPr wrap="none" rtlCol="0">
            <a:spAutoFit/>
          </a:bodyPr>
          <a:lstStyle/>
          <a:p>
            <a:r>
              <a:rPr lang="en-US" sz="2200" dirty="0">
                <a:ea typeface="Tahoma" panose="020B0604030504040204" pitchFamily="34" charset="0"/>
                <a:cs typeface="Tahoma" panose="020B0604030504040204" pitchFamily="34" charset="0"/>
              </a:rPr>
              <a:t>Would you consider your Council well-rounded and active with</a:t>
            </a:r>
          </a:p>
          <a:p>
            <a:r>
              <a:rPr lang="en-US" sz="2200" dirty="0">
                <a:ea typeface="Tahoma" panose="020B0604030504040204" pitchFamily="34" charset="0"/>
                <a:cs typeface="Tahoma" panose="020B0604030504040204" pitchFamily="34" charset="0"/>
              </a:rPr>
              <a:t>numerous quality Programs?</a:t>
            </a:r>
          </a:p>
          <a:p>
            <a:endParaRPr lang="en-US" sz="2200" dirty="0">
              <a:ea typeface="Tahoma" panose="020B0604030504040204" pitchFamily="34" charset="0"/>
              <a:cs typeface="Tahoma" panose="020B0604030504040204" pitchFamily="34" charset="0"/>
            </a:endParaRPr>
          </a:p>
          <a:p>
            <a:r>
              <a:rPr lang="en-US" sz="2200" dirty="0">
                <a:ea typeface="Tahoma" panose="020B0604030504040204" pitchFamily="34" charset="0"/>
                <a:cs typeface="Tahoma" panose="020B0604030504040204" pitchFamily="34" charset="0"/>
              </a:rPr>
              <a:t>Has your Council adopted the Faith In Action Program Model?</a:t>
            </a:r>
          </a:p>
          <a:p>
            <a:endParaRPr lang="en-US" sz="2200" dirty="0">
              <a:ea typeface="Tahoma" panose="020B0604030504040204" pitchFamily="34" charset="0"/>
              <a:cs typeface="Tahoma" panose="020B0604030504040204" pitchFamily="34" charset="0"/>
            </a:endParaRPr>
          </a:p>
          <a:p>
            <a:r>
              <a:rPr lang="en-US" sz="2200" dirty="0">
                <a:ea typeface="Tahoma" panose="020B0604030504040204" pitchFamily="34" charset="0"/>
                <a:cs typeface="Tahoma" panose="020B0604030504040204" pitchFamily="34" charset="0"/>
              </a:rPr>
              <a:t>Is your Council the “First Responder” or “Right arm of the Church?”  </a:t>
            </a:r>
          </a:p>
          <a:p>
            <a:endParaRPr lang="en-US" sz="2400" dirty="0">
              <a:solidFill>
                <a:srgbClr val="1A1F71"/>
              </a:solidFill>
              <a:latin typeface="Tahoma" panose="020B0604030504040204" pitchFamily="34" charset="0"/>
              <a:ea typeface="Tahoma" panose="020B0604030504040204" pitchFamily="34" charset="0"/>
              <a:cs typeface="Tahoma" panose="020B0604030504040204" pitchFamily="34" charset="0"/>
            </a:endParaRPr>
          </a:p>
          <a:p>
            <a:endParaRPr lang="en-US" sz="2000" dirty="0">
              <a:solidFill>
                <a:srgbClr val="1A1F7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E2533D5B-5459-4946-8D48-848987E75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273" y="2262838"/>
            <a:ext cx="2254016" cy="1910184"/>
          </a:xfrm>
          <a:prstGeom prst="rect">
            <a:avLst/>
          </a:prstGeom>
        </p:spPr>
      </p:pic>
      <p:pic>
        <p:nvPicPr>
          <p:cNvPr id="8" name="Picture 7">
            <a:extLst>
              <a:ext uri="{FF2B5EF4-FFF2-40B4-BE49-F238E27FC236}">
                <a16:creationId xmlns:a16="http://schemas.microsoft.com/office/drawing/2014/main" id="{F2B1C971-2AD8-43EF-BC2B-5CF53EDFA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204" y="2167264"/>
            <a:ext cx="2298094" cy="1947537"/>
          </a:xfrm>
          <a:prstGeom prst="rect">
            <a:avLst/>
          </a:prstGeom>
        </p:spPr>
      </p:pic>
      <p:pic>
        <p:nvPicPr>
          <p:cNvPr id="10" name="Picture 9">
            <a:extLst>
              <a:ext uri="{FF2B5EF4-FFF2-40B4-BE49-F238E27FC236}">
                <a16:creationId xmlns:a16="http://schemas.microsoft.com/office/drawing/2014/main" id="{A6AABD4D-336E-4DB2-B669-FBCF7916C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655" y="2178709"/>
            <a:ext cx="2285273" cy="1936672"/>
          </a:xfrm>
          <a:prstGeom prst="rect">
            <a:avLst/>
          </a:prstGeom>
        </p:spPr>
      </p:pic>
      <p:pic>
        <p:nvPicPr>
          <p:cNvPr id="12" name="Picture 11">
            <a:extLst>
              <a:ext uri="{FF2B5EF4-FFF2-40B4-BE49-F238E27FC236}">
                <a16:creationId xmlns:a16="http://schemas.microsoft.com/office/drawing/2014/main" id="{E4F7FBFD-4D15-4DC2-9BEE-4E5EE2FA92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91" y="2176745"/>
            <a:ext cx="2301886" cy="1950751"/>
          </a:xfrm>
          <a:prstGeom prst="rect">
            <a:avLst/>
          </a:prstGeom>
        </p:spPr>
      </p:pic>
      <p:sp>
        <p:nvSpPr>
          <p:cNvPr id="9" name="Footer Placeholder 2">
            <a:extLst>
              <a:ext uri="{FF2B5EF4-FFF2-40B4-BE49-F238E27FC236}">
                <a16:creationId xmlns:a16="http://schemas.microsoft.com/office/drawing/2014/main" id="{DC5F8903-9FD8-294E-90FE-27CC598C4AB1}"/>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7832371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3" name="TextBox 2">
            <a:extLst>
              <a:ext uri="{FF2B5EF4-FFF2-40B4-BE49-F238E27FC236}">
                <a16:creationId xmlns:a16="http://schemas.microsoft.com/office/drawing/2014/main" id="{9C231C11-4ECB-45EF-80BB-E3BC625AF563}"/>
              </a:ext>
            </a:extLst>
          </p:cNvPr>
          <p:cNvSpPr txBox="1"/>
          <p:nvPr/>
        </p:nvSpPr>
        <p:spPr>
          <a:xfrm>
            <a:off x="3507791" y="1447800"/>
            <a:ext cx="5176417" cy="523220"/>
          </a:xfrm>
          <a:prstGeom prst="rect">
            <a:avLst/>
          </a:prstGeom>
          <a:noFill/>
        </p:spPr>
        <p:txBody>
          <a:bodyPr wrap="none" rtlCol="0">
            <a:spAutoFit/>
          </a:bodyPr>
          <a:lstStyle/>
          <a:p>
            <a:r>
              <a:rPr lang="en-US" sz="2800" b="1" dirty="0"/>
              <a:t>Strategy 7: Improve Incentives</a:t>
            </a:r>
          </a:p>
        </p:txBody>
      </p:sp>
      <p:pic>
        <p:nvPicPr>
          <p:cNvPr id="5" name="Picture 4">
            <a:extLst>
              <a:ext uri="{FF2B5EF4-FFF2-40B4-BE49-F238E27FC236}">
                <a16:creationId xmlns:a16="http://schemas.microsoft.com/office/drawing/2014/main" id="{AA693913-0BAC-4F70-B8E5-DC6B14E76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678" y="2590801"/>
            <a:ext cx="8908641" cy="3308249"/>
          </a:xfrm>
          <a:prstGeom prst="rect">
            <a:avLst/>
          </a:prstGeom>
        </p:spPr>
      </p:pic>
      <p:sp>
        <p:nvSpPr>
          <p:cNvPr id="6" name="Footer Placeholder 2">
            <a:extLst>
              <a:ext uri="{FF2B5EF4-FFF2-40B4-BE49-F238E27FC236}">
                <a16:creationId xmlns:a16="http://schemas.microsoft.com/office/drawing/2014/main" id="{4D053358-4876-A84E-AE7E-15DD2417212E}"/>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910116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Rectangle 1">
            <a:extLst>
              <a:ext uri="{FF2B5EF4-FFF2-40B4-BE49-F238E27FC236}">
                <a16:creationId xmlns:a16="http://schemas.microsoft.com/office/drawing/2014/main" id="{0DD4D981-FE4C-4B20-94F2-6E9A583A47BC}"/>
              </a:ext>
            </a:extLst>
          </p:cNvPr>
          <p:cNvSpPr/>
          <p:nvPr/>
        </p:nvSpPr>
        <p:spPr>
          <a:xfrm>
            <a:off x="1828799" y="1337102"/>
            <a:ext cx="8534400" cy="830997"/>
          </a:xfrm>
          <a:prstGeom prst="rect">
            <a:avLst/>
          </a:prstGeom>
        </p:spPr>
        <p:txBody>
          <a:bodyPr wrap="square">
            <a:spAutoFit/>
          </a:bodyPr>
          <a:lstStyle/>
          <a:p>
            <a:pPr algn="ctr"/>
            <a:r>
              <a:rPr lang="en-US" sz="2800" b="1" u="sng" dirty="0">
                <a:ea typeface="Tahoma" panose="020B0604030504040204" pitchFamily="34" charset="0"/>
                <a:cs typeface="Tahoma" panose="020B0604030504040204" pitchFamily="34" charset="0"/>
              </a:rPr>
              <a:t>“Fast Start” Council Incentive</a:t>
            </a:r>
          </a:p>
          <a:p>
            <a:pPr algn="ctr"/>
            <a:r>
              <a:rPr lang="en-US" sz="2000" b="1" dirty="0">
                <a:ea typeface="Calibri" panose="020F0502020204030204" pitchFamily="34" charset="0"/>
              </a:rPr>
              <a:t>Contest Period: </a:t>
            </a:r>
            <a:r>
              <a:rPr lang="en-US" sz="2000" dirty="0">
                <a:ea typeface="Calibri" panose="020F0502020204030204" pitchFamily="34" charset="0"/>
              </a:rPr>
              <a:t>July 1, 2018 to September 29, 2018</a:t>
            </a:r>
          </a:p>
        </p:txBody>
      </p:sp>
      <p:sp>
        <p:nvSpPr>
          <p:cNvPr id="5" name="TextBox 4">
            <a:extLst>
              <a:ext uri="{FF2B5EF4-FFF2-40B4-BE49-F238E27FC236}">
                <a16:creationId xmlns:a16="http://schemas.microsoft.com/office/drawing/2014/main" id="{74B7695D-6F37-4ACD-8485-8609B7484AF6}"/>
              </a:ext>
            </a:extLst>
          </p:cNvPr>
          <p:cNvSpPr txBox="1"/>
          <p:nvPr/>
        </p:nvSpPr>
        <p:spPr>
          <a:xfrm>
            <a:off x="2971800" y="2353269"/>
            <a:ext cx="6519734" cy="2862322"/>
          </a:xfrm>
          <a:prstGeom prst="rect">
            <a:avLst/>
          </a:prstGeom>
          <a:noFill/>
        </p:spPr>
        <p:txBody>
          <a:bodyPr wrap="none" rtlCol="0">
            <a:spAutoFit/>
          </a:bodyPr>
          <a:lstStyle/>
          <a:p>
            <a:r>
              <a:rPr lang="en-US" sz="2000" dirty="0"/>
              <a:t>Council #17036		125% to Goal-Level 4 Winner</a:t>
            </a:r>
          </a:p>
          <a:p>
            <a:endParaRPr lang="en-US" sz="2000" dirty="0"/>
          </a:p>
          <a:p>
            <a:r>
              <a:rPr lang="en-US" sz="2000" dirty="0"/>
              <a:t>Council #14804		100% to Goal-Level 3 Winner</a:t>
            </a:r>
          </a:p>
          <a:p>
            <a:endParaRPr lang="en-US" sz="2000" dirty="0"/>
          </a:p>
          <a:p>
            <a:r>
              <a:rPr lang="en-US" sz="2000" dirty="0"/>
              <a:t>Council #5221		 83.3% to Goal-Level 2 Winner</a:t>
            </a:r>
          </a:p>
          <a:p>
            <a:endParaRPr lang="en-US" sz="2000" dirty="0"/>
          </a:p>
          <a:p>
            <a:r>
              <a:rPr lang="en-US" sz="2000" dirty="0"/>
              <a:t>Council #1806		 66.67% to Goal-Level 1 Winner</a:t>
            </a:r>
          </a:p>
          <a:p>
            <a:endParaRPr lang="en-US" sz="2000" dirty="0"/>
          </a:p>
          <a:p>
            <a:r>
              <a:rPr lang="en-US" sz="2000" dirty="0"/>
              <a:t>Council #7626		 50.00% to Goal-Level 1 Winner</a:t>
            </a:r>
          </a:p>
        </p:txBody>
      </p:sp>
      <p:sp>
        <p:nvSpPr>
          <p:cNvPr id="3" name="Rectangle 2">
            <a:extLst>
              <a:ext uri="{FF2B5EF4-FFF2-40B4-BE49-F238E27FC236}">
                <a16:creationId xmlns:a16="http://schemas.microsoft.com/office/drawing/2014/main" id="{D1570FE0-9BF5-4FCB-A5D0-6CC2164813C6}"/>
              </a:ext>
            </a:extLst>
          </p:cNvPr>
          <p:cNvSpPr/>
          <p:nvPr/>
        </p:nvSpPr>
        <p:spPr>
          <a:xfrm>
            <a:off x="1638300" y="5437044"/>
            <a:ext cx="8915399" cy="1107996"/>
          </a:xfrm>
          <a:prstGeom prst="rect">
            <a:avLst/>
          </a:prstGeom>
        </p:spPr>
        <p:txBody>
          <a:bodyPr wrap="square">
            <a:spAutoFit/>
          </a:bodyPr>
          <a:lstStyle/>
          <a:p>
            <a:pPr algn="ctr"/>
            <a:r>
              <a:rPr lang="en-US" sz="2800" b="1" u="sng" dirty="0">
                <a:ea typeface="Tahoma" panose="020B0604030504040204" pitchFamily="34" charset="0"/>
                <a:cs typeface="Tahoma" panose="020B0604030504040204" pitchFamily="34" charset="0"/>
              </a:rPr>
              <a:t>“Fast Start” Recruiter Incentive</a:t>
            </a:r>
            <a:endParaRPr lang="en-US" sz="2800" dirty="0">
              <a:ea typeface="Tahoma" panose="020B0604030504040204" pitchFamily="34" charset="0"/>
              <a:cs typeface="Tahoma" panose="020B0604030504040204" pitchFamily="34" charset="0"/>
            </a:endParaRPr>
          </a:p>
          <a:p>
            <a:pPr algn="ctr"/>
            <a:r>
              <a:rPr lang="en-US" sz="2000" b="1" dirty="0">
                <a:ea typeface="Tahoma" panose="020B0604030504040204" pitchFamily="34" charset="0"/>
                <a:cs typeface="Tahoma" panose="020B0604030504040204" pitchFamily="34" charset="0"/>
              </a:rPr>
              <a:t>Contest Period: </a:t>
            </a:r>
            <a:r>
              <a:rPr lang="en-US" sz="2000" dirty="0">
                <a:ea typeface="Tahoma" panose="020B0604030504040204" pitchFamily="34" charset="0"/>
                <a:cs typeface="Tahoma" panose="020B0604030504040204" pitchFamily="34" charset="0"/>
              </a:rPr>
              <a:t>July 1, 2018 to December 31, 2018</a:t>
            </a:r>
          </a:p>
          <a:p>
            <a:pPr algn="ctr"/>
            <a:endParaRPr lang="en-US" dirty="0">
              <a:solidFill>
                <a:srgbClr val="1A1F71"/>
              </a:solidFill>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2">
            <a:extLst>
              <a:ext uri="{FF2B5EF4-FFF2-40B4-BE49-F238E27FC236}">
                <a16:creationId xmlns:a16="http://schemas.microsoft.com/office/drawing/2014/main" id="{D3F8733D-7789-1642-AACC-94756CC953A1}"/>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1082372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Rectangle 1">
            <a:extLst>
              <a:ext uri="{FF2B5EF4-FFF2-40B4-BE49-F238E27FC236}">
                <a16:creationId xmlns:a16="http://schemas.microsoft.com/office/drawing/2014/main" id="{23A0BC3A-E226-4CFD-9050-562D5EAB69A0}"/>
              </a:ext>
            </a:extLst>
          </p:cNvPr>
          <p:cNvSpPr/>
          <p:nvPr/>
        </p:nvSpPr>
        <p:spPr>
          <a:xfrm>
            <a:off x="1554481" y="1447800"/>
            <a:ext cx="9144001" cy="3046988"/>
          </a:xfrm>
          <a:prstGeom prst="rect">
            <a:avLst/>
          </a:prstGeom>
        </p:spPr>
        <p:txBody>
          <a:bodyPr wrap="square">
            <a:spAutoFit/>
          </a:bodyPr>
          <a:lstStyle/>
          <a:p>
            <a:pPr algn="ctr"/>
            <a:r>
              <a:rPr lang="en-US" sz="2800" b="1" u="sng" dirty="0">
                <a:ea typeface="Calibri" panose="020F0502020204030204" pitchFamily="34" charset="0"/>
              </a:rPr>
              <a:t>Star Recruiter Council Incentive</a:t>
            </a:r>
            <a:endParaRPr lang="en-US" sz="2800" dirty="0">
              <a:ea typeface="Calibri" panose="020F0502020204030204" pitchFamily="34" charset="0"/>
            </a:endParaRPr>
          </a:p>
          <a:p>
            <a:pPr algn="ctr"/>
            <a:r>
              <a:rPr lang="en-US" sz="1600" b="1" dirty="0">
                <a:ea typeface="Calibri" panose="020F0502020204030204" pitchFamily="34" charset="0"/>
              </a:rPr>
              <a:t> </a:t>
            </a:r>
            <a:r>
              <a:rPr lang="en-US" sz="2000" b="1" dirty="0">
                <a:ea typeface="Calibri" panose="020F0502020204030204" pitchFamily="34" charset="0"/>
              </a:rPr>
              <a:t>Contest Period: </a:t>
            </a:r>
            <a:r>
              <a:rPr lang="en-US" sz="2000" dirty="0">
                <a:ea typeface="Calibri" panose="020F0502020204030204" pitchFamily="34" charset="0"/>
              </a:rPr>
              <a:t>July 1, 2018 to May 1, 2019</a:t>
            </a:r>
            <a:endParaRPr lang="en-US" dirty="0">
              <a:ea typeface="Calibri" panose="020F0502020204030204" pitchFamily="34" charset="0"/>
            </a:endParaRPr>
          </a:p>
          <a:p>
            <a:pPr algn="ctr"/>
            <a:endParaRPr lang="en-US" dirty="0">
              <a:ea typeface="Calibri" panose="020F0502020204030204" pitchFamily="34" charset="0"/>
            </a:endParaRPr>
          </a:p>
          <a:p>
            <a:pPr algn="ctr"/>
            <a:r>
              <a:rPr lang="en-US" b="1" dirty="0">
                <a:ea typeface="Calibri" panose="020F0502020204030204" pitchFamily="34" charset="0"/>
              </a:rPr>
              <a:t>Contest Rules:</a:t>
            </a:r>
            <a:r>
              <a:rPr lang="en-US" dirty="0">
                <a:ea typeface="Calibri" panose="020F0502020204030204" pitchFamily="34" charset="0"/>
              </a:rPr>
              <a:t> Contest winner will be announced at the 2019 Arizona State Council Convention. The Council with the highest percentage of Membership Growth during the contest period will receive:</a:t>
            </a:r>
          </a:p>
          <a:p>
            <a:pPr algn="ctr"/>
            <a:r>
              <a:rPr lang="en-US" dirty="0">
                <a:ea typeface="Calibri" panose="020F0502020204030204" pitchFamily="34" charset="0"/>
              </a:rPr>
              <a:t> </a:t>
            </a:r>
          </a:p>
          <a:p>
            <a:pPr algn="ctr"/>
            <a:r>
              <a:rPr lang="en-US" b="1" dirty="0">
                <a:ea typeface="Calibri" panose="020F0502020204030204" pitchFamily="34" charset="0"/>
              </a:rPr>
              <a:t>Grand Knight 2019 State Convention VIP Package </a:t>
            </a:r>
            <a:endParaRPr lang="en-US" dirty="0">
              <a:ea typeface="Calibri" panose="020F0502020204030204" pitchFamily="34" charset="0"/>
            </a:endParaRPr>
          </a:p>
          <a:p>
            <a:pPr algn="ctr"/>
            <a:r>
              <a:rPr lang="en-US" b="1" dirty="0">
                <a:ea typeface="Calibri" panose="020F0502020204030204" pitchFamily="34" charset="0"/>
              </a:rPr>
              <a:t>Star Recruiter Council Plaque</a:t>
            </a:r>
            <a:endParaRPr lang="en-US" dirty="0">
              <a:ea typeface="Calibri" panose="020F0502020204030204" pitchFamily="34" charset="0"/>
            </a:endParaRPr>
          </a:p>
          <a:p>
            <a:pPr algn="ctr"/>
            <a:r>
              <a:rPr lang="en-US" b="1" dirty="0">
                <a:ea typeface="Calibri" panose="020F0502020204030204" pitchFamily="34" charset="0"/>
              </a:rPr>
              <a:t>Knights of Columbus T-Shirt</a:t>
            </a:r>
            <a:endParaRPr lang="en-US" dirty="0">
              <a:ea typeface="Calibri" panose="020F0502020204030204" pitchFamily="34" charset="0"/>
            </a:endParaRPr>
          </a:p>
        </p:txBody>
      </p:sp>
      <p:pic>
        <p:nvPicPr>
          <p:cNvPr id="5" name="Picture 4">
            <a:extLst>
              <a:ext uri="{FF2B5EF4-FFF2-40B4-BE49-F238E27FC236}">
                <a16:creationId xmlns:a16="http://schemas.microsoft.com/office/drawing/2014/main" id="{EE8867FD-867C-4AB1-AD0B-BF00EBF28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897" y="4664505"/>
            <a:ext cx="4016102" cy="1491391"/>
          </a:xfrm>
          <a:prstGeom prst="rect">
            <a:avLst/>
          </a:prstGeom>
        </p:spPr>
      </p:pic>
      <p:pic>
        <p:nvPicPr>
          <p:cNvPr id="6" name="Picture 5">
            <a:extLst>
              <a:ext uri="{FF2B5EF4-FFF2-40B4-BE49-F238E27FC236}">
                <a16:creationId xmlns:a16="http://schemas.microsoft.com/office/drawing/2014/main" id="{8C1CC6F2-A2B7-4B76-BF6D-399135A47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5029" y="4799014"/>
            <a:ext cx="1609074" cy="1222370"/>
          </a:xfrm>
          <a:prstGeom prst="rect">
            <a:avLst/>
          </a:prstGeom>
        </p:spPr>
      </p:pic>
      <p:sp>
        <p:nvSpPr>
          <p:cNvPr id="7" name="Footer Placeholder 2">
            <a:extLst>
              <a:ext uri="{FF2B5EF4-FFF2-40B4-BE49-F238E27FC236}">
                <a16:creationId xmlns:a16="http://schemas.microsoft.com/office/drawing/2014/main" id="{1311DCBD-0109-B04D-82C1-84B78F6A7B54}"/>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8097235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Rectangle 1">
            <a:extLst>
              <a:ext uri="{FF2B5EF4-FFF2-40B4-BE49-F238E27FC236}">
                <a16:creationId xmlns:a16="http://schemas.microsoft.com/office/drawing/2014/main" id="{ADA14EC9-9B1B-4BEF-AE78-A525469C1A80}"/>
              </a:ext>
            </a:extLst>
          </p:cNvPr>
          <p:cNvSpPr/>
          <p:nvPr/>
        </p:nvSpPr>
        <p:spPr>
          <a:xfrm>
            <a:off x="1828799" y="1219200"/>
            <a:ext cx="8534400" cy="3354765"/>
          </a:xfrm>
          <a:prstGeom prst="rect">
            <a:avLst/>
          </a:prstGeom>
        </p:spPr>
        <p:txBody>
          <a:bodyPr wrap="square">
            <a:spAutoFit/>
          </a:bodyPr>
          <a:lstStyle/>
          <a:p>
            <a:pPr algn="ctr"/>
            <a:r>
              <a:rPr lang="en-US" sz="2800" b="1" u="sng" dirty="0">
                <a:ea typeface="Tahoma" panose="020B0604030504040204" pitchFamily="34" charset="0"/>
                <a:cs typeface="Tahoma" panose="020B0604030504040204" pitchFamily="34" charset="0"/>
              </a:rPr>
              <a:t>Star Recruiter Incentive</a:t>
            </a:r>
            <a:endParaRPr lang="en-US" sz="2800" dirty="0">
              <a:ea typeface="Tahoma" panose="020B0604030504040204" pitchFamily="34" charset="0"/>
              <a:cs typeface="Tahoma" panose="020B0604030504040204" pitchFamily="34" charset="0"/>
            </a:endParaRPr>
          </a:p>
          <a:p>
            <a:pPr algn="ctr"/>
            <a:r>
              <a:rPr lang="en-US" b="1" dirty="0">
                <a:ea typeface="Tahoma" panose="020B0604030504040204" pitchFamily="34" charset="0"/>
                <a:cs typeface="Tahoma" panose="020B0604030504040204" pitchFamily="34" charset="0"/>
              </a:rPr>
              <a:t> </a:t>
            </a:r>
            <a:r>
              <a:rPr lang="en-US" sz="2000" b="1" dirty="0">
                <a:ea typeface="Tahoma" panose="020B0604030504040204" pitchFamily="34" charset="0"/>
                <a:cs typeface="Tahoma" panose="020B0604030504040204" pitchFamily="34" charset="0"/>
              </a:rPr>
              <a:t>Contest Period: </a:t>
            </a:r>
            <a:r>
              <a:rPr lang="en-US" sz="2000" dirty="0">
                <a:ea typeface="Tahoma" panose="020B0604030504040204" pitchFamily="34" charset="0"/>
                <a:cs typeface="Tahoma" panose="020B0604030504040204" pitchFamily="34" charset="0"/>
              </a:rPr>
              <a:t>July 1, 2018 to May 1, 2019</a:t>
            </a:r>
          </a:p>
          <a:p>
            <a:pPr algn="ctr"/>
            <a:endParaRPr lang="en-US" sz="2000" dirty="0">
              <a:ea typeface="Tahoma" panose="020B0604030504040204" pitchFamily="34" charset="0"/>
              <a:cs typeface="Tahoma" panose="020B0604030504040204" pitchFamily="34" charset="0"/>
            </a:endParaRPr>
          </a:p>
          <a:p>
            <a:pPr algn="ctr"/>
            <a:r>
              <a:rPr lang="en-US" b="1" dirty="0">
                <a:ea typeface="Tahoma" panose="020B0604030504040204" pitchFamily="34" charset="0"/>
                <a:cs typeface="Tahoma" panose="020B0604030504040204" pitchFamily="34" charset="0"/>
              </a:rPr>
              <a:t>Contest Rules:</a:t>
            </a:r>
            <a:r>
              <a:rPr lang="en-US" dirty="0">
                <a:ea typeface="Tahoma" panose="020B0604030504040204" pitchFamily="34" charset="0"/>
                <a:cs typeface="Tahoma" panose="020B0604030504040204" pitchFamily="34" charset="0"/>
              </a:rPr>
              <a:t> Contest winner will be announced at the 2019 Arizona State Council Convention.  The Knight who recruits the most New Members during the contest period will receive:</a:t>
            </a:r>
          </a:p>
          <a:p>
            <a:pPr algn="ctr"/>
            <a:r>
              <a:rPr lang="en-US" dirty="0">
                <a:ea typeface="Tahoma" panose="020B0604030504040204" pitchFamily="34" charset="0"/>
                <a:cs typeface="Tahoma" panose="020B0604030504040204" pitchFamily="34" charset="0"/>
              </a:rPr>
              <a:t> </a:t>
            </a:r>
          </a:p>
          <a:p>
            <a:pPr algn="ctr"/>
            <a:r>
              <a:rPr lang="en-US" b="1" dirty="0">
                <a:ea typeface="Tahoma" panose="020B0604030504040204" pitchFamily="34" charset="0"/>
                <a:cs typeface="Tahoma" panose="020B0604030504040204" pitchFamily="34" charset="0"/>
              </a:rPr>
              <a:t>2019 State Convention VIP Package</a:t>
            </a:r>
            <a:endParaRPr lang="en-US" dirty="0">
              <a:ea typeface="Tahoma" panose="020B0604030504040204" pitchFamily="34" charset="0"/>
              <a:cs typeface="Tahoma" panose="020B0604030504040204" pitchFamily="34" charset="0"/>
            </a:endParaRPr>
          </a:p>
          <a:p>
            <a:pPr algn="ctr"/>
            <a:r>
              <a:rPr lang="en-US" b="1" dirty="0">
                <a:ea typeface="Tahoma" panose="020B0604030504040204" pitchFamily="34" charset="0"/>
                <a:cs typeface="Tahoma" panose="020B0604030504040204" pitchFamily="34" charset="0"/>
              </a:rPr>
              <a:t>$150 Visa Gift Card </a:t>
            </a:r>
            <a:endParaRPr lang="en-US" dirty="0">
              <a:ea typeface="Tahoma" panose="020B0604030504040204" pitchFamily="34" charset="0"/>
              <a:cs typeface="Tahoma" panose="020B0604030504040204" pitchFamily="34" charset="0"/>
            </a:endParaRPr>
          </a:p>
          <a:p>
            <a:pPr algn="ctr"/>
            <a:r>
              <a:rPr lang="en-US" b="1" dirty="0">
                <a:ea typeface="Tahoma" panose="020B0604030504040204" pitchFamily="34" charset="0"/>
                <a:cs typeface="Tahoma" panose="020B0604030504040204" pitchFamily="34" charset="0"/>
              </a:rPr>
              <a:t>Star Recruiter Plaque</a:t>
            </a:r>
            <a:endParaRPr lang="en-US" dirty="0">
              <a:ea typeface="Tahoma" panose="020B0604030504040204" pitchFamily="34" charset="0"/>
              <a:cs typeface="Tahoma" panose="020B0604030504040204" pitchFamily="34" charset="0"/>
            </a:endParaRPr>
          </a:p>
          <a:p>
            <a:pPr algn="ctr"/>
            <a:r>
              <a:rPr lang="en-US" b="1" dirty="0">
                <a:ea typeface="Tahoma" panose="020B0604030504040204" pitchFamily="34" charset="0"/>
                <a:cs typeface="Tahoma" panose="020B0604030504040204" pitchFamily="34" charset="0"/>
              </a:rPr>
              <a:t>Knights of Columbus T-Shirt</a:t>
            </a:r>
            <a:endParaRPr lang="en-US" dirty="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5998A7A-1FDB-4A00-9087-870CA26CA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9268" y="4572000"/>
            <a:ext cx="2333462" cy="1772668"/>
          </a:xfrm>
          <a:prstGeom prst="rect">
            <a:avLst/>
          </a:prstGeom>
        </p:spPr>
      </p:pic>
      <p:sp>
        <p:nvSpPr>
          <p:cNvPr id="6" name="Footer Placeholder 2">
            <a:extLst>
              <a:ext uri="{FF2B5EF4-FFF2-40B4-BE49-F238E27FC236}">
                <a16:creationId xmlns:a16="http://schemas.microsoft.com/office/drawing/2014/main" id="{83FE8D2B-26E6-DC49-A2D8-094D25CFDEDA}"/>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2182290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Rectangle 1">
            <a:extLst>
              <a:ext uri="{FF2B5EF4-FFF2-40B4-BE49-F238E27FC236}">
                <a16:creationId xmlns:a16="http://schemas.microsoft.com/office/drawing/2014/main" id="{917BF73C-7AD7-4ADD-AE90-A164386FB71C}"/>
              </a:ext>
            </a:extLst>
          </p:cNvPr>
          <p:cNvSpPr/>
          <p:nvPr/>
        </p:nvSpPr>
        <p:spPr>
          <a:xfrm>
            <a:off x="1554480" y="1447800"/>
            <a:ext cx="9144000" cy="3046988"/>
          </a:xfrm>
          <a:prstGeom prst="rect">
            <a:avLst/>
          </a:prstGeom>
        </p:spPr>
        <p:txBody>
          <a:bodyPr wrap="square">
            <a:spAutoFit/>
          </a:bodyPr>
          <a:lstStyle/>
          <a:p>
            <a:pPr algn="ctr"/>
            <a:r>
              <a:rPr lang="en-US" sz="2800" b="1" u="sng" dirty="0">
                <a:ea typeface="Tahoma" panose="020B0604030504040204" pitchFamily="34" charset="0"/>
                <a:cs typeface="Tahoma" panose="020B0604030504040204" pitchFamily="34" charset="0"/>
              </a:rPr>
              <a:t>eMembership Star Recruiter Council Incentive</a:t>
            </a:r>
            <a:endParaRPr lang="en-US" sz="2800" dirty="0">
              <a:ea typeface="Tahoma" panose="020B0604030504040204" pitchFamily="34" charset="0"/>
              <a:cs typeface="Tahoma" panose="020B0604030504040204" pitchFamily="34" charset="0"/>
            </a:endParaRPr>
          </a:p>
          <a:p>
            <a:pPr algn="ctr"/>
            <a:r>
              <a:rPr lang="en-US" sz="2000" b="1" dirty="0">
                <a:ea typeface="Tahoma" panose="020B0604030504040204" pitchFamily="34" charset="0"/>
                <a:cs typeface="Tahoma" panose="020B0604030504040204" pitchFamily="34" charset="0"/>
              </a:rPr>
              <a:t>Contest Period: </a:t>
            </a:r>
            <a:r>
              <a:rPr lang="en-US" sz="2000" dirty="0">
                <a:ea typeface="Tahoma" panose="020B0604030504040204" pitchFamily="34" charset="0"/>
                <a:cs typeface="Tahoma" panose="020B0604030504040204" pitchFamily="34" charset="0"/>
              </a:rPr>
              <a:t>July 1, 2018 to May 1, 2019</a:t>
            </a:r>
          </a:p>
          <a:p>
            <a:pPr algn="ctr"/>
            <a:endParaRPr lang="en-US" dirty="0">
              <a:ea typeface="Tahoma" panose="020B0604030504040204" pitchFamily="34" charset="0"/>
              <a:cs typeface="Tahoma" panose="020B0604030504040204" pitchFamily="34" charset="0"/>
            </a:endParaRPr>
          </a:p>
          <a:p>
            <a:pPr algn="ctr"/>
            <a:r>
              <a:rPr lang="en-US" b="1" dirty="0">
                <a:ea typeface="Tahoma" panose="020B0604030504040204" pitchFamily="34" charset="0"/>
                <a:cs typeface="Tahoma" panose="020B0604030504040204" pitchFamily="34" charset="0"/>
              </a:rPr>
              <a:t>Contest Rules:</a:t>
            </a:r>
            <a:r>
              <a:rPr lang="en-US" dirty="0">
                <a:ea typeface="Tahoma" panose="020B0604030504040204" pitchFamily="34" charset="0"/>
                <a:cs typeface="Tahoma" panose="020B0604030504040204" pitchFamily="34" charset="0"/>
              </a:rPr>
              <a:t> Contest winner will be announced at the 2019 Arizona State Council Convention. The Council who recruits and transfers the most new eMembers into their Council will receive:</a:t>
            </a:r>
          </a:p>
          <a:p>
            <a:pPr algn="ctr"/>
            <a:r>
              <a:rPr lang="en-US" dirty="0">
                <a:ea typeface="Tahoma" panose="020B0604030504040204" pitchFamily="34" charset="0"/>
                <a:cs typeface="Tahoma" panose="020B0604030504040204" pitchFamily="34" charset="0"/>
              </a:rPr>
              <a:t> </a:t>
            </a:r>
          </a:p>
          <a:p>
            <a:pPr algn="ctr"/>
            <a:r>
              <a:rPr lang="en-US" b="1" dirty="0">
                <a:ea typeface="Tahoma" panose="020B0604030504040204" pitchFamily="34" charset="0"/>
                <a:cs typeface="Tahoma" panose="020B0604030504040204" pitchFamily="34" charset="0"/>
              </a:rPr>
              <a:t>$200 Visa Gift Card </a:t>
            </a:r>
            <a:endParaRPr lang="en-US" dirty="0">
              <a:ea typeface="Tahoma" panose="020B0604030504040204" pitchFamily="34" charset="0"/>
              <a:cs typeface="Tahoma" panose="020B0604030504040204" pitchFamily="34" charset="0"/>
            </a:endParaRPr>
          </a:p>
          <a:p>
            <a:pPr algn="ctr"/>
            <a:r>
              <a:rPr lang="en-US" b="1" dirty="0">
                <a:ea typeface="Tahoma" panose="020B0604030504040204" pitchFamily="34" charset="0"/>
                <a:cs typeface="Tahoma" panose="020B0604030504040204" pitchFamily="34" charset="0"/>
              </a:rPr>
              <a:t>Star eMembership Recruiting Council Plaque</a:t>
            </a:r>
            <a:endParaRPr lang="en-US" dirty="0">
              <a:ea typeface="Tahoma" panose="020B0604030504040204" pitchFamily="34" charset="0"/>
              <a:cs typeface="Tahoma" panose="020B0604030504040204" pitchFamily="34" charset="0"/>
            </a:endParaRPr>
          </a:p>
          <a:p>
            <a:pPr algn="ctr"/>
            <a:r>
              <a:rPr lang="en-US" b="1" dirty="0">
                <a:ea typeface="Tahoma" panose="020B0604030504040204" pitchFamily="34" charset="0"/>
                <a:cs typeface="Tahoma" panose="020B0604030504040204" pitchFamily="34" charset="0"/>
              </a:rPr>
              <a:t>Knights of Columbus T-Shirt</a:t>
            </a:r>
            <a:endParaRPr lang="en-US" dirty="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4368F46D-8987-4BE3-AF3E-44F19F8AA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4572330"/>
            <a:ext cx="3370564" cy="1773981"/>
          </a:xfrm>
          <a:prstGeom prst="rect">
            <a:avLst/>
          </a:prstGeom>
        </p:spPr>
      </p:pic>
      <p:pic>
        <p:nvPicPr>
          <p:cNvPr id="11" name="Picture 10">
            <a:extLst>
              <a:ext uri="{FF2B5EF4-FFF2-40B4-BE49-F238E27FC236}">
                <a16:creationId xmlns:a16="http://schemas.microsoft.com/office/drawing/2014/main" id="{036A45A3-107D-4F14-A1CF-CF903C138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418" y="4572329"/>
            <a:ext cx="3208703" cy="1834290"/>
          </a:xfrm>
          <a:prstGeom prst="rect">
            <a:avLst/>
          </a:prstGeom>
        </p:spPr>
      </p:pic>
      <p:sp>
        <p:nvSpPr>
          <p:cNvPr id="6" name="Footer Placeholder 2">
            <a:extLst>
              <a:ext uri="{FF2B5EF4-FFF2-40B4-BE49-F238E27FC236}">
                <a16:creationId xmlns:a16="http://schemas.microsoft.com/office/drawing/2014/main" id="{C2888C1E-1B79-5847-A57F-415E9F7068A8}"/>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27306104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Rectangle 1">
            <a:extLst>
              <a:ext uri="{FF2B5EF4-FFF2-40B4-BE49-F238E27FC236}">
                <a16:creationId xmlns:a16="http://schemas.microsoft.com/office/drawing/2014/main" id="{2AAB7E1F-A114-4F6A-9C6E-1024FEE78640}"/>
              </a:ext>
            </a:extLst>
          </p:cNvPr>
          <p:cNvSpPr/>
          <p:nvPr/>
        </p:nvSpPr>
        <p:spPr>
          <a:xfrm>
            <a:off x="1524000" y="1524001"/>
            <a:ext cx="9144000" cy="2769989"/>
          </a:xfrm>
          <a:prstGeom prst="rect">
            <a:avLst/>
          </a:prstGeom>
        </p:spPr>
        <p:txBody>
          <a:bodyPr wrap="square">
            <a:spAutoFit/>
          </a:bodyPr>
          <a:lstStyle/>
          <a:p>
            <a:pPr algn="ctr"/>
            <a:r>
              <a:rPr lang="en-US" sz="2800" b="1" u="sng" dirty="0">
                <a:ea typeface="Tahoma" panose="020B0604030504040204" pitchFamily="34" charset="0"/>
                <a:cs typeface="Tahoma" panose="020B0604030504040204" pitchFamily="34" charset="0"/>
              </a:rPr>
              <a:t>“3-in-3” Church Drive Incentives:</a:t>
            </a:r>
          </a:p>
          <a:p>
            <a:pPr algn="ctr"/>
            <a:r>
              <a:rPr lang="en-US" sz="2000" b="1" dirty="0">
                <a:ea typeface="Tahoma" panose="020B0604030504040204" pitchFamily="34" charset="0"/>
                <a:cs typeface="Tahoma" panose="020B0604030504040204" pitchFamily="34" charset="0"/>
              </a:rPr>
              <a:t>Contest Period:</a:t>
            </a:r>
            <a:r>
              <a:rPr lang="en-US" sz="2000" dirty="0">
                <a:ea typeface="Tahoma" panose="020B0604030504040204" pitchFamily="34" charset="0"/>
                <a:cs typeface="Tahoma" panose="020B0604030504040204" pitchFamily="34" charset="0"/>
              </a:rPr>
              <a:t> July 1, 2018 to May 1, 2019</a:t>
            </a:r>
          </a:p>
          <a:p>
            <a:pPr algn="ctr"/>
            <a:r>
              <a:rPr lang="en-US" b="1" dirty="0">
                <a:ea typeface="Tahoma" panose="020B0604030504040204" pitchFamily="34" charset="0"/>
                <a:cs typeface="Tahoma" panose="020B0604030504040204" pitchFamily="34" charset="0"/>
              </a:rPr>
              <a:t> </a:t>
            </a:r>
            <a:endParaRPr lang="en-US" dirty="0">
              <a:ea typeface="Tahoma" panose="020B0604030504040204" pitchFamily="34" charset="0"/>
              <a:cs typeface="Tahoma" panose="020B0604030504040204" pitchFamily="34" charset="0"/>
            </a:endParaRPr>
          </a:p>
          <a:p>
            <a:pPr algn="ctr"/>
            <a:r>
              <a:rPr lang="en-US" b="1" dirty="0">
                <a:ea typeface="Tahoma" panose="020B0604030504040204" pitchFamily="34" charset="0"/>
                <a:cs typeface="Tahoma" panose="020B0604030504040204" pitchFamily="34" charset="0"/>
              </a:rPr>
              <a:t>Contest Rules:</a:t>
            </a:r>
            <a:r>
              <a:rPr lang="en-US" dirty="0">
                <a:ea typeface="Tahoma" panose="020B0604030504040204" pitchFamily="34" charset="0"/>
                <a:cs typeface="Tahoma" panose="020B0604030504040204" pitchFamily="34" charset="0"/>
              </a:rPr>
              <a:t> Councils who Sponsor a </a:t>
            </a:r>
            <a:r>
              <a:rPr lang="en-US" b="1" dirty="0">
                <a:ea typeface="Tahoma" panose="020B0604030504040204" pitchFamily="34" charset="0"/>
                <a:cs typeface="Tahoma" panose="020B0604030504040204" pitchFamily="34" charset="0"/>
              </a:rPr>
              <a:t>“3-in-3” </a:t>
            </a:r>
            <a:r>
              <a:rPr lang="en-US" dirty="0">
                <a:ea typeface="Tahoma" panose="020B0604030504040204" pitchFamily="34" charset="0"/>
                <a:cs typeface="Tahoma" panose="020B0604030504040204" pitchFamily="34" charset="0"/>
              </a:rPr>
              <a:t>Church Drive that brings in three (or more) new Council Members will receive the following: </a:t>
            </a:r>
          </a:p>
          <a:p>
            <a:pPr algn="ctr"/>
            <a:r>
              <a:rPr lang="en-US" dirty="0">
                <a:ea typeface="Tahoma" panose="020B0604030504040204" pitchFamily="34" charset="0"/>
                <a:cs typeface="Tahoma" panose="020B0604030504040204" pitchFamily="34" charset="0"/>
              </a:rPr>
              <a:t> </a:t>
            </a:r>
          </a:p>
          <a:p>
            <a:pPr algn="ctr"/>
            <a:r>
              <a:rPr lang="en-US" b="1" dirty="0">
                <a:ea typeface="Tahoma" panose="020B0604030504040204" pitchFamily="34" charset="0"/>
                <a:cs typeface="Tahoma" panose="020B0604030504040204" pitchFamily="34" charset="0"/>
              </a:rPr>
              <a:t>$50 Visa Gift Card</a:t>
            </a:r>
            <a:r>
              <a:rPr lang="en-US" dirty="0">
                <a:ea typeface="Tahoma" panose="020B0604030504040204" pitchFamily="34" charset="0"/>
                <a:cs typeface="Tahoma" panose="020B0604030504040204" pitchFamily="34" charset="0"/>
              </a:rPr>
              <a:t> </a:t>
            </a:r>
          </a:p>
          <a:p>
            <a:pPr algn="ctr"/>
            <a:r>
              <a:rPr lang="en-US" b="1" dirty="0">
                <a:ea typeface="Tahoma" panose="020B0604030504040204" pitchFamily="34" charset="0"/>
                <a:cs typeface="Tahoma" panose="020B0604030504040204" pitchFamily="34" charset="0"/>
              </a:rPr>
              <a:t>Knights  T-Shirts </a:t>
            </a:r>
            <a:r>
              <a:rPr lang="en-US" dirty="0">
                <a:ea typeface="Tahoma" panose="020B0604030504040204" pitchFamily="34" charset="0"/>
                <a:cs typeface="Tahoma" panose="020B0604030504040204" pitchFamily="34" charset="0"/>
              </a:rPr>
              <a:t>for the Grand Knight, Membership and Program Directors</a:t>
            </a:r>
          </a:p>
          <a:p>
            <a:pPr algn="ctr"/>
            <a:r>
              <a:rPr lang="en-US" b="1" dirty="0">
                <a:ea typeface="Tahoma" panose="020B0604030504040204" pitchFamily="34" charset="0"/>
                <a:cs typeface="Tahoma" panose="020B0604030504040204" pitchFamily="34" charset="0"/>
              </a:rPr>
              <a:t>Star Recruiter Pin</a:t>
            </a:r>
            <a:r>
              <a:rPr lang="en-US" dirty="0">
                <a:ea typeface="Tahoma" panose="020B0604030504040204" pitchFamily="34" charset="0"/>
                <a:cs typeface="Tahoma" panose="020B0604030504040204" pitchFamily="34" charset="0"/>
              </a:rPr>
              <a:t> for each Sponsor (Sponsor MUST ATTEND Degree with Candidate)</a:t>
            </a:r>
          </a:p>
        </p:txBody>
      </p:sp>
      <p:pic>
        <p:nvPicPr>
          <p:cNvPr id="5" name="Picture 4">
            <a:extLst>
              <a:ext uri="{FF2B5EF4-FFF2-40B4-BE49-F238E27FC236}">
                <a16:creationId xmlns:a16="http://schemas.microsoft.com/office/drawing/2014/main" id="{85FCB29B-C3FA-4C3D-9F7D-83AA71B9C9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990" y="4495801"/>
            <a:ext cx="3188018" cy="1992511"/>
          </a:xfrm>
          <a:prstGeom prst="rect">
            <a:avLst/>
          </a:prstGeom>
        </p:spPr>
      </p:pic>
      <p:sp>
        <p:nvSpPr>
          <p:cNvPr id="6" name="Footer Placeholder 2">
            <a:extLst>
              <a:ext uri="{FF2B5EF4-FFF2-40B4-BE49-F238E27FC236}">
                <a16:creationId xmlns:a16="http://schemas.microsoft.com/office/drawing/2014/main" id="{B4E567AD-D3F4-9640-90DA-5A38195E6DC1}"/>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775978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Rectangle 1">
            <a:extLst>
              <a:ext uri="{FF2B5EF4-FFF2-40B4-BE49-F238E27FC236}">
                <a16:creationId xmlns:a16="http://schemas.microsoft.com/office/drawing/2014/main" id="{2D4E0680-A59A-4D13-8B7C-E883D425E5ED}"/>
              </a:ext>
            </a:extLst>
          </p:cNvPr>
          <p:cNvSpPr/>
          <p:nvPr/>
        </p:nvSpPr>
        <p:spPr>
          <a:xfrm>
            <a:off x="2514599" y="2598004"/>
            <a:ext cx="7162800" cy="1661993"/>
          </a:xfrm>
          <a:prstGeom prst="rect">
            <a:avLst/>
          </a:prstGeom>
        </p:spPr>
        <p:txBody>
          <a:bodyPr wrap="square">
            <a:spAutoFit/>
          </a:bodyPr>
          <a:lstStyle/>
          <a:p>
            <a:pPr algn="ctr"/>
            <a:r>
              <a:rPr lang="en-US" sz="2800" b="1" dirty="0">
                <a:ea typeface="Calibri" panose="020F0502020204030204" pitchFamily="34" charset="0"/>
                <a:cs typeface="Georgia" panose="02040502050405020303" pitchFamily="18" charset="0"/>
              </a:rPr>
              <a:t>New Council Development Chairman</a:t>
            </a:r>
            <a:endParaRPr lang="en-US" sz="2800" dirty="0">
              <a:ea typeface="Calibri" panose="020F0502020204030204" pitchFamily="34" charset="0"/>
              <a:cs typeface="Georgia" panose="02040502050405020303" pitchFamily="18" charset="0"/>
            </a:endParaRPr>
          </a:p>
          <a:p>
            <a:pPr algn="ctr"/>
            <a:r>
              <a:rPr lang="en-US" sz="2800" dirty="0">
                <a:ea typeface="Calibri" panose="020F0502020204030204" pitchFamily="34" charset="0"/>
                <a:cs typeface="Georgia" panose="02040502050405020303" pitchFamily="18" charset="0"/>
              </a:rPr>
              <a:t>Chet Yancy 602-309-1246</a:t>
            </a:r>
          </a:p>
          <a:p>
            <a:pPr algn="ctr"/>
            <a:r>
              <a:rPr lang="en-US" sz="2800" u="sng" dirty="0">
                <a:ea typeface="Calibri" panose="020F0502020204030204" pitchFamily="34" charset="0"/>
                <a:cs typeface="Georgia" panose="02040502050405020303" pitchFamily="18" charset="0"/>
                <a:hlinkClick r:id="rId2">
                  <a:extLst>
                    <a:ext uri="{A12FA001-AC4F-418D-AE19-62706E023703}">
                      <ahyp:hlinkClr xmlns:ahyp="http://schemas.microsoft.com/office/drawing/2018/hyperlinkcolor" val="tx"/>
                    </a:ext>
                  </a:extLst>
                </a:hlinkClick>
              </a:rPr>
              <a:t>cryancy@aol.com</a:t>
            </a:r>
            <a:endParaRPr lang="en-US" sz="2800" dirty="0">
              <a:ea typeface="Calibri" panose="020F0502020204030204" pitchFamily="34" charset="0"/>
              <a:cs typeface="Georgia" panose="02040502050405020303" pitchFamily="18" charset="0"/>
            </a:endParaRPr>
          </a:p>
          <a:p>
            <a:endParaRPr lang="en-US" dirty="0"/>
          </a:p>
        </p:txBody>
      </p:sp>
      <p:sp>
        <p:nvSpPr>
          <p:cNvPr id="5" name="Footer Placeholder 2">
            <a:extLst>
              <a:ext uri="{FF2B5EF4-FFF2-40B4-BE49-F238E27FC236}">
                <a16:creationId xmlns:a16="http://schemas.microsoft.com/office/drawing/2014/main" id="{61D9C673-34A8-2C41-8A57-E06D807C87EA}"/>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55745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029B4C-5E07-4045-A72A-60235D36787F}"/>
              </a:ext>
            </a:extLst>
          </p:cNvPr>
          <p:cNvSpPr>
            <a:spLocks noGrp="1"/>
          </p:cNvSpPr>
          <p:nvPr>
            <p:ph idx="1"/>
          </p:nvPr>
        </p:nvSpPr>
        <p:spPr>
          <a:xfrm>
            <a:off x="609600" y="914400"/>
            <a:ext cx="3886200" cy="5394960"/>
          </a:xfrm>
        </p:spPr>
        <p:txBody>
          <a:bodyPr>
            <a:normAutofit/>
          </a:bodyPr>
          <a:lstStyle/>
          <a:p>
            <a:r>
              <a:rPr lang="en-US" dirty="0"/>
              <a:t>New Uniform</a:t>
            </a:r>
          </a:p>
          <a:p>
            <a:endParaRPr lang="en-US" sz="1600" dirty="0"/>
          </a:p>
          <a:p>
            <a:r>
              <a:rPr lang="en-US" dirty="0"/>
              <a:t>Next Exemplification:</a:t>
            </a:r>
          </a:p>
          <a:p>
            <a:pPr lvl="1"/>
            <a:r>
              <a:rPr lang="en-US" dirty="0"/>
              <a:t>16 February – Gilbert</a:t>
            </a:r>
          </a:p>
          <a:p>
            <a:pPr lvl="1"/>
            <a:r>
              <a:rPr lang="en-US" dirty="0"/>
              <a:t>June 2019 – Diocese of Tucson</a:t>
            </a:r>
          </a:p>
          <a:p>
            <a:r>
              <a:rPr lang="en-US" dirty="0"/>
              <a:t>New website</a:t>
            </a:r>
          </a:p>
          <a:p>
            <a:r>
              <a:rPr lang="en-US" dirty="0"/>
              <a:t>http://jhrp.org</a:t>
            </a:r>
          </a:p>
          <a:p>
            <a:endParaRPr lang="en-US" dirty="0"/>
          </a:p>
        </p:txBody>
      </p:sp>
      <p:sp>
        <p:nvSpPr>
          <p:cNvPr id="3" name="Footer Placeholder 2">
            <a:extLst>
              <a:ext uri="{FF2B5EF4-FFF2-40B4-BE49-F238E27FC236}">
                <a16:creationId xmlns:a16="http://schemas.microsoft.com/office/drawing/2014/main" id="{E5A44E5C-038B-B04C-81F6-3E2D4A1E5288}"/>
              </a:ext>
            </a:extLst>
          </p:cNvPr>
          <p:cNvSpPr>
            <a:spLocks noGrp="1"/>
          </p:cNvSpPr>
          <p:nvPr>
            <p:ph type="ftr" sz="quarter" idx="11"/>
          </p:nvPr>
        </p:nvSpPr>
        <p:spPr/>
        <p:txBody>
          <a:bodyPr/>
          <a:lstStyle/>
          <a:p>
            <a:r>
              <a:rPr lang="en-US" b="1" dirty="0"/>
              <a:t>FAITH IN ACTION</a:t>
            </a:r>
          </a:p>
          <a:p>
            <a:r>
              <a:rPr lang="en-US" dirty="0"/>
              <a:t>Knights Serving God - Serving the Community</a:t>
            </a:r>
          </a:p>
        </p:txBody>
      </p:sp>
      <p:sp>
        <p:nvSpPr>
          <p:cNvPr id="4" name="Slide Number Placeholder 3">
            <a:extLst>
              <a:ext uri="{FF2B5EF4-FFF2-40B4-BE49-F238E27FC236}">
                <a16:creationId xmlns:a16="http://schemas.microsoft.com/office/drawing/2014/main" id="{7919036E-7586-EE4E-A5C9-EE18AD0EE94D}"/>
              </a:ext>
            </a:extLst>
          </p:cNvPr>
          <p:cNvSpPr>
            <a:spLocks noGrp="1"/>
          </p:cNvSpPr>
          <p:nvPr>
            <p:ph type="sldNum" sz="quarter" idx="12"/>
          </p:nvPr>
        </p:nvSpPr>
        <p:spPr/>
        <p:txBody>
          <a:bodyPr/>
          <a:lstStyle/>
          <a:p>
            <a:fld id="{F36DD0FD-55B0-48C4-8AF2-8A69533EDFC3}" type="slidenum">
              <a:rPr lang="en-US" smtClean="0"/>
              <a:pPr/>
              <a:t>9</a:t>
            </a:fld>
            <a:endParaRPr lang="en-US"/>
          </a:p>
        </p:txBody>
      </p:sp>
      <p:sp>
        <p:nvSpPr>
          <p:cNvPr id="5" name="Title 4">
            <a:extLst>
              <a:ext uri="{FF2B5EF4-FFF2-40B4-BE49-F238E27FC236}">
                <a16:creationId xmlns:a16="http://schemas.microsoft.com/office/drawing/2014/main" id="{80F6521B-539D-5F4A-AA04-8E2441AE2C5B}"/>
              </a:ext>
            </a:extLst>
          </p:cNvPr>
          <p:cNvSpPr>
            <a:spLocks noGrp="1"/>
          </p:cNvSpPr>
          <p:nvPr>
            <p:ph type="title"/>
          </p:nvPr>
        </p:nvSpPr>
        <p:spPr/>
        <p:txBody>
          <a:bodyPr/>
          <a:lstStyle/>
          <a:p>
            <a:r>
              <a:rPr lang="en-US" dirty="0"/>
              <a:t>Fourth Degree</a:t>
            </a:r>
          </a:p>
        </p:txBody>
      </p:sp>
      <p:pic>
        <p:nvPicPr>
          <p:cNvPr id="6" name="Picture 5"/>
          <p:cNvPicPr>
            <a:picLocks noChangeAspect="1"/>
          </p:cNvPicPr>
          <p:nvPr/>
        </p:nvPicPr>
        <p:blipFill>
          <a:blip r:embed="rId2"/>
          <a:stretch>
            <a:fillRect/>
          </a:stretch>
        </p:blipFill>
        <p:spPr>
          <a:xfrm>
            <a:off x="4495800" y="1981200"/>
            <a:ext cx="7229475" cy="4010787"/>
          </a:xfrm>
          <a:prstGeom prst="rect">
            <a:avLst/>
          </a:prstGeom>
        </p:spPr>
      </p:pic>
    </p:spTree>
    <p:extLst>
      <p:ext uri="{BB962C8B-B14F-4D97-AF65-F5344CB8AC3E}">
        <p14:creationId xmlns:p14="http://schemas.microsoft.com/office/powerpoint/2010/main" val="13319043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5" name="TextBox 4">
            <a:extLst>
              <a:ext uri="{FF2B5EF4-FFF2-40B4-BE49-F238E27FC236}">
                <a16:creationId xmlns:a16="http://schemas.microsoft.com/office/drawing/2014/main" id="{A3EF66DC-A89D-45DD-845D-899F57840C36}"/>
              </a:ext>
            </a:extLst>
          </p:cNvPr>
          <p:cNvSpPr txBox="1"/>
          <p:nvPr/>
        </p:nvSpPr>
        <p:spPr>
          <a:xfrm>
            <a:off x="6095999" y="2209800"/>
            <a:ext cx="4038598" cy="4832092"/>
          </a:xfrm>
          <a:prstGeom prst="rect">
            <a:avLst/>
          </a:prstGeom>
          <a:noFill/>
        </p:spPr>
        <p:txBody>
          <a:bodyPr wrap="square" rtlCol="0">
            <a:spAutoFit/>
          </a:bodyPr>
          <a:lstStyle/>
          <a:p>
            <a:pPr algn="ctr"/>
            <a:r>
              <a:rPr lang="en-US" sz="4000" dirty="0"/>
              <a:t>Council #1729</a:t>
            </a:r>
          </a:p>
          <a:p>
            <a:pPr algn="ctr"/>
            <a:endParaRPr lang="en-US" sz="4000" dirty="0"/>
          </a:p>
          <a:p>
            <a:pPr algn="ctr"/>
            <a:r>
              <a:rPr lang="en-US" sz="4000" dirty="0"/>
              <a:t>Immaculate Heart of Mary</a:t>
            </a:r>
          </a:p>
          <a:p>
            <a:pPr algn="ctr"/>
            <a:endParaRPr lang="en-US" sz="4000" dirty="0"/>
          </a:p>
          <a:p>
            <a:pPr algn="ctr"/>
            <a:r>
              <a:rPr lang="en-US" sz="2800" dirty="0"/>
              <a:t>District Deputy 18 Albert </a:t>
            </a:r>
            <a:r>
              <a:rPr lang="en-US" sz="2800" dirty="0" err="1"/>
              <a:t>Ustaszewski</a:t>
            </a:r>
            <a:endParaRPr lang="en-US" sz="2800" dirty="0"/>
          </a:p>
          <a:p>
            <a:pPr algn="ctr"/>
            <a:endParaRPr lang="en-US" sz="2800" dirty="0"/>
          </a:p>
          <a:p>
            <a:pPr algn="ctr"/>
            <a:endParaRPr lang="en-US" sz="2400" dirty="0"/>
          </a:p>
        </p:txBody>
      </p:sp>
      <p:sp>
        <p:nvSpPr>
          <p:cNvPr id="6" name="TextBox 5">
            <a:extLst>
              <a:ext uri="{FF2B5EF4-FFF2-40B4-BE49-F238E27FC236}">
                <a16:creationId xmlns:a16="http://schemas.microsoft.com/office/drawing/2014/main" id="{4B63F37F-0CBF-4345-9E54-7C7646C6845F}"/>
              </a:ext>
            </a:extLst>
          </p:cNvPr>
          <p:cNvSpPr txBox="1"/>
          <p:nvPr/>
        </p:nvSpPr>
        <p:spPr>
          <a:xfrm>
            <a:off x="3915472" y="1533109"/>
            <a:ext cx="3967753" cy="646331"/>
          </a:xfrm>
          <a:prstGeom prst="rect">
            <a:avLst/>
          </a:prstGeom>
          <a:noFill/>
        </p:spPr>
        <p:txBody>
          <a:bodyPr wrap="none" rtlCol="0">
            <a:spAutoFit/>
          </a:bodyPr>
          <a:lstStyle/>
          <a:p>
            <a:r>
              <a:rPr lang="en-US" sz="3600" b="1" dirty="0"/>
              <a:t>Welcome Aboard!</a:t>
            </a:r>
          </a:p>
        </p:txBody>
      </p:sp>
      <p:pic>
        <p:nvPicPr>
          <p:cNvPr id="8" name="Picture 7">
            <a:extLst>
              <a:ext uri="{FF2B5EF4-FFF2-40B4-BE49-F238E27FC236}">
                <a16:creationId xmlns:a16="http://schemas.microsoft.com/office/drawing/2014/main" id="{AA01D157-0594-4BC6-B7C9-6730694FF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748" y="2209800"/>
            <a:ext cx="4038600" cy="4038600"/>
          </a:xfrm>
          <a:prstGeom prst="rect">
            <a:avLst/>
          </a:prstGeom>
        </p:spPr>
      </p:pic>
      <p:sp>
        <p:nvSpPr>
          <p:cNvPr id="7" name="Footer Placeholder 2">
            <a:extLst>
              <a:ext uri="{FF2B5EF4-FFF2-40B4-BE49-F238E27FC236}">
                <a16:creationId xmlns:a16="http://schemas.microsoft.com/office/drawing/2014/main" id="{6608AFC4-FF53-C548-9744-0EE8503E86A1}"/>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3277062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Rectangle 1">
            <a:extLst>
              <a:ext uri="{FF2B5EF4-FFF2-40B4-BE49-F238E27FC236}">
                <a16:creationId xmlns:a16="http://schemas.microsoft.com/office/drawing/2014/main" id="{598244C2-193B-43F6-BB54-6CC9E381463E}"/>
              </a:ext>
            </a:extLst>
          </p:cNvPr>
          <p:cNvSpPr/>
          <p:nvPr/>
        </p:nvSpPr>
        <p:spPr>
          <a:xfrm>
            <a:off x="1523999" y="1752600"/>
            <a:ext cx="9144000" cy="4524315"/>
          </a:xfrm>
          <a:prstGeom prst="rect">
            <a:avLst/>
          </a:prstGeom>
        </p:spPr>
        <p:txBody>
          <a:bodyPr wrap="square">
            <a:spAutoFit/>
          </a:bodyPr>
          <a:lstStyle/>
          <a:p>
            <a:pPr algn="ctr"/>
            <a:r>
              <a:rPr lang="en-US" sz="2400" dirty="0"/>
              <a:t>Holy Family Parish-Phoenix, AZ</a:t>
            </a:r>
          </a:p>
          <a:p>
            <a:pPr algn="ctr"/>
            <a:r>
              <a:rPr lang="en-US" sz="2400" dirty="0"/>
              <a:t>District Deputy 28-Gonzalo Ortiz</a:t>
            </a:r>
          </a:p>
          <a:p>
            <a:pPr algn="ctr"/>
            <a:endParaRPr lang="en-US" sz="2400" dirty="0"/>
          </a:p>
          <a:p>
            <a:pPr algn="ctr"/>
            <a:r>
              <a:rPr lang="en-US" sz="2400" dirty="0"/>
              <a:t>St. Jude Thaddeus Church-San Luis, AZ</a:t>
            </a:r>
          </a:p>
          <a:p>
            <a:pPr algn="ctr"/>
            <a:r>
              <a:rPr lang="en-US" sz="2400" dirty="0"/>
              <a:t>District Deputy 18-Albert </a:t>
            </a:r>
            <a:r>
              <a:rPr lang="en-US" sz="2400" dirty="0" err="1"/>
              <a:t>Ustaszewski</a:t>
            </a:r>
            <a:endParaRPr lang="en-US" sz="2400" dirty="0"/>
          </a:p>
          <a:p>
            <a:pPr algn="ctr"/>
            <a:endParaRPr lang="en-US" sz="2400" dirty="0"/>
          </a:p>
          <a:p>
            <a:pPr algn="ctr"/>
            <a:r>
              <a:rPr lang="en-US" sz="2400" dirty="0"/>
              <a:t>Lady of the Angels Parish-</a:t>
            </a:r>
            <a:r>
              <a:rPr lang="en-US" sz="2400" dirty="0" err="1"/>
              <a:t>Sonita</a:t>
            </a:r>
            <a:r>
              <a:rPr lang="en-US" sz="2400" dirty="0"/>
              <a:t>, AZ</a:t>
            </a:r>
          </a:p>
          <a:p>
            <a:pPr algn="ctr"/>
            <a:r>
              <a:rPr lang="en-US" sz="2400" dirty="0"/>
              <a:t>St. Theresa Parish-Patagonia, AZ</a:t>
            </a:r>
          </a:p>
          <a:p>
            <a:pPr algn="ctr"/>
            <a:r>
              <a:rPr lang="en-US" sz="2400" dirty="0"/>
              <a:t>District Deputy 2-Luis Leyva</a:t>
            </a:r>
          </a:p>
          <a:p>
            <a:pPr algn="ctr"/>
            <a:endParaRPr lang="en-US" sz="2400" dirty="0"/>
          </a:p>
          <a:p>
            <a:pPr algn="ctr"/>
            <a:r>
              <a:rPr lang="en-US" sz="2400" dirty="0"/>
              <a:t>St. Margaret Parish-Tempe, AZ</a:t>
            </a:r>
          </a:p>
          <a:p>
            <a:pPr algn="ctr"/>
            <a:r>
              <a:rPr lang="en-US" sz="2400" dirty="0"/>
              <a:t>District Deputy 9-Dominic Conn</a:t>
            </a:r>
          </a:p>
        </p:txBody>
      </p:sp>
      <p:sp>
        <p:nvSpPr>
          <p:cNvPr id="5" name="TextBox 4">
            <a:extLst>
              <a:ext uri="{FF2B5EF4-FFF2-40B4-BE49-F238E27FC236}">
                <a16:creationId xmlns:a16="http://schemas.microsoft.com/office/drawing/2014/main" id="{791FAC89-DF7A-49D1-B53E-70C9A44B98B3}"/>
              </a:ext>
            </a:extLst>
          </p:cNvPr>
          <p:cNvSpPr txBox="1"/>
          <p:nvPr/>
        </p:nvSpPr>
        <p:spPr>
          <a:xfrm>
            <a:off x="2514599" y="1105287"/>
            <a:ext cx="7162800" cy="523220"/>
          </a:xfrm>
          <a:prstGeom prst="rect">
            <a:avLst/>
          </a:prstGeom>
          <a:noFill/>
        </p:spPr>
        <p:txBody>
          <a:bodyPr wrap="square" rtlCol="0">
            <a:spAutoFit/>
          </a:bodyPr>
          <a:lstStyle/>
          <a:p>
            <a:r>
              <a:rPr lang="en-US" sz="2800" b="1" dirty="0"/>
              <a:t>New Council Development Opportunities</a:t>
            </a:r>
          </a:p>
        </p:txBody>
      </p:sp>
      <p:sp>
        <p:nvSpPr>
          <p:cNvPr id="6" name="Footer Placeholder 2">
            <a:extLst>
              <a:ext uri="{FF2B5EF4-FFF2-40B4-BE49-F238E27FC236}">
                <a16:creationId xmlns:a16="http://schemas.microsoft.com/office/drawing/2014/main" id="{54AE559F-1474-4849-B6BD-CD1D2F726E89}"/>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4257029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5" name="Rectangle 4">
            <a:extLst>
              <a:ext uri="{FF2B5EF4-FFF2-40B4-BE49-F238E27FC236}">
                <a16:creationId xmlns:a16="http://schemas.microsoft.com/office/drawing/2014/main" id="{4F6F5E17-3B53-4461-A783-66B5A33710EF}"/>
              </a:ext>
            </a:extLst>
          </p:cNvPr>
          <p:cNvSpPr/>
          <p:nvPr/>
        </p:nvSpPr>
        <p:spPr>
          <a:xfrm>
            <a:off x="2514599" y="2598004"/>
            <a:ext cx="7162800" cy="2092881"/>
          </a:xfrm>
          <a:prstGeom prst="rect">
            <a:avLst/>
          </a:prstGeom>
        </p:spPr>
        <p:txBody>
          <a:bodyPr wrap="square">
            <a:spAutoFit/>
          </a:bodyPr>
          <a:lstStyle/>
          <a:p>
            <a:pPr algn="ctr"/>
            <a:r>
              <a:rPr lang="en-US" sz="2800" b="1" dirty="0">
                <a:ea typeface="Calibri" panose="020F0502020204030204" pitchFamily="34" charset="0"/>
                <a:cs typeface="Georgia" panose="02040502050405020303" pitchFamily="18" charset="0"/>
              </a:rPr>
              <a:t>Council Reactivation Chairman</a:t>
            </a:r>
          </a:p>
          <a:p>
            <a:pPr algn="ctr"/>
            <a:r>
              <a:rPr lang="en-US" sz="2800" dirty="0">
                <a:ea typeface="Calibri" panose="020F0502020204030204" pitchFamily="34" charset="0"/>
                <a:cs typeface="Georgia" panose="02040502050405020303" pitchFamily="18" charset="0"/>
              </a:rPr>
              <a:t>Stan Schroeder 480-239-6452</a:t>
            </a:r>
            <a:endParaRPr lang="en-US" sz="4000" dirty="0">
              <a:ea typeface="Calibri" panose="020F0502020204030204" pitchFamily="34" charset="0"/>
              <a:cs typeface="Georgia" panose="02040502050405020303" pitchFamily="18" charset="0"/>
            </a:endParaRPr>
          </a:p>
          <a:p>
            <a:pPr algn="ctr"/>
            <a:r>
              <a:rPr lang="en-US" sz="2800" u="sng" dirty="0">
                <a:ea typeface="Calibri" panose="020F0502020204030204" pitchFamily="34" charset="0"/>
                <a:cs typeface="Georgia" panose="02040502050405020303" pitchFamily="18" charset="0"/>
                <a:hlinkClick r:id="rId2">
                  <a:extLst>
                    <a:ext uri="{A12FA001-AC4F-418D-AE19-62706E023703}">
                      <ahyp:hlinkClr xmlns:ahyp="http://schemas.microsoft.com/office/drawing/2018/hyperlinkcolor" val="tx"/>
                    </a:ext>
                  </a:extLst>
                </a:hlinkClick>
              </a:rPr>
              <a:t>stankofc@gmail.com</a:t>
            </a:r>
            <a:endParaRPr lang="en-US" sz="4000" dirty="0">
              <a:ea typeface="Calibri" panose="020F0502020204030204" pitchFamily="34" charset="0"/>
              <a:cs typeface="Georgia" panose="02040502050405020303" pitchFamily="18" charset="0"/>
            </a:endParaRPr>
          </a:p>
          <a:p>
            <a:pPr algn="ctr"/>
            <a:endParaRPr lang="en-US" sz="2800" dirty="0">
              <a:ea typeface="Calibri" panose="020F0502020204030204" pitchFamily="34" charset="0"/>
              <a:cs typeface="Georgia" panose="02040502050405020303" pitchFamily="18" charset="0"/>
            </a:endParaRPr>
          </a:p>
          <a:p>
            <a:endParaRPr lang="en-US" dirty="0"/>
          </a:p>
        </p:txBody>
      </p:sp>
      <p:sp>
        <p:nvSpPr>
          <p:cNvPr id="6" name="Footer Placeholder 2">
            <a:extLst>
              <a:ext uri="{FF2B5EF4-FFF2-40B4-BE49-F238E27FC236}">
                <a16:creationId xmlns:a16="http://schemas.microsoft.com/office/drawing/2014/main" id="{7834B5AF-688E-F14C-A02E-25B7FF221E19}"/>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994350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Rectangle 1">
            <a:extLst>
              <a:ext uri="{FF2B5EF4-FFF2-40B4-BE49-F238E27FC236}">
                <a16:creationId xmlns:a16="http://schemas.microsoft.com/office/drawing/2014/main" id="{B132C8F7-B87E-4F80-A24C-3658D68FD117}"/>
              </a:ext>
            </a:extLst>
          </p:cNvPr>
          <p:cNvSpPr/>
          <p:nvPr/>
        </p:nvSpPr>
        <p:spPr>
          <a:xfrm>
            <a:off x="3022079" y="990600"/>
            <a:ext cx="6147837" cy="523220"/>
          </a:xfrm>
          <a:prstGeom prst="rect">
            <a:avLst/>
          </a:prstGeom>
        </p:spPr>
        <p:txBody>
          <a:bodyPr wrap="none">
            <a:spAutoFit/>
          </a:bodyPr>
          <a:lstStyle/>
          <a:p>
            <a:r>
              <a:rPr lang="en-US" sz="2800" b="1" dirty="0">
                <a:ea typeface="Calibri" panose="020F0502020204030204" pitchFamily="34" charset="0"/>
                <a:cs typeface="Georgia" panose="02040502050405020303" pitchFamily="18" charset="0"/>
              </a:rPr>
              <a:t>Council Reactivation Opportunities </a:t>
            </a:r>
            <a:endParaRPr lang="en-US" sz="2800" dirty="0"/>
          </a:p>
        </p:txBody>
      </p:sp>
      <p:sp>
        <p:nvSpPr>
          <p:cNvPr id="3" name="Rectangle 2">
            <a:extLst>
              <a:ext uri="{FF2B5EF4-FFF2-40B4-BE49-F238E27FC236}">
                <a16:creationId xmlns:a16="http://schemas.microsoft.com/office/drawing/2014/main" id="{70CA8031-ECAF-4626-8B65-A5CFB79EA6E6}"/>
              </a:ext>
            </a:extLst>
          </p:cNvPr>
          <p:cNvSpPr/>
          <p:nvPr/>
        </p:nvSpPr>
        <p:spPr>
          <a:xfrm>
            <a:off x="1803400" y="1524706"/>
            <a:ext cx="8686800" cy="5509200"/>
          </a:xfrm>
          <a:prstGeom prst="rect">
            <a:avLst/>
          </a:prstGeom>
        </p:spPr>
        <p:txBody>
          <a:bodyPr wrap="square">
            <a:spAutoFit/>
          </a:bodyPr>
          <a:lstStyle/>
          <a:p>
            <a:pPr algn="ctr"/>
            <a:r>
              <a:rPr lang="en-US" sz="3200" dirty="0"/>
              <a:t>Council #6788-Page, AZ</a:t>
            </a:r>
          </a:p>
          <a:p>
            <a:pPr algn="ctr"/>
            <a:r>
              <a:rPr lang="en-US" sz="2400" dirty="0"/>
              <a:t>District Deputy 20-Paul Holbrook</a:t>
            </a:r>
          </a:p>
          <a:p>
            <a:pPr algn="ctr"/>
            <a:endParaRPr lang="en-US" sz="3200" dirty="0"/>
          </a:p>
          <a:p>
            <a:pPr algn="ctr"/>
            <a:r>
              <a:rPr lang="en-US" sz="3200" dirty="0"/>
              <a:t>Council #10915-El Mirage, AZ</a:t>
            </a:r>
          </a:p>
          <a:p>
            <a:pPr algn="ctr"/>
            <a:r>
              <a:rPr lang="en-US" sz="2400" dirty="0"/>
              <a:t>District Deputy 11-Vince </a:t>
            </a:r>
            <a:r>
              <a:rPr lang="en-US" sz="2400" dirty="0" err="1"/>
              <a:t>Melluse</a:t>
            </a:r>
            <a:endParaRPr lang="en-US" sz="2400" dirty="0"/>
          </a:p>
          <a:p>
            <a:pPr algn="ctr"/>
            <a:endParaRPr lang="en-US" sz="3200" dirty="0"/>
          </a:p>
          <a:p>
            <a:pPr algn="ctr"/>
            <a:r>
              <a:rPr lang="en-US" sz="3200" dirty="0"/>
              <a:t>Council #12375-Coolidge, AZ</a:t>
            </a:r>
          </a:p>
          <a:p>
            <a:pPr algn="ctr"/>
            <a:r>
              <a:rPr lang="en-US" sz="2400" dirty="0"/>
              <a:t>District Deputy 26-Dennis Sullivan</a:t>
            </a:r>
          </a:p>
          <a:p>
            <a:pPr algn="ctr"/>
            <a:endParaRPr lang="en-US" sz="2400" dirty="0"/>
          </a:p>
          <a:p>
            <a:pPr algn="ctr"/>
            <a:r>
              <a:rPr lang="en-US" sz="3200" dirty="0"/>
              <a:t>Council #6858-Tucson, AZ</a:t>
            </a:r>
          </a:p>
          <a:p>
            <a:pPr algn="ctr"/>
            <a:r>
              <a:rPr lang="en-US" sz="2400" dirty="0"/>
              <a:t>District Deputy 3-Frank Islas</a:t>
            </a:r>
          </a:p>
          <a:p>
            <a:br>
              <a:rPr lang="en-US" dirty="0"/>
            </a:br>
            <a:endParaRPr lang="en-US" dirty="0"/>
          </a:p>
        </p:txBody>
      </p:sp>
      <p:sp>
        <p:nvSpPr>
          <p:cNvPr id="5" name="Footer Placeholder 2">
            <a:extLst>
              <a:ext uri="{FF2B5EF4-FFF2-40B4-BE49-F238E27FC236}">
                <a16:creationId xmlns:a16="http://schemas.microsoft.com/office/drawing/2014/main" id="{48F1D03A-62B7-1646-9F63-B83580B7448D}"/>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0503339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3" name="Rectangle 2">
            <a:extLst>
              <a:ext uri="{FF2B5EF4-FFF2-40B4-BE49-F238E27FC236}">
                <a16:creationId xmlns:a16="http://schemas.microsoft.com/office/drawing/2014/main" id="{3CCF5190-B932-46BF-B30C-BDC899C34396}"/>
              </a:ext>
            </a:extLst>
          </p:cNvPr>
          <p:cNvSpPr/>
          <p:nvPr/>
        </p:nvSpPr>
        <p:spPr>
          <a:xfrm>
            <a:off x="2514599" y="2598004"/>
            <a:ext cx="7162800" cy="2092881"/>
          </a:xfrm>
          <a:prstGeom prst="rect">
            <a:avLst/>
          </a:prstGeom>
        </p:spPr>
        <p:txBody>
          <a:bodyPr wrap="square">
            <a:spAutoFit/>
          </a:bodyPr>
          <a:lstStyle/>
          <a:p>
            <a:pPr algn="ctr"/>
            <a:r>
              <a:rPr lang="en-US" sz="2800" b="1" dirty="0">
                <a:ea typeface="Calibri" panose="020F0502020204030204" pitchFamily="34" charset="0"/>
                <a:cs typeface="Georgia" panose="02040502050405020303" pitchFamily="18" charset="0"/>
              </a:rPr>
              <a:t>State Round Table Chairman</a:t>
            </a:r>
          </a:p>
          <a:p>
            <a:pPr algn="ctr"/>
            <a:r>
              <a:rPr lang="en-US" sz="2800" dirty="0">
                <a:ea typeface="Calibri" panose="020F0502020204030204" pitchFamily="34" charset="0"/>
                <a:cs typeface="Georgia" panose="02040502050405020303" pitchFamily="18" charset="0"/>
              </a:rPr>
              <a:t>Bobby Nielsen 520-349-0728</a:t>
            </a:r>
          </a:p>
          <a:p>
            <a:pPr algn="ctr"/>
            <a:r>
              <a:rPr lang="en-US" sz="2800" u="sng" dirty="0">
                <a:ea typeface="Calibri" panose="020F0502020204030204" pitchFamily="34" charset="0"/>
                <a:cs typeface="Georgia" panose="02040502050405020303" pitchFamily="18" charset="0"/>
                <a:hlinkClick r:id="rId2">
                  <a:extLst>
                    <a:ext uri="{A12FA001-AC4F-418D-AE19-62706E023703}">
                      <ahyp:hlinkClr xmlns:ahyp="http://schemas.microsoft.com/office/drawing/2018/hyperlinkcolor" val="tx"/>
                    </a:ext>
                  </a:extLst>
                </a:hlinkClick>
              </a:rPr>
              <a:t>Nielsen200@comcast.net</a:t>
            </a:r>
            <a:endParaRPr lang="en-US" sz="2800" dirty="0">
              <a:ea typeface="Calibri" panose="020F0502020204030204" pitchFamily="34" charset="0"/>
              <a:cs typeface="Georgia" panose="02040502050405020303" pitchFamily="18" charset="0"/>
            </a:endParaRPr>
          </a:p>
          <a:p>
            <a:pPr algn="ctr"/>
            <a:endParaRPr lang="en-US" sz="2800" dirty="0">
              <a:ea typeface="Calibri" panose="020F0502020204030204" pitchFamily="34" charset="0"/>
              <a:cs typeface="Georgia" panose="02040502050405020303" pitchFamily="18" charset="0"/>
            </a:endParaRPr>
          </a:p>
          <a:p>
            <a:endParaRPr lang="en-US" dirty="0"/>
          </a:p>
        </p:txBody>
      </p:sp>
      <p:sp>
        <p:nvSpPr>
          <p:cNvPr id="5" name="Footer Placeholder 2">
            <a:extLst>
              <a:ext uri="{FF2B5EF4-FFF2-40B4-BE49-F238E27FC236}">
                <a16:creationId xmlns:a16="http://schemas.microsoft.com/office/drawing/2014/main" id="{A284B7E3-BE3D-8744-ADA6-B4683FDE04BE}"/>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5057391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TextBox 1">
            <a:extLst>
              <a:ext uri="{FF2B5EF4-FFF2-40B4-BE49-F238E27FC236}">
                <a16:creationId xmlns:a16="http://schemas.microsoft.com/office/drawing/2014/main" id="{C42FCA8B-945C-44FC-A627-D7F2089CBCF7}"/>
              </a:ext>
            </a:extLst>
          </p:cNvPr>
          <p:cNvSpPr txBox="1"/>
          <p:nvPr/>
        </p:nvSpPr>
        <p:spPr>
          <a:xfrm>
            <a:off x="7027671" y="3343460"/>
            <a:ext cx="2988319" cy="1569660"/>
          </a:xfrm>
          <a:prstGeom prst="rect">
            <a:avLst/>
          </a:prstGeom>
          <a:noFill/>
        </p:spPr>
        <p:txBody>
          <a:bodyPr wrap="none" rtlCol="0">
            <a:spAutoFit/>
          </a:bodyPr>
          <a:lstStyle/>
          <a:p>
            <a:pPr algn="r"/>
            <a:r>
              <a:rPr lang="en-US" sz="3200" dirty="0"/>
              <a:t>GOAL: 25</a:t>
            </a:r>
          </a:p>
          <a:p>
            <a:pPr algn="r"/>
            <a:r>
              <a:rPr lang="en-US" sz="3200" dirty="0"/>
              <a:t>ATTAINED: 14</a:t>
            </a:r>
          </a:p>
          <a:p>
            <a:pPr algn="r"/>
            <a:r>
              <a:rPr lang="en-US" sz="3200" dirty="0"/>
              <a:t>NEED: 11</a:t>
            </a:r>
          </a:p>
        </p:txBody>
      </p:sp>
      <p:pic>
        <p:nvPicPr>
          <p:cNvPr id="7" name="Picture 6">
            <a:extLst>
              <a:ext uri="{FF2B5EF4-FFF2-40B4-BE49-F238E27FC236}">
                <a16:creationId xmlns:a16="http://schemas.microsoft.com/office/drawing/2014/main" id="{24367F2F-EB04-4C1A-A29C-FB2EFFEB3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062" y="2740605"/>
            <a:ext cx="4562539" cy="2775370"/>
          </a:xfrm>
          <a:prstGeom prst="rect">
            <a:avLst/>
          </a:prstGeom>
        </p:spPr>
      </p:pic>
      <p:sp>
        <p:nvSpPr>
          <p:cNvPr id="8" name="Rectangle 7">
            <a:extLst>
              <a:ext uri="{FF2B5EF4-FFF2-40B4-BE49-F238E27FC236}">
                <a16:creationId xmlns:a16="http://schemas.microsoft.com/office/drawing/2014/main" id="{C99D33F4-99CC-41CC-8CF8-91F13FB05353}"/>
              </a:ext>
            </a:extLst>
          </p:cNvPr>
          <p:cNvSpPr/>
          <p:nvPr/>
        </p:nvSpPr>
        <p:spPr>
          <a:xfrm>
            <a:off x="3670168" y="1073558"/>
            <a:ext cx="4851662" cy="523220"/>
          </a:xfrm>
          <a:prstGeom prst="rect">
            <a:avLst/>
          </a:prstGeom>
        </p:spPr>
        <p:txBody>
          <a:bodyPr wrap="square">
            <a:spAutoFit/>
          </a:bodyPr>
          <a:lstStyle/>
          <a:p>
            <a:r>
              <a:rPr lang="en-US" sz="2800" b="1" dirty="0">
                <a:ea typeface="Calibri" panose="020F0502020204030204" pitchFamily="34" charset="0"/>
                <a:cs typeface="Georgia" panose="02040502050405020303" pitchFamily="18" charset="0"/>
              </a:rPr>
              <a:t> Parish Round Table Update</a:t>
            </a:r>
            <a:endParaRPr lang="en-US" sz="2800" dirty="0"/>
          </a:p>
        </p:txBody>
      </p:sp>
      <p:sp>
        <p:nvSpPr>
          <p:cNvPr id="6" name="Footer Placeholder 2">
            <a:extLst>
              <a:ext uri="{FF2B5EF4-FFF2-40B4-BE49-F238E27FC236}">
                <a16:creationId xmlns:a16="http://schemas.microsoft.com/office/drawing/2014/main" id="{B52182BF-4504-4249-AED7-7265BE5A489B}"/>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4005578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pic>
        <p:nvPicPr>
          <p:cNvPr id="3" name="Picture 2">
            <a:extLst>
              <a:ext uri="{FF2B5EF4-FFF2-40B4-BE49-F238E27FC236}">
                <a16:creationId xmlns:a16="http://schemas.microsoft.com/office/drawing/2014/main" id="{2D2E3BEB-DF44-4EE7-92DC-F9E9647FF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1371600"/>
            <a:ext cx="7772399" cy="4827068"/>
          </a:xfrm>
          <a:prstGeom prst="rect">
            <a:avLst/>
          </a:prstGeom>
        </p:spPr>
      </p:pic>
      <p:sp>
        <p:nvSpPr>
          <p:cNvPr id="5" name="Footer Placeholder 2">
            <a:extLst>
              <a:ext uri="{FF2B5EF4-FFF2-40B4-BE49-F238E27FC236}">
                <a16:creationId xmlns:a16="http://schemas.microsoft.com/office/drawing/2014/main" id="{155ADC1C-8C93-E34F-A17B-EC47EC9CB701}"/>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1556320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TextBox 1">
            <a:extLst>
              <a:ext uri="{FF2B5EF4-FFF2-40B4-BE49-F238E27FC236}">
                <a16:creationId xmlns:a16="http://schemas.microsoft.com/office/drawing/2014/main" id="{E9AECD51-7C7B-42C9-ABA2-2396936E1536}"/>
              </a:ext>
            </a:extLst>
          </p:cNvPr>
          <p:cNvSpPr txBox="1"/>
          <p:nvPr/>
        </p:nvSpPr>
        <p:spPr>
          <a:xfrm>
            <a:off x="2019299" y="3028891"/>
            <a:ext cx="8153400" cy="800219"/>
          </a:xfrm>
          <a:prstGeom prst="rect">
            <a:avLst/>
          </a:prstGeom>
          <a:noFill/>
        </p:spPr>
        <p:txBody>
          <a:bodyPr wrap="square" rtlCol="0">
            <a:spAutoFit/>
          </a:bodyPr>
          <a:lstStyle/>
          <a:p>
            <a:pPr algn="ctr"/>
            <a:r>
              <a:rPr lang="en-US" sz="2800" b="1" dirty="0"/>
              <a:t>DISCUSSION &amp; QUESTIONS</a:t>
            </a:r>
          </a:p>
          <a:p>
            <a:pPr algn="ctr"/>
            <a:endParaRPr lang="en-US" dirty="0"/>
          </a:p>
        </p:txBody>
      </p:sp>
      <p:sp>
        <p:nvSpPr>
          <p:cNvPr id="5" name="Footer Placeholder 2">
            <a:extLst>
              <a:ext uri="{FF2B5EF4-FFF2-40B4-BE49-F238E27FC236}">
                <a16:creationId xmlns:a16="http://schemas.microsoft.com/office/drawing/2014/main" id="{E25DF4AC-4D6C-6247-8A07-AD8785137FEE}"/>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42071184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TextBox 1">
            <a:extLst>
              <a:ext uri="{FF2B5EF4-FFF2-40B4-BE49-F238E27FC236}">
                <a16:creationId xmlns:a16="http://schemas.microsoft.com/office/drawing/2014/main" id="{767C4032-772C-4EBA-852B-8CEFC0207F10}"/>
              </a:ext>
            </a:extLst>
          </p:cNvPr>
          <p:cNvSpPr txBox="1"/>
          <p:nvPr/>
        </p:nvSpPr>
        <p:spPr>
          <a:xfrm>
            <a:off x="2045095" y="1618839"/>
            <a:ext cx="4114800" cy="4985980"/>
          </a:xfrm>
          <a:prstGeom prst="rect">
            <a:avLst/>
          </a:prstGeom>
          <a:noFill/>
        </p:spPr>
        <p:txBody>
          <a:bodyPr wrap="square" rtlCol="0">
            <a:spAutoFit/>
          </a:bodyPr>
          <a:lstStyle/>
          <a:p>
            <a:pPr algn="ctr"/>
            <a:r>
              <a:rPr lang="en-US" sz="2000" dirty="0"/>
              <a:t>00863	 01158 	01189	 01729</a:t>
            </a:r>
          </a:p>
          <a:p>
            <a:pPr algn="ctr"/>
            <a:r>
              <a:rPr lang="en-US" sz="2000" dirty="0"/>
              <a:t>03395	 03419	04260	 04426</a:t>
            </a:r>
          </a:p>
          <a:p>
            <a:pPr algn="ctr"/>
            <a:r>
              <a:rPr lang="en-US" sz="2000" dirty="0"/>
              <a:t>04737 	 05313 	05471	 05542</a:t>
            </a:r>
          </a:p>
          <a:p>
            <a:pPr algn="ctr"/>
            <a:r>
              <a:rPr lang="en-US" sz="2000" dirty="0"/>
              <a:t>06612	 06788	 07114	 07243</a:t>
            </a:r>
          </a:p>
          <a:p>
            <a:pPr algn="ctr"/>
            <a:r>
              <a:rPr lang="en-US" sz="2000" dirty="0"/>
              <a:t>07306	 07513	 07562	 07646</a:t>
            </a:r>
          </a:p>
          <a:p>
            <a:pPr algn="ctr"/>
            <a:r>
              <a:rPr lang="en-US" sz="2000" dirty="0"/>
              <a:t>07912	 07949	 08090	 08091</a:t>
            </a:r>
          </a:p>
          <a:p>
            <a:pPr algn="ctr"/>
            <a:r>
              <a:rPr lang="en-US" sz="2000" dirty="0"/>
              <a:t>08105	 08358	 08540	 08813</a:t>
            </a:r>
          </a:p>
          <a:p>
            <a:pPr algn="ctr"/>
            <a:r>
              <a:rPr lang="en-US" sz="2000" dirty="0"/>
              <a:t>09312	 09380	 09446	 09485</a:t>
            </a:r>
          </a:p>
          <a:p>
            <a:pPr algn="ctr"/>
            <a:r>
              <a:rPr lang="en-US" sz="2000" dirty="0"/>
              <a:t>09801	 09995	 10915	 11116</a:t>
            </a:r>
          </a:p>
          <a:p>
            <a:pPr algn="ctr"/>
            <a:r>
              <a:rPr lang="en-US" sz="2000" dirty="0"/>
              <a:t>11858	 11912	 12144	 12338</a:t>
            </a:r>
          </a:p>
          <a:p>
            <a:pPr algn="ctr"/>
            <a:r>
              <a:rPr lang="en-US" sz="2000" dirty="0"/>
              <a:t>12375	 12708	 12737	 13024</a:t>
            </a:r>
          </a:p>
          <a:p>
            <a:pPr algn="ctr"/>
            <a:r>
              <a:rPr lang="en-US" sz="2000" dirty="0"/>
              <a:t>13435	 13497	 13568	 14033</a:t>
            </a:r>
          </a:p>
          <a:p>
            <a:pPr algn="ctr"/>
            <a:r>
              <a:rPr lang="en-US" sz="2000" dirty="0"/>
              <a:t>14089	 14139	 14157	 14185</a:t>
            </a:r>
          </a:p>
          <a:p>
            <a:pPr algn="ctr"/>
            <a:r>
              <a:rPr lang="en-US" sz="2000" dirty="0"/>
              <a:t>14340	 14583	 14610	 14621</a:t>
            </a:r>
          </a:p>
          <a:p>
            <a:pPr algn="ctr"/>
            <a:r>
              <a:rPr lang="en-US" sz="2000" dirty="0"/>
              <a:t>15497	 15576	 15704	 16776</a:t>
            </a:r>
          </a:p>
          <a:p>
            <a:endParaRPr lang="en-US" dirty="0"/>
          </a:p>
        </p:txBody>
      </p:sp>
      <p:sp>
        <p:nvSpPr>
          <p:cNvPr id="3" name="TextBox 2">
            <a:extLst>
              <a:ext uri="{FF2B5EF4-FFF2-40B4-BE49-F238E27FC236}">
                <a16:creationId xmlns:a16="http://schemas.microsoft.com/office/drawing/2014/main" id="{3C74E0B6-088C-4E3F-B961-B91DDB549B20}"/>
              </a:ext>
            </a:extLst>
          </p:cNvPr>
          <p:cNvSpPr txBox="1"/>
          <p:nvPr/>
        </p:nvSpPr>
        <p:spPr>
          <a:xfrm>
            <a:off x="6378707" y="1915999"/>
            <a:ext cx="3695242" cy="1477328"/>
          </a:xfrm>
          <a:prstGeom prst="rect">
            <a:avLst/>
          </a:prstGeom>
          <a:noFill/>
        </p:spPr>
        <p:txBody>
          <a:bodyPr wrap="none" rtlCol="0">
            <a:spAutoFit/>
          </a:bodyPr>
          <a:lstStyle/>
          <a:p>
            <a:pPr algn="ctr"/>
            <a:r>
              <a:rPr lang="en-US" dirty="0"/>
              <a:t>NUMBER OF ACTIVE ARIZONA</a:t>
            </a:r>
          </a:p>
          <a:p>
            <a:pPr algn="ctr"/>
            <a:r>
              <a:rPr lang="en-US" dirty="0"/>
              <a:t>COUNCILS WHICH HAVE NOT</a:t>
            </a:r>
          </a:p>
          <a:p>
            <a:pPr algn="ctr"/>
            <a:r>
              <a:rPr lang="en-US" dirty="0"/>
              <a:t>RECORDED ANY MEMBERSHIP</a:t>
            </a:r>
          </a:p>
          <a:p>
            <a:pPr algn="ctr"/>
            <a:r>
              <a:rPr lang="en-US" dirty="0"/>
              <a:t>ADDITIONS DURING THE</a:t>
            </a:r>
          </a:p>
          <a:p>
            <a:pPr algn="ctr"/>
            <a:r>
              <a:rPr lang="en-US" dirty="0"/>
              <a:t>CURRENT FRATERNAL YEAR…</a:t>
            </a:r>
          </a:p>
        </p:txBody>
      </p:sp>
      <p:sp>
        <p:nvSpPr>
          <p:cNvPr id="5" name="TextBox 4">
            <a:extLst>
              <a:ext uri="{FF2B5EF4-FFF2-40B4-BE49-F238E27FC236}">
                <a16:creationId xmlns:a16="http://schemas.microsoft.com/office/drawing/2014/main" id="{F6161B2B-B5A0-4564-B30A-BFF03916902C}"/>
              </a:ext>
            </a:extLst>
          </p:cNvPr>
          <p:cNvSpPr txBox="1"/>
          <p:nvPr/>
        </p:nvSpPr>
        <p:spPr>
          <a:xfrm>
            <a:off x="6858005" y="3276600"/>
            <a:ext cx="2736647" cy="3154710"/>
          </a:xfrm>
          <a:prstGeom prst="rect">
            <a:avLst/>
          </a:prstGeom>
          <a:noFill/>
        </p:spPr>
        <p:txBody>
          <a:bodyPr wrap="none" rtlCol="0">
            <a:spAutoFit/>
          </a:bodyPr>
          <a:lstStyle/>
          <a:p>
            <a:r>
              <a:rPr lang="en-US" sz="19900" dirty="0"/>
              <a:t>62</a:t>
            </a:r>
          </a:p>
        </p:txBody>
      </p:sp>
      <p:sp>
        <p:nvSpPr>
          <p:cNvPr id="6" name="Footer Placeholder 2">
            <a:extLst>
              <a:ext uri="{FF2B5EF4-FFF2-40B4-BE49-F238E27FC236}">
                <a16:creationId xmlns:a16="http://schemas.microsoft.com/office/drawing/2014/main" id="{7FEE64A7-0CFA-1548-BBC5-9E33B4488490}"/>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39673476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CE2F3-8DF9-4C15-9C66-1D7614A59B45}"/>
              </a:ext>
            </a:extLst>
          </p:cNvPr>
          <p:cNvSpPr txBox="1"/>
          <p:nvPr/>
        </p:nvSpPr>
        <p:spPr>
          <a:xfrm>
            <a:off x="3560691" y="228600"/>
            <a:ext cx="5070619" cy="923330"/>
          </a:xfrm>
          <a:prstGeom prst="rect">
            <a:avLst/>
          </a:prstGeom>
          <a:noFill/>
        </p:spPr>
        <p:txBody>
          <a:bodyPr wrap="none" rtlCol="0">
            <a:spAutoFit/>
          </a:bodyPr>
          <a:lstStyle/>
          <a:p>
            <a:r>
              <a:rPr lang="en-US" sz="5400" b="1" dirty="0"/>
              <a:t>MEMBERSHIP</a:t>
            </a:r>
          </a:p>
        </p:txBody>
      </p:sp>
      <p:sp>
        <p:nvSpPr>
          <p:cNvPr id="2" name="TextBox 1">
            <a:extLst>
              <a:ext uri="{FF2B5EF4-FFF2-40B4-BE49-F238E27FC236}">
                <a16:creationId xmlns:a16="http://schemas.microsoft.com/office/drawing/2014/main" id="{E9AECD51-7C7B-42C9-ABA2-2396936E1536}"/>
              </a:ext>
            </a:extLst>
          </p:cNvPr>
          <p:cNvSpPr txBox="1"/>
          <p:nvPr/>
        </p:nvSpPr>
        <p:spPr>
          <a:xfrm>
            <a:off x="2019299" y="1752600"/>
            <a:ext cx="8153400" cy="4047262"/>
          </a:xfrm>
          <a:prstGeom prst="rect">
            <a:avLst/>
          </a:prstGeom>
          <a:noFill/>
        </p:spPr>
        <p:txBody>
          <a:bodyPr wrap="square" rtlCol="0">
            <a:spAutoFit/>
          </a:bodyPr>
          <a:lstStyle/>
          <a:p>
            <a:pPr algn="ctr"/>
            <a:r>
              <a:rPr lang="en-US" sz="23900" b="1" dirty="0"/>
              <a:t>ABR!</a:t>
            </a:r>
          </a:p>
          <a:p>
            <a:pPr algn="ctr"/>
            <a:endParaRPr lang="en-US" dirty="0"/>
          </a:p>
        </p:txBody>
      </p:sp>
      <p:sp>
        <p:nvSpPr>
          <p:cNvPr id="5" name="Footer Placeholder 2">
            <a:extLst>
              <a:ext uri="{FF2B5EF4-FFF2-40B4-BE49-F238E27FC236}">
                <a16:creationId xmlns:a16="http://schemas.microsoft.com/office/drawing/2014/main" id="{27E50602-5FBB-3648-8468-E7F4F8239E6D}"/>
              </a:ext>
            </a:extLst>
          </p:cNvPr>
          <p:cNvSpPr>
            <a:spLocks noGrp="1"/>
          </p:cNvSpPr>
          <p:nvPr>
            <p:ph type="ftr" sz="quarter" idx="11"/>
          </p:nvPr>
        </p:nvSpPr>
        <p:spPr>
          <a:xfrm>
            <a:off x="3556000" y="6416676"/>
            <a:ext cx="5181600" cy="365125"/>
          </a:xfrm>
        </p:spPr>
        <p:txBody>
          <a:bodyPr/>
          <a:lstStyle/>
          <a:p>
            <a:r>
              <a:rPr lang="en-US" b="1" dirty="0"/>
              <a:t>FAITH IN ACTION</a:t>
            </a:r>
          </a:p>
          <a:p>
            <a:r>
              <a:rPr lang="en-US" dirty="0"/>
              <a:t>Knights Serving God - Serving the Community</a:t>
            </a:r>
          </a:p>
        </p:txBody>
      </p:sp>
    </p:spTree>
    <p:extLst>
      <p:ext uri="{BB962C8B-B14F-4D97-AF65-F5344CB8AC3E}">
        <p14:creationId xmlns:p14="http://schemas.microsoft.com/office/powerpoint/2010/main" val="10537225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233</TotalTime>
  <Words>5406</Words>
  <Application>Microsoft Office PowerPoint</Application>
  <PresentationFormat>Widescreen</PresentationFormat>
  <Paragraphs>1146</Paragraphs>
  <Slides>129</Slides>
  <Notes>32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129</vt:i4>
      </vt:variant>
    </vt:vector>
  </HeadingPairs>
  <TitlesOfParts>
    <vt:vector size="141" baseType="lpstr">
      <vt:lpstr>Arial</vt:lpstr>
      <vt:lpstr>Book Antiqua</vt:lpstr>
      <vt:lpstr>Calibri</vt:lpstr>
      <vt:lpstr>Lucida Sans</vt:lpstr>
      <vt:lpstr>Script MT Bold</vt:lpstr>
      <vt:lpstr>Tahoma</vt:lpstr>
      <vt:lpstr>Times New Roman</vt:lpstr>
      <vt:lpstr>Wingdings</vt:lpstr>
      <vt:lpstr>Wingdings 2</vt:lpstr>
      <vt:lpstr>Wingdings 3</vt:lpstr>
      <vt:lpstr>Apex</vt:lpstr>
      <vt:lpstr>Acrobat Document</vt:lpstr>
      <vt:lpstr>Mid-year meetiing</vt:lpstr>
      <vt:lpstr>PowerPoint Presentation</vt:lpstr>
      <vt:lpstr>PowerPoint Presentation</vt:lpstr>
      <vt:lpstr>PowerPoint Presentation</vt:lpstr>
      <vt:lpstr>PowerPoint Presentation</vt:lpstr>
      <vt:lpstr>PowerPoint Presentation</vt:lpstr>
      <vt:lpstr>General Agent</vt:lpstr>
      <vt:lpstr>PowerPoint Presentation</vt:lpstr>
      <vt:lpstr>Fourth Degree</vt:lpstr>
      <vt:lpstr>Fourth Degree</vt:lpstr>
      <vt:lpstr>PowerPoint Presentation</vt:lpstr>
      <vt:lpstr>Arizona state charity raffle</vt:lpstr>
      <vt:lpstr>State Charity Raffle</vt:lpstr>
      <vt:lpstr>State Charity Raffle</vt:lpstr>
      <vt:lpstr>AZ State Charity Raffle</vt:lpstr>
      <vt:lpstr>AZ State Charity Raffle</vt:lpstr>
      <vt:lpstr>2018 Charity Raffle - Disbursements</vt:lpstr>
      <vt:lpstr>AZ State Charity Raffle: New Incentive Plan: </vt:lpstr>
      <vt:lpstr>AZ State Charity Raffle – Incentive Plan</vt:lpstr>
      <vt:lpstr>AZ State Charity Raffle</vt:lpstr>
      <vt:lpstr>AZ State Charity Raffle</vt:lpstr>
      <vt:lpstr>AZ State Charity Raffle</vt:lpstr>
      <vt:lpstr>AZ State Charity Raffle</vt:lpstr>
      <vt:lpstr>Successful Charity Raffle Tip: #1 Key to success: Mail 2 – 3 books of tickets to every K of C Brother in your Council!!!!!! Top Councils routinely do this every year and succeed!</vt:lpstr>
      <vt:lpstr>Future of the Charity Raffle Program</vt:lpstr>
      <vt:lpstr>Vivat Jesus!</vt:lpstr>
      <vt:lpstr>PowerPoint Presentation</vt:lpstr>
      <vt:lpstr>Arizona Rosary Celebration 44th Annual October 19 &amp; 20, 2019</vt:lpstr>
      <vt:lpstr>Arizona Rosary Celebration 44th Annual October 19 &amp; 20, 2019</vt:lpstr>
      <vt:lpstr>Arizona Rosary Celebration 44th Annual October 19 &amp; 20, 2019</vt:lpstr>
      <vt:lpstr>PowerPoint Presentation</vt:lpstr>
      <vt:lpstr>Arizona Rosary Celebration 44th Annual October 19 &amp; 20, 2019</vt:lpstr>
      <vt:lpstr>PowerPoint Presentation</vt:lpstr>
      <vt:lpstr>Arizona Rosary Celebration 44th Annual October 19 &amp; 20, 2019</vt:lpstr>
      <vt:lpstr>Arizona Rosary Celebration 44th Annual October 19 &amp; 20, 2019</vt:lpstr>
      <vt:lpstr>Arizona Rosary Celebration 44th Annual  October 19 &amp; 20, 2019</vt:lpstr>
      <vt:lpstr>Arizona Rosary Celebration 44th Annual October 19 &amp; 20, 2019</vt:lpstr>
      <vt:lpstr>Arizona Rosary Celebration 44th Annual  October 19 &amp; 20, 2019</vt:lpstr>
      <vt:lpstr>Arizona Rosary Celebration 44th Annual  October 19 &amp; 20, 2019</vt:lpstr>
      <vt:lpstr>Arizona Rosary Celebration 44th Annual  October 19 &amp; 20, 2019</vt:lpstr>
      <vt:lpstr>PowerPoint Presentation</vt:lpstr>
      <vt:lpstr>Vivat Jesus!</vt:lpstr>
      <vt:lpstr>PowerPoint Presentation</vt:lpstr>
      <vt:lpstr>Ultrasound Initiative</vt:lpstr>
      <vt:lpstr>Office of Youth protection compliance</vt:lpstr>
      <vt:lpstr>Why compliance?</vt:lpstr>
      <vt:lpstr>Steps to follow</vt:lpstr>
      <vt:lpstr>Why needed?</vt:lpstr>
      <vt:lpstr>Where we stand</vt:lpstr>
      <vt:lpstr>Taxes and EIN</vt:lpstr>
      <vt:lpstr>Form 990</vt:lpstr>
      <vt:lpstr>PowerPoint Presentation</vt:lpstr>
      <vt:lpstr>Breakout Sessions</vt:lpstr>
      <vt:lpstr>State Officer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Program Director</vt:lpstr>
      <vt:lpstr>Faith In Action</vt:lpstr>
      <vt:lpstr>Spiritual Reflection</vt:lpstr>
      <vt:lpstr>Consecration to the Holy Family</vt:lpstr>
      <vt:lpstr>Helping Hands</vt:lpstr>
      <vt:lpstr>Helping Hands</vt:lpstr>
      <vt:lpstr>Ultrasound Initiative</vt:lpstr>
      <vt:lpstr>Ultrasound Initiative </vt:lpstr>
      <vt:lpstr>Novena for Life</vt:lpstr>
      <vt:lpstr>Organ Donor Program  </vt:lpstr>
      <vt:lpstr>Novena for Life</vt:lpstr>
      <vt:lpstr>Novena for Life</vt:lpstr>
      <vt:lpstr>Marian Icons</vt:lpstr>
      <vt:lpstr>Free Throw Championship  </vt:lpstr>
      <vt:lpstr>Free Throw Competition</vt:lpstr>
      <vt:lpstr>Free Throw Championship  </vt:lpstr>
      <vt:lpstr>Christian Refugee Relief</vt:lpstr>
      <vt:lpstr>Christian Refugee Fund</vt:lpstr>
      <vt:lpstr>Keep Christ in Christmas</vt:lpstr>
      <vt:lpstr>People With Intellectual Disabilities</vt:lpstr>
      <vt:lpstr>PWID</vt:lpstr>
      <vt:lpstr>PowerPoint Presentation</vt:lpstr>
      <vt:lpstr>112th Annual Arizona State Convention May 17 – 18, 2019 </vt:lpstr>
      <vt:lpstr>2019 State Convention</vt:lpstr>
      <vt:lpstr>2019 State Convention</vt:lpstr>
      <vt:lpstr>2019 State Convention</vt:lpstr>
      <vt:lpstr>2019 State Convention</vt:lpstr>
      <vt:lpstr>2019 State Convention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Kato</dc:creator>
  <cp:lastModifiedBy>Joseph Shanks</cp:lastModifiedBy>
  <cp:revision>22</cp:revision>
  <dcterms:created xsi:type="dcterms:W3CDTF">2018-10-22T15:52:14Z</dcterms:created>
  <dcterms:modified xsi:type="dcterms:W3CDTF">2018-12-04T19:53:47Z</dcterms:modified>
</cp:coreProperties>
</file>