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handoutMasterIdLst>
    <p:handoutMasterId r:id="rId73"/>
  </p:handoutMasterIdLst>
  <p:sldIdLst>
    <p:sldId id="514" r:id="rId2"/>
    <p:sldId id="578" r:id="rId3"/>
    <p:sldId id="591" r:id="rId4"/>
    <p:sldId id="542" r:id="rId5"/>
    <p:sldId id="517" r:id="rId6"/>
    <p:sldId id="543" r:id="rId7"/>
    <p:sldId id="518" r:id="rId8"/>
    <p:sldId id="544" r:id="rId9"/>
    <p:sldId id="541" r:id="rId10"/>
    <p:sldId id="520" r:id="rId11"/>
    <p:sldId id="523" r:id="rId12"/>
    <p:sldId id="522" r:id="rId13"/>
    <p:sldId id="521" r:id="rId14"/>
    <p:sldId id="575" r:id="rId15"/>
    <p:sldId id="579" r:id="rId16"/>
    <p:sldId id="546" r:id="rId17"/>
    <p:sldId id="593" r:id="rId18"/>
    <p:sldId id="483" r:id="rId19"/>
    <p:sldId id="484" r:id="rId20"/>
    <p:sldId id="485" r:id="rId21"/>
    <p:sldId id="486" r:id="rId22"/>
    <p:sldId id="501" r:id="rId23"/>
    <p:sldId id="500" r:id="rId24"/>
    <p:sldId id="494" r:id="rId25"/>
    <p:sldId id="503" r:id="rId26"/>
    <p:sldId id="495" r:id="rId27"/>
    <p:sldId id="497" r:id="rId28"/>
    <p:sldId id="496" r:id="rId29"/>
    <p:sldId id="492" r:id="rId30"/>
    <p:sldId id="539" r:id="rId31"/>
    <p:sldId id="580" r:id="rId32"/>
    <p:sldId id="581" r:id="rId33"/>
    <p:sldId id="582" r:id="rId34"/>
    <p:sldId id="583" r:id="rId35"/>
    <p:sldId id="584" r:id="rId36"/>
    <p:sldId id="585" r:id="rId37"/>
    <p:sldId id="586" r:id="rId38"/>
    <p:sldId id="587" r:id="rId39"/>
    <p:sldId id="588" r:id="rId40"/>
    <p:sldId id="563" r:id="rId41"/>
    <p:sldId id="564" r:id="rId42"/>
    <p:sldId id="565" r:id="rId43"/>
    <p:sldId id="566" r:id="rId44"/>
    <p:sldId id="567" r:id="rId45"/>
    <p:sldId id="568" r:id="rId46"/>
    <p:sldId id="569" r:id="rId47"/>
    <p:sldId id="570" r:id="rId48"/>
    <p:sldId id="571" r:id="rId49"/>
    <p:sldId id="572" r:id="rId50"/>
    <p:sldId id="573" r:id="rId51"/>
    <p:sldId id="574" r:id="rId52"/>
    <p:sldId id="594" r:id="rId53"/>
    <p:sldId id="595" r:id="rId54"/>
    <p:sldId id="596" r:id="rId55"/>
    <p:sldId id="597" r:id="rId56"/>
    <p:sldId id="598" r:id="rId57"/>
    <p:sldId id="599" r:id="rId58"/>
    <p:sldId id="549" r:id="rId59"/>
    <p:sldId id="550" r:id="rId60"/>
    <p:sldId id="551" r:id="rId61"/>
    <p:sldId id="554" r:id="rId62"/>
    <p:sldId id="555" r:id="rId63"/>
    <p:sldId id="556" r:id="rId64"/>
    <p:sldId id="557" r:id="rId65"/>
    <p:sldId id="558" r:id="rId66"/>
    <p:sldId id="559" r:id="rId67"/>
    <p:sldId id="560" r:id="rId68"/>
    <p:sldId id="561" r:id="rId69"/>
    <p:sldId id="654" r:id="rId70"/>
    <p:sldId id="655"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hopler@cox.net"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5611"/>
    <a:srgbClr val="A28D60"/>
    <a:srgbClr val="DDEBF7"/>
    <a:srgbClr val="FFFFFF"/>
    <a:srgbClr val="E684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68" autoAdjust="0"/>
    <p:restoredTop sz="93233" autoAdjust="0"/>
  </p:normalViewPr>
  <p:slideViewPr>
    <p:cSldViewPr snapToGrid="0" snapToObjects="1">
      <p:cViewPr varScale="1">
        <p:scale>
          <a:sx n="68" d="100"/>
          <a:sy n="68" d="100"/>
        </p:scale>
        <p:origin x="492" y="54"/>
      </p:cViewPr>
      <p:guideLst>
        <p:guide orient="horz" pos="170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7" d="100"/>
          <a:sy n="117" d="100"/>
        </p:scale>
        <p:origin x="516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6-25T15:38:22.636" idx="1">
    <p:pos x="10" y="10"/>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AE79DD-0EA5-1A42-8C9B-4CDAE535F0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6AE138-A283-BA47-8972-58336F7B74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BAE514-71F7-ED41-9BE2-68C1B287AE74}" type="datetimeFigureOut">
              <a:rPr lang="en-US" smtClean="0"/>
              <a:t>7/2/2019</a:t>
            </a:fld>
            <a:endParaRPr lang="en-US"/>
          </a:p>
        </p:txBody>
      </p:sp>
      <p:sp>
        <p:nvSpPr>
          <p:cNvPr id="4" name="Footer Placeholder 3">
            <a:extLst>
              <a:ext uri="{FF2B5EF4-FFF2-40B4-BE49-F238E27FC236}">
                <a16:creationId xmlns:a16="http://schemas.microsoft.com/office/drawing/2014/main" id="{5E1A2141-D8A8-5A47-BDB2-C4BD88D2D4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D61A08-60CF-C34E-831E-01BA8303B7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08F01-377D-AD42-A0DE-3519B89DDB35}" type="slidenum">
              <a:rPr lang="en-US" smtClean="0"/>
              <a:t>‹#›</a:t>
            </a:fld>
            <a:endParaRPr lang="en-US"/>
          </a:p>
        </p:txBody>
      </p:sp>
    </p:spTree>
    <p:extLst>
      <p:ext uri="{BB962C8B-B14F-4D97-AF65-F5344CB8AC3E}">
        <p14:creationId xmlns:p14="http://schemas.microsoft.com/office/powerpoint/2010/main" val="3992722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8734C-B748-554C-8FA3-450B5D0A6288}" type="datetimeFigureOut">
              <a:rPr lang="en-US" smtClean="0"/>
              <a:t>7/2/2019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40711-5B67-E443-BF6F-FB84C4E481DB}" type="slidenum">
              <a:rPr lang="en-US" smtClean="0"/>
              <a:t>‹#›</a:t>
            </a:fld>
            <a:endParaRPr lang="en-US"/>
          </a:p>
        </p:txBody>
      </p:sp>
    </p:spTree>
    <p:extLst>
      <p:ext uri="{BB962C8B-B14F-4D97-AF65-F5344CB8AC3E}">
        <p14:creationId xmlns:p14="http://schemas.microsoft.com/office/powerpoint/2010/main" val="20492947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40711-5B67-E443-BF6F-FB84C4E481DB}" type="slidenum">
              <a:rPr lang="en-US" smtClean="0"/>
              <a:t>40</a:t>
            </a:fld>
            <a:endParaRPr lang="en-US"/>
          </a:p>
        </p:txBody>
      </p:sp>
    </p:spTree>
    <p:extLst>
      <p:ext uri="{BB962C8B-B14F-4D97-AF65-F5344CB8AC3E}">
        <p14:creationId xmlns:p14="http://schemas.microsoft.com/office/powerpoint/2010/main" val="51914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40711-5B67-E443-BF6F-FB84C4E481DB}" type="slidenum">
              <a:rPr lang="en-US" smtClean="0"/>
              <a:t>52</a:t>
            </a:fld>
            <a:endParaRPr lang="en-US"/>
          </a:p>
        </p:txBody>
      </p:sp>
    </p:spTree>
    <p:extLst>
      <p:ext uri="{BB962C8B-B14F-4D97-AF65-F5344CB8AC3E}">
        <p14:creationId xmlns:p14="http://schemas.microsoft.com/office/powerpoint/2010/main" val="519147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40711-5B67-E443-BF6F-FB84C4E481DB}" type="slidenum">
              <a:rPr lang="en-US" smtClean="0"/>
              <a:t>56</a:t>
            </a:fld>
            <a:endParaRPr lang="en-US"/>
          </a:p>
        </p:txBody>
      </p:sp>
    </p:spTree>
    <p:extLst>
      <p:ext uri="{BB962C8B-B14F-4D97-AF65-F5344CB8AC3E}">
        <p14:creationId xmlns:p14="http://schemas.microsoft.com/office/powerpoint/2010/main" val="519147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p:nvSpPr>
          <p:spPr>
            <a:xfrm>
              <a:off x="0" y="0"/>
              <a:ext cx="12192000" cy="6858000"/>
            </a:xfrm>
            <a:prstGeom prst="rect">
              <a:avLst/>
            </a:prstGeom>
            <a:gradFill>
              <a:gsLst>
                <a:gs pos="100000">
                  <a:srgbClr val="975611"/>
                </a:gs>
                <a:gs pos="52000">
                  <a:srgbClr val="A28D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452284" y="2099733"/>
            <a:ext cx="11208773" cy="2677648"/>
          </a:xfrm>
        </p:spPr>
        <p:txBody>
          <a:bodyPr anchor="b"/>
          <a:lstStyle>
            <a:lvl1pPr>
              <a:defRPr sz="5400"/>
            </a:lvl1pPr>
          </a:lstStyle>
          <a:p>
            <a:r>
              <a:rPr lang="en-US" dirty="0"/>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rgbClr val="97561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Date Placeholder 3">
            <a:extLst>
              <a:ext uri="{FF2B5EF4-FFF2-40B4-BE49-F238E27FC236}">
                <a16:creationId xmlns:a16="http://schemas.microsoft.com/office/drawing/2014/main" id="{2ADF95FF-A7FA-BB4D-8B80-6B930042BF8D}"/>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5" name="Footer Placeholder 4">
            <a:extLst>
              <a:ext uri="{FF2B5EF4-FFF2-40B4-BE49-F238E27FC236}">
                <a16:creationId xmlns:a16="http://schemas.microsoft.com/office/drawing/2014/main" id="{691ACFCE-5295-CD4E-8539-EDBB08DA2FD0}"/>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6" name="Slide Number Placeholder 8">
            <a:extLst>
              <a:ext uri="{FF2B5EF4-FFF2-40B4-BE49-F238E27FC236}">
                <a16:creationId xmlns:a16="http://schemas.microsoft.com/office/drawing/2014/main" id="{CF981BF5-C733-A04A-9F56-BFDC2376F152}"/>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17" name="Picture 16">
            <a:extLst>
              <a:ext uri="{FF2B5EF4-FFF2-40B4-BE49-F238E27FC236}">
                <a16:creationId xmlns:a16="http://schemas.microsoft.com/office/drawing/2014/main" id="{502A61BA-F05B-A941-B6C6-6DBCBC601C1A}"/>
              </a:ext>
            </a:extLst>
          </p:cNvPr>
          <p:cNvPicPr>
            <a:picLocks noChangeAspect="1"/>
          </p:cNvPicPr>
          <p:nvPr userDrawn="1"/>
        </p:nvPicPr>
        <p:blipFill>
          <a:blip r:embed="rId2"/>
          <a:stretch>
            <a:fillRect/>
          </a:stretch>
        </p:blipFill>
        <p:spPr>
          <a:xfrm>
            <a:off x="4800602" y="592075"/>
            <a:ext cx="2671593" cy="26375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gradFill>
              <a:gsLst>
                <a:gs pos="0">
                  <a:srgbClr val="975611"/>
                </a:gs>
                <a:gs pos="36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3" name="Date Placeholder 3">
            <a:extLst>
              <a:ext uri="{FF2B5EF4-FFF2-40B4-BE49-F238E27FC236}">
                <a16:creationId xmlns:a16="http://schemas.microsoft.com/office/drawing/2014/main" id="{5F9FEC8A-EEF6-9641-B5DF-E0D538181B61}"/>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4" name="Footer Placeholder 4">
            <a:extLst>
              <a:ext uri="{FF2B5EF4-FFF2-40B4-BE49-F238E27FC236}">
                <a16:creationId xmlns:a16="http://schemas.microsoft.com/office/drawing/2014/main" id="{C6BEE63E-DB0D-094E-A25E-7A887CB3649F}"/>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6" name="Slide Number Placeholder 8">
            <a:extLst>
              <a:ext uri="{FF2B5EF4-FFF2-40B4-BE49-F238E27FC236}">
                <a16:creationId xmlns:a16="http://schemas.microsoft.com/office/drawing/2014/main" id="{7E946FED-3092-2145-96A7-0C1D4F8A3BC6}"/>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7" name="Picture 26">
            <a:extLst>
              <a:ext uri="{FF2B5EF4-FFF2-40B4-BE49-F238E27FC236}">
                <a16:creationId xmlns:a16="http://schemas.microsoft.com/office/drawing/2014/main" id="{BF36958B-7777-FC4A-9AD6-8DB75F01BFB8}"/>
              </a:ext>
            </a:extLst>
          </p:cNvPr>
          <p:cNvPicPr>
            <a:picLocks noChangeAspect="1"/>
          </p:cNvPicPr>
          <p:nvPr userDrawn="1"/>
        </p:nvPicPr>
        <p:blipFill>
          <a:blip r:embed="rId2"/>
          <a:stretch>
            <a:fillRect/>
          </a:stretch>
        </p:blipFill>
        <p:spPr>
          <a:xfrm>
            <a:off x="10132238" y="809621"/>
            <a:ext cx="1527136" cy="150765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gradFill>
              <a:gsLst>
                <a:gs pos="0">
                  <a:srgbClr val="975611"/>
                </a:gs>
                <a:gs pos="36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rgbClr val="FFFFFF"/>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rgbClr val="FFFFFF"/>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solidFill>
                  <a:srgbClr val="FFFFFF"/>
                </a:solidFill>
              </a:defRPr>
            </a:lvl1pPr>
          </a:lstStyle>
          <a:p>
            <a:r>
              <a:rPr lang="en-US" dirty="0"/>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rgbClr val="97561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9" name="Date Placeholder 3">
            <a:extLst>
              <a:ext uri="{FF2B5EF4-FFF2-40B4-BE49-F238E27FC236}">
                <a16:creationId xmlns:a16="http://schemas.microsoft.com/office/drawing/2014/main" id="{F0489139-FAE1-6A4D-B517-0835C9E92779}"/>
              </a:ext>
            </a:extLst>
          </p:cNvPr>
          <p:cNvSpPr>
            <a:spLocks noGrp="1"/>
          </p:cNvSpPr>
          <p:nvPr>
            <p:ph type="dt" sz="half" idx="14"/>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30" name="Footer Placeholder 4">
            <a:extLst>
              <a:ext uri="{FF2B5EF4-FFF2-40B4-BE49-F238E27FC236}">
                <a16:creationId xmlns:a16="http://schemas.microsoft.com/office/drawing/2014/main" id="{66BFFCC1-1BF9-5546-8DF9-9B41EA577104}"/>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31" name="Slide Number Placeholder 8">
            <a:extLst>
              <a:ext uri="{FF2B5EF4-FFF2-40B4-BE49-F238E27FC236}">
                <a16:creationId xmlns:a16="http://schemas.microsoft.com/office/drawing/2014/main" id="{9AAE95AB-BB9E-1C46-9397-89B68016BC56}"/>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32" name="Picture 31">
            <a:extLst>
              <a:ext uri="{FF2B5EF4-FFF2-40B4-BE49-F238E27FC236}">
                <a16:creationId xmlns:a16="http://schemas.microsoft.com/office/drawing/2014/main" id="{361897D2-6B6A-CB4C-ADFA-132FEBFF66BF}"/>
              </a:ext>
            </a:extLst>
          </p:cNvPr>
          <p:cNvPicPr>
            <a:picLocks noChangeAspect="1"/>
          </p:cNvPicPr>
          <p:nvPr userDrawn="1"/>
        </p:nvPicPr>
        <p:blipFill>
          <a:blip r:embed="rId2"/>
          <a:stretch>
            <a:fillRect/>
          </a:stretch>
        </p:blipFill>
        <p:spPr>
          <a:xfrm>
            <a:off x="10202425" y="466674"/>
            <a:ext cx="1527136" cy="150765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sp>
        <p:nvSpPr>
          <p:cNvPr id="21" name="Date Placeholder 3">
            <a:extLst>
              <a:ext uri="{FF2B5EF4-FFF2-40B4-BE49-F238E27FC236}">
                <a16:creationId xmlns:a16="http://schemas.microsoft.com/office/drawing/2014/main" id="{7D4ACD51-69D1-954F-B624-C207B4B45B6F}"/>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2" name="Footer Placeholder 4">
            <a:extLst>
              <a:ext uri="{FF2B5EF4-FFF2-40B4-BE49-F238E27FC236}">
                <a16:creationId xmlns:a16="http://schemas.microsoft.com/office/drawing/2014/main" id="{B7C71F57-4470-E846-B589-8BB42FF83383}"/>
              </a:ext>
            </a:extLst>
          </p:cNvPr>
          <p:cNvSpPr>
            <a:spLocks noGrp="1"/>
          </p:cNvSpPr>
          <p:nvPr>
            <p:ph type="ftr" sz="quarter" idx="18"/>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3" name="Slide Number Placeholder 8">
            <a:extLst>
              <a:ext uri="{FF2B5EF4-FFF2-40B4-BE49-F238E27FC236}">
                <a16:creationId xmlns:a16="http://schemas.microsoft.com/office/drawing/2014/main" id="{A0D90A39-3AC9-094C-AB05-68B8487502FA}"/>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rgbClr val="A28D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rgbClr val="0070C0">
                <a:alpha val="40000"/>
              </a:srgbClr>
            </a:solidFill>
          </a:ln>
        </p:spPr>
        <p:style>
          <a:lnRef idx="2">
            <a:schemeClr val="accent1"/>
          </a:lnRef>
          <a:fillRef idx="0">
            <a:schemeClr val="accent1"/>
          </a:fillRef>
          <a:effectRef idx="1">
            <a:schemeClr val="accent1"/>
          </a:effectRef>
          <a:fontRef idx="minor">
            <a:schemeClr val="tx1"/>
          </a:fontRef>
        </p:style>
      </p:cxnSp>
      <p:sp>
        <p:nvSpPr>
          <p:cNvPr id="18" name="Date Placeholder 3">
            <a:extLst>
              <a:ext uri="{FF2B5EF4-FFF2-40B4-BE49-F238E27FC236}">
                <a16:creationId xmlns:a16="http://schemas.microsoft.com/office/drawing/2014/main" id="{1C45094B-6422-ED49-AF80-47BB250701B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0" name="Footer Placeholder 4">
            <a:extLst>
              <a:ext uri="{FF2B5EF4-FFF2-40B4-BE49-F238E27FC236}">
                <a16:creationId xmlns:a16="http://schemas.microsoft.com/office/drawing/2014/main" id="{C76693F9-65A4-7E48-845E-151A34C5A1E1}"/>
              </a:ext>
            </a:extLst>
          </p:cNvPr>
          <p:cNvSpPr>
            <a:spLocks noGrp="1"/>
          </p:cNvSpPr>
          <p:nvPr>
            <p:ph type="ftr" sz="quarter" idx="2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1" name="Slide Number Placeholder 8">
            <a:extLst>
              <a:ext uri="{FF2B5EF4-FFF2-40B4-BE49-F238E27FC236}">
                <a16:creationId xmlns:a16="http://schemas.microsoft.com/office/drawing/2014/main" id="{3514DB87-D09E-DE47-89F2-FA0A3AA071B1}"/>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lvl1pPr>
              <a:defRPr>
                <a:solidFill>
                  <a:srgbClr val="975611"/>
                </a:solidFill>
              </a:defRPr>
            </a:lvl1pPr>
            <a:lvl2pPr>
              <a:defRPr>
                <a:solidFill>
                  <a:srgbClr val="975611"/>
                </a:solidFill>
              </a:defRPr>
            </a:lvl2pPr>
            <a:lvl3pPr>
              <a:defRPr>
                <a:solidFill>
                  <a:srgbClr val="975611"/>
                </a:solidFill>
              </a:defRPr>
            </a:lvl3pPr>
            <a:lvl4pPr>
              <a:defRPr>
                <a:solidFill>
                  <a:srgbClr val="975611"/>
                </a:solidFill>
              </a:defRPr>
            </a:lvl4pPr>
            <a:lvl5pPr>
              <a:defRPr>
                <a:solidFill>
                  <a:srgbClr val="97561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7AB3746-6867-024F-9851-A76324F90C0D}"/>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8" name="Footer Placeholder 4">
            <a:extLst>
              <a:ext uri="{FF2B5EF4-FFF2-40B4-BE49-F238E27FC236}">
                <a16:creationId xmlns:a16="http://schemas.microsoft.com/office/drawing/2014/main" id="{72A0A453-CAD9-B74C-8CB7-678FB04D9BC5}"/>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9" name="Slide Number Placeholder 8">
            <a:extLst>
              <a:ext uri="{FF2B5EF4-FFF2-40B4-BE49-F238E27FC236}">
                <a16:creationId xmlns:a16="http://schemas.microsoft.com/office/drawing/2014/main" id="{008D72A7-875A-1442-8B1A-D7FDDC6D5EA7}"/>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63110"/>
            <a:ext cx="12192000" cy="6858000"/>
            <a:chOff x="0" y="0"/>
            <a:chExt cx="12192000" cy="6858000"/>
          </a:xfrm>
        </p:grpSpPr>
        <p:sp>
          <p:nvSpPr>
            <p:cNvPr id="14" name="Rectangle 13"/>
            <p:cNvSpPr/>
            <p:nvPr/>
          </p:nvSpPr>
          <p:spPr>
            <a:xfrm>
              <a:off x="0" y="0"/>
              <a:ext cx="12192000" cy="6696637"/>
            </a:xfrm>
            <a:prstGeom prst="rect">
              <a:avLst/>
            </a:prstGeom>
            <a:gradFill>
              <a:gsLst>
                <a:gs pos="0">
                  <a:srgbClr val="975611"/>
                </a:gs>
                <a:gs pos="44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rgbClr val="A28D60">
                <a:alpha val="20000"/>
              </a:srgb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a:gradFill>
            <a:gsLst>
              <a:gs pos="100000">
                <a:srgbClr val="975611"/>
              </a:gs>
              <a:gs pos="69000">
                <a:srgbClr val="A28D60"/>
              </a:gs>
            </a:gsLst>
            <a:lin ang="5400000" scaled="1"/>
          </a:gradFill>
        </p:spPr>
        <p:txBody>
          <a:bodyPr anchor="ctr"/>
          <a:lstStyle>
            <a:lvl1pPr marL="0" indent="0" algn="l">
              <a:buNone/>
              <a:defRPr sz="20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24" name="Date Placeholder 3">
            <a:extLst>
              <a:ext uri="{FF2B5EF4-FFF2-40B4-BE49-F238E27FC236}">
                <a16:creationId xmlns:a16="http://schemas.microsoft.com/office/drawing/2014/main" id="{931AC497-6178-3C4A-BEBF-B430BCFA7C05}"/>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5" name="Footer Placeholder 4">
            <a:extLst>
              <a:ext uri="{FF2B5EF4-FFF2-40B4-BE49-F238E27FC236}">
                <a16:creationId xmlns:a16="http://schemas.microsoft.com/office/drawing/2014/main" id="{D841DAEC-BEE1-EC4A-A572-B48C5BAF745E}"/>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6" name="Slide Number Placeholder 8">
            <a:extLst>
              <a:ext uri="{FF2B5EF4-FFF2-40B4-BE49-F238E27FC236}">
                <a16:creationId xmlns:a16="http://schemas.microsoft.com/office/drawing/2014/main" id="{69D81D98-740F-8549-AA30-114EBEDEE69C}"/>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7" name="Picture 26">
            <a:extLst>
              <a:ext uri="{FF2B5EF4-FFF2-40B4-BE49-F238E27FC236}">
                <a16:creationId xmlns:a16="http://schemas.microsoft.com/office/drawing/2014/main" id="{8B2E0D92-BC14-3346-82A1-F414BBBA2420}"/>
              </a:ext>
            </a:extLst>
          </p:cNvPr>
          <p:cNvPicPr>
            <a:picLocks noChangeAspect="1"/>
          </p:cNvPicPr>
          <p:nvPr userDrawn="1"/>
        </p:nvPicPr>
        <p:blipFill>
          <a:blip r:embed="rId2"/>
          <a:stretch>
            <a:fillRect/>
          </a:stretch>
        </p:blipFill>
        <p:spPr>
          <a:xfrm>
            <a:off x="2143431" y="503514"/>
            <a:ext cx="2248229" cy="221955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a:extLst>
              <a:ext uri="{FF2B5EF4-FFF2-40B4-BE49-F238E27FC236}">
                <a16:creationId xmlns:a16="http://schemas.microsoft.com/office/drawing/2014/main" id="{6D579C6F-94E5-BA42-93F7-52BF2A2C06A4}"/>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3" name="Footer Placeholder 4">
            <a:extLst>
              <a:ext uri="{FF2B5EF4-FFF2-40B4-BE49-F238E27FC236}">
                <a16:creationId xmlns:a16="http://schemas.microsoft.com/office/drawing/2014/main" id="{011A0FEF-837E-6741-87A4-E3BAE08FB278}"/>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4" name="Slide Number Placeholder 8">
            <a:extLst>
              <a:ext uri="{FF2B5EF4-FFF2-40B4-BE49-F238E27FC236}">
                <a16:creationId xmlns:a16="http://schemas.microsoft.com/office/drawing/2014/main" id="{A8F1B71F-28E1-3C48-AD7F-9E6FED2A088B}"/>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rgbClr val="97561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rgbClr val="97561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4994EB26-B665-7B49-A2B4-6B272355453F}"/>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2" name="Footer Placeholder 4">
            <a:extLst>
              <a:ext uri="{FF2B5EF4-FFF2-40B4-BE49-F238E27FC236}">
                <a16:creationId xmlns:a16="http://schemas.microsoft.com/office/drawing/2014/main" id="{1C8072F8-3CD3-0C4B-9F47-FD3BFF87FED0}"/>
              </a:ext>
            </a:extLst>
          </p:cNvPr>
          <p:cNvSpPr>
            <a:spLocks noGrp="1"/>
          </p:cNvSpPr>
          <p:nvPr>
            <p:ph type="ftr" sz="quarter" idx="11"/>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3" name="Slide Number Placeholder 8">
            <a:extLst>
              <a:ext uri="{FF2B5EF4-FFF2-40B4-BE49-F238E27FC236}">
                <a16:creationId xmlns:a16="http://schemas.microsoft.com/office/drawing/2014/main" id="{EBDD94A1-7C2B-2142-B505-F2956466656C}"/>
              </a:ext>
            </a:extLst>
          </p:cNvPr>
          <p:cNvSpPr>
            <a:spLocks noGrp="1"/>
          </p:cNvSpPr>
          <p:nvPr>
            <p:ph type="sldNum" sz="quarter" idx="12"/>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C6AF5075-86CC-8143-BA73-B49ECC94A3D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8" name="Footer Placeholder 4">
            <a:extLst>
              <a:ext uri="{FF2B5EF4-FFF2-40B4-BE49-F238E27FC236}">
                <a16:creationId xmlns:a16="http://schemas.microsoft.com/office/drawing/2014/main" id="{64A7B007-9D19-E046-96BE-49EB5AC60082}"/>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F52DF553-435D-3549-A040-DBF707B6C391}"/>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31E5-A790-074C-AAD1-57023A7046F3}"/>
              </a:ext>
            </a:extLst>
          </p:cNvPr>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07B6F98B-67DD-0940-AC09-3505446A3002}"/>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9" name="Footer Placeholder 4">
            <a:extLst>
              <a:ext uri="{FF2B5EF4-FFF2-40B4-BE49-F238E27FC236}">
                <a16:creationId xmlns:a16="http://schemas.microsoft.com/office/drawing/2014/main" id="{17EE6AEC-41A3-DC4C-A498-EAB3A364AD57}"/>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0" name="Slide Number Placeholder 8">
            <a:extLst>
              <a:ext uri="{FF2B5EF4-FFF2-40B4-BE49-F238E27FC236}">
                <a16:creationId xmlns:a16="http://schemas.microsoft.com/office/drawing/2014/main" id="{D44F3DD0-F1F9-F44C-85C1-CDE409EC5658}"/>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11" name="Picture 10">
            <a:extLst>
              <a:ext uri="{FF2B5EF4-FFF2-40B4-BE49-F238E27FC236}">
                <a16:creationId xmlns:a16="http://schemas.microsoft.com/office/drawing/2014/main" id="{A3A4F361-913D-A945-B6BD-2F1A19FFB94B}"/>
              </a:ext>
            </a:extLst>
          </p:cNvPr>
          <p:cNvPicPr>
            <a:picLocks noChangeAspect="1"/>
          </p:cNvPicPr>
          <p:nvPr userDrawn="1"/>
        </p:nvPicPr>
        <p:blipFill>
          <a:blip r:embed="rId2"/>
          <a:stretch>
            <a:fillRect/>
          </a:stretch>
        </p:blipFill>
        <p:spPr>
          <a:xfrm>
            <a:off x="10664864" y="0"/>
            <a:ext cx="1527136" cy="150765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40874" y="0"/>
            <a:ext cx="12192000" cy="6858000"/>
            <a:chOff x="0" y="0"/>
            <a:chExt cx="12192000" cy="6858000"/>
          </a:xfrm>
        </p:grpSpPr>
        <p:sp>
          <p:nvSpPr>
            <p:cNvPr id="14" name="Rectangle 13"/>
            <p:cNvSpPr/>
            <p:nvPr/>
          </p:nvSpPr>
          <p:spPr>
            <a:xfrm>
              <a:off x="0" y="0"/>
              <a:ext cx="12192000" cy="6858000"/>
            </a:xfrm>
            <a:prstGeom prst="rect">
              <a:avLst/>
            </a:prstGeom>
            <a:gradFill>
              <a:gsLst>
                <a:gs pos="95000">
                  <a:srgbClr val="975611"/>
                </a:gs>
                <a:gs pos="55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rgbClr val="97561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26" name="Date Placeholder 3">
            <a:extLst>
              <a:ext uri="{FF2B5EF4-FFF2-40B4-BE49-F238E27FC236}">
                <a16:creationId xmlns:a16="http://schemas.microsoft.com/office/drawing/2014/main" id="{5FB1ADDD-605C-F446-BFCF-8A3C979D1B9F}"/>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7" name="Footer Placeholder 4">
            <a:extLst>
              <a:ext uri="{FF2B5EF4-FFF2-40B4-BE49-F238E27FC236}">
                <a16:creationId xmlns:a16="http://schemas.microsoft.com/office/drawing/2014/main" id="{D36CEB7E-B244-E84A-925E-E48A7289BC0C}"/>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8" name="Slide Number Placeholder 8">
            <a:extLst>
              <a:ext uri="{FF2B5EF4-FFF2-40B4-BE49-F238E27FC236}">
                <a16:creationId xmlns:a16="http://schemas.microsoft.com/office/drawing/2014/main" id="{4A7DF288-C49E-5843-9059-32918101C580}"/>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9" name="Picture 28">
            <a:extLst>
              <a:ext uri="{FF2B5EF4-FFF2-40B4-BE49-F238E27FC236}">
                <a16:creationId xmlns:a16="http://schemas.microsoft.com/office/drawing/2014/main" id="{08C32185-584C-D243-897F-6C0A28DEA324}"/>
              </a:ext>
            </a:extLst>
          </p:cNvPr>
          <p:cNvPicPr>
            <a:picLocks noChangeAspect="1"/>
          </p:cNvPicPr>
          <p:nvPr userDrawn="1"/>
        </p:nvPicPr>
        <p:blipFill>
          <a:blip r:embed="rId2"/>
          <a:stretch>
            <a:fillRect/>
          </a:stretch>
        </p:blipFill>
        <p:spPr>
          <a:xfrm>
            <a:off x="10582108" y="54443"/>
            <a:ext cx="1527136" cy="150765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gradFill>
              <a:gsLst>
                <a:gs pos="0">
                  <a:srgbClr val="975611"/>
                </a:gs>
                <a:gs pos="36000">
                  <a:srgbClr val="A28D6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rgbClr val="97561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25" name="Date Placeholder 3">
            <a:extLst>
              <a:ext uri="{FF2B5EF4-FFF2-40B4-BE49-F238E27FC236}">
                <a16:creationId xmlns:a16="http://schemas.microsoft.com/office/drawing/2014/main" id="{AFEA5445-3FF1-0F4E-96DB-E2E9DD664F6F}"/>
              </a:ext>
            </a:extLst>
          </p:cNvPr>
          <p:cNvSpPr>
            <a:spLocks noGrp="1"/>
          </p:cNvSpPr>
          <p:nvPr>
            <p:ph type="dt" sz="half" idx="10"/>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6" name="Footer Placeholder 4">
            <a:extLst>
              <a:ext uri="{FF2B5EF4-FFF2-40B4-BE49-F238E27FC236}">
                <a16:creationId xmlns:a16="http://schemas.microsoft.com/office/drawing/2014/main" id="{8398498C-E285-574B-AF26-14152C8CB67E}"/>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7" name="Slide Number Placeholder 8">
            <a:extLst>
              <a:ext uri="{FF2B5EF4-FFF2-40B4-BE49-F238E27FC236}">
                <a16:creationId xmlns:a16="http://schemas.microsoft.com/office/drawing/2014/main" id="{F204DBF1-35E0-F840-8B87-468007D2A9B7}"/>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pic>
        <p:nvPicPr>
          <p:cNvPr id="28" name="Picture 27">
            <a:extLst>
              <a:ext uri="{FF2B5EF4-FFF2-40B4-BE49-F238E27FC236}">
                <a16:creationId xmlns:a16="http://schemas.microsoft.com/office/drawing/2014/main" id="{11B6B9ED-B5BB-5F43-8E42-14D660C14D63}"/>
              </a:ext>
            </a:extLst>
          </p:cNvPr>
          <p:cNvPicPr>
            <a:picLocks noChangeAspect="1"/>
          </p:cNvPicPr>
          <p:nvPr userDrawn="1"/>
        </p:nvPicPr>
        <p:blipFill>
          <a:blip r:embed="rId2"/>
          <a:stretch>
            <a:fillRect/>
          </a:stretch>
        </p:blipFill>
        <p:spPr>
          <a:xfrm>
            <a:off x="10513239" y="0"/>
            <a:ext cx="1527136" cy="150765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47363"/>
            <a:ext cx="12192000" cy="6833240"/>
            <a:chOff x="0" y="0"/>
            <a:chExt cx="12192000" cy="6858000"/>
          </a:xfrm>
        </p:grpSpPr>
        <p:sp>
          <p:nvSpPr>
            <p:cNvPr id="7" name="Rectangle 6"/>
            <p:cNvSpPr/>
            <p:nvPr/>
          </p:nvSpPr>
          <p:spPr>
            <a:xfrm>
              <a:off x="0" y="0"/>
              <a:ext cx="12192000" cy="6858000"/>
            </a:xfrm>
            <a:prstGeom prst="rect">
              <a:avLst/>
            </a:prstGeom>
            <a:gradFill>
              <a:gsLst>
                <a:gs pos="0">
                  <a:srgbClr val="A28D60"/>
                </a:gs>
                <a:gs pos="54000">
                  <a:schemeClr val="accent4">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dirty="0">
                <a:solidFill>
                  <a:srgbClr val="0070C0"/>
                </a:solidFill>
              </a:endParaRPr>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a:solidFill>
            <a:schemeClr val="bg1"/>
          </a:solidFill>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9AF2787F-2486-7C49-A295-1B7EEF2552BD}"/>
              </a:ext>
            </a:extLst>
          </p:cNvPr>
          <p:cNvPicPr>
            <a:picLocks noChangeAspect="1"/>
          </p:cNvPicPr>
          <p:nvPr userDrawn="1"/>
        </p:nvPicPr>
        <p:blipFill>
          <a:blip r:embed="rId15"/>
          <a:stretch>
            <a:fillRect/>
          </a:stretch>
        </p:blipFill>
        <p:spPr>
          <a:xfrm>
            <a:off x="10202425" y="466674"/>
            <a:ext cx="1527136" cy="1507657"/>
          </a:xfrm>
          <a:prstGeom prst="rect">
            <a:avLst/>
          </a:prstGeom>
        </p:spPr>
      </p:pic>
      <p:sp>
        <p:nvSpPr>
          <p:cNvPr id="24" name="Date Placeholder 3">
            <a:extLst>
              <a:ext uri="{FF2B5EF4-FFF2-40B4-BE49-F238E27FC236}">
                <a16:creationId xmlns:a16="http://schemas.microsoft.com/office/drawing/2014/main" id="{3F1221F6-9447-2C42-B9D3-B41885EEC1D9}"/>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25" name="Footer Placeholder 4">
            <a:extLst>
              <a:ext uri="{FF2B5EF4-FFF2-40B4-BE49-F238E27FC236}">
                <a16:creationId xmlns:a16="http://schemas.microsoft.com/office/drawing/2014/main" id="{F34CCCD6-DB6A-B743-AF81-A00040B7AD9C}"/>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26" name="Slide Number Placeholder 8">
            <a:extLst>
              <a:ext uri="{FF2B5EF4-FFF2-40B4-BE49-F238E27FC236}">
                <a16:creationId xmlns:a16="http://schemas.microsoft.com/office/drawing/2014/main" id="{147F1B7F-FF4F-0B43-8A08-1F805C9EB2AC}"/>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7" r:id="rId9"/>
    <p:sldLayoutId id="2147483661" r:id="rId10"/>
    <p:sldLayoutId id="2147483672" r:id="rId11"/>
    <p:sldLayoutId id="2147483669" r:id="rId12"/>
    <p:sldLayoutId id="2147483670" r:id="rId13"/>
  </p:sldLayoutIdLst>
  <p:hf hdr="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975611"/>
        </a:buClr>
        <a:buSzPct val="80000"/>
        <a:buFont typeface="Wingdings 3" charset="2"/>
        <a:buChar char=""/>
        <a:defRPr sz="1800" b="0" i="0" kern="1200">
          <a:solidFill>
            <a:srgbClr val="975611"/>
          </a:solidFill>
          <a:latin typeface="+mn-lt"/>
          <a:ea typeface="+mn-ea"/>
          <a:cs typeface="+mn-cs"/>
        </a:defRPr>
      </a:lvl1pPr>
      <a:lvl2pPr marL="742950" indent="-285750" algn="l" defTabSz="457200" rtl="0" eaLnBrk="1" latinLnBrk="0" hangingPunct="1">
        <a:spcBef>
          <a:spcPts val="1000"/>
        </a:spcBef>
        <a:spcAft>
          <a:spcPts val="0"/>
        </a:spcAft>
        <a:buClr>
          <a:srgbClr val="975611"/>
        </a:buClr>
        <a:buSzPct val="80000"/>
        <a:buFont typeface="Wingdings 3" charset="2"/>
        <a:buChar char=""/>
        <a:defRPr sz="1600" b="0" i="0" kern="1200">
          <a:solidFill>
            <a:srgbClr val="975611"/>
          </a:solidFill>
          <a:latin typeface="+mn-lt"/>
          <a:ea typeface="+mn-ea"/>
          <a:cs typeface="+mn-cs"/>
        </a:defRPr>
      </a:lvl2pPr>
      <a:lvl3pPr marL="1143000" indent="-228600" algn="l" defTabSz="457200" rtl="0" eaLnBrk="1" latinLnBrk="0" hangingPunct="1">
        <a:spcBef>
          <a:spcPts val="1000"/>
        </a:spcBef>
        <a:spcAft>
          <a:spcPts val="0"/>
        </a:spcAft>
        <a:buClr>
          <a:srgbClr val="975611"/>
        </a:buClr>
        <a:buSzPct val="80000"/>
        <a:buFont typeface="Wingdings 3" charset="2"/>
        <a:buChar char=""/>
        <a:defRPr sz="1400" b="0" i="0" kern="1200">
          <a:solidFill>
            <a:srgbClr val="975611"/>
          </a:solidFill>
          <a:latin typeface="+mn-lt"/>
          <a:ea typeface="+mn-ea"/>
          <a:cs typeface="+mn-cs"/>
        </a:defRPr>
      </a:lvl3pPr>
      <a:lvl4pPr marL="16002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4pPr>
      <a:lvl5pPr marL="2057400" indent="-228600" algn="l" defTabSz="457200" rtl="0" eaLnBrk="1" latinLnBrk="0" hangingPunct="1">
        <a:spcBef>
          <a:spcPts val="1000"/>
        </a:spcBef>
        <a:spcAft>
          <a:spcPts val="0"/>
        </a:spcAft>
        <a:buClr>
          <a:srgbClr val="975611"/>
        </a:buClr>
        <a:buSzPct val="80000"/>
        <a:buFont typeface="Wingdings 3" charset="2"/>
        <a:buChar char=""/>
        <a:defRPr sz="1200" b="0" i="0" kern="1200">
          <a:solidFill>
            <a:srgbClr val="97561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 Id="rId5" Type="http://schemas.openxmlformats.org/officeDocument/2006/relationships/image" Target="../media/image12.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  Arizona Membership Director</a:t>
            </a:r>
            <a:br>
              <a:rPr lang="en-US" dirty="0"/>
            </a:br>
            <a:r>
              <a:rPr lang="en-US" dirty="0"/>
              <a:t>   Bobby Nielsen</a:t>
            </a:r>
          </a:p>
        </p:txBody>
      </p:sp>
      <p:sp>
        <p:nvSpPr>
          <p:cNvPr id="3" name="Subtitle 2"/>
          <p:cNvSpPr>
            <a:spLocks noGrp="1"/>
          </p:cNvSpPr>
          <p:nvPr>
            <p:ph type="subTitle" idx="1"/>
          </p:nvPr>
        </p:nvSpPr>
        <p:spPr/>
        <p:txBody>
          <a:bodyPr/>
          <a:lstStyle/>
          <a:p>
            <a:pPr algn="ctr"/>
            <a:r>
              <a:rPr lang="en-US" sz="2000" dirty="0">
                <a:solidFill>
                  <a:schemeClr val="tx1"/>
                </a:solidFill>
              </a:rPr>
              <a:t>membership@kofc-az.org</a:t>
            </a:r>
          </a:p>
          <a:p>
            <a:pPr algn="ctr"/>
            <a:r>
              <a:rPr lang="en-US" sz="2000" dirty="0">
                <a:solidFill>
                  <a:schemeClr val="tx1"/>
                </a:solidFill>
              </a:rPr>
              <a:t>520 349-0728</a:t>
            </a:r>
          </a:p>
          <a:p>
            <a:pPr algn="ctr"/>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1</a:t>
            </a:fld>
            <a:endParaRPr lang="en-US" dirty="0"/>
          </a:p>
        </p:txBody>
      </p:sp>
      <p:pic>
        <p:nvPicPr>
          <p:cNvPr id="7" name="Picture 6">
            <a:extLst>
              <a:ext uri="{FF2B5EF4-FFF2-40B4-BE49-F238E27FC236}">
                <a16:creationId xmlns:a16="http://schemas.microsoft.com/office/drawing/2014/main" id="{6C0255EC-3157-9543-A575-3F00DB69830F}"/>
              </a:ext>
            </a:extLst>
          </p:cNvPr>
          <p:cNvPicPr>
            <a:picLocks noChangeAspect="1"/>
          </p:cNvPicPr>
          <p:nvPr/>
        </p:nvPicPr>
        <p:blipFill>
          <a:blip r:embed="rId2"/>
          <a:stretch>
            <a:fillRect/>
          </a:stretch>
        </p:blipFill>
        <p:spPr>
          <a:xfrm>
            <a:off x="4800602" y="592075"/>
            <a:ext cx="2671593" cy="2637516"/>
          </a:xfrm>
          <a:prstGeom prst="rect">
            <a:avLst/>
          </a:prstGeom>
        </p:spPr>
      </p:pic>
    </p:spTree>
    <p:extLst>
      <p:ext uri="{BB962C8B-B14F-4D97-AF65-F5344CB8AC3E}">
        <p14:creationId xmlns:p14="http://schemas.microsoft.com/office/powerpoint/2010/main" val="4034131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Why Do We Need To Grow?</a:t>
            </a:r>
          </a:p>
        </p:txBody>
      </p:sp>
      <p:sp>
        <p:nvSpPr>
          <p:cNvPr id="3" name="Content Placeholder 2"/>
          <p:cNvSpPr>
            <a:spLocks noGrp="1"/>
          </p:cNvSpPr>
          <p:nvPr>
            <p:ph idx="1"/>
          </p:nvPr>
        </p:nvSpPr>
        <p:spPr/>
        <p:txBody>
          <a:bodyPr/>
          <a:lstStyle/>
          <a:p>
            <a:r>
              <a:rPr lang="en-US" sz="2000" dirty="0">
                <a:solidFill>
                  <a:schemeClr val="tx1"/>
                </a:solidFill>
              </a:rPr>
              <a:t>Every year our Brothers are aging, and some are dying</a:t>
            </a:r>
          </a:p>
          <a:p>
            <a:endParaRPr lang="en-US" sz="2000" dirty="0">
              <a:solidFill>
                <a:schemeClr val="tx1"/>
              </a:solidFill>
            </a:endParaRPr>
          </a:p>
          <a:p>
            <a:r>
              <a:rPr lang="en-US" sz="2000" dirty="0">
                <a:solidFill>
                  <a:schemeClr val="tx1"/>
                </a:solidFill>
              </a:rPr>
              <a:t>Without growth our struggling Councils will fold</a:t>
            </a:r>
          </a:p>
          <a:p>
            <a:endParaRPr lang="en-US" sz="2000" dirty="0">
              <a:solidFill>
                <a:schemeClr val="tx1"/>
              </a:solidFill>
            </a:endParaRPr>
          </a:p>
          <a:p>
            <a:r>
              <a:rPr lang="en-US" sz="2000" dirty="0">
                <a:solidFill>
                  <a:schemeClr val="tx1"/>
                </a:solidFill>
              </a:rPr>
              <a:t>Without growth our active Councils will struggle</a:t>
            </a:r>
          </a:p>
          <a:p>
            <a:endParaRPr lang="en-US" sz="2000" dirty="0">
              <a:solidFill>
                <a:schemeClr val="tx1"/>
              </a:solidFill>
            </a:endParaRPr>
          </a:p>
          <a:p>
            <a:r>
              <a:rPr lang="en-US" sz="2000" dirty="0">
                <a:solidFill>
                  <a:schemeClr val="tx1"/>
                </a:solidFill>
              </a:rPr>
              <a:t>Our Catholic Brothers need the Knights of Columbus, their families need our Order!</a:t>
            </a:r>
          </a:p>
          <a:p>
            <a:pPr marL="0" indent="0">
              <a:buNone/>
            </a:pPr>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10</a:t>
            </a:fld>
            <a:endParaRPr lang="en-US" dirty="0"/>
          </a:p>
        </p:txBody>
      </p:sp>
    </p:spTree>
    <p:extLst>
      <p:ext uri="{BB962C8B-B14F-4D97-AF65-F5344CB8AC3E}">
        <p14:creationId xmlns:p14="http://schemas.microsoft.com/office/powerpoint/2010/main" val="57390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a:t>Faith In Action</a:t>
            </a:r>
          </a:p>
        </p:txBody>
      </p:sp>
      <p:sp>
        <p:nvSpPr>
          <p:cNvPr id="3" name="Content Placeholder 2"/>
          <p:cNvSpPr>
            <a:spLocks noGrp="1"/>
          </p:cNvSpPr>
          <p:nvPr>
            <p:ph idx="1"/>
          </p:nvPr>
        </p:nvSpPr>
        <p:spPr>
          <a:xfrm>
            <a:off x="506628" y="2603500"/>
            <a:ext cx="7167310" cy="3416300"/>
          </a:xfrm>
        </p:spPr>
        <p:txBody>
          <a:bodyPr>
            <a:noAutofit/>
          </a:bodyPr>
          <a:lstStyle/>
          <a:p>
            <a:r>
              <a:rPr lang="en-US" sz="2400" dirty="0">
                <a:solidFill>
                  <a:schemeClr val="tx1"/>
                </a:solidFill>
              </a:rPr>
              <a:t>Everything a Council needs is spelled out for us</a:t>
            </a:r>
          </a:p>
          <a:p>
            <a:r>
              <a:rPr lang="en-US" sz="2400" dirty="0">
                <a:solidFill>
                  <a:schemeClr val="tx1"/>
                </a:solidFill>
              </a:rPr>
              <a:t>This helps our Parish</a:t>
            </a:r>
          </a:p>
          <a:p>
            <a:r>
              <a:rPr lang="en-US" sz="2400" dirty="0">
                <a:solidFill>
                  <a:schemeClr val="tx1"/>
                </a:solidFill>
              </a:rPr>
              <a:t>This helps our Priests</a:t>
            </a:r>
          </a:p>
          <a:p>
            <a:r>
              <a:rPr lang="en-US" sz="2400" dirty="0">
                <a:solidFill>
                  <a:schemeClr val="tx1"/>
                </a:solidFill>
              </a:rPr>
              <a:t>This helps our Catholic Brothers and their families</a:t>
            </a: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11</a:t>
            </a:fld>
            <a:endParaRPr lang="en-US" dirty="0"/>
          </a:p>
        </p:txBody>
      </p:sp>
      <p:sp>
        <p:nvSpPr>
          <p:cNvPr id="7" name="TextBox 6"/>
          <p:cNvSpPr txBox="1"/>
          <p:nvPr/>
        </p:nvSpPr>
        <p:spPr>
          <a:xfrm>
            <a:off x="7986397" y="2603500"/>
            <a:ext cx="3791974" cy="369332"/>
          </a:xfrm>
          <a:prstGeom prst="rect">
            <a:avLst/>
          </a:prstGeom>
          <a:noFill/>
        </p:spPr>
        <p:txBody>
          <a:bodyPr wrap="square" rtlCol="0">
            <a:spAutoFit/>
          </a:bodyPr>
          <a:lstStyle/>
          <a:p>
            <a:endParaRPr lang="en-US" dirty="0"/>
          </a:p>
        </p:txBody>
      </p:sp>
      <p:pic>
        <p:nvPicPr>
          <p:cNvPr id="8" name="Picture 7" descr="Screen Shot 2019-06-18 at 11.32.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938" y="2781659"/>
            <a:ext cx="3927802" cy="2573707"/>
          </a:xfrm>
          <a:prstGeom prst="rect">
            <a:avLst/>
          </a:prstGeom>
        </p:spPr>
      </p:pic>
    </p:spTree>
    <p:extLst>
      <p:ext uri="{BB962C8B-B14F-4D97-AF65-F5344CB8AC3E}">
        <p14:creationId xmlns:p14="http://schemas.microsoft.com/office/powerpoint/2010/main" val="3760823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PROGRAMS</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12</a:t>
            </a:fld>
            <a:endParaRPr lang="en-US" dirty="0"/>
          </a:p>
        </p:txBody>
      </p:sp>
      <p:sp>
        <p:nvSpPr>
          <p:cNvPr id="6" name="TextBox 5"/>
          <p:cNvSpPr txBox="1"/>
          <p:nvPr/>
        </p:nvSpPr>
        <p:spPr>
          <a:xfrm>
            <a:off x="787013" y="2710106"/>
            <a:ext cx="3791974" cy="3416320"/>
          </a:xfrm>
          <a:prstGeom prst="rect">
            <a:avLst/>
          </a:prstGeom>
          <a:noFill/>
        </p:spPr>
        <p:txBody>
          <a:bodyPr wrap="square" rtlCol="0">
            <a:spAutoFit/>
          </a:bodyPr>
          <a:lstStyle/>
          <a:p>
            <a:r>
              <a:rPr lang="en-US" dirty="0"/>
              <a:t>March for Life</a:t>
            </a:r>
          </a:p>
          <a:p>
            <a:endParaRPr lang="en-US" dirty="0"/>
          </a:p>
          <a:p>
            <a:r>
              <a:rPr lang="en-US" dirty="0"/>
              <a:t>Special Olympics</a:t>
            </a:r>
          </a:p>
          <a:p>
            <a:endParaRPr lang="en-US" dirty="0"/>
          </a:p>
          <a:p>
            <a:r>
              <a:rPr lang="en-US" dirty="0"/>
              <a:t>Habitat For Humanity</a:t>
            </a:r>
          </a:p>
          <a:p>
            <a:endParaRPr lang="en-US" dirty="0"/>
          </a:p>
          <a:p>
            <a:r>
              <a:rPr lang="en-US" dirty="0"/>
              <a:t>Coats for Kids</a:t>
            </a:r>
          </a:p>
          <a:p>
            <a:endParaRPr lang="en-US" dirty="0"/>
          </a:p>
          <a:p>
            <a:r>
              <a:rPr lang="en-US" dirty="0"/>
              <a:t>Family of the Month</a:t>
            </a:r>
          </a:p>
          <a:p>
            <a:endParaRPr lang="en-US" dirty="0"/>
          </a:p>
          <a:p>
            <a:r>
              <a:rPr lang="en-US" dirty="0"/>
              <a:t>Consecration to the Holy Family</a:t>
            </a:r>
          </a:p>
          <a:p>
            <a:endParaRPr lang="en-US" dirty="0"/>
          </a:p>
        </p:txBody>
      </p:sp>
      <p:sp>
        <p:nvSpPr>
          <p:cNvPr id="7" name="TextBox 6"/>
          <p:cNvSpPr txBox="1"/>
          <p:nvPr/>
        </p:nvSpPr>
        <p:spPr>
          <a:xfrm>
            <a:off x="6546520" y="2710106"/>
            <a:ext cx="3282204" cy="3139321"/>
          </a:xfrm>
          <a:prstGeom prst="rect">
            <a:avLst/>
          </a:prstGeom>
          <a:noFill/>
        </p:spPr>
        <p:txBody>
          <a:bodyPr wrap="square" rtlCol="0">
            <a:spAutoFit/>
          </a:bodyPr>
          <a:lstStyle/>
          <a:p>
            <a:r>
              <a:rPr lang="en-US" dirty="0"/>
              <a:t>Soccer Challenge</a:t>
            </a:r>
          </a:p>
          <a:p>
            <a:endParaRPr lang="en-US" dirty="0"/>
          </a:p>
          <a:p>
            <a:r>
              <a:rPr lang="en-US" dirty="0"/>
              <a:t>Helping Hands</a:t>
            </a:r>
          </a:p>
          <a:p>
            <a:endParaRPr lang="en-US" dirty="0"/>
          </a:p>
          <a:p>
            <a:r>
              <a:rPr lang="en-US" dirty="0"/>
              <a:t>Silver Rose</a:t>
            </a:r>
          </a:p>
          <a:p>
            <a:endParaRPr lang="en-US" dirty="0"/>
          </a:p>
          <a:p>
            <a:r>
              <a:rPr lang="en-US" dirty="0"/>
              <a:t>Holy Hour</a:t>
            </a:r>
          </a:p>
          <a:p>
            <a:endParaRPr lang="en-US" dirty="0"/>
          </a:p>
          <a:p>
            <a:r>
              <a:rPr lang="en-US" dirty="0"/>
              <a:t>Family Prayer Night</a:t>
            </a:r>
          </a:p>
          <a:p>
            <a:endParaRPr lang="en-US" dirty="0"/>
          </a:p>
          <a:p>
            <a:r>
              <a:rPr lang="en-US" dirty="0"/>
              <a:t>Free Throw Championship</a:t>
            </a:r>
          </a:p>
        </p:txBody>
      </p:sp>
    </p:spTree>
    <p:extLst>
      <p:ext uri="{BB962C8B-B14F-4D97-AF65-F5344CB8AC3E}">
        <p14:creationId xmlns:p14="http://schemas.microsoft.com/office/powerpoint/2010/main" val="2755085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Help Our Councils?</a:t>
            </a:r>
          </a:p>
        </p:txBody>
      </p:sp>
      <p:sp>
        <p:nvSpPr>
          <p:cNvPr id="3" name="Content Placeholder 2"/>
          <p:cNvSpPr>
            <a:spLocks noGrp="1"/>
          </p:cNvSpPr>
          <p:nvPr>
            <p:ph idx="1"/>
          </p:nvPr>
        </p:nvSpPr>
        <p:spPr>
          <a:xfrm>
            <a:off x="1013888" y="3318948"/>
            <a:ext cx="3930289" cy="2700852"/>
          </a:xfrm>
        </p:spPr>
        <p:txBody>
          <a:bodyPr>
            <a:normAutofit/>
          </a:bodyPr>
          <a:lstStyle/>
          <a:p>
            <a:pPr marL="0" indent="0">
              <a:buNone/>
            </a:pPr>
            <a:endParaRPr lang="en-US" dirty="0"/>
          </a:p>
          <a:p>
            <a:pPr marL="0" indent="0">
              <a:buNone/>
            </a:pPr>
            <a:r>
              <a:rPr lang="en-US" sz="2000" dirty="0">
                <a:solidFill>
                  <a:schemeClr val="tx1"/>
                </a:solidFill>
              </a:rPr>
              <a:t>DELTA Church Drives</a:t>
            </a:r>
          </a:p>
          <a:p>
            <a:pPr marL="0" indent="0">
              <a:buNone/>
            </a:pPr>
            <a:endParaRPr lang="en-US" sz="2000" dirty="0">
              <a:solidFill>
                <a:schemeClr val="tx1"/>
              </a:solidFill>
            </a:endParaRPr>
          </a:p>
          <a:p>
            <a:pPr marL="0" indent="0">
              <a:buNone/>
            </a:pPr>
            <a:r>
              <a:rPr lang="en-US" sz="2000" dirty="0">
                <a:solidFill>
                  <a:schemeClr val="tx1"/>
                </a:solidFill>
              </a:rPr>
              <a:t>Prospect Landing Page</a:t>
            </a:r>
          </a:p>
          <a:p>
            <a:endParaRPr lang="en-US" sz="2000" dirty="0">
              <a:solidFill>
                <a:schemeClr val="tx1"/>
              </a:solidFill>
            </a:endParaRPr>
          </a:p>
          <a:p>
            <a:pPr marL="0" indent="0">
              <a:buNone/>
            </a:pPr>
            <a:r>
              <a:rPr lang="en-US" sz="2000" dirty="0">
                <a:solidFill>
                  <a:schemeClr val="tx1"/>
                </a:solidFill>
              </a:rPr>
              <a:t>Online Membership</a:t>
            </a:r>
          </a:p>
          <a:p>
            <a:endParaRPr lang="en-US" dirty="0"/>
          </a:p>
          <a:p>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13</a:t>
            </a:fld>
            <a:endParaRPr lang="en-US" dirty="0"/>
          </a:p>
        </p:txBody>
      </p:sp>
      <p:sp>
        <p:nvSpPr>
          <p:cNvPr id="8" name="TextBox 7"/>
          <p:cNvSpPr txBox="1"/>
          <p:nvPr/>
        </p:nvSpPr>
        <p:spPr>
          <a:xfrm>
            <a:off x="3528785" y="2675820"/>
            <a:ext cx="4284954" cy="461665"/>
          </a:xfrm>
          <a:prstGeom prst="rect">
            <a:avLst/>
          </a:prstGeom>
          <a:noFill/>
        </p:spPr>
        <p:txBody>
          <a:bodyPr wrap="square" rtlCol="0">
            <a:spAutoFit/>
          </a:bodyPr>
          <a:lstStyle/>
          <a:p>
            <a:r>
              <a:rPr lang="en-US" sz="2400" dirty="0"/>
              <a:t>What Tools Do We Have?</a:t>
            </a:r>
          </a:p>
        </p:txBody>
      </p:sp>
      <p:sp>
        <p:nvSpPr>
          <p:cNvPr id="9" name="TextBox 8"/>
          <p:cNvSpPr txBox="1"/>
          <p:nvPr/>
        </p:nvSpPr>
        <p:spPr>
          <a:xfrm>
            <a:off x="5592391" y="3767164"/>
            <a:ext cx="5643494" cy="2800767"/>
          </a:xfrm>
          <a:prstGeom prst="rect">
            <a:avLst/>
          </a:prstGeom>
          <a:noFill/>
        </p:spPr>
        <p:txBody>
          <a:bodyPr wrap="square" rtlCol="0">
            <a:spAutoFit/>
          </a:bodyPr>
          <a:lstStyle/>
          <a:p>
            <a:r>
              <a:rPr lang="en-US" sz="2000" dirty="0"/>
              <a:t>The Best Insurance available on the planet</a:t>
            </a:r>
          </a:p>
          <a:p>
            <a:r>
              <a:rPr lang="en-US" sz="2000" dirty="0"/>
              <a:t>		       </a:t>
            </a:r>
            <a:r>
              <a:rPr lang="en-US" sz="2000" dirty="0">
                <a:solidFill>
                  <a:srgbClr val="0000FF"/>
                </a:solidFill>
              </a:rPr>
              <a:t>The best agents on any planet</a:t>
            </a:r>
          </a:p>
          <a:p>
            <a:endParaRPr lang="en-US" sz="2000" dirty="0"/>
          </a:p>
          <a:p>
            <a:r>
              <a:rPr lang="en-US" sz="2000" dirty="0"/>
              <a:t>Hispanic Membership Growth Chairman</a:t>
            </a:r>
          </a:p>
          <a:p>
            <a:endParaRPr lang="en-US" sz="2000" dirty="0"/>
          </a:p>
          <a:p>
            <a:endParaRPr lang="en-US" sz="2000" dirty="0"/>
          </a:p>
          <a:p>
            <a:r>
              <a:rPr lang="en-US" sz="2000" dirty="0"/>
              <a:t>A true understanding of Retention</a:t>
            </a:r>
          </a:p>
          <a:p>
            <a:endParaRPr lang="en-US" dirty="0"/>
          </a:p>
          <a:p>
            <a:endParaRPr lang="en-US" dirty="0"/>
          </a:p>
        </p:txBody>
      </p:sp>
    </p:spTree>
    <p:extLst>
      <p:ext uri="{BB962C8B-B14F-4D97-AF65-F5344CB8AC3E}">
        <p14:creationId xmlns:p14="http://schemas.microsoft.com/office/powerpoint/2010/main" val="3939408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Star Council Requirements</a:t>
            </a:r>
          </a:p>
        </p:txBody>
      </p:sp>
      <p:sp>
        <p:nvSpPr>
          <p:cNvPr id="3" name="Content Placeholder 2"/>
          <p:cNvSpPr>
            <a:spLocks noGrp="1"/>
          </p:cNvSpPr>
          <p:nvPr>
            <p:ph idx="1"/>
          </p:nvPr>
        </p:nvSpPr>
        <p:spPr>
          <a:xfrm>
            <a:off x="518984" y="2335427"/>
            <a:ext cx="10935730" cy="3793524"/>
          </a:xfrm>
        </p:spPr>
        <p:txBody>
          <a:bodyPr>
            <a:normAutofit lnSpcReduction="10000"/>
          </a:bodyPr>
          <a:lstStyle/>
          <a:p>
            <a:r>
              <a:rPr lang="en-US" sz="2800" dirty="0">
                <a:solidFill>
                  <a:schemeClr val="tx1"/>
                </a:solidFill>
              </a:rPr>
              <a:t>McGivney Award for Membership</a:t>
            </a:r>
          </a:p>
          <a:p>
            <a:r>
              <a:rPr lang="en-US" sz="2800" dirty="0">
                <a:solidFill>
                  <a:schemeClr val="tx1"/>
                </a:solidFill>
              </a:rPr>
              <a:t>Founders’ Award for Insurance</a:t>
            </a:r>
          </a:p>
          <a:p>
            <a:r>
              <a:rPr lang="en-US" sz="2800" dirty="0">
                <a:solidFill>
                  <a:schemeClr val="tx1"/>
                </a:solidFill>
              </a:rPr>
              <a:t>Columbian Award for Programs</a:t>
            </a:r>
          </a:p>
          <a:p>
            <a:r>
              <a:rPr lang="en-US" sz="2800" dirty="0">
                <a:solidFill>
                  <a:schemeClr val="tx1"/>
                </a:solidFill>
              </a:rPr>
              <a:t>Annual Survey of Fraternal Activity</a:t>
            </a:r>
          </a:p>
          <a:p>
            <a:r>
              <a:rPr lang="en-US" sz="2800" dirty="0">
                <a:solidFill>
                  <a:schemeClr val="tx1"/>
                </a:solidFill>
              </a:rPr>
              <a:t>Service Program Personnel Report</a:t>
            </a:r>
          </a:p>
          <a:p>
            <a:r>
              <a:rPr lang="en-US" sz="2800" dirty="0">
                <a:solidFill>
                  <a:schemeClr val="tx1"/>
                </a:solidFill>
              </a:rPr>
              <a:t>Be Compliant with Safe Environment Requirements</a:t>
            </a:r>
          </a:p>
          <a:p>
            <a:r>
              <a:rPr lang="en-US" sz="2800" dirty="0">
                <a:solidFill>
                  <a:schemeClr val="tx1"/>
                </a:solidFill>
              </a:rPr>
              <a:t>Be in Good Standing with Supreme</a:t>
            </a:r>
          </a:p>
          <a:p>
            <a:endParaRPr lang="en-US" sz="2000"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14</a:t>
            </a:fld>
            <a:endParaRPr lang="en-US" dirty="0"/>
          </a:p>
        </p:txBody>
      </p:sp>
    </p:spTree>
    <p:extLst>
      <p:ext uri="{BB962C8B-B14F-4D97-AF65-F5344CB8AC3E}">
        <p14:creationId xmlns:p14="http://schemas.microsoft.com/office/powerpoint/2010/main" val="1880302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2019-2020 Per Capita Rebate</a:t>
            </a:r>
          </a:p>
        </p:txBody>
      </p:sp>
      <p:sp>
        <p:nvSpPr>
          <p:cNvPr id="3" name="Content Placeholder 2"/>
          <p:cNvSpPr>
            <a:spLocks noGrp="1"/>
          </p:cNvSpPr>
          <p:nvPr>
            <p:ph idx="1"/>
          </p:nvPr>
        </p:nvSpPr>
        <p:spPr/>
        <p:txBody>
          <a:bodyPr>
            <a:normAutofit/>
          </a:bodyPr>
          <a:lstStyle/>
          <a:p>
            <a:pPr marL="0" lvl="0" indent="0">
              <a:buNone/>
            </a:pPr>
            <a:r>
              <a:rPr lang="en-US" sz="3200" dirty="0">
                <a:solidFill>
                  <a:schemeClr val="tx1"/>
                </a:solidFill>
              </a:rPr>
              <a:t>Any Council receiving the Council Star Award will receive a $4.50 credit ($3.50 per capita and $1 Catholic Advertising) for each billable member on their roster as of July 1, 2020</a:t>
            </a: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15</a:t>
            </a:fld>
            <a:endParaRPr lang="en-US" dirty="0"/>
          </a:p>
        </p:txBody>
      </p:sp>
    </p:spTree>
    <p:extLst>
      <p:ext uri="{BB962C8B-B14F-4D97-AF65-F5344CB8AC3E}">
        <p14:creationId xmlns:p14="http://schemas.microsoft.com/office/powerpoint/2010/main" val="289188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232" y="993358"/>
            <a:ext cx="10622928" cy="4952786"/>
          </a:xfrm>
        </p:spPr>
        <p:txBody>
          <a:bodyPr/>
          <a:lstStyle/>
          <a:p>
            <a:pPr algn="ctr"/>
            <a:r>
              <a:rPr lang="en-US" dirty="0">
                <a:solidFill>
                  <a:srgbClr val="FF0000"/>
                </a:solidFill>
              </a:rPr>
              <a:t>IF WE </a:t>
            </a:r>
            <a:r>
              <a:rPr lang="en-US" b="1" dirty="0">
                <a:solidFill>
                  <a:srgbClr val="FF0000"/>
                </a:solidFill>
              </a:rPr>
              <a:t>KEEP DOING </a:t>
            </a:r>
            <a:r>
              <a:rPr lang="en-US" dirty="0">
                <a:solidFill>
                  <a:srgbClr val="FF0000"/>
                </a:solidFill>
              </a:rPr>
              <a:t>WHAT WE ARE </a:t>
            </a:r>
            <a:r>
              <a:rPr lang="en-US" b="1" dirty="0">
                <a:solidFill>
                  <a:srgbClr val="FF0000"/>
                </a:solidFill>
              </a:rPr>
              <a:t>DOING</a:t>
            </a:r>
            <a:br>
              <a:rPr lang="en-US" dirty="0">
                <a:solidFill>
                  <a:srgbClr val="FF0000"/>
                </a:solidFill>
              </a:rPr>
            </a:br>
            <a:br>
              <a:rPr lang="en-US" dirty="0">
                <a:solidFill>
                  <a:srgbClr val="FF0000"/>
                </a:solidFill>
              </a:rPr>
            </a:br>
            <a:r>
              <a:rPr lang="en-US" dirty="0">
                <a:solidFill>
                  <a:srgbClr val="FF0000"/>
                </a:solidFill>
              </a:rPr>
              <a:t>WE WILL </a:t>
            </a:r>
            <a:r>
              <a:rPr lang="en-US" b="1" dirty="0">
                <a:solidFill>
                  <a:srgbClr val="FF0000"/>
                </a:solidFill>
              </a:rPr>
              <a:t>KEEP GETTING </a:t>
            </a:r>
            <a:r>
              <a:rPr lang="en-US" dirty="0">
                <a:solidFill>
                  <a:srgbClr val="FF0000"/>
                </a:solidFill>
              </a:rPr>
              <a:t>WHAT WE ARE </a:t>
            </a:r>
            <a:r>
              <a:rPr lang="en-US" b="1" dirty="0">
                <a:solidFill>
                  <a:srgbClr val="FF0000"/>
                </a:solidFill>
              </a:rPr>
              <a:t>GETTING</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16</a:t>
            </a:fld>
            <a:endParaRPr lang="en-US" dirty="0"/>
          </a:p>
        </p:txBody>
      </p:sp>
    </p:spTree>
    <p:extLst>
      <p:ext uri="{BB962C8B-B14F-4D97-AF65-F5344CB8AC3E}">
        <p14:creationId xmlns:p14="http://schemas.microsoft.com/office/powerpoint/2010/main" val="162063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Our Future. This Is Why We Need To Grow</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17</a:t>
            </a:fld>
            <a:endParaRPr lang="en-US" dirty="0"/>
          </a:p>
        </p:txBody>
      </p:sp>
      <p:pic>
        <p:nvPicPr>
          <p:cNvPr id="7" name="Picture 6" descr="UNADJUSTEDNONRAW_thumb_a32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559" y="766827"/>
            <a:ext cx="3972096" cy="5296128"/>
          </a:xfrm>
          <a:prstGeom prst="rect">
            <a:avLst/>
          </a:prstGeom>
        </p:spPr>
      </p:pic>
    </p:spTree>
    <p:extLst>
      <p:ext uri="{BB962C8B-B14F-4D97-AF65-F5344CB8AC3E}">
        <p14:creationId xmlns:p14="http://schemas.microsoft.com/office/powerpoint/2010/main" val="37399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F7B5-1F77-44D3-8FE4-CB6A5813FF3D}"/>
              </a:ext>
            </a:extLst>
          </p:cNvPr>
          <p:cNvSpPr>
            <a:spLocks noGrp="1"/>
          </p:cNvSpPr>
          <p:nvPr>
            <p:ph type="title"/>
          </p:nvPr>
        </p:nvSpPr>
        <p:spPr/>
        <p:txBody>
          <a:bodyPr/>
          <a:lstStyle/>
          <a:p>
            <a:pPr algn="ctr"/>
            <a:r>
              <a:rPr lang="en-US" sz="5400" b="1" dirty="0"/>
              <a:t>Membership</a:t>
            </a:r>
            <a:br>
              <a:rPr lang="en-US" sz="5400" b="1" dirty="0"/>
            </a:br>
            <a:r>
              <a:rPr lang="en-US" sz="5400" b="1" dirty="0"/>
              <a:t>Incentives</a:t>
            </a:r>
          </a:p>
        </p:txBody>
      </p:sp>
      <p:sp>
        <p:nvSpPr>
          <p:cNvPr id="3" name="Text Placeholder 2">
            <a:extLst>
              <a:ext uri="{FF2B5EF4-FFF2-40B4-BE49-F238E27FC236}">
                <a16:creationId xmlns:a16="http://schemas.microsoft.com/office/drawing/2014/main" id="{3B141FAF-674B-43C1-B79B-AD69C81119AB}"/>
              </a:ext>
            </a:extLst>
          </p:cNvPr>
          <p:cNvSpPr>
            <a:spLocks noGrp="1"/>
          </p:cNvSpPr>
          <p:nvPr>
            <p:ph type="body" idx="1"/>
          </p:nvPr>
        </p:nvSpPr>
        <p:spPr>
          <a:xfrm>
            <a:off x="6686023" y="1125415"/>
            <a:ext cx="5327785" cy="4037428"/>
          </a:xfrm>
        </p:spPr>
        <p:txBody>
          <a:bodyPr/>
          <a:lstStyle/>
          <a:p>
            <a:endParaRPr lang="en-US" dirty="0"/>
          </a:p>
        </p:txBody>
      </p:sp>
      <p:sp>
        <p:nvSpPr>
          <p:cNvPr id="4" name="Date Placeholder 3">
            <a:extLst>
              <a:ext uri="{FF2B5EF4-FFF2-40B4-BE49-F238E27FC236}">
                <a16:creationId xmlns:a16="http://schemas.microsoft.com/office/drawing/2014/main" id="{6682DB49-1833-44B9-9F3A-A4AF738A2227}"/>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068FBC7F-ECD7-467E-9DD3-9AA54C81EB0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6AFD988D-40EA-44DB-858E-6066520483C0}"/>
              </a:ext>
            </a:extLst>
          </p:cNvPr>
          <p:cNvSpPr>
            <a:spLocks noGrp="1"/>
          </p:cNvSpPr>
          <p:nvPr>
            <p:ph type="sldNum" sz="quarter" idx="4"/>
          </p:nvPr>
        </p:nvSpPr>
        <p:spPr/>
        <p:txBody>
          <a:bodyPr/>
          <a:lstStyle/>
          <a:p>
            <a:fld id="{7423B5EF-D5A0-D847-9BE3-4BB7467DE79B}" type="slidenum">
              <a:rPr lang="en-US" smtClean="0"/>
              <a:pPr/>
              <a:t>18</a:t>
            </a:fld>
            <a:endParaRPr lang="en-US" dirty="0"/>
          </a:p>
        </p:txBody>
      </p:sp>
      <p:pic>
        <p:nvPicPr>
          <p:cNvPr id="8" name="Picture 7" descr="A close up of a sign&#10;&#10;Description automatically generated">
            <a:extLst>
              <a:ext uri="{FF2B5EF4-FFF2-40B4-BE49-F238E27FC236}">
                <a16:creationId xmlns:a16="http://schemas.microsoft.com/office/drawing/2014/main" id="{80A8A402-60E2-4285-8C99-CE3566DAE775}"/>
              </a:ext>
            </a:extLst>
          </p:cNvPr>
          <p:cNvPicPr>
            <a:picLocks noChangeAspect="1"/>
          </p:cNvPicPr>
          <p:nvPr/>
        </p:nvPicPr>
        <p:blipFill>
          <a:blip r:embed="rId2"/>
          <a:stretch>
            <a:fillRect/>
          </a:stretch>
        </p:blipFill>
        <p:spPr>
          <a:xfrm>
            <a:off x="6850965" y="1412422"/>
            <a:ext cx="5007248" cy="3426869"/>
          </a:xfrm>
          <a:prstGeom prst="rect">
            <a:avLst/>
          </a:prstGeom>
        </p:spPr>
      </p:pic>
    </p:spTree>
    <p:extLst>
      <p:ext uri="{BB962C8B-B14F-4D97-AF65-F5344CB8AC3E}">
        <p14:creationId xmlns:p14="http://schemas.microsoft.com/office/powerpoint/2010/main" val="972861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3046-A98A-4743-8150-3DA7528D1E12}"/>
              </a:ext>
            </a:extLst>
          </p:cNvPr>
          <p:cNvSpPr>
            <a:spLocks noGrp="1"/>
          </p:cNvSpPr>
          <p:nvPr>
            <p:ph type="title"/>
          </p:nvPr>
        </p:nvSpPr>
        <p:spPr/>
        <p:txBody>
          <a:bodyPr/>
          <a:lstStyle/>
          <a:p>
            <a:r>
              <a:rPr lang="en-US" sz="4800" b="1" dirty="0"/>
              <a:t>Council Fast Start </a:t>
            </a:r>
          </a:p>
        </p:txBody>
      </p:sp>
      <p:sp>
        <p:nvSpPr>
          <p:cNvPr id="3" name="Content Placeholder 2">
            <a:extLst>
              <a:ext uri="{FF2B5EF4-FFF2-40B4-BE49-F238E27FC236}">
                <a16:creationId xmlns:a16="http://schemas.microsoft.com/office/drawing/2014/main" id="{2D55D492-26A5-4F4E-A7DD-3E2A2BED8979}"/>
              </a:ext>
            </a:extLst>
          </p:cNvPr>
          <p:cNvSpPr>
            <a:spLocks noGrp="1"/>
          </p:cNvSpPr>
          <p:nvPr>
            <p:ph idx="1"/>
          </p:nvPr>
        </p:nvSpPr>
        <p:spPr/>
        <p:txBody>
          <a:bodyPr/>
          <a:lstStyle/>
          <a:p>
            <a:r>
              <a:rPr lang="en-US" sz="2800" b="1" dirty="0">
                <a:solidFill>
                  <a:srgbClr val="FF0000"/>
                </a:solidFill>
              </a:rPr>
              <a:t>Contest Period: July 1, 2019 to October 31, 2019</a:t>
            </a:r>
          </a:p>
          <a:p>
            <a:pPr marL="0" indent="0">
              <a:buNone/>
            </a:pPr>
            <a:endParaRPr lang="en-US" sz="2400" dirty="0"/>
          </a:p>
          <a:p>
            <a:pPr marL="0" indent="0">
              <a:buNone/>
            </a:pPr>
            <a:r>
              <a:rPr lang="en-US" sz="2400" b="1" dirty="0">
                <a:solidFill>
                  <a:schemeClr val="accent5">
                    <a:lumMod val="75000"/>
                  </a:schemeClr>
                </a:solidFill>
              </a:rPr>
              <a:t>Contest Rules: </a:t>
            </a:r>
          </a:p>
          <a:p>
            <a:pPr marL="0" indent="0">
              <a:buNone/>
            </a:pPr>
            <a:r>
              <a:rPr lang="en-US" sz="2000" dirty="0">
                <a:solidFill>
                  <a:schemeClr val="tx1"/>
                </a:solidFill>
              </a:rPr>
              <a:t>Councils achieving the incentive levels listed by October 31, 2019 will be 	awarded the corresponding prizes. Contest winners will be awarded their prizes at the Arizona State Convention</a:t>
            </a:r>
          </a:p>
        </p:txBody>
      </p:sp>
      <p:sp>
        <p:nvSpPr>
          <p:cNvPr id="4" name="Date Placeholder 3">
            <a:extLst>
              <a:ext uri="{FF2B5EF4-FFF2-40B4-BE49-F238E27FC236}">
                <a16:creationId xmlns:a16="http://schemas.microsoft.com/office/drawing/2014/main" id="{7D44909B-2D16-4999-B350-5FA836CB80EA}"/>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DDD13B6E-3BF1-47D4-BA67-53FD7EED270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DEE5BDE5-57AE-40CC-AB2E-8C116C5672C2}"/>
              </a:ext>
            </a:extLst>
          </p:cNvPr>
          <p:cNvSpPr>
            <a:spLocks noGrp="1"/>
          </p:cNvSpPr>
          <p:nvPr>
            <p:ph type="sldNum" sz="quarter" idx="4"/>
          </p:nvPr>
        </p:nvSpPr>
        <p:spPr/>
        <p:txBody>
          <a:bodyPr/>
          <a:lstStyle/>
          <a:p>
            <a:fld id="{7423B5EF-D5A0-D847-9BE3-4BB7467DE79B}" type="slidenum">
              <a:rPr lang="en-US" smtClean="0"/>
              <a:pPr/>
              <a:t>19</a:t>
            </a:fld>
            <a:endParaRPr lang="en-US" dirty="0"/>
          </a:p>
        </p:txBody>
      </p:sp>
    </p:spTree>
    <p:extLst>
      <p:ext uri="{BB962C8B-B14F-4D97-AF65-F5344CB8AC3E}">
        <p14:creationId xmlns:p14="http://schemas.microsoft.com/office/powerpoint/2010/main" val="147830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D5B0-A6C0-4685-B7C5-78E5E0FB328E}"/>
              </a:ext>
            </a:extLst>
          </p:cNvPr>
          <p:cNvSpPr>
            <a:spLocks noGrp="1"/>
          </p:cNvSpPr>
          <p:nvPr>
            <p:ph type="title"/>
          </p:nvPr>
        </p:nvSpPr>
        <p:spPr/>
        <p:txBody>
          <a:bodyPr/>
          <a:lstStyle/>
          <a:p>
            <a:r>
              <a:rPr lang="en-US" dirty="0">
                <a:solidFill>
                  <a:schemeClr val="bg1"/>
                </a:solidFill>
              </a:rPr>
              <a:t>Arizona Membership Team</a:t>
            </a:r>
          </a:p>
        </p:txBody>
      </p:sp>
      <p:sp>
        <p:nvSpPr>
          <p:cNvPr id="4" name="Text Placeholder 3">
            <a:extLst>
              <a:ext uri="{FF2B5EF4-FFF2-40B4-BE49-F238E27FC236}">
                <a16:creationId xmlns:a16="http://schemas.microsoft.com/office/drawing/2014/main" id="{6069B069-FF3C-46B2-AC62-9B33329A6C73}"/>
              </a:ext>
            </a:extLst>
          </p:cNvPr>
          <p:cNvSpPr>
            <a:spLocks noGrp="1"/>
          </p:cNvSpPr>
          <p:nvPr>
            <p:ph type="body" sz="half" idx="15"/>
          </p:nvPr>
        </p:nvSpPr>
        <p:spPr>
          <a:xfrm>
            <a:off x="178867" y="2603500"/>
            <a:ext cx="4131820" cy="3868356"/>
          </a:xfrm>
        </p:spPr>
        <p:txBody>
          <a:bodyPr>
            <a:noAutofit/>
          </a:bodyPr>
          <a:lstStyle/>
          <a:p>
            <a:r>
              <a:rPr lang="en-US" sz="1800" b="1" dirty="0">
                <a:solidFill>
                  <a:schemeClr val="tx1"/>
                </a:solidFill>
              </a:rPr>
              <a:t>Ceremonial Chairman</a:t>
            </a:r>
            <a:r>
              <a:rPr lang="en-US" sz="1800" dirty="0">
                <a:solidFill>
                  <a:schemeClr val="tx1"/>
                </a:solidFill>
              </a:rPr>
              <a:t>	             Skip Hopler 602-677-2029 ehopler@cox,net </a:t>
            </a:r>
          </a:p>
          <a:p>
            <a:r>
              <a:rPr lang="en-US" sz="1800" dirty="0">
                <a:solidFill>
                  <a:schemeClr val="tx1"/>
                </a:solidFill>
              </a:rPr>
              <a:t>                                                 </a:t>
            </a:r>
            <a:r>
              <a:rPr lang="en-US" sz="1800" b="1" dirty="0">
                <a:solidFill>
                  <a:schemeClr val="tx1"/>
                </a:solidFill>
              </a:rPr>
              <a:t>Council Reactivation Chairman </a:t>
            </a:r>
            <a:r>
              <a:rPr lang="en-US" sz="1800" dirty="0">
                <a:solidFill>
                  <a:schemeClr val="tx1"/>
                </a:solidFill>
              </a:rPr>
              <a:t>Stan Schroeder 480 239-6452 stankofc@gmail.com	</a:t>
            </a:r>
          </a:p>
          <a:p>
            <a:r>
              <a:rPr lang="en-US" sz="1800" dirty="0">
                <a:solidFill>
                  <a:schemeClr val="tx1"/>
                </a:solidFill>
              </a:rPr>
              <a:t>                                                 </a:t>
            </a:r>
            <a:r>
              <a:rPr lang="en-US" sz="1800" b="1" dirty="0">
                <a:solidFill>
                  <a:schemeClr val="tx1"/>
                </a:solidFill>
              </a:rPr>
              <a:t>Council Retention Chairman     </a:t>
            </a:r>
            <a:r>
              <a:rPr lang="en-US" sz="1800" dirty="0">
                <a:solidFill>
                  <a:schemeClr val="tx1"/>
                </a:solidFill>
              </a:rPr>
              <a:t>Kevin McCarthy 602 684-8125 </a:t>
            </a:r>
            <a:r>
              <a:rPr lang="en-US" sz="1800" dirty="0" err="1">
                <a:solidFill>
                  <a:schemeClr val="tx1"/>
                </a:solidFill>
              </a:rPr>
              <a:t>StateWarden@kofc-az.org</a:t>
            </a:r>
            <a:endParaRPr lang="en-US" sz="1800" dirty="0">
              <a:solidFill>
                <a:schemeClr val="tx1"/>
              </a:solidFill>
            </a:endParaRPr>
          </a:p>
          <a:p>
            <a:r>
              <a:rPr lang="en-US" sz="1800" dirty="0"/>
              <a:t>	</a:t>
            </a:r>
          </a:p>
          <a:p>
            <a:endParaRPr lang="en-US" sz="1800" dirty="0"/>
          </a:p>
          <a:p>
            <a:endParaRPr lang="en-US" sz="1800" dirty="0"/>
          </a:p>
          <a:p>
            <a:endParaRPr lang="en-US" sz="1800" dirty="0"/>
          </a:p>
          <a:p>
            <a:endParaRPr lang="en-US" sz="1800" dirty="0"/>
          </a:p>
        </p:txBody>
      </p:sp>
      <p:sp>
        <p:nvSpPr>
          <p:cNvPr id="6" name="Text Placeholder 5">
            <a:extLst>
              <a:ext uri="{FF2B5EF4-FFF2-40B4-BE49-F238E27FC236}">
                <a16:creationId xmlns:a16="http://schemas.microsoft.com/office/drawing/2014/main" id="{D3932A7C-0448-4492-A550-61AC7DE9B31F}"/>
              </a:ext>
            </a:extLst>
          </p:cNvPr>
          <p:cNvSpPr>
            <a:spLocks noGrp="1"/>
          </p:cNvSpPr>
          <p:nvPr>
            <p:ph type="body" sz="half" idx="16"/>
          </p:nvPr>
        </p:nvSpPr>
        <p:spPr>
          <a:xfrm>
            <a:off x="4310687" y="2603501"/>
            <a:ext cx="3740108" cy="3423556"/>
          </a:xfrm>
        </p:spPr>
        <p:txBody>
          <a:bodyPr>
            <a:normAutofit fontScale="92500" lnSpcReduction="10000"/>
          </a:bodyPr>
          <a:lstStyle/>
          <a:p>
            <a:r>
              <a:rPr lang="en-US" sz="1900" b="1" dirty="0">
                <a:solidFill>
                  <a:schemeClr val="tx1"/>
                </a:solidFill>
              </a:rPr>
              <a:t>Retention Chairman	</a:t>
            </a:r>
            <a:r>
              <a:rPr lang="en-US" sz="1900" dirty="0">
                <a:solidFill>
                  <a:schemeClr val="tx1"/>
                </a:solidFill>
              </a:rPr>
              <a:t>	        Len Rheaume 602 738-5607 lrheaume@msn.com</a:t>
            </a:r>
          </a:p>
          <a:p>
            <a:endParaRPr lang="en-US" sz="1900" dirty="0">
              <a:solidFill>
                <a:schemeClr val="tx1"/>
              </a:solidFill>
            </a:endParaRPr>
          </a:p>
          <a:p>
            <a:r>
              <a:rPr lang="en-US" sz="1900" b="1" dirty="0">
                <a:solidFill>
                  <a:schemeClr val="tx1"/>
                </a:solidFill>
              </a:rPr>
              <a:t>Online Membership Chairman </a:t>
            </a:r>
            <a:r>
              <a:rPr lang="en-US" sz="1900" dirty="0">
                <a:solidFill>
                  <a:schemeClr val="tx1"/>
                </a:solidFill>
              </a:rPr>
              <a:t>Larry Becker 480 760-5122 azlarry@cox.net	</a:t>
            </a:r>
          </a:p>
          <a:p>
            <a:endParaRPr lang="en-US" sz="1900" dirty="0">
              <a:solidFill>
                <a:schemeClr val="tx1"/>
              </a:solidFill>
            </a:endParaRPr>
          </a:p>
          <a:p>
            <a:r>
              <a:rPr lang="en-US" sz="1900" b="1" dirty="0">
                <a:solidFill>
                  <a:schemeClr val="tx1"/>
                </a:solidFill>
              </a:rPr>
              <a:t>Round  Table Chairman	        </a:t>
            </a:r>
            <a:r>
              <a:rPr lang="en-US" sz="1900" dirty="0">
                <a:solidFill>
                  <a:schemeClr val="tx1"/>
                </a:solidFill>
              </a:rPr>
              <a:t>Joe Shanks 253 468-0722 hotrodtiki@aol.com</a:t>
            </a:r>
          </a:p>
          <a:p>
            <a:endParaRPr lang="en-US" dirty="0"/>
          </a:p>
          <a:p>
            <a:endParaRPr lang="en-US" dirty="0"/>
          </a:p>
        </p:txBody>
      </p:sp>
      <p:sp>
        <p:nvSpPr>
          <p:cNvPr id="8" name="Text Placeholder 7">
            <a:extLst>
              <a:ext uri="{FF2B5EF4-FFF2-40B4-BE49-F238E27FC236}">
                <a16:creationId xmlns:a16="http://schemas.microsoft.com/office/drawing/2014/main" id="{0D623828-7AEB-4324-9FBA-354469F27B06}"/>
              </a:ext>
            </a:extLst>
          </p:cNvPr>
          <p:cNvSpPr>
            <a:spLocks noGrp="1"/>
          </p:cNvSpPr>
          <p:nvPr>
            <p:ph type="body" sz="half" idx="17"/>
          </p:nvPr>
        </p:nvSpPr>
        <p:spPr>
          <a:xfrm>
            <a:off x="8362016" y="2603500"/>
            <a:ext cx="3693597" cy="3620344"/>
          </a:xfrm>
        </p:spPr>
        <p:txBody>
          <a:bodyPr/>
          <a:lstStyle/>
          <a:p>
            <a:r>
              <a:rPr lang="en-US" sz="1800" b="1" dirty="0">
                <a:solidFill>
                  <a:schemeClr val="tx1"/>
                </a:solidFill>
              </a:rPr>
              <a:t>Hispanic Council Development </a:t>
            </a:r>
            <a:r>
              <a:rPr lang="en-US" sz="1800" dirty="0">
                <a:solidFill>
                  <a:schemeClr val="tx1"/>
                </a:solidFill>
              </a:rPr>
              <a:t>Luis Leyva 520 313-0141 leyva.azkofc2@gmail.com</a:t>
            </a:r>
          </a:p>
          <a:p>
            <a:r>
              <a:rPr lang="en-US" sz="1800" dirty="0">
                <a:solidFill>
                  <a:schemeClr val="tx1"/>
                </a:solidFill>
              </a:rPr>
              <a:t>                                                </a:t>
            </a:r>
            <a:r>
              <a:rPr lang="en-US" sz="1800" b="1" dirty="0">
                <a:solidFill>
                  <a:schemeClr val="tx1"/>
                </a:solidFill>
              </a:rPr>
              <a:t>New Council Development     </a:t>
            </a:r>
            <a:r>
              <a:rPr lang="en-US" sz="1800" dirty="0">
                <a:solidFill>
                  <a:schemeClr val="tx1"/>
                </a:solidFill>
              </a:rPr>
              <a:t>Chet Yancy 602 309-1246 cryancy@aol.com</a:t>
            </a:r>
          </a:p>
          <a:p>
            <a:endParaRPr lang="en-US" dirty="0"/>
          </a:p>
          <a:p>
            <a:endParaRPr lang="en-US" dirty="0"/>
          </a:p>
        </p:txBody>
      </p:sp>
      <p:sp>
        <p:nvSpPr>
          <p:cNvPr id="9" name="Date Placeholder 8">
            <a:extLst>
              <a:ext uri="{FF2B5EF4-FFF2-40B4-BE49-F238E27FC236}">
                <a16:creationId xmlns:a16="http://schemas.microsoft.com/office/drawing/2014/main" id="{65A6EDBA-2032-4329-8B1D-C4AA5A9EFD64}"/>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10" name="Footer Placeholder 9">
            <a:extLst>
              <a:ext uri="{FF2B5EF4-FFF2-40B4-BE49-F238E27FC236}">
                <a16:creationId xmlns:a16="http://schemas.microsoft.com/office/drawing/2014/main" id="{7885B589-CA21-4D42-9C26-6B10EE211160}"/>
              </a:ext>
            </a:extLst>
          </p:cNvPr>
          <p:cNvSpPr>
            <a:spLocks noGrp="1"/>
          </p:cNvSpPr>
          <p:nvPr>
            <p:ph type="ftr" sz="quarter" idx="18"/>
          </p:nvPr>
        </p:nvSpPr>
        <p:spPr/>
        <p:txBody>
          <a:bodyPr/>
          <a:lstStyle/>
          <a:p>
            <a:r>
              <a:rPr lang="en-US"/>
              <a:t>Knights Serving God – Serving the Community</a:t>
            </a:r>
          </a:p>
          <a:p>
            <a:r>
              <a:rPr lang="en-US"/>
              <a:t>This is who we are – This is what we do</a:t>
            </a:r>
            <a:endParaRPr lang="en-US" dirty="0"/>
          </a:p>
        </p:txBody>
      </p:sp>
      <p:sp>
        <p:nvSpPr>
          <p:cNvPr id="11" name="Slide Number Placeholder 10">
            <a:extLst>
              <a:ext uri="{FF2B5EF4-FFF2-40B4-BE49-F238E27FC236}">
                <a16:creationId xmlns:a16="http://schemas.microsoft.com/office/drawing/2014/main" id="{A97199DA-4272-4E13-9C55-4DFC5582BA44}"/>
              </a:ext>
            </a:extLst>
          </p:cNvPr>
          <p:cNvSpPr>
            <a:spLocks noGrp="1"/>
          </p:cNvSpPr>
          <p:nvPr>
            <p:ph type="sldNum" sz="quarter" idx="4"/>
          </p:nvPr>
        </p:nvSpPr>
        <p:spPr/>
        <p:txBody>
          <a:bodyPr/>
          <a:lstStyle/>
          <a:p>
            <a:fld id="{7423B5EF-D5A0-D847-9BE3-4BB7467DE79B}" type="slidenum">
              <a:rPr lang="en-US" smtClean="0"/>
              <a:pPr/>
              <a:t>2</a:t>
            </a:fld>
            <a:endParaRPr lang="en-US" dirty="0"/>
          </a:p>
        </p:txBody>
      </p:sp>
    </p:spTree>
    <p:extLst>
      <p:ext uri="{BB962C8B-B14F-4D97-AF65-F5344CB8AC3E}">
        <p14:creationId xmlns:p14="http://schemas.microsoft.com/office/powerpoint/2010/main" val="170722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7C97-69FB-4BFA-806C-CBFC7B47D637}"/>
              </a:ext>
            </a:extLst>
          </p:cNvPr>
          <p:cNvSpPr>
            <a:spLocks noGrp="1"/>
          </p:cNvSpPr>
          <p:nvPr>
            <p:ph type="title"/>
          </p:nvPr>
        </p:nvSpPr>
        <p:spPr/>
        <p:txBody>
          <a:bodyPr/>
          <a:lstStyle/>
          <a:p>
            <a:r>
              <a:rPr lang="en-US" sz="4800" b="1" dirty="0"/>
              <a:t>Council Fast Start</a:t>
            </a:r>
            <a:endParaRPr lang="en-US" sz="4800" dirty="0"/>
          </a:p>
        </p:txBody>
      </p:sp>
      <p:sp>
        <p:nvSpPr>
          <p:cNvPr id="3" name="Content Placeholder 2">
            <a:extLst>
              <a:ext uri="{FF2B5EF4-FFF2-40B4-BE49-F238E27FC236}">
                <a16:creationId xmlns:a16="http://schemas.microsoft.com/office/drawing/2014/main" id="{2CE14185-3E73-4BC8-9B45-D21782B7F5DB}"/>
              </a:ext>
            </a:extLst>
          </p:cNvPr>
          <p:cNvSpPr>
            <a:spLocks noGrp="1"/>
          </p:cNvSpPr>
          <p:nvPr>
            <p:ph idx="1"/>
          </p:nvPr>
        </p:nvSpPr>
        <p:spPr>
          <a:xfrm>
            <a:off x="1154954" y="2613345"/>
            <a:ext cx="8825659" cy="3416300"/>
          </a:xfrm>
        </p:spPr>
        <p:txBody>
          <a:bodyPr>
            <a:normAutofit/>
          </a:bodyPr>
          <a:lstStyle/>
          <a:p>
            <a:pPr marL="0" indent="0">
              <a:buNone/>
            </a:pPr>
            <a:r>
              <a:rPr lang="en-US" sz="2000" b="1" dirty="0">
                <a:solidFill>
                  <a:schemeClr val="tx1"/>
                </a:solidFill>
              </a:rPr>
              <a:t>Level 1</a:t>
            </a:r>
          </a:p>
          <a:p>
            <a:pPr marL="0" indent="0">
              <a:buNone/>
            </a:pPr>
            <a:r>
              <a:rPr lang="en-US" dirty="0">
                <a:solidFill>
                  <a:schemeClr val="tx1"/>
                </a:solidFill>
              </a:rPr>
              <a:t>	</a:t>
            </a:r>
            <a:r>
              <a:rPr lang="en-US" sz="2000" b="1" dirty="0">
                <a:solidFill>
                  <a:schemeClr val="tx1"/>
                </a:solidFill>
              </a:rPr>
              <a:t>Councils at 50% of Yearly Supreme Membership Goal receive:                        </a:t>
            </a:r>
            <a:r>
              <a:rPr lang="en-US" sz="2000" dirty="0">
                <a:solidFill>
                  <a:schemeClr val="tx1"/>
                </a:solidFill>
              </a:rPr>
              <a:t>		$50 for the Council and a Star Recruiter pin for the                			Grand Knight, Membership Director and Program Director</a:t>
            </a:r>
          </a:p>
          <a:p>
            <a:pPr marL="0" indent="0">
              <a:buNone/>
            </a:pPr>
            <a:r>
              <a:rPr lang="en-US" sz="2000" dirty="0">
                <a:solidFill>
                  <a:schemeClr val="tx1"/>
                </a:solidFill>
              </a:rPr>
              <a:t> </a:t>
            </a:r>
            <a:r>
              <a:rPr lang="en-US" sz="2000" b="1" dirty="0">
                <a:solidFill>
                  <a:schemeClr val="tx1"/>
                </a:solidFill>
              </a:rPr>
              <a:t>Level 2</a:t>
            </a:r>
          </a:p>
          <a:p>
            <a:pPr marL="0" indent="0">
              <a:buNone/>
            </a:pPr>
            <a:r>
              <a:rPr lang="en-US" dirty="0">
                <a:solidFill>
                  <a:schemeClr val="tx1"/>
                </a:solidFill>
              </a:rPr>
              <a:t>	</a:t>
            </a:r>
            <a:r>
              <a:rPr lang="en-US" sz="2000" b="1" dirty="0">
                <a:solidFill>
                  <a:schemeClr val="tx1"/>
                </a:solidFill>
              </a:rPr>
              <a:t>Councils at 75% of Yearly Supreme Membership Goal receive:                                </a:t>
            </a:r>
            <a:r>
              <a:rPr lang="en-US" sz="2000" dirty="0">
                <a:solidFill>
                  <a:schemeClr val="tx1"/>
                </a:solidFill>
              </a:rPr>
              <a:t>		$75 for the Council and a Star Recruiter pin for the                			Grand Knight, Membership Director and Program Director</a:t>
            </a:r>
          </a:p>
          <a:p>
            <a:pPr marL="0" indent="0">
              <a:buNone/>
            </a:pPr>
            <a:endParaRPr lang="en-US" dirty="0"/>
          </a:p>
        </p:txBody>
      </p:sp>
      <p:sp>
        <p:nvSpPr>
          <p:cNvPr id="4" name="Date Placeholder 3">
            <a:extLst>
              <a:ext uri="{FF2B5EF4-FFF2-40B4-BE49-F238E27FC236}">
                <a16:creationId xmlns:a16="http://schemas.microsoft.com/office/drawing/2014/main" id="{613612F1-1B22-40C4-A8ED-A16965A5DD33}"/>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E3EE5B8E-2659-4A9B-AE9B-E0CF8B68EF8F}"/>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74B3F7BF-7B3E-4AD5-96CE-7385DC92D811}"/>
              </a:ext>
            </a:extLst>
          </p:cNvPr>
          <p:cNvSpPr>
            <a:spLocks noGrp="1"/>
          </p:cNvSpPr>
          <p:nvPr>
            <p:ph type="sldNum" sz="quarter" idx="4"/>
          </p:nvPr>
        </p:nvSpPr>
        <p:spPr/>
        <p:txBody>
          <a:bodyPr/>
          <a:lstStyle/>
          <a:p>
            <a:fld id="{7423B5EF-D5A0-D847-9BE3-4BB7467DE79B}" type="slidenum">
              <a:rPr lang="en-US" smtClean="0"/>
              <a:pPr/>
              <a:t>20</a:t>
            </a:fld>
            <a:endParaRPr lang="en-US" dirty="0"/>
          </a:p>
        </p:txBody>
      </p:sp>
      <p:pic>
        <p:nvPicPr>
          <p:cNvPr id="10" name="Picture 9" descr="A picture containing text&#10;&#10;Description automatically generated">
            <a:extLst>
              <a:ext uri="{FF2B5EF4-FFF2-40B4-BE49-F238E27FC236}">
                <a16:creationId xmlns:a16="http://schemas.microsoft.com/office/drawing/2014/main" id="{1725B6CB-E2A8-44D6-BF62-D06E55466C44}"/>
              </a:ext>
            </a:extLst>
          </p:cNvPr>
          <p:cNvPicPr>
            <a:picLocks noChangeAspect="1"/>
          </p:cNvPicPr>
          <p:nvPr/>
        </p:nvPicPr>
        <p:blipFill>
          <a:blip r:embed="rId2"/>
          <a:stretch>
            <a:fillRect/>
          </a:stretch>
        </p:blipFill>
        <p:spPr>
          <a:xfrm>
            <a:off x="9560761" y="3159768"/>
            <a:ext cx="2085541" cy="2126785"/>
          </a:xfrm>
          <a:prstGeom prst="rect">
            <a:avLst/>
          </a:prstGeom>
        </p:spPr>
      </p:pic>
    </p:spTree>
    <p:extLst>
      <p:ext uri="{BB962C8B-B14F-4D97-AF65-F5344CB8AC3E}">
        <p14:creationId xmlns:p14="http://schemas.microsoft.com/office/powerpoint/2010/main" val="88258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A1A8-165C-451E-AFF2-88C56464EBCD}"/>
              </a:ext>
            </a:extLst>
          </p:cNvPr>
          <p:cNvSpPr>
            <a:spLocks noGrp="1"/>
          </p:cNvSpPr>
          <p:nvPr>
            <p:ph type="title"/>
          </p:nvPr>
        </p:nvSpPr>
        <p:spPr/>
        <p:txBody>
          <a:bodyPr/>
          <a:lstStyle/>
          <a:p>
            <a:r>
              <a:rPr lang="en-US" sz="4800" b="1" dirty="0"/>
              <a:t>Council Fast Start</a:t>
            </a:r>
            <a:endParaRPr lang="en-US" sz="4800" dirty="0"/>
          </a:p>
        </p:txBody>
      </p:sp>
      <p:sp>
        <p:nvSpPr>
          <p:cNvPr id="3" name="Content Placeholder 2">
            <a:extLst>
              <a:ext uri="{FF2B5EF4-FFF2-40B4-BE49-F238E27FC236}">
                <a16:creationId xmlns:a16="http://schemas.microsoft.com/office/drawing/2014/main" id="{B146E5DC-F066-4964-83D8-11AC37A313BD}"/>
              </a:ext>
            </a:extLst>
          </p:cNvPr>
          <p:cNvSpPr>
            <a:spLocks noGrp="1"/>
          </p:cNvSpPr>
          <p:nvPr>
            <p:ph idx="1"/>
          </p:nvPr>
        </p:nvSpPr>
        <p:spPr/>
        <p:txBody>
          <a:bodyPr>
            <a:normAutofit/>
          </a:bodyPr>
          <a:lstStyle/>
          <a:p>
            <a:pPr marL="0" indent="0">
              <a:buNone/>
            </a:pPr>
            <a:r>
              <a:rPr lang="en-US" sz="2000" b="1" dirty="0">
                <a:solidFill>
                  <a:schemeClr val="tx1"/>
                </a:solidFill>
              </a:rPr>
              <a:t>Level 3</a:t>
            </a:r>
          </a:p>
          <a:p>
            <a:pPr marL="0" indent="0">
              <a:buNone/>
            </a:pPr>
            <a:r>
              <a:rPr lang="en-US" b="1" dirty="0">
                <a:solidFill>
                  <a:schemeClr val="tx1"/>
                </a:solidFill>
              </a:rPr>
              <a:t>	</a:t>
            </a:r>
            <a:r>
              <a:rPr lang="en-US" sz="2000" b="1" dirty="0">
                <a:solidFill>
                  <a:schemeClr val="tx1"/>
                </a:solidFill>
              </a:rPr>
              <a:t>Councils at 100% of Yearly Supreme Membership Goal receive:                    		</a:t>
            </a:r>
            <a:r>
              <a:rPr lang="en-US" sz="2000" dirty="0">
                <a:solidFill>
                  <a:schemeClr val="tx1"/>
                </a:solidFill>
              </a:rPr>
              <a:t>$100 for the Council, a Star Recruiter Pin for the Grand Knight, 		Membership Director and Program Director</a:t>
            </a:r>
          </a:p>
          <a:p>
            <a:pPr marL="0" indent="0">
              <a:buNone/>
            </a:pPr>
            <a:r>
              <a:rPr lang="en-US" sz="2000" b="1" dirty="0">
                <a:solidFill>
                  <a:schemeClr val="tx1"/>
                </a:solidFill>
              </a:rPr>
              <a:t>Level 4</a:t>
            </a:r>
          </a:p>
          <a:p>
            <a:pPr marL="0" indent="0">
              <a:buNone/>
            </a:pPr>
            <a:r>
              <a:rPr lang="en-US" b="1" dirty="0">
                <a:solidFill>
                  <a:schemeClr val="tx1"/>
                </a:solidFill>
              </a:rPr>
              <a:t>	</a:t>
            </a:r>
            <a:r>
              <a:rPr lang="en-US" sz="2000" b="1" dirty="0">
                <a:solidFill>
                  <a:schemeClr val="tx1"/>
                </a:solidFill>
              </a:rPr>
              <a:t>Councils at 125%+ of Yearly Supreme Membership Goal receive: </a:t>
            </a:r>
            <a:r>
              <a:rPr lang="en-US" sz="2000" dirty="0">
                <a:solidFill>
                  <a:schemeClr val="tx1"/>
                </a:solidFill>
              </a:rPr>
              <a:t>		$125 for the Council, a Star Recruiter Pin for the Grand Knight, 		Membership Director and Program Director</a:t>
            </a:r>
          </a:p>
        </p:txBody>
      </p:sp>
      <p:sp>
        <p:nvSpPr>
          <p:cNvPr id="4" name="Date Placeholder 3">
            <a:extLst>
              <a:ext uri="{FF2B5EF4-FFF2-40B4-BE49-F238E27FC236}">
                <a16:creationId xmlns:a16="http://schemas.microsoft.com/office/drawing/2014/main" id="{9D283D38-E7D2-4E9A-8574-AC72B2363EE1}"/>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96F800F5-B388-43D3-8FBC-8250E028832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3A5AE5C7-3330-40EB-A476-934E956BEDF1}"/>
              </a:ext>
            </a:extLst>
          </p:cNvPr>
          <p:cNvSpPr>
            <a:spLocks noGrp="1"/>
          </p:cNvSpPr>
          <p:nvPr>
            <p:ph type="sldNum" sz="quarter" idx="4"/>
          </p:nvPr>
        </p:nvSpPr>
        <p:spPr/>
        <p:txBody>
          <a:bodyPr/>
          <a:lstStyle/>
          <a:p>
            <a:fld id="{7423B5EF-D5A0-D847-9BE3-4BB7467DE79B}" type="slidenum">
              <a:rPr lang="en-US" smtClean="0"/>
              <a:pPr/>
              <a:t>21</a:t>
            </a:fld>
            <a:endParaRPr lang="en-US" dirty="0"/>
          </a:p>
        </p:txBody>
      </p:sp>
      <p:pic>
        <p:nvPicPr>
          <p:cNvPr id="8" name="Picture 7" descr="A picture containing text&#10;&#10;Description automatically generated">
            <a:extLst>
              <a:ext uri="{FF2B5EF4-FFF2-40B4-BE49-F238E27FC236}">
                <a16:creationId xmlns:a16="http://schemas.microsoft.com/office/drawing/2014/main" id="{1725B6CB-E2A8-44D6-BF62-D06E55466C44}"/>
              </a:ext>
            </a:extLst>
          </p:cNvPr>
          <p:cNvPicPr>
            <a:picLocks noChangeAspect="1"/>
          </p:cNvPicPr>
          <p:nvPr/>
        </p:nvPicPr>
        <p:blipFill>
          <a:blip r:embed="rId2"/>
          <a:stretch>
            <a:fillRect/>
          </a:stretch>
        </p:blipFill>
        <p:spPr>
          <a:xfrm>
            <a:off x="9812041" y="3159768"/>
            <a:ext cx="2085541" cy="2126785"/>
          </a:xfrm>
          <a:prstGeom prst="rect">
            <a:avLst/>
          </a:prstGeom>
        </p:spPr>
      </p:pic>
    </p:spTree>
    <p:extLst>
      <p:ext uri="{BB962C8B-B14F-4D97-AF65-F5344CB8AC3E}">
        <p14:creationId xmlns:p14="http://schemas.microsoft.com/office/powerpoint/2010/main" val="1462688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5CDA-87FC-4931-AD75-12DF6B3FD885}"/>
              </a:ext>
            </a:extLst>
          </p:cNvPr>
          <p:cNvSpPr>
            <a:spLocks noGrp="1"/>
          </p:cNvSpPr>
          <p:nvPr>
            <p:ph type="title"/>
          </p:nvPr>
        </p:nvSpPr>
        <p:spPr>
          <a:xfrm>
            <a:off x="1154954" y="1145946"/>
            <a:ext cx="8761413" cy="706964"/>
          </a:xfrm>
        </p:spPr>
        <p:txBody>
          <a:bodyPr/>
          <a:lstStyle/>
          <a:p>
            <a:r>
              <a:rPr lang="en-US" sz="3200" b="1" dirty="0">
                <a:solidFill>
                  <a:schemeClr val="bg1"/>
                </a:solidFill>
              </a:rPr>
              <a:t>Fast Start Recruit a New Knight </a:t>
            </a:r>
            <a:br>
              <a:rPr lang="en-US" b="1" dirty="0">
                <a:solidFill>
                  <a:srgbClr val="FF0000"/>
                </a:solidFill>
              </a:rPr>
            </a:br>
            <a:endParaRPr lang="en-US" dirty="0"/>
          </a:p>
        </p:txBody>
      </p:sp>
      <p:sp>
        <p:nvSpPr>
          <p:cNvPr id="5" name="Date Placeholder 4">
            <a:extLst>
              <a:ext uri="{FF2B5EF4-FFF2-40B4-BE49-F238E27FC236}">
                <a16:creationId xmlns:a16="http://schemas.microsoft.com/office/drawing/2014/main" id="{9405E1BA-7219-4447-9101-FFC6133812A5}"/>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F71F2636-F363-471D-A9FE-05219097DF1F}"/>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76F050C8-7109-40B1-BD92-FA676C1FDB21}"/>
              </a:ext>
            </a:extLst>
          </p:cNvPr>
          <p:cNvSpPr>
            <a:spLocks noGrp="1"/>
          </p:cNvSpPr>
          <p:nvPr>
            <p:ph type="sldNum" sz="quarter" idx="4"/>
          </p:nvPr>
        </p:nvSpPr>
        <p:spPr/>
        <p:txBody>
          <a:bodyPr/>
          <a:lstStyle/>
          <a:p>
            <a:fld id="{7423B5EF-D5A0-D847-9BE3-4BB7467DE79B}" type="slidenum">
              <a:rPr lang="en-US" smtClean="0"/>
              <a:pPr/>
              <a:t>22</a:t>
            </a:fld>
            <a:endParaRPr lang="en-US" dirty="0"/>
          </a:p>
        </p:txBody>
      </p:sp>
      <p:pic>
        <p:nvPicPr>
          <p:cNvPr id="3" name="Picture 2"/>
          <p:cNvPicPr>
            <a:picLocks noChangeAspect="1"/>
          </p:cNvPicPr>
          <p:nvPr/>
        </p:nvPicPr>
        <p:blipFill>
          <a:blip r:embed="rId2"/>
          <a:stretch>
            <a:fillRect/>
          </a:stretch>
        </p:blipFill>
        <p:spPr>
          <a:xfrm>
            <a:off x="3430026" y="2378044"/>
            <a:ext cx="4971612" cy="4093812"/>
          </a:xfrm>
          <a:prstGeom prst="rect">
            <a:avLst/>
          </a:prstGeom>
        </p:spPr>
      </p:pic>
    </p:spTree>
    <p:extLst>
      <p:ext uri="{BB962C8B-B14F-4D97-AF65-F5344CB8AC3E}">
        <p14:creationId xmlns:p14="http://schemas.microsoft.com/office/powerpoint/2010/main" val="3925084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E463E-C37F-48DD-A399-0EFC9CF0227F}"/>
              </a:ext>
            </a:extLst>
          </p:cNvPr>
          <p:cNvSpPr>
            <a:spLocks noGrp="1"/>
          </p:cNvSpPr>
          <p:nvPr>
            <p:ph idx="1"/>
          </p:nvPr>
        </p:nvSpPr>
        <p:spPr>
          <a:xfrm>
            <a:off x="5455762" y="843279"/>
            <a:ext cx="5190066" cy="5181599"/>
          </a:xfrm>
        </p:spPr>
        <p:txBody>
          <a:bodyPr>
            <a:normAutofit fontScale="85000" lnSpcReduction="10000"/>
          </a:bodyPr>
          <a:lstStyle/>
          <a:p>
            <a:pPr marL="0" indent="0">
              <a:buNone/>
            </a:pPr>
            <a:r>
              <a:rPr lang="en-US" sz="2300" b="1" dirty="0">
                <a:solidFill>
                  <a:srgbClr val="FF0000"/>
                </a:solidFill>
              </a:rPr>
              <a:t>	*Fast Start  Recruit a New Knight*</a:t>
            </a:r>
          </a:p>
          <a:p>
            <a:r>
              <a:rPr lang="en-US" b="1" dirty="0">
                <a:solidFill>
                  <a:schemeClr val="accent5">
                    <a:lumMod val="75000"/>
                  </a:schemeClr>
                </a:solidFill>
              </a:rPr>
              <a:t>Contest Period:</a:t>
            </a:r>
          </a:p>
          <a:p>
            <a:pPr marL="0" indent="0">
              <a:buNone/>
            </a:pPr>
            <a:r>
              <a:rPr lang="en-US" b="1" dirty="0">
                <a:solidFill>
                  <a:schemeClr val="accent5">
                    <a:lumMod val="75000"/>
                  </a:schemeClr>
                </a:solidFill>
              </a:rPr>
              <a:t>July 1, 2019 until 200 Knights recruit a new member</a:t>
            </a:r>
          </a:p>
          <a:p>
            <a:pPr marL="0" indent="0">
              <a:buNone/>
            </a:pPr>
            <a:r>
              <a:rPr lang="en-US" dirty="0">
                <a:solidFill>
                  <a:schemeClr val="tx1"/>
                </a:solidFill>
              </a:rPr>
              <a:t>Contest winners will be mailed the Solidarity Cross. </a:t>
            </a:r>
          </a:p>
          <a:p>
            <a:pPr marL="0" indent="0">
              <a:buNone/>
            </a:pPr>
            <a:r>
              <a:rPr lang="en-US" dirty="0">
                <a:solidFill>
                  <a:schemeClr val="tx1"/>
                </a:solidFill>
              </a:rPr>
              <a:t>Only one cross will be awarded to a Knight during the</a:t>
            </a:r>
          </a:p>
          <a:p>
            <a:pPr marL="0" indent="0">
              <a:buNone/>
            </a:pPr>
            <a:r>
              <a:rPr lang="en-US" dirty="0">
                <a:solidFill>
                  <a:schemeClr val="tx1"/>
                </a:solidFill>
              </a:rPr>
              <a:t>contest period.</a:t>
            </a:r>
          </a:p>
          <a:p>
            <a:endParaRPr lang="en-US" dirty="0"/>
          </a:p>
          <a:p>
            <a:r>
              <a:rPr lang="en-US" b="1" dirty="0">
                <a:solidFill>
                  <a:schemeClr val="accent5">
                    <a:lumMod val="75000"/>
                  </a:schemeClr>
                </a:solidFill>
              </a:rPr>
              <a:t>Contest Rules:</a:t>
            </a:r>
          </a:p>
          <a:p>
            <a:pPr marL="0" indent="0">
              <a:buNone/>
            </a:pPr>
            <a:r>
              <a:rPr lang="en-US" dirty="0">
                <a:solidFill>
                  <a:schemeClr val="tx1"/>
                </a:solidFill>
              </a:rPr>
              <a:t>A Knight who recruits one new member during </a:t>
            </a:r>
          </a:p>
          <a:p>
            <a:pPr marL="0" indent="0">
              <a:buNone/>
            </a:pPr>
            <a:r>
              <a:rPr lang="en-US" dirty="0">
                <a:solidFill>
                  <a:schemeClr val="tx1"/>
                </a:solidFill>
              </a:rPr>
              <a:t>the contest period will receive a Solidarity Cross. </a:t>
            </a:r>
          </a:p>
          <a:p>
            <a:pPr marL="0" indent="0">
              <a:buNone/>
            </a:pPr>
            <a:r>
              <a:rPr lang="en-US" dirty="0">
                <a:solidFill>
                  <a:schemeClr val="tx1"/>
                </a:solidFill>
              </a:rPr>
              <a:t>This is in addition to the Star Recruiting Pin.</a:t>
            </a:r>
          </a:p>
          <a:p>
            <a:pPr marL="0" indent="0">
              <a:buNone/>
            </a:pPr>
            <a:r>
              <a:rPr lang="en-US" dirty="0">
                <a:solidFill>
                  <a:schemeClr val="tx1"/>
                </a:solidFill>
              </a:rPr>
              <a:t>This handcrafted olive wood cross comes from</a:t>
            </a:r>
          </a:p>
          <a:p>
            <a:pPr marL="0" indent="0">
              <a:buNone/>
            </a:pPr>
            <a:r>
              <a:rPr lang="en-US" dirty="0">
                <a:solidFill>
                  <a:schemeClr val="tx1"/>
                </a:solidFill>
              </a:rPr>
              <a:t>the Bethlehem Region. This cross is a symbol of</a:t>
            </a:r>
          </a:p>
          <a:p>
            <a:pPr marL="0" indent="0">
              <a:buNone/>
            </a:pPr>
            <a:r>
              <a:rPr lang="en-US" dirty="0">
                <a:solidFill>
                  <a:schemeClr val="tx1"/>
                </a:solidFill>
              </a:rPr>
              <a:t>solidarity with prosecuted Christians. It measures </a:t>
            </a:r>
          </a:p>
          <a:p>
            <a:pPr marL="0" indent="0">
              <a:buNone/>
            </a:pPr>
            <a:r>
              <a:rPr lang="en-US" dirty="0">
                <a:solidFill>
                  <a:schemeClr val="tx1"/>
                </a:solidFill>
              </a:rPr>
              <a:t>approximately 3.5 inches x 5 inches.</a:t>
            </a:r>
          </a:p>
        </p:txBody>
      </p:sp>
      <p:sp>
        <p:nvSpPr>
          <p:cNvPr id="5" name="Date Placeholder 4">
            <a:extLst>
              <a:ext uri="{FF2B5EF4-FFF2-40B4-BE49-F238E27FC236}">
                <a16:creationId xmlns:a16="http://schemas.microsoft.com/office/drawing/2014/main" id="{C9C49B6C-3BCD-47A0-9F85-07A6323482DB}"/>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EE3E7CCD-2AC8-4931-B9C1-7176D332538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8A1A14C0-24BE-442C-8607-4881875FA3AA}"/>
              </a:ext>
            </a:extLst>
          </p:cNvPr>
          <p:cNvSpPr>
            <a:spLocks noGrp="1"/>
          </p:cNvSpPr>
          <p:nvPr>
            <p:ph type="sldNum" sz="quarter" idx="4"/>
          </p:nvPr>
        </p:nvSpPr>
        <p:spPr/>
        <p:txBody>
          <a:bodyPr/>
          <a:lstStyle/>
          <a:p>
            <a:fld id="{7423B5EF-D5A0-D847-9BE3-4BB7467DE79B}" type="slidenum">
              <a:rPr lang="en-US" smtClean="0"/>
              <a:pPr/>
              <a:t>23</a:t>
            </a:fld>
            <a:endParaRPr lang="en-US" dirty="0"/>
          </a:p>
        </p:txBody>
      </p:sp>
      <p:pic>
        <p:nvPicPr>
          <p:cNvPr id="9" name="Picture 8" descr="Macintosh HD:private:var:folders:xr:f2vnz269705g1yhhsq_m3v_80000gn:T:TemporaryItems:Screen Shot 2019-06-13 at 1.20.26 PM.png">
            <a:extLst>
              <a:ext uri="{FF2B5EF4-FFF2-40B4-BE49-F238E27FC236}">
                <a16:creationId xmlns:a16="http://schemas.microsoft.com/office/drawing/2014/main" id="{F0C70EC1-013D-4535-8E5B-91F5D4B2B55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9973" y="1760128"/>
            <a:ext cx="4049833" cy="3133741"/>
          </a:xfrm>
          <a:prstGeom prst="rect">
            <a:avLst/>
          </a:prstGeom>
          <a:noFill/>
          <a:ln>
            <a:noFill/>
          </a:ln>
        </p:spPr>
      </p:pic>
    </p:spTree>
    <p:extLst>
      <p:ext uri="{BB962C8B-B14F-4D97-AF65-F5344CB8AC3E}">
        <p14:creationId xmlns:p14="http://schemas.microsoft.com/office/powerpoint/2010/main" val="1537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34E37F8-57FF-41F4-9B8D-2AC0F5E00CF6}"/>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F06E9379-2253-48FD-BD5F-312400102C31}"/>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DDCC9BF0-EEB7-43A0-A753-5C3CC5677413}"/>
              </a:ext>
            </a:extLst>
          </p:cNvPr>
          <p:cNvSpPr>
            <a:spLocks noGrp="1"/>
          </p:cNvSpPr>
          <p:nvPr>
            <p:ph type="sldNum" sz="quarter" idx="4"/>
          </p:nvPr>
        </p:nvSpPr>
        <p:spPr/>
        <p:txBody>
          <a:bodyPr/>
          <a:lstStyle/>
          <a:p>
            <a:fld id="{7423B5EF-D5A0-D847-9BE3-4BB7467DE79B}" type="slidenum">
              <a:rPr lang="en-US" smtClean="0"/>
              <a:pPr/>
              <a:t>24</a:t>
            </a:fld>
            <a:endParaRPr lang="en-US" dirty="0"/>
          </a:p>
        </p:txBody>
      </p:sp>
      <p:sp>
        <p:nvSpPr>
          <p:cNvPr id="8" name="Content Placeholder 2">
            <a:extLst>
              <a:ext uri="{FF2B5EF4-FFF2-40B4-BE49-F238E27FC236}">
                <a16:creationId xmlns:a16="http://schemas.microsoft.com/office/drawing/2014/main" id="{C8792B2C-411A-406F-B4BA-C920AEA6A45C}"/>
              </a:ext>
            </a:extLst>
          </p:cNvPr>
          <p:cNvSpPr>
            <a:spLocks noGrp="1"/>
          </p:cNvSpPr>
          <p:nvPr>
            <p:ph idx="1"/>
          </p:nvPr>
        </p:nvSpPr>
        <p:spPr>
          <a:xfrm>
            <a:off x="4868563" y="345990"/>
            <a:ext cx="5770605" cy="5673810"/>
          </a:xfrm>
        </p:spPr>
        <p:txBody>
          <a:bodyPr>
            <a:normAutofit lnSpcReduction="10000"/>
          </a:bodyPr>
          <a:lstStyle/>
          <a:p>
            <a:pPr marL="0" indent="0">
              <a:buNone/>
            </a:pPr>
            <a:r>
              <a:rPr lang="en-US" sz="2100" b="1" dirty="0">
                <a:solidFill>
                  <a:srgbClr val="FF0000"/>
                </a:solidFill>
              </a:rPr>
              <a:t>*Fraternal Year 1st Half Recruiting </a:t>
            </a:r>
            <a:r>
              <a:rPr lang="en-US" b="1" dirty="0">
                <a:solidFill>
                  <a:srgbClr val="FF0000"/>
                </a:solidFill>
              </a:rPr>
              <a:t>Champions*</a:t>
            </a:r>
          </a:p>
          <a:p>
            <a:pPr marL="0" indent="0">
              <a:buNone/>
            </a:pPr>
            <a:endParaRPr lang="en-US" dirty="0"/>
          </a:p>
          <a:p>
            <a:pPr lvl="1"/>
            <a:r>
              <a:rPr lang="en-US" sz="2100" b="1" dirty="0">
                <a:solidFill>
                  <a:schemeClr val="accent5">
                    <a:lumMod val="75000"/>
                  </a:schemeClr>
                </a:solidFill>
              </a:rPr>
              <a:t>Contest period: July 1, 2019 to December 31, 2019</a:t>
            </a:r>
          </a:p>
          <a:p>
            <a:pPr marL="0" indent="0">
              <a:buNone/>
            </a:pPr>
            <a:r>
              <a:rPr lang="en-US" dirty="0"/>
              <a:t>	</a:t>
            </a:r>
            <a:r>
              <a:rPr lang="en-US" dirty="0">
                <a:solidFill>
                  <a:schemeClr val="tx1"/>
                </a:solidFill>
              </a:rPr>
              <a:t>Contest winners will be announced at the   		2020 Arizona State Convention</a:t>
            </a:r>
          </a:p>
          <a:p>
            <a:pPr lvl="1"/>
            <a:r>
              <a:rPr lang="en-US" sz="2100" b="1" dirty="0">
                <a:solidFill>
                  <a:schemeClr val="accent5">
                    <a:lumMod val="75000"/>
                  </a:schemeClr>
                </a:solidFill>
              </a:rPr>
              <a:t>Contest Rules: </a:t>
            </a:r>
          </a:p>
          <a:p>
            <a:pPr marL="463550" indent="0">
              <a:buNone/>
            </a:pPr>
            <a:r>
              <a:rPr lang="en-US" dirty="0">
                <a:solidFill>
                  <a:schemeClr val="tx1"/>
                </a:solidFill>
              </a:rPr>
              <a:t>A Knight who recruits the most new members during the contest period will be awarded: Star Recruiter Pin, Patriotic Hat, 7-function Pocketknife, a K of C Computer Backpack and $100.</a:t>
            </a:r>
          </a:p>
          <a:p>
            <a:pPr marL="0" indent="0">
              <a:buNone/>
            </a:pPr>
            <a:r>
              <a:rPr lang="en-US" dirty="0">
                <a:solidFill>
                  <a:schemeClr val="tx1"/>
                </a:solidFill>
              </a:rPr>
              <a:t>	A Knight who recruits the second most new 		members during the contest period will be 		awarded: Star Recruiter Pin, Patriotic Hat, </a:t>
            </a:r>
            <a:br>
              <a:rPr lang="en-US" dirty="0">
                <a:solidFill>
                  <a:schemeClr val="tx1"/>
                </a:solidFill>
              </a:rPr>
            </a:br>
            <a:r>
              <a:rPr lang="en-US" dirty="0">
                <a:solidFill>
                  <a:schemeClr val="tx1"/>
                </a:solidFill>
              </a:rPr>
              <a:t>	7-function Pocketknife and a K of Computer 		Backpack.</a:t>
            </a:r>
          </a:p>
        </p:txBody>
      </p:sp>
      <p:pic>
        <p:nvPicPr>
          <p:cNvPr id="10" name="Picture 9" descr="A close up of a sign&#10;&#10;Description automatically generated">
            <a:extLst>
              <a:ext uri="{FF2B5EF4-FFF2-40B4-BE49-F238E27FC236}">
                <a16:creationId xmlns:a16="http://schemas.microsoft.com/office/drawing/2014/main" id="{C9A624E9-7153-4821-9167-19A5DBB3587E}"/>
              </a:ext>
            </a:extLst>
          </p:cNvPr>
          <p:cNvPicPr>
            <a:picLocks noChangeAspect="1"/>
          </p:cNvPicPr>
          <p:nvPr/>
        </p:nvPicPr>
        <p:blipFill>
          <a:blip r:embed="rId2"/>
          <a:stretch>
            <a:fillRect/>
          </a:stretch>
        </p:blipFill>
        <p:spPr>
          <a:xfrm>
            <a:off x="922578" y="2050774"/>
            <a:ext cx="3458337" cy="279952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725B6CB-E2A8-44D6-BF62-D06E55466C44}"/>
              </a:ext>
            </a:extLst>
          </p:cNvPr>
          <p:cNvPicPr>
            <a:picLocks noChangeAspect="1"/>
          </p:cNvPicPr>
          <p:nvPr/>
        </p:nvPicPr>
        <p:blipFill>
          <a:blip r:embed="rId3"/>
          <a:stretch>
            <a:fillRect/>
          </a:stretch>
        </p:blipFill>
        <p:spPr>
          <a:xfrm>
            <a:off x="10971212" y="5177914"/>
            <a:ext cx="1268849" cy="1293942"/>
          </a:xfrm>
          <a:prstGeom prst="rect">
            <a:avLst/>
          </a:prstGeom>
        </p:spPr>
      </p:pic>
    </p:spTree>
    <p:extLst>
      <p:ext uri="{BB962C8B-B14F-4D97-AF65-F5344CB8AC3E}">
        <p14:creationId xmlns:p14="http://schemas.microsoft.com/office/powerpoint/2010/main" val="1211223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8EE4-9334-4E59-A015-FD9EDB6CB1E4}"/>
              </a:ext>
            </a:extLst>
          </p:cNvPr>
          <p:cNvSpPr>
            <a:spLocks noGrp="1"/>
          </p:cNvSpPr>
          <p:nvPr>
            <p:ph type="title"/>
          </p:nvPr>
        </p:nvSpPr>
        <p:spPr/>
        <p:txBody>
          <a:bodyPr/>
          <a:lstStyle/>
          <a:p>
            <a:r>
              <a:rPr lang="en-US" sz="2800" b="1" dirty="0">
                <a:solidFill>
                  <a:schemeClr val="bg1"/>
                </a:solidFill>
              </a:rPr>
              <a:t>*Fraternal Year 1st Half Recruiting Champions*</a:t>
            </a:r>
            <a:endParaRPr lang="en-US" sz="2800" dirty="0"/>
          </a:p>
        </p:txBody>
      </p:sp>
      <p:sp>
        <p:nvSpPr>
          <p:cNvPr id="7" name="Date Placeholder 6">
            <a:extLst>
              <a:ext uri="{FF2B5EF4-FFF2-40B4-BE49-F238E27FC236}">
                <a16:creationId xmlns:a16="http://schemas.microsoft.com/office/drawing/2014/main" id="{0070708C-DD79-44DD-A0B4-983E7C839AA6}"/>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8" name="Footer Placeholder 7">
            <a:extLst>
              <a:ext uri="{FF2B5EF4-FFF2-40B4-BE49-F238E27FC236}">
                <a16:creationId xmlns:a16="http://schemas.microsoft.com/office/drawing/2014/main" id="{BDC8FA62-5B58-4A12-A609-B494AF86DFBC}"/>
              </a:ext>
            </a:extLst>
          </p:cNvPr>
          <p:cNvSpPr>
            <a:spLocks noGrp="1"/>
          </p:cNvSpPr>
          <p:nvPr>
            <p:ph type="ftr" sz="quarter" idx="11"/>
          </p:nvPr>
        </p:nvSpPr>
        <p:spPr/>
        <p:txBody>
          <a:bodyPr/>
          <a:lstStyle/>
          <a:p>
            <a:r>
              <a:rPr lang="en-US"/>
              <a:t>Knights Serving God – Serving the Community</a:t>
            </a:r>
          </a:p>
          <a:p>
            <a:r>
              <a:rPr lang="en-US"/>
              <a:t>This is who we are – This is what we do</a:t>
            </a:r>
            <a:endParaRPr lang="en-US" dirty="0"/>
          </a:p>
        </p:txBody>
      </p:sp>
      <p:sp>
        <p:nvSpPr>
          <p:cNvPr id="9" name="Slide Number Placeholder 8">
            <a:extLst>
              <a:ext uri="{FF2B5EF4-FFF2-40B4-BE49-F238E27FC236}">
                <a16:creationId xmlns:a16="http://schemas.microsoft.com/office/drawing/2014/main" id="{5E6027C1-129E-4848-94FE-94DA464836D6}"/>
              </a:ext>
            </a:extLst>
          </p:cNvPr>
          <p:cNvSpPr>
            <a:spLocks noGrp="1"/>
          </p:cNvSpPr>
          <p:nvPr>
            <p:ph type="sldNum" sz="quarter" idx="12"/>
          </p:nvPr>
        </p:nvSpPr>
        <p:spPr/>
        <p:txBody>
          <a:bodyPr/>
          <a:lstStyle/>
          <a:p>
            <a:fld id="{7423B5EF-D5A0-D847-9BE3-4BB7467DE79B}" type="slidenum">
              <a:rPr lang="en-US" smtClean="0"/>
              <a:pPr/>
              <a:t>25</a:t>
            </a:fld>
            <a:endParaRPr lang="en-US" dirty="0"/>
          </a:p>
        </p:txBody>
      </p:sp>
      <p:pic>
        <p:nvPicPr>
          <p:cNvPr id="10" name="Picture 9" descr="A piece of luggage&#10;&#10;Description automatically generated">
            <a:extLst>
              <a:ext uri="{FF2B5EF4-FFF2-40B4-BE49-F238E27FC236}">
                <a16:creationId xmlns:a16="http://schemas.microsoft.com/office/drawing/2014/main" id="{19F62549-0FDD-43BF-8CB0-5D7D418D20EE}"/>
              </a:ext>
            </a:extLst>
          </p:cNvPr>
          <p:cNvPicPr>
            <a:picLocks noChangeAspect="1"/>
          </p:cNvPicPr>
          <p:nvPr/>
        </p:nvPicPr>
        <p:blipFill>
          <a:blip r:embed="rId2"/>
          <a:stretch>
            <a:fillRect/>
          </a:stretch>
        </p:blipFill>
        <p:spPr>
          <a:xfrm>
            <a:off x="7843679" y="2445335"/>
            <a:ext cx="2904096" cy="3506833"/>
          </a:xfrm>
          <a:prstGeom prst="rect">
            <a:avLst/>
          </a:prstGeom>
        </p:spPr>
      </p:pic>
      <p:pic>
        <p:nvPicPr>
          <p:cNvPr id="11" name="Picture 10" descr="A picture containing floor, table, indoor&#10;&#10;Description automatically generated">
            <a:extLst>
              <a:ext uri="{FF2B5EF4-FFF2-40B4-BE49-F238E27FC236}">
                <a16:creationId xmlns:a16="http://schemas.microsoft.com/office/drawing/2014/main" id="{231FCD3B-5F3A-443E-B4B9-B31CF5F642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7" b="89881" l="5407" r="92560">
                        <a14:foregroundMark x1="80779" y1="30919" x2="82044" y2="41534"/>
                        <a14:foregroundMark x1="82044" y1="41534" x2="82986" y2="30787"/>
                        <a14:foregroundMark x1="82986" y1="30787" x2="83780" y2="42626"/>
                        <a14:foregroundMark x1="83780" y1="42626" x2="90501" y2="45370"/>
                        <a14:foregroundMark x1="90501" y1="45370" x2="91394" y2="31713"/>
                        <a14:foregroundMark x1="91394" y1="32209" x2="87351" y2="17295"/>
                        <a14:foregroundMark x1="83085" y1="14187" x2="46379" y2="18552"/>
                        <a14:foregroundMark x1="92560" y1="45635" x2="89038" y2="74934"/>
                        <a14:foregroundMark x1="89038" y1="74934" x2="84301" y2="82771"/>
                        <a14:foregroundMark x1="84301" y1="82771" x2="76711" y2="84259"/>
                        <a14:foregroundMark x1="76711" y1="84259" x2="74777" y2="82970"/>
                        <a14:foregroundMark x1="10243" y1="28604" x2="5952" y2="48148"/>
                        <a14:foregroundMark x1="5952" y1="48148" x2="8606" y2="67526"/>
                        <a14:foregroundMark x1="8606" y1="67526" x2="11210" y2="73975"/>
                        <a14:foregroundMark x1="6771" y1="39451" x2="5804" y2="50529"/>
                        <a14:foregroundMark x1="22619" y1="86839" x2="30382" y2="87731"/>
                        <a14:foregroundMark x1="30382" y1="87731" x2="35938" y2="81746"/>
                        <a14:foregroundMark x1="35938" y1="81746" x2="42708" y2="78241"/>
                        <a14:foregroundMark x1="42708" y1="78241" x2="82589" y2="79365"/>
                        <a14:foregroundMark x1="82589" y1="79365" x2="87574" y2="71594"/>
                        <a14:foregroundMark x1="87574" y1="71594" x2="91022" y2="47983"/>
                        <a14:foregroundMark x1="91022" y1="47983" x2="87450" y2="36045"/>
                        <a14:foregroundMark x1="87450" y1="36045" x2="76935" y2="21594"/>
                        <a14:foregroundMark x1="76935" y1="21594" x2="69692" y2="19015"/>
                        <a14:foregroundMark x1="69692" y1="19015" x2="43800" y2="22652"/>
                        <a14:foregroundMark x1="43800" y1="22652" x2="27679" y2="15939"/>
                        <a14:foregroundMark x1="27679" y1="15939" x2="19990" y2="18056"/>
                        <a14:foregroundMark x1="19990" y1="18056" x2="17188" y2="28571"/>
                        <a14:foregroundMark x1="17188" y1="28571" x2="17188" y2="30159"/>
                        <a14:foregroundMark x1="25694" y1="50265" x2="30060" y2="58763"/>
                        <a14:foregroundMark x1="30060" y1="58763" x2="37178" y2="63194"/>
                        <a14:foregroundMark x1="37178" y1="63194" x2="45486" y2="60780"/>
                        <a14:foregroundMark x1="45486" y1="60780" x2="49975" y2="52116"/>
                        <a14:foregroundMark x1="49975" y1="52116" x2="49281" y2="41501"/>
                        <a14:foregroundMark x1="49281" y1="41501" x2="43428" y2="35053"/>
                        <a14:foregroundMark x1="43428" y1="35053" x2="28175" y2="39947"/>
                        <a14:foregroundMark x1="28175" y1="39947" x2="23239" y2="49074"/>
                        <a14:foregroundMark x1="23239" y1="49074" x2="25322" y2="53075"/>
                        <a14:foregroundMark x1="33433" y1="45635" x2="35863" y2="55093"/>
                        <a14:foregroundMark x1="35863" y1="55093" x2="26389" y2="53671"/>
                        <a14:foregroundMark x1="26389" y1="53671" x2="26935" y2="43882"/>
                        <a14:foregroundMark x1="26935" y1="43882" x2="34474" y2="41138"/>
                        <a14:foregroundMark x1="34474" y1="41138" x2="35119" y2="52282"/>
                        <a14:foregroundMark x1="35119" y1="52282" x2="34772" y2="52844"/>
                        <a14:foregroundMark x1="36706" y1="38393" x2="40575" y2="46792"/>
                        <a14:foregroundMark x1="40575" y1="46792" x2="41468" y2="56845"/>
                        <a14:foregroundMark x1="41468" y1="56845" x2="35218" y2="51753"/>
                        <a14:foregroundMark x1="35218" y1="51753" x2="35739" y2="41303"/>
                        <a14:foregroundMark x1="35739" y1="41303" x2="39608" y2="40741"/>
                        <a14:foregroundMark x1="5407" y1="50529" x2="5804" y2="53604"/>
                        <a14:foregroundMark x1="16617" y1="82474" x2="19519" y2="85549"/>
                        <a14:foregroundMark x1="28795" y1="14716" x2="37500" y2="16237"/>
                      </a14:backgroundRemoval>
                    </a14:imgEffect>
                  </a14:imgLayer>
                </a14:imgProps>
              </a:ext>
            </a:extLst>
          </a:blip>
          <a:stretch>
            <a:fillRect/>
          </a:stretch>
        </p:blipFill>
        <p:spPr>
          <a:xfrm rot="5400000">
            <a:off x="1175302" y="2859466"/>
            <a:ext cx="3313043" cy="2484782"/>
          </a:xfrm>
          <a:prstGeom prst="rect">
            <a:avLst/>
          </a:prstGeom>
        </p:spPr>
      </p:pic>
      <p:pic>
        <p:nvPicPr>
          <p:cNvPr id="4" name="Picture 3" descr="A picture containing opener, sky&#10;&#10;Description automatically generated">
            <a:extLst>
              <a:ext uri="{FF2B5EF4-FFF2-40B4-BE49-F238E27FC236}">
                <a16:creationId xmlns:a16="http://schemas.microsoft.com/office/drawing/2014/main" id="{AC836713-43DF-4D6F-AD4D-A3950A780848}"/>
              </a:ext>
            </a:extLst>
          </p:cNvPr>
          <p:cNvPicPr>
            <a:picLocks noChangeAspect="1"/>
          </p:cNvPicPr>
          <p:nvPr/>
        </p:nvPicPr>
        <p:blipFill>
          <a:blip r:embed="rId5"/>
          <a:stretch>
            <a:fillRect/>
          </a:stretch>
        </p:blipFill>
        <p:spPr>
          <a:xfrm>
            <a:off x="4395637" y="2746988"/>
            <a:ext cx="3126620" cy="2709737"/>
          </a:xfrm>
          <a:prstGeom prst="rect">
            <a:avLst/>
          </a:prstGeom>
        </p:spPr>
      </p:pic>
    </p:spTree>
    <p:extLst>
      <p:ext uri="{BB962C8B-B14F-4D97-AF65-F5344CB8AC3E}">
        <p14:creationId xmlns:p14="http://schemas.microsoft.com/office/powerpoint/2010/main" val="78344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15A251-C6D3-4516-925C-11702706817A}"/>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C4AF3671-10D4-486D-989C-4B8826A12BE9}"/>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80E0D216-0D4E-49FD-B91A-12A1B38208F0}"/>
              </a:ext>
            </a:extLst>
          </p:cNvPr>
          <p:cNvSpPr>
            <a:spLocks noGrp="1"/>
          </p:cNvSpPr>
          <p:nvPr>
            <p:ph type="sldNum" sz="quarter" idx="4"/>
          </p:nvPr>
        </p:nvSpPr>
        <p:spPr/>
        <p:txBody>
          <a:bodyPr/>
          <a:lstStyle/>
          <a:p>
            <a:fld id="{7423B5EF-D5A0-D847-9BE3-4BB7467DE79B}" type="slidenum">
              <a:rPr lang="en-US" smtClean="0"/>
              <a:pPr/>
              <a:t>26</a:t>
            </a:fld>
            <a:endParaRPr lang="en-US" dirty="0"/>
          </a:p>
        </p:txBody>
      </p:sp>
      <p:pic>
        <p:nvPicPr>
          <p:cNvPr id="8" name="Picture 7" descr="A close up of a sign&#10;&#10;Description automatically generated">
            <a:extLst>
              <a:ext uri="{FF2B5EF4-FFF2-40B4-BE49-F238E27FC236}">
                <a16:creationId xmlns:a16="http://schemas.microsoft.com/office/drawing/2014/main" id="{9DB0A5E5-E803-4689-9437-6C92AD9039AA}"/>
              </a:ext>
            </a:extLst>
          </p:cNvPr>
          <p:cNvPicPr>
            <a:picLocks noChangeAspect="1"/>
          </p:cNvPicPr>
          <p:nvPr/>
        </p:nvPicPr>
        <p:blipFill>
          <a:blip r:embed="rId2"/>
          <a:stretch>
            <a:fillRect/>
          </a:stretch>
        </p:blipFill>
        <p:spPr>
          <a:xfrm>
            <a:off x="1475232" y="2903262"/>
            <a:ext cx="3770774" cy="2941278"/>
          </a:xfrm>
          <a:prstGeom prst="rect">
            <a:avLst/>
          </a:prstGeom>
        </p:spPr>
      </p:pic>
      <p:sp>
        <p:nvSpPr>
          <p:cNvPr id="14" name="Rectangle 13">
            <a:extLst>
              <a:ext uri="{FF2B5EF4-FFF2-40B4-BE49-F238E27FC236}">
                <a16:creationId xmlns:a16="http://schemas.microsoft.com/office/drawing/2014/main" id="{E54704EC-83AB-4FC8-B895-608503B8B2D8}"/>
              </a:ext>
            </a:extLst>
          </p:cNvPr>
          <p:cNvSpPr/>
          <p:nvPr/>
        </p:nvSpPr>
        <p:spPr>
          <a:xfrm>
            <a:off x="7012955" y="935022"/>
            <a:ext cx="4598728" cy="523220"/>
          </a:xfrm>
          <a:prstGeom prst="rect">
            <a:avLst/>
          </a:prstGeom>
        </p:spPr>
        <p:txBody>
          <a:bodyPr wrap="square">
            <a:spAutoFit/>
          </a:bodyPr>
          <a:lstStyle/>
          <a:p>
            <a:pPr algn="ctr"/>
            <a:r>
              <a:rPr lang="en-US" sz="2800" b="1" dirty="0">
                <a:solidFill>
                  <a:srgbClr val="FF0000"/>
                </a:solidFill>
              </a:rPr>
              <a:t>*Star Recruiter*</a:t>
            </a:r>
          </a:p>
        </p:txBody>
      </p:sp>
      <p:sp>
        <p:nvSpPr>
          <p:cNvPr id="15" name="Rectangle 14">
            <a:extLst>
              <a:ext uri="{FF2B5EF4-FFF2-40B4-BE49-F238E27FC236}">
                <a16:creationId xmlns:a16="http://schemas.microsoft.com/office/drawing/2014/main" id="{85F17647-17AA-4B4D-ABE9-1EFBD464B1E3}"/>
              </a:ext>
            </a:extLst>
          </p:cNvPr>
          <p:cNvSpPr/>
          <p:nvPr/>
        </p:nvSpPr>
        <p:spPr>
          <a:xfrm>
            <a:off x="6512011" y="1721285"/>
            <a:ext cx="5308924" cy="2893100"/>
          </a:xfrm>
          <a:prstGeom prst="rect">
            <a:avLst/>
          </a:prstGeom>
        </p:spPr>
        <p:txBody>
          <a:bodyPr wrap="square">
            <a:spAutoFit/>
          </a:bodyPr>
          <a:lstStyle/>
          <a:p>
            <a:pPr marL="11113" lvl="1"/>
            <a:r>
              <a:rPr lang="en-US" b="1" dirty="0">
                <a:solidFill>
                  <a:schemeClr val="accent5">
                    <a:lumMod val="75000"/>
                  </a:schemeClr>
                </a:solidFill>
              </a:rPr>
              <a:t>Contest period: July 1, 2019 to May 1, 2020</a:t>
            </a:r>
          </a:p>
          <a:p>
            <a:pPr algn="ctr"/>
            <a:r>
              <a:rPr lang="en-US" sz="1600" dirty="0"/>
              <a:t>Contest winners will be announced at the </a:t>
            </a:r>
            <a:br>
              <a:rPr lang="en-US" sz="1600" dirty="0"/>
            </a:br>
            <a:r>
              <a:rPr lang="en-US" sz="1600" dirty="0"/>
              <a:t>2020 Arizona State Convention</a:t>
            </a:r>
            <a:endParaRPr lang="en-US" sz="1600" b="1" dirty="0"/>
          </a:p>
          <a:p>
            <a:pPr lvl="1"/>
            <a:r>
              <a:rPr lang="en-US" b="1" dirty="0"/>
              <a:t>					</a:t>
            </a:r>
          </a:p>
          <a:p>
            <a:pPr marL="11113" lvl="1"/>
            <a:r>
              <a:rPr lang="en-US" b="1" dirty="0">
                <a:solidFill>
                  <a:schemeClr val="accent5">
                    <a:lumMod val="75000"/>
                  </a:schemeClr>
                </a:solidFill>
              </a:rPr>
              <a:t>Contest Rules: </a:t>
            </a:r>
          </a:p>
          <a:p>
            <a:r>
              <a:rPr lang="en-US" sz="1600" dirty="0"/>
              <a:t>A Knight who recruits the most new members during the contest period will receive: </a:t>
            </a:r>
          </a:p>
          <a:p>
            <a:pPr marL="285750" indent="-285750">
              <a:buFont typeface="Arial" panose="020B0604020202020204" pitchFamily="34" charset="0"/>
              <a:buChar char="•"/>
            </a:pPr>
            <a:r>
              <a:rPr lang="en-US" sz="1600" b="1" dirty="0"/>
              <a:t>2020 Arizona State Convention VIP 			   Package, </a:t>
            </a:r>
          </a:p>
          <a:p>
            <a:pPr marL="285750" indent="-285750">
              <a:buFont typeface="Arial" panose="020B0604020202020204" pitchFamily="34" charset="0"/>
              <a:buChar char="•"/>
            </a:pPr>
            <a:r>
              <a:rPr lang="en-US" sz="1600" b="1" dirty="0"/>
              <a:t>Star Recruiter Plaque</a:t>
            </a:r>
          </a:p>
          <a:p>
            <a:pPr marL="285750" indent="-285750">
              <a:buFont typeface="Arial" panose="020B0604020202020204" pitchFamily="34" charset="0"/>
              <a:buChar char="•"/>
            </a:pPr>
            <a:r>
              <a:rPr lang="en-US" sz="1600" b="1" dirty="0"/>
              <a:t>$100</a:t>
            </a:r>
          </a:p>
        </p:txBody>
      </p:sp>
      <p:pic>
        <p:nvPicPr>
          <p:cNvPr id="17" name="Picture 16" descr="A picture containing text&#10;&#10;Description automatically generated">
            <a:extLst>
              <a:ext uri="{FF2B5EF4-FFF2-40B4-BE49-F238E27FC236}">
                <a16:creationId xmlns:a16="http://schemas.microsoft.com/office/drawing/2014/main" id="{35E3F9AD-4AB5-493D-9CA1-88641E35DCD6}"/>
              </a:ext>
            </a:extLst>
          </p:cNvPr>
          <p:cNvPicPr>
            <a:picLocks noChangeAspect="1"/>
          </p:cNvPicPr>
          <p:nvPr/>
        </p:nvPicPr>
        <p:blipFill>
          <a:blip r:embed="rId3"/>
          <a:stretch>
            <a:fillRect/>
          </a:stretch>
        </p:blipFill>
        <p:spPr>
          <a:xfrm>
            <a:off x="10438744" y="5130714"/>
            <a:ext cx="1382191" cy="1409526"/>
          </a:xfrm>
          <a:prstGeom prst="rect">
            <a:avLst/>
          </a:prstGeom>
        </p:spPr>
      </p:pic>
    </p:spTree>
    <p:extLst>
      <p:ext uri="{BB962C8B-B14F-4D97-AF65-F5344CB8AC3E}">
        <p14:creationId xmlns:p14="http://schemas.microsoft.com/office/powerpoint/2010/main" val="1174643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DF8F2A-4D04-4D1C-BF2F-951C96F2F817}"/>
              </a:ext>
            </a:extLst>
          </p:cNvPr>
          <p:cNvSpPr>
            <a:spLocks noGrp="1"/>
          </p:cNvSpPr>
          <p:nvPr>
            <p:ph idx="1"/>
          </p:nvPr>
        </p:nvSpPr>
        <p:spPr>
          <a:xfrm>
            <a:off x="5016843" y="1334530"/>
            <a:ext cx="6128235" cy="4685270"/>
          </a:xfrm>
        </p:spPr>
        <p:txBody>
          <a:bodyPr>
            <a:normAutofit/>
          </a:bodyPr>
          <a:lstStyle/>
          <a:p>
            <a:pPr marL="0" indent="0">
              <a:buNone/>
            </a:pPr>
            <a:r>
              <a:rPr lang="en-US" sz="2800" b="1" dirty="0">
                <a:solidFill>
                  <a:srgbClr val="FF0000"/>
                </a:solidFill>
              </a:rPr>
              <a:t>       *Star Recruiter Council*</a:t>
            </a:r>
          </a:p>
          <a:p>
            <a:pPr marL="0" indent="0">
              <a:buNone/>
            </a:pPr>
            <a:endParaRPr lang="en-US" sz="2000" b="1" dirty="0"/>
          </a:p>
          <a:p>
            <a:pPr marL="11113" lvl="1" indent="0">
              <a:buNone/>
            </a:pPr>
            <a:r>
              <a:rPr lang="en-US" sz="1800" b="1" dirty="0">
                <a:solidFill>
                  <a:schemeClr val="accent5">
                    <a:lumMod val="75000"/>
                  </a:schemeClr>
                </a:solidFill>
              </a:rPr>
              <a:t>Contest Period: July 1, 2019 to May 1, 2020</a:t>
            </a:r>
          </a:p>
          <a:p>
            <a:pPr marL="0" indent="0" algn="ctr">
              <a:buNone/>
            </a:pPr>
            <a:r>
              <a:rPr lang="en-US" sz="1600" dirty="0">
                <a:solidFill>
                  <a:schemeClr val="tx1"/>
                </a:solidFill>
              </a:rPr>
              <a:t>Contest winner will be announced at the </a:t>
            </a:r>
            <a:br>
              <a:rPr lang="en-US" sz="1600" dirty="0">
                <a:solidFill>
                  <a:schemeClr val="tx1"/>
                </a:solidFill>
              </a:rPr>
            </a:br>
            <a:r>
              <a:rPr lang="en-US" sz="1600" dirty="0">
                <a:solidFill>
                  <a:schemeClr val="tx1"/>
                </a:solidFill>
              </a:rPr>
              <a:t>2020 Arizona State Convention</a:t>
            </a:r>
          </a:p>
          <a:p>
            <a:pPr marL="0" indent="0">
              <a:buNone/>
            </a:pPr>
            <a:r>
              <a:rPr lang="en-US" sz="1800" b="1" dirty="0">
                <a:solidFill>
                  <a:schemeClr val="accent5">
                    <a:lumMod val="75000"/>
                  </a:schemeClr>
                </a:solidFill>
              </a:rPr>
              <a:t>Contest Rules:</a:t>
            </a:r>
          </a:p>
          <a:p>
            <a:pPr marL="0" indent="0">
              <a:buNone/>
            </a:pPr>
            <a:r>
              <a:rPr lang="en-US" sz="1600" dirty="0">
                <a:solidFill>
                  <a:schemeClr val="tx1"/>
                </a:solidFill>
              </a:rPr>
              <a:t>The Council with the highest percentage of membership growth during the contest period will receive: </a:t>
            </a:r>
          </a:p>
          <a:p>
            <a:pPr>
              <a:buFont typeface="Arial" panose="020B0604020202020204" pitchFamily="34" charset="0"/>
              <a:buChar char="•"/>
            </a:pPr>
            <a:r>
              <a:rPr lang="en-US" sz="1600" b="1" dirty="0">
                <a:solidFill>
                  <a:schemeClr val="tx1"/>
                </a:solidFill>
              </a:rPr>
              <a:t>Grand Knight 2020 Arizona VIP Convention Package</a:t>
            </a:r>
          </a:p>
          <a:p>
            <a:pPr>
              <a:buFont typeface="Arial" panose="020B0604020202020204" pitchFamily="34" charset="0"/>
              <a:buChar char="•"/>
            </a:pPr>
            <a:r>
              <a:rPr lang="en-US" sz="1600" b="1" dirty="0">
                <a:solidFill>
                  <a:schemeClr val="tx1"/>
                </a:solidFill>
              </a:rPr>
              <a:t>Star Recruiter Pin</a:t>
            </a:r>
          </a:p>
          <a:p>
            <a:pPr>
              <a:buFont typeface="Arial" panose="020B0604020202020204" pitchFamily="34" charset="0"/>
              <a:buChar char="•"/>
            </a:pPr>
            <a:r>
              <a:rPr lang="en-US" sz="1600" b="1" dirty="0">
                <a:solidFill>
                  <a:schemeClr val="tx1"/>
                </a:solidFill>
              </a:rPr>
              <a:t>Star Recruiter Plaque </a:t>
            </a:r>
          </a:p>
          <a:p>
            <a:pPr>
              <a:buFont typeface="Arial" panose="020B0604020202020204" pitchFamily="34" charset="0"/>
              <a:buChar char="•"/>
            </a:pPr>
            <a:r>
              <a:rPr lang="en-US" sz="1600" b="1" dirty="0">
                <a:solidFill>
                  <a:schemeClr val="tx1"/>
                </a:solidFill>
              </a:rPr>
              <a:t>$100</a:t>
            </a:r>
          </a:p>
          <a:p>
            <a:endParaRPr lang="en-US" dirty="0"/>
          </a:p>
        </p:txBody>
      </p:sp>
      <p:sp>
        <p:nvSpPr>
          <p:cNvPr id="5" name="Date Placeholder 4">
            <a:extLst>
              <a:ext uri="{FF2B5EF4-FFF2-40B4-BE49-F238E27FC236}">
                <a16:creationId xmlns:a16="http://schemas.microsoft.com/office/drawing/2014/main" id="{25A0BC23-BEDF-4190-973B-762E51FC378C}"/>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6" name="Footer Placeholder 5">
            <a:extLst>
              <a:ext uri="{FF2B5EF4-FFF2-40B4-BE49-F238E27FC236}">
                <a16:creationId xmlns:a16="http://schemas.microsoft.com/office/drawing/2014/main" id="{69F04752-C499-424F-AA31-757B50CF6CA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7" name="Slide Number Placeholder 6">
            <a:extLst>
              <a:ext uri="{FF2B5EF4-FFF2-40B4-BE49-F238E27FC236}">
                <a16:creationId xmlns:a16="http://schemas.microsoft.com/office/drawing/2014/main" id="{7B6A34F7-3DDC-4F47-B172-E02B7A622639}"/>
              </a:ext>
            </a:extLst>
          </p:cNvPr>
          <p:cNvSpPr>
            <a:spLocks noGrp="1"/>
          </p:cNvSpPr>
          <p:nvPr>
            <p:ph type="sldNum" sz="quarter" idx="4"/>
          </p:nvPr>
        </p:nvSpPr>
        <p:spPr/>
        <p:txBody>
          <a:bodyPr/>
          <a:lstStyle/>
          <a:p>
            <a:fld id="{7423B5EF-D5A0-D847-9BE3-4BB7467DE79B}" type="slidenum">
              <a:rPr lang="en-US" smtClean="0"/>
              <a:pPr/>
              <a:t>27</a:t>
            </a:fld>
            <a:endParaRPr lang="en-US" dirty="0"/>
          </a:p>
        </p:txBody>
      </p:sp>
      <p:pic>
        <p:nvPicPr>
          <p:cNvPr id="9" name="Picture 8" descr="A close up of a sign&#10;&#10;Description automatically generated">
            <a:extLst>
              <a:ext uri="{FF2B5EF4-FFF2-40B4-BE49-F238E27FC236}">
                <a16:creationId xmlns:a16="http://schemas.microsoft.com/office/drawing/2014/main" id="{3B113C34-47FE-4C51-9EEF-91519B54775F}"/>
              </a:ext>
            </a:extLst>
          </p:cNvPr>
          <p:cNvPicPr>
            <a:picLocks noChangeAspect="1"/>
          </p:cNvPicPr>
          <p:nvPr/>
        </p:nvPicPr>
        <p:blipFill>
          <a:blip r:embed="rId2"/>
          <a:stretch>
            <a:fillRect/>
          </a:stretch>
        </p:blipFill>
        <p:spPr>
          <a:xfrm>
            <a:off x="748350" y="1815551"/>
            <a:ext cx="3854974" cy="3021827"/>
          </a:xfrm>
          <a:prstGeom prst="rect">
            <a:avLst/>
          </a:prstGeom>
        </p:spPr>
      </p:pic>
    </p:spTree>
    <p:extLst>
      <p:ext uri="{BB962C8B-B14F-4D97-AF65-F5344CB8AC3E}">
        <p14:creationId xmlns:p14="http://schemas.microsoft.com/office/powerpoint/2010/main" val="2022503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B3904A-6B74-490C-84BC-D669FDE68C29}"/>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5C279F6A-2572-4F64-89E1-B799B3225297}"/>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75C02BBF-9730-4702-A6EA-AF4A53E10E9C}"/>
              </a:ext>
            </a:extLst>
          </p:cNvPr>
          <p:cNvSpPr>
            <a:spLocks noGrp="1"/>
          </p:cNvSpPr>
          <p:nvPr>
            <p:ph type="sldNum" sz="quarter" idx="4"/>
          </p:nvPr>
        </p:nvSpPr>
        <p:spPr/>
        <p:txBody>
          <a:bodyPr/>
          <a:lstStyle/>
          <a:p>
            <a:fld id="{7423B5EF-D5A0-D847-9BE3-4BB7467DE79B}" type="slidenum">
              <a:rPr lang="en-US" smtClean="0"/>
              <a:pPr/>
              <a:t>28</a:t>
            </a:fld>
            <a:endParaRPr lang="en-US" dirty="0"/>
          </a:p>
        </p:txBody>
      </p:sp>
      <p:sp>
        <p:nvSpPr>
          <p:cNvPr id="8" name="Rectangle 7">
            <a:extLst>
              <a:ext uri="{FF2B5EF4-FFF2-40B4-BE49-F238E27FC236}">
                <a16:creationId xmlns:a16="http://schemas.microsoft.com/office/drawing/2014/main" id="{C7C07F4D-E3D7-45B9-A8F0-766234577597}"/>
              </a:ext>
            </a:extLst>
          </p:cNvPr>
          <p:cNvSpPr/>
          <p:nvPr/>
        </p:nvSpPr>
        <p:spPr>
          <a:xfrm>
            <a:off x="6462585" y="1271152"/>
            <a:ext cx="5275760" cy="3200876"/>
          </a:xfrm>
          <a:prstGeom prst="rect">
            <a:avLst/>
          </a:prstGeom>
        </p:spPr>
        <p:txBody>
          <a:bodyPr wrap="square">
            <a:spAutoFit/>
          </a:bodyPr>
          <a:lstStyle/>
          <a:p>
            <a:r>
              <a:rPr lang="en-US" sz="2400" b="1" dirty="0">
                <a:solidFill>
                  <a:srgbClr val="FF0000"/>
                </a:solidFill>
              </a:rPr>
              <a:t>       *</a:t>
            </a:r>
            <a:r>
              <a:rPr lang="en-US" sz="2800" b="1" dirty="0">
                <a:solidFill>
                  <a:srgbClr val="FF0000"/>
                </a:solidFill>
              </a:rPr>
              <a:t>Recruit A New Knight*</a:t>
            </a:r>
            <a:endParaRPr lang="en-US" sz="2400" b="1" dirty="0">
              <a:solidFill>
                <a:srgbClr val="FF0000"/>
              </a:solidFill>
            </a:endParaRPr>
          </a:p>
          <a:p>
            <a:endParaRPr lang="en-US" sz="2400" b="1" dirty="0"/>
          </a:p>
          <a:p>
            <a:r>
              <a:rPr lang="en-US" sz="2400" b="1" dirty="0"/>
              <a:t>  				</a:t>
            </a:r>
            <a:r>
              <a:rPr lang="en-US" b="1" dirty="0">
                <a:solidFill>
                  <a:schemeClr val="accent5">
                    <a:lumMod val="75000"/>
                  </a:schemeClr>
                </a:solidFill>
              </a:rPr>
              <a:t>Contest Period: </a:t>
            </a:r>
          </a:p>
          <a:p>
            <a:r>
              <a:rPr lang="en-US" b="1" dirty="0">
                <a:solidFill>
                  <a:schemeClr val="accent5">
                    <a:lumMod val="75000"/>
                  </a:schemeClr>
                </a:solidFill>
              </a:rPr>
              <a:t>		 July 1, 2019 to June 30, 2020</a:t>
            </a:r>
          </a:p>
          <a:p>
            <a:r>
              <a:rPr lang="en-US" dirty="0"/>
              <a:t>			</a:t>
            </a:r>
          </a:p>
          <a:p>
            <a:r>
              <a:rPr lang="en-US" sz="1400" dirty="0"/>
              <a:t>	</a:t>
            </a:r>
            <a:r>
              <a:rPr lang="en-US" dirty="0"/>
              <a:t>Contest winner will be mailed the prize 	         	throughout the year except as noted. 													Only one pin will be awarded to 				  a Knight in the fraternal year.</a:t>
            </a:r>
          </a:p>
        </p:txBody>
      </p:sp>
      <p:pic>
        <p:nvPicPr>
          <p:cNvPr id="10" name="Picture 9" descr="A close up of a sign&#10;&#10;Description automatically generated">
            <a:extLst>
              <a:ext uri="{FF2B5EF4-FFF2-40B4-BE49-F238E27FC236}">
                <a16:creationId xmlns:a16="http://schemas.microsoft.com/office/drawing/2014/main" id="{1CBF2DCD-02AA-4DF4-AD21-EA16C8CECFB9}"/>
              </a:ext>
            </a:extLst>
          </p:cNvPr>
          <p:cNvPicPr>
            <a:picLocks noChangeAspect="1"/>
          </p:cNvPicPr>
          <p:nvPr/>
        </p:nvPicPr>
        <p:blipFill>
          <a:blip r:embed="rId2"/>
          <a:stretch>
            <a:fillRect/>
          </a:stretch>
        </p:blipFill>
        <p:spPr>
          <a:xfrm>
            <a:off x="1478744" y="2955234"/>
            <a:ext cx="3684092" cy="288930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5E3F9AD-4AB5-493D-9CA1-88641E35DCD6}"/>
              </a:ext>
            </a:extLst>
          </p:cNvPr>
          <p:cNvPicPr>
            <a:picLocks noChangeAspect="1"/>
          </p:cNvPicPr>
          <p:nvPr/>
        </p:nvPicPr>
        <p:blipFill>
          <a:blip r:embed="rId3"/>
          <a:stretch>
            <a:fillRect/>
          </a:stretch>
        </p:blipFill>
        <p:spPr>
          <a:xfrm>
            <a:off x="10438744" y="5120713"/>
            <a:ext cx="1382191" cy="1409526"/>
          </a:xfrm>
          <a:prstGeom prst="rect">
            <a:avLst/>
          </a:prstGeom>
        </p:spPr>
      </p:pic>
    </p:spTree>
    <p:extLst>
      <p:ext uri="{BB962C8B-B14F-4D97-AF65-F5344CB8AC3E}">
        <p14:creationId xmlns:p14="http://schemas.microsoft.com/office/powerpoint/2010/main" val="55635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AB376-7B64-4199-946F-6E6FD301B845}"/>
              </a:ext>
            </a:extLst>
          </p:cNvPr>
          <p:cNvSpPr>
            <a:spLocks noGrp="1"/>
          </p:cNvSpPr>
          <p:nvPr>
            <p:ph idx="1"/>
          </p:nvPr>
        </p:nvSpPr>
        <p:spPr>
          <a:xfrm>
            <a:off x="531627" y="2305120"/>
            <a:ext cx="9746805" cy="3714680"/>
          </a:xfrm>
        </p:spPr>
        <p:txBody>
          <a:bodyPr>
            <a:noAutofit/>
          </a:bodyPr>
          <a:lstStyle/>
          <a:p>
            <a:pPr marL="0" indent="0">
              <a:buNone/>
            </a:pPr>
            <a:r>
              <a:rPr lang="en-US" sz="2000" b="1" dirty="0">
                <a:solidFill>
                  <a:schemeClr val="accent5">
                    <a:lumMod val="75000"/>
                  </a:schemeClr>
                </a:solidFill>
              </a:rPr>
              <a:t>*Recruit A New Knight*</a:t>
            </a:r>
          </a:p>
          <a:p>
            <a:pPr marL="0" indent="0">
              <a:buNone/>
            </a:pPr>
            <a:r>
              <a:rPr lang="en-US" b="1" dirty="0">
                <a:solidFill>
                  <a:srgbClr val="FF0000"/>
                </a:solidFill>
              </a:rPr>
              <a:t>Contest Rules:</a:t>
            </a:r>
          </a:p>
          <a:p>
            <a:pPr marL="914400" lvl="2" indent="0">
              <a:buNone/>
            </a:pPr>
            <a:r>
              <a:rPr lang="en-US" sz="2000" dirty="0">
                <a:solidFill>
                  <a:schemeClr val="tx1"/>
                </a:solidFill>
              </a:rPr>
              <a:t>•A Knight recruiting one new member during the contest period will receive: Star Recruiter Pin</a:t>
            </a:r>
          </a:p>
          <a:p>
            <a:pPr marL="914400" lvl="2" indent="0">
              <a:buNone/>
            </a:pPr>
            <a:r>
              <a:rPr lang="en-US" sz="2000" dirty="0">
                <a:solidFill>
                  <a:schemeClr val="tx1"/>
                </a:solidFill>
              </a:rPr>
              <a:t>• A Knight recruiting five or more new members during the contest period will receive: Stainless steel, three-inch-long, seven-function pocketknife engraved with “Knights of Columbus - For God and Country</a:t>
            </a:r>
          </a:p>
          <a:p>
            <a:pPr marL="914400" lvl="2" indent="0">
              <a:buNone/>
            </a:pPr>
            <a:r>
              <a:rPr lang="en-US" sz="2000" dirty="0">
                <a:solidFill>
                  <a:schemeClr val="tx1"/>
                </a:solidFill>
              </a:rPr>
              <a:t>• A Knight recruiting ten or more new members during the contest period will receive: $5 for every Knight recruited. This award will be presented at the 2020 Arizona State Convention</a:t>
            </a:r>
          </a:p>
        </p:txBody>
      </p:sp>
      <p:sp>
        <p:nvSpPr>
          <p:cNvPr id="4" name="Date Placeholder 3">
            <a:extLst>
              <a:ext uri="{FF2B5EF4-FFF2-40B4-BE49-F238E27FC236}">
                <a16:creationId xmlns:a16="http://schemas.microsoft.com/office/drawing/2014/main" id="{6D3A810A-FA00-4DCF-85B6-D2DD612182E0}"/>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97179DE7-0639-42E5-8191-46EDDFA23D5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4C24782D-0C52-41DC-AD71-F4B53E4134D7}"/>
              </a:ext>
            </a:extLst>
          </p:cNvPr>
          <p:cNvSpPr>
            <a:spLocks noGrp="1"/>
          </p:cNvSpPr>
          <p:nvPr>
            <p:ph type="sldNum" sz="quarter" idx="4"/>
          </p:nvPr>
        </p:nvSpPr>
        <p:spPr/>
        <p:txBody>
          <a:bodyPr/>
          <a:lstStyle/>
          <a:p>
            <a:fld id="{7423B5EF-D5A0-D847-9BE3-4BB7467DE79B}" type="slidenum">
              <a:rPr lang="en-US" smtClean="0"/>
              <a:pPr/>
              <a:t>29</a:t>
            </a:fld>
            <a:endParaRPr lang="en-US" dirty="0"/>
          </a:p>
        </p:txBody>
      </p:sp>
      <p:pic>
        <p:nvPicPr>
          <p:cNvPr id="7" name="Picture 6" descr="A picture containing text&#10;&#10;Description automatically generated">
            <a:extLst>
              <a:ext uri="{FF2B5EF4-FFF2-40B4-BE49-F238E27FC236}">
                <a16:creationId xmlns:a16="http://schemas.microsoft.com/office/drawing/2014/main" id="{35E3F9AD-4AB5-493D-9CA1-88641E35DCD6}"/>
              </a:ext>
            </a:extLst>
          </p:cNvPr>
          <p:cNvPicPr>
            <a:picLocks noChangeAspect="1"/>
          </p:cNvPicPr>
          <p:nvPr/>
        </p:nvPicPr>
        <p:blipFill>
          <a:blip r:embed="rId2"/>
          <a:stretch>
            <a:fillRect/>
          </a:stretch>
        </p:blipFill>
        <p:spPr>
          <a:xfrm>
            <a:off x="10438744" y="2603500"/>
            <a:ext cx="1382191" cy="1409526"/>
          </a:xfrm>
          <a:prstGeom prst="rect">
            <a:avLst/>
          </a:prstGeom>
        </p:spPr>
      </p:pic>
      <p:pic>
        <p:nvPicPr>
          <p:cNvPr id="8" name="Picture 7" descr="A picture containing opener, sky&#10;&#10;Description automatically generated">
            <a:extLst>
              <a:ext uri="{FF2B5EF4-FFF2-40B4-BE49-F238E27FC236}">
                <a16:creationId xmlns:a16="http://schemas.microsoft.com/office/drawing/2014/main" id="{AC836713-43DF-4D6F-AD4D-A3950A780848}"/>
              </a:ext>
            </a:extLst>
          </p:cNvPr>
          <p:cNvPicPr>
            <a:picLocks noChangeAspect="1"/>
          </p:cNvPicPr>
          <p:nvPr/>
        </p:nvPicPr>
        <p:blipFill>
          <a:blip r:embed="rId3"/>
          <a:stretch>
            <a:fillRect/>
          </a:stretch>
        </p:blipFill>
        <p:spPr>
          <a:xfrm>
            <a:off x="10278433" y="4209897"/>
            <a:ext cx="1542502" cy="1336835"/>
          </a:xfrm>
          <a:prstGeom prst="rect">
            <a:avLst/>
          </a:prstGeom>
        </p:spPr>
      </p:pic>
    </p:spTree>
    <p:extLst>
      <p:ext uri="{BB962C8B-B14F-4D97-AF65-F5344CB8AC3E}">
        <p14:creationId xmlns:p14="http://schemas.microsoft.com/office/powerpoint/2010/main" val="974817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Did We Finish?</a:t>
            </a:r>
          </a:p>
        </p:txBody>
      </p:sp>
      <p:sp>
        <p:nvSpPr>
          <p:cNvPr id="3" name="Content Placeholder 2"/>
          <p:cNvSpPr>
            <a:spLocks noGrp="1"/>
          </p:cNvSpPr>
          <p:nvPr>
            <p:ph idx="1"/>
          </p:nvPr>
        </p:nvSpPr>
        <p:spPr>
          <a:xfrm>
            <a:off x="556054" y="2248930"/>
            <a:ext cx="10898660" cy="3867665"/>
          </a:xfrm>
        </p:spPr>
        <p:txBody>
          <a:bodyPr>
            <a:normAutofit/>
          </a:bodyPr>
          <a:lstStyle/>
          <a:p>
            <a:pPr marL="0" indent="0">
              <a:buNone/>
            </a:pPr>
            <a:r>
              <a:rPr lang="en-US" sz="3200" dirty="0">
                <a:solidFill>
                  <a:schemeClr val="tx1"/>
                </a:solidFill>
              </a:rPr>
              <a:t>Supreme intake goal of 950 new members, we missed that by less than 100</a:t>
            </a:r>
          </a:p>
          <a:p>
            <a:pPr marL="0" indent="0">
              <a:buNone/>
            </a:pPr>
            <a:endParaRPr lang="en-US" sz="3200" dirty="0">
              <a:solidFill>
                <a:schemeClr val="tx1"/>
              </a:solidFill>
            </a:endParaRPr>
          </a:p>
          <a:p>
            <a:pPr marL="0" indent="0">
              <a:buNone/>
            </a:pPr>
            <a:r>
              <a:rPr lang="en-US" sz="3200" dirty="0">
                <a:solidFill>
                  <a:schemeClr val="tx1"/>
                </a:solidFill>
              </a:rPr>
              <a:t>Supreme Star Council goal of 26, we fell short</a:t>
            </a:r>
          </a:p>
          <a:p>
            <a:pPr marL="12700" lvl="1" indent="0">
              <a:buNone/>
            </a:pPr>
            <a:r>
              <a:rPr lang="en-US" sz="3200" dirty="0">
                <a:solidFill>
                  <a:schemeClr val="tx1"/>
                </a:solidFill>
              </a:rPr>
              <a:t>Membership, Insurance, Forms and Compliance all played rolls </a:t>
            </a:r>
          </a:p>
          <a:p>
            <a:pPr marL="457200" lvl="1" indent="0">
              <a:buNone/>
            </a:pPr>
            <a:endParaRPr lang="en-US" sz="2800" dirty="0">
              <a:solidFill>
                <a:schemeClr val="tx1"/>
              </a:solidFill>
            </a:endParaRP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a:t>
            </a:fld>
            <a:endParaRPr lang="en-US" dirty="0"/>
          </a:p>
        </p:txBody>
      </p:sp>
    </p:spTree>
    <p:extLst>
      <p:ext uri="{BB962C8B-B14F-4D97-AF65-F5344CB8AC3E}">
        <p14:creationId xmlns:p14="http://schemas.microsoft.com/office/powerpoint/2010/main" val="1258540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MEMBERSHIP DIRECTOR</a:t>
            </a:r>
          </a:p>
        </p:txBody>
      </p:sp>
      <p:sp>
        <p:nvSpPr>
          <p:cNvPr id="3" name="Text Placeholder 2"/>
          <p:cNvSpPr>
            <a:spLocks noGrp="1"/>
          </p:cNvSpPr>
          <p:nvPr>
            <p:ph type="body" sz="half" idx="2"/>
          </p:nvPr>
        </p:nvSpPr>
        <p:spPr/>
        <p:txBody>
          <a:bodyPr/>
          <a:lstStyle/>
          <a:p>
            <a:pPr algn="ctr"/>
            <a:r>
              <a:rPr lang="en-US" sz="4000" dirty="0">
                <a:solidFill>
                  <a:schemeClr val="tx1"/>
                </a:solidFill>
              </a:rPr>
              <a:t>Bobby Nielsen</a:t>
            </a:r>
          </a:p>
          <a:p>
            <a:pPr algn="ctr"/>
            <a:r>
              <a:rPr lang="en-US" sz="4000" dirty="0">
                <a:solidFill>
                  <a:schemeClr val="tx1"/>
                </a:solidFill>
              </a:rPr>
              <a:t>membership@kofc-az.org</a:t>
            </a:r>
          </a:p>
          <a:p>
            <a:pPr algn="ctr"/>
            <a:r>
              <a:rPr lang="en-US" sz="4000" dirty="0">
                <a:solidFill>
                  <a:schemeClr val="tx1"/>
                </a:solidFill>
              </a:rPr>
              <a:t>520 349-0728</a:t>
            </a:r>
          </a:p>
          <a:p>
            <a:endParaRPr lang="en-US" dirty="0"/>
          </a:p>
        </p:txBody>
      </p:sp>
      <p:sp>
        <p:nvSpPr>
          <p:cNvPr id="4" name="Date Placeholder 3"/>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30</a:t>
            </a:fld>
            <a:endParaRPr lang="en-US" dirty="0"/>
          </a:p>
        </p:txBody>
      </p:sp>
    </p:spTree>
    <p:extLst>
      <p:ext uri="{BB962C8B-B14F-4D97-AF65-F5344CB8AC3E}">
        <p14:creationId xmlns:p14="http://schemas.microsoft.com/office/powerpoint/2010/main" val="757472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F7B5-1F77-44D3-8FE4-CB6A5813FF3D}"/>
              </a:ext>
            </a:extLst>
          </p:cNvPr>
          <p:cNvSpPr>
            <a:spLocks noGrp="1"/>
          </p:cNvSpPr>
          <p:nvPr>
            <p:ph type="title"/>
          </p:nvPr>
        </p:nvSpPr>
        <p:spPr/>
        <p:txBody>
          <a:bodyPr/>
          <a:lstStyle/>
          <a:p>
            <a:r>
              <a:rPr lang="en-US" sz="5400" dirty="0"/>
              <a:t>Online Membership</a:t>
            </a:r>
            <a:br>
              <a:rPr lang="en-US" sz="5400"/>
            </a:br>
            <a:endParaRPr lang="en-US" sz="5400" dirty="0"/>
          </a:p>
        </p:txBody>
      </p:sp>
      <p:sp>
        <p:nvSpPr>
          <p:cNvPr id="3" name="Text Placeholder 2">
            <a:extLst>
              <a:ext uri="{FF2B5EF4-FFF2-40B4-BE49-F238E27FC236}">
                <a16:creationId xmlns:a16="http://schemas.microsoft.com/office/drawing/2014/main" id="{3B141FAF-674B-43C1-B79B-AD69C81119AB}"/>
              </a:ext>
            </a:extLst>
          </p:cNvPr>
          <p:cNvSpPr>
            <a:spLocks noGrp="1"/>
          </p:cNvSpPr>
          <p:nvPr>
            <p:ph type="body" idx="1"/>
          </p:nvPr>
        </p:nvSpPr>
        <p:spPr>
          <a:xfrm>
            <a:off x="6686023" y="1125415"/>
            <a:ext cx="5327785" cy="4037428"/>
          </a:xfrm>
        </p:spPr>
        <p:txBody>
          <a:bodyPr/>
          <a:lstStyle/>
          <a:p>
            <a:r>
              <a:rPr lang="en-US" dirty="0"/>
              <a:t>Larry Becker, PSD, State On-Line Membership Coordinator</a:t>
            </a:r>
          </a:p>
          <a:p>
            <a:r>
              <a:rPr lang="en-US" dirty="0"/>
              <a:t>azlarry@cox.net</a:t>
            </a:r>
          </a:p>
          <a:p>
            <a:r>
              <a:rPr lang="en-US" dirty="0"/>
              <a:t>Cell: 480.760.5122</a:t>
            </a:r>
          </a:p>
          <a:p>
            <a:endParaRPr lang="en-US" dirty="0"/>
          </a:p>
        </p:txBody>
      </p:sp>
      <p:sp>
        <p:nvSpPr>
          <p:cNvPr id="4" name="Date Placeholder 3">
            <a:extLst>
              <a:ext uri="{FF2B5EF4-FFF2-40B4-BE49-F238E27FC236}">
                <a16:creationId xmlns:a16="http://schemas.microsoft.com/office/drawing/2014/main" id="{6682DB49-1833-44B9-9F3A-A4AF738A2227}"/>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068FBC7F-ECD7-467E-9DD3-9AA54C81EB0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6AFD988D-40EA-44DB-858E-6066520483C0}"/>
              </a:ext>
            </a:extLst>
          </p:cNvPr>
          <p:cNvSpPr>
            <a:spLocks noGrp="1"/>
          </p:cNvSpPr>
          <p:nvPr>
            <p:ph type="sldNum" sz="quarter" idx="4"/>
          </p:nvPr>
        </p:nvSpPr>
        <p:spPr/>
        <p:txBody>
          <a:bodyPr/>
          <a:lstStyle/>
          <a:p>
            <a:fld id="{7423B5EF-D5A0-D847-9BE3-4BB7467DE79B}" type="slidenum">
              <a:rPr lang="en-US" smtClean="0"/>
              <a:pPr/>
              <a:t>31</a:t>
            </a:fld>
            <a:endParaRPr lang="en-US" dirty="0"/>
          </a:p>
        </p:txBody>
      </p:sp>
    </p:spTree>
    <p:extLst>
      <p:ext uri="{BB962C8B-B14F-4D97-AF65-F5344CB8AC3E}">
        <p14:creationId xmlns:p14="http://schemas.microsoft.com/office/powerpoint/2010/main" val="3588499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Membership Keys to Success</a:t>
            </a:r>
          </a:p>
        </p:txBody>
      </p:sp>
      <p:sp>
        <p:nvSpPr>
          <p:cNvPr id="3" name="Content Placeholder 2"/>
          <p:cNvSpPr>
            <a:spLocks noGrp="1"/>
          </p:cNvSpPr>
          <p:nvPr>
            <p:ph idx="1"/>
          </p:nvPr>
        </p:nvSpPr>
        <p:spPr/>
        <p:txBody>
          <a:bodyPr/>
          <a:lstStyle/>
          <a:p>
            <a:r>
              <a:rPr lang="en-US" b="1" dirty="0"/>
              <a:t>Talk About The Program – </a:t>
            </a:r>
            <a:r>
              <a:rPr lang="en-US" dirty="0"/>
              <a:t>The program is most successful when it’s a frequent topic of discussion. Having open, honest discussion with your councils helps them better understand the program, and makes them more likely to utilize it as a recruiting tool. And you can’t just talk about it once. Districts that have excelled on Online Membership have talked about it continuously. You should too.</a:t>
            </a:r>
          </a:p>
          <a:p>
            <a:r>
              <a:rPr lang="en-US" b="1" dirty="0"/>
              <a:t>Engage Your Members – </a:t>
            </a:r>
            <a:r>
              <a:rPr lang="en-US" dirty="0"/>
              <a:t>Let your members ask questions! Discussion about the program is critical! Question and answer sessions are very helpful to clear up confusion. Address it head on. And most of all, listen to your membership. </a:t>
            </a:r>
          </a:p>
          <a:p>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32</a:t>
            </a:fld>
            <a:endParaRPr lang="en-US" dirty="0"/>
          </a:p>
        </p:txBody>
      </p:sp>
    </p:spTree>
    <p:extLst>
      <p:ext uri="{BB962C8B-B14F-4D97-AF65-F5344CB8AC3E}">
        <p14:creationId xmlns:p14="http://schemas.microsoft.com/office/powerpoint/2010/main" val="1492529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Membership Keys to Success</a:t>
            </a:r>
          </a:p>
        </p:txBody>
      </p:sp>
      <p:sp>
        <p:nvSpPr>
          <p:cNvPr id="3" name="Content Placeholder 2"/>
          <p:cNvSpPr>
            <a:spLocks noGrp="1"/>
          </p:cNvSpPr>
          <p:nvPr>
            <p:ph idx="1"/>
          </p:nvPr>
        </p:nvSpPr>
        <p:spPr>
          <a:xfrm>
            <a:off x="1154954" y="2603500"/>
            <a:ext cx="8825659" cy="3416300"/>
          </a:xfrm>
        </p:spPr>
        <p:txBody>
          <a:bodyPr>
            <a:normAutofit fontScale="92500" lnSpcReduction="10000"/>
          </a:bodyPr>
          <a:lstStyle/>
          <a:p>
            <a:r>
              <a:rPr lang="en-US" b="1" dirty="0"/>
              <a:t>Be A Positive Leader – </a:t>
            </a:r>
            <a:r>
              <a:rPr lang="en-US" dirty="0"/>
              <a:t>If you treat this program as something that you don’t want to do, your membership will adopt the same attitude. This program is a powerful tool that you and your councils can use to invite men to take that first step toward lifelong council based membership in the Order. If you treat it that way, your councils will follow.</a:t>
            </a:r>
          </a:p>
          <a:p>
            <a:r>
              <a:rPr lang="en-US" b="1" dirty="0"/>
              <a:t>Recruit –</a:t>
            </a:r>
            <a:r>
              <a:rPr lang="en-US" dirty="0"/>
              <a:t> The online membership initiative provides a simpler way for men to join. Train your councils to use it. Utilize online membership at church drives, council events, and men’s conferences. If they don’t sign up right on the spot, don’t worry. Collect email addresses and we will put them into a marketing campaign that tells them more about why they should join. We can also personalize emails from you, your chaplain, or your membership director for large-scale events. And don’t forget to invite men to join who have told you that they didn’t have time in the past!</a:t>
            </a:r>
          </a:p>
          <a:p>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33</a:t>
            </a:fld>
            <a:endParaRPr lang="en-US" dirty="0"/>
          </a:p>
        </p:txBody>
      </p:sp>
    </p:spTree>
    <p:extLst>
      <p:ext uri="{BB962C8B-B14F-4D97-AF65-F5344CB8AC3E}">
        <p14:creationId xmlns:p14="http://schemas.microsoft.com/office/powerpoint/2010/main" val="3823725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Membership Keys to Success</a:t>
            </a:r>
          </a:p>
        </p:txBody>
      </p:sp>
      <p:sp>
        <p:nvSpPr>
          <p:cNvPr id="3" name="Content Placeholder 2"/>
          <p:cNvSpPr>
            <a:spLocks noGrp="1"/>
          </p:cNvSpPr>
          <p:nvPr>
            <p:ph idx="1"/>
          </p:nvPr>
        </p:nvSpPr>
        <p:spPr/>
        <p:txBody>
          <a:bodyPr/>
          <a:lstStyle/>
          <a:p>
            <a:r>
              <a:rPr lang="en-US" b="1" dirty="0"/>
              <a:t>Make Online Members Feel Included – </a:t>
            </a:r>
            <a:r>
              <a:rPr lang="en-US" dirty="0"/>
              <a:t>The online membership program is set up to take an online experience offline. Promote your councils and events to online members. Invite them to volunteer. And don’t be afraid to brag a little. The more online members hear about the great work you do, and the more they feel included, the more they’ll want to join councils.</a:t>
            </a:r>
          </a:p>
          <a:p>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34</a:t>
            </a:fld>
            <a:endParaRPr lang="en-US" dirty="0"/>
          </a:p>
        </p:txBody>
      </p:sp>
    </p:spTree>
    <p:extLst>
      <p:ext uri="{BB962C8B-B14F-4D97-AF65-F5344CB8AC3E}">
        <p14:creationId xmlns:p14="http://schemas.microsoft.com/office/powerpoint/2010/main" val="320007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Transfer Online Members</a:t>
            </a:r>
          </a:p>
        </p:txBody>
      </p:sp>
      <p:sp>
        <p:nvSpPr>
          <p:cNvPr id="3" name="Content Placeholder 2"/>
          <p:cNvSpPr>
            <a:spLocks noGrp="1"/>
          </p:cNvSpPr>
          <p:nvPr>
            <p:ph idx="1"/>
          </p:nvPr>
        </p:nvSpPr>
        <p:spPr/>
        <p:txBody>
          <a:bodyPr/>
          <a:lstStyle/>
          <a:p>
            <a:r>
              <a:rPr lang="en-US" dirty="0"/>
              <a:t>You can now find, track and transfer Online Members in Officers Online.</a:t>
            </a:r>
          </a:p>
          <a:p>
            <a:r>
              <a:rPr lang="en-US" dirty="0"/>
              <a:t>The State On-Line Coordinator assigns online members as member-prospects to a specific local council based on where they live, or where they attend Church. </a:t>
            </a:r>
          </a:p>
          <a:p>
            <a:r>
              <a:rPr lang="en-US" dirty="0"/>
              <a:t>If the council accepts that member’s application for transfer, they can complete the transfer process without submitting a Form 100. All you have to do enter the member’s first degree date in Officers Online. </a:t>
            </a:r>
          </a:p>
          <a:p>
            <a:r>
              <a:rPr lang="en-US" dirty="0"/>
              <a:t>If men who join online say they want to join a council, don’t make them wait! Let’s make sure we make it happen.</a:t>
            </a:r>
          </a:p>
          <a:p>
            <a:pPr marL="0" indent="0">
              <a:buNone/>
            </a:pPr>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35</a:t>
            </a:fld>
            <a:endParaRPr lang="en-US" dirty="0"/>
          </a:p>
        </p:txBody>
      </p:sp>
    </p:spTree>
    <p:extLst>
      <p:ext uri="{BB962C8B-B14F-4D97-AF65-F5344CB8AC3E}">
        <p14:creationId xmlns:p14="http://schemas.microsoft.com/office/powerpoint/2010/main" val="2269126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Credit Is Assigned</a:t>
            </a:r>
          </a:p>
        </p:txBody>
      </p:sp>
      <p:sp>
        <p:nvSpPr>
          <p:cNvPr id="3" name="Content Placeholder 2"/>
          <p:cNvSpPr>
            <a:spLocks noGrp="1"/>
          </p:cNvSpPr>
          <p:nvPr>
            <p:ph idx="1"/>
          </p:nvPr>
        </p:nvSpPr>
        <p:spPr/>
        <p:txBody>
          <a:bodyPr/>
          <a:lstStyle/>
          <a:p>
            <a:pPr marL="0" indent="0">
              <a:buNone/>
            </a:pPr>
            <a:endParaRPr lang="en-US" dirty="0"/>
          </a:p>
          <a:p>
            <a:r>
              <a:rPr lang="en-US" dirty="0"/>
              <a:t>Online Members count towards Circle of Honor and Star Council goals.</a:t>
            </a:r>
          </a:p>
          <a:p>
            <a:r>
              <a:rPr lang="en-US" dirty="0"/>
              <a:t>States receive a +1 for any man who joins online in their state. And, states WILL NOT receive a -1 quota hit if online members do not renew their online membership the next year.</a:t>
            </a:r>
          </a:p>
          <a:p>
            <a:r>
              <a:rPr lang="en-US" dirty="0"/>
              <a:t>Councils receive a +1 when online members transfer to local council membership. And if they are an insurance client, the council will receive a +1 for that too.</a:t>
            </a:r>
          </a:p>
          <a:p>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36</a:t>
            </a:fld>
            <a:endParaRPr lang="en-US" dirty="0"/>
          </a:p>
        </p:txBody>
      </p:sp>
    </p:spTree>
    <p:extLst>
      <p:ext uri="{BB962C8B-B14F-4D97-AF65-F5344CB8AC3E}">
        <p14:creationId xmlns:p14="http://schemas.microsoft.com/office/powerpoint/2010/main" val="2140126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Dues Adjustments Are Given</a:t>
            </a:r>
          </a:p>
        </p:txBody>
      </p:sp>
      <p:sp>
        <p:nvSpPr>
          <p:cNvPr id="3" name="Content Placeholder 2"/>
          <p:cNvSpPr>
            <a:spLocks noGrp="1"/>
          </p:cNvSpPr>
          <p:nvPr>
            <p:ph idx="1"/>
          </p:nvPr>
        </p:nvSpPr>
        <p:spPr/>
        <p:txBody>
          <a:bodyPr>
            <a:normAutofit fontScale="92500" lnSpcReduction="10000"/>
          </a:bodyPr>
          <a:lstStyle/>
          <a:p>
            <a:r>
              <a:rPr lang="en-US" dirty="0"/>
              <a:t>When an online member converts to a local council, the council receives a dues adjustment credit.</a:t>
            </a:r>
          </a:p>
          <a:p>
            <a:r>
              <a:rPr lang="en-US" dirty="0"/>
              <a:t>That credit is determined based on what has already been assessed to the member. He paid $30 when he joined online. </a:t>
            </a:r>
          </a:p>
          <a:p>
            <a:r>
              <a:rPr lang="en-US" dirty="0"/>
              <a:t>If his account been assessed for state or supreme per capita (depending on the time of year), the council will receive the full $30 as a dues adjustment credit. </a:t>
            </a:r>
          </a:p>
          <a:p>
            <a:r>
              <a:rPr lang="en-US" dirty="0"/>
              <a:t>If his account has already been assessed for state and/or supreme per capita, the council will receive the $30 LESS that amount.</a:t>
            </a:r>
          </a:p>
          <a:p>
            <a:pPr marL="0" indent="0">
              <a:buNone/>
            </a:pPr>
            <a:endParaRPr lang="en-US" dirty="0"/>
          </a:p>
          <a:p>
            <a:pPr marL="0" indent="0">
              <a:buNone/>
            </a:pPr>
            <a:r>
              <a:rPr lang="en-US" dirty="0"/>
              <a:t>	</a:t>
            </a: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37</a:t>
            </a:fld>
            <a:endParaRPr lang="en-US" dirty="0"/>
          </a:p>
        </p:txBody>
      </p:sp>
    </p:spTree>
    <p:extLst>
      <p:ext uri="{BB962C8B-B14F-4D97-AF65-F5344CB8AC3E}">
        <p14:creationId xmlns:p14="http://schemas.microsoft.com/office/powerpoint/2010/main" val="1789958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88" y="973668"/>
            <a:ext cx="9703516" cy="706964"/>
          </a:xfrm>
        </p:spPr>
        <p:txBody>
          <a:bodyPr/>
          <a:lstStyle/>
          <a:p>
            <a:r>
              <a:rPr lang="en-US" dirty="0"/>
              <a:t>Online Membership Promotional Materials</a:t>
            </a:r>
          </a:p>
        </p:txBody>
      </p:sp>
      <p:sp>
        <p:nvSpPr>
          <p:cNvPr id="3" name="Content Placeholder 2"/>
          <p:cNvSpPr>
            <a:spLocks noGrp="1"/>
          </p:cNvSpPr>
          <p:nvPr>
            <p:ph idx="1"/>
          </p:nvPr>
        </p:nvSpPr>
        <p:spPr>
          <a:xfrm>
            <a:off x="733647" y="3088382"/>
            <a:ext cx="7002338" cy="2931417"/>
          </a:xfrm>
        </p:spPr>
        <p:txBody>
          <a:bodyPr/>
          <a:lstStyle/>
          <a:p>
            <a:r>
              <a:rPr lang="en-US" dirty="0"/>
              <a:t>Financial Secretaries can order at KofC Supplies Online</a:t>
            </a:r>
          </a:p>
          <a:p>
            <a:r>
              <a:rPr lang="en-US" dirty="0"/>
              <a:t>#10536 – Join Us Business Card</a:t>
            </a:r>
          </a:p>
          <a:p>
            <a:r>
              <a:rPr lang="en-US" dirty="0"/>
              <a:t>#10537 – Why Join? Bi-fold Brochure</a:t>
            </a:r>
          </a:p>
          <a:p>
            <a:r>
              <a:rPr lang="en-US" dirty="0"/>
              <a:t>These are not available via KnightsGear </a:t>
            </a:r>
          </a:p>
          <a:p>
            <a:r>
              <a:rPr lang="en-US" dirty="0"/>
              <a:t>90 second commercial www.KofC.org/joinus</a:t>
            </a: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38</a:t>
            </a:fld>
            <a:endParaRPr lang="en-US" dirty="0"/>
          </a:p>
        </p:txBody>
      </p:sp>
      <p:sp>
        <p:nvSpPr>
          <p:cNvPr id="7" name="TextBox 6"/>
          <p:cNvSpPr txBox="1"/>
          <p:nvPr/>
        </p:nvSpPr>
        <p:spPr>
          <a:xfrm>
            <a:off x="7932737" y="2719051"/>
            <a:ext cx="3550504" cy="369332"/>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D3680C17-738D-4A39-8B33-5E375F40BED3}"/>
              </a:ext>
            </a:extLst>
          </p:cNvPr>
          <p:cNvPicPr>
            <a:picLocks noChangeAspect="1"/>
          </p:cNvPicPr>
          <p:nvPr/>
        </p:nvPicPr>
        <p:blipFill>
          <a:blip r:embed="rId2"/>
          <a:stretch>
            <a:fillRect/>
          </a:stretch>
        </p:blipFill>
        <p:spPr>
          <a:xfrm>
            <a:off x="10525227" y="3411514"/>
            <a:ext cx="1468857" cy="2100465"/>
          </a:xfrm>
          <a:prstGeom prst="rect">
            <a:avLst/>
          </a:prstGeom>
        </p:spPr>
      </p:pic>
      <p:pic>
        <p:nvPicPr>
          <p:cNvPr id="10" name="Picture 9">
            <a:extLst>
              <a:ext uri="{FF2B5EF4-FFF2-40B4-BE49-F238E27FC236}">
                <a16:creationId xmlns:a16="http://schemas.microsoft.com/office/drawing/2014/main" id="{4ED9E13E-3F6F-490D-8397-3336A0114FC3}"/>
              </a:ext>
            </a:extLst>
          </p:cNvPr>
          <p:cNvPicPr>
            <a:picLocks noChangeAspect="1"/>
          </p:cNvPicPr>
          <p:nvPr/>
        </p:nvPicPr>
        <p:blipFill>
          <a:blip r:embed="rId3"/>
          <a:stretch>
            <a:fillRect/>
          </a:stretch>
        </p:blipFill>
        <p:spPr>
          <a:xfrm>
            <a:off x="7661451" y="2524820"/>
            <a:ext cx="2706859" cy="4005419"/>
          </a:xfrm>
          <a:prstGeom prst="rect">
            <a:avLst/>
          </a:prstGeom>
        </p:spPr>
      </p:pic>
    </p:spTree>
    <p:extLst>
      <p:ext uri="{BB962C8B-B14F-4D97-AF65-F5344CB8AC3E}">
        <p14:creationId xmlns:p14="http://schemas.microsoft.com/office/powerpoint/2010/main" val="191556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ONLINE MEMBERSHIP</a:t>
            </a:r>
          </a:p>
        </p:txBody>
      </p:sp>
      <p:sp>
        <p:nvSpPr>
          <p:cNvPr id="3" name="Text Placeholder 2"/>
          <p:cNvSpPr>
            <a:spLocks noGrp="1"/>
          </p:cNvSpPr>
          <p:nvPr>
            <p:ph type="body" sz="half" idx="2"/>
          </p:nvPr>
        </p:nvSpPr>
        <p:spPr/>
        <p:txBody>
          <a:bodyPr>
            <a:normAutofit fontScale="92500" lnSpcReduction="20000"/>
          </a:bodyPr>
          <a:lstStyle/>
          <a:p>
            <a:pPr algn="ctr"/>
            <a:r>
              <a:rPr lang="en-US" sz="4000" dirty="0"/>
              <a:t>Larry Becker, PSD, State </a:t>
            </a:r>
          </a:p>
          <a:p>
            <a:pPr algn="ctr"/>
            <a:r>
              <a:rPr lang="en-US" sz="4000" dirty="0"/>
              <a:t>On-Line Membership Coordinator</a:t>
            </a:r>
          </a:p>
          <a:p>
            <a:pPr algn="ctr"/>
            <a:r>
              <a:rPr lang="en-US" sz="4000" dirty="0"/>
              <a:t>azlarry@cox.net</a:t>
            </a:r>
          </a:p>
          <a:p>
            <a:pPr algn="ctr"/>
            <a:r>
              <a:rPr lang="en-US" sz="4000" dirty="0"/>
              <a:t>Cell: 480.760.5122</a:t>
            </a:r>
          </a:p>
          <a:p>
            <a:endParaRPr lang="en-US" dirty="0"/>
          </a:p>
        </p:txBody>
      </p:sp>
      <p:sp>
        <p:nvSpPr>
          <p:cNvPr id="4" name="Date Placeholder 3"/>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39</a:t>
            </a:fld>
            <a:endParaRPr lang="en-US" dirty="0"/>
          </a:p>
        </p:txBody>
      </p:sp>
    </p:spTree>
    <p:extLst>
      <p:ext uri="{BB962C8B-B14F-4D97-AF65-F5344CB8AC3E}">
        <p14:creationId xmlns:p14="http://schemas.microsoft.com/office/powerpoint/2010/main" val="128606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Goals</a:t>
            </a:r>
          </a:p>
        </p:txBody>
      </p:sp>
      <p:sp>
        <p:nvSpPr>
          <p:cNvPr id="3" name="Content Placeholder 2"/>
          <p:cNvSpPr>
            <a:spLocks noGrp="1"/>
          </p:cNvSpPr>
          <p:nvPr>
            <p:ph idx="1"/>
          </p:nvPr>
        </p:nvSpPr>
        <p:spPr>
          <a:xfrm>
            <a:off x="661182" y="2433711"/>
            <a:ext cx="10916529" cy="3586089"/>
          </a:xfrm>
        </p:spPr>
        <p:txBody>
          <a:bodyPr>
            <a:normAutofit fontScale="92500" lnSpcReduction="20000"/>
          </a:bodyPr>
          <a:lstStyle/>
          <a:p>
            <a:r>
              <a:rPr lang="en-US" sz="2800" kern="0" dirty="0">
                <a:solidFill>
                  <a:schemeClr val="tx1">
                    <a:lumMod val="95000"/>
                    <a:lumOff val="5000"/>
                  </a:schemeClr>
                </a:solidFill>
                <a:latin typeface="Arial" panose="020B0604020202020204" pitchFamily="34" charset="0"/>
                <a:cs typeface="Arial" panose="020B0604020202020204" pitchFamily="34" charset="0"/>
              </a:rPr>
              <a:t>No successful organization </a:t>
            </a:r>
            <a:r>
              <a:rPr lang="mr-IN" sz="2800" kern="0" dirty="0">
                <a:solidFill>
                  <a:schemeClr val="tx1">
                    <a:lumMod val="95000"/>
                    <a:lumOff val="5000"/>
                  </a:schemeClr>
                </a:solidFill>
                <a:latin typeface="Arial" panose="020B0604020202020204" pitchFamily="34" charset="0"/>
              </a:rPr>
              <a:t>–</a:t>
            </a:r>
            <a:r>
              <a:rPr lang="en-US" sz="2800" kern="0" dirty="0">
                <a:solidFill>
                  <a:schemeClr val="tx1">
                    <a:lumMod val="95000"/>
                    <a:lumOff val="5000"/>
                  </a:schemeClr>
                </a:solidFill>
                <a:latin typeface="Arial" panose="020B0604020202020204" pitchFamily="34" charset="0"/>
                <a:cs typeface="Arial" panose="020B0604020202020204" pitchFamily="34" charset="0"/>
              </a:rPr>
              <a:t> no matter the industry </a:t>
            </a:r>
            <a:r>
              <a:rPr lang="mr-IN" sz="2800" kern="0" dirty="0">
                <a:solidFill>
                  <a:schemeClr val="tx1">
                    <a:lumMod val="95000"/>
                    <a:lumOff val="5000"/>
                  </a:schemeClr>
                </a:solidFill>
                <a:latin typeface="Arial" panose="020B0604020202020204" pitchFamily="34" charset="0"/>
              </a:rPr>
              <a:t>–</a:t>
            </a:r>
            <a:r>
              <a:rPr lang="en-US" sz="2800" kern="0" dirty="0">
                <a:solidFill>
                  <a:schemeClr val="tx1">
                    <a:lumMod val="95000"/>
                    <a:lumOff val="5000"/>
                  </a:schemeClr>
                </a:solidFill>
                <a:latin typeface="Arial" panose="020B0604020202020204" pitchFamily="34" charset="0"/>
                <a:cs typeface="Arial" panose="020B0604020202020204" pitchFamily="34" charset="0"/>
              </a:rPr>
              <a:t> succeeds without goals</a:t>
            </a:r>
          </a:p>
          <a:p>
            <a:endParaRPr lang="en-US" sz="2800" kern="0" dirty="0">
              <a:solidFill>
                <a:schemeClr val="tx1">
                  <a:lumMod val="95000"/>
                  <a:lumOff val="5000"/>
                </a:schemeClr>
              </a:solidFill>
              <a:latin typeface="Arial" panose="020B0604020202020204" pitchFamily="34" charset="0"/>
              <a:cs typeface="Arial" panose="020B0604020202020204" pitchFamily="34" charset="0"/>
            </a:endParaRPr>
          </a:p>
          <a:p>
            <a:r>
              <a:rPr lang="en-US" sz="2800" kern="0" dirty="0">
                <a:solidFill>
                  <a:schemeClr val="tx1">
                    <a:lumMod val="95000"/>
                    <a:lumOff val="5000"/>
                  </a:schemeClr>
                </a:solidFill>
                <a:latin typeface="Arial" panose="020B0604020202020204" pitchFamily="34" charset="0"/>
                <a:cs typeface="Arial" panose="020B0604020202020204" pitchFamily="34" charset="0"/>
              </a:rPr>
              <a:t>Goals help align teams</a:t>
            </a:r>
          </a:p>
          <a:p>
            <a:endParaRPr lang="en-US" sz="2800" kern="0" dirty="0">
              <a:solidFill>
                <a:schemeClr val="tx1">
                  <a:lumMod val="95000"/>
                  <a:lumOff val="5000"/>
                </a:schemeClr>
              </a:solidFill>
              <a:latin typeface="Arial" panose="020B0604020202020204" pitchFamily="34" charset="0"/>
              <a:cs typeface="Arial" panose="020B0604020202020204" pitchFamily="34" charset="0"/>
            </a:endParaRPr>
          </a:p>
          <a:p>
            <a:r>
              <a:rPr lang="en-US" sz="2800" kern="0" dirty="0">
                <a:solidFill>
                  <a:schemeClr val="tx1">
                    <a:lumMod val="95000"/>
                    <a:lumOff val="5000"/>
                  </a:schemeClr>
                </a:solidFill>
                <a:latin typeface="Arial" panose="020B0604020202020204" pitchFamily="34" charset="0"/>
                <a:cs typeface="Arial" panose="020B0604020202020204" pitchFamily="34" charset="0"/>
              </a:rPr>
              <a:t>Goals give focus and direction</a:t>
            </a:r>
          </a:p>
          <a:p>
            <a:pPr marL="0" indent="0">
              <a:buNone/>
            </a:pPr>
            <a:endParaRPr lang="en-US" sz="2800" kern="0" dirty="0">
              <a:solidFill>
                <a:schemeClr val="tx1">
                  <a:lumMod val="95000"/>
                  <a:lumOff val="5000"/>
                </a:schemeClr>
              </a:solidFill>
              <a:latin typeface="Arial" panose="020B0604020202020204" pitchFamily="34" charset="0"/>
              <a:cs typeface="Arial" panose="020B0604020202020204" pitchFamily="34" charset="0"/>
            </a:endParaRPr>
          </a:p>
          <a:p>
            <a:r>
              <a:rPr lang="en-US" sz="2800" kern="0" dirty="0">
                <a:solidFill>
                  <a:schemeClr val="tx1">
                    <a:lumMod val="95000"/>
                    <a:lumOff val="5000"/>
                  </a:schemeClr>
                </a:solidFill>
                <a:latin typeface="Arial" panose="020B0604020202020204" pitchFamily="34" charset="0"/>
                <a:cs typeface="Arial" panose="020B0604020202020204" pitchFamily="34" charset="0"/>
              </a:rPr>
              <a:t>We need goals that are both relevant and fair </a:t>
            </a:r>
          </a:p>
          <a:p>
            <a:pPr marL="0" indent="0">
              <a:buNone/>
            </a:pPr>
            <a:endParaRPr lang="en-US" sz="2400" kern="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4</a:t>
            </a:fld>
            <a:endParaRPr lang="en-US" dirty="0"/>
          </a:p>
        </p:txBody>
      </p:sp>
    </p:spTree>
    <p:extLst>
      <p:ext uri="{BB962C8B-B14F-4D97-AF65-F5344CB8AC3E}">
        <p14:creationId xmlns:p14="http://schemas.microsoft.com/office/powerpoint/2010/main" val="3199734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CEC-815F-3C49-AC67-963835A26D40}"/>
              </a:ext>
            </a:extLst>
          </p:cNvPr>
          <p:cNvSpPr>
            <a:spLocks noGrp="1"/>
          </p:cNvSpPr>
          <p:nvPr>
            <p:ph type="ctrTitle"/>
          </p:nvPr>
        </p:nvSpPr>
        <p:spPr/>
        <p:txBody>
          <a:bodyPr/>
          <a:lstStyle/>
          <a:p>
            <a:pPr algn="ctr"/>
            <a:r>
              <a:rPr lang="en-US" dirty="0"/>
              <a:t>Arizona Knights of Columbus</a:t>
            </a:r>
            <a:br>
              <a:rPr lang="en-US" dirty="0"/>
            </a:br>
            <a:r>
              <a:rPr lang="en-US" dirty="0"/>
              <a:t>2019 Org Meeting</a:t>
            </a:r>
          </a:p>
        </p:txBody>
      </p:sp>
      <p:sp>
        <p:nvSpPr>
          <p:cNvPr id="4" name="Slide Number Placeholder 3">
            <a:extLst>
              <a:ext uri="{FF2B5EF4-FFF2-40B4-BE49-F238E27FC236}">
                <a16:creationId xmlns:a16="http://schemas.microsoft.com/office/drawing/2014/main" id="{3372CEFF-9D6F-A342-866A-CB5A4E55AF23}"/>
              </a:ext>
            </a:extLst>
          </p:cNvPr>
          <p:cNvSpPr>
            <a:spLocks noGrp="1"/>
          </p:cNvSpPr>
          <p:nvPr>
            <p:ph type="sldNum" sz="quarter" idx="4"/>
          </p:nvPr>
        </p:nvSpPr>
        <p:spPr/>
        <p:txBody>
          <a:bodyPr/>
          <a:lstStyle/>
          <a:p>
            <a:fld id="{7423B5EF-D5A0-D847-9BE3-4BB7467DE79B}" type="slidenum">
              <a:rPr lang="en-US" smtClean="0"/>
              <a:t>40</a:t>
            </a:fld>
            <a:endParaRPr lang="en-US"/>
          </a:p>
        </p:txBody>
      </p:sp>
      <p:sp>
        <p:nvSpPr>
          <p:cNvPr id="6" name="Date Placeholder 3">
            <a:extLst>
              <a:ext uri="{FF2B5EF4-FFF2-40B4-BE49-F238E27FC236}">
                <a16:creationId xmlns:a16="http://schemas.microsoft.com/office/drawing/2014/main" id="{A8892ECE-B5FD-A34E-ADA9-A54255085057}"/>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7" name="Footer Placeholder 4">
            <a:extLst>
              <a:ext uri="{FF2B5EF4-FFF2-40B4-BE49-F238E27FC236}">
                <a16:creationId xmlns:a16="http://schemas.microsoft.com/office/drawing/2014/main" id="{5A1074F2-FD5B-7B4D-97C9-3AB4AB8ADF17}"/>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8" name="Slide Number Placeholder 8">
            <a:extLst>
              <a:ext uri="{FF2B5EF4-FFF2-40B4-BE49-F238E27FC236}">
                <a16:creationId xmlns:a16="http://schemas.microsoft.com/office/drawing/2014/main" id="{C841FAAF-9145-CF43-82DD-B9840948CABC}"/>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40</a:t>
            </a:fld>
            <a:endParaRPr lang="en-US" dirty="0"/>
          </a:p>
        </p:txBody>
      </p:sp>
      <p:sp>
        <p:nvSpPr>
          <p:cNvPr id="5" name="Subtitle 4">
            <a:extLst>
              <a:ext uri="{FF2B5EF4-FFF2-40B4-BE49-F238E27FC236}">
                <a16:creationId xmlns:a16="http://schemas.microsoft.com/office/drawing/2014/main" id="{15CA4DC1-64E5-415A-82D5-E93FB22F3FD4}"/>
              </a:ext>
            </a:extLst>
          </p:cNvPr>
          <p:cNvSpPr>
            <a:spLocks noGrp="1"/>
          </p:cNvSpPr>
          <p:nvPr>
            <p:ph type="subTitle" idx="1"/>
          </p:nvPr>
        </p:nvSpPr>
        <p:spPr>
          <a:xfrm>
            <a:off x="1154955" y="4777380"/>
            <a:ext cx="8825658" cy="1535738"/>
          </a:xfrm>
        </p:spPr>
        <p:txBody>
          <a:bodyPr>
            <a:normAutofit lnSpcReduction="10000"/>
          </a:bodyPr>
          <a:lstStyle/>
          <a:p>
            <a:pPr algn="ctr"/>
            <a:r>
              <a:rPr lang="en-US" b="1" dirty="0"/>
              <a:t>Retention</a:t>
            </a:r>
          </a:p>
          <a:p>
            <a:pPr algn="ctr"/>
            <a:r>
              <a:rPr lang="en-US" b="1" dirty="0"/>
              <a:t>Len Rheaume</a:t>
            </a:r>
          </a:p>
          <a:p>
            <a:pPr algn="ctr"/>
            <a:r>
              <a:rPr lang="en-US" b="1" dirty="0"/>
              <a:t>602-738-5607</a:t>
            </a:r>
          </a:p>
          <a:p>
            <a:pPr algn="ctr"/>
            <a:r>
              <a:rPr lang="en-US" b="1" dirty="0"/>
              <a:t>LRHEAUME@MSN.COM </a:t>
            </a:r>
          </a:p>
          <a:p>
            <a:pPr algn="ctr"/>
            <a:endParaRPr lang="en-US" dirty="0"/>
          </a:p>
        </p:txBody>
      </p:sp>
    </p:spTree>
    <p:extLst>
      <p:ext uri="{BB962C8B-B14F-4D97-AF65-F5344CB8AC3E}">
        <p14:creationId xmlns:p14="http://schemas.microsoft.com/office/powerpoint/2010/main" val="3680492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36F4-8EB8-4962-BAB5-5FBA2F424DF0}"/>
              </a:ext>
            </a:extLst>
          </p:cNvPr>
          <p:cNvSpPr>
            <a:spLocks noGrp="1"/>
          </p:cNvSpPr>
          <p:nvPr>
            <p:ph type="title"/>
          </p:nvPr>
        </p:nvSpPr>
        <p:spPr/>
        <p:txBody>
          <a:bodyPr/>
          <a:lstStyle/>
          <a:p>
            <a:pPr algn="ctr"/>
            <a:r>
              <a:rPr lang="en-US" dirty="0"/>
              <a:t>RETENTION 365</a:t>
            </a:r>
          </a:p>
        </p:txBody>
      </p:sp>
      <p:sp>
        <p:nvSpPr>
          <p:cNvPr id="3" name="Content Placeholder 2">
            <a:extLst>
              <a:ext uri="{FF2B5EF4-FFF2-40B4-BE49-F238E27FC236}">
                <a16:creationId xmlns:a16="http://schemas.microsoft.com/office/drawing/2014/main" id="{37C4A294-6777-4B98-BCC1-D34771F508B6}"/>
              </a:ext>
            </a:extLst>
          </p:cNvPr>
          <p:cNvSpPr>
            <a:spLocks noGrp="1"/>
          </p:cNvSpPr>
          <p:nvPr>
            <p:ph idx="1"/>
          </p:nvPr>
        </p:nvSpPr>
        <p:spPr/>
        <p:txBody>
          <a:bodyPr/>
          <a:lstStyle/>
          <a:p>
            <a:pPr marL="0" indent="0" algn="ctr">
              <a:buNone/>
            </a:pPr>
            <a:r>
              <a:rPr lang="en-US" sz="3600" b="1" dirty="0"/>
              <a:t>WHEN DOES RETENTION BEGIN?</a:t>
            </a:r>
          </a:p>
          <a:p>
            <a:r>
              <a:rPr lang="en-US" sz="2400" dirty="0"/>
              <a:t>Recruitment</a:t>
            </a:r>
          </a:p>
          <a:p>
            <a:r>
              <a:rPr lang="en-US" sz="2400" dirty="0"/>
              <a:t>Interview</a:t>
            </a:r>
          </a:p>
          <a:p>
            <a:r>
              <a:rPr lang="en-US" sz="2400" dirty="0"/>
              <a:t>Admission Degree</a:t>
            </a:r>
          </a:p>
          <a:p>
            <a:r>
              <a:rPr lang="en-US" sz="2400" dirty="0"/>
              <a:t>First Meeting</a:t>
            </a:r>
          </a:p>
          <a:p>
            <a:r>
              <a:rPr lang="en-US" sz="2400" dirty="0"/>
              <a:t>First Program</a:t>
            </a:r>
          </a:p>
          <a:p>
            <a:endParaRPr lang="en-US" dirty="0"/>
          </a:p>
        </p:txBody>
      </p:sp>
      <p:sp>
        <p:nvSpPr>
          <p:cNvPr id="4" name="Date Placeholder 3">
            <a:extLst>
              <a:ext uri="{FF2B5EF4-FFF2-40B4-BE49-F238E27FC236}">
                <a16:creationId xmlns:a16="http://schemas.microsoft.com/office/drawing/2014/main" id="{8E9C1DE9-A239-41DD-99C6-E5F15DE2276B}"/>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AC888018-A043-4C4C-9653-FD3D2624654E}"/>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4DED7B3F-6653-4B69-9582-65D7B73A8C32}"/>
              </a:ext>
            </a:extLst>
          </p:cNvPr>
          <p:cNvSpPr>
            <a:spLocks noGrp="1"/>
          </p:cNvSpPr>
          <p:nvPr>
            <p:ph type="sldNum" sz="quarter" idx="4"/>
          </p:nvPr>
        </p:nvSpPr>
        <p:spPr/>
        <p:txBody>
          <a:bodyPr/>
          <a:lstStyle/>
          <a:p>
            <a:fld id="{7423B5EF-D5A0-D847-9BE3-4BB7467DE79B}" type="slidenum">
              <a:rPr lang="en-US" smtClean="0"/>
              <a:pPr/>
              <a:t>41</a:t>
            </a:fld>
            <a:endParaRPr lang="en-US" dirty="0"/>
          </a:p>
        </p:txBody>
      </p:sp>
    </p:spTree>
    <p:extLst>
      <p:ext uri="{BB962C8B-B14F-4D97-AF65-F5344CB8AC3E}">
        <p14:creationId xmlns:p14="http://schemas.microsoft.com/office/powerpoint/2010/main" val="531447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C600-6FF2-43BD-8FAD-0053F7F88662}"/>
              </a:ext>
            </a:extLst>
          </p:cNvPr>
          <p:cNvSpPr>
            <a:spLocks noGrp="1"/>
          </p:cNvSpPr>
          <p:nvPr>
            <p:ph type="title"/>
          </p:nvPr>
        </p:nvSpPr>
        <p:spPr/>
        <p:txBody>
          <a:bodyPr/>
          <a:lstStyle/>
          <a:p>
            <a:pPr algn="ctr"/>
            <a:r>
              <a:rPr lang="en-US" dirty="0"/>
              <a:t>RETENTION 365</a:t>
            </a:r>
          </a:p>
        </p:txBody>
      </p:sp>
      <p:sp>
        <p:nvSpPr>
          <p:cNvPr id="3" name="Content Placeholder 2">
            <a:extLst>
              <a:ext uri="{FF2B5EF4-FFF2-40B4-BE49-F238E27FC236}">
                <a16:creationId xmlns:a16="http://schemas.microsoft.com/office/drawing/2014/main" id="{1DCEE978-55D0-4F9D-8126-84B811802094}"/>
              </a:ext>
            </a:extLst>
          </p:cNvPr>
          <p:cNvSpPr>
            <a:spLocks noGrp="1"/>
          </p:cNvSpPr>
          <p:nvPr>
            <p:ph idx="1"/>
          </p:nvPr>
        </p:nvSpPr>
        <p:spPr>
          <a:xfrm>
            <a:off x="558140" y="2398816"/>
            <a:ext cx="11329060" cy="3620984"/>
          </a:xfrm>
        </p:spPr>
        <p:txBody>
          <a:bodyPr/>
          <a:lstStyle/>
          <a:p>
            <a:r>
              <a:rPr lang="en-US" sz="2400" b="1" dirty="0"/>
              <a:t>Successful Membership Retention Requires:</a:t>
            </a:r>
          </a:p>
          <a:p>
            <a:r>
              <a:rPr lang="en-US" sz="2400" b="1" dirty="0"/>
              <a:t>Promoting Best Practices, State Council Support and Consistent Accountability in these four areas:</a:t>
            </a:r>
          </a:p>
          <a:p>
            <a:pPr marL="457200" indent="-457200">
              <a:buFont typeface="+mj-lt"/>
              <a:buAutoNum type="arabicPeriod"/>
            </a:pPr>
            <a:r>
              <a:rPr lang="en-US" sz="2400" dirty="0"/>
              <a:t>Recruitment</a:t>
            </a:r>
          </a:p>
          <a:p>
            <a:pPr marL="457200" indent="-457200">
              <a:buFont typeface="+mj-lt"/>
              <a:buAutoNum type="arabicPeriod"/>
            </a:pPr>
            <a:r>
              <a:rPr lang="en-US" sz="2400" dirty="0"/>
              <a:t>Onboarding – “orientation”</a:t>
            </a:r>
          </a:p>
          <a:p>
            <a:pPr marL="457200" indent="-457200">
              <a:buFont typeface="+mj-lt"/>
              <a:buAutoNum type="arabicPeriod"/>
            </a:pPr>
            <a:r>
              <a:rPr lang="en-US" sz="2400" dirty="0"/>
              <a:t>Member Retention</a:t>
            </a:r>
          </a:p>
          <a:p>
            <a:pPr marL="457200" indent="-457200">
              <a:buFont typeface="+mj-lt"/>
              <a:buAutoNum type="arabicPeriod"/>
            </a:pPr>
            <a:r>
              <a:rPr lang="en-US" sz="2400" dirty="0"/>
              <a:t>Formation</a:t>
            </a:r>
          </a:p>
          <a:p>
            <a:endParaRPr lang="en-US" dirty="0"/>
          </a:p>
        </p:txBody>
      </p:sp>
      <p:sp>
        <p:nvSpPr>
          <p:cNvPr id="4" name="Date Placeholder 3">
            <a:extLst>
              <a:ext uri="{FF2B5EF4-FFF2-40B4-BE49-F238E27FC236}">
                <a16:creationId xmlns:a16="http://schemas.microsoft.com/office/drawing/2014/main" id="{3575D1DB-2383-40B2-9675-AEEF984F4877}"/>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4814BF35-63D3-4977-A3D5-C92ED6D55489}"/>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BAA0A25F-3157-4E95-A3FC-7A7EA4F58006}"/>
              </a:ext>
            </a:extLst>
          </p:cNvPr>
          <p:cNvSpPr>
            <a:spLocks noGrp="1"/>
          </p:cNvSpPr>
          <p:nvPr>
            <p:ph type="sldNum" sz="quarter" idx="4"/>
          </p:nvPr>
        </p:nvSpPr>
        <p:spPr/>
        <p:txBody>
          <a:bodyPr/>
          <a:lstStyle/>
          <a:p>
            <a:fld id="{7423B5EF-D5A0-D847-9BE3-4BB7467DE79B}" type="slidenum">
              <a:rPr lang="en-US" smtClean="0"/>
              <a:pPr/>
              <a:t>42</a:t>
            </a:fld>
            <a:endParaRPr lang="en-US" dirty="0"/>
          </a:p>
        </p:txBody>
      </p:sp>
    </p:spTree>
    <p:extLst>
      <p:ext uri="{BB962C8B-B14F-4D97-AF65-F5344CB8AC3E}">
        <p14:creationId xmlns:p14="http://schemas.microsoft.com/office/powerpoint/2010/main" val="3582729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2529-43FD-4226-8EED-662B845B0084}"/>
              </a:ext>
            </a:extLst>
          </p:cNvPr>
          <p:cNvSpPr>
            <a:spLocks noGrp="1"/>
          </p:cNvSpPr>
          <p:nvPr>
            <p:ph type="title"/>
          </p:nvPr>
        </p:nvSpPr>
        <p:spPr/>
        <p:txBody>
          <a:bodyPr/>
          <a:lstStyle/>
          <a:p>
            <a:pPr algn="ctr"/>
            <a:r>
              <a:rPr lang="en-US" dirty="0"/>
              <a:t>RETENTION 365</a:t>
            </a:r>
          </a:p>
        </p:txBody>
      </p:sp>
      <p:sp>
        <p:nvSpPr>
          <p:cNvPr id="3" name="Content Placeholder 2">
            <a:extLst>
              <a:ext uri="{FF2B5EF4-FFF2-40B4-BE49-F238E27FC236}">
                <a16:creationId xmlns:a16="http://schemas.microsoft.com/office/drawing/2014/main" id="{AC221143-06EF-4189-8C31-487C1734890A}"/>
              </a:ext>
            </a:extLst>
          </p:cNvPr>
          <p:cNvSpPr>
            <a:spLocks noGrp="1"/>
          </p:cNvSpPr>
          <p:nvPr>
            <p:ph idx="1"/>
          </p:nvPr>
        </p:nvSpPr>
        <p:spPr>
          <a:xfrm>
            <a:off x="466185" y="2192055"/>
            <a:ext cx="8825659" cy="4279801"/>
          </a:xfrm>
        </p:spPr>
        <p:txBody>
          <a:bodyPr>
            <a:normAutofit fontScale="92500" lnSpcReduction="20000"/>
          </a:bodyPr>
          <a:lstStyle/>
          <a:p>
            <a:r>
              <a:rPr lang="en-US" sz="2400" b="1" dirty="0"/>
              <a:t>Onboarding: Best Practices</a:t>
            </a:r>
          </a:p>
          <a:p>
            <a:endParaRPr lang="en-US" sz="2400" b="1" dirty="0"/>
          </a:p>
          <a:p>
            <a:pPr marL="0" indent="0" algn="ctr">
              <a:lnSpc>
                <a:spcPct val="150000"/>
              </a:lnSpc>
              <a:buNone/>
            </a:pPr>
            <a:r>
              <a:rPr lang="en-US" sz="2400" b="1" u="sng" dirty="0"/>
              <a:t>Shining Armor: Guide to new member activity</a:t>
            </a:r>
            <a:endParaRPr lang="en-US" sz="2400" b="1" dirty="0"/>
          </a:p>
          <a:p>
            <a:pPr lvl="0">
              <a:lnSpc>
                <a:spcPct val="150000"/>
              </a:lnSpc>
              <a:buFont typeface="Arial" panose="020B0604020202020204" pitchFamily="34" charset="0"/>
              <a:buChar char="•"/>
            </a:pPr>
            <a:r>
              <a:rPr lang="en-US" sz="2400" dirty="0"/>
              <a:t>Be involved in at least three council service programs</a:t>
            </a:r>
          </a:p>
          <a:p>
            <a:pPr lvl="0">
              <a:lnSpc>
                <a:spcPct val="150000"/>
              </a:lnSpc>
              <a:buFont typeface="Arial" panose="020B0604020202020204" pitchFamily="34" charset="0"/>
              <a:buChar char="•"/>
            </a:pPr>
            <a:r>
              <a:rPr lang="en-US" sz="2400" dirty="0"/>
              <a:t>Attend at least three council meetings</a:t>
            </a:r>
          </a:p>
          <a:p>
            <a:pPr lvl="0">
              <a:lnSpc>
                <a:spcPct val="150000"/>
              </a:lnSpc>
              <a:buFont typeface="Arial" panose="020B0604020202020204" pitchFamily="34" charset="0"/>
              <a:buChar char="•"/>
            </a:pPr>
            <a:r>
              <a:rPr lang="en-US" sz="2400" dirty="0"/>
              <a:t>Receive their Second and Third degrees</a:t>
            </a:r>
          </a:p>
          <a:p>
            <a:pPr lvl="0">
              <a:lnSpc>
                <a:spcPct val="150000"/>
              </a:lnSpc>
              <a:buFont typeface="Arial" panose="020B0604020202020204" pitchFamily="34" charset="0"/>
              <a:buChar char="•"/>
            </a:pPr>
            <a:r>
              <a:rPr lang="en-US" sz="2400" dirty="0"/>
              <a:t>Meet with their council’s insurance representative</a:t>
            </a:r>
          </a:p>
          <a:p>
            <a:pPr lvl="0">
              <a:lnSpc>
                <a:spcPct val="150000"/>
              </a:lnSpc>
              <a:buFont typeface="Arial" panose="020B0604020202020204" pitchFamily="34" charset="0"/>
              <a:buChar char="•"/>
            </a:pPr>
            <a:r>
              <a:rPr lang="en-US" sz="2400" dirty="0"/>
              <a:t>Recruit at least one new member</a:t>
            </a:r>
          </a:p>
          <a:p>
            <a:endParaRPr lang="en-US" dirty="0"/>
          </a:p>
        </p:txBody>
      </p:sp>
      <p:sp>
        <p:nvSpPr>
          <p:cNvPr id="4" name="Date Placeholder 3">
            <a:extLst>
              <a:ext uri="{FF2B5EF4-FFF2-40B4-BE49-F238E27FC236}">
                <a16:creationId xmlns:a16="http://schemas.microsoft.com/office/drawing/2014/main" id="{5EE3AE76-B847-4191-86A2-67953741E9B5}"/>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38A7093D-1B37-46E8-932F-9738356E1273}"/>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D0B9EC40-356E-490B-BC1C-1C21FF45D023}"/>
              </a:ext>
            </a:extLst>
          </p:cNvPr>
          <p:cNvSpPr>
            <a:spLocks noGrp="1"/>
          </p:cNvSpPr>
          <p:nvPr>
            <p:ph type="sldNum" sz="quarter" idx="4"/>
          </p:nvPr>
        </p:nvSpPr>
        <p:spPr/>
        <p:txBody>
          <a:bodyPr/>
          <a:lstStyle/>
          <a:p>
            <a:fld id="{7423B5EF-D5A0-D847-9BE3-4BB7467DE79B}" type="slidenum">
              <a:rPr lang="en-US" smtClean="0"/>
              <a:pPr/>
              <a:t>43</a:t>
            </a:fld>
            <a:endParaRPr lang="en-US" dirty="0"/>
          </a:p>
        </p:txBody>
      </p:sp>
      <p:pic>
        <p:nvPicPr>
          <p:cNvPr id="7" name="Picture 6">
            <a:extLst>
              <a:ext uri="{FF2B5EF4-FFF2-40B4-BE49-F238E27FC236}">
                <a16:creationId xmlns:a16="http://schemas.microsoft.com/office/drawing/2014/main" id="{D34D07EE-7F5A-7942-A3DE-2CC25E70854D}"/>
              </a:ext>
            </a:extLst>
          </p:cNvPr>
          <p:cNvPicPr>
            <a:picLocks noChangeAspect="1"/>
          </p:cNvPicPr>
          <p:nvPr/>
        </p:nvPicPr>
        <p:blipFill>
          <a:blip r:embed="rId2"/>
          <a:stretch>
            <a:fillRect/>
          </a:stretch>
        </p:blipFill>
        <p:spPr>
          <a:xfrm>
            <a:off x="8989622" y="3158835"/>
            <a:ext cx="2679074" cy="3315685"/>
          </a:xfrm>
          <a:prstGeom prst="rect">
            <a:avLst/>
          </a:prstGeom>
        </p:spPr>
      </p:pic>
    </p:spTree>
    <p:extLst>
      <p:ext uri="{BB962C8B-B14F-4D97-AF65-F5344CB8AC3E}">
        <p14:creationId xmlns:p14="http://schemas.microsoft.com/office/powerpoint/2010/main" val="3954644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F1F9F-8F7B-4443-8306-1F7BDDB628E4}"/>
              </a:ext>
            </a:extLst>
          </p:cNvPr>
          <p:cNvSpPr>
            <a:spLocks noGrp="1"/>
          </p:cNvSpPr>
          <p:nvPr>
            <p:ph type="title"/>
          </p:nvPr>
        </p:nvSpPr>
        <p:spPr/>
        <p:txBody>
          <a:bodyPr/>
          <a:lstStyle/>
          <a:p>
            <a:pPr algn="ctr"/>
            <a:r>
              <a:rPr lang="en-US" dirty="0"/>
              <a:t>RETENTION 365</a:t>
            </a:r>
          </a:p>
        </p:txBody>
      </p:sp>
      <p:sp>
        <p:nvSpPr>
          <p:cNvPr id="3" name="Content Placeholder 2">
            <a:extLst>
              <a:ext uri="{FF2B5EF4-FFF2-40B4-BE49-F238E27FC236}">
                <a16:creationId xmlns:a16="http://schemas.microsoft.com/office/drawing/2014/main" id="{ED9774EE-579B-419A-8E2A-1A74D82607DA}"/>
              </a:ext>
            </a:extLst>
          </p:cNvPr>
          <p:cNvSpPr>
            <a:spLocks noGrp="1"/>
          </p:cNvSpPr>
          <p:nvPr>
            <p:ph idx="1"/>
          </p:nvPr>
        </p:nvSpPr>
        <p:spPr>
          <a:xfrm>
            <a:off x="463138" y="2603500"/>
            <a:ext cx="10759044" cy="3416300"/>
          </a:xfrm>
        </p:spPr>
        <p:txBody>
          <a:bodyPr>
            <a:normAutofit/>
          </a:bodyPr>
          <a:lstStyle/>
          <a:p>
            <a:pPr marL="0" indent="0" algn="ctr">
              <a:buNone/>
            </a:pPr>
            <a:r>
              <a:rPr lang="en-US" sz="2400" b="1" dirty="0">
                <a:solidFill>
                  <a:schemeClr val="accent2">
                    <a:lumMod val="75000"/>
                  </a:schemeClr>
                </a:solidFill>
              </a:rPr>
              <a:t>State Council Support and Accountability for Member Onboarding</a:t>
            </a:r>
          </a:p>
          <a:p>
            <a:endParaRPr lang="en-US" sz="2400" b="1" dirty="0"/>
          </a:p>
          <a:p>
            <a:pPr marL="0" indent="0">
              <a:buNone/>
            </a:pPr>
            <a:r>
              <a:rPr lang="en-US" sz="2400" b="1" dirty="0"/>
              <a:t>District Deputies:</a:t>
            </a:r>
          </a:p>
          <a:p>
            <a:pPr marL="457200" indent="-457200">
              <a:buFont typeface="+mj-lt"/>
              <a:buAutoNum type="arabicPeriod"/>
            </a:pPr>
            <a:r>
              <a:rPr lang="en-US" sz="2400" dirty="0"/>
              <a:t>Promote the Shining Armor Award </a:t>
            </a:r>
          </a:p>
          <a:p>
            <a:pPr marL="457200" indent="-457200">
              <a:buFont typeface="+mj-lt"/>
              <a:buAutoNum type="arabicPeriod"/>
            </a:pPr>
            <a:r>
              <a:rPr lang="en-US" sz="2400" dirty="0"/>
              <a:t>Encourage GKs to engage new Knights</a:t>
            </a:r>
          </a:p>
          <a:p>
            <a:pPr marL="457200" indent="-457200">
              <a:buFont typeface="+mj-lt"/>
              <a:buAutoNum type="arabicPeriod"/>
            </a:pPr>
            <a:r>
              <a:rPr lang="en-US" sz="2400" dirty="0"/>
              <a:t>Provide monthly updates for Membership Retention Chairman</a:t>
            </a:r>
          </a:p>
          <a:p>
            <a:endParaRPr lang="en-US" dirty="0"/>
          </a:p>
        </p:txBody>
      </p:sp>
      <p:sp>
        <p:nvSpPr>
          <p:cNvPr id="4" name="Date Placeholder 3">
            <a:extLst>
              <a:ext uri="{FF2B5EF4-FFF2-40B4-BE49-F238E27FC236}">
                <a16:creationId xmlns:a16="http://schemas.microsoft.com/office/drawing/2014/main" id="{7657B037-3A46-42A4-9332-71B538AB086C}"/>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C99A29A2-5FFF-4B6A-B87F-7CC636974636}"/>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A4CBBDB7-9055-480F-8AD5-F59AB0E37496}"/>
              </a:ext>
            </a:extLst>
          </p:cNvPr>
          <p:cNvSpPr>
            <a:spLocks noGrp="1"/>
          </p:cNvSpPr>
          <p:nvPr>
            <p:ph type="sldNum" sz="quarter" idx="4"/>
          </p:nvPr>
        </p:nvSpPr>
        <p:spPr/>
        <p:txBody>
          <a:bodyPr/>
          <a:lstStyle/>
          <a:p>
            <a:fld id="{7423B5EF-D5A0-D847-9BE3-4BB7467DE79B}" type="slidenum">
              <a:rPr lang="en-US" smtClean="0"/>
              <a:pPr/>
              <a:t>44</a:t>
            </a:fld>
            <a:endParaRPr lang="en-US" dirty="0"/>
          </a:p>
        </p:txBody>
      </p:sp>
    </p:spTree>
    <p:extLst>
      <p:ext uri="{BB962C8B-B14F-4D97-AF65-F5344CB8AC3E}">
        <p14:creationId xmlns:p14="http://schemas.microsoft.com/office/powerpoint/2010/main" val="1216569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87D4-21B2-499B-A47D-CB7896573723}"/>
              </a:ext>
            </a:extLst>
          </p:cNvPr>
          <p:cNvSpPr>
            <a:spLocks noGrp="1"/>
          </p:cNvSpPr>
          <p:nvPr>
            <p:ph type="title"/>
          </p:nvPr>
        </p:nvSpPr>
        <p:spPr/>
        <p:txBody>
          <a:bodyPr/>
          <a:lstStyle/>
          <a:p>
            <a:pPr algn="ctr"/>
            <a:r>
              <a:rPr lang="en-US" dirty="0"/>
              <a:t>RETENTION 365</a:t>
            </a:r>
          </a:p>
        </p:txBody>
      </p:sp>
      <p:sp>
        <p:nvSpPr>
          <p:cNvPr id="3" name="Content Placeholder 2">
            <a:extLst>
              <a:ext uri="{FF2B5EF4-FFF2-40B4-BE49-F238E27FC236}">
                <a16:creationId xmlns:a16="http://schemas.microsoft.com/office/drawing/2014/main" id="{D77414F5-CC8F-476B-AC91-A78FAFB2D4EE}"/>
              </a:ext>
            </a:extLst>
          </p:cNvPr>
          <p:cNvSpPr>
            <a:spLocks noGrp="1"/>
          </p:cNvSpPr>
          <p:nvPr>
            <p:ph idx="1"/>
          </p:nvPr>
        </p:nvSpPr>
        <p:spPr>
          <a:xfrm>
            <a:off x="463138" y="2603500"/>
            <a:ext cx="11115304" cy="3416300"/>
          </a:xfrm>
        </p:spPr>
        <p:txBody>
          <a:bodyPr>
            <a:normAutofit/>
          </a:bodyPr>
          <a:lstStyle/>
          <a:p>
            <a:pPr lvl="0">
              <a:lnSpc>
                <a:spcPct val="150000"/>
              </a:lnSpc>
            </a:pPr>
            <a:r>
              <a:rPr lang="en-US" sz="2400" dirty="0"/>
              <a:t>What are your councils currently doing to welcome new members? </a:t>
            </a:r>
          </a:p>
          <a:p>
            <a:pPr lvl="0">
              <a:lnSpc>
                <a:spcPct val="150000"/>
              </a:lnSpc>
            </a:pPr>
            <a:r>
              <a:rPr lang="en-US" sz="2400" dirty="0"/>
              <a:t>Are they utilizing the Shining Armor Award?</a:t>
            </a:r>
          </a:p>
          <a:p>
            <a:pPr lvl="0">
              <a:lnSpc>
                <a:spcPct val="150000"/>
              </a:lnSpc>
            </a:pPr>
            <a:r>
              <a:rPr lang="en-US" sz="2400" dirty="0"/>
              <a:t>How are you coaching the Grand Knights? </a:t>
            </a:r>
          </a:p>
          <a:p>
            <a:pPr lvl="0">
              <a:lnSpc>
                <a:spcPct val="150000"/>
              </a:lnSpc>
            </a:pPr>
            <a:r>
              <a:rPr lang="en-US" sz="2400" dirty="0"/>
              <a:t>Have you discussed and documented best practices? And shared them?</a:t>
            </a:r>
          </a:p>
          <a:p>
            <a:endParaRPr lang="en-US" dirty="0"/>
          </a:p>
        </p:txBody>
      </p:sp>
      <p:sp>
        <p:nvSpPr>
          <p:cNvPr id="4" name="Date Placeholder 3">
            <a:extLst>
              <a:ext uri="{FF2B5EF4-FFF2-40B4-BE49-F238E27FC236}">
                <a16:creationId xmlns:a16="http://schemas.microsoft.com/office/drawing/2014/main" id="{AF50C947-E08B-45BB-BC2F-752E50D78F16}"/>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32828E8C-6DDC-4143-87A1-2046BEC6E633}"/>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18E76D53-3AEB-48C1-99E8-A8EE8C8E00A3}"/>
              </a:ext>
            </a:extLst>
          </p:cNvPr>
          <p:cNvSpPr>
            <a:spLocks noGrp="1"/>
          </p:cNvSpPr>
          <p:nvPr>
            <p:ph type="sldNum" sz="quarter" idx="4"/>
          </p:nvPr>
        </p:nvSpPr>
        <p:spPr/>
        <p:txBody>
          <a:bodyPr/>
          <a:lstStyle/>
          <a:p>
            <a:fld id="{7423B5EF-D5A0-D847-9BE3-4BB7467DE79B}" type="slidenum">
              <a:rPr lang="en-US" smtClean="0"/>
              <a:pPr/>
              <a:t>45</a:t>
            </a:fld>
            <a:endParaRPr lang="en-US" dirty="0"/>
          </a:p>
        </p:txBody>
      </p:sp>
    </p:spTree>
    <p:extLst>
      <p:ext uri="{BB962C8B-B14F-4D97-AF65-F5344CB8AC3E}">
        <p14:creationId xmlns:p14="http://schemas.microsoft.com/office/powerpoint/2010/main" val="2971600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6FEE-36F7-4808-81AD-00D61D6CE7E9}"/>
              </a:ext>
            </a:extLst>
          </p:cNvPr>
          <p:cNvSpPr>
            <a:spLocks noGrp="1"/>
          </p:cNvSpPr>
          <p:nvPr>
            <p:ph type="title"/>
          </p:nvPr>
        </p:nvSpPr>
        <p:spPr/>
        <p:txBody>
          <a:bodyPr/>
          <a:lstStyle/>
          <a:p>
            <a:pPr algn="ctr"/>
            <a:r>
              <a:rPr lang="en-US" dirty="0"/>
              <a:t>RETENTION 365</a:t>
            </a:r>
          </a:p>
        </p:txBody>
      </p:sp>
      <p:sp>
        <p:nvSpPr>
          <p:cNvPr id="3" name="Content Placeholder 2">
            <a:extLst>
              <a:ext uri="{FF2B5EF4-FFF2-40B4-BE49-F238E27FC236}">
                <a16:creationId xmlns:a16="http://schemas.microsoft.com/office/drawing/2014/main" id="{E81D1965-3F20-4705-BFAA-9470E2D5E9D8}"/>
              </a:ext>
            </a:extLst>
          </p:cNvPr>
          <p:cNvSpPr>
            <a:spLocks noGrp="1"/>
          </p:cNvSpPr>
          <p:nvPr>
            <p:ph idx="1"/>
          </p:nvPr>
        </p:nvSpPr>
        <p:spPr>
          <a:xfrm>
            <a:off x="425886" y="2375065"/>
            <a:ext cx="5808659" cy="3978234"/>
          </a:xfrm>
        </p:spPr>
        <p:txBody>
          <a:bodyPr>
            <a:normAutofit fontScale="47500" lnSpcReduction="20000"/>
          </a:bodyPr>
          <a:lstStyle/>
          <a:p>
            <a:pPr marL="0" indent="0">
              <a:buNone/>
            </a:pPr>
            <a:r>
              <a:rPr lang="en-US" sz="4500" b="1" dirty="0">
                <a:solidFill>
                  <a:schemeClr val="accent2">
                    <a:lumMod val="75000"/>
                  </a:schemeClr>
                </a:solidFill>
              </a:rPr>
              <a:t>Communication:</a:t>
            </a:r>
          </a:p>
          <a:p>
            <a:pPr>
              <a:buFont typeface="Wingdings" panose="05000000000000000000" pitchFamily="2" charset="2"/>
              <a:buChar char="§"/>
            </a:pPr>
            <a:r>
              <a:rPr lang="en-US" sz="4500" dirty="0"/>
              <a:t>Asking the member what they are looking for</a:t>
            </a:r>
          </a:p>
          <a:p>
            <a:pPr>
              <a:buFont typeface="Wingdings" panose="05000000000000000000" pitchFamily="2" charset="2"/>
              <a:buChar char="§"/>
            </a:pPr>
            <a:r>
              <a:rPr lang="en-US" sz="4500" dirty="0"/>
              <a:t>Sharing what the council expects out of them – Shining Armor Award </a:t>
            </a:r>
          </a:p>
          <a:p>
            <a:pPr marL="0" indent="0">
              <a:buNone/>
            </a:pPr>
            <a:endParaRPr lang="en-US" sz="4500" b="1" dirty="0">
              <a:solidFill>
                <a:schemeClr val="accent2">
                  <a:lumMod val="75000"/>
                </a:schemeClr>
              </a:solidFill>
            </a:endParaRPr>
          </a:p>
          <a:p>
            <a:pPr marL="0" indent="0">
              <a:buNone/>
            </a:pPr>
            <a:r>
              <a:rPr lang="en-US" sz="4500" b="1" dirty="0">
                <a:solidFill>
                  <a:schemeClr val="accent2">
                    <a:lumMod val="75000"/>
                  </a:schemeClr>
                </a:solidFill>
              </a:rPr>
              <a:t>Engagement: Do we know our members?</a:t>
            </a:r>
          </a:p>
          <a:p>
            <a:pPr>
              <a:buFont typeface="Wingdings" panose="05000000000000000000" pitchFamily="2" charset="2"/>
              <a:buChar char="§"/>
            </a:pPr>
            <a:r>
              <a:rPr lang="en-US" sz="4500" dirty="0"/>
              <a:t>Shared worship – Mass, Prayer, Retreats</a:t>
            </a:r>
          </a:p>
          <a:p>
            <a:pPr>
              <a:buFont typeface="Wingdings" panose="05000000000000000000" pitchFamily="2" charset="2"/>
              <a:buChar char="§"/>
            </a:pPr>
            <a:r>
              <a:rPr lang="en-US" sz="4500" dirty="0"/>
              <a:t>Meetings – vision for why</a:t>
            </a:r>
          </a:p>
          <a:p>
            <a:pPr>
              <a:buFont typeface="Wingdings" panose="05000000000000000000" pitchFamily="2" charset="2"/>
              <a:buChar char="§"/>
            </a:pPr>
            <a:r>
              <a:rPr lang="en-US" sz="4500" dirty="0"/>
              <a:t>Events/Programs – </a:t>
            </a:r>
            <a:r>
              <a:rPr lang="en-US" sz="4500" i="1" dirty="0"/>
              <a:t>Faith in Action </a:t>
            </a:r>
          </a:p>
          <a:p>
            <a:pPr>
              <a:buFont typeface="Wingdings" panose="05000000000000000000" pitchFamily="2" charset="2"/>
              <a:buChar char="§"/>
            </a:pPr>
            <a:r>
              <a:rPr lang="en-US" sz="4500" dirty="0"/>
              <a:t>Everyday Interactions</a:t>
            </a:r>
          </a:p>
          <a:p>
            <a:endParaRPr lang="en-US" dirty="0"/>
          </a:p>
        </p:txBody>
      </p:sp>
      <p:sp>
        <p:nvSpPr>
          <p:cNvPr id="4" name="Date Placeholder 3">
            <a:extLst>
              <a:ext uri="{FF2B5EF4-FFF2-40B4-BE49-F238E27FC236}">
                <a16:creationId xmlns:a16="http://schemas.microsoft.com/office/drawing/2014/main" id="{446752AA-4D40-4093-A3B4-AA3743E25B7D}"/>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BCE7E8BD-C8E4-41E6-A755-2C542C6727FE}"/>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147D7739-1B99-454D-937F-574A07F20510}"/>
              </a:ext>
            </a:extLst>
          </p:cNvPr>
          <p:cNvSpPr>
            <a:spLocks noGrp="1"/>
          </p:cNvSpPr>
          <p:nvPr>
            <p:ph type="sldNum" sz="quarter" idx="4"/>
          </p:nvPr>
        </p:nvSpPr>
        <p:spPr/>
        <p:txBody>
          <a:bodyPr/>
          <a:lstStyle/>
          <a:p>
            <a:fld id="{7423B5EF-D5A0-D847-9BE3-4BB7467DE79B}" type="slidenum">
              <a:rPr lang="en-US" smtClean="0"/>
              <a:pPr/>
              <a:t>46</a:t>
            </a:fld>
            <a:endParaRPr lang="en-US" dirty="0"/>
          </a:p>
        </p:txBody>
      </p:sp>
      <p:sp>
        <p:nvSpPr>
          <p:cNvPr id="7" name="Rectangle 6">
            <a:extLst>
              <a:ext uri="{FF2B5EF4-FFF2-40B4-BE49-F238E27FC236}">
                <a16:creationId xmlns:a16="http://schemas.microsoft.com/office/drawing/2014/main" id="{ABE1C22E-E0D9-C742-811D-FA3FDA07FD94}"/>
              </a:ext>
            </a:extLst>
          </p:cNvPr>
          <p:cNvSpPr/>
          <p:nvPr/>
        </p:nvSpPr>
        <p:spPr>
          <a:xfrm>
            <a:off x="6567054" y="2375065"/>
            <a:ext cx="5213268" cy="3318857"/>
          </a:xfrm>
          <a:prstGeom prst="rect">
            <a:avLst/>
          </a:prstGeom>
        </p:spPr>
        <p:txBody>
          <a:bodyPr wrap="square">
            <a:spAutoFit/>
          </a:bodyPr>
          <a:lstStyle/>
          <a:p>
            <a:pPr marL="342900" indent="-342900">
              <a:lnSpc>
                <a:spcPct val="80000"/>
              </a:lnSpc>
              <a:spcBef>
                <a:spcPts val="1000"/>
              </a:spcBef>
              <a:buClr>
                <a:srgbClr val="975611"/>
              </a:buClr>
              <a:buSzPct val="80000"/>
            </a:pPr>
            <a:r>
              <a:rPr lang="en-US" sz="2100" b="1" dirty="0">
                <a:solidFill>
                  <a:schemeClr val="accent2">
                    <a:lumMod val="75000"/>
                  </a:schemeClr>
                </a:solidFill>
              </a:rPr>
              <a:t>Proper Billing Procedures:</a:t>
            </a:r>
          </a:p>
          <a:p>
            <a:pPr marL="342900" indent="-342900">
              <a:lnSpc>
                <a:spcPct val="80000"/>
              </a:lnSpc>
              <a:spcBef>
                <a:spcPts val="1000"/>
              </a:spcBef>
              <a:buClr>
                <a:srgbClr val="975611"/>
              </a:buClr>
              <a:buSzPct val="80000"/>
              <a:buFont typeface="Wingdings" panose="05000000000000000000" pitchFamily="2" charset="2"/>
              <a:buChar char="§"/>
            </a:pPr>
            <a:r>
              <a:rPr lang="en-US" sz="2100" dirty="0">
                <a:solidFill>
                  <a:srgbClr val="975611"/>
                </a:solidFill>
              </a:rPr>
              <a:t>Do we share “why” and what we do with it</a:t>
            </a:r>
          </a:p>
          <a:p>
            <a:pPr marL="342900" indent="-342900">
              <a:lnSpc>
                <a:spcPct val="80000"/>
              </a:lnSpc>
              <a:spcBef>
                <a:spcPts val="1000"/>
              </a:spcBef>
              <a:buClr>
                <a:srgbClr val="975611"/>
              </a:buClr>
              <a:buSzPct val="80000"/>
              <a:buFont typeface="Wingdings" panose="05000000000000000000" pitchFamily="2" charset="2"/>
              <a:buChar char="§"/>
            </a:pPr>
            <a:r>
              <a:rPr lang="en-US" sz="2100" dirty="0">
                <a:solidFill>
                  <a:srgbClr val="975611"/>
                </a:solidFill>
              </a:rPr>
              <a:t>Proactively remind before a deadline is missed</a:t>
            </a:r>
          </a:p>
          <a:p>
            <a:pPr marL="342900" indent="-342900">
              <a:lnSpc>
                <a:spcPct val="80000"/>
              </a:lnSpc>
              <a:spcBef>
                <a:spcPts val="1000"/>
              </a:spcBef>
              <a:buClr>
                <a:srgbClr val="975611"/>
              </a:buClr>
              <a:buSzPct val="80000"/>
              <a:buFont typeface="Wingdings" panose="05000000000000000000" pitchFamily="2" charset="2"/>
              <a:buChar char="§"/>
            </a:pPr>
            <a:endParaRPr lang="en-US" sz="2100" dirty="0">
              <a:solidFill>
                <a:srgbClr val="975611"/>
              </a:solidFill>
            </a:endParaRPr>
          </a:p>
          <a:p>
            <a:pPr marL="342900" indent="-342900">
              <a:lnSpc>
                <a:spcPct val="80000"/>
              </a:lnSpc>
              <a:spcBef>
                <a:spcPts val="1000"/>
              </a:spcBef>
              <a:buClr>
                <a:srgbClr val="975611"/>
              </a:buClr>
              <a:buSzPct val="80000"/>
            </a:pPr>
            <a:r>
              <a:rPr lang="en-US" sz="2100" b="1" dirty="0">
                <a:solidFill>
                  <a:schemeClr val="accent2">
                    <a:lumMod val="75000"/>
                  </a:schemeClr>
                </a:solidFill>
              </a:rPr>
              <a:t>Fraternal Benefits:</a:t>
            </a:r>
          </a:p>
          <a:p>
            <a:pPr marL="342900" indent="-342900">
              <a:lnSpc>
                <a:spcPct val="80000"/>
              </a:lnSpc>
              <a:spcBef>
                <a:spcPts val="1000"/>
              </a:spcBef>
              <a:buClr>
                <a:srgbClr val="975611"/>
              </a:buClr>
              <a:buSzPct val="80000"/>
              <a:buFont typeface="Wingdings" panose="05000000000000000000" pitchFamily="2" charset="2"/>
              <a:buChar char="§"/>
            </a:pPr>
            <a:r>
              <a:rPr lang="en-US" sz="2100" dirty="0">
                <a:solidFill>
                  <a:srgbClr val="975611"/>
                </a:solidFill>
              </a:rPr>
              <a:t>Are we able to articulate our fraternal benefits and how great they are?</a:t>
            </a:r>
          </a:p>
        </p:txBody>
      </p:sp>
    </p:spTree>
    <p:extLst>
      <p:ext uri="{BB962C8B-B14F-4D97-AF65-F5344CB8AC3E}">
        <p14:creationId xmlns:p14="http://schemas.microsoft.com/office/powerpoint/2010/main" val="3701796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9705-B633-4AF0-A956-33C47A6C49AF}"/>
              </a:ext>
            </a:extLst>
          </p:cNvPr>
          <p:cNvSpPr>
            <a:spLocks noGrp="1"/>
          </p:cNvSpPr>
          <p:nvPr>
            <p:ph type="title"/>
          </p:nvPr>
        </p:nvSpPr>
        <p:spPr/>
        <p:txBody>
          <a:bodyPr/>
          <a:lstStyle/>
          <a:p>
            <a:pPr algn="ctr"/>
            <a:r>
              <a:rPr lang="en-US" dirty="0"/>
              <a:t>RETENTION 365</a:t>
            </a:r>
          </a:p>
        </p:txBody>
      </p:sp>
      <p:sp>
        <p:nvSpPr>
          <p:cNvPr id="3" name="Content Placeholder 2">
            <a:extLst>
              <a:ext uri="{FF2B5EF4-FFF2-40B4-BE49-F238E27FC236}">
                <a16:creationId xmlns:a16="http://schemas.microsoft.com/office/drawing/2014/main" id="{6FB4E504-C5E0-4E13-8B32-B46FC6E08757}"/>
              </a:ext>
            </a:extLst>
          </p:cNvPr>
          <p:cNvSpPr>
            <a:spLocks noGrp="1"/>
          </p:cNvSpPr>
          <p:nvPr>
            <p:ph idx="1"/>
          </p:nvPr>
        </p:nvSpPr>
        <p:spPr>
          <a:xfrm>
            <a:off x="889348" y="2317315"/>
            <a:ext cx="10246290" cy="4154541"/>
          </a:xfrm>
        </p:spPr>
        <p:txBody>
          <a:bodyPr>
            <a:normAutofit fontScale="85000" lnSpcReduction="20000"/>
          </a:bodyPr>
          <a:lstStyle/>
          <a:p>
            <a:pPr marL="0" indent="0" algn="ctr">
              <a:buNone/>
            </a:pPr>
            <a:r>
              <a:rPr lang="en-US" sz="3000" b="1" dirty="0"/>
              <a:t>Council Retention Committee</a:t>
            </a:r>
          </a:p>
          <a:p>
            <a:pPr marL="0" indent="0" algn="ctr">
              <a:buNone/>
            </a:pPr>
            <a:r>
              <a:rPr lang="en-US" sz="3000" b="1" u="sng" dirty="0"/>
              <a:t>Proactive</a:t>
            </a:r>
            <a:r>
              <a:rPr lang="en-US" sz="3000" b="1" dirty="0"/>
              <a:t> &amp; </a:t>
            </a:r>
            <a:r>
              <a:rPr lang="en-US" sz="3000" b="1" u="sng" dirty="0"/>
              <a:t>Reactive</a:t>
            </a:r>
          </a:p>
          <a:p>
            <a:pPr marL="0" indent="0" algn="ctr">
              <a:buNone/>
            </a:pPr>
            <a:endParaRPr lang="en-US" sz="3000" b="1" dirty="0"/>
          </a:p>
          <a:p>
            <a:r>
              <a:rPr lang="en-US" sz="3000" b="1" dirty="0"/>
              <a:t>	Meets: 			</a:t>
            </a:r>
            <a:r>
              <a:rPr lang="en-US" sz="3000" dirty="0"/>
              <a:t>Monthly</a:t>
            </a:r>
          </a:p>
          <a:p>
            <a:endParaRPr lang="en-US" sz="3000" b="1" dirty="0"/>
          </a:p>
          <a:p>
            <a:r>
              <a:rPr lang="en-US" sz="3000" b="1" dirty="0"/>
              <a:t>	Made up of: 	</a:t>
            </a:r>
            <a:r>
              <a:rPr lang="en-US" sz="3000" dirty="0"/>
              <a:t>Officers, Trustees, Chairmen </a:t>
            </a:r>
            <a:br>
              <a:rPr lang="en-US" sz="3000" dirty="0"/>
            </a:br>
            <a:r>
              <a:rPr lang="en-US" sz="3000" dirty="0"/>
              <a:t>						and/or 1 member for every 10 Knights</a:t>
            </a:r>
          </a:p>
          <a:p>
            <a:endParaRPr lang="en-US" sz="3000" b="1" dirty="0"/>
          </a:p>
          <a:p>
            <a:r>
              <a:rPr lang="en-US" sz="3000" b="1" dirty="0"/>
              <a:t>	Discusses: 		</a:t>
            </a:r>
            <a:r>
              <a:rPr lang="en-US" sz="3000" dirty="0"/>
              <a:t>Member review, Delinquent members &amp; who 							is following up with each member</a:t>
            </a:r>
          </a:p>
          <a:p>
            <a:endParaRPr lang="en-US" dirty="0"/>
          </a:p>
        </p:txBody>
      </p:sp>
      <p:sp>
        <p:nvSpPr>
          <p:cNvPr id="4" name="Date Placeholder 3">
            <a:extLst>
              <a:ext uri="{FF2B5EF4-FFF2-40B4-BE49-F238E27FC236}">
                <a16:creationId xmlns:a16="http://schemas.microsoft.com/office/drawing/2014/main" id="{49FE64EC-DF48-4E27-B2BC-6A5F1D3FFA1A}"/>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779E758D-95D5-4810-AF71-7F72166F7CDC}"/>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428C21FA-C31E-4B95-9777-DC60BD82D6E5}"/>
              </a:ext>
            </a:extLst>
          </p:cNvPr>
          <p:cNvSpPr>
            <a:spLocks noGrp="1"/>
          </p:cNvSpPr>
          <p:nvPr>
            <p:ph type="sldNum" sz="quarter" idx="4"/>
          </p:nvPr>
        </p:nvSpPr>
        <p:spPr/>
        <p:txBody>
          <a:bodyPr/>
          <a:lstStyle/>
          <a:p>
            <a:fld id="{7423B5EF-D5A0-D847-9BE3-4BB7467DE79B}" type="slidenum">
              <a:rPr lang="en-US" smtClean="0"/>
              <a:pPr/>
              <a:t>47</a:t>
            </a:fld>
            <a:endParaRPr lang="en-US" dirty="0"/>
          </a:p>
        </p:txBody>
      </p:sp>
    </p:spTree>
    <p:extLst>
      <p:ext uri="{BB962C8B-B14F-4D97-AF65-F5344CB8AC3E}">
        <p14:creationId xmlns:p14="http://schemas.microsoft.com/office/powerpoint/2010/main" val="3209284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E5307-9B5A-45A9-83E8-E35786B3F7E0}"/>
              </a:ext>
            </a:extLst>
          </p:cNvPr>
          <p:cNvSpPr>
            <a:spLocks noGrp="1"/>
          </p:cNvSpPr>
          <p:nvPr>
            <p:ph type="title"/>
          </p:nvPr>
        </p:nvSpPr>
        <p:spPr/>
        <p:txBody>
          <a:bodyPr/>
          <a:lstStyle/>
          <a:p>
            <a:pPr algn="ctr"/>
            <a:r>
              <a:rPr lang="en-US" sz="4400" dirty="0"/>
              <a:t>DOCUMENTATION</a:t>
            </a:r>
          </a:p>
        </p:txBody>
      </p:sp>
      <p:sp>
        <p:nvSpPr>
          <p:cNvPr id="3" name="Content Placeholder 2">
            <a:extLst>
              <a:ext uri="{FF2B5EF4-FFF2-40B4-BE49-F238E27FC236}">
                <a16:creationId xmlns:a16="http://schemas.microsoft.com/office/drawing/2014/main" id="{84E3E8DF-D684-4633-A922-DC4EE9948EB8}"/>
              </a:ext>
            </a:extLst>
          </p:cNvPr>
          <p:cNvSpPr>
            <a:spLocks noGrp="1"/>
          </p:cNvSpPr>
          <p:nvPr>
            <p:ph idx="1"/>
          </p:nvPr>
        </p:nvSpPr>
        <p:spPr>
          <a:xfrm>
            <a:off x="3817088" y="2650347"/>
            <a:ext cx="8033549" cy="3338044"/>
          </a:xfrm>
        </p:spPr>
        <p:txBody>
          <a:bodyPr>
            <a:normAutofit/>
          </a:bodyPr>
          <a:lstStyle/>
          <a:p>
            <a:r>
              <a:rPr lang="en-US" sz="2400" dirty="0"/>
              <a:t>Standardized form</a:t>
            </a:r>
          </a:p>
          <a:p>
            <a:r>
              <a:rPr lang="en-US" sz="2400" dirty="0"/>
              <a:t>Permanent record</a:t>
            </a:r>
          </a:p>
          <a:p>
            <a:r>
              <a:rPr lang="en-US" sz="2400" dirty="0"/>
              <a:t>Establishes that the committee has done it’s work</a:t>
            </a:r>
          </a:p>
          <a:p>
            <a:r>
              <a:rPr lang="en-US" sz="2400" dirty="0"/>
              <a:t>Assists the fin sec in keeping the roster current</a:t>
            </a:r>
          </a:p>
          <a:p>
            <a:r>
              <a:rPr lang="en-US" sz="2400" dirty="0"/>
              <a:t>Allows the council to rescue lost Knights</a:t>
            </a:r>
          </a:p>
          <a:p>
            <a:r>
              <a:rPr lang="en-US" sz="2400" dirty="0" err="1"/>
              <a:t>kofc-az.org</a:t>
            </a:r>
            <a:r>
              <a:rPr lang="en-US" sz="2400" dirty="0"/>
              <a:t>/Links/State Forms</a:t>
            </a:r>
          </a:p>
        </p:txBody>
      </p:sp>
      <p:sp>
        <p:nvSpPr>
          <p:cNvPr id="4" name="Date Placeholder 3">
            <a:extLst>
              <a:ext uri="{FF2B5EF4-FFF2-40B4-BE49-F238E27FC236}">
                <a16:creationId xmlns:a16="http://schemas.microsoft.com/office/drawing/2014/main" id="{F82CC483-A97C-4A77-A1C6-F7BEE167BF70}"/>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0D297F7D-2CA6-4710-BA42-E9B356978C1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5CFB678D-FA06-46BF-90ED-CCA4F036E28C}"/>
              </a:ext>
            </a:extLst>
          </p:cNvPr>
          <p:cNvSpPr>
            <a:spLocks noGrp="1"/>
          </p:cNvSpPr>
          <p:nvPr>
            <p:ph type="sldNum" sz="quarter" idx="4"/>
          </p:nvPr>
        </p:nvSpPr>
        <p:spPr/>
        <p:txBody>
          <a:bodyPr/>
          <a:lstStyle/>
          <a:p>
            <a:fld id="{7423B5EF-D5A0-D847-9BE3-4BB7467DE79B}" type="slidenum">
              <a:rPr lang="en-US" smtClean="0"/>
              <a:pPr/>
              <a:t>48</a:t>
            </a:fld>
            <a:endParaRPr lang="en-US" dirty="0"/>
          </a:p>
        </p:txBody>
      </p:sp>
      <p:graphicFrame>
        <p:nvGraphicFramePr>
          <p:cNvPr id="7" name="Content Placeholder 8">
            <a:extLst>
              <a:ext uri="{FF2B5EF4-FFF2-40B4-BE49-F238E27FC236}">
                <a16:creationId xmlns:a16="http://schemas.microsoft.com/office/drawing/2014/main" id="{951A4A22-8C49-48AD-BBAD-A6D64915C3AE}"/>
              </a:ext>
            </a:extLst>
          </p:cNvPr>
          <p:cNvGraphicFramePr>
            <a:graphicFrameLocks noChangeAspect="1"/>
          </p:cNvGraphicFramePr>
          <p:nvPr>
            <p:extLst>
              <p:ext uri="{D42A27DB-BD31-4B8C-83A1-F6EECF244321}">
                <p14:modId xmlns:p14="http://schemas.microsoft.com/office/powerpoint/2010/main" val="2837801530"/>
              </p:ext>
            </p:extLst>
          </p:nvPr>
        </p:nvGraphicFramePr>
        <p:xfrm>
          <a:off x="490335" y="2166883"/>
          <a:ext cx="3326753" cy="4304973"/>
        </p:xfrm>
        <a:graphic>
          <a:graphicData uri="http://schemas.openxmlformats.org/presentationml/2006/ole">
            <mc:AlternateContent xmlns:mc="http://schemas.openxmlformats.org/markup-compatibility/2006">
              <mc:Choice xmlns:v="urn:schemas-microsoft-com:vml" Requires="v">
                <p:oleObj spid="_x0000_s2109" name="Acrobat Document" r:id="rId3" imgW="5829097" imgH="7543800" progId="Acrobat.Document.DC">
                  <p:embed/>
                </p:oleObj>
              </mc:Choice>
              <mc:Fallback>
                <p:oleObj name="Acrobat Document" r:id="rId3" imgW="5829097" imgH="7543800" progId="Acrobat.Document.DC">
                  <p:embed/>
                  <p:pic>
                    <p:nvPicPr>
                      <p:cNvPr id="0" name=""/>
                      <p:cNvPicPr/>
                      <p:nvPr/>
                    </p:nvPicPr>
                    <p:blipFill>
                      <a:blip r:embed="rId4"/>
                      <a:stretch>
                        <a:fillRect/>
                      </a:stretch>
                    </p:blipFill>
                    <p:spPr>
                      <a:xfrm>
                        <a:off x="490335" y="2166883"/>
                        <a:ext cx="3326753" cy="4304973"/>
                      </a:xfrm>
                      <a:prstGeom prst="rect">
                        <a:avLst/>
                      </a:prstGeom>
                    </p:spPr>
                  </p:pic>
                </p:oleObj>
              </mc:Fallback>
            </mc:AlternateContent>
          </a:graphicData>
        </a:graphic>
      </p:graphicFrame>
    </p:spTree>
    <p:extLst>
      <p:ext uri="{BB962C8B-B14F-4D97-AF65-F5344CB8AC3E}">
        <p14:creationId xmlns:p14="http://schemas.microsoft.com/office/powerpoint/2010/main" val="1298499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2BF7-5994-B24A-843E-015E4DF891A6}"/>
              </a:ext>
            </a:extLst>
          </p:cNvPr>
          <p:cNvSpPr>
            <a:spLocks noGrp="1"/>
          </p:cNvSpPr>
          <p:nvPr>
            <p:ph type="title"/>
          </p:nvPr>
        </p:nvSpPr>
        <p:spPr/>
        <p:txBody>
          <a:bodyPr/>
          <a:lstStyle/>
          <a:p>
            <a:pPr algn="ctr"/>
            <a:r>
              <a:rPr lang="en-US" dirty="0"/>
              <a:t>RETENTION 365</a:t>
            </a:r>
          </a:p>
        </p:txBody>
      </p:sp>
      <p:sp>
        <p:nvSpPr>
          <p:cNvPr id="7" name="Content Placeholder 2">
            <a:extLst>
              <a:ext uri="{FF2B5EF4-FFF2-40B4-BE49-F238E27FC236}">
                <a16:creationId xmlns:a16="http://schemas.microsoft.com/office/drawing/2014/main" id="{EC485670-8275-B945-ABBE-52756B1960F8}"/>
              </a:ext>
            </a:extLst>
          </p:cNvPr>
          <p:cNvSpPr txBox="1">
            <a:spLocks/>
          </p:cNvSpPr>
          <p:nvPr/>
        </p:nvSpPr>
        <p:spPr>
          <a:xfrm>
            <a:off x="436880" y="2674620"/>
            <a:ext cx="11165840" cy="3416300"/>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0070C0"/>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0070C0"/>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0070C0"/>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0070C0"/>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0070C0"/>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rgbClr val="975611"/>
              </a:buClr>
            </a:pPr>
            <a:r>
              <a:rPr lang="en-US" sz="2400" dirty="0">
                <a:solidFill>
                  <a:srgbClr val="975611"/>
                </a:solidFill>
              </a:rPr>
              <a:t>Several councils have reduced their backlog of delinquent members by utilizing these methods.</a:t>
            </a:r>
          </a:p>
          <a:p>
            <a:pPr>
              <a:buClr>
                <a:srgbClr val="975611"/>
              </a:buClr>
            </a:pPr>
            <a:r>
              <a:rPr lang="en-US" sz="2400" dirty="0">
                <a:solidFill>
                  <a:srgbClr val="975611"/>
                </a:solidFill>
              </a:rPr>
              <a:t>One council went from </a:t>
            </a:r>
            <a:r>
              <a:rPr lang="en-US" sz="2400" b="1" dirty="0">
                <a:solidFill>
                  <a:srgbClr val="975611"/>
                </a:solidFill>
              </a:rPr>
              <a:t>20</a:t>
            </a:r>
            <a:r>
              <a:rPr lang="en-US" sz="2400" dirty="0">
                <a:solidFill>
                  <a:srgbClr val="975611"/>
                </a:solidFill>
              </a:rPr>
              <a:t> members pending suspension to </a:t>
            </a:r>
            <a:r>
              <a:rPr lang="en-US" sz="2400" b="1" dirty="0">
                <a:solidFill>
                  <a:srgbClr val="975611"/>
                </a:solidFill>
              </a:rPr>
              <a:t>8</a:t>
            </a:r>
            <a:r>
              <a:rPr lang="en-US" sz="2400" dirty="0">
                <a:solidFill>
                  <a:srgbClr val="975611"/>
                </a:solidFill>
              </a:rPr>
              <a:t>.</a:t>
            </a:r>
          </a:p>
          <a:p>
            <a:pPr>
              <a:buClr>
                <a:srgbClr val="975611"/>
              </a:buClr>
            </a:pPr>
            <a:r>
              <a:rPr lang="en-US" sz="2400" dirty="0">
                <a:solidFill>
                  <a:srgbClr val="975611"/>
                </a:solidFill>
              </a:rPr>
              <a:t>My home council is still working on their list, but so far has gone from </a:t>
            </a:r>
            <a:r>
              <a:rPr lang="en-US" sz="2400" b="1" dirty="0">
                <a:solidFill>
                  <a:srgbClr val="975611"/>
                </a:solidFill>
              </a:rPr>
              <a:t>48</a:t>
            </a:r>
            <a:r>
              <a:rPr lang="en-US" sz="2400" dirty="0">
                <a:solidFill>
                  <a:srgbClr val="975611"/>
                </a:solidFill>
              </a:rPr>
              <a:t> Down To </a:t>
            </a:r>
            <a:r>
              <a:rPr lang="en-US" sz="2400" b="1" dirty="0">
                <a:solidFill>
                  <a:srgbClr val="975611"/>
                </a:solidFill>
              </a:rPr>
              <a:t>6</a:t>
            </a:r>
            <a:r>
              <a:rPr lang="en-US" sz="2400" dirty="0">
                <a:solidFill>
                  <a:srgbClr val="975611"/>
                </a:solidFill>
              </a:rPr>
              <a:t>.</a:t>
            </a:r>
          </a:p>
          <a:p>
            <a:pPr>
              <a:buClr>
                <a:srgbClr val="975611"/>
              </a:buClr>
            </a:pPr>
            <a:r>
              <a:rPr lang="en-US" sz="2400" dirty="0">
                <a:solidFill>
                  <a:srgbClr val="975611"/>
                </a:solidFill>
              </a:rPr>
              <a:t>By retaining the members that we already have, we will continue to grow our councils and the order.</a:t>
            </a:r>
          </a:p>
        </p:txBody>
      </p:sp>
      <p:sp>
        <p:nvSpPr>
          <p:cNvPr id="11" name="Date Placeholder 3">
            <a:extLst>
              <a:ext uri="{FF2B5EF4-FFF2-40B4-BE49-F238E27FC236}">
                <a16:creationId xmlns:a16="http://schemas.microsoft.com/office/drawing/2014/main" id="{A7B855BE-FE4A-C747-B635-17172EB5A10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2" name="Footer Placeholder 4">
            <a:extLst>
              <a:ext uri="{FF2B5EF4-FFF2-40B4-BE49-F238E27FC236}">
                <a16:creationId xmlns:a16="http://schemas.microsoft.com/office/drawing/2014/main" id="{506F674F-96C8-ED46-814E-5B3A8D70429B}"/>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13" name="Slide Number Placeholder 8">
            <a:extLst>
              <a:ext uri="{FF2B5EF4-FFF2-40B4-BE49-F238E27FC236}">
                <a16:creationId xmlns:a16="http://schemas.microsoft.com/office/drawing/2014/main" id="{96674019-21BC-B44C-B6B6-D1F673510DA0}"/>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49</a:t>
            </a:fld>
            <a:endParaRPr lang="en-US" dirty="0"/>
          </a:p>
        </p:txBody>
      </p:sp>
    </p:spTree>
    <p:extLst>
      <p:ext uri="{BB962C8B-B14F-4D97-AF65-F5344CB8AC3E}">
        <p14:creationId xmlns:p14="http://schemas.microsoft.com/office/powerpoint/2010/main" val="79215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5498188"/>
          </a:xfrm>
        </p:spPr>
        <p:txBody>
          <a:bodyPr/>
          <a:lstStyle/>
          <a:p>
            <a:pPr algn="ctr"/>
            <a:r>
              <a:rPr lang="en-US" sz="23900" dirty="0">
                <a:solidFill>
                  <a:srgbClr val="FF0000"/>
                </a:solidFill>
              </a:rPr>
              <a:t>955</a:t>
            </a:r>
            <a:br>
              <a:rPr lang="en-US" sz="9600" dirty="0">
                <a:solidFill>
                  <a:srgbClr val="FF0000"/>
                </a:solidFill>
              </a:rPr>
            </a:br>
            <a:r>
              <a:rPr lang="en-US" sz="2000" dirty="0">
                <a:solidFill>
                  <a:schemeClr val="tx1"/>
                </a:solidFill>
              </a:rPr>
              <a:t>Supreme Intake Goal</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5</a:t>
            </a:fld>
            <a:endParaRPr lang="en-US" dirty="0"/>
          </a:p>
        </p:txBody>
      </p:sp>
    </p:spTree>
    <p:extLst>
      <p:ext uri="{BB962C8B-B14F-4D97-AF65-F5344CB8AC3E}">
        <p14:creationId xmlns:p14="http://schemas.microsoft.com/office/powerpoint/2010/main" val="369551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19F3-26C9-4FE7-8EC6-A7822DA79F38}"/>
              </a:ext>
            </a:extLst>
          </p:cNvPr>
          <p:cNvSpPr>
            <a:spLocks noGrp="1"/>
          </p:cNvSpPr>
          <p:nvPr>
            <p:ph type="title"/>
          </p:nvPr>
        </p:nvSpPr>
        <p:spPr>
          <a:xfrm>
            <a:off x="1148798" y="638828"/>
            <a:ext cx="8831816" cy="2254684"/>
          </a:xfrm>
        </p:spPr>
        <p:txBody>
          <a:bodyPr/>
          <a:lstStyle/>
          <a:p>
            <a:pPr algn="ctr"/>
            <a:r>
              <a:rPr lang="en-US" sz="3600" dirty="0"/>
              <a:t>RETENTION 365</a:t>
            </a:r>
          </a:p>
        </p:txBody>
      </p:sp>
      <p:sp>
        <p:nvSpPr>
          <p:cNvPr id="3" name="Text Placeholder 2">
            <a:extLst>
              <a:ext uri="{FF2B5EF4-FFF2-40B4-BE49-F238E27FC236}">
                <a16:creationId xmlns:a16="http://schemas.microsoft.com/office/drawing/2014/main" id="{BDC535FF-AE99-4DDB-8CEF-5D6C3BB75168}"/>
              </a:ext>
            </a:extLst>
          </p:cNvPr>
          <p:cNvSpPr>
            <a:spLocks noGrp="1"/>
          </p:cNvSpPr>
          <p:nvPr>
            <p:ph type="body" sz="half" idx="2"/>
          </p:nvPr>
        </p:nvSpPr>
        <p:spPr>
          <a:xfrm>
            <a:off x="463138" y="3543300"/>
            <a:ext cx="11305308" cy="2476500"/>
          </a:xfrm>
        </p:spPr>
        <p:txBody>
          <a:bodyPr>
            <a:normAutofit/>
          </a:bodyPr>
          <a:lstStyle/>
          <a:p>
            <a:r>
              <a:rPr lang="en-US" sz="2400" dirty="0"/>
              <a:t>Get him interested and keep him interested</a:t>
            </a:r>
          </a:p>
          <a:p>
            <a:r>
              <a:rPr lang="en-US" sz="2400" dirty="0"/>
              <a:t>Most suspended knights are first degree members</a:t>
            </a:r>
          </a:p>
          <a:p>
            <a:r>
              <a:rPr lang="en-US" sz="2400" dirty="0"/>
              <a:t>Use your benefits agent to help located delinquent insured members</a:t>
            </a:r>
          </a:p>
          <a:p>
            <a:r>
              <a:rPr lang="en-US" sz="2400" dirty="0"/>
              <a:t>Retention committee should be working all year round</a:t>
            </a:r>
          </a:p>
          <a:p>
            <a:endParaRPr lang="en-US" sz="2400" dirty="0"/>
          </a:p>
        </p:txBody>
      </p:sp>
      <p:sp>
        <p:nvSpPr>
          <p:cNvPr id="4" name="Date Placeholder 3">
            <a:extLst>
              <a:ext uri="{FF2B5EF4-FFF2-40B4-BE49-F238E27FC236}">
                <a16:creationId xmlns:a16="http://schemas.microsoft.com/office/drawing/2014/main" id="{8E642E92-D057-429C-A8AF-F307FA91EBBD}"/>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0C50D48F-E66B-49AC-A9AC-7B3C195F5CE0}"/>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4E5E9A24-6340-4FE9-9532-7ED6BDFA4C2B}"/>
              </a:ext>
            </a:extLst>
          </p:cNvPr>
          <p:cNvSpPr>
            <a:spLocks noGrp="1"/>
          </p:cNvSpPr>
          <p:nvPr>
            <p:ph type="sldNum" sz="quarter" idx="4"/>
          </p:nvPr>
        </p:nvSpPr>
        <p:spPr/>
        <p:txBody>
          <a:bodyPr/>
          <a:lstStyle/>
          <a:p>
            <a:fld id="{7423B5EF-D5A0-D847-9BE3-4BB7467DE79B}" type="slidenum">
              <a:rPr lang="en-US" smtClean="0"/>
              <a:pPr/>
              <a:t>50</a:t>
            </a:fld>
            <a:endParaRPr lang="en-US" dirty="0"/>
          </a:p>
        </p:txBody>
      </p:sp>
    </p:spTree>
    <p:extLst>
      <p:ext uri="{BB962C8B-B14F-4D97-AF65-F5344CB8AC3E}">
        <p14:creationId xmlns:p14="http://schemas.microsoft.com/office/powerpoint/2010/main" val="2925325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046A-090F-4421-9919-10C1D3769581}"/>
              </a:ext>
            </a:extLst>
          </p:cNvPr>
          <p:cNvSpPr>
            <a:spLocks noGrp="1"/>
          </p:cNvSpPr>
          <p:nvPr>
            <p:ph type="title"/>
          </p:nvPr>
        </p:nvSpPr>
        <p:spPr/>
        <p:txBody>
          <a:bodyPr/>
          <a:lstStyle/>
          <a:p>
            <a:pPr algn="ctr"/>
            <a:r>
              <a:rPr lang="en-US" sz="5400" dirty="0"/>
              <a:t>RETENTION</a:t>
            </a:r>
          </a:p>
        </p:txBody>
      </p:sp>
      <p:sp>
        <p:nvSpPr>
          <p:cNvPr id="3" name="Text Placeholder 2">
            <a:extLst>
              <a:ext uri="{FF2B5EF4-FFF2-40B4-BE49-F238E27FC236}">
                <a16:creationId xmlns:a16="http://schemas.microsoft.com/office/drawing/2014/main" id="{30037A74-C036-4D8F-A2F9-2EDBDBCD6DE1}"/>
              </a:ext>
            </a:extLst>
          </p:cNvPr>
          <p:cNvSpPr>
            <a:spLocks noGrp="1"/>
          </p:cNvSpPr>
          <p:nvPr>
            <p:ph type="body" sz="half" idx="2"/>
          </p:nvPr>
        </p:nvSpPr>
        <p:spPr/>
        <p:txBody>
          <a:bodyPr/>
          <a:lstStyle/>
          <a:p>
            <a:pPr algn="ctr"/>
            <a:r>
              <a:rPr lang="en-US" sz="4000" dirty="0"/>
              <a:t>LEN RHEAUME</a:t>
            </a:r>
          </a:p>
          <a:p>
            <a:pPr algn="ctr"/>
            <a:r>
              <a:rPr lang="en-US" sz="4000" dirty="0"/>
              <a:t>LRHEAUME@MSN.COM</a:t>
            </a:r>
          </a:p>
          <a:p>
            <a:pPr algn="ctr"/>
            <a:r>
              <a:rPr lang="en-US" sz="4000" dirty="0"/>
              <a:t>602-738-5607</a:t>
            </a:r>
          </a:p>
          <a:p>
            <a:endParaRPr lang="en-US" dirty="0"/>
          </a:p>
        </p:txBody>
      </p:sp>
      <p:sp>
        <p:nvSpPr>
          <p:cNvPr id="4" name="Date Placeholder 3">
            <a:extLst>
              <a:ext uri="{FF2B5EF4-FFF2-40B4-BE49-F238E27FC236}">
                <a16:creationId xmlns:a16="http://schemas.microsoft.com/office/drawing/2014/main" id="{45D24A58-D284-4F44-8098-7DDF5094A2A5}"/>
              </a:ext>
            </a:extLst>
          </p:cNvPr>
          <p:cNvSpPr>
            <a:spLocks noGrp="1"/>
          </p:cNvSpPr>
          <p:nvPr>
            <p:ph type="dt" sz="half" idx="10"/>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A31CEF4D-34E9-4D35-9AFF-DD30E5BEABBB}"/>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21CF5F27-0998-4010-9F78-751995887AFB}"/>
              </a:ext>
            </a:extLst>
          </p:cNvPr>
          <p:cNvSpPr>
            <a:spLocks noGrp="1"/>
          </p:cNvSpPr>
          <p:nvPr>
            <p:ph type="sldNum" sz="quarter" idx="4"/>
          </p:nvPr>
        </p:nvSpPr>
        <p:spPr/>
        <p:txBody>
          <a:bodyPr/>
          <a:lstStyle/>
          <a:p>
            <a:fld id="{7423B5EF-D5A0-D847-9BE3-4BB7467DE79B}" type="slidenum">
              <a:rPr lang="en-US" smtClean="0"/>
              <a:pPr/>
              <a:t>51</a:t>
            </a:fld>
            <a:endParaRPr lang="en-US" dirty="0"/>
          </a:p>
        </p:txBody>
      </p:sp>
    </p:spTree>
    <p:extLst>
      <p:ext uri="{BB962C8B-B14F-4D97-AF65-F5344CB8AC3E}">
        <p14:creationId xmlns:p14="http://schemas.microsoft.com/office/powerpoint/2010/main" val="215483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CEC-815F-3C49-AC67-963835A26D40}"/>
              </a:ext>
            </a:extLst>
          </p:cNvPr>
          <p:cNvSpPr>
            <a:spLocks noGrp="1"/>
          </p:cNvSpPr>
          <p:nvPr>
            <p:ph type="ctrTitle"/>
          </p:nvPr>
        </p:nvSpPr>
        <p:spPr>
          <a:xfrm>
            <a:off x="452284" y="2099733"/>
            <a:ext cx="11208773" cy="1907496"/>
          </a:xfrm>
        </p:spPr>
        <p:txBody>
          <a:bodyPr/>
          <a:lstStyle/>
          <a:p>
            <a:pPr algn="ctr"/>
            <a:r>
              <a:rPr lang="en-US" b="1" dirty="0"/>
              <a:t>Ceremonials</a:t>
            </a:r>
          </a:p>
        </p:txBody>
      </p:sp>
      <p:sp>
        <p:nvSpPr>
          <p:cNvPr id="9" name="Subtitle 8">
            <a:extLst>
              <a:ext uri="{FF2B5EF4-FFF2-40B4-BE49-F238E27FC236}">
                <a16:creationId xmlns:a16="http://schemas.microsoft.com/office/drawing/2014/main" id="{508C92A6-6569-9D47-9CB0-3489F66C7F14}"/>
              </a:ext>
            </a:extLst>
          </p:cNvPr>
          <p:cNvSpPr>
            <a:spLocks noGrp="1"/>
          </p:cNvSpPr>
          <p:nvPr>
            <p:ph type="subTitle" idx="1"/>
          </p:nvPr>
        </p:nvSpPr>
        <p:spPr>
          <a:xfrm>
            <a:off x="1619501" y="4777380"/>
            <a:ext cx="8825658" cy="1109614"/>
          </a:xfrm>
        </p:spPr>
        <p:txBody>
          <a:bodyPr>
            <a:normAutofit lnSpcReduction="10000"/>
          </a:bodyPr>
          <a:lstStyle/>
          <a:p>
            <a:pPr algn="ctr"/>
            <a:r>
              <a:rPr lang="en-US" b="1" dirty="0"/>
              <a:t>Skip Hopler, Ceremonial Chairman</a:t>
            </a:r>
          </a:p>
          <a:p>
            <a:pPr algn="ctr"/>
            <a:r>
              <a:rPr lang="en-US" b="1" dirty="0"/>
              <a:t>623-979-6075</a:t>
            </a:r>
          </a:p>
          <a:p>
            <a:pPr algn="ctr"/>
            <a:r>
              <a:rPr lang="en-US" b="1" dirty="0"/>
              <a:t>ehopler@cox.net</a:t>
            </a:r>
          </a:p>
          <a:p>
            <a:pPr algn="ctr"/>
            <a:endParaRPr lang="en-US" sz="3600" b="1" dirty="0"/>
          </a:p>
        </p:txBody>
      </p:sp>
      <p:sp>
        <p:nvSpPr>
          <p:cNvPr id="4" name="Slide Number Placeholder 3">
            <a:extLst>
              <a:ext uri="{FF2B5EF4-FFF2-40B4-BE49-F238E27FC236}">
                <a16:creationId xmlns:a16="http://schemas.microsoft.com/office/drawing/2014/main" id="{3372CEFF-9D6F-A342-866A-CB5A4E55AF23}"/>
              </a:ext>
            </a:extLst>
          </p:cNvPr>
          <p:cNvSpPr>
            <a:spLocks noGrp="1"/>
          </p:cNvSpPr>
          <p:nvPr>
            <p:ph type="sldNum" sz="quarter" idx="4"/>
          </p:nvPr>
        </p:nvSpPr>
        <p:spPr/>
        <p:txBody>
          <a:bodyPr/>
          <a:lstStyle/>
          <a:p>
            <a:fld id="{7423B5EF-D5A0-D847-9BE3-4BB7467DE79B}" type="slidenum">
              <a:rPr lang="en-US" smtClean="0"/>
              <a:t>52</a:t>
            </a:fld>
            <a:endParaRPr lang="en-US"/>
          </a:p>
        </p:txBody>
      </p:sp>
      <p:sp>
        <p:nvSpPr>
          <p:cNvPr id="6" name="Date Placeholder 3">
            <a:extLst>
              <a:ext uri="{FF2B5EF4-FFF2-40B4-BE49-F238E27FC236}">
                <a16:creationId xmlns:a16="http://schemas.microsoft.com/office/drawing/2014/main" id="{A8892ECE-B5FD-A34E-ADA9-A54255085057}"/>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7" name="Footer Placeholder 4">
            <a:extLst>
              <a:ext uri="{FF2B5EF4-FFF2-40B4-BE49-F238E27FC236}">
                <a16:creationId xmlns:a16="http://schemas.microsoft.com/office/drawing/2014/main" id="{5A1074F2-FD5B-7B4D-97C9-3AB4AB8ADF17}"/>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8" name="Slide Number Placeholder 8">
            <a:extLst>
              <a:ext uri="{FF2B5EF4-FFF2-40B4-BE49-F238E27FC236}">
                <a16:creationId xmlns:a16="http://schemas.microsoft.com/office/drawing/2014/main" id="{C841FAAF-9145-CF43-82DD-B9840948CABC}"/>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52</a:t>
            </a:fld>
            <a:endParaRPr lang="en-US" dirty="0"/>
          </a:p>
        </p:txBody>
      </p:sp>
    </p:spTree>
    <p:extLst>
      <p:ext uri="{BB962C8B-B14F-4D97-AF65-F5344CB8AC3E}">
        <p14:creationId xmlns:p14="http://schemas.microsoft.com/office/powerpoint/2010/main" val="1259101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9DDD-3088-406D-9C45-2B8EFE96CBBB}"/>
              </a:ext>
            </a:extLst>
          </p:cNvPr>
          <p:cNvSpPr>
            <a:spLocks noGrp="1"/>
          </p:cNvSpPr>
          <p:nvPr>
            <p:ph type="title"/>
          </p:nvPr>
        </p:nvSpPr>
        <p:spPr/>
        <p:txBody>
          <a:bodyPr/>
          <a:lstStyle/>
          <a:p>
            <a:pPr algn="ctr"/>
            <a:r>
              <a:rPr lang="en-US" dirty="0"/>
              <a:t>Ceremonial Notes</a:t>
            </a:r>
          </a:p>
        </p:txBody>
      </p:sp>
      <p:sp>
        <p:nvSpPr>
          <p:cNvPr id="3" name="Content Placeholder 2">
            <a:extLst>
              <a:ext uri="{FF2B5EF4-FFF2-40B4-BE49-F238E27FC236}">
                <a16:creationId xmlns:a16="http://schemas.microsoft.com/office/drawing/2014/main" id="{93EDA32D-F9EF-43B0-B2F5-26D7E52E06AD}"/>
              </a:ext>
            </a:extLst>
          </p:cNvPr>
          <p:cNvSpPr>
            <a:spLocks noGrp="1"/>
          </p:cNvSpPr>
          <p:nvPr>
            <p:ph idx="1"/>
          </p:nvPr>
        </p:nvSpPr>
        <p:spPr>
          <a:xfrm>
            <a:off x="478466" y="2614132"/>
            <a:ext cx="10249786" cy="3416300"/>
          </a:xfrm>
        </p:spPr>
        <p:txBody>
          <a:bodyPr>
            <a:normAutofit/>
          </a:bodyPr>
          <a:lstStyle/>
          <a:p>
            <a:r>
              <a:rPr lang="en-US" sz="2400" dirty="0"/>
              <a:t>District Deputy Responsibilities and Authority (First, Second, Third Degrees, Installations, Meetings)</a:t>
            </a:r>
          </a:p>
          <a:p>
            <a:r>
              <a:rPr lang="en-US" sz="2400" dirty="0"/>
              <a:t>Hosting and supporting Formation and Knighthood Degrees</a:t>
            </a:r>
          </a:p>
          <a:p>
            <a:r>
              <a:rPr lang="en-US" sz="2400" dirty="0"/>
              <a:t>Factors in scheduling annual Formation and Knighthood Degrees</a:t>
            </a:r>
          </a:p>
          <a:p>
            <a:r>
              <a:rPr lang="en-US" sz="2400" dirty="0"/>
              <a:t>Schedule for FY 2019 - 2020</a:t>
            </a:r>
          </a:p>
        </p:txBody>
      </p:sp>
      <p:sp>
        <p:nvSpPr>
          <p:cNvPr id="4" name="Date Placeholder 3">
            <a:extLst>
              <a:ext uri="{FF2B5EF4-FFF2-40B4-BE49-F238E27FC236}">
                <a16:creationId xmlns:a16="http://schemas.microsoft.com/office/drawing/2014/main" id="{D5D49B4B-6F26-4715-B3E8-15C0D0DAB647}"/>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3E916A4E-C679-4492-A722-71BC1386B238}"/>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36AD1B63-B676-4937-96CF-1F0EB1218689}"/>
              </a:ext>
            </a:extLst>
          </p:cNvPr>
          <p:cNvSpPr>
            <a:spLocks noGrp="1"/>
          </p:cNvSpPr>
          <p:nvPr>
            <p:ph type="sldNum" sz="quarter" idx="4"/>
          </p:nvPr>
        </p:nvSpPr>
        <p:spPr/>
        <p:txBody>
          <a:bodyPr/>
          <a:lstStyle/>
          <a:p>
            <a:fld id="{7423B5EF-D5A0-D847-9BE3-4BB7467DE79B}" type="slidenum">
              <a:rPr lang="en-US" smtClean="0"/>
              <a:pPr/>
              <a:t>53</a:t>
            </a:fld>
            <a:endParaRPr lang="en-US" dirty="0"/>
          </a:p>
        </p:txBody>
      </p:sp>
    </p:spTree>
    <p:extLst>
      <p:ext uri="{BB962C8B-B14F-4D97-AF65-F5344CB8AC3E}">
        <p14:creationId xmlns:p14="http://schemas.microsoft.com/office/powerpoint/2010/main" val="903549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418E-9FC4-4ABB-8E49-0AC3470859A1}"/>
              </a:ext>
            </a:extLst>
          </p:cNvPr>
          <p:cNvSpPr>
            <a:spLocks noGrp="1"/>
          </p:cNvSpPr>
          <p:nvPr>
            <p:ph type="title"/>
          </p:nvPr>
        </p:nvSpPr>
        <p:spPr/>
        <p:txBody>
          <a:bodyPr/>
          <a:lstStyle/>
          <a:p>
            <a:pPr algn="ctr"/>
            <a:r>
              <a:rPr lang="en-US" dirty="0"/>
              <a:t>First Half 2019 - 2020</a:t>
            </a:r>
          </a:p>
        </p:txBody>
      </p:sp>
      <p:graphicFrame>
        <p:nvGraphicFramePr>
          <p:cNvPr id="7" name="Content Placeholder 6">
            <a:extLst>
              <a:ext uri="{FF2B5EF4-FFF2-40B4-BE49-F238E27FC236}">
                <a16:creationId xmlns:a16="http://schemas.microsoft.com/office/drawing/2014/main" id="{7A79A141-7E8C-4C15-941A-3C69AAB4D05B}"/>
              </a:ext>
            </a:extLst>
          </p:cNvPr>
          <p:cNvGraphicFramePr>
            <a:graphicFrameLocks noGrp="1"/>
          </p:cNvGraphicFramePr>
          <p:nvPr>
            <p:ph idx="1"/>
            <p:extLst>
              <p:ext uri="{D42A27DB-BD31-4B8C-83A1-F6EECF244321}">
                <p14:modId xmlns:p14="http://schemas.microsoft.com/office/powerpoint/2010/main" val="4273979727"/>
              </p:ext>
            </p:extLst>
          </p:nvPr>
        </p:nvGraphicFramePr>
        <p:xfrm>
          <a:off x="570701" y="2226937"/>
          <a:ext cx="11100391" cy="4176830"/>
        </p:xfrm>
        <a:graphic>
          <a:graphicData uri="http://schemas.openxmlformats.org/drawingml/2006/table">
            <a:tbl>
              <a:tblPr/>
              <a:tblGrid>
                <a:gridCol w="701749">
                  <a:extLst>
                    <a:ext uri="{9D8B030D-6E8A-4147-A177-3AD203B41FA5}">
                      <a16:colId xmlns:a16="http://schemas.microsoft.com/office/drawing/2014/main" val="3059529084"/>
                    </a:ext>
                  </a:extLst>
                </a:gridCol>
                <a:gridCol w="2361272">
                  <a:extLst>
                    <a:ext uri="{9D8B030D-6E8A-4147-A177-3AD203B41FA5}">
                      <a16:colId xmlns:a16="http://schemas.microsoft.com/office/drawing/2014/main" val="656265720"/>
                    </a:ext>
                  </a:extLst>
                </a:gridCol>
                <a:gridCol w="2450416">
                  <a:extLst>
                    <a:ext uri="{9D8B030D-6E8A-4147-A177-3AD203B41FA5}">
                      <a16:colId xmlns:a16="http://schemas.microsoft.com/office/drawing/2014/main" val="2269523505"/>
                    </a:ext>
                  </a:extLst>
                </a:gridCol>
                <a:gridCol w="931159">
                  <a:extLst>
                    <a:ext uri="{9D8B030D-6E8A-4147-A177-3AD203B41FA5}">
                      <a16:colId xmlns:a16="http://schemas.microsoft.com/office/drawing/2014/main" val="4260834031"/>
                    </a:ext>
                  </a:extLst>
                </a:gridCol>
                <a:gridCol w="2548435">
                  <a:extLst>
                    <a:ext uri="{9D8B030D-6E8A-4147-A177-3AD203B41FA5}">
                      <a16:colId xmlns:a16="http://schemas.microsoft.com/office/drawing/2014/main" val="2009139242"/>
                    </a:ext>
                  </a:extLst>
                </a:gridCol>
                <a:gridCol w="2107360">
                  <a:extLst>
                    <a:ext uri="{9D8B030D-6E8A-4147-A177-3AD203B41FA5}">
                      <a16:colId xmlns:a16="http://schemas.microsoft.com/office/drawing/2014/main" val="3562068419"/>
                    </a:ext>
                  </a:extLst>
                </a:gridCol>
              </a:tblGrid>
              <a:tr h="198522">
                <a:tc>
                  <a:txBody>
                    <a:bodyPr/>
                    <a:lstStyle/>
                    <a:p>
                      <a:pPr algn="ctr" fontAlgn="ctr"/>
                      <a:r>
                        <a:rPr lang="en-US" sz="1000" b="1" i="0" u="none" strike="noStrike" dirty="0">
                          <a:solidFill>
                            <a:schemeClr val="bg1"/>
                          </a:solidFill>
                          <a:effectLst/>
                          <a:latin typeface="Arial" panose="020B0604020202020204" pitchFamily="34" charset="0"/>
                        </a:rPr>
                        <a:t>HOST </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tc rowSpan="2">
                  <a:txBody>
                    <a:bodyPr/>
                    <a:lstStyle/>
                    <a:p>
                      <a:pPr algn="ctr" fontAlgn="ctr"/>
                      <a:r>
                        <a:rPr lang="en-US" sz="1000" b="1" i="0" u="none" strike="noStrike" dirty="0">
                          <a:solidFill>
                            <a:schemeClr val="bg1"/>
                          </a:solidFill>
                          <a:effectLst/>
                          <a:latin typeface="Arial" panose="020B0604020202020204" pitchFamily="34" charset="0"/>
                        </a:rPr>
                        <a:t>LOCATION</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5611"/>
                    </a:solidFill>
                  </a:tcPr>
                </a:tc>
                <a:tc rowSpan="2">
                  <a:txBody>
                    <a:bodyPr/>
                    <a:lstStyle/>
                    <a:p>
                      <a:pPr algn="ctr" fontAlgn="ctr"/>
                      <a:r>
                        <a:rPr lang="en-US" sz="1000" b="1" i="0" u="none" strike="noStrike" dirty="0">
                          <a:solidFill>
                            <a:schemeClr val="bg1"/>
                          </a:solidFill>
                          <a:effectLst/>
                          <a:latin typeface="Arial" panose="020B0604020202020204" pitchFamily="34" charset="0"/>
                        </a:rPr>
                        <a:t>ADDRESS</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5611"/>
                    </a:solidFill>
                  </a:tcPr>
                </a:tc>
                <a:tc>
                  <a:txBody>
                    <a:bodyPr/>
                    <a:lstStyle/>
                    <a:p>
                      <a:pPr algn="ctr" fontAlgn="ctr"/>
                      <a:r>
                        <a:rPr lang="en-US" sz="1000" b="1" i="0" u="none" strike="noStrike">
                          <a:solidFill>
                            <a:schemeClr val="bg1"/>
                          </a:solidFill>
                          <a:effectLst/>
                          <a:latin typeface="Arial" panose="020B0604020202020204" pitchFamily="34" charset="0"/>
                        </a:rPr>
                        <a:t>DAY OF</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tc>
                  <a:txBody>
                    <a:bodyPr/>
                    <a:lstStyle/>
                    <a:p>
                      <a:pPr algn="ctr" fontAlgn="ctr"/>
                      <a:r>
                        <a:rPr lang="en-US" sz="1000" b="1" i="0" u="none" strike="noStrike">
                          <a:solidFill>
                            <a:schemeClr val="bg1"/>
                          </a:solidFill>
                          <a:effectLst/>
                          <a:latin typeface="Arial" panose="020B0604020202020204" pitchFamily="34" charset="0"/>
                        </a:rPr>
                        <a:t>DATE OF</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tc>
                  <a:txBody>
                    <a:bodyPr/>
                    <a:lstStyle/>
                    <a:p>
                      <a:pPr algn="ctr" fontAlgn="ctr"/>
                      <a:r>
                        <a:rPr lang="en-US" sz="1000" b="1" i="0" u="none" strike="noStrike" dirty="0">
                          <a:solidFill>
                            <a:schemeClr val="bg1"/>
                          </a:solidFill>
                          <a:effectLst/>
                          <a:latin typeface="Arial" panose="020B0604020202020204" pitchFamily="34" charset="0"/>
                        </a:rPr>
                        <a:t>Host </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extLst>
                  <a:ext uri="{0D108BD9-81ED-4DB2-BD59-A6C34878D82A}">
                    <a16:rowId xmlns:a16="http://schemas.microsoft.com/office/drawing/2014/main" val="1452813978"/>
                  </a:ext>
                </a:extLst>
              </a:tr>
              <a:tr h="198522">
                <a:tc>
                  <a:txBody>
                    <a:bodyPr/>
                    <a:lstStyle/>
                    <a:p>
                      <a:pPr algn="ctr" fontAlgn="ctr"/>
                      <a:r>
                        <a:rPr lang="en-US" sz="1000" b="1" i="0" u="none" strike="noStrike" dirty="0">
                          <a:solidFill>
                            <a:schemeClr val="bg1"/>
                          </a:solidFill>
                          <a:effectLst/>
                          <a:latin typeface="Arial" panose="020B0604020202020204" pitchFamily="34" charset="0"/>
                        </a:rPr>
                        <a:t>DISTRICT</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75611"/>
                    </a:solidFill>
                  </a:tcPr>
                </a:tc>
                <a:tc vMerge="1">
                  <a:txBody>
                    <a:bodyPr/>
                    <a:lstStyle/>
                    <a:p>
                      <a:endParaRPr lang="en-US"/>
                    </a:p>
                  </a:txBody>
                  <a:tcPr/>
                </a:tc>
                <a:tc vMerge="1">
                  <a:txBody>
                    <a:bodyPr/>
                    <a:lstStyle/>
                    <a:p>
                      <a:endParaRPr lang="en-US"/>
                    </a:p>
                  </a:txBody>
                  <a:tcPr/>
                </a:tc>
                <a:tc>
                  <a:txBody>
                    <a:bodyPr/>
                    <a:lstStyle/>
                    <a:p>
                      <a:pPr algn="ctr" fontAlgn="ctr"/>
                      <a:r>
                        <a:rPr lang="en-US" sz="1000" b="1" i="0" u="none" strike="noStrike" dirty="0">
                          <a:solidFill>
                            <a:schemeClr val="bg1"/>
                          </a:solidFill>
                          <a:effectLst/>
                          <a:latin typeface="Arial" panose="020B0604020202020204" pitchFamily="34" charset="0"/>
                        </a:rPr>
                        <a:t>WEEK</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75611"/>
                    </a:solidFill>
                  </a:tcPr>
                </a:tc>
                <a:tc>
                  <a:txBody>
                    <a:bodyPr/>
                    <a:lstStyle/>
                    <a:p>
                      <a:pPr algn="ctr" fontAlgn="ctr"/>
                      <a:r>
                        <a:rPr lang="en-US" sz="1000" b="1" i="0" u="none" strike="noStrike" dirty="0">
                          <a:solidFill>
                            <a:schemeClr val="bg1"/>
                          </a:solidFill>
                          <a:effectLst/>
                          <a:latin typeface="Arial" panose="020B0604020202020204" pitchFamily="34" charset="0"/>
                        </a:rPr>
                        <a:t>DEGREE</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75611"/>
                    </a:solidFill>
                  </a:tcPr>
                </a:tc>
                <a:tc>
                  <a:txBody>
                    <a:bodyPr/>
                    <a:lstStyle/>
                    <a:p>
                      <a:pPr algn="ctr" fontAlgn="ctr"/>
                      <a:r>
                        <a:rPr lang="en-US" sz="1000" b="1" i="0" u="none" strike="noStrike" dirty="0">
                          <a:solidFill>
                            <a:schemeClr val="bg1"/>
                          </a:solidFill>
                          <a:effectLst/>
                          <a:latin typeface="Arial" panose="020B0604020202020204" pitchFamily="34" charset="0"/>
                        </a:rPr>
                        <a:t>DD</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975611"/>
                    </a:solidFill>
                  </a:tcPr>
                </a:tc>
                <a:extLst>
                  <a:ext uri="{0D108BD9-81ED-4DB2-BD59-A6C34878D82A}">
                    <a16:rowId xmlns:a16="http://schemas.microsoft.com/office/drawing/2014/main" val="1839073309"/>
                  </a:ext>
                </a:extLst>
              </a:tr>
              <a:tr h="551202">
                <a:tc>
                  <a:txBody>
                    <a:bodyPr/>
                    <a:lstStyle/>
                    <a:p>
                      <a:pPr algn="ctr" fontAlgn="ctr"/>
                      <a:r>
                        <a:rPr lang="en-US" sz="1200" b="1" i="0" u="none" strike="noStrike" dirty="0">
                          <a:solidFill>
                            <a:srgbClr val="FF0000"/>
                          </a:solidFill>
                          <a:effectLst/>
                          <a:latin typeface="Arial" panose="020B0604020202020204" pitchFamily="34" charset="0"/>
                        </a:rPr>
                        <a:t>8</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Chandler, #3121</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err="1">
                          <a:solidFill>
                            <a:srgbClr val="FF0000"/>
                          </a:solidFill>
                          <a:effectLst/>
                          <a:latin typeface="Arial" panose="020B0604020202020204" pitchFamily="34" charset="0"/>
                        </a:rPr>
                        <a:t>KofC</a:t>
                      </a:r>
                      <a:r>
                        <a:rPr lang="en-US" sz="1200" b="1" i="0" u="none" strike="noStrike" dirty="0">
                          <a:solidFill>
                            <a:srgbClr val="FF0000"/>
                          </a:solidFill>
                          <a:effectLst/>
                          <a:latin typeface="Arial" panose="020B0604020202020204" pitchFamily="34" charset="0"/>
                        </a:rPr>
                        <a:t> Hall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644 E Chandler Blvd,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Chandler, AZ  85225</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kern="1200" dirty="0">
                          <a:solidFill>
                            <a:srgbClr val="FF0000"/>
                          </a:solidFill>
                          <a:effectLst/>
                          <a:latin typeface="Arial" panose="020B0604020202020204" pitchFamily="34" charset="0"/>
                          <a:ea typeface="+mn-ea"/>
                          <a:cs typeface="+mn-cs"/>
                        </a:rPr>
                        <a:t>Sun</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July 21, 2019</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Jim Walsh</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810050"/>
                  </a:ext>
                </a:extLst>
              </a:tr>
              <a:tr h="551202">
                <a:tc>
                  <a:txBody>
                    <a:bodyPr/>
                    <a:lstStyle/>
                    <a:p>
                      <a:pPr algn="ctr" fontAlgn="ctr"/>
                      <a:r>
                        <a:rPr lang="en-US" sz="1200" b="1" i="0" u="none" strike="noStrike" dirty="0">
                          <a:solidFill>
                            <a:srgbClr val="FF0000"/>
                          </a:solidFill>
                          <a:effectLst/>
                          <a:latin typeface="Arial" panose="020B0604020202020204" pitchFamily="34" charset="0"/>
                        </a:rPr>
                        <a:t>4</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Tucson, #8077</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St. Elizabeth Ann Seton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8650 N Shannon Rd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Tucson, AZ 85742</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Sat</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August 17, 2018</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Ben Jimenez</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197996"/>
                  </a:ext>
                </a:extLst>
              </a:tr>
              <a:tr h="191905">
                <a:tc>
                  <a:txBody>
                    <a:bodyPr/>
                    <a:lstStyle/>
                    <a:p>
                      <a:pPr algn="ctr" fontAlgn="ctr"/>
                      <a:r>
                        <a:rPr lang="en-US" sz="1200" b="1" i="0" u="none" strike="noStrike" dirty="0">
                          <a:solidFill>
                            <a:srgbClr val="000000"/>
                          </a:solidFill>
                          <a:effectLst/>
                          <a:latin typeface="Arial" panose="020B0604020202020204" pitchFamily="34" charset="0"/>
                        </a:rPr>
                        <a:t> </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1" u="none" strike="noStrike" dirty="0">
                          <a:solidFill>
                            <a:srgbClr val="000000"/>
                          </a:solidFill>
                          <a:effectLst/>
                          <a:latin typeface="Arial" panose="020B0604020202020204" pitchFamily="34" charset="0"/>
                        </a:rPr>
                        <a:t>Fourth Degree</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1" u="none" strike="noStrike" dirty="0">
                          <a:solidFill>
                            <a:srgbClr val="000000"/>
                          </a:solidFill>
                          <a:effectLst/>
                          <a:latin typeface="Arial" panose="020B0604020202020204" pitchFamily="34" charset="0"/>
                        </a:rPr>
                        <a:t> </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1" u="none" strike="noStrike" dirty="0">
                          <a:solidFill>
                            <a:srgbClr val="757171"/>
                          </a:solidFill>
                          <a:effectLst/>
                          <a:latin typeface="Arial" panose="020B0604020202020204" pitchFamily="34" charset="0"/>
                        </a:rPr>
                        <a:t>Sat</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FF0000"/>
                          </a:solidFill>
                          <a:effectLst/>
                          <a:latin typeface="Arial" panose="020B0604020202020204" pitchFamily="34" charset="0"/>
                        </a:rPr>
                        <a:t>September 28, 2019</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en-US" sz="1200" b="0" i="1" u="none" strike="noStrike" dirty="0">
                        <a:solidFill>
                          <a:srgbClr val="000000"/>
                        </a:solidFill>
                        <a:effectLst/>
                        <a:latin typeface="Arial" panose="020B0604020202020204" pitchFamily="34" charset="0"/>
                      </a:endParaRP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42674116"/>
                  </a:ext>
                </a:extLst>
              </a:tr>
              <a:tr h="551202">
                <a:tc>
                  <a:txBody>
                    <a:bodyPr/>
                    <a:lstStyle/>
                    <a:p>
                      <a:pPr algn="ctr" fontAlgn="ctr"/>
                      <a:r>
                        <a:rPr lang="en-US" sz="1200" b="1" i="0" u="none" strike="noStrike" dirty="0">
                          <a:solidFill>
                            <a:srgbClr val="FF0000"/>
                          </a:solidFill>
                          <a:effectLst/>
                          <a:latin typeface="Arial" panose="020B0604020202020204" pitchFamily="34" charset="0"/>
                        </a:rPr>
                        <a:t>15</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Phoenix, #7465</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St. Jerome</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10815 N. 35th Ave</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 Phoenix, AZ 85029</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Sat</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September 14, 2019</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Raul Chavez</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135372"/>
                  </a:ext>
                </a:extLst>
              </a:tr>
              <a:tr h="551202">
                <a:tc>
                  <a:txBody>
                    <a:bodyPr/>
                    <a:lstStyle/>
                    <a:p>
                      <a:pPr algn="ctr" fontAlgn="ctr"/>
                      <a:r>
                        <a:rPr lang="en-US" sz="1200" b="1" i="0" u="none" strike="noStrike" dirty="0">
                          <a:solidFill>
                            <a:srgbClr val="FF0000"/>
                          </a:solidFill>
                          <a:effectLst/>
                          <a:latin typeface="Arial" panose="020B0604020202020204" pitchFamily="34" charset="0"/>
                        </a:rPr>
                        <a:t>17</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LHC, #6442</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St. Thomas More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186 London Bridge Rd</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Lake </a:t>
                      </a:r>
                      <a:r>
                        <a:rPr lang="en-US" sz="1200" b="0" i="0" u="none" strike="noStrike" dirty="0" err="1">
                          <a:solidFill>
                            <a:srgbClr val="FF0000"/>
                          </a:solidFill>
                          <a:effectLst/>
                          <a:latin typeface="Arial" panose="020B0604020202020204" pitchFamily="34" charset="0"/>
                        </a:rPr>
                        <a:t>Hav</a:t>
                      </a:r>
                      <a:r>
                        <a:rPr lang="en-US" sz="1200" b="0" i="0" u="none" strike="noStrike" dirty="0">
                          <a:solidFill>
                            <a:srgbClr val="FF0000"/>
                          </a:solidFill>
                          <a:effectLst/>
                          <a:latin typeface="Arial" panose="020B0604020202020204" pitchFamily="34" charset="0"/>
                        </a:rPr>
                        <a:t>. City  86403</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kern="1200" dirty="0">
                          <a:solidFill>
                            <a:srgbClr val="FF0000"/>
                          </a:solidFill>
                          <a:effectLst/>
                          <a:latin typeface="Arial" panose="020B0604020202020204" pitchFamily="34" charset="0"/>
                          <a:ea typeface="+mn-ea"/>
                          <a:cs typeface="+mn-cs"/>
                        </a:rPr>
                        <a:t>Sat</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October 26, 2019</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Gerry </a:t>
                      </a:r>
                      <a:r>
                        <a:rPr lang="en-US" sz="1200" b="0" i="0" u="none" strike="noStrike" dirty="0" err="1">
                          <a:solidFill>
                            <a:srgbClr val="FF0000"/>
                          </a:solidFill>
                          <a:effectLst/>
                          <a:latin typeface="Arial" panose="020B0604020202020204" pitchFamily="34" charset="0"/>
                        </a:rPr>
                        <a:t>Czarnowski</a:t>
                      </a:r>
                      <a:endParaRPr lang="en-US" sz="1200" b="0" i="0" u="none" strike="noStrike" dirty="0">
                        <a:solidFill>
                          <a:srgbClr val="FF0000"/>
                        </a:solidFill>
                        <a:effectLst/>
                        <a:latin typeface="Arial" panose="020B0604020202020204" pitchFamily="34" charset="0"/>
                      </a:endParaRP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81190"/>
                  </a:ext>
                </a:extLst>
              </a:tr>
              <a:tr h="551202">
                <a:tc>
                  <a:txBody>
                    <a:bodyPr/>
                    <a:lstStyle/>
                    <a:p>
                      <a:pPr algn="ctr" fontAlgn="ctr"/>
                      <a:r>
                        <a:rPr lang="en-US" sz="1200" b="1" i="0" u="none" strike="noStrike" kern="1200" dirty="0">
                          <a:solidFill>
                            <a:srgbClr val="FF0000"/>
                          </a:solidFill>
                          <a:effectLst/>
                          <a:latin typeface="Arial" panose="020B0604020202020204" pitchFamily="34" charset="0"/>
                          <a:ea typeface="+mn-ea"/>
                          <a:cs typeface="+mn-cs"/>
                        </a:rPr>
                        <a:t>33</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Green Valley, #6842</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Our Lady of the Valley</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505 N. La Canada Drive</a:t>
                      </a:r>
                    </a:p>
                    <a:p>
                      <a:pPr algn="ctr" fontAlgn="ctr"/>
                      <a:r>
                        <a:rPr lang="en-US" sz="1200" b="0" i="0" u="none" strike="noStrike" dirty="0">
                          <a:solidFill>
                            <a:srgbClr val="FF0000"/>
                          </a:solidFill>
                          <a:effectLst/>
                          <a:latin typeface="Arial" panose="020B0604020202020204" pitchFamily="34" charset="0"/>
                        </a:rPr>
                        <a:t>Green Valley, AZ </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Sat</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November 30, 2018</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Jack </a:t>
                      </a:r>
                      <a:r>
                        <a:rPr lang="en-US" sz="1200" b="0" i="0" u="none" strike="noStrike" dirty="0" err="1">
                          <a:solidFill>
                            <a:srgbClr val="FF0000"/>
                          </a:solidFill>
                          <a:effectLst/>
                          <a:latin typeface="Arial" panose="020B0604020202020204" pitchFamily="34" charset="0"/>
                        </a:rPr>
                        <a:t>Costonas</a:t>
                      </a:r>
                      <a:endParaRPr lang="en-US" sz="1200" b="0" i="0" u="none" strike="noStrike" dirty="0">
                        <a:solidFill>
                          <a:srgbClr val="FF0000"/>
                        </a:solidFill>
                        <a:effectLst/>
                        <a:latin typeface="Arial" panose="020B0604020202020204" pitchFamily="34" charset="0"/>
                      </a:endParaRP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653962"/>
                  </a:ext>
                </a:extLst>
              </a:tr>
              <a:tr h="260211">
                <a:tc>
                  <a:txBody>
                    <a:bodyPr/>
                    <a:lstStyle/>
                    <a:p>
                      <a:pPr algn="ctr" fontAlgn="ctr"/>
                      <a:r>
                        <a:rPr lang="en-US" sz="1200" b="1" i="0" u="none" strike="noStrike" dirty="0">
                          <a:solidFill>
                            <a:srgbClr val="000000"/>
                          </a:solidFill>
                          <a:effectLst/>
                          <a:latin typeface="Arial" panose="020B0604020202020204" pitchFamily="34" charset="0"/>
                        </a:rPr>
                        <a:t> </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1" u="none" strike="noStrike" dirty="0">
                          <a:solidFill>
                            <a:srgbClr val="000000"/>
                          </a:solidFill>
                          <a:effectLst/>
                          <a:latin typeface="Arial" panose="020B0604020202020204" pitchFamily="34" charset="0"/>
                        </a:rPr>
                        <a:t>Fourth Degree</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000000"/>
                          </a:solidFill>
                          <a:effectLst/>
                          <a:latin typeface="Arial" panose="020B0604020202020204" pitchFamily="34" charset="0"/>
                        </a:rPr>
                        <a:t> </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1" u="none" strike="noStrike" dirty="0">
                          <a:solidFill>
                            <a:srgbClr val="757171"/>
                          </a:solidFill>
                          <a:effectLst/>
                          <a:latin typeface="Arial" panose="020B0604020202020204" pitchFamily="34" charset="0"/>
                        </a:rPr>
                        <a:t>Sat</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FF0000"/>
                          </a:solidFill>
                          <a:effectLst/>
                          <a:latin typeface="Arial" panose="020B0604020202020204" pitchFamily="34" charset="0"/>
                        </a:rPr>
                        <a:t>November 16, 2019</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en-US" sz="1200" b="0" i="1" u="none" strike="noStrike" dirty="0">
                        <a:solidFill>
                          <a:srgbClr val="000000"/>
                        </a:solidFill>
                        <a:effectLst/>
                        <a:latin typeface="Arial" panose="020B0604020202020204" pitchFamily="34" charset="0"/>
                      </a:endParaRP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54066674"/>
                  </a:ext>
                </a:extLst>
              </a:tr>
              <a:tr h="555860">
                <a:tc>
                  <a:txBody>
                    <a:bodyPr/>
                    <a:lstStyle/>
                    <a:p>
                      <a:pPr algn="ctr" fontAlgn="ctr"/>
                      <a:r>
                        <a:rPr lang="en-US" sz="1200" b="1" i="0" u="none" strike="noStrike" kern="1200" dirty="0">
                          <a:solidFill>
                            <a:srgbClr val="C00000"/>
                          </a:solidFill>
                          <a:effectLst/>
                          <a:latin typeface="Arial" panose="020B0604020202020204" pitchFamily="34" charset="0"/>
                          <a:ea typeface="+mn-ea"/>
                          <a:cs typeface="+mn-cs"/>
                        </a:rPr>
                        <a:t>15</a:t>
                      </a:r>
                    </a:p>
                  </a:txBody>
                  <a:tcPr marL="5722" marR="5722" marT="5722"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C00000"/>
                          </a:solidFill>
                          <a:effectLst/>
                          <a:latin typeface="Arial" panose="020B0604020202020204" pitchFamily="34" charset="0"/>
                        </a:rPr>
                        <a:t>Glendale, #3855</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C00000"/>
                          </a:solidFill>
                          <a:effectLst/>
                          <a:latin typeface="Arial" panose="020B0604020202020204" pitchFamily="34" charset="0"/>
                        </a:rPr>
                        <a:t>Columbian  Hall </a:t>
                      </a:r>
                      <a:br>
                        <a:rPr lang="en-US" sz="1200" b="0" i="0" u="none" strike="noStrike" dirty="0">
                          <a:solidFill>
                            <a:srgbClr val="C00000"/>
                          </a:solidFill>
                          <a:effectLst/>
                          <a:latin typeface="Arial" panose="020B0604020202020204" pitchFamily="34" charset="0"/>
                        </a:rPr>
                      </a:br>
                      <a:r>
                        <a:rPr lang="en-US" sz="1200" b="0" i="0" u="none" strike="noStrike" dirty="0">
                          <a:solidFill>
                            <a:srgbClr val="C00000"/>
                          </a:solidFill>
                          <a:effectLst/>
                          <a:latin typeface="Arial" panose="020B0604020202020204" pitchFamily="34" charset="0"/>
                        </a:rPr>
                        <a:t>8066 N 49th Avenue, </a:t>
                      </a:r>
                      <a:br>
                        <a:rPr lang="en-US" sz="1200" b="0" i="0" u="none" strike="noStrike" dirty="0">
                          <a:solidFill>
                            <a:srgbClr val="C00000"/>
                          </a:solidFill>
                          <a:effectLst/>
                          <a:latin typeface="Arial" panose="020B0604020202020204" pitchFamily="34" charset="0"/>
                        </a:rPr>
                      </a:br>
                      <a:r>
                        <a:rPr lang="en-US" sz="1200" b="0" i="0" u="none" strike="noStrike" dirty="0">
                          <a:solidFill>
                            <a:srgbClr val="C00000"/>
                          </a:solidFill>
                          <a:effectLst/>
                          <a:latin typeface="Arial" panose="020B0604020202020204" pitchFamily="34" charset="0"/>
                        </a:rPr>
                        <a:t>Glendale, AZ 85302</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kern="1200" dirty="0">
                          <a:solidFill>
                            <a:srgbClr val="C00000"/>
                          </a:solidFill>
                          <a:effectLst/>
                          <a:latin typeface="Arial" panose="020B0604020202020204" pitchFamily="34" charset="0"/>
                          <a:ea typeface="+mn-ea"/>
                          <a:cs typeface="+mn-cs"/>
                        </a:rPr>
                        <a:t>Sun</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C00000"/>
                          </a:solidFill>
                          <a:effectLst/>
                          <a:latin typeface="Arial" panose="020B0604020202020204" pitchFamily="34" charset="0"/>
                        </a:rPr>
                        <a:t>December 15, 2019</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Raul Chavez</a:t>
                      </a:r>
                    </a:p>
                  </a:txBody>
                  <a:tcPr marL="5722" marR="5722" marT="57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094215"/>
                  </a:ext>
                </a:extLst>
              </a:tr>
            </a:tbl>
          </a:graphicData>
        </a:graphic>
      </p:graphicFrame>
      <p:sp>
        <p:nvSpPr>
          <p:cNvPr id="4" name="Date Placeholder 3">
            <a:extLst>
              <a:ext uri="{FF2B5EF4-FFF2-40B4-BE49-F238E27FC236}">
                <a16:creationId xmlns:a16="http://schemas.microsoft.com/office/drawing/2014/main" id="{B5D9ED5F-E7FE-4584-9AD8-D7FC140CEB5D}"/>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CFF12555-D803-41F1-97FC-D5E67931C7D2}"/>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F0B462CD-BF43-43D2-BE7B-D9DEC9BFD6A4}"/>
              </a:ext>
            </a:extLst>
          </p:cNvPr>
          <p:cNvSpPr>
            <a:spLocks noGrp="1"/>
          </p:cNvSpPr>
          <p:nvPr>
            <p:ph type="sldNum" sz="quarter" idx="4"/>
          </p:nvPr>
        </p:nvSpPr>
        <p:spPr/>
        <p:txBody>
          <a:bodyPr/>
          <a:lstStyle/>
          <a:p>
            <a:fld id="{7423B5EF-D5A0-D847-9BE3-4BB7467DE79B}" type="slidenum">
              <a:rPr lang="en-US" smtClean="0"/>
              <a:pPr/>
              <a:t>54</a:t>
            </a:fld>
            <a:endParaRPr lang="en-US" dirty="0"/>
          </a:p>
        </p:txBody>
      </p:sp>
    </p:spTree>
    <p:extLst>
      <p:ext uri="{BB962C8B-B14F-4D97-AF65-F5344CB8AC3E}">
        <p14:creationId xmlns:p14="http://schemas.microsoft.com/office/powerpoint/2010/main" val="705366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418E-9FC4-4ABB-8E49-0AC3470859A1}"/>
              </a:ext>
            </a:extLst>
          </p:cNvPr>
          <p:cNvSpPr>
            <a:spLocks noGrp="1"/>
          </p:cNvSpPr>
          <p:nvPr>
            <p:ph type="title"/>
          </p:nvPr>
        </p:nvSpPr>
        <p:spPr/>
        <p:txBody>
          <a:bodyPr/>
          <a:lstStyle/>
          <a:p>
            <a:pPr algn="ctr"/>
            <a:r>
              <a:rPr lang="en-US" dirty="0"/>
              <a:t>Second Half 2019 - 2020</a:t>
            </a:r>
          </a:p>
        </p:txBody>
      </p:sp>
      <p:graphicFrame>
        <p:nvGraphicFramePr>
          <p:cNvPr id="7" name="Content Placeholder 6">
            <a:extLst>
              <a:ext uri="{FF2B5EF4-FFF2-40B4-BE49-F238E27FC236}">
                <a16:creationId xmlns:a16="http://schemas.microsoft.com/office/drawing/2014/main" id="{7A79A141-7E8C-4C15-941A-3C69AAB4D05B}"/>
              </a:ext>
            </a:extLst>
          </p:cNvPr>
          <p:cNvGraphicFramePr>
            <a:graphicFrameLocks noGrp="1"/>
          </p:cNvGraphicFramePr>
          <p:nvPr>
            <p:ph idx="1"/>
            <p:extLst>
              <p:ext uri="{D42A27DB-BD31-4B8C-83A1-F6EECF244321}">
                <p14:modId xmlns:p14="http://schemas.microsoft.com/office/powerpoint/2010/main" val="2602240688"/>
              </p:ext>
            </p:extLst>
          </p:nvPr>
        </p:nvGraphicFramePr>
        <p:xfrm>
          <a:off x="499731" y="2360023"/>
          <a:ext cx="11217348" cy="4036524"/>
        </p:xfrm>
        <a:graphic>
          <a:graphicData uri="http://schemas.openxmlformats.org/drawingml/2006/table">
            <a:tbl>
              <a:tblPr/>
              <a:tblGrid>
                <a:gridCol w="1040018">
                  <a:extLst>
                    <a:ext uri="{9D8B030D-6E8A-4147-A177-3AD203B41FA5}">
                      <a16:colId xmlns:a16="http://schemas.microsoft.com/office/drawing/2014/main" val="3059529084"/>
                    </a:ext>
                  </a:extLst>
                </a:gridCol>
                <a:gridCol w="2055275">
                  <a:extLst>
                    <a:ext uri="{9D8B030D-6E8A-4147-A177-3AD203B41FA5}">
                      <a16:colId xmlns:a16="http://schemas.microsoft.com/office/drawing/2014/main" val="656265720"/>
                    </a:ext>
                  </a:extLst>
                </a:gridCol>
                <a:gridCol w="2476236">
                  <a:extLst>
                    <a:ext uri="{9D8B030D-6E8A-4147-A177-3AD203B41FA5}">
                      <a16:colId xmlns:a16="http://schemas.microsoft.com/office/drawing/2014/main" val="2269523505"/>
                    </a:ext>
                  </a:extLst>
                </a:gridCol>
                <a:gridCol w="940971">
                  <a:extLst>
                    <a:ext uri="{9D8B030D-6E8A-4147-A177-3AD203B41FA5}">
                      <a16:colId xmlns:a16="http://schemas.microsoft.com/office/drawing/2014/main" val="4260834031"/>
                    </a:ext>
                  </a:extLst>
                </a:gridCol>
                <a:gridCol w="2575286">
                  <a:extLst>
                    <a:ext uri="{9D8B030D-6E8A-4147-A177-3AD203B41FA5}">
                      <a16:colId xmlns:a16="http://schemas.microsoft.com/office/drawing/2014/main" val="2009139242"/>
                    </a:ext>
                  </a:extLst>
                </a:gridCol>
                <a:gridCol w="2129562">
                  <a:extLst>
                    <a:ext uri="{9D8B030D-6E8A-4147-A177-3AD203B41FA5}">
                      <a16:colId xmlns:a16="http://schemas.microsoft.com/office/drawing/2014/main" val="3562068419"/>
                    </a:ext>
                  </a:extLst>
                </a:gridCol>
              </a:tblGrid>
              <a:tr h="176496">
                <a:tc>
                  <a:txBody>
                    <a:bodyPr/>
                    <a:lstStyle/>
                    <a:p>
                      <a:pPr algn="ctr" fontAlgn="ctr"/>
                      <a:r>
                        <a:rPr lang="en-US" sz="1000" b="1" i="0" u="none" strike="noStrike" dirty="0">
                          <a:solidFill>
                            <a:schemeClr val="bg1"/>
                          </a:solidFill>
                          <a:effectLst/>
                          <a:latin typeface="Arial" panose="020B0604020202020204" pitchFamily="34" charset="0"/>
                        </a:rPr>
                        <a:t>HOST </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tc rowSpan="2">
                  <a:txBody>
                    <a:bodyPr/>
                    <a:lstStyle/>
                    <a:p>
                      <a:pPr algn="ctr" fontAlgn="ctr"/>
                      <a:r>
                        <a:rPr lang="en-US" sz="1000" b="1" i="0" u="none" strike="noStrike" dirty="0">
                          <a:solidFill>
                            <a:schemeClr val="bg1"/>
                          </a:solidFill>
                          <a:effectLst/>
                          <a:latin typeface="Arial" panose="020B0604020202020204" pitchFamily="34" charset="0"/>
                        </a:rPr>
                        <a:t>LOCATION</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5611"/>
                    </a:solidFill>
                  </a:tcPr>
                </a:tc>
                <a:tc rowSpan="2">
                  <a:txBody>
                    <a:bodyPr/>
                    <a:lstStyle/>
                    <a:p>
                      <a:pPr algn="ctr" fontAlgn="ctr"/>
                      <a:r>
                        <a:rPr lang="en-US" sz="1000" b="1" i="0" u="none" strike="noStrike" dirty="0">
                          <a:solidFill>
                            <a:schemeClr val="bg1"/>
                          </a:solidFill>
                          <a:effectLst/>
                          <a:latin typeface="Arial" panose="020B0604020202020204" pitchFamily="34" charset="0"/>
                        </a:rPr>
                        <a:t>ADDRESS</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5611"/>
                    </a:solidFill>
                  </a:tcPr>
                </a:tc>
                <a:tc>
                  <a:txBody>
                    <a:bodyPr/>
                    <a:lstStyle/>
                    <a:p>
                      <a:pPr algn="ctr" fontAlgn="ctr"/>
                      <a:r>
                        <a:rPr lang="en-US" sz="1000" b="1" i="0" u="none" strike="noStrike">
                          <a:solidFill>
                            <a:schemeClr val="bg1"/>
                          </a:solidFill>
                          <a:effectLst/>
                          <a:latin typeface="Arial" panose="020B0604020202020204" pitchFamily="34" charset="0"/>
                        </a:rPr>
                        <a:t>DAY OF</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tc>
                  <a:txBody>
                    <a:bodyPr/>
                    <a:lstStyle/>
                    <a:p>
                      <a:pPr algn="ctr" fontAlgn="ctr"/>
                      <a:r>
                        <a:rPr lang="en-US" sz="1000" b="1" i="0" u="none" strike="noStrike">
                          <a:solidFill>
                            <a:schemeClr val="bg1"/>
                          </a:solidFill>
                          <a:effectLst/>
                          <a:latin typeface="Arial" panose="020B0604020202020204" pitchFamily="34" charset="0"/>
                        </a:rPr>
                        <a:t>DATE OF</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tc>
                  <a:txBody>
                    <a:bodyPr/>
                    <a:lstStyle/>
                    <a:p>
                      <a:pPr algn="ctr" fontAlgn="ctr"/>
                      <a:r>
                        <a:rPr lang="en-US" sz="1000" b="1" i="0" u="none" strike="noStrike">
                          <a:solidFill>
                            <a:schemeClr val="bg1"/>
                          </a:solidFill>
                          <a:effectLst/>
                          <a:latin typeface="Arial" panose="020B0604020202020204" pitchFamily="34" charset="0"/>
                        </a:rPr>
                        <a:t>Host </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975611"/>
                    </a:solidFill>
                  </a:tcPr>
                </a:tc>
                <a:extLst>
                  <a:ext uri="{0D108BD9-81ED-4DB2-BD59-A6C34878D82A}">
                    <a16:rowId xmlns:a16="http://schemas.microsoft.com/office/drawing/2014/main" val="1452813978"/>
                  </a:ext>
                </a:extLst>
              </a:tr>
              <a:tr h="176496">
                <a:tc>
                  <a:txBody>
                    <a:bodyPr/>
                    <a:lstStyle/>
                    <a:p>
                      <a:pPr algn="ctr" fontAlgn="ctr"/>
                      <a:r>
                        <a:rPr lang="en-US" sz="1000" b="1" i="0" u="none" strike="noStrike" dirty="0">
                          <a:solidFill>
                            <a:schemeClr val="bg1"/>
                          </a:solidFill>
                          <a:effectLst/>
                          <a:latin typeface="Arial" panose="020B0604020202020204" pitchFamily="34" charset="0"/>
                        </a:rPr>
                        <a:t>DISTRICT</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75611"/>
                    </a:solidFill>
                  </a:tcPr>
                </a:tc>
                <a:tc vMerge="1">
                  <a:txBody>
                    <a:bodyPr/>
                    <a:lstStyle/>
                    <a:p>
                      <a:endParaRPr lang="en-US"/>
                    </a:p>
                  </a:txBody>
                  <a:tcPr/>
                </a:tc>
                <a:tc vMerge="1">
                  <a:txBody>
                    <a:bodyPr/>
                    <a:lstStyle/>
                    <a:p>
                      <a:endParaRPr lang="en-US"/>
                    </a:p>
                  </a:txBody>
                  <a:tcPr/>
                </a:tc>
                <a:tc>
                  <a:txBody>
                    <a:bodyPr/>
                    <a:lstStyle/>
                    <a:p>
                      <a:pPr algn="ctr" fontAlgn="ctr"/>
                      <a:r>
                        <a:rPr lang="en-US" sz="1000" b="1" i="0" u="none" strike="noStrike" dirty="0">
                          <a:solidFill>
                            <a:schemeClr val="bg1"/>
                          </a:solidFill>
                          <a:effectLst/>
                          <a:latin typeface="Arial" panose="020B0604020202020204" pitchFamily="34" charset="0"/>
                        </a:rPr>
                        <a:t>WEEK</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75611"/>
                    </a:solidFill>
                  </a:tcPr>
                </a:tc>
                <a:tc>
                  <a:txBody>
                    <a:bodyPr/>
                    <a:lstStyle/>
                    <a:p>
                      <a:pPr algn="ctr" fontAlgn="ctr"/>
                      <a:r>
                        <a:rPr lang="en-US" sz="1000" b="1" i="0" u="none" strike="noStrike" dirty="0">
                          <a:solidFill>
                            <a:schemeClr val="bg1"/>
                          </a:solidFill>
                          <a:effectLst/>
                          <a:latin typeface="Arial" panose="020B0604020202020204" pitchFamily="34" charset="0"/>
                        </a:rPr>
                        <a:t>DEGREE</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75611"/>
                    </a:solidFill>
                  </a:tcPr>
                </a:tc>
                <a:tc>
                  <a:txBody>
                    <a:bodyPr/>
                    <a:lstStyle/>
                    <a:p>
                      <a:pPr algn="ctr" fontAlgn="ctr"/>
                      <a:r>
                        <a:rPr lang="en-US" sz="1000" b="1" i="0" u="none" strike="noStrike" dirty="0">
                          <a:solidFill>
                            <a:schemeClr val="bg1"/>
                          </a:solidFill>
                          <a:effectLst/>
                          <a:latin typeface="Arial" panose="020B0604020202020204" pitchFamily="34" charset="0"/>
                        </a:rPr>
                        <a:t>DD</a:t>
                      </a:r>
                    </a:p>
                  </a:txBody>
                  <a:tcPr marL="5722" marR="5722" marT="5722"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975611"/>
                    </a:solidFill>
                  </a:tcPr>
                </a:tc>
                <a:extLst>
                  <a:ext uri="{0D108BD9-81ED-4DB2-BD59-A6C34878D82A}">
                    <a16:rowId xmlns:a16="http://schemas.microsoft.com/office/drawing/2014/main" val="1839073309"/>
                  </a:ext>
                </a:extLst>
              </a:tr>
              <a:tr h="532299">
                <a:tc>
                  <a:txBody>
                    <a:bodyPr/>
                    <a:lstStyle/>
                    <a:p>
                      <a:pPr algn="ctr" fontAlgn="ctr"/>
                      <a:r>
                        <a:rPr lang="en-US" sz="1200" b="1" i="0" u="none" strike="noStrike" kern="1200" dirty="0">
                          <a:solidFill>
                            <a:srgbClr val="FF0000"/>
                          </a:solidFill>
                          <a:effectLst/>
                          <a:latin typeface="Arial" panose="020B0604020202020204" pitchFamily="34" charset="0"/>
                          <a:ea typeface="+mn-ea"/>
                          <a:cs typeface="+mn-cs"/>
                        </a:rPr>
                        <a:t>26</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Casa Grande, #3136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St. Anthony of Padua</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201 N </a:t>
                      </a:r>
                      <a:r>
                        <a:rPr lang="en-US" sz="1200" b="0" i="0" u="none" strike="noStrike" dirty="0" err="1">
                          <a:solidFill>
                            <a:srgbClr val="FF0000"/>
                          </a:solidFill>
                          <a:effectLst/>
                          <a:latin typeface="Arial" panose="020B0604020202020204" pitchFamily="34" charset="0"/>
                        </a:rPr>
                        <a:t>Picacito</a:t>
                      </a:r>
                      <a:r>
                        <a:rPr lang="en-US" sz="1200" b="0" i="0" u="none" strike="noStrike" dirty="0">
                          <a:solidFill>
                            <a:srgbClr val="FF0000"/>
                          </a:solidFill>
                          <a:effectLst/>
                          <a:latin typeface="Arial" panose="020B0604020202020204" pitchFamily="34" charset="0"/>
                        </a:rPr>
                        <a:t> St,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Casa Grande, AZ 8512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Sat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January 11,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Dennis Sullivan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810050"/>
                  </a:ext>
                </a:extLst>
              </a:tr>
              <a:tr h="532299">
                <a:tc>
                  <a:txBody>
                    <a:bodyPr/>
                    <a:lstStyle/>
                    <a:p>
                      <a:pPr algn="ctr" fontAlgn="ctr"/>
                      <a:r>
                        <a:rPr lang="en-US" sz="1200" b="1" i="0" u="none" strike="noStrike" dirty="0">
                          <a:solidFill>
                            <a:srgbClr val="FF0000"/>
                          </a:solidFill>
                          <a:effectLst/>
                          <a:latin typeface="Arial" panose="020B0604020202020204" pitchFamily="34" charset="0"/>
                        </a:rPr>
                        <a:t>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Chandler, #9482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St. Andrew the Apostle</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3450 W. Ray Rd.</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Chandler AZ 85226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Sat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February 1,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dirty="0">
                          <a:solidFill>
                            <a:srgbClr val="FF0000"/>
                          </a:solidFill>
                          <a:effectLst/>
                          <a:latin typeface="Arial" panose="020B0604020202020204" pitchFamily="34" charset="0"/>
                        </a:rPr>
                        <a:t> Dominic Conn</a:t>
                      </a:r>
                      <a:endParaRPr lang="en-US" sz="1200" b="0" i="0" u="none" strike="noStrike" dirty="0">
                        <a:solidFill>
                          <a:srgbClr val="FF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197996"/>
                  </a:ext>
                </a:extLst>
              </a:tr>
              <a:tr h="177433">
                <a:tc>
                  <a:txBody>
                    <a:bodyPr/>
                    <a:lstStyle/>
                    <a:p>
                      <a:pPr algn="ctr" fontAlgn="ctr"/>
                      <a:r>
                        <a:rPr lang="en-US" sz="1200" b="1" i="0" u="none" strike="noStrike" dirty="0">
                          <a:solidFill>
                            <a:srgbClr val="00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000000"/>
                          </a:solidFill>
                          <a:effectLst/>
                          <a:latin typeface="Arial" panose="020B0604020202020204" pitchFamily="34" charset="0"/>
                        </a:rPr>
                        <a:t>Fourth Degree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chemeClr val="tx1"/>
                          </a:solidFill>
                          <a:effectLst/>
                          <a:latin typeface="Arial" panose="020B0604020202020204" pitchFamily="34" charset="0"/>
                        </a:rPr>
                        <a:t>Sat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C00000"/>
                          </a:solidFill>
                          <a:effectLst/>
                          <a:latin typeface="Arial" panose="020B0604020202020204" pitchFamily="34" charset="0"/>
                        </a:rPr>
                        <a:t>February 15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en-US" sz="1200" b="0" i="1"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42674116"/>
                  </a:ext>
                </a:extLst>
              </a:tr>
              <a:tr h="532299">
                <a:tc>
                  <a:txBody>
                    <a:bodyPr/>
                    <a:lstStyle/>
                    <a:p>
                      <a:pPr algn="ctr" fontAlgn="ctr"/>
                      <a:r>
                        <a:rPr lang="en-US" sz="1200" b="1" i="0" u="none" strike="noStrike" dirty="0">
                          <a:solidFill>
                            <a:srgbClr val="FF0000"/>
                          </a:solidFill>
                          <a:effectLst/>
                          <a:latin typeface="Arial" panose="020B0604020202020204" pitchFamily="34" charset="0"/>
                        </a:rPr>
                        <a:t>19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Cottonwood #2493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Immaculate Conception</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700 N Bill Gray Rd</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Cottonwood, AZ 86326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Sat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March 21,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Jon Martinez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135372"/>
                  </a:ext>
                </a:extLst>
              </a:tr>
              <a:tr h="532299">
                <a:tc>
                  <a:txBody>
                    <a:bodyPr/>
                    <a:lstStyle/>
                    <a:p>
                      <a:pPr algn="ctr" fontAlgn="ctr"/>
                      <a:r>
                        <a:rPr lang="en-US" sz="1200" b="1" i="0" u="none" strike="noStrike" kern="1200" dirty="0">
                          <a:solidFill>
                            <a:srgbClr val="FF0000"/>
                          </a:solidFill>
                          <a:effectLst/>
                          <a:latin typeface="Arial" panose="020B0604020202020204" pitchFamily="34" charset="0"/>
                          <a:ea typeface="+mn-ea"/>
                          <a:cs typeface="+mn-cs"/>
                        </a:rPr>
                        <a:t>6</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Oro Valley, #13272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Our Lady of the Rosary</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2727 W. Tangerine Road</a:t>
                      </a:r>
                    </a:p>
                    <a:p>
                      <a:pPr algn="ctr" fontAlgn="ctr"/>
                      <a:r>
                        <a:rPr lang="en-US" sz="1200" b="0" i="0" u="none" strike="noStrike" dirty="0">
                          <a:solidFill>
                            <a:srgbClr val="FF0000"/>
                          </a:solidFill>
                          <a:effectLst/>
                          <a:latin typeface="Arial" panose="020B0604020202020204" pitchFamily="34" charset="0"/>
                        </a:rPr>
                        <a:t>Oro Valley, AZ 85742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Sat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April 25,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Richard Robinson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81190"/>
                  </a:ext>
                </a:extLst>
              </a:tr>
              <a:tr h="532299">
                <a:tc>
                  <a:txBody>
                    <a:bodyPr/>
                    <a:lstStyle/>
                    <a:p>
                      <a:pPr algn="ctr" fontAlgn="ctr"/>
                      <a:r>
                        <a:rPr lang="en-US" sz="1200" b="1" i="0" u="none" strike="noStrike" dirty="0">
                          <a:solidFill>
                            <a:srgbClr val="FF0000"/>
                          </a:solidFill>
                          <a:effectLst/>
                          <a:latin typeface="Arial" panose="020B0604020202020204" pitchFamily="34" charset="0"/>
                        </a:rPr>
                        <a:t>12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Glendale, #11738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FF0000"/>
                          </a:solidFill>
                          <a:effectLst/>
                          <a:latin typeface="Arial" panose="020B0604020202020204" pitchFamily="34" charset="0"/>
                        </a:rPr>
                        <a:t>St. Helen's Church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5510 W Cholla St,  </a:t>
                      </a:r>
                      <a:br>
                        <a:rPr lang="en-US" sz="1200" b="0" i="0" u="none" strike="noStrike" dirty="0">
                          <a:solidFill>
                            <a:srgbClr val="FF0000"/>
                          </a:solidFill>
                          <a:effectLst/>
                          <a:latin typeface="Arial" panose="020B0604020202020204" pitchFamily="34" charset="0"/>
                        </a:rPr>
                      </a:br>
                      <a:r>
                        <a:rPr lang="en-US" sz="1200" b="0" i="0" u="none" strike="noStrike" dirty="0">
                          <a:solidFill>
                            <a:srgbClr val="FF0000"/>
                          </a:solidFill>
                          <a:effectLst/>
                          <a:latin typeface="Arial" panose="020B0604020202020204" pitchFamily="34" charset="0"/>
                        </a:rPr>
                        <a:t>Glendale, AZ   85304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Sun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rPr>
                        <a:t>May 9,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FF0000"/>
                          </a:solidFill>
                          <a:effectLst/>
                          <a:latin typeface="Arial" panose="020B0604020202020204" pitchFamily="34" charset="0"/>
                        </a:rPr>
                        <a:t>Randy Hughes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653962"/>
                  </a:ext>
                </a:extLst>
              </a:tr>
              <a:tr h="208812">
                <a:tc>
                  <a:txBody>
                    <a:bodyPr/>
                    <a:lstStyle/>
                    <a:p>
                      <a:pPr algn="ctr" fontAlgn="ctr"/>
                      <a:r>
                        <a:rPr lang="en-US" sz="1200" b="1" i="0" u="none" strike="noStrike" dirty="0">
                          <a:solidFill>
                            <a:srgbClr val="00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000000"/>
                          </a:solidFill>
                          <a:effectLst/>
                          <a:latin typeface="Arial" panose="020B0604020202020204" pitchFamily="34" charset="0"/>
                        </a:rPr>
                        <a:t>Fourth Degree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chemeClr val="tx1"/>
                          </a:solidFill>
                          <a:effectLst/>
                          <a:latin typeface="Arial" panose="020B0604020202020204" pitchFamily="34" charset="0"/>
                        </a:rPr>
                        <a:t>Sat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1" u="none" strike="noStrike" dirty="0">
                          <a:solidFill>
                            <a:srgbClr val="C00000"/>
                          </a:solidFill>
                          <a:effectLst/>
                          <a:latin typeface="Arial" panose="020B0604020202020204" pitchFamily="34" charset="0"/>
                        </a:rPr>
                        <a:t>June 6,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en-US" sz="1200" b="0" i="1"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54066674"/>
                  </a:ext>
                </a:extLst>
              </a:tr>
              <a:tr h="532299">
                <a:tc>
                  <a:txBody>
                    <a:bodyPr/>
                    <a:lstStyle/>
                    <a:p>
                      <a:pPr algn="ctr" fontAlgn="ctr"/>
                      <a:r>
                        <a:rPr lang="en-US" sz="1200" b="1" i="0" u="none" strike="noStrike" kern="1200" dirty="0">
                          <a:solidFill>
                            <a:srgbClr val="0070C0"/>
                          </a:solidFill>
                          <a:effectLst/>
                          <a:latin typeface="Arial" panose="020B0604020202020204" pitchFamily="34" charset="0"/>
                          <a:ea typeface="+mn-ea"/>
                          <a:cs typeface="+mn-cs"/>
                        </a:rPr>
                        <a:t>29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70C0"/>
                          </a:solidFill>
                          <a:effectLst/>
                          <a:latin typeface="Arial" panose="020B0604020202020204" pitchFamily="34" charset="0"/>
                        </a:rPr>
                        <a:t>Tucson, #1200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70C0"/>
                          </a:solidFill>
                          <a:effectLst/>
                          <a:latin typeface="Arial" panose="020B0604020202020204" pitchFamily="34" charset="0"/>
                        </a:rPr>
                        <a:t>Council Hall</a:t>
                      </a:r>
                      <a:br>
                        <a:rPr lang="en-US" sz="1200" b="0" i="0" u="none" strike="noStrike" dirty="0">
                          <a:solidFill>
                            <a:srgbClr val="0070C0"/>
                          </a:solidFill>
                          <a:effectLst/>
                          <a:latin typeface="Arial" panose="020B0604020202020204" pitchFamily="34" charset="0"/>
                        </a:rPr>
                      </a:br>
                      <a:r>
                        <a:rPr lang="en-US" sz="1200" b="0" i="0" u="none" strike="noStrike" dirty="0">
                          <a:solidFill>
                            <a:srgbClr val="0070C0"/>
                          </a:solidFill>
                          <a:effectLst/>
                          <a:latin typeface="Arial" panose="020B0604020202020204" pitchFamily="34" charset="0"/>
                        </a:rPr>
                        <a:t>601 S. Tucson Blvd.</a:t>
                      </a:r>
                      <a:br>
                        <a:rPr lang="en-US" sz="1200" b="0" i="0" u="none" strike="noStrike" dirty="0">
                          <a:solidFill>
                            <a:srgbClr val="0070C0"/>
                          </a:solidFill>
                          <a:effectLst/>
                          <a:latin typeface="Arial" panose="020B0604020202020204" pitchFamily="34" charset="0"/>
                        </a:rPr>
                      </a:br>
                      <a:r>
                        <a:rPr lang="en-US" sz="1200" b="0" i="0" u="none" strike="noStrike" dirty="0">
                          <a:solidFill>
                            <a:srgbClr val="0070C0"/>
                          </a:solidFill>
                          <a:effectLst/>
                          <a:latin typeface="Arial" panose="020B0604020202020204" pitchFamily="34" charset="0"/>
                        </a:rPr>
                        <a:t>Tucson 85716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70C0"/>
                          </a:solidFill>
                          <a:effectLst/>
                          <a:latin typeface="Arial" panose="020B0604020202020204" pitchFamily="34" charset="0"/>
                        </a:rPr>
                        <a:t>Sun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305496"/>
                          </a:solidFill>
                          <a:effectLst/>
                          <a:latin typeface="Arial" panose="020B0604020202020204" pitchFamily="34" charset="0"/>
                        </a:rPr>
                        <a:t>June 14,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1200" b="0" i="0" u="none" strike="noStrike" dirty="0">
                          <a:solidFill>
                            <a:srgbClr val="4472C4"/>
                          </a:solidFill>
                          <a:effectLst/>
                          <a:latin typeface="Arial" panose="020B0604020202020204" pitchFamily="34" charset="0"/>
                        </a:rPr>
                        <a:t>Hector Tellez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094215"/>
                  </a:ext>
                </a:extLst>
              </a:tr>
            </a:tbl>
          </a:graphicData>
        </a:graphic>
      </p:graphicFrame>
      <p:sp>
        <p:nvSpPr>
          <p:cNvPr id="4" name="Date Placeholder 3">
            <a:extLst>
              <a:ext uri="{FF2B5EF4-FFF2-40B4-BE49-F238E27FC236}">
                <a16:creationId xmlns:a16="http://schemas.microsoft.com/office/drawing/2014/main" id="{B5D9ED5F-E7FE-4584-9AD8-D7FC140CEB5D}"/>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CFF12555-D803-41F1-97FC-D5E67931C7D2}"/>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F0B462CD-BF43-43D2-BE7B-D9DEC9BFD6A4}"/>
              </a:ext>
            </a:extLst>
          </p:cNvPr>
          <p:cNvSpPr>
            <a:spLocks noGrp="1"/>
          </p:cNvSpPr>
          <p:nvPr>
            <p:ph type="sldNum" sz="quarter" idx="4"/>
          </p:nvPr>
        </p:nvSpPr>
        <p:spPr/>
        <p:txBody>
          <a:bodyPr/>
          <a:lstStyle/>
          <a:p>
            <a:fld id="{7423B5EF-D5A0-D847-9BE3-4BB7467DE79B}" type="slidenum">
              <a:rPr lang="en-US" smtClean="0"/>
              <a:pPr/>
              <a:t>55</a:t>
            </a:fld>
            <a:endParaRPr lang="en-US" dirty="0"/>
          </a:p>
        </p:txBody>
      </p:sp>
    </p:spTree>
    <p:extLst>
      <p:ext uri="{BB962C8B-B14F-4D97-AF65-F5344CB8AC3E}">
        <p14:creationId xmlns:p14="http://schemas.microsoft.com/office/powerpoint/2010/main" val="1311223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CEC-815F-3C49-AC67-963835A26D40}"/>
              </a:ext>
            </a:extLst>
          </p:cNvPr>
          <p:cNvSpPr>
            <a:spLocks noGrp="1"/>
          </p:cNvSpPr>
          <p:nvPr>
            <p:ph type="ctrTitle"/>
          </p:nvPr>
        </p:nvSpPr>
        <p:spPr>
          <a:xfrm>
            <a:off x="452284" y="2099733"/>
            <a:ext cx="11208773" cy="1907496"/>
          </a:xfrm>
        </p:spPr>
        <p:txBody>
          <a:bodyPr/>
          <a:lstStyle/>
          <a:p>
            <a:pPr algn="ctr"/>
            <a:r>
              <a:rPr lang="en-US" b="1" dirty="0"/>
              <a:t>Ceremonials</a:t>
            </a:r>
          </a:p>
        </p:txBody>
      </p:sp>
      <p:sp>
        <p:nvSpPr>
          <p:cNvPr id="9" name="Subtitle 8">
            <a:extLst>
              <a:ext uri="{FF2B5EF4-FFF2-40B4-BE49-F238E27FC236}">
                <a16:creationId xmlns:a16="http://schemas.microsoft.com/office/drawing/2014/main" id="{508C92A6-6569-9D47-9CB0-3489F66C7F14}"/>
              </a:ext>
            </a:extLst>
          </p:cNvPr>
          <p:cNvSpPr>
            <a:spLocks noGrp="1"/>
          </p:cNvSpPr>
          <p:nvPr>
            <p:ph type="subTitle" idx="1"/>
          </p:nvPr>
        </p:nvSpPr>
        <p:spPr>
          <a:xfrm>
            <a:off x="1619501" y="4777380"/>
            <a:ext cx="8825658" cy="1109614"/>
          </a:xfrm>
        </p:spPr>
        <p:txBody>
          <a:bodyPr>
            <a:normAutofit lnSpcReduction="10000"/>
          </a:bodyPr>
          <a:lstStyle/>
          <a:p>
            <a:pPr algn="ctr"/>
            <a:r>
              <a:rPr lang="en-US" b="1" dirty="0"/>
              <a:t>Skip Hopler, Ceremonial Chairman</a:t>
            </a:r>
          </a:p>
          <a:p>
            <a:pPr algn="ctr"/>
            <a:r>
              <a:rPr lang="en-US" b="1" dirty="0"/>
              <a:t>623-979-6075</a:t>
            </a:r>
          </a:p>
          <a:p>
            <a:pPr algn="ctr"/>
            <a:r>
              <a:rPr lang="en-US" b="1" dirty="0"/>
              <a:t>ehopler@cox.net</a:t>
            </a:r>
          </a:p>
          <a:p>
            <a:pPr algn="ctr"/>
            <a:endParaRPr lang="en-US" sz="3600" b="1" dirty="0"/>
          </a:p>
        </p:txBody>
      </p:sp>
      <p:sp>
        <p:nvSpPr>
          <p:cNvPr id="4" name="Slide Number Placeholder 3">
            <a:extLst>
              <a:ext uri="{FF2B5EF4-FFF2-40B4-BE49-F238E27FC236}">
                <a16:creationId xmlns:a16="http://schemas.microsoft.com/office/drawing/2014/main" id="{3372CEFF-9D6F-A342-866A-CB5A4E55AF23}"/>
              </a:ext>
            </a:extLst>
          </p:cNvPr>
          <p:cNvSpPr>
            <a:spLocks noGrp="1"/>
          </p:cNvSpPr>
          <p:nvPr>
            <p:ph type="sldNum" sz="quarter" idx="4"/>
          </p:nvPr>
        </p:nvSpPr>
        <p:spPr/>
        <p:txBody>
          <a:bodyPr/>
          <a:lstStyle/>
          <a:p>
            <a:fld id="{7423B5EF-D5A0-D847-9BE3-4BB7467DE79B}" type="slidenum">
              <a:rPr lang="en-US" smtClean="0"/>
              <a:t>56</a:t>
            </a:fld>
            <a:endParaRPr lang="en-US"/>
          </a:p>
        </p:txBody>
      </p:sp>
      <p:sp>
        <p:nvSpPr>
          <p:cNvPr id="6" name="Date Placeholder 3">
            <a:extLst>
              <a:ext uri="{FF2B5EF4-FFF2-40B4-BE49-F238E27FC236}">
                <a16:creationId xmlns:a16="http://schemas.microsoft.com/office/drawing/2014/main" id="{A8892ECE-B5FD-A34E-ADA9-A54255085057}"/>
              </a:ext>
            </a:extLst>
          </p:cNvPr>
          <p:cNvSpPr>
            <a:spLocks noGrp="1"/>
          </p:cNvSpPr>
          <p:nvPr>
            <p:ph type="dt" sz="half" idx="2"/>
          </p:nvPr>
        </p:nvSpPr>
        <p:spPr>
          <a:xfrm>
            <a:off x="-9404" y="6522383"/>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7" name="Footer Placeholder 4">
            <a:extLst>
              <a:ext uri="{FF2B5EF4-FFF2-40B4-BE49-F238E27FC236}">
                <a16:creationId xmlns:a16="http://schemas.microsoft.com/office/drawing/2014/main" id="{5A1074F2-FD5B-7B4D-97C9-3AB4AB8ADF17}"/>
              </a:ext>
            </a:extLst>
          </p:cNvPr>
          <p:cNvSpPr>
            <a:spLocks noGrp="1"/>
          </p:cNvSpPr>
          <p:nvPr>
            <p:ph type="ftr" sz="quarter" idx="3"/>
          </p:nvPr>
        </p:nvSpPr>
        <p:spPr>
          <a:xfrm>
            <a:off x="4192573" y="6515225"/>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a:t>Knights Serving God – Serving the Community</a:t>
            </a:r>
          </a:p>
          <a:p>
            <a:r>
              <a:rPr lang="en-US"/>
              <a:t>This is who we are – This is what we do</a:t>
            </a:r>
            <a:endParaRPr lang="en-US" dirty="0"/>
          </a:p>
        </p:txBody>
      </p:sp>
      <p:sp>
        <p:nvSpPr>
          <p:cNvPr id="8" name="Slide Number Placeholder 8">
            <a:extLst>
              <a:ext uri="{FF2B5EF4-FFF2-40B4-BE49-F238E27FC236}">
                <a16:creationId xmlns:a16="http://schemas.microsoft.com/office/drawing/2014/main" id="{C841FAAF-9145-CF43-82DD-B9840948CABC}"/>
              </a:ext>
            </a:extLst>
          </p:cNvPr>
          <p:cNvSpPr txBox="1">
            <a:spLocks/>
          </p:cNvSpPr>
          <p:nvPr/>
        </p:nvSpPr>
        <p:spPr>
          <a:xfrm>
            <a:off x="10856385" y="6464000"/>
            <a:ext cx="1337187"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97561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23B5EF-D5A0-D847-9BE3-4BB7467DE79B}" type="slidenum">
              <a:rPr lang="en-US" smtClean="0"/>
              <a:pPr/>
              <a:t>56</a:t>
            </a:fld>
            <a:endParaRPr lang="en-US" dirty="0"/>
          </a:p>
        </p:txBody>
      </p:sp>
    </p:spTree>
    <p:extLst>
      <p:ext uri="{BB962C8B-B14F-4D97-AF65-F5344CB8AC3E}">
        <p14:creationId xmlns:p14="http://schemas.microsoft.com/office/powerpoint/2010/main" val="156238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400E-D6AF-4B43-816A-F70DA69F54B3}"/>
              </a:ext>
            </a:extLst>
          </p:cNvPr>
          <p:cNvSpPr>
            <a:spLocks noGrp="1"/>
          </p:cNvSpPr>
          <p:nvPr>
            <p:ph type="ctrTitle"/>
          </p:nvPr>
        </p:nvSpPr>
        <p:spPr/>
        <p:txBody>
          <a:bodyPr/>
          <a:lstStyle/>
          <a:p>
            <a:r>
              <a:rPr lang="en-US" dirty="0"/>
              <a:t>Hispanic/Ethnic Membership</a:t>
            </a:r>
          </a:p>
        </p:txBody>
      </p:sp>
      <p:sp>
        <p:nvSpPr>
          <p:cNvPr id="3" name="Subtitle 2">
            <a:extLst>
              <a:ext uri="{FF2B5EF4-FFF2-40B4-BE49-F238E27FC236}">
                <a16:creationId xmlns:a16="http://schemas.microsoft.com/office/drawing/2014/main" id="{1C380025-1019-7240-85C2-30E39BE4C622}"/>
              </a:ext>
            </a:extLst>
          </p:cNvPr>
          <p:cNvSpPr>
            <a:spLocks noGrp="1"/>
          </p:cNvSpPr>
          <p:nvPr>
            <p:ph type="subTitle" idx="1"/>
          </p:nvPr>
        </p:nvSpPr>
        <p:spPr/>
        <p:txBody>
          <a:bodyPr>
            <a:normAutofit/>
          </a:bodyPr>
          <a:lstStyle/>
          <a:p>
            <a:r>
              <a:rPr lang="en-US" b="1" dirty="0"/>
              <a:t>Luis L. Leyva  </a:t>
            </a:r>
            <a:r>
              <a:rPr lang="en-US" dirty="0"/>
              <a:t>Hispanic Membership Coordinator</a:t>
            </a:r>
          </a:p>
          <a:p>
            <a:r>
              <a:rPr lang="en-US" dirty="0"/>
              <a:t>Mobile: 520-313-0141  e-mail: leyva.azkofcd2@gmail.com</a:t>
            </a:r>
          </a:p>
        </p:txBody>
      </p:sp>
      <p:sp>
        <p:nvSpPr>
          <p:cNvPr id="4" name="Date Placeholder 3">
            <a:extLst>
              <a:ext uri="{FF2B5EF4-FFF2-40B4-BE49-F238E27FC236}">
                <a16:creationId xmlns:a16="http://schemas.microsoft.com/office/drawing/2014/main" id="{D024F59B-3700-DD43-9141-463FF1302E41}"/>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a:extLst>
              <a:ext uri="{FF2B5EF4-FFF2-40B4-BE49-F238E27FC236}">
                <a16:creationId xmlns:a16="http://schemas.microsoft.com/office/drawing/2014/main" id="{D845B092-C6DF-9D4D-AD60-DA410C9D244E}"/>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a:extLst>
              <a:ext uri="{FF2B5EF4-FFF2-40B4-BE49-F238E27FC236}">
                <a16:creationId xmlns:a16="http://schemas.microsoft.com/office/drawing/2014/main" id="{CC60F87F-511C-FA4F-9FE2-CF9A34BF6754}"/>
              </a:ext>
            </a:extLst>
          </p:cNvPr>
          <p:cNvSpPr>
            <a:spLocks noGrp="1"/>
          </p:cNvSpPr>
          <p:nvPr>
            <p:ph type="sldNum" sz="quarter" idx="4"/>
          </p:nvPr>
        </p:nvSpPr>
        <p:spPr/>
        <p:txBody>
          <a:bodyPr/>
          <a:lstStyle/>
          <a:p>
            <a:fld id="{7423B5EF-D5A0-D847-9BE3-4BB7467DE79B}" type="slidenum">
              <a:rPr lang="en-US" smtClean="0"/>
              <a:pPr/>
              <a:t>57</a:t>
            </a:fld>
            <a:endParaRPr lang="en-US" dirty="0"/>
          </a:p>
        </p:txBody>
      </p:sp>
    </p:spTree>
    <p:extLst>
      <p:ext uri="{BB962C8B-B14F-4D97-AF65-F5344CB8AC3E}">
        <p14:creationId xmlns:p14="http://schemas.microsoft.com/office/powerpoint/2010/main" val="1566114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2BF7-5994-B24A-843E-015E4DF891A6}"/>
              </a:ext>
            </a:extLst>
          </p:cNvPr>
          <p:cNvSpPr>
            <a:spLocks noGrp="1"/>
          </p:cNvSpPr>
          <p:nvPr>
            <p:ph type="title"/>
          </p:nvPr>
        </p:nvSpPr>
        <p:spPr/>
        <p:txBody>
          <a:bodyPr/>
          <a:lstStyle/>
          <a:p>
            <a:r>
              <a:rPr lang="en-US" dirty="0"/>
              <a:t>Hispanic  / Ethnic Membership</a:t>
            </a:r>
          </a:p>
        </p:txBody>
      </p:sp>
      <p:sp>
        <p:nvSpPr>
          <p:cNvPr id="11" name="Date Placeholder 3">
            <a:extLst>
              <a:ext uri="{FF2B5EF4-FFF2-40B4-BE49-F238E27FC236}">
                <a16:creationId xmlns:a16="http://schemas.microsoft.com/office/drawing/2014/main" id="{A7B855BE-FE4A-C747-B635-17172EB5A10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2" name="Footer Placeholder 4">
            <a:extLst>
              <a:ext uri="{FF2B5EF4-FFF2-40B4-BE49-F238E27FC236}">
                <a16:creationId xmlns:a16="http://schemas.microsoft.com/office/drawing/2014/main" id="{506F674F-96C8-ED46-814E-5B3A8D70429B}"/>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dirty="0"/>
              <a:t>Knights Serving God – Serving the Community</a:t>
            </a:r>
          </a:p>
          <a:p>
            <a:r>
              <a:rPr lang="en-US" dirty="0"/>
              <a:t>This is who we are – This is what we do</a:t>
            </a:r>
          </a:p>
        </p:txBody>
      </p:sp>
      <p:sp>
        <p:nvSpPr>
          <p:cNvPr id="13" name="Slide Number Placeholder 8">
            <a:extLst>
              <a:ext uri="{FF2B5EF4-FFF2-40B4-BE49-F238E27FC236}">
                <a16:creationId xmlns:a16="http://schemas.microsoft.com/office/drawing/2014/main" id="{96674019-21BC-B44C-B6B6-D1F673510DA0}"/>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58</a:t>
            </a:fld>
            <a:endParaRPr lang="en-US" dirty="0"/>
          </a:p>
        </p:txBody>
      </p:sp>
      <p:sp>
        <p:nvSpPr>
          <p:cNvPr id="8" name="Slide Number Placeholder 8">
            <a:extLst>
              <a:ext uri="{FF2B5EF4-FFF2-40B4-BE49-F238E27FC236}">
                <a16:creationId xmlns:a16="http://schemas.microsoft.com/office/drawing/2014/main" id="{96674019-21BC-B44C-B6B6-D1F673510DA0}"/>
              </a:ext>
            </a:extLst>
          </p:cNvPr>
          <p:cNvSpPr txBox="1">
            <a:spLocks/>
          </p:cNvSpPr>
          <p:nvPr/>
        </p:nvSpPr>
        <p:spPr>
          <a:xfrm>
            <a:off x="11007212" y="6624256"/>
            <a:ext cx="1337187" cy="365125"/>
          </a:xfrm>
          <a:prstGeom prst="rect">
            <a:avLst/>
          </a:prstGeom>
        </p:spPr>
        <p:txBody>
          <a:bodyPr vert="horz" lIns="91440" tIns="45720" rIns="91440" bIns="45720" rtlCol="0" anchor="ctr"/>
          <a:lstStyle>
            <a:lvl1pPr algn="r">
              <a:defRPr sz="900">
                <a:solidFill>
                  <a:srgbClr val="97561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423B5EF-D5A0-D847-9BE3-4BB7467DE79B}" type="slidenum">
              <a:rPr kumimoji="0" lang="en-US" sz="900" b="0" i="0" u="none" strike="noStrike" kern="1200" cap="none" spc="0" normalizeH="0" baseline="0" noProof="0" smtClean="0">
                <a:ln>
                  <a:noFill/>
                </a:ln>
                <a:solidFill>
                  <a:srgbClr val="97561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srgbClr val="975611"/>
              </a:solidFill>
              <a:effectLst/>
              <a:uLnTx/>
              <a:uFillTx/>
              <a:latin typeface="+mn-lt"/>
              <a:ea typeface="+mn-ea"/>
              <a:cs typeface="+mn-cs"/>
            </a:endParaRPr>
          </a:p>
        </p:txBody>
      </p:sp>
      <p:sp>
        <p:nvSpPr>
          <p:cNvPr id="9" name="Slide Number Placeholder 8">
            <a:extLst>
              <a:ext uri="{FF2B5EF4-FFF2-40B4-BE49-F238E27FC236}">
                <a16:creationId xmlns:a16="http://schemas.microsoft.com/office/drawing/2014/main" id="{96674019-21BC-B44C-B6B6-D1F673510DA0}"/>
              </a:ext>
            </a:extLst>
          </p:cNvPr>
          <p:cNvSpPr txBox="1">
            <a:spLocks/>
          </p:cNvSpPr>
          <p:nvPr/>
        </p:nvSpPr>
        <p:spPr>
          <a:xfrm>
            <a:off x="11159612" y="6776656"/>
            <a:ext cx="1337187" cy="365125"/>
          </a:xfrm>
          <a:prstGeom prst="rect">
            <a:avLst/>
          </a:prstGeom>
        </p:spPr>
        <p:txBody>
          <a:bodyPr vert="horz" lIns="91440" tIns="45720" rIns="91440" bIns="45720" rtlCol="0" anchor="ctr"/>
          <a:lstStyle>
            <a:lvl1pPr algn="r">
              <a:defRPr sz="900">
                <a:solidFill>
                  <a:srgbClr val="97561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423B5EF-D5A0-D847-9BE3-4BB7467DE79B}" type="slidenum">
              <a:rPr kumimoji="0" lang="en-US" sz="900" b="0" i="0" u="none" strike="noStrike" kern="1200" cap="none" spc="0" normalizeH="0" baseline="0" noProof="0" smtClean="0">
                <a:ln>
                  <a:noFill/>
                </a:ln>
                <a:solidFill>
                  <a:srgbClr val="97561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srgbClr val="975611"/>
              </a:solidFill>
              <a:effectLst/>
              <a:uLnTx/>
              <a:uFillTx/>
              <a:latin typeface="+mn-lt"/>
              <a:ea typeface="+mn-ea"/>
              <a:cs typeface="+mn-cs"/>
            </a:endParaRPr>
          </a:p>
        </p:txBody>
      </p:sp>
      <p:sp>
        <p:nvSpPr>
          <p:cNvPr id="23555" name="Rectangle 3"/>
          <p:cNvSpPr>
            <a:spLocks noChangeArrowheads="1"/>
          </p:cNvSpPr>
          <p:nvPr/>
        </p:nvSpPr>
        <p:spPr bwMode="auto">
          <a:xfrm>
            <a:off x="630621" y="2669911"/>
            <a:ext cx="10878207"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975611"/>
                </a:solidFill>
                <a:effectLst/>
                <a:ea typeface="Calibri" pitchFamily="34" charset="0"/>
                <a:cs typeface="Times New Roman" pitchFamily="18" charset="0"/>
              </a:rPr>
              <a:t>Matthew 28 18-20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97561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975611"/>
                </a:solidFill>
                <a:effectLst/>
                <a:ea typeface="Calibri" pitchFamily="34" charset="0"/>
                <a:cs typeface="Times New Roman" pitchFamily="18" charset="0"/>
              </a:rPr>
              <a:t>Jesus came up and spoke to them. He said, 'All authority in</a:t>
            </a:r>
            <a:r>
              <a:rPr lang="en-US" sz="2800" dirty="0">
                <a:solidFill>
                  <a:srgbClr val="975611"/>
                </a:solidFill>
                <a:ea typeface="Calibri" pitchFamily="34" charset="0"/>
                <a:cs typeface="Times New Roman" pitchFamily="18" charset="0"/>
              </a:rPr>
              <a:t> heaven </a:t>
            </a:r>
            <a:r>
              <a:rPr kumimoji="0" lang="en-US" sz="2800" b="0" i="0" u="none" strike="noStrike" cap="none" normalizeH="0" baseline="0" dirty="0">
                <a:ln>
                  <a:noFill/>
                </a:ln>
                <a:solidFill>
                  <a:srgbClr val="975611"/>
                </a:solidFill>
                <a:effectLst/>
                <a:ea typeface="Calibri" pitchFamily="34" charset="0"/>
                <a:cs typeface="Times New Roman" pitchFamily="18" charset="0"/>
              </a:rPr>
              <a:t>and on earth has been given to me.</a:t>
            </a:r>
            <a:endParaRPr kumimoji="0" lang="en-US" sz="2800" b="0" i="0" u="none" strike="noStrike" cap="none" normalizeH="0" baseline="0" dirty="0">
              <a:ln>
                <a:noFill/>
              </a:ln>
              <a:solidFill>
                <a:srgbClr val="97561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975611"/>
                </a:solidFill>
                <a:effectLst/>
                <a:ea typeface="Calibri" pitchFamily="34" charset="0"/>
                <a:cs typeface="Times New Roman" pitchFamily="18" charset="0"/>
              </a:rPr>
              <a:t>Go, therefore, make disciples of all nations; baptize them in the name of the Father and of the Son and of the Holy Spirit, </a:t>
            </a:r>
            <a:r>
              <a:rPr kumimoji="0" lang="en-US" sz="2400" b="0" i="0" u="none" strike="noStrike" cap="none" normalizeH="0" baseline="0" dirty="0">
                <a:ln>
                  <a:noFill/>
                </a:ln>
                <a:solidFill>
                  <a:srgbClr val="975611"/>
                </a:solidFill>
                <a:effectLst/>
                <a:ea typeface="Calibri" pitchFamily="34" charset="0"/>
                <a:cs typeface="Times New Roman" pitchFamily="18" charset="0"/>
              </a:rPr>
              <a:t>and teach them to observe all the commands I gave you. And look, I am with you always; yes, to the end of time.'</a:t>
            </a:r>
            <a:endParaRPr kumimoji="0" lang="en-US" sz="2400" b="0" i="0" u="none" strike="noStrike" cap="none" normalizeH="0" baseline="0" dirty="0">
              <a:ln>
                <a:noFill/>
              </a:ln>
              <a:solidFill>
                <a:srgbClr val="975611"/>
              </a:solidFill>
              <a:effectLst/>
              <a:cs typeface="Arial" pitchFamily="34" charset="0"/>
            </a:endParaRPr>
          </a:p>
        </p:txBody>
      </p:sp>
    </p:spTree>
    <p:extLst>
      <p:ext uri="{BB962C8B-B14F-4D97-AF65-F5344CB8AC3E}">
        <p14:creationId xmlns:p14="http://schemas.microsoft.com/office/powerpoint/2010/main" val="777695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2BF7-5994-B24A-843E-015E4DF891A6}"/>
              </a:ext>
            </a:extLst>
          </p:cNvPr>
          <p:cNvSpPr>
            <a:spLocks noGrp="1"/>
          </p:cNvSpPr>
          <p:nvPr>
            <p:ph type="title"/>
          </p:nvPr>
        </p:nvSpPr>
        <p:spPr/>
        <p:txBody>
          <a:bodyPr/>
          <a:lstStyle/>
          <a:p>
            <a:r>
              <a:rPr lang="en-US" dirty="0"/>
              <a:t>Hispanic  / Ethnic Membership</a:t>
            </a:r>
          </a:p>
        </p:txBody>
      </p:sp>
      <p:sp>
        <p:nvSpPr>
          <p:cNvPr id="11" name="Date Placeholder 3">
            <a:extLst>
              <a:ext uri="{FF2B5EF4-FFF2-40B4-BE49-F238E27FC236}">
                <a16:creationId xmlns:a16="http://schemas.microsoft.com/office/drawing/2014/main" id="{A7B855BE-FE4A-C747-B635-17172EB5A10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2" name="Footer Placeholder 4">
            <a:extLst>
              <a:ext uri="{FF2B5EF4-FFF2-40B4-BE49-F238E27FC236}">
                <a16:creationId xmlns:a16="http://schemas.microsoft.com/office/drawing/2014/main" id="{506F674F-96C8-ED46-814E-5B3A8D70429B}"/>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dirty="0"/>
              <a:t>Knights Serving God – Serving the Community</a:t>
            </a:r>
          </a:p>
          <a:p>
            <a:r>
              <a:rPr lang="en-US" dirty="0"/>
              <a:t>This is who we are – This is what we do</a:t>
            </a:r>
          </a:p>
        </p:txBody>
      </p:sp>
      <p:sp>
        <p:nvSpPr>
          <p:cNvPr id="13" name="Slide Number Placeholder 8">
            <a:extLst>
              <a:ext uri="{FF2B5EF4-FFF2-40B4-BE49-F238E27FC236}">
                <a16:creationId xmlns:a16="http://schemas.microsoft.com/office/drawing/2014/main" id="{96674019-21BC-B44C-B6B6-D1F673510DA0}"/>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59</a:t>
            </a:fld>
            <a:endParaRPr lang="en-US" dirty="0"/>
          </a:p>
        </p:txBody>
      </p:sp>
      <p:sp>
        <p:nvSpPr>
          <p:cNvPr id="8" name="Slide Number Placeholder 8">
            <a:extLst>
              <a:ext uri="{FF2B5EF4-FFF2-40B4-BE49-F238E27FC236}">
                <a16:creationId xmlns:a16="http://schemas.microsoft.com/office/drawing/2014/main" id="{96674019-21BC-B44C-B6B6-D1F673510DA0}"/>
              </a:ext>
            </a:extLst>
          </p:cNvPr>
          <p:cNvSpPr txBox="1">
            <a:spLocks/>
          </p:cNvSpPr>
          <p:nvPr/>
        </p:nvSpPr>
        <p:spPr>
          <a:xfrm>
            <a:off x="11007212" y="6624256"/>
            <a:ext cx="1337187" cy="365125"/>
          </a:xfrm>
          <a:prstGeom prst="rect">
            <a:avLst/>
          </a:prstGeom>
        </p:spPr>
        <p:txBody>
          <a:bodyPr vert="horz" lIns="91440" tIns="45720" rIns="91440" bIns="45720" rtlCol="0" anchor="ctr"/>
          <a:lstStyle>
            <a:lvl1pPr algn="r">
              <a:defRPr sz="900">
                <a:solidFill>
                  <a:srgbClr val="97561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423B5EF-D5A0-D847-9BE3-4BB7467DE79B}" type="slidenum">
              <a:rPr kumimoji="0" lang="en-US" sz="900" b="0" i="0" u="none" strike="noStrike" kern="1200" cap="none" spc="0" normalizeH="0" baseline="0" noProof="0" smtClean="0">
                <a:ln>
                  <a:noFill/>
                </a:ln>
                <a:solidFill>
                  <a:srgbClr val="97561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srgbClr val="975611"/>
              </a:solidFill>
              <a:effectLst/>
              <a:uLnTx/>
              <a:uFillTx/>
              <a:latin typeface="+mn-lt"/>
              <a:ea typeface="+mn-ea"/>
              <a:cs typeface="+mn-cs"/>
            </a:endParaRPr>
          </a:p>
        </p:txBody>
      </p:sp>
      <p:sp>
        <p:nvSpPr>
          <p:cNvPr id="9" name="Slide Number Placeholder 8">
            <a:extLst>
              <a:ext uri="{FF2B5EF4-FFF2-40B4-BE49-F238E27FC236}">
                <a16:creationId xmlns:a16="http://schemas.microsoft.com/office/drawing/2014/main" id="{96674019-21BC-B44C-B6B6-D1F673510DA0}"/>
              </a:ext>
            </a:extLst>
          </p:cNvPr>
          <p:cNvSpPr txBox="1">
            <a:spLocks/>
          </p:cNvSpPr>
          <p:nvPr/>
        </p:nvSpPr>
        <p:spPr>
          <a:xfrm>
            <a:off x="11159612" y="6776656"/>
            <a:ext cx="1337187" cy="365125"/>
          </a:xfrm>
          <a:prstGeom prst="rect">
            <a:avLst/>
          </a:prstGeom>
        </p:spPr>
        <p:txBody>
          <a:bodyPr vert="horz" lIns="91440" tIns="45720" rIns="91440" bIns="45720" rtlCol="0" anchor="ctr"/>
          <a:lstStyle>
            <a:lvl1pPr algn="r">
              <a:defRPr sz="900">
                <a:solidFill>
                  <a:srgbClr val="97561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423B5EF-D5A0-D847-9BE3-4BB7467DE79B}" type="slidenum">
              <a:rPr kumimoji="0" lang="en-US" sz="900" b="0" i="0" u="none" strike="noStrike" kern="1200" cap="none" spc="0" normalizeH="0" baseline="0" noProof="0" smtClean="0">
                <a:ln>
                  <a:noFill/>
                </a:ln>
                <a:solidFill>
                  <a:srgbClr val="97561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srgbClr val="975611"/>
              </a:solidFill>
              <a:effectLst/>
              <a:uLnTx/>
              <a:uFillTx/>
              <a:latin typeface="+mn-lt"/>
              <a:ea typeface="+mn-ea"/>
              <a:cs typeface="+mn-cs"/>
            </a:endParaRPr>
          </a:p>
        </p:txBody>
      </p:sp>
      <p:pic>
        <p:nvPicPr>
          <p:cNvPr id="14" name="Picture 13" descr="Image result for hispanic family growth"/>
          <p:cNvPicPr/>
          <p:nvPr/>
        </p:nvPicPr>
        <p:blipFill>
          <a:blip r:embed="rId2"/>
          <a:srcRect/>
          <a:stretch>
            <a:fillRect/>
          </a:stretch>
        </p:blipFill>
        <p:spPr bwMode="auto">
          <a:xfrm>
            <a:off x="531758" y="2912745"/>
            <a:ext cx="5200650" cy="3178175"/>
          </a:xfrm>
          <a:prstGeom prst="rect">
            <a:avLst/>
          </a:prstGeom>
          <a:noFill/>
          <a:ln w="9525">
            <a:noFill/>
            <a:miter lim="800000"/>
            <a:headEnd/>
            <a:tailEnd/>
          </a:ln>
        </p:spPr>
      </p:pic>
      <p:sp>
        <p:nvSpPr>
          <p:cNvPr id="1029" name="Rectangle 5"/>
          <p:cNvSpPr>
            <a:spLocks noChangeArrowheads="1"/>
          </p:cNvSpPr>
          <p:nvPr/>
        </p:nvSpPr>
        <p:spPr bwMode="auto">
          <a:xfrm>
            <a:off x="6148551" y="3130898"/>
            <a:ext cx="4367049"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975611"/>
                </a:solidFill>
                <a:effectLst/>
                <a:latin typeface="Baskerville Old Face" pitchFamily="18" charset="0"/>
                <a:ea typeface="Calibri" pitchFamily="34" charset="0"/>
                <a:cs typeface="Times New Roman" pitchFamily="18" charset="0"/>
              </a:rPr>
              <a:t>As per the United States Census Department, Arizona Hispanic growth is larger than years before.</a:t>
            </a:r>
            <a:endParaRPr kumimoji="0" lang="en-US" sz="3200" b="0" i="0" u="none" strike="noStrike" cap="none" normalizeH="0" baseline="0" dirty="0">
              <a:ln>
                <a:noFill/>
              </a:ln>
              <a:solidFill>
                <a:srgbClr val="975611"/>
              </a:solidFill>
              <a:effectLst/>
              <a:latin typeface="Arial" pitchFamily="34" charset="0"/>
              <a:cs typeface="Arial" pitchFamily="34" charset="0"/>
            </a:endParaRPr>
          </a:p>
        </p:txBody>
      </p:sp>
    </p:spTree>
    <p:extLst>
      <p:ext uri="{BB962C8B-B14F-4D97-AF65-F5344CB8AC3E}">
        <p14:creationId xmlns:p14="http://schemas.microsoft.com/office/powerpoint/2010/main" val="4233623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But What Is Our Focus?</a:t>
            </a: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6</a:t>
            </a:fld>
            <a:endParaRPr lang="en-US" dirty="0"/>
          </a:p>
        </p:txBody>
      </p:sp>
      <p:sp>
        <p:nvSpPr>
          <p:cNvPr id="10" name="Content Placeholder 9"/>
          <p:cNvSpPr>
            <a:spLocks noGrp="1"/>
          </p:cNvSpPr>
          <p:nvPr>
            <p:ph idx="1"/>
          </p:nvPr>
        </p:nvSpPr>
        <p:spPr/>
        <p:txBody>
          <a:bodyPr/>
          <a:lstStyle/>
          <a:p>
            <a:r>
              <a:rPr lang="en-US" sz="2000" dirty="0">
                <a:solidFill>
                  <a:schemeClr val="tx1"/>
                </a:solidFill>
              </a:rPr>
              <a:t>What is truly important to us?</a:t>
            </a:r>
          </a:p>
          <a:p>
            <a:endParaRPr lang="en-US" sz="2000" dirty="0">
              <a:solidFill>
                <a:schemeClr val="tx1"/>
              </a:solidFill>
            </a:endParaRPr>
          </a:p>
          <a:p>
            <a:r>
              <a:rPr lang="en-US" sz="2000" dirty="0">
                <a:solidFill>
                  <a:schemeClr val="tx1"/>
                </a:solidFill>
              </a:rPr>
              <a:t>What will really make our Councils stronger?</a:t>
            </a:r>
          </a:p>
          <a:p>
            <a:endParaRPr lang="en-US" sz="2000" dirty="0">
              <a:solidFill>
                <a:schemeClr val="tx1"/>
              </a:solidFill>
            </a:endParaRPr>
          </a:p>
          <a:p>
            <a:r>
              <a:rPr lang="en-US" sz="2000" dirty="0">
                <a:solidFill>
                  <a:schemeClr val="tx1"/>
                </a:solidFill>
              </a:rPr>
              <a:t>Where should we put our time and energy?</a:t>
            </a:r>
          </a:p>
          <a:p>
            <a:endParaRPr lang="en-US" dirty="0"/>
          </a:p>
          <a:p>
            <a:pPr marL="0" indent="0">
              <a:buNone/>
            </a:pPr>
            <a:endParaRPr lang="en-US" dirty="0"/>
          </a:p>
        </p:txBody>
      </p:sp>
    </p:spTree>
    <p:extLst>
      <p:ext uri="{BB962C8B-B14F-4D97-AF65-F5344CB8AC3E}">
        <p14:creationId xmlns:p14="http://schemas.microsoft.com/office/powerpoint/2010/main" val="686330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2BF7-5994-B24A-843E-015E4DF891A6}"/>
              </a:ext>
            </a:extLst>
          </p:cNvPr>
          <p:cNvSpPr>
            <a:spLocks noGrp="1"/>
          </p:cNvSpPr>
          <p:nvPr>
            <p:ph type="title"/>
          </p:nvPr>
        </p:nvSpPr>
        <p:spPr/>
        <p:txBody>
          <a:bodyPr/>
          <a:lstStyle/>
          <a:p>
            <a:r>
              <a:rPr lang="en-US" dirty="0"/>
              <a:t>Hispanic  / Ethnic Membership</a:t>
            </a:r>
          </a:p>
        </p:txBody>
      </p:sp>
      <p:sp>
        <p:nvSpPr>
          <p:cNvPr id="11" name="Date Placeholder 3">
            <a:extLst>
              <a:ext uri="{FF2B5EF4-FFF2-40B4-BE49-F238E27FC236}">
                <a16:creationId xmlns:a16="http://schemas.microsoft.com/office/drawing/2014/main" id="{A7B855BE-FE4A-C747-B635-17172EB5A10C}"/>
              </a:ext>
            </a:extLst>
          </p:cNvPr>
          <p:cNvSpPr>
            <a:spLocks noGrp="1"/>
          </p:cNvSpPr>
          <p:nvPr>
            <p:ph type="dt" sz="half" idx="2"/>
          </p:nvPr>
        </p:nvSpPr>
        <p:spPr>
          <a:xfrm>
            <a:off x="-10977" y="6530239"/>
            <a:ext cx="1888938" cy="304799"/>
          </a:xfrm>
          <a:prstGeom prst="rect">
            <a:avLst/>
          </a:prstGeom>
        </p:spPr>
        <p:txBody>
          <a:bodyPr vert="horz" lIns="91440" tIns="45720" rIns="91440" bIns="45720" rtlCol="0" anchor="ctr"/>
          <a:lstStyle>
            <a:lvl1pPr algn="r">
              <a:defRPr sz="900" b="1" i="0">
                <a:solidFill>
                  <a:srgbClr val="975611"/>
                </a:solidFill>
              </a:defRPr>
            </a:lvl1pPr>
          </a:lstStyle>
          <a:p>
            <a:r>
              <a:rPr lang="en-US" dirty="0"/>
              <a:t>Arizona Knights of Columbus</a:t>
            </a:r>
          </a:p>
          <a:p>
            <a:r>
              <a:rPr lang="en-US" dirty="0"/>
              <a:t>2019 Organization Meeting</a:t>
            </a:r>
          </a:p>
        </p:txBody>
      </p:sp>
      <p:sp>
        <p:nvSpPr>
          <p:cNvPr id="12" name="Footer Placeholder 4">
            <a:extLst>
              <a:ext uri="{FF2B5EF4-FFF2-40B4-BE49-F238E27FC236}">
                <a16:creationId xmlns:a16="http://schemas.microsoft.com/office/drawing/2014/main" id="{506F674F-96C8-ED46-814E-5B3A8D70429B}"/>
              </a:ext>
            </a:extLst>
          </p:cNvPr>
          <p:cNvSpPr>
            <a:spLocks noGrp="1"/>
          </p:cNvSpPr>
          <p:nvPr>
            <p:ph type="ftr" sz="quarter" idx="3"/>
          </p:nvPr>
        </p:nvSpPr>
        <p:spPr>
          <a:xfrm>
            <a:off x="4191000" y="6523081"/>
            <a:ext cx="3859795" cy="304801"/>
          </a:xfrm>
          <a:prstGeom prst="rect">
            <a:avLst/>
          </a:prstGeom>
        </p:spPr>
        <p:txBody>
          <a:bodyPr vert="horz" lIns="91440" tIns="45720" rIns="91440" bIns="45720" rtlCol="0" anchor="ctr"/>
          <a:lstStyle>
            <a:lvl1pPr algn="ctr">
              <a:defRPr lang="en-US" sz="1200" i="1" smtClean="0">
                <a:solidFill>
                  <a:srgbClr val="975611"/>
                </a:solidFill>
                <a:effectLst/>
              </a:defRPr>
            </a:lvl1pPr>
          </a:lstStyle>
          <a:p>
            <a:r>
              <a:rPr lang="en-US" dirty="0"/>
              <a:t>Knights Serving God – Serving the Community</a:t>
            </a:r>
          </a:p>
          <a:p>
            <a:r>
              <a:rPr lang="en-US" dirty="0"/>
              <a:t>This is who we are – This is what we do</a:t>
            </a:r>
          </a:p>
        </p:txBody>
      </p:sp>
      <p:sp>
        <p:nvSpPr>
          <p:cNvPr id="13" name="Slide Number Placeholder 8">
            <a:extLst>
              <a:ext uri="{FF2B5EF4-FFF2-40B4-BE49-F238E27FC236}">
                <a16:creationId xmlns:a16="http://schemas.microsoft.com/office/drawing/2014/main" id="{96674019-21BC-B44C-B6B6-D1F673510DA0}"/>
              </a:ext>
            </a:extLst>
          </p:cNvPr>
          <p:cNvSpPr>
            <a:spLocks noGrp="1"/>
          </p:cNvSpPr>
          <p:nvPr>
            <p:ph type="sldNum" sz="quarter" idx="4"/>
          </p:nvPr>
        </p:nvSpPr>
        <p:spPr>
          <a:xfrm>
            <a:off x="10854812" y="6471856"/>
            <a:ext cx="1337187" cy="365125"/>
          </a:xfrm>
          <a:prstGeom prst="rect">
            <a:avLst/>
          </a:prstGeom>
        </p:spPr>
        <p:txBody>
          <a:bodyPr vert="horz" lIns="91440" tIns="45720" rIns="91440" bIns="45720" rtlCol="0" anchor="ctr"/>
          <a:lstStyle>
            <a:lvl1pPr algn="r">
              <a:defRPr sz="900">
                <a:solidFill>
                  <a:srgbClr val="975611"/>
                </a:solidFill>
              </a:defRPr>
            </a:lvl1pPr>
          </a:lstStyle>
          <a:p>
            <a:fld id="{7423B5EF-D5A0-D847-9BE3-4BB7467DE79B}" type="slidenum">
              <a:rPr lang="en-US" smtClean="0"/>
              <a:pPr/>
              <a:t>60</a:t>
            </a:fld>
            <a:endParaRPr lang="en-US" dirty="0"/>
          </a:p>
        </p:txBody>
      </p:sp>
      <p:sp>
        <p:nvSpPr>
          <p:cNvPr id="8" name="Slide Number Placeholder 8">
            <a:extLst>
              <a:ext uri="{FF2B5EF4-FFF2-40B4-BE49-F238E27FC236}">
                <a16:creationId xmlns:a16="http://schemas.microsoft.com/office/drawing/2014/main" id="{96674019-21BC-B44C-B6B6-D1F673510DA0}"/>
              </a:ext>
            </a:extLst>
          </p:cNvPr>
          <p:cNvSpPr txBox="1">
            <a:spLocks/>
          </p:cNvSpPr>
          <p:nvPr/>
        </p:nvSpPr>
        <p:spPr>
          <a:xfrm>
            <a:off x="11007212" y="6624256"/>
            <a:ext cx="1337187" cy="365125"/>
          </a:xfrm>
          <a:prstGeom prst="rect">
            <a:avLst/>
          </a:prstGeom>
        </p:spPr>
        <p:txBody>
          <a:bodyPr vert="horz" lIns="91440" tIns="45720" rIns="91440" bIns="45720" rtlCol="0" anchor="ctr"/>
          <a:lstStyle>
            <a:lvl1pPr algn="r">
              <a:defRPr sz="900">
                <a:solidFill>
                  <a:srgbClr val="97561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423B5EF-D5A0-D847-9BE3-4BB7467DE79B}" type="slidenum">
              <a:rPr kumimoji="0" lang="en-US" sz="900" b="0" i="0" u="none" strike="noStrike" kern="1200" cap="none" spc="0" normalizeH="0" baseline="0" noProof="0" smtClean="0">
                <a:ln>
                  <a:noFill/>
                </a:ln>
                <a:solidFill>
                  <a:srgbClr val="97561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srgbClr val="975611"/>
              </a:solidFill>
              <a:effectLst/>
              <a:uLnTx/>
              <a:uFillTx/>
              <a:latin typeface="+mn-lt"/>
              <a:ea typeface="+mn-ea"/>
              <a:cs typeface="+mn-cs"/>
            </a:endParaRPr>
          </a:p>
        </p:txBody>
      </p:sp>
      <p:sp>
        <p:nvSpPr>
          <p:cNvPr id="9" name="Slide Number Placeholder 8">
            <a:extLst>
              <a:ext uri="{FF2B5EF4-FFF2-40B4-BE49-F238E27FC236}">
                <a16:creationId xmlns:a16="http://schemas.microsoft.com/office/drawing/2014/main" id="{96674019-21BC-B44C-B6B6-D1F673510DA0}"/>
              </a:ext>
            </a:extLst>
          </p:cNvPr>
          <p:cNvSpPr txBox="1">
            <a:spLocks/>
          </p:cNvSpPr>
          <p:nvPr/>
        </p:nvSpPr>
        <p:spPr>
          <a:xfrm>
            <a:off x="11159612" y="6776656"/>
            <a:ext cx="1337187" cy="365125"/>
          </a:xfrm>
          <a:prstGeom prst="rect">
            <a:avLst/>
          </a:prstGeom>
        </p:spPr>
        <p:txBody>
          <a:bodyPr vert="horz" lIns="91440" tIns="45720" rIns="91440" bIns="45720" rtlCol="0" anchor="ctr"/>
          <a:lstStyle>
            <a:lvl1pPr algn="r">
              <a:defRPr sz="900">
                <a:solidFill>
                  <a:srgbClr val="97561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423B5EF-D5A0-D847-9BE3-4BB7467DE79B}" type="slidenum">
              <a:rPr kumimoji="0" lang="en-US" sz="900" b="0" i="0" u="none" strike="noStrike" kern="1200" cap="none" spc="0" normalizeH="0" baseline="0" noProof="0" smtClean="0">
                <a:ln>
                  <a:noFill/>
                </a:ln>
                <a:solidFill>
                  <a:srgbClr val="97561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srgbClr val="975611"/>
              </a:solidFill>
              <a:effectLst/>
              <a:uLnTx/>
              <a:uFillTx/>
              <a:latin typeface="+mn-lt"/>
              <a:ea typeface="+mn-ea"/>
              <a:cs typeface="+mn-cs"/>
            </a:endParaRPr>
          </a:p>
        </p:txBody>
      </p:sp>
      <p:pic>
        <p:nvPicPr>
          <p:cNvPr id="10" name="Picture 9" descr="Image result for hispanics upkeeping the church"/>
          <p:cNvPicPr/>
          <p:nvPr/>
        </p:nvPicPr>
        <p:blipFill>
          <a:blip r:embed="rId2"/>
          <a:srcRect/>
          <a:stretch>
            <a:fillRect/>
          </a:stretch>
        </p:blipFill>
        <p:spPr bwMode="auto">
          <a:xfrm>
            <a:off x="5644055" y="2674620"/>
            <a:ext cx="5766895" cy="3416300"/>
          </a:xfrm>
          <a:prstGeom prst="rect">
            <a:avLst/>
          </a:prstGeom>
          <a:noFill/>
          <a:ln w="9525">
            <a:noFill/>
            <a:miter lim="800000"/>
            <a:headEnd/>
            <a:tailEnd/>
          </a:ln>
        </p:spPr>
      </p:pic>
      <p:sp>
        <p:nvSpPr>
          <p:cNvPr id="24578" name="Rectangle 2"/>
          <p:cNvSpPr>
            <a:spLocks noChangeArrowheads="1"/>
          </p:cNvSpPr>
          <p:nvPr/>
        </p:nvSpPr>
        <p:spPr bwMode="auto">
          <a:xfrm>
            <a:off x="159487" y="2766953"/>
            <a:ext cx="5380075"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rgbClr val="975611"/>
                </a:solidFill>
                <a:effectLst/>
                <a:ea typeface="Calibri" pitchFamily="34" charset="0"/>
                <a:cs typeface="Times New Roman" pitchFamily="18" charset="0"/>
              </a:rPr>
              <a:t>Hispanic youth loves being part of the Catholic Church</a:t>
            </a:r>
            <a:endParaRPr kumimoji="0" lang="en-US" sz="4000" b="0" i="0" u="none" strike="noStrike" cap="none" normalizeH="0" baseline="0" dirty="0">
              <a:ln>
                <a:noFill/>
              </a:ln>
              <a:solidFill>
                <a:srgbClr val="975611"/>
              </a:solidFill>
              <a:effectLst/>
              <a:cs typeface="Arial" pitchFamily="34" charset="0"/>
            </a:endParaRPr>
          </a:p>
        </p:txBody>
      </p:sp>
    </p:spTree>
    <p:extLst>
      <p:ext uri="{BB962C8B-B14F-4D97-AF65-F5344CB8AC3E}">
        <p14:creationId xmlns:p14="http://schemas.microsoft.com/office/powerpoint/2010/main" val="3463498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20186"/>
            <a:ext cx="8761413" cy="706964"/>
          </a:xfrm>
        </p:spPr>
        <p:txBody>
          <a:bodyPr/>
          <a:lstStyle/>
          <a:p>
            <a:r>
              <a:rPr lang="en-US" dirty="0">
                <a:solidFill>
                  <a:srgbClr val="975611"/>
                </a:solidFill>
              </a:rPr>
              <a:t>Hispanic / Ethnic Membership</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61</a:t>
            </a:fld>
            <a:endParaRPr lang="en-US" dirty="0"/>
          </a:p>
        </p:txBody>
      </p:sp>
      <p:pic>
        <p:nvPicPr>
          <p:cNvPr id="27650" name="Picture 2"/>
          <p:cNvPicPr>
            <a:picLocks noChangeAspect="1" noChangeArrowheads="1"/>
          </p:cNvPicPr>
          <p:nvPr/>
        </p:nvPicPr>
        <p:blipFill>
          <a:blip r:embed="rId2"/>
          <a:srcRect/>
          <a:stretch>
            <a:fillRect/>
          </a:stretch>
        </p:blipFill>
        <p:spPr bwMode="auto">
          <a:xfrm>
            <a:off x="660336" y="3026487"/>
            <a:ext cx="11115521" cy="2286492"/>
          </a:xfrm>
          <a:prstGeom prst="rect">
            <a:avLst/>
          </a:prstGeom>
          <a:noFill/>
          <a:ln w="9525">
            <a:noFill/>
            <a:miter lim="800000"/>
            <a:headEnd/>
            <a:tailEnd/>
          </a:ln>
        </p:spPr>
      </p:pic>
    </p:spTree>
    <p:extLst>
      <p:ext uri="{BB962C8B-B14F-4D97-AF65-F5344CB8AC3E}">
        <p14:creationId xmlns:p14="http://schemas.microsoft.com/office/powerpoint/2010/main" val="1404429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20186"/>
            <a:ext cx="8761413" cy="706964"/>
          </a:xfrm>
        </p:spPr>
        <p:txBody>
          <a:bodyPr/>
          <a:lstStyle/>
          <a:p>
            <a:r>
              <a:rPr lang="en-US" dirty="0">
                <a:solidFill>
                  <a:srgbClr val="975611"/>
                </a:solidFill>
              </a:rPr>
              <a:t>Hispanic / Ethnic Membership</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62</a:t>
            </a:fld>
            <a:endParaRPr lang="en-US" dirty="0"/>
          </a:p>
        </p:txBody>
      </p:sp>
      <p:pic>
        <p:nvPicPr>
          <p:cNvPr id="28674" name="Picture 2"/>
          <p:cNvPicPr>
            <a:picLocks noChangeAspect="1" noChangeArrowheads="1"/>
          </p:cNvPicPr>
          <p:nvPr/>
        </p:nvPicPr>
        <p:blipFill>
          <a:blip r:embed="rId2"/>
          <a:srcRect/>
          <a:stretch>
            <a:fillRect/>
          </a:stretch>
        </p:blipFill>
        <p:spPr bwMode="auto">
          <a:xfrm>
            <a:off x="728234" y="2045970"/>
            <a:ext cx="10835393" cy="3851910"/>
          </a:xfrm>
          <a:prstGeom prst="rect">
            <a:avLst/>
          </a:prstGeom>
          <a:noFill/>
          <a:ln w="9525">
            <a:noFill/>
            <a:miter lim="800000"/>
            <a:headEnd/>
            <a:tailEnd/>
          </a:ln>
        </p:spPr>
      </p:pic>
    </p:spTree>
    <p:extLst>
      <p:ext uri="{BB962C8B-B14F-4D97-AF65-F5344CB8AC3E}">
        <p14:creationId xmlns:p14="http://schemas.microsoft.com/office/powerpoint/2010/main" val="1253659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20186"/>
            <a:ext cx="8761413" cy="706964"/>
          </a:xfrm>
        </p:spPr>
        <p:txBody>
          <a:bodyPr/>
          <a:lstStyle/>
          <a:p>
            <a:r>
              <a:rPr lang="en-US" dirty="0">
                <a:solidFill>
                  <a:srgbClr val="975611"/>
                </a:solidFill>
              </a:rPr>
              <a:t>Hispanic / Ethnic Membership</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63</a:t>
            </a:fld>
            <a:endParaRPr lang="en-US" dirty="0"/>
          </a:p>
        </p:txBody>
      </p:sp>
      <p:pic>
        <p:nvPicPr>
          <p:cNvPr id="29698" name="Picture 2"/>
          <p:cNvPicPr>
            <a:picLocks noChangeAspect="1" noChangeArrowheads="1"/>
          </p:cNvPicPr>
          <p:nvPr/>
        </p:nvPicPr>
        <p:blipFill>
          <a:blip r:embed="rId2"/>
          <a:srcRect/>
          <a:stretch>
            <a:fillRect/>
          </a:stretch>
        </p:blipFill>
        <p:spPr bwMode="auto">
          <a:xfrm>
            <a:off x="502921" y="2474595"/>
            <a:ext cx="11043279" cy="2356485"/>
          </a:xfrm>
          <a:prstGeom prst="rect">
            <a:avLst/>
          </a:prstGeom>
          <a:noFill/>
          <a:ln w="9525">
            <a:noFill/>
            <a:miter lim="800000"/>
            <a:headEnd/>
            <a:tailEnd/>
          </a:ln>
        </p:spPr>
      </p:pic>
    </p:spTree>
    <p:extLst>
      <p:ext uri="{BB962C8B-B14F-4D97-AF65-F5344CB8AC3E}">
        <p14:creationId xmlns:p14="http://schemas.microsoft.com/office/powerpoint/2010/main" val="883836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20186"/>
            <a:ext cx="8761413" cy="706964"/>
          </a:xfrm>
        </p:spPr>
        <p:txBody>
          <a:bodyPr/>
          <a:lstStyle/>
          <a:p>
            <a:r>
              <a:rPr lang="en-US" dirty="0">
                <a:solidFill>
                  <a:srgbClr val="975611"/>
                </a:solidFill>
              </a:rPr>
              <a:t>Hispanic / Ethnic Membership</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64</a:t>
            </a:fld>
            <a:endParaRPr lang="en-US" dirty="0"/>
          </a:p>
        </p:txBody>
      </p:sp>
      <p:pic>
        <p:nvPicPr>
          <p:cNvPr id="30722" name="Picture 2"/>
          <p:cNvPicPr>
            <a:picLocks noChangeAspect="1" noChangeArrowheads="1"/>
          </p:cNvPicPr>
          <p:nvPr/>
        </p:nvPicPr>
        <p:blipFill>
          <a:blip r:embed="rId2"/>
          <a:srcRect/>
          <a:stretch>
            <a:fillRect/>
          </a:stretch>
        </p:blipFill>
        <p:spPr bwMode="auto">
          <a:xfrm>
            <a:off x="502921" y="2076450"/>
            <a:ext cx="11018519" cy="3825979"/>
          </a:xfrm>
          <a:prstGeom prst="rect">
            <a:avLst/>
          </a:prstGeom>
          <a:noFill/>
          <a:ln w="9525">
            <a:noFill/>
            <a:miter lim="800000"/>
            <a:headEnd/>
            <a:tailEnd/>
          </a:ln>
        </p:spPr>
      </p:pic>
    </p:spTree>
    <p:extLst>
      <p:ext uri="{BB962C8B-B14F-4D97-AF65-F5344CB8AC3E}">
        <p14:creationId xmlns:p14="http://schemas.microsoft.com/office/powerpoint/2010/main" val="4057342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a:r>
              <a:rPr lang="en-US" dirty="0"/>
              <a:t>Hispanic  / Ethnic Membership</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65</a:t>
            </a:fld>
            <a:endParaRPr lang="en-US" dirty="0"/>
          </a:p>
        </p:txBody>
      </p:sp>
      <p:sp>
        <p:nvSpPr>
          <p:cNvPr id="33793" name="Rectangle 1"/>
          <p:cNvSpPr>
            <a:spLocks noChangeArrowheads="1"/>
          </p:cNvSpPr>
          <p:nvPr/>
        </p:nvSpPr>
        <p:spPr bwMode="auto">
          <a:xfrm>
            <a:off x="467833" y="2365521"/>
            <a:ext cx="11291775"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lang="en-US" sz="2400" dirty="0">
                <a:solidFill>
                  <a:srgbClr val="975611"/>
                </a:solidFill>
                <a:ea typeface="Calibri" pitchFamily="34" charset="0"/>
                <a:cs typeface="Times New Roman" pitchFamily="18" charset="0"/>
              </a:rPr>
              <a:t>Matthew 25, 20-21</a:t>
            </a:r>
            <a:endParaRPr kumimoji="0" lang="en-US" sz="2400" b="0" i="0" u="none" strike="noStrike" cap="none" normalizeH="0" baseline="0" dirty="0">
              <a:ln>
                <a:noFill/>
              </a:ln>
              <a:solidFill>
                <a:srgbClr val="97561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30000" dirty="0">
                <a:ln>
                  <a:noFill/>
                </a:ln>
                <a:solidFill>
                  <a:srgbClr val="975611"/>
                </a:solidFill>
                <a:effectLst/>
                <a:ea typeface="Calibri" pitchFamily="34" charset="0"/>
                <a:cs typeface="Times New Roman" pitchFamily="18" charset="0"/>
              </a:rPr>
              <a:t>20</a:t>
            </a:r>
            <a:r>
              <a:rPr kumimoji="0" lang="en-US" sz="3000" b="0" i="0" u="none" strike="noStrike" cap="none" normalizeH="0" baseline="0" dirty="0">
                <a:ln>
                  <a:noFill/>
                </a:ln>
                <a:solidFill>
                  <a:srgbClr val="975611"/>
                </a:solidFill>
                <a:effectLst/>
                <a:ea typeface="Calibri" pitchFamily="34" charset="0"/>
                <a:cs typeface="Times New Roman" pitchFamily="18" charset="0"/>
              </a:rPr>
              <a:t> The </a:t>
            </a:r>
            <a:r>
              <a:rPr kumimoji="0" lang="en-US" sz="3000" b="0" i="0" u="sng" strike="noStrike" cap="none" normalizeH="0" baseline="0" dirty="0">
                <a:ln>
                  <a:noFill/>
                </a:ln>
                <a:solidFill>
                  <a:srgbClr val="975611"/>
                </a:solidFill>
                <a:effectLst/>
                <a:ea typeface="Calibri" pitchFamily="34" charset="0"/>
                <a:cs typeface="Times New Roman" pitchFamily="18" charset="0"/>
              </a:rPr>
              <a:t>man</a:t>
            </a:r>
            <a:r>
              <a:rPr lang="en-US" sz="3000" dirty="0">
                <a:solidFill>
                  <a:srgbClr val="975611"/>
                </a:solidFill>
                <a:ea typeface="Calibri" pitchFamily="34" charset="0"/>
                <a:cs typeface="Times New Roman" pitchFamily="18" charset="0"/>
              </a:rPr>
              <a:t> </a:t>
            </a:r>
            <a:r>
              <a:rPr kumimoji="0" lang="en-US" sz="3000" b="0" i="0" u="none" strike="noStrike" cap="none" normalizeH="0" baseline="0" dirty="0">
                <a:ln>
                  <a:noFill/>
                </a:ln>
                <a:solidFill>
                  <a:srgbClr val="975611"/>
                </a:solidFill>
                <a:effectLst/>
                <a:ea typeface="Calibri" pitchFamily="34" charset="0"/>
                <a:cs typeface="Times New Roman" pitchFamily="18" charset="0"/>
              </a:rPr>
              <a:t>who had received the five talents came forward bringing five more. "Sir," he said, "you entrusted me with five talents; here are five more that I have made."</a:t>
            </a:r>
            <a:endParaRPr kumimoji="0" lang="en-US" sz="3000" b="0" i="0" u="none" strike="noStrike" cap="none" normalizeH="0" baseline="0" dirty="0">
              <a:ln>
                <a:noFill/>
              </a:ln>
              <a:solidFill>
                <a:srgbClr val="97561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30000" dirty="0">
                <a:ln>
                  <a:noFill/>
                </a:ln>
                <a:solidFill>
                  <a:srgbClr val="975611"/>
                </a:solidFill>
                <a:effectLst/>
                <a:ea typeface="Calibri" pitchFamily="34" charset="0"/>
                <a:cs typeface="Times New Roman" pitchFamily="18" charset="0"/>
              </a:rPr>
              <a:t>21</a:t>
            </a:r>
            <a:r>
              <a:rPr kumimoji="0" lang="en-US" sz="3000" b="0" i="0" u="none" strike="noStrike" cap="none" normalizeH="0" baseline="0" dirty="0">
                <a:ln>
                  <a:noFill/>
                </a:ln>
                <a:solidFill>
                  <a:srgbClr val="975611"/>
                </a:solidFill>
                <a:effectLst/>
                <a:ea typeface="Calibri" pitchFamily="34" charset="0"/>
                <a:cs typeface="Times New Roman" pitchFamily="18" charset="0"/>
              </a:rPr>
              <a:t> His master said to him, "Well done, </a:t>
            </a:r>
            <a:r>
              <a:rPr kumimoji="0" lang="en-US" sz="3000" b="0" i="0" u="sng" strike="noStrike" cap="none" normalizeH="0" baseline="0" dirty="0">
                <a:ln>
                  <a:noFill/>
                </a:ln>
                <a:solidFill>
                  <a:srgbClr val="975611"/>
                </a:solidFill>
                <a:effectLst/>
                <a:ea typeface="Calibri" pitchFamily="34" charset="0"/>
                <a:cs typeface="Times New Roman" pitchFamily="18" charset="0"/>
              </a:rPr>
              <a:t>good</a:t>
            </a:r>
            <a:r>
              <a:rPr kumimoji="0" lang="en-US" sz="3000" b="0" i="0" u="none" strike="noStrike" cap="none" normalizeH="0" dirty="0">
                <a:ln>
                  <a:noFill/>
                </a:ln>
                <a:solidFill>
                  <a:srgbClr val="975611"/>
                </a:solidFill>
                <a:effectLst/>
                <a:ea typeface="Calibri" pitchFamily="34" charset="0"/>
                <a:cs typeface="Times New Roman" pitchFamily="18" charset="0"/>
              </a:rPr>
              <a:t> </a:t>
            </a:r>
            <a:r>
              <a:rPr kumimoji="0" lang="en-US" sz="3000" b="0" i="0" u="none" strike="noStrike" cap="none" normalizeH="0" baseline="0" dirty="0">
                <a:ln>
                  <a:noFill/>
                </a:ln>
                <a:solidFill>
                  <a:srgbClr val="975611"/>
                </a:solidFill>
                <a:effectLst/>
                <a:ea typeface="Calibri" pitchFamily="34" charset="0"/>
                <a:cs typeface="Times New Roman" pitchFamily="18" charset="0"/>
              </a:rPr>
              <a:t> and trustworthy servant; you have shown you are trustworthy in small things;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rgbClr val="975611"/>
                </a:solidFill>
                <a:effectLst/>
                <a:ea typeface="Calibri" pitchFamily="34" charset="0"/>
                <a:cs typeface="Times New Roman" pitchFamily="18" charset="0"/>
              </a:rPr>
              <a:t>I </a:t>
            </a:r>
            <a:r>
              <a:rPr kumimoji="0" lang="en-US" sz="3000" b="0" i="0" u="sng" strike="noStrike" cap="none" normalizeH="0" baseline="0" dirty="0">
                <a:ln>
                  <a:noFill/>
                </a:ln>
                <a:solidFill>
                  <a:srgbClr val="975611"/>
                </a:solidFill>
                <a:effectLst/>
                <a:ea typeface="Calibri" pitchFamily="34" charset="0"/>
                <a:cs typeface="Times New Roman" pitchFamily="18" charset="0"/>
              </a:rPr>
              <a:t>wil</a:t>
            </a:r>
            <a:r>
              <a:rPr kumimoji="0" lang="en-US" sz="3000" b="0" i="0" u="none" strike="noStrike" cap="none" normalizeH="0" baseline="0" dirty="0">
                <a:ln>
                  <a:noFill/>
                </a:ln>
                <a:solidFill>
                  <a:srgbClr val="975611"/>
                </a:solidFill>
                <a:effectLst/>
                <a:ea typeface="Calibri" pitchFamily="34" charset="0"/>
                <a:cs typeface="Times New Roman" pitchFamily="18" charset="0"/>
              </a:rPr>
              <a:t>l trust you with greater; come and join in your master's happiness."</a:t>
            </a:r>
            <a:endParaRPr kumimoji="0" lang="en-US" sz="3000" b="0" i="0" u="none" strike="noStrike" cap="none" normalizeH="0" baseline="0" dirty="0">
              <a:ln>
                <a:noFill/>
              </a:ln>
              <a:solidFill>
                <a:srgbClr val="975611"/>
              </a:solidFill>
              <a:effectLst/>
              <a:cs typeface="Arial" pitchFamily="34" charset="0"/>
            </a:endParaRPr>
          </a:p>
        </p:txBody>
      </p:sp>
    </p:spTree>
    <p:extLst>
      <p:ext uri="{BB962C8B-B14F-4D97-AF65-F5344CB8AC3E}">
        <p14:creationId xmlns:p14="http://schemas.microsoft.com/office/powerpoint/2010/main" val="968846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Hispanic  / Ethnic Membership</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66</a:t>
            </a:fld>
            <a:endParaRPr lang="en-US" dirty="0"/>
          </a:p>
        </p:txBody>
      </p:sp>
      <p:sp>
        <p:nvSpPr>
          <p:cNvPr id="31747" name="Rectangle 3"/>
          <p:cNvSpPr>
            <a:spLocks noChangeArrowheads="1"/>
          </p:cNvSpPr>
          <p:nvPr/>
        </p:nvSpPr>
        <p:spPr bwMode="auto">
          <a:xfrm>
            <a:off x="478465" y="2636520"/>
            <a:ext cx="11398102"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975611"/>
                </a:solidFill>
                <a:effectLst/>
                <a:ea typeface="Calibri" pitchFamily="34" charset="0"/>
                <a:cs typeface="Times New Roman" pitchFamily="18" charset="0"/>
              </a:rPr>
              <a:t>This is the right moment in time to target these individuals at our Parishes, our Catholic Schools, and Communities.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97561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rgbClr val="975611"/>
                </a:solidFill>
                <a:effectLst/>
                <a:ea typeface="Calibri" pitchFamily="34" charset="0"/>
                <a:cs typeface="Times New Roman" pitchFamily="18" charset="0"/>
              </a:rPr>
              <a:t>Let’s give every single Catholic man, the same opportunity that we have been given by that Knight that recruited us in name of Father Michael J. McGivney.</a:t>
            </a:r>
            <a:endParaRPr kumimoji="0" lang="en-US" sz="3200" b="0" i="0" u="none" strike="noStrike" cap="none" normalizeH="0" baseline="0" dirty="0">
              <a:ln>
                <a:noFill/>
              </a:ln>
              <a:solidFill>
                <a:srgbClr val="975611"/>
              </a:solidFill>
              <a:effectLst/>
              <a:cs typeface="Arial" pitchFamily="34" charset="0"/>
            </a:endParaRPr>
          </a:p>
        </p:txBody>
      </p:sp>
    </p:spTree>
    <p:extLst>
      <p:ext uri="{BB962C8B-B14F-4D97-AF65-F5344CB8AC3E}">
        <p14:creationId xmlns:p14="http://schemas.microsoft.com/office/powerpoint/2010/main" val="71883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Hispanic / Ethnic Membership</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67</a:t>
            </a:fld>
            <a:endParaRPr lang="en-US" dirty="0"/>
          </a:p>
        </p:txBody>
      </p:sp>
      <p:sp>
        <p:nvSpPr>
          <p:cNvPr id="7" name="TextBox 6"/>
          <p:cNvSpPr txBox="1"/>
          <p:nvPr/>
        </p:nvSpPr>
        <p:spPr>
          <a:xfrm>
            <a:off x="1766009" y="3307080"/>
            <a:ext cx="8594789" cy="2308324"/>
          </a:xfrm>
          <a:prstGeom prst="rect">
            <a:avLst/>
          </a:prstGeom>
          <a:noFill/>
        </p:spPr>
        <p:txBody>
          <a:bodyPr wrap="none" rtlCol="0">
            <a:spAutoFit/>
          </a:bodyPr>
          <a:lstStyle/>
          <a:p>
            <a:pPr algn="ctr"/>
            <a:r>
              <a:rPr lang="en-US" sz="3600" dirty="0">
                <a:solidFill>
                  <a:srgbClr val="975611"/>
                </a:solidFill>
              </a:rPr>
              <a:t>Luis L. Leyva</a:t>
            </a:r>
          </a:p>
          <a:p>
            <a:pPr algn="ctr"/>
            <a:r>
              <a:rPr lang="en-US" sz="3600" dirty="0">
                <a:solidFill>
                  <a:srgbClr val="975611"/>
                </a:solidFill>
              </a:rPr>
              <a:t>Hispanic Membership Coordinator</a:t>
            </a:r>
          </a:p>
          <a:p>
            <a:r>
              <a:rPr lang="en-US" sz="3600" dirty="0">
                <a:solidFill>
                  <a:srgbClr val="975611"/>
                </a:solidFill>
              </a:rPr>
              <a:t>Mobile: 520-313-0141</a:t>
            </a:r>
          </a:p>
          <a:p>
            <a:r>
              <a:rPr lang="en-US" sz="3600" dirty="0">
                <a:solidFill>
                  <a:srgbClr val="975611"/>
                </a:solidFill>
              </a:rPr>
              <a:t>e-mail: leyva.azkofcd2@gmail.com</a:t>
            </a:r>
          </a:p>
        </p:txBody>
      </p:sp>
    </p:spTree>
    <p:extLst>
      <p:ext uri="{BB962C8B-B14F-4D97-AF65-F5344CB8AC3E}">
        <p14:creationId xmlns:p14="http://schemas.microsoft.com/office/powerpoint/2010/main" val="1265448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0566" y="3829131"/>
            <a:ext cx="9464246" cy="1016488"/>
          </a:xfrm>
        </p:spPr>
        <p:txBody>
          <a:bodyPr/>
          <a:lstStyle/>
          <a:p>
            <a:pPr algn="ctr"/>
            <a:r>
              <a:rPr lang="en-US" sz="9600" dirty="0">
                <a:latin typeface="+mn-lt"/>
              </a:rPr>
              <a:t>Viva Cristo Rey!</a:t>
            </a:r>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68</a:t>
            </a:fld>
            <a:endParaRPr lang="en-US" dirty="0"/>
          </a:p>
        </p:txBody>
      </p:sp>
    </p:spTree>
    <p:extLst>
      <p:ext uri="{BB962C8B-B14F-4D97-AF65-F5344CB8AC3E}">
        <p14:creationId xmlns:p14="http://schemas.microsoft.com/office/powerpoint/2010/main" val="4002695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100000">
              <a:srgbClr val="C3AA68"/>
            </a:gs>
            <a:gs pos="0">
              <a:srgbClr val="A28D60"/>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58BB02-BD59-0B46-9426-DF512C07ABBE}"/>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1F3E9DE3-06DD-1642-94AE-16A704B0554A}"/>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B357EE07-57E3-8045-9DAD-6AB5921DFB7A}"/>
              </a:ext>
            </a:extLst>
          </p:cNvPr>
          <p:cNvSpPr>
            <a:spLocks noGrp="1"/>
          </p:cNvSpPr>
          <p:nvPr>
            <p:ph type="sldNum" sz="quarter" idx="4"/>
          </p:nvPr>
        </p:nvSpPr>
        <p:spPr/>
        <p:txBody>
          <a:bodyPr/>
          <a:lstStyle/>
          <a:p>
            <a:fld id="{7423B5EF-D5A0-D847-9BE3-4BB7467DE79B}" type="slidenum">
              <a:rPr lang="en-US" smtClean="0"/>
              <a:pPr/>
              <a:t>69</a:t>
            </a:fld>
            <a:endParaRPr lang="en-US" dirty="0"/>
          </a:p>
        </p:txBody>
      </p:sp>
      <p:pic>
        <p:nvPicPr>
          <p:cNvPr id="6" name="Picture 5">
            <a:extLst>
              <a:ext uri="{FF2B5EF4-FFF2-40B4-BE49-F238E27FC236}">
                <a16:creationId xmlns:a16="http://schemas.microsoft.com/office/drawing/2014/main" id="{90B99398-84AB-7443-9A6F-B503DA3274C8}"/>
              </a:ext>
            </a:extLst>
          </p:cNvPr>
          <p:cNvPicPr>
            <a:picLocks noChangeAspect="1"/>
          </p:cNvPicPr>
          <p:nvPr/>
        </p:nvPicPr>
        <p:blipFill>
          <a:blip r:embed="rId2"/>
          <a:stretch>
            <a:fillRect/>
          </a:stretch>
        </p:blipFill>
        <p:spPr>
          <a:xfrm>
            <a:off x="3287976" y="645864"/>
            <a:ext cx="5665842" cy="5593572"/>
          </a:xfrm>
          <a:prstGeom prst="rect">
            <a:avLst/>
          </a:prstGeom>
        </p:spPr>
      </p:pic>
    </p:spTree>
    <p:extLst>
      <p:ext uri="{BB962C8B-B14F-4D97-AF65-F5344CB8AC3E}">
        <p14:creationId xmlns:p14="http://schemas.microsoft.com/office/powerpoint/2010/main" val="209292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7"/>
            <a:ext cx="8761413" cy="4246336"/>
          </a:xfrm>
        </p:spPr>
        <p:txBody>
          <a:bodyPr/>
          <a:lstStyle/>
          <a:p>
            <a:pPr algn="ctr"/>
            <a:r>
              <a:rPr lang="en-US" sz="23900" dirty="0">
                <a:solidFill>
                  <a:srgbClr val="0000FF"/>
                </a:solidFill>
              </a:rPr>
              <a:t>133</a:t>
            </a:r>
            <a:br>
              <a:rPr lang="en-US" sz="9600" dirty="0">
                <a:solidFill>
                  <a:srgbClr val="0000FF"/>
                </a:solidFill>
              </a:rPr>
            </a:br>
            <a:r>
              <a:rPr lang="en-US" sz="2000" dirty="0">
                <a:solidFill>
                  <a:schemeClr val="tx1"/>
                </a:solidFill>
              </a:rPr>
              <a:t>Our Current Number of Active Councils</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7</a:t>
            </a:fld>
            <a:endParaRPr lang="en-US" dirty="0"/>
          </a:p>
        </p:txBody>
      </p:sp>
    </p:spTree>
    <p:extLst>
      <p:ext uri="{BB962C8B-B14F-4D97-AF65-F5344CB8AC3E}">
        <p14:creationId xmlns:p14="http://schemas.microsoft.com/office/powerpoint/2010/main" val="4021160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9512A-8281-F746-BA05-A23D62D75EB0}"/>
              </a:ext>
            </a:extLst>
          </p:cNvPr>
          <p:cNvSpPr>
            <a:spLocks noGrp="1"/>
          </p:cNvSpPr>
          <p:nvPr>
            <p:ph type="title"/>
          </p:nvPr>
        </p:nvSpPr>
        <p:spPr/>
        <p:txBody>
          <a:bodyPr/>
          <a:lstStyle/>
          <a:p>
            <a:r>
              <a:rPr lang="en-US" dirty="0"/>
              <a:t>Prayer to St. Michael the Archangel</a:t>
            </a:r>
          </a:p>
        </p:txBody>
      </p:sp>
      <p:sp>
        <p:nvSpPr>
          <p:cNvPr id="7" name="Content Placeholder 6">
            <a:extLst>
              <a:ext uri="{FF2B5EF4-FFF2-40B4-BE49-F238E27FC236}">
                <a16:creationId xmlns:a16="http://schemas.microsoft.com/office/drawing/2014/main" id="{952D238E-4D8F-5642-8580-78B4DBEE9503}"/>
              </a:ext>
            </a:extLst>
          </p:cNvPr>
          <p:cNvSpPr>
            <a:spLocks noGrp="1"/>
          </p:cNvSpPr>
          <p:nvPr>
            <p:ph idx="1"/>
          </p:nvPr>
        </p:nvSpPr>
        <p:spPr>
          <a:xfrm>
            <a:off x="499533" y="2603500"/>
            <a:ext cx="10871199" cy="3416300"/>
          </a:xfrm>
        </p:spPr>
        <p:txBody>
          <a:bodyPr>
            <a:normAutofit/>
          </a:bodyPr>
          <a:lstStyle/>
          <a:p>
            <a:pPr marL="0" indent="0">
              <a:buNone/>
            </a:pPr>
            <a:r>
              <a:rPr lang="en-US" sz="2400" dirty="0"/>
              <a:t>St Michael the Archangel, Defend us in battle</a:t>
            </a:r>
          </a:p>
          <a:p>
            <a:pPr marL="0" indent="0">
              <a:buNone/>
            </a:pPr>
            <a:r>
              <a:rPr lang="en-US" sz="2400" dirty="0"/>
              <a:t>Be our protection against the wickedness and snares of the Devil</a:t>
            </a:r>
          </a:p>
          <a:p>
            <a:pPr marL="0" indent="0">
              <a:buNone/>
            </a:pPr>
            <a:r>
              <a:rPr lang="en-US" sz="2400" dirty="0"/>
              <a:t>May God rebuke him, we humbly pray</a:t>
            </a:r>
          </a:p>
          <a:p>
            <a:pPr marL="0" indent="0">
              <a:buNone/>
            </a:pPr>
            <a:r>
              <a:rPr lang="en-US" sz="2400" dirty="0"/>
              <a:t>And do thou, oh prince of the heavenly hosts,</a:t>
            </a:r>
          </a:p>
          <a:p>
            <a:pPr marL="0" indent="0">
              <a:buNone/>
            </a:pPr>
            <a:r>
              <a:rPr lang="en-US" sz="2400" dirty="0"/>
              <a:t>By the Divine Power of God,</a:t>
            </a:r>
          </a:p>
          <a:p>
            <a:pPr marL="0" indent="0">
              <a:buNone/>
            </a:pPr>
            <a:r>
              <a:rPr lang="en-US" sz="2400" dirty="0"/>
              <a:t>Cast into hell Satan and all evil spirits </a:t>
            </a:r>
          </a:p>
          <a:p>
            <a:pPr marL="0" indent="0">
              <a:buNone/>
            </a:pPr>
            <a:r>
              <a:rPr lang="en-US" sz="2400" dirty="0"/>
              <a:t>who prowl about the world seeking the ruins of souls.</a:t>
            </a:r>
          </a:p>
        </p:txBody>
      </p:sp>
      <p:sp>
        <p:nvSpPr>
          <p:cNvPr id="3" name="Date Placeholder 2">
            <a:extLst>
              <a:ext uri="{FF2B5EF4-FFF2-40B4-BE49-F238E27FC236}">
                <a16:creationId xmlns:a16="http://schemas.microsoft.com/office/drawing/2014/main" id="{9BCC02E4-1E29-B840-A1CC-CEB96B4A5339}"/>
              </a:ext>
            </a:extLst>
          </p:cNvPr>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a:extLst>
              <a:ext uri="{FF2B5EF4-FFF2-40B4-BE49-F238E27FC236}">
                <a16:creationId xmlns:a16="http://schemas.microsoft.com/office/drawing/2014/main" id="{CBC6627A-2065-DA44-B2BB-1B993A844494}"/>
              </a:ext>
            </a:extLst>
          </p:cNvPr>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a:extLst>
              <a:ext uri="{FF2B5EF4-FFF2-40B4-BE49-F238E27FC236}">
                <a16:creationId xmlns:a16="http://schemas.microsoft.com/office/drawing/2014/main" id="{848D75BA-350B-6544-B5D0-937B696D98FF}"/>
              </a:ext>
            </a:extLst>
          </p:cNvPr>
          <p:cNvSpPr>
            <a:spLocks noGrp="1"/>
          </p:cNvSpPr>
          <p:nvPr>
            <p:ph type="sldNum" sz="quarter" idx="4"/>
          </p:nvPr>
        </p:nvSpPr>
        <p:spPr/>
        <p:txBody>
          <a:bodyPr/>
          <a:lstStyle/>
          <a:p>
            <a:fld id="{7423B5EF-D5A0-D847-9BE3-4BB7467DE79B}" type="slidenum">
              <a:rPr lang="en-US" smtClean="0"/>
              <a:pPr/>
              <a:t>70</a:t>
            </a:fld>
            <a:endParaRPr lang="en-US" dirty="0"/>
          </a:p>
        </p:txBody>
      </p:sp>
    </p:spTree>
    <p:extLst>
      <p:ext uri="{BB962C8B-B14F-4D97-AF65-F5344CB8AC3E}">
        <p14:creationId xmlns:p14="http://schemas.microsoft.com/office/powerpoint/2010/main" val="2027490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105" y="973668"/>
            <a:ext cx="9757371" cy="706964"/>
          </a:xfrm>
        </p:spPr>
        <p:txBody>
          <a:bodyPr/>
          <a:lstStyle/>
          <a:p>
            <a:pPr algn="ctr"/>
            <a:r>
              <a:rPr lang="en-US" dirty="0"/>
              <a:t>Who Will Lead Arizona</a:t>
            </a:r>
          </a:p>
        </p:txBody>
      </p:sp>
      <p:sp>
        <p:nvSpPr>
          <p:cNvPr id="3" name="Content Placeholder 2"/>
          <p:cNvSpPr>
            <a:spLocks noGrp="1"/>
          </p:cNvSpPr>
          <p:nvPr>
            <p:ph idx="1"/>
          </p:nvPr>
        </p:nvSpPr>
        <p:spPr/>
        <p:txBody>
          <a:bodyPr>
            <a:normAutofit/>
          </a:bodyPr>
          <a:lstStyle/>
          <a:p>
            <a:r>
              <a:rPr lang="en-US" sz="2000" dirty="0">
                <a:solidFill>
                  <a:schemeClr val="tx1"/>
                </a:solidFill>
              </a:rPr>
              <a:t>Supreme Growth and Training Directors will be focused</a:t>
            </a:r>
          </a:p>
          <a:p>
            <a:endParaRPr lang="en-US" sz="2000" dirty="0">
              <a:solidFill>
                <a:schemeClr val="tx1"/>
              </a:solidFill>
            </a:endParaRPr>
          </a:p>
          <a:p>
            <a:r>
              <a:rPr lang="en-US" sz="2000" dirty="0">
                <a:solidFill>
                  <a:schemeClr val="tx1"/>
                </a:solidFill>
              </a:rPr>
              <a:t>The State Officers will be focused</a:t>
            </a:r>
          </a:p>
          <a:p>
            <a:endParaRPr lang="en-US" sz="2000" dirty="0">
              <a:solidFill>
                <a:schemeClr val="tx1"/>
              </a:solidFill>
            </a:endParaRPr>
          </a:p>
          <a:p>
            <a:r>
              <a:rPr lang="en-US" sz="2000" dirty="0">
                <a:solidFill>
                  <a:schemeClr val="tx1"/>
                </a:solidFill>
              </a:rPr>
              <a:t>The Membership Team will be focused</a:t>
            </a:r>
          </a:p>
          <a:p>
            <a:endParaRPr lang="en-US" sz="2000" dirty="0">
              <a:solidFill>
                <a:schemeClr val="tx1"/>
              </a:solidFill>
            </a:endParaRPr>
          </a:p>
          <a:p>
            <a:r>
              <a:rPr lang="en-US" sz="2000" dirty="0">
                <a:solidFill>
                  <a:schemeClr val="tx1"/>
                </a:solidFill>
              </a:rPr>
              <a:t>Membership Team is available to answer questions and provide support. If   requested we will assist at membership recruiting events</a:t>
            </a:r>
          </a:p>
          <a:p>
            <a:pPr marL="0" indent="0">
              <a:buNone/>
            </a:pPr>
            <a:endParaRPr lang="en-US" dirty="0">
              <a:solidFill>
                <a:schemeClr val="tx1"/>
              </a:solidFill>
            </a:endParaRPr>
          </a:p>
          <a:p>
            <a:pPr marL="0" indent="0">
              <a:buNone/>
            </a:pPr>
            <a:endParaRPr lang="en-US" dirty="0"/>
          </a:p>
          <a:p>
            <a:endParaRPr lang="en-US" dirty="0"/>
          </a:p>
          <a:p>
            <a:endParaRPr lang="en-US" dirty="0"/>
          </a:p>
        </p:txBody>
      </p:sp>
      <p:sp>
        <p:nvSpPr>
          <p:cNvPr id="4" name="Date Placeholder 3"/>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5" name="Footer Placeholder 4"/>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6" name="Slide Number Placeholder 5"/>
          <p:cNvSpPr>
            <a:spLocks noGrp="1"/>
          </p:cNvSpPr>
          <p:nvPr>
            <p:ph type="sldNum" sz="quarter" idx="4"/>
          </p:nvPr>
        </p:nvSpPr>
        <p:spPr/>
        <p:txBody>
          <a:bodyPr/>
          <a:lstStyle/>
          <a:p>
            <a:fld id="{7423B5EF-D5A0-D847-9BE3-4BB7467DE79B}" type="slidenum">
              <a:rPr lang="en-US" smtClean="0"/>
              <a:pPr/>
              <a:t>8</a:t>
            </a:fld>
            <a:endParaRPr lang="en-US" dirty="0"/>
          </a:p>
        </p:txBody>
      </p:sp>
    </p:spTree>
    <p:extLst>
      <p:ext uri="{BB962C8B-B14F-4D97-AF65-F5344CB8AC3E}">
        <p14:creationId xmlns:p14="http://schemas.microsoft.com/office/powerpoint/2010/main" val="1161796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4494312"/>
          </a:xfrm>
        </p:spPr>
        <p:txBody>
          <a:bodyPr/>
          <a:lstStyle/>
          <a:p>
            <a:pPr algn="ctr"/>
            <a:r>
              <a:rPr lang="en-US" sz="20400" dirty="0">
                <a:solidFill>
                  <a:schemeClr val="tx1"/>
                </a:solidFill>
              </a:rPr>
              <a:t>33</a:t>
            </a:r>
            <a:br>
              <a:rPr lang="en-US" sz="9800" dirty="0">
                <a:solidFill>
                  <a:schemeClr val="tx1"/>
                </a:solidFill>
              </a:rPr>
            </a:br>
            <a:r>
              <a:rPr lang="en-US" sz="2000" dirty="0">
                <a:solidFill>
                  <a:schemeClr val="tx1"/>
                </a:solidFill>
              </a:rPr>
              <a:t>Districts Deputies in Arizona</a:t>
            </a:r>
          </a:p>
        </p:txBody>
      </p:sp>
      <p:sp>
        <p:nvSpPr>
          <p:cNvPr id="3" name="Date Placeholder 2"/>
          <p:cNvSpPr>
            <a:spLocks noGrp="1"/>
          </p:cNvSpPr>
          <p:nvPr>
            <p:ph type="dt" sz="half" idx="2"/>
          </p:nvPr>
        </p:nvSpPr>
        <p:spPr/>
        <p:txBody>
          <a:bodyPr/>
          <a:lstStyle/>
          <a:p>
            <a:r>
              <a:rPr lang="en-US"/>
              <a:t>Arizona Knights of Columbus</a:t>
            </a:r>
          </a:p>
          <a:p>
            <a:r>
              <a:rPr lang="en-US"/>
              <a:t>2019 Organization Meeting</a:t>
            </a:r>
            <a:endParaRPr lang="en-US" dirty="0"/>
          </a:p>
        </p:txBody>
      </p:sp>
      <p:sp>
        <p:nvSpPr>
          <p:cNvPr id="4" name="Footer Placeholder 3"/>
          <p:cNvSpPr>
            <a:spLocks noGrp="1"/>
          </p:cNvSpPr>
          <p:nvPr>
            <p:ph type="ftr" sz="quarter" idx="3"/>
          </p:nvPr>
        </p:nvSpPr>
        <p:spPr/>
        <p:txBody>
          <a:bodyPr/>
          <a:lstStyle/>
          <a:p>
            <a:r>
              <a:rPr lang="en-US"/>
              <a:t>Knights Serving God – Serving the Community</a:t>
            </a:r>
          </a:p>
          <a:p>
            <a:r>
              <a:rPr lang="en-US"/>
              <a:t>This is who we are – This is what we do</a:t>
            </a:r>
            <a:endParaRPr lang="en-US" dirty="0"/>
          </a:p>
        </p:txBody>
      </p:sp>
      <p:sp>
        <p:nvSpPr>
          <p:cNvPr id="5" name="Slide Number Placeholder 4"/>
          <p:cNvSpPr>
            <a:spLocks noGrp="1"/>
          </p:cNvSpPr>
          <p:nvPr>
            <p:ph type="sldNum" sz="quarter" idx="4"/>
          </p:nvPr>
        </p:nvSpPr>
        <p:spPr/>
        <p:txBody>
          <a:bodyPr/>
          <a:lstStyle/>
          <a:p>
            <a:fld id="{7423B5EF-D5A0-D847-9BE3-4BB7467DE79B}" type="slidenum">
              <a:rPr lang="en-US" smtClean="0"/>
              <a:pPr/>
              <a:t>9</a:t>
            </a:fld>
            <a:endParaRPr lang="en-US" dirty="0"/>
          </a:p>
        </p:txBody>
      </p:sp>
    </p:spTree>
    <p:extLst>
      <p:ext uri="{BB962C8B-B14F-4D97-AF65-F5344CB8AC3E}">
        <p14:creationId xmlns:p14="http://schemas.microsoft.com/office/powerpoint/2010/main" val="35384313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13792</TotalTime>
  <Words>4281</Words>
  <Application>Microsoft Office PowerPoint</Application>
  <PresentationFormat>Widescreen</PresentationFormat>
  <Paragraphs>842</Paragraphs>
  <Slides>70</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8" baseType="lpstr">
      <vt:lpstr>Arial</vt:lpstr>
      <vt:lpstr>Baskerville Old Face</vt:lpstr>
      <vt:lpstr>Calibri</vt:lpstr>
      <vt:lpstr>Century Gothic</vt:lpstr>
      <vt:lpstr>Wingdings</vt:lpstr>
      <vt:lpstr>Wingdings 3</vt:lpstr>
      <vt:lpstr>Ion Boardroom</vt:lpstr>
      <vt:lpstr>Acrobat Document</vt:lpstr>
      <vt:lpstr>  Arizona Membership Director    Bobby Nielsen</vt:lpstr>
      <vt:lpstr>Arizona Membership Team</vt:lpstr>
      <vt:lpstr>How Did We Finish?</vt:lpstr>
      <vt:lpstr>Goals</vt:lpstr>
      <vt:lpstr>955 Supreme Intake Goal</vt:lpstr>
      <vt:lpstr>But What Is Our Focus?</vt:lpstr>
      <vt:lpstr>133 Our Current Number of Active Councils</vt:lpstr>
      <vt:lpstr>Who Will Lead Arizona</vt:lpstr>
      <vt:lpstr>33 Districts Deputies in Arizona</vt:lpstr>
      <vt:lpstr>Why Do We Need To Grow?</vt:lpstr>
      <vt:lpstr>Faith In Action</vt:lpstr>
      <vt:lpstr>PROGRAMS</vt:lpstr>
      <vt:lpstr>How Do We Help Our Councils?</vt:lpstr>
      <vt:lpstr>Star Council Requirements</vt:lpstr>
      <vt:lpstr>2019-2020 Per Capita Rebate</vt:lpstr>
      <vt:lpstr>IF WE KEEP DOING WHAT WE ARE DOING  WE WILL KEEP GETTING WHAT WE ARE GETTING</vt:lpstr>
      <vt:lpstr>This Is Our Future. This Is Why We Need To Grow</vt:lpstr>
      <vt:lpstr>Membership Incentives</vt:lpstr>
      <vt:lpstr>Council Fast Start </vt:lpstr>
      <vt:lpstr>Council Fast Start</vt:lpstr>
      <vt:lpstr>Council Fast Start</vt:lpstr>
      <vt:lpstr>Fast Start Recruit a New Knight  </vt:lpstr>
      <vt:lpstr>PowerPoint Presentation</vt:lpstr>
      <vt:lpstr>PowerPoint Presentation</vt:lpstr>
      <vt:lpstr>*Fraternal Year 1st Half Recruiting Champions*</vt:lpstr>
      <vt:lpstr>PowerPoint Presentation</vt:lpstr>
      <vt:lpstr>PowerPoint Presentation</vt:lpstr>
      <vt:lpstr>PowerPoint Presentation</vt:lpstr>
      <vt:lpstr>PowerPoint Presentation</vt:lpstr>
      <vt:lpstr>MEMBERSHIP DIRECTOR</vt:lpstr>
      <vt:lpstr>Online Membership </vt:lpstr>
      <vt:lpstr>Online Membership Keys to Success</vt:lpstr>
      <vt:lpstr>Online Membership Keys to Success</vt:lpstr>
      <vt:lpstr>Online Membership Keys to Success</vt:lpstr>
      <vt:lpstr>How To Transfer Online Members</vt:lpstr>
      <vt:lpstr>How Credit Is Assigned</vt:lpstr>
      <vt:lpstr>How Dues Adjustments Are Given</vt:lpstr>
      <vt:lpstr>Online Membership Promotional Materials</vt:lpstr>
      <vt:lpstr>ONLINE MEMBERSHIP</vt:lpstr>
      <vt:lpstr>Arizona Knights of Columbus 2019 Org Meeting</vt:lpstr>
      <vt:lpstr>RETENTION 365</vt:lpstr>
      <vt:lpstr>RETENTION 365</vt:lpstr>
      <vt:lpstr>RETENTION 365</vt:lpstr>
      <vt:lpstr>RETENTION 365</vt:lpstr>
      <vt:lpstr>RETENTION 365</vt:lpstr>
      <vt:lpstr>RETENTION 365</vt:lpstr>
      <vt:lpstr>RETENTION 365</vt:lpstr>
      <vt:lpstr>DOCUMENTATION</vt:lpstr>
      <vt:lpstr>RETENTION 365</vt:lpstr>
      <vt:lpstr>RETENTION 365</vt:lpstr>
      <vt:lpstr>RETENTION</vt:lpstr>
      <vt:lpstr>Ceremonials</vt:lpstr>
      <vt:lpstr>Ceremonial Notes</vt:lpstr>
      <vt:lpstr>First Half 2019 - 2020</vt:lpstr>
      <vt:lpstr>Second Half 2019 - 2020</vt:lpstr>
      <vt:lpstr>Ceremonials</vt:lpstr>
      <vt:lpstr>Hispanic/Ethnic Membership</vt:lpstr>
      <vt:lpstr>Hispanic  / Ethnic Membership</vt:lpstr>
      <vt:lpstr>Hispanic  / Ethnic Membership</vt:lpstr>
      <vt:lpstr>Hispanic  / Ethnic Membership</vt:lpstr>
      <vt:lpstr>Hispanic / Ethnic Membership</vt:lpstr>
      <vt:lpstr>Hispanic / Ethnic Membership</vt:lpstr>
      <vt:lpstr>Hispanic / Ethnic Membership</vt:lpstr>
      <vt:lpstr>Hispanic / Ethnic Membership</vt:lpstr>
      <vt:lpstr>Hispanic  / Ethnic Membership</vt:lpstr>
      <vt:lpstr>Hispanic  / Ethnic Membership</vt:lpstr>
      <vt:lpstr>Hispanic / Ethnic Membership</vt:lpstr>
      <vt:lpstr>Viva Cristo Rey!</vt:lpstr>
      <vt:lpstr>PowerPoint Presentation</vt:lpstr>
      <vt:lpstr>Prayer to St. Michael the Archangel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Kato</dc:creator>
  <cp:lastModifiedBy>Joseph Shanks</cp:lastModifiedBy>
  <cp:revision>224</cp:revision>
  <dcterms:created xsi:type="dcterms:W3CDTF">2019-03-28T03:05:57Z</dcterms:created>
  <dcterms:modified xsi:type="dcterms:W3CDTF">2019-07-02T16:53:57Z</dcterms:modified>
</cp:coreProperties>
</file>