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38"/>
  </p:notesMasterIdLst>
  <p:handoutMasterIdLst>
    <p:handoutMasterId r:id="rId39"/>
  </p:handoutMasterIdLst>
  <p:sldIdLst>
    <p:sldId id="262" r:id="rId5"/>
    <p:sldId id="281" r:id="rId6"/>
    <p:sldId id="257" r:id="rId7"/>
    <p:sldId id="265" r:id="rId8"/>
    <p:sldId id="258" r:id="rId9"/>
    <p:sldId id="282" r:id="rId10"/>
    <p:sldId id="283" r:id="rId11"/>
    <p:sldId id="284" r:id="rId12"/>
    <p:sldId id="285" r:id="rId13"/>
    <p:sldId id="263" r:id="rId14"/>
    <p:sldId id="264" r:id="rId15"/>
    <p:sldId id="266" r:id="rId16"/>
    <p:sldId id="267" r:id="rId17"/>
    <p:sldId id="268" r:id="rId18"/>
    <p:sldId id="269" r:id="rId19"/>
    <p:sldId id="273" r:id="rId20"/>
    <p:sldId id="270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6" r:id="rId30"/>
    <p:sldId id="288" r:id="rId31"/>
    <p:sldId id="287" r:id="rId32"/>
    <p:sldId id="293" r:id="rId33"/>
    <p:sldId id="292" r:id="rId34"/>
    <p:sldId id="289" r:id="rId35"/>
    <p:sldId id="291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6" autoAdjust="0"/>
    <p:restoredTop sz="94664" autoAdjust="0"/>
  </p:normalViewPr>
  <p:slideViewPr>
    <p:cSldViewPr snapToGrid="0">
      <p:cViewPr varScale="1">
        <p:scale>
          <a:sx n="64" d="100"/>
          <a:sy n="64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zknights@q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ofc-az.org/state-forms%2Freport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azknights@q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kofc-az.org/state-forms%2Freport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zknights@q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zknights@q.co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884D-AA16-2744-9F8E-81C240569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Forms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858E8-D08D-6341-BBBB-0933D6C0A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Council Forms Training</a:t>
            </a:r>
          </a:p>
        </p:txBody>
      </p:sp>
    </p:spTree>
    <p:extLst>
      <p:ext uri="{BB962C8B-B14F-4D97-AF65-F5344CB8AC3E}">
        <p14:creationId xmlns:p14="http://schemas.microsoft.com/office/powerpoint/2010/main" val="30598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EC2E-0CB9-8649-BF1C-74FAC193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Submit once done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D049F-EF26-0945-98DE-6FD0535CB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50" y="3486944"/>
            <a:ext cx="8597900" cy="10287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3FC033-3F53-994A-B033-8696FD6A1153}"/>
              </a:ext>
            </a:extLst>
          </p:cNvPr>
          <p:cNvCxnSpPr>
            <a:cxnSpLocks/>
          </p:cNvCxnSpPr>
          <p:nvPr/>
        </p:nvCxnSpPr>
        <p:spPr>
          <a:xfrm>
            <a:off x="8712398" y="2683668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5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04B8-62C7-5F47-9506-7E30FB04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3399A-3EB3-AF43-AAB1-96604A877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only positions that you need filled are:</a:t>
            </a:r>
          </a:p>
          <a:p>
            <a:pPr lvl="1"/>
            <a:r>
              <a:rPr lang="en-US" sz="2400" dirty="0"/>
              <a:t>Grand Knight</a:t>
            </a:r>
          </a:p>
          <a:p>
            <a:pPr lvl="1"/>
            <a:r>
              <a:rPr lang="en-US" sz="2400" dirty="0"/>
              <a:t>Financial Secretary</a:t>
            </a:r>
          </a:p>
          <a:p>
            <a:r>
              <a:rPr lang="en-US" sz="2800" dirty="0"/>
              <a:t>If you do not have all the positions filled, don’t worry. Submit anyway.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298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72D4-34ED-164E-A7DC-6D0A0D7C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47" y="270245"/>
            <a:ext cx="11029616" cy="1013800"/>
          </a:xfrm>
        </p:spPr>
        <p:txBody>
          <a:bodyPr/>
          <a:lstStyle/>
          <a:p>
            <a:r>
              <a:rPr lang="en-US" dirty="0"/>
              <a:t>Once complete, go to Print Center-MM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0C1032-EA27-854E-B61E-3B082F7BE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8383"/>
            <a:ext cx="9423400" cy="4953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55DEA1-0164-0849-A455-42D22125953A}"/>
              </a:ext>
            </a:extLst>
          </p:cNvPr>
          <p:cNvCxnSpPr>
            <a:cxnSpLocks/>
          </p:cNvCxnSpPr>
          <p:nvPr/>
        </p:nvCxnSpPr>
        <p:spPr>
          <a:xfrm flipV="1">
            <a:off x="6956385" y="1679625"/>
            <a:ext cx="1979271" cy="3645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6BB82E6-F5EF-BF4F-95BA-3D3EBDAF4A58}"/>
              </a:ext>
            </a:extLst>
          </p:cNvPr>
          <p:cNvSpPr txBox="1">
            <a:spLocks/>
          </p:cNvSpPr>
          <p:nvPr/>
        </p:nvSpPr>
        <p:spPr>
          <a:xfrm>
            <a:off x="690563" y="2044204"/>
            <a:ext cx="10515600" cy="161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Choose “2. Next Fraternal Year Officers” if doing prior to July 1</a:t>
            </a:r>
          </a:p>
          <a:p>
            <a:r>
              <a:rPr lang="en-US" dirty="0"/>
              <a:t>Choose “1. Current Officers” after July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7C542-2C01-CE4F-BDF2-40D7FC72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4294287"/>
            <a:ext cx="8242300" cy="20447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16C861-4A14-E94D-A9A2-7F72CDE3884D}"/>
              </a:ext>
            </a:extLst>
          </p:cNvPr>
          <p:cNvCxnSpPr>
            <a:cxnSpLocks/>
          </p:cNvCxnSpPr>
          <p:nvPr/>
        </p:nvCxnSpPr>
        <p:spPr>
          <a:xfrm>
            <a:off x="1362671" y="4930130"/>
            <a:ext cx="789979" cy="77301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55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EF1326-3026-894D-BF1C-F310BA59E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2451943"/>
            <a:ext cx="7937500" cy="325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172D4-34ED-164E-A7DC-6D0A0D7C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”Click here to open” to open the report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16C861-4A14-E94D-A9A2-7F72CDE3884D}"/>
              </a:ext>
            </a:extLst>
          </p:cNvPr>
          <p:cNvCxnSpPr>
            <a:cxnSpLocks/>
          </p:cNvCxnSpPr>
          <p:nvPr/>
        </p:nvCxnSpPr>
        <p:spPr>
          <a:xfrm flipH="1">
            <a:off x="8633817" y="3771900"/>
            <a:ext cx="1304925" cy="127401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97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D604-D080-8F4F-AE28-9B1D79C2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FBF7-0131-C34F-93F4-24B5FEF1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84638"/>
          </a:xfrm>
        </p:spPr>
        <p:txBody>
          <a:bodyPr>
            <a:normAutofit/>
          </a:bodyPr>
          <a:lstStyle/>
          <a:p>
            <a:r>
              <a:rPr lang="en-US" sz="2400" dirty="0"/>
              <a:t>This will open the report in a PDF. Save the file to your hard drive! Check your “Downloads” folder if you cannot find it. It is called “</a:t>
            </a:r>
            <a:r>
              <a:rPr lang="en-US" sz="2400" dirty="0" err="1"/>
              <a:t>NextFraternalYearOfficers.pdf</a:t>
            </a:r>
            <a:r>
              <a:rPr lang="en-US" sz="2400" dirty="0"/>
              <a:t>”</a:t>
            </a:r>
          </a:p>
          <a:p>
            <a:r>
              <a:rPr lang="en-US" sz="2400" dirty="0"/>
              <a:t>Rename the file to append the Fraternal Year and Council Number.</a:t>
            </a:r>
          </a:p>
          <a:p>
            <a:pPr lvl="1"/>
            <a:r>
              <a:rPr lang="en-US" sz="2000" dirty="0"/>
              <a:t>Example: NextFraternalYearOfficers-2019-2020-10062.pdf</a:t>
            </a:r>
          </a:p>
          <a:p>
            <a:r>
              <a:rPr lang="en-US" sz="2400" dirty="0"/>
              <a:t>Email this to:</a:t>
            </a:r>
          </a:p>
          <a:p>
            <a:pPr lvl="1"/>
            <a:r>
              <a:rPr lang="en-US" sz="2000" dirty="0"/>
              <a:t>Rick Garrison – </a:t>
            </a:r>
            <a:r>
              <a:rPr lang="en-US" sz="2000" dirty="0">
                <a:hlinkClick r:id="rId2"/>
              </a:rPr>
              <a:t>azknights@q.com</a:t>
            </a:r>
            <a:endParaRPr lang="en-US" sz="2000" dirty="0"/>
          </a:p>
          <a:p>
            <a:pPr lvl="1"/>
            <a:r>
              <a:rPr lang="en-US" sz="2000" dirty="0"/>
              <a:t>Your District Deputy</a:t>
            </a:r>
          </a:p>
          <a:p>
            <a:r>
              <a:rPr lang="en-US" sz="2400" dirty="0"/>
              <a:t>If you make changes, make sure you email the updates!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83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BDB1-6A5D-DD41-848F-91D1E818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Program Personnel Current &amp;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C5D3-AA9F-F24E-90CA-41E95D2B4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 part of this form – No where on the form does it say Form 365!</a:t>
            </a:r>
          </a:p>
        </p:txBody>
      </p:sp>
    </p:spTree>
    <p:extLst>
      <p:ext uri="{BB962C8B-B14F-4D97-AF65-F5344CB8AC3E}">
        <p14:creationId xmlns:p14="http://schemas.microsoft.com/office/powerpoint/2010/main" val="388015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5A56-05D6-5945-8367-19D82641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8925" cy="1306513"/>
          </a:xfrm>
        </p:spPr>
        <p:txBody>
          <a:bodyPr/>
          <a:lstStyle/>
          <a:p>
            <a:r>
              <a:rPr lang="en-US" dirty="0"/>
              <a:t>Click on Council Administration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820DE-BE38-9C44-A04C-89F7E9550BE8}"/>
              </a:ext>
            </a:extLst>
          </p:cNvPr>
          <p:cNvCxnSpPr>
            <a:cxnSpLocks/>
          </p:cNvCxnSpPr>
          <p:nvPr/>
        </p:nvCxnSpPr>
        <p:spPr>
          <a:xfrm>
            <a:off x="2614613" y="5700712"/>
            <a:ext cx="141743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25E4FB-A3A4-FC45-AF5F-87F9FD920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921" y="1825625"/>
            <a:ext cx="9756157" cy="4351338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D498F9-6681-8C45-9765-90BD9C83C535}"/>
              </a:ext>
            </a:extLst>
          </p:cNvPr>
          <p:cNvCxnSpPr>
            <a:cxnSpLocks/>
          </p:cNvCxnSpPr>
          <p:nvPr/>
        </p:nvCxnSpPr>
        <p:spPr>
          <a:xfrm>
            <a:off x="4305782" y="1825625"/>
            <a:ext cx="3472405" cy="32726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3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8C54-5315-3743-B1F7-FF39A1CB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23" y="2216130"/>
            <a:ext cx="2557463" cy="27130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Choose Service Program Personnel Current &amp; Next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27DFBF-9C0E-C44F-B773-404197370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886" y="1803401"/>
            <a:ext cx="2159000" cy="3949700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65769D-8FB1-7F40-AE22-F3FC8C90EF14}"/>
              </a:ext>
            </a:extLst>
          </p:cNvPr>
          <p:cNvCxnSpPr>
            <a:cxnSpLocks/>
          </p:cNvCxnSpPr>
          <p:nvPr/>
        </p:nvCxnSpPr>
        <p:spPr>
          <a:xfrm>
            <a:off x="2654908" y="3130550"/>
            <a:ext cx="1211036" cy="14508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C267FA-69FF-D542-B151-3320927EFD2F}"/>
              </a:ext>
            </a:extLst>
          </p:cNvPr>
          <p:cNvCxnSpPr>
            <a:cxnSpLocks/>
          </p:cNvCxnSpPr>
          <p:nvPr/>
        </p:nvCxnSpPr>
        <p:spPr>
          <a:xfrm>
            <a:off x="7927974" y="3079750"/>
            <a:ext cx="1434307" cy="8858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BAF03C3-7D89-854F-9439-1FB1DA425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281" y="1530351"/>
            <a:ext cx="2133600" cy="4495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AC5068D-9BC8-F54E-982C-DE7FD2AC6D86}"/>
              </a:ext>
            </a:extLst>
          </p:cNvPr>
          <p:cNvSpPr txBox="1">
            <a:spLocks/>
          </p:cNvSpPr>
          <p:nvPr/>
        </p:nvSpPr>
        <p:spPr>
          <a:xfrm>
            <a:off x="6113274" y="1333480"/>
            <a:ext cx="2176463" cy="4478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Choose next fraternal year</a:t>
            </a:r>
          </a:p>
        </p:txBody>
      </p:sp>
    </p:spTree>
    <p:extLst>
      <p:ext uri="{BB962C8B-B14F-4D97-AF65-F5344CB8AC3E}">
        <p14:creationId xmlns:p14="http://schemas.microsoft.com/office/powerpoint/2010/main" val="42347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C09F-D8DC-9640-9CC2-B0211CCA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639"/>
            <a:ext cx="10515600" cy="1863725"/>
          </a:xfrm>
        </p:spPr>
        <p:txBody>
          <a:bodyPr>
            <a:normAutofit/>
          </a:bodyPr>
          <a:lstStyle/>
          <a:p>
            <a:r>
              <a:rPr lang="en-US" dirty="0"/>
              <a:t>Quirkiness….	</a:t>
            </a:r>
            <a:br>
              <a:rPr lang="en-US" dirty="0"/>
            </a:br>
            <a:r>
              <a:rPr lang="en-US" dirty="0"/>
              <a:t>You have to choose “Copy Current Year” to proceed.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A7648-BF1F-634E-B51F-740821F3D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0413" y="3791744"/>
            <a:ext cx="3911600" cy="25908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CD6728-680B-8C44-B1EC-1B6B47673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28850"/>
            <a:ext cx="4762500" cy="86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7138778-762B-C74B-A436-70CAA07FC0F3}"/>
              </a:ext>
            </a:extLst>
          </p:cNvPr>
          <p:cNvSpPr txBox="1">
            <a:spLocks/>
          </p:cNvSpPr>
          <p:nvPr/>
        </p:nvSpPr>
        <p:spPr>
          <a:xfrm>
            <a:off x="719137" y="3575050"/>
            <a:ext cx="4881563" cy="2807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If not, you get this when trying to assign</a:t>
            </a:r>
          </a:p>
        </p:txBody>
      </p:sp>
    </p:spTree>
    <p:extLst>
      <p:ext uri="{BB962C8B-B14F-4D97-AF65-F5344CB8AC3E}">
        <p14:creationId xmlns:p14="http://schemas.microsoft.com/office/powerpoint/2010/main" val="5560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CD84CE-5E44-3349-A3E4-F0EDAC0D2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912394"/>
            <a:ext cx="8153400" cy="25146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059927-233A-C94C-A9C4-0FAB2DB49662}"/>
              </a:ext>
            </a:extLst>
          </p:cNvPr>
          <p:cNvCxnSpPr>
            <a:cxnSpLocks/>
          </p:cNvCxnSpPr>
          <p:nvPr/>
        </p:nvCxnSpPr>
        <p:spPr>
          <a:xfrm>
            <a:off x="1406127" y="3129756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CB0915-1921-234C-AF30-43A1A67272A5}"/>
              </a:ext>
            </a:extLst>
          </p:cNvPr>
          <p:cNvCxnSpPr>
            <a:cxnSpLocks/>
          </p:cNvCxnSpPr>
          <p:nvPr/>
        </p:nvCxnSpPr>
        <p:spPr>
          <a:xfrm>
            <a:off x="3973114" y="3253581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FF4DDF-5090-9B40-A864-727674CCCA4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537846" y="2744101"/>
            <a:ext cx="0" cy="18271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850575-0CDB-6847-8451-8D7AEB025EAA}"/>
              </a:ext>
            </a:extLst>
          </p:cNvPr>
          <p:cNvCxnSpPr>
            <a:cxnSpLocks/>
          </p:cNvCxnSpPr>
          <p:nvPr/>
        </p:nvCxnSpPr>
        <p:spPr>
          <a:xfrm>
            <a:off x="5748931" y="3253581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B59B7B-7119-1945-B408-057311E2EFE9}"/>
              </a:ext>
            </a:extLst>
          </p:cNvPr>
          <p:cNvCxnSpPr>
            <a:cxnSpLocks/>
          </p:cNvCxnSpPr>
          <p:nvPr/>
        </p:nvCxnSpPr>
        <p:spPr>
          <a:xfrm flipH="1">
            <a:off x="9062443" y="3674566"/>
            <a:ext cx="119060" cy="132569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4FBF19F-AF67-2047-9354-321D21EFEF3B}"/>
              </a:ext>
            </a:extLst>
          </p:cNvPr>
          <p:cNvSpPr/>
          <p:nvPr/>
        </p:nvSpPr>
        <p:spPr>
          <a:xfrm>
            <a:off x="650863" y="2629509"/>
            <a:ext cx="1982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 Choose the Role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831686-4382-4042-AE64-C108B5CD275A}"/>
              </a:ext>
            </a:extLst>
          </p:cNvPr>
          <p:cNvSpPr/>
          <p:nvPr/>
        </p:nvSpPr>
        <p:spPr>
          <a:xfrm>
            <a:off x="3187237" y="2313339"/>
            <a:ext cx="1498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Click on Search by Last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B8A09-572F-EA44-8825-A8C3C650B863}"/>
              </a:ext>
            </a:extLst>
          </p:cNvPr>
          <p:cNvSpPr/>
          <p:nvPr/>
        </p:nvSpPr>
        <p:spPr>
          <a:xfrm>
            <a:off x="4788571" y="2814175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 Click on Search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04125-AADE-D749-8607-F94BC46DFADD}"/>
              </a:ext>
            </a:extLst>
          </p:cNvPr>
          <p:cNvSpPr/>
          <p:nvPr/>
        </p:nvSpPr>
        <p:spPr>
          <a:xfrm>
            <a:off x="6462391" y="5484760"/>
            <a:ext cx="2150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4. Highlight the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AE40C9-745C-3A42-9D26-5F21FF122777}"/>
              </a:ext>
            </a:extLst>
          </p:cNvPr>
          <p:cNvSpPr/>
          <p:nvPr/>
        </p:nvSpPr>
        <p:spPr>
          <a:xfrm>
            <a:off x="6579506" y="2374769"/>
            <a:ext cx="1916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5. Put in Start 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6F614-1379-9A40-9B72-D9389A86B55C}"/>
              </a:ext>
            </a:extLst>
          </p:cNvPr>
          <p:cNvSpPr/>
          <p:nvPr/>
        </p:nvSpPr>
        <p:spPr>
          <a:xfrm>
            <a:off x="8294060" y="3288322"/>
            <a:ext cx="181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6. Click on Assign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C9BBD37-E44B-E14F-9967-FE8E6EA1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personnel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29ECDF-7197-7046-A3B8-4F36C7570989}"/>
              </a:ext>
            </a:extLst>
          </p:cNvPr>
          <p:cNvCxnSpPr>
            <a:cxnSpLocks/>
          </p:cNvCxnSpPr>
          <p:nvPr/>
        </p:nvCxnSpPr>
        <p:spPr>
          <a:xfrm flipH="1" flipV="1">
            <a:off x="5482231" y="5506245"/>
            <a:ext cx="980160" cy="16318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1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93E8-CEFA-7C42-8795-52F7C336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Forms for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688E-71AC-F749-BF57-1DB0863C4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of Officers Chosen for Term – 185</a:t>
            </a:r>
          </a:p>
          <a:p>
            <a:r>
              <a:rPr lang="en-US" sz="2400" dirty="0"/>
              <a:t>Service Program Personnel Report – 365</a:t>
            </a:r>
          </a:p>
          <a:p>
            <a:r>
              <a:rPr lang="en-US" sz="2400" dirty="0"/>
              <a:t>State Directory Information - </a:t>
            </a:r>
            <a:r>
              <a:rPr lang="en-US" sz="2400" dirty="0">
                <a:hlinkClick r:id="rId2"/>
              </a:rPr>
              <a:t>https://kofc-az.org/state-forms%2Freports</a:t>
            </a:r>
            <a:endParaRPr lang="en-US" sz="2400" dirty="0"/>
          </a:p>
          <a:p>
            <a:r>
              <a:rPr lang="en-US" sz="2400" dirty="0"/>
              <a:t>Family of the Month – Each council should be considering this. The family of the month then gets submitted to Supreme a chance to become family of the year.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0270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277B-3525-6949-95E8-9C0ED3BC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name pops up. </a:t>
            </a:r>
            <a:br>
              <a:rPr lang="en-US" dirty="0"/>
            </a:br>
            <a:r>
              <a:rPr lang="en-US" dirty="0"/>
              <a:t>Change the roles for all roles you are filling.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34B7B6-755B-F145-862B-F0CE15955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1931194"/>
            <a:ext cx="8191500" cy="4140200"/>
          </a:xfrm>
        </p:spPr>
      </p:pic>
    </p:spTree>
    <p:extLst>
      <p:ext uri="{BB962C8B-B14F-4D97-AF65-F5344CB8AC3E}">
        <p14:creationId xmlns:p14="http://schemas.microsoft.com/office/powerpoint/2010/main" val="1237299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EC2E-0CB9-8649-BF1C-74FAC193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Submit once done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D049F-EF26-0945-98DE-6FD0535CB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50" y="3486944"/>
            <a:ext cx="8597900" cy="10287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3FC033-3F53-994A-B033-8696FD6A1153}"/>
              </a:ext>
            </a:extLst>
          </p:cNvPr>
          <p:cNvCxnSpPr>
            <a:cxnSpLocks/>
          </p:cNvCxnSpPr>
          <p:nvPr/>
        </p:nvCxnSpPr>
        <p:spPr>
          <a:xfrm>
            <a:off x="8712398" y="2683668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26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04B8-62C7-5F47-9506-7E30FB04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3399A-3EB3-AF43-AAB1-96604A877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537"/>
            <a:ext cx="10515600" cy="49864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There are only 5 roles that are Required: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Program Director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Community Director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Family Director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Membership Director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Retention Chairman</a:t>
            </a:r>
          </a:p>
          <a:p>
            <a:pPr marL="32400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Bolded members are required to take Safe </a:t>
            </a:r>
            <a:r>
              <a:rPr lang="en-US" sz="2000" b="1">
                <a:solidFill>
                  <a:schemeClr val="tx1"/>
                </a:solidFill>
              </a:rPr>
              <a:t>Envioronment</a:t>
            </a:r>
            <a:r>
              <a:rPr lang="en-US" sz="2000" b="1" dirty="0">
                <a:solidFill>
                  <a:schemeClr val="tx1"/>
                </a:solidFill>
              </a:rPr>
              <a:t> training.</a:t>
            </a:r>
          </a:p>
        </p:txBody>
      </p:sp>
    </p:spTree>
    <p:extLst>
      <p:ext uri="{BB962C8B-B14F-4D97-AF65-F5344CB8AC3E}">
        <p14:creationId xmlns:p14="http://schemas.microsoft.com/office/powerpoint/2010/main" val="657527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72D4-34ED-164E-A7DC-6D0A0D7C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47" y="119535"/>
            <a:ext cx="11029616" cy="1013800"/>
          </a:xfrm>
        </p:spPr>
        <p:txBody>
          <a:bodyPr/>
          <a:lstStyle/>
          <a:p>
            <a:r>
              <a:rPr lang="en-US" dirty="0"/>
              <a:t>Once complete, go to Print Center-MM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0C1032-EA27-854E-B61E-3B082F7BE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735" y="1547217"/>
            <a:ext cx="9423400" cy="4953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55DEA1-0164-0849-A455-42D22125953A}"/>
              </a:ext>
            </a:extLst>
          </p:cNvPr>
          <p:cNvCxnSpPr>
            <a:cxnSpLocks/>
          </p:cNvCxnSpPr>
          <p:nvPr/>
        </p:nvCxnSpPr>
        <p:spPr>
          <a:xfrm flipH="1" flipV="1">
            <a:off x="9965803" y="1794867"/>
            <a:ext cx="1619854" cy="3717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6BB82E6-F5EF-BF4F-95BA-3D3EBDAF4A58}"/>
              </a:ext>
            </a:extLst>
          </p:cNvPr>
          <p:cNvSpPr txBox="1">
            <a:spLocks/>
          </p:cNvSpPr>
          <p:nvPr/>
        </p:nvSpPr>
        <p:spPr>
          <a:xfrm>
            <a:off x="381964" y="2456399"/>
            <a:ext cx="10766325" cy="161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Choose “4. Next Fraternal Year Service Program Personnel” if doing prior to July 1</a:t>
            </a:r>
          </a:p>
          <a:p>
            <a:r>
              <a:rPr lang="en-US" dirty="0"/>
              <a:t>Choose “3. Current Service Program Personnel” after July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7C542-2C01-CE4F-BDF2-40D7FC72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4294287"/>
            <a:ext cx="8242300" cy="20447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16C861-4A14-E94D-A9A2-7F72CDE3884D}"/>
              </a:ext>
            </a:extLst>
          </p:cNvPr>
          <p:cNvCxnSpPr>
            <a:cxnSpLocks/>
          </p:cNvCxnSpPr>
          <p:nvPr/>
        </p:nvCxnSpPr>
        <p:spPr>
          <a:xfrm>
            <a:off x="1362671" y="5316637"/>
            <a:ext cx="789979" cy="77301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15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EF1326-3026-894D-BF1C-F310BA59E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2451943"/>
            <a:ext cx="7937500" cy="325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172D4-34ED-164E-A7DC-6D0A0D7C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”Click here to open” to open the report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16C861-4A14-E94D-A9A2-7F72CDE3884D}"/>
              </a:ext>
            </a:extLst>
          </p:cNvPr>
          <p:cNvCxnSpPr>
            <a:cxnSpLocks/>
          </p:cNvCxnSpPr>
          <p:nvPr/>
        </p:nvCxnSpPr>
        <p:spPr>
          <a:xfrm flipH="1">
            <a:off x="8633817" y="3771900"/>
            <a:ext cx="1304925" cy="127401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583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D604-D080-8F4F-AE28-9B1D79C2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FBF7-0131-C34F-93F4-24B5FEF1A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This will open the report in a PDF. Save the file to your hard drive! Check your “Downloads” folder if you cannot find it. It is called “</a:t>
            </a:r>
            <a:r>
              <a:rPr lang="en-US" sz="2400" dirty="0" err="1"/>
              <a:t>NextProgramPositions.pdf</a:t>
            </a:r>
            <a:r>
              <a:rPr lang="en-US" sz="2400" dirty="0"/>
              <a:t>” or ”</a:t>
            </a:r>
            <a:r>
              <a:rPr lang="en-US" sz="2400" dirty="0" err="1"/>
              <a:t>CurrentProgramPositions.pdf</a:t>
            </a:r>
            <a:r>
              <a:rPr lang="en-US" sz="2400" dirty="0"/>
              <a:t>”</a:t>
            </a:r>
          </a:p>
          <a:p>
            <a:r>
              <a:rPr lang="en-US" sz="2400" dirty="0"/>
              <a:t>Rename the file to append the Fraternal Year and Council Number.</a:t>
            </a:r>
          </a:p>
          <a:p>
            <a:pPr lvl="1"/>
            <a:r>
              <a:rPr lang="en-US" sz="2000" dirty="0"/>
              <a:t>Example: NextProgramPositions-2019-2020-10062.pdf</a:t>
            </a:r>
          </a:p>
          <a:p>
            <a:r>
              <a:rPr lang="en-US" sz="2400" dirty="0"/>
              <a:t>Email this to:</a:t>
            </a:r>
          </a:p>
          <a:p>
            <a:pPr lvl="1"/>
            <a:r>
              <a:rPr lang="en-US" sz="2000" dirty="0"/>
              <a:t>Rick Garrison – </a:t>
            </a:r>
            <a:r>
              <a:rPr lang="en-US" sz="2000" dirty="0">
                <a:hlinkClick r:id="rId2"/>
              </a:rPr>
              <a:t>azknights@q.com</a:t>
            </a:r>
            <a:endParaRPr lang="en-US" sz="2000" dirty="0"/>
          </a:p>
          <a:p>
            <a:pPr lvl="1"/>
            <a:r>
              <a:rPr lang="en-US" sz="2000" dirty="0"/>
              <a:t>Your District Deputy</a:t>
            </a:r>
          </a:p>
          <a:p>
            <a:r>
              <a:rPr lang="en-US" sz="2400" dirty="0"/>
              <a:t>If you make changes, make sure you email the updates!</a:t>
            </a:r>
          </a:p>
        </p:txBody>
      </p:sp>
    </p:spTree>
    <p:extLst>
      <p:ext uri="{BB962C8B-B14F-4D97-AF65-F5344CB8AC3E}">
        <p14:creationId xmlns:p14="http://schemas.microsoft.com/office/powerpoint/2010/main" val="2244713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6D38-FCFB-1240-ACA0-CD5F432E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365125"/>
            <a:ext cx="6223589" cy="453096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Fill out the State Directory Forms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State Directory Information -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https://kofc-az.org/state-forms%2Freports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Send to azknights@q.com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353142-00C2-F140-9D9B-FC11DD192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1885" y="0"/>
            <a:ext cx="5690115" cy="6520070"/>
          </a:xfrm>
        </p:spPr>
      </p:pic>
    </p:spTree>
    <p:extLst>
      <p:ext uri="{BB962C8B-B14F-4D97-AF65-F5344CB8AC3E}">
        <p14:creationId xmlns:p14="http://schemas.microsoft.com/office/powerpoint/2010/main" val="1936451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C4C4-5ACA-4E41-92C6-49F1F396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2 separate forms with the same information????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9FBD-11FC-7040-9AEB-E24DBD243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Officers Chosen for Fraternal Year is a Supreme Form. Supreme automatically gets this when you fill it out online. </a:t>
            </a:r>
          </a:p>
          <a:p>
            <a:r>
              <a:rPr lang="en-US" dirty="0"/>
              <a:t>Unless councils sends a copy of the PDF to </a:t>
            </a:r>
            <a:r>
              <a:rPr lang="en-US" dirty="0">
                <a:hlinkClick r:id="rId2"/>
              </a:rPr>
              <a:t>azknights@q.com</a:t>
            </a:r>
            <a:r>
              <a:rPr lang="en-US" dirty="0"/>
              <a:t>, we don’t have access to it. </a:t>
            </a:r>
          </a:p>
          <a:p>
            <a:r>
              <a:rPr lang="en-US" dirty="0"/>
              <a:t>The ONLY way we get it currently is through the State Directory. </a:t>
            </a:r>
          </a:p>
          <a:p>
            <a:r>
              <a:rPr lang="en-US" dirty="0"/>
              <a:t>This is CRITICAL for disseminating information to Grand Knights and Officers throughout the year. </a:t>
            </a:r>
          </a:p>
        </p:txBody>
      </p:sp>
    </p:spTree>
    <p:extLst>
      <p:ext uri="{BB962C8B-B14F-4D97-AF65-F5344CB8AC3E}">
        <p14:creationId xmlns:p14="http://schemas.microsoft.com/office/powerpoint/2010/main" val="213082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4142-A69F-A648-9C3B-7CA11461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 Annual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7581-2DC6-B543-87A5-C77FF1E26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72" y="1820684"/>
            <a:ext cx="6376243" cy="435382"/>
          </a:xfrm>
        </p:spPr>
        <p:txBody>
          <a:bodyPr/>
          <a:lstStyle/>
          <a:p>
            <a:r>
              <a:rPr lang="en-US" dirty="0"/>
              <a:t>This is still a manual form to fill out.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41249-5E8E-B84A-949B-3DDF23931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816" y="162046"/>
            <a:ext cx="5166357" cy="66959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63055-2BE2-DC40-9D96-C200290B76C8}"/>
              </a:ext>
            </a:extLst>
          </p:cNvPr>
          <p:cNvSpPr txBox="1">
            <a:spLocks/>
          </p:cNvSpPr>
          <p:nvPr/>
        </p:nvSpPr>
        <p:spPr>
          <a:xfrm>
            <a:off x="407572" y="2256066"/>
            <a:ext cx="6376243" cy="43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you are using Member Management, click on checkbox.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3381F7-A881-EF4A-A840-438D6ED0A1A0}"/>
              </a:ext>
            </a:extLst>
          </p:cNvPr>
          <p:cNvCxnSpPr>
            <a:cxnSpLocks/>
          </p:cNvCxnSpPr>
          <p:nvPr/>
        </p:nvCxnSpPr>
        <p:spPr>
          <a:xfrm flipV="1">
            <a:off x="6111433" y="2361235"/>
            <a:ext cx="833377" cy="11574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2CFB4F-AE75-364A-9628-781D1644C09A}"/>
              </a:ext>
            </a:extLst>
          </p:cNvPr>
          <p:cNvSpPr txBox="1">
            <a:spLocks/>
          </p:cNvSpPr>
          <p:nvPr/>
        </p:nvSpPr>
        <p:spPr>
          <a:xfrm>
            <a:off x="407572" y="2691448"/>
            <a:ext cx="5703862" cy="64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Fin Sec </a:t>
            </a:r>
            <a:r>
              <a:rPr lang="en-US" dirty="0"/>
              <a:t>– Fill out the Cash Sections from Jan 1 – June 30 for 1295 Due in August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3E4F7C-2C0E-A942-8662-68DAE2F94CE7}"/>
              </a:ext>
            </a:extLst>
          </p:cNvPr>
          <p:cNvCxnSpPr>
            <a:cxnSpLocks/>
          </p:cNvCxnSpPr>
          <p:nvPr/>
        </p:nvCxnSpPr>
        <p:spPr>
          <a:xfrm flipV="1">
            <a:off x="6111433" y="2912364"/>
            <a:ext cx="833377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B22D6E5-4B8F-394B-B4A0-6605B0A44FC0}"/>
              </a:ext>
            </a:extLst>
          </p:cNvPr>
          <p:cNvSpPr txBox="1">
            <a:spLocks/>
          </p:cNvSpPr>
          <p:nvPr/>
        </p:nvSpPr>
        <p:spPr>
          <a:xfrm>
            <a:off x="392138" y="3319059"/>
            <a:ext cx="5703862" cy="64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Treasurer</a:t>
            </a:r>
            <a:r>
              <a:rPr lang="en-US" dirty="0"/>
              <a:t> – These are your bank statements, checks, </a:t>
            </a:r>
            <a:r>
              <a:rPr lang="en-US" dirty="0" err="1"/>
              <a:t>etc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4BAD56-DF59-DC4A-9C23-F0CB72E08982}"/>
              </a:ext>
            </a:extLst>
          </p:cNvPr>
          <p:cNvCxnSpPr>
            <a:cxnSpLocks/>
          </p:cNvCxnSpPr>
          <p:nvPr/>
        </p:nvCxnSpPr>
        <p:spPr>
          <a:xfrm flipV="1">
            <a:off x="6088810" y="2909138"/>
            <a:ext cx="3278184" cy="60088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7512A88-182B-3646-B892-2629EDA7DD17}"/>
              </a:ext>
            </a:extLst>
          </p:cNvPr>
          <p:cNvSpPr txBox="1">
            <a:spLocks/>
          </p:cNvSpPr>
          <p:nvPr/>
        </p:nvSpPr>
        <p:spPr>
          <a:xfrm>
            <a:off x="407571" y="3968223"/>
            <a:ext cx="5703862" cy="194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Schedule C- Assets </a:t>
            </a:r>
          </a:p>
          <a:p>
            <a:pPr lvl="1"/>
            <a:r>
              <a:rPr lang="en-US" b="1" dirty="0"/>
              <a:t>These are outstanding assets </a:t>
            </a:r>
          </a:p>
          <a:p>
            <a:pPr lvl="1"/>
            <a:r>
              <a:rPr lang="en-US" b="1" dirty="0"/>
              <a:t>Due from Members-  HOW MANY MEMBERS HAVE NOT PAID!!!!! How much is owed to council?</a:t>
            </a:r>
          </a:p>
          <a:p>
            <a:pPr lvl="1"/>
            <a:r>
              <a:rPr lang="en-US" b="1" dirty="0"/>
              <a:t>Send to </a:t>
            </a:r>
            <a:r>
              <a:rPr lang="en-US" b="1" dirty="0">
                <a:hlinkClick r:id="rId3"/>
              </a:rPr>
              <a:t>azknights@q.com</a:t>
            </a:r>
            <a:r>
              <a:rPr lang="en-US" b="1" dirty="0"/>
              <a:t>, District Deputy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CB5AA8-7B7B-0E47-AE8C-A503ED483733}"/>
              </a:ext>
            </a:extLst>
          </p:cNvPr>
          <p:cNvCxnSpPr>
            <a:cxnSpLocks/>
          </p:cNvCxnSpPr>
          <p:nvPr/>
        </p:nvCxnSpPr>
        <p:spPr>
          <a:xfrm flipV="1">
            <a:off x="5639150" y="4791920"/>
            <a:ext cx="1305660" cy="20109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C6B75C-C2F4-7D4C-89AF-5CA11F8E74DE}"/>
              </a:ext>
            </a:extLst>
          </p:cNvPr>
          <p:cNvCxnSpPr>
            <a:cxnSpLocks/>
          </p:cNvCxnSpPr>
          <p:nvPr/>
        </p:nvCxnSpPr>
        <p:spPr>
          <a:xfrm>
            <a:off x="5435980" y="5633086"/>
            <a:ext cx="4205731" cy="64182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85A7FC5-DB9D-534E-B3E9-DE42F990259B}"/>
              </a:ext>
            </a:extLst>
          </p:cNvPr>
          <p:cNvSpPr txBox="1">
            <a:spLocks/>
          </p:cNvSpPr>
          <p:nvPr/>
        </p:nvSpPr>
        <p:spPr>
          <a:xfrm>
            <a:off x="423004" y="5884780"/>
            <a:ext cx="5703862" cy="6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SCAN AND EMAIL TO SUPREME!!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129942-56D1-E54F-8CC7-2389FEA82342}"/>
              </a:ext>
            </a:extLst>
          </p:cNvPr>
          <p:cNvCxnSpPr>
            <a:cxnSpLocks/>
          </p:cNvCxnSpPr>
          <p:nvPr/>
        </p:nvCxnSpPr>
        <p:spPr>
          <a:xfrm>
            <a:off x="4711816" y="6233816"/>
            <a:ext cx="2464488" cy="4109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401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FB89-8BF0-7A46-8ADB-14EA0DD1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Secretary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EC9E7-16DA-4D4D-9246-32234D04F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265" y="2006075"/>
            <a:ext cx="5080000" cy="26035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4E3548-7F06-6F4E-B6D7-3D96A0794595}"/>
              </a:ext>
            </a:extLst>
          </p:cNvPr>
          <p:cNvSpPr txBox="1">
            <a:spLocks/>
          </p:cNvSpPr>
          <p:nvPr/>
        </p:nvSpPr>
        <p:spPr>
          <a:xfrm>
            <a:off x="5712283" y="1672842"/>
            <a:ext cx="5703862" cy="326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Cash on Hand – Amount from last audit</a:t>
            </a:r>
          </a:p>
          <a:p>
            <a:r>
              <a:rPr lang="en-US" b="1" dirty="0"/>
              <a:t>Cash received – If collected dues and new members</a:t>
            </a:r>
          </a:p>
          <a:p>
            <a:r>
              <a:rPr lang="en-US" b="1" dirty="0"/>
              <a:t>Other Sources – All other cash received. Yes, there are not enough lines. List 2 main ones and then sum up all others to the 3</a:t>
            </a:r>
            <a:r>
              <a:rPr lang="en-US" b="1" baseline="30000" dirty="0"/>
              <a:t>rd</a:t>
            </a:r>
            <a:r>
              <a:rPr lang="en-US" b="1" dirty="0"/>
              <a:t> line.</a:t>
            </a:r>
          </a:p>
          <a:p>
            <a:r>
              <a:rPr lang="en-US" b="1" dirty="0"/>
              <a:t>Transfer to treasurer</a:t>
            </a:r>
          </a:p>
          <a:p>
            <a:r>
              <a:rPr lang="en-US" b="1" dirty="0"/>
              <a:t>Cash on hand at end of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9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A9EA-175E-8246-B94F-8761F248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into Officers Online</a:t>
            </a:r>
            <a:br>
              <a:rPr lang="en-US" dirty="0"/>
            </a:br>
            <a:r>
              <a:rPr lang="en-US" dirty="0"/>
              <a:t>Go to Member Management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C4E6E70-AB19-B246-A21B-646D32818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2746"/>
            <a:ext cx="10515600" cy="3677096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79544F-05BD-F54E-8551-7A5067F15709}"/>
              </a:ext>
            </a:extLst>
          </p:cNvPr>
          <p:cNvCxnSpPr/>
          <p:nvPr/>
        </p:nvCxnSpPr>
        <p:spPr>
          <a:xfrm flipV="1">
            <a:off x="5339255" y="4309240"/>
            <a:ext cx="1019504" cy="128016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87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6DBD-5F2B-D84B-BA15-AEF607E1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115EBC-FD97-124C-9C48-5E4D858C2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5536" y="2011105"/>
            <a:ext cx="4991100" cy="29972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80E845-01E8-1B46-B0C2-1DA61C21F6BE}"/>
              </a:ext>
            </a:extLst>
          </p:cNvPr>
          <p:cNvSpPr txBox="1">
            <a:spLocks/>
          </p:cNvSpPr>
          <p:nvPr/>
        </p:nvSpPr>
        <p:spPr>
          <a:xfrm>
            <a:off x="392138" y="2011105"/>
            <a:ext cx="5703862" cy="326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Cash on Hand – Amount from last audit</a:t>
            </a:r>
          </a:p>
          <a:p>
            <a:r>
              <a:rPr lang="en-US" b="1" dirty="0"/>
              <a:t>Received from Fin Sec – The same amount from the Fin Sec “Transferred to Treasurer” line</a:t>
            </a:r>
          </a:p>
          <a:p>
            <a:r>
              <a:rPr lang="en-US" b="1" dirty="0"/>
              <a:t>Per capita – Supreme and State</a:t>
            </a:r>
          </a:p>
          <a:p>
            <a:r>
              <a:rPr lang="en-US" b="1" dirty="0"/>
              <a:t>Any transfers</a:t>
            </a:r>
          </a:p>
          <a:p>
            <a:r>
              <a:rPr lang="en-US" b="1" dirty="0"/>
              <a:t>Any miscellaneous disbursements. </a:t>
            </a:r>
          </a:p>
          <a:p>
            <a:r>
              <a:rPr lang="en-US" b="1" dirty="0"/>
              <a:t>Add them all for Net balance on 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53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378F-F0A6-8148-8A62-FB6E0E4F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EAAC5-516D-4A48-BCE8-5254D8FD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Email to send as many forms as possible to Supreme. Try not to snail mail.</a:t>
            </a:r>
          </a:p>
          <a:p>
            <a:r>
              <a:rPr lang="en-US" dirty="0"/>
              <a:t>If you don’t have a scanner, use your phone! There are apps out there for both Android and Apple: </a:t>
            </a:r>
            <a:r>
              <a:rPr lang="en-US" dirty="0" err="1"/>
              <a:t>CamScanner</a:t>
            </a:r>
            <a:r>
              <a:rPr lang="en-US" dirty="0"/>
              <a:t>, Tiny Scanner. </a:t>
            </a:r>
          </a:p>
          <a:p>
            <a:pPr lvl="1"/>
            <a:r>
              <a:rPr lang="en-US" dirty="0"/>
              <a:t>REMEMBER TO SAVE AS PDF TO EMAIL TO SUPREME!</a:t>
            </a:r>
          </a:p>
        </p:txBody>
      </p:sp>
    </p:spTree>
    <p:extLst>
      <p:ext uri="{BB962C8B-B14F-4D97-AF65-F5344CB8AC3E}">
        <p14:creationId xmlns:p14="http://schemas.microsoft.com/office/powerpoint/2010/main" val="157011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71B1-91AF-5545-9EE6-7FF9BF64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of the month – #10668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2D8F-99B7-7242-A446-6EED6FDE9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29" y="2076323"/>
            <a:ext cx="6652985" cy="46775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Due 15</a:t>
            </a:r>
            <a:r>
              <a:rPr lang="en-US" baseline="30000" dirty="0"/>
              <a:t>th</a:t>
            </a:r>
            <a:r>
              <a:rPr lang="en-US" dirty="0"/>
              <a:t> day of following month</a:t>
            </a:r>
          </a:p>
          <a:p>
            <a:r>
              <a:rPr lang="en-US" dirty="0"/>
              <a:t>To be selected as Family of the month, each family should stand out as an exemplary model to others in the parish.</a:t>
            </a:r>
          </a:p>
          <a:p>
            <a:r>
              <a:rPr lang="en-US" dirty="0"/>
              <a:t>The following factors should be considered when selecting a Family of the month:</a:t>
            </a:r>
          </a:p>
          <a:p>
            <a:r>
              <a:rPr lang="en-US" dirty="0"/>
              <a:t>• Is the family tight-knit? Does the family spend quality time together?</a:t>
            </a:r>
          </a:p>
          <a:p>
            <a:r>
              <a:rPr lang="en-US" dirty="0"/>
              <a:t>• Does the family attend weekly Mass together?</a:t>
            </a:r>
          </a:p>
          <a:p>
            <a:r>
              <a:rPr lang="en-US" dirty="0"/>
              <a:t>• Does the family pray together outside of Mass?</a:t>
            </a:r>
          </a:p>
          <a:p>
            <a:r>
              <a:rPr lang="en-US" dirty="0"/>
              <a:t>• Has the family made significant contributions to the parish and church community?</a:t>
            </a:r>
          </a:p>
          <a:p>
            <a:r>
              <a:rPr lang="en-US" dirty="0"/>
              <a:t>• Does the family serve as a model of Catholic family values?</a:t>
            </a:r>
          </a:p>
          <a:p>
            <a:r>
              <a:rPr lang="en-US" dirty="0"/>
              <a:t>Talk to Pastor about presenting Family of the Month at a mass the Family attends </a:t>
            </a:r>
          </a:p>
          <a:p>
            <a:r>
              <a:rPr lang="en-US" dirty="0"/>
              <a:t>You can use this as a soft ”recruiting” event.</a:t>
            </a:r>
          </a:p>
          <a:p>
            <a:r>
              <a:rPr lang="en-US" dirty="0"/>
              <a:t>SEND TO SUPREME AND azknights@q.com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B16D0-B368-2E42-BD4C-3768EDF57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60" y="597984"/>
            <a:ext cx="4772967" cy="61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5725-F697-8242-85E1-1A87AF12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F4ADD-50A0-394A-A5CE-5AC28CF1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BDB1-6A5D-DD41-848F-91D1E818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Officers – Form 185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C5D3-AA9F-F24E-90CA-41E95D2B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102143" cy="3678303"/>
          </a:xfrm>
        </p:spPr>
        <p:txBody>
          <a:bodyPr/>
          <a:lstStyle/>
          <a:p>
            <a:r>
              <a:rPr lang="en-US" dirty="0"/>
              <a:t>The fun part of the Online Submission</a:t>
            </a:r>
          </a:p>
          <a:p>
            <a:pPr marL="0" indent="0">
              <a:buNone/>
            </a:pPr>
            <a:r>
              <a:rPr lang="en-US" i="1" dirty="0"/>
              <a:t>No where on the form does it say Form 185!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CF1A6-FD5A-C74D-A693-4CC2DBA7E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900" y="1828800"/>
            <a:ext cx="3814908" cy="49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5A56-05D6-5945-8367-19D82641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62263" cy="5464175"/>
          </a:xfrm>
        </p:spPr>
        <p:txBody>
          <a:bodyPr/>
          <a:lstStyle/>
          <a:p>
            <a:r>
              <a:rPr lang="en-US" dirty="0"/>
              <a:t>Click on Live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D7E49E-FD5A-4745-8488-0FCD4762E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050" y="699361"/>
            <a:ext cx="7695014" cy="5822499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820DE-BE38-9C44-A04C-89F7E9550BE8}"/>
              </a:ext>
            </a:extLst>
          </p:cNvPr>
          <p:cNvCxnSpPr>
            <a:cxnSpLocks/>
          </p:cNvCxnSpPr>
          <p:nvPr/>
        </p:nvCxnSpPr>
        <p:spPr>
          <a:xfrm>
            <a:off x="2614613" y="5700712"/>
            <a:ext cx="141743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6338549-B8E6-5A4D-A17B-7DF17EB37EC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2862263" cy="5464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Click on Live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5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5A56-05D6-5945-8367-19D82641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8925" cy="1306513"/>
          </a:xfrm>
        </p:spPr>
        <p:txBody>
          <a:bodyPr/>
          <a:lstStyle/>
          <a:p>
            <a:r>
              <a:rPr lang="en-US" dirty="0"/>
              <a:t>Click on Council Administration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820DE-BE38-9C44-A04C-89F7E9550BE8}"/>
              </a:ext>
            </a:extLst>
          </p:cNvPr>
          <p:cNvCxnSpPr>
            <a:cxnSpLocks/>
          </p:cNvCxnSpPr>
          <p:nvPr/>
        </p:nvCxnSpPr>
        <p:spPr>
          <a:xfrm>
            <a:off x="2614613" y="5700712"/>
            <a:ext cx="141743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25E4FB-A3A4-FC45-AF5F-87F9FD920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921" y="1825625"/>
            <a:ext cx="9756157" cy="4351338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D498F9-6681-8C45-9765-90BD9C83C535}"/>
              </a:ext>
            </a:extLst>
          </p:cNvPr>
          <p:cNvCxnSpPr>
            <a:cxnSpLocks/>
          </p:cNvCxnSpPr>
          <p:nvPr/>
        </p:nvCxnSpPr>
        <p:spPr>
          <a:xfrm>
            <a:off x="4633993" y="1825625"/>
            <a:ext cx="3270143" cy="32863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8C54-5315-3743-B1F7-FF39A1CB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336675"/>
            <a:ext cx="2176463" cy="4478338"/>
          </a:xfrm>
        </p:spPr>
        <p:txBody>
          <a:bodyPr anchor="ctr" anchorCtr="0"/>
          <a:lstStyle/>
          <a:p>
            <a:r>
              <a:rPr lang="en-US" dirty="0">
                <a:solidFill>
                  <a:schemeClr val="tx1"/>
                </a:solidFill>
              </a:rPr>
              <a:t>Choose Council Officers Current &amp; Next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27DFBF-9C0E-C44F-B773-404197370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050" y="1547813"/>
            <a:ext cx="2159000" cy="39497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C4EEE-C033-EB4A-98E6-A8C3D70F0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1" y="1547813"/>
            <a:ext cx="2286000" cy="4775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65769D-8FB1-7F40-AE22-F3FC8C90EF14}"/>
              </a:ext>
            </a:extLst>
          </p:cNvPr>
          <p:cNvCxnSpPr>
            <a:cxnSpLocks/>
          </p:cNvCxnSpPr>
          <p:nvPr/>
        </p:nvCxnSpPr>
        <p:spPr>
          <a:xfrm flipV="1">
            <a:off x="2324746" y="2579914"/>
            <a:ext cx="1038940" cy="121717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C267FA-69FF-D542-B151-3320927EFD2F}"/>
              </a:ext>
            </a:extLst>
          </p:cNvPr>
          <p:cNvCxnSpPr>
            <a:cxnSpLocks/>
          </p:cNvCxnSpPr>
          <p:nvPr/>
        </p:nvCxnSpPr>
        <p:spPr>
          <a:xfrm flipV="1">
            <a:off x="7819118" y="3287210"/>
            <a:ext cx="1502871" cy="23545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CEB14C5-7BB2-DC46-BAB4-D87118846709}"/>
              </a:ext>
            </a:extLst>
          </p:cNvPr>
          <p:cNvSpPr txBox="1">
            <a:spLocks/>
          </p:cNvSpPr>
          <p:nvPr/>
        </p:nvSpPr>
        <p:spPr>
          <a:xfrm>
            <a:off x="6113274" y="1333480"/>
            <a:ext cx="2176463" cy="4478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Choose next fraternal year</a:t>
            </a:r>
          </a:p>
        </p:txBody>
      </p:sp>
    </p:spTree>
    <p:extLst>
      <p:ext uri="{BB962C8B-B14F-4D97-AF65-F5344CB8AC3E}">
        <p14:creationId xmlns:p14="http://schemas.microsoft.com/office/powerpoint/2010/main" val="427523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F1CCA62-A77B-FE49-9D34-6AB723193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262" y="3510325"/>
            <a:ext cx="8255000" cy="26543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059927-233A-C94C-A9C4-0FAB2DB49662}"/>
              </a:ext>
            </a:extLst>
          </p:cNvPr>
          <p:cNvCxnSpPr>
            <a:cxnSpLocks/>
          </p:cNvCxnSpPr>
          <p:nvPr/>
        </p:nvCxnSpPr>
        <p:spPr>
          <a:xfrm>
            <a:off x="1400537" y="3105909"/>
            <a:ext cx="269909" cy="91320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CB0915-1921-234C-AF30-43A1A67272A5}"/>
              </a:ext>
            </a:extLst>
          </p:cNvPr>
          <p:cNvCxnSpPr>
            <a:cxnSpLocks/>
          </p:cNvCxnSpPr>
          <p:nvPr/>
        </p:nvCxnSpPr>
        <p:spPr>
          <a:xfrm>
            <a:off x="3973114" y="2825317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FF4DDF-5090-9B40-A864-727674CCCA4F}"/>
              </a:ext>
            </a:extLst>
          </p:cNvPr>
          <p:cNvCxnSpPr>
            <a:cxnSpLocks/>
          </p:cNvCxnSpPr>
          <p:nvPr/>
        </p:nvCxnSpPr>
        <p:spPr>
          <a:xfrm flipH="1">
            <a:off x="7537846" y="2455985"/>
            <a:ext cx="131804" cy="1686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850575-0CDB-6847-8451-8D7AEB025EAA}"/>
              </a:ext>
            </a:extLst>
          </p:cNvPr>
          <p:cNvCxnSpPr>
            <a:cxnSpLocks/>
          </p:cNvCxnSpPr>
          <p:nvPr/>
        </p:nvCxnSpPr>
        <p:spPr>
          <a:xfrm>
            <a:off x="5748931" y="2825317"/>
            <a:ext cx="264319" cy="13176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B59B7B-7119-1945-B408-057311E2EFE9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9062443" y="3257970"/>
            <a:ext cx="773857" cy="141996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FF8BC71-D3DC-8047-980D-32A91DF2951F}"/>
              </a:ext>
            </a:extLst>
          </p:cNvPr>
          <p:cNvSpPr/>
          <p:nvPr/>
        </p:nvSpPr>
        <p:spPr>
          <a:xfrm>
            <a:off x="755450" y="2765731"/>
            <a:ext cx="1982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 Choose the Role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DF001-9484-804C-AF08-4DA102CDAFB1}"/>
              </a:ext>
            </a:extLst>
          </p:cNvPr>
          <p:cNvSpPr/>
          <p:nvPr/>
        </p:nvSpPr>
        <p:spPr>
          <a:xfrm>
            <a:off x="2794946" y="2359283"/>
            <a:ext cx="2199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2. Click on Search by </a:t>
            </a:r>
          </a:p>
          <a:p>
            <a:r>
              <a:rPr lang="en-US" dirty="0"/>
              <a:t>Last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D58A-DA67-A241-9927-E1008A495BDF}"/>
              </a:ext>
            </a:extLst>
          </p:cNvPr>
          <p:cNvSpPr/>
          <p:nvPr/>
        </p:nvSpPr>
        <p:spPr>
          <a:xfrm>
            <a:off x="4993946" y="2455985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 Click on Search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4DC98-FBE0-EB49-B7B9-D719DCDF79CB}"/>
              </a:ext>
            </a:extLst>
          </p:cNvPr>
          <p:cNvSpPr/>
          <p:nvPr/>
        </p:nvSpPr>
        <p:spPr>
          <a:xfrm>
            <a:off x="6826740" y="4837475"/>
            <a:ext cx="1971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dirty="0"/>
              <a:t>4. Highlight the name</a:t>
            </a:r>
            <a:br>
              <a:rPr lang="en-US" dirty="0"/>
            </a:b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21333B-A5CF-8547-BA73-FCF81220314F}"/>
              </a:ext>
            </a:extLst>
          </p:cNvPr>
          <p:cNvCxnSpPr>
            <a:cxnSpLocks/>
          </p:cNvCxnSpPr>
          <p:nvPr/>
        </p:nvCxnSpPr>
        <p:spPr>
          <a:xfrm flipH="1" flipV="1">
            <a:off x="5638356" y="5173883"/>
            <a:ext cx="1231352" cy="1252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3130CD6-49DC-A748-AD79-11676775159A}"/>
              </a:ext>
            </a:extLst>
          </p:cNvPr>
          <p:cNvSpPr/>
          <p:nvPr/>
        </p:nvSpPr>
        <p:spPr>
          <a:xfrm>
            <a:off x="6683381" y="2018964"/>
            <a:ext cx="1916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5. Put in Start date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D89D80-F008-C641-B9DA-693A8C9EEC01}"/>
              </a:ext>
            </a:extLst>
          </p:cNvPr>
          <p:cNvSpPr/>
          <p:nvPr/>
        </p:nvSpPr>
        <p:spPr>
          <a:xfrm>
            <a:off x="8930282" y="2888638"/>
            <a:ext cx="181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6. Click on Assign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EB06A588-BC03-F440-B706-7274DD85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 names</a:t>
            </a:r>
          </a:p>
        </p:txBody>
      </p:sp>
    </p:spTree>
    <p:extLst>
      <p:ext uri="{BB962C8B-B14F-4D97-AF65-F5344CB8AC3E}">
        <p14:creationId xmlns:p14="http://schemas.microsoft.com/office/powerpoint/2010/main" val="173194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277B-3525-6949-95E8-9C0ED3BC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name pops up. </a:t>
            </a:r>
            <a:br>
              <a:rPr lang="en-US" dirty="0"/>
            </a:br>
            <a:r>
              <a:rPr lang="en-US" dirty="0"/>
              <a:t>Change the roles for all roles you are filling.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674A95-D6B1-944C-A97F-1B57A024A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500" y="2159794"/>
            <a:ext cx="8255000" cy="3683000"/>
          </a:xfrm>
        </p:spPr>
      </p:pic>
    </p:spTree>
    <p:extLst>
      <p:ext uri="{BB962C8B-B14F-4D97-AF65-F5344CB8AC3E}">
        <p14:creationId xmlns:p14="http://schemas.microsoft.com/office/powerpoint/2010/main" val="26764848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21BF1A-59D3-4E19-9B95-2FD4309AC3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51EF32-6551-47EB-8BA9-22EF81F3DDA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ED214C-B51A-4B75-8B08-0E0DBD230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1069</Words>
  <Application>Microsoft Office PowerPoint</Application>
  <PresentationFormat>Widescreen</PresentationFormat>
  <Paragraphs>125</Paragraphs>
  <Slides>33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Gill Sans MT</vt:lpstr>
      <vt:lpstr>Wingdings 2</vt:lpstr>
      <vt:lpstr>Dividend</vt:lpstr>
      <vt:lpstr>Forms Training</vt:lpstr>
      <vt:lpstr>Council Forms for the year</vt:lpstr>
      <vt:lpstr>Log into Officers Online Go to Member Management</vt:lpstr>
      <vt:lpstr>Council Officers – Form 185 </vt:lpstr>
      <vt:lpstr>Click on Live</vt:lpstr>
      <vt:lpstr>Click on Council Administration</vt:lpstr>
      <vt:lpstr>Choose Council Officers Current &amp; Next</vt:lpstr>
      <vt:lpstr>Adding in names</vt:lpstr>
      <vt:lpstr>The name pops up.  Change the roles for all roles you are filling.</vt:lpstr>
      <vt:lpstr>Click on Submit once done</vt:lpstr>
      <vt:lpstr>Notes</vt:lpstr>
      <vt:lpstr>Once complete, go to Print Center-MM</vt:lpstr>
      <vt:lpstr>Click ”Click here to open” to open the report</vt:lpstr>
      <vt:lpstr>Report</vt:lpstr>
      <vt:lpstr>Service Program Personnel Current &amp; Next</vt:lpstr>
      <vt:lpstr>Click on Council Administration</vt:lpstr>
      <vt:lpstr>Choose Service Program Personnel Current &amp; Next</vt:lpstr>
      <vt:lpstr>Quirkiness….  You have to choose “Copy Current Year” to proceed. </vt:lpstr>
      <vt:lpstr>Service personnel </vt:lpstr>
      <vt:lpstr>The name pops up.  Change the roles for all roles you are filling.</vt:lpstr>
      <vt:lpstr>Click on Submit once done</vt:lpstr>
      <vt:lpstr>Notes</vt:lpstr>
      <vt:lpstr>Once complete, go to Print Center-MM</vt:lpstr>
      <vt:lpstr>Click ”Click here to open” to open the report</vt:lpstr>
      <vt:lpstr>Report</vt:lpstr>
      <vt:lpstr>Fill out the State Directory Forms State Directory Information - https://kofc-az.org/state-forms%2Freports Send to azknights@q.com</vt:lpstr>
      <vt:lpstr>Why 2 separate forms with the same information????</vt:lpstr>
      <vt:lpstr>Semi Annual Audit</vt:lpstr>
      <vt:lpstr>Financial Secretary</vt:lpstr>
      <vt:lpstr>Treasurer</vt:lpstr>
      <vt:lpstr>SIDE BAR</vt:lpstr>
      <vt:lpstr>Family of the month – #10668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2019-05-14T19:26:29Z</dcterms:created>
  <dcterms:modified xsi:type="dcterms:W3CDTF">2019-07-01T23:53:22Z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