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2"/>
  </p:notesMasterIdLst>
  <p:handoutMasterIdLst>
    <p:handoutMasterId r:id="rId33"/>
  </p:handoutMasterIdLst>
  <p:sldIdLst>
    <p:sldId id="426" r:id="rId2"/>
    <p:sldId id="429" r:id="rId3"/>
    <p:sldId id="427" r:id="rId4"/>
    <p:sldId id="428" r:id="rId5"/>
    <p:sldId id="454" r:id="rId6"/>
    <p:sldId id="431" r:id="rId7"/>
    <p:sldId id="432" r:id="rId8"/>
    <p:sldId id="455" r:id="rId9"/>
    <p:sldId id="434" r:id="rId10"/>
    <p:sldId id="435" r:id="rId11"/>
    <p:sldId id="449" r:id="rId12"/>
    <p:sldId id="450" r:id="rId13"/>
    <p:sldId id="462" r:id="rId14"/>
    <p:sldId id="437" r:id="rId15"/>
    <p:sldId id="460" r:id="rId16"/>
    <p:sldId id="466" r:id="rId17"/>
    <p:sldId id="458" r:id="rId18"/>
    <p:sldId id="444" r:id="rId19"/>
    <p:sldId id="456" r:id="rId20"/>
    <p:sldId id="459" r:id="rId21"/>
    <p:sldId id="468" r:id="rId22"/>
    <p:sldId id="446" r:id="rId23"/>
    <p:sldId id="457" r:id="rId24"/>
    <p:sldId id="463" r:id="rId25"/>
    <p:sldId id="465" r:id="rId26"/>
    <p:sldId id="453" r:id="rId27"/>
    <p:sldId id="442" r:id="rId28"/>
    <p:sldId id="469" r:id="rId29"/>
    <p:sldId id="443" r:id="rId30"/>
    <p:sldId id="281" r:id="rId31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240"/>
    <a:srgbClr val="F6C045"/>
    <a:srgbClr val="762312"/>
    <a:srgbClr val="317593"/>
    <a:srgbClr val="D2CBBB"/>
    <a:srgbClr val="0066FF"/>
    <a:srgbClr val="324554"/>
    <a:srgbClr val="618A9F"/>
    <a:srgbClr val="608B9F"/>
    <a:srgbClr val="2E8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7" autoAdjust="0"/>
    <p:restoredTop sz="28900" autoAdjust="0"/>
  </p:normalViewPr>
  <p:slideViewPr>
    <p:cSldViewPr snapToGrid="0">
      <p:cViewPr varScale="1">
        <p:scale>
          <a:sx n="68" d="100"/>
          <a:sy n="68" d="100"/>
        </p:scale>
        <p:origin x="63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35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20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6434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>
              <a:defRPr sz="1200"/>
            </a:lvl1pPr>
          </a:lstStyle>
          <a:p>
            <a:r>
              <a:rPr lang="en-US"/>
              <a:t>Delta Church Drives 2019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66434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>
              <a:defRPr sz="1200"/>
            </a:lvl1pPr>
          </a:lstStyle>
          <a:p>
            <a:r>
              <a:rPr lang="en-US"/>
              <a:t>01/08/2019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9"/>
            <a:ext cx="2971800" cy="466433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>
              <a:defRPr sz="1200"/>
            </a:lvl1pPr>
          </a:lstStyle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9"/>
            <a:ext cx="2971800" cy="466433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>
              <a:defRPr sz="1200"/>
            </a:lvl1pPr>
          </a:lstStyle>
          <a:p>
            <a:fld id="{1FD93AB2-7EC1-4424-9770-AE45D4AAFA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74245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6434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>
              <a:defRPr sz="1200"/>
            </a:lvl1pPr>
          </a:lstStyle>
          <a:p>
            <a:r>
              <a:rPr lang="en-US"/>
              <a:t>Delta Church Drives 2019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66434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>
              <a:defRPr sz="1200"/>
            </a:lvl1pPr>
          </a:lstStyle>
          <a:p>
            <a:r>
              <a:rPr lang="en-US"/>
              <a:t>01/08/2019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08" rIns="91417" bIns="4570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5"/>
            <a:ext cx="5486400" cy="3660458"/>
          </a:xfrm>
          <a:prstGeom prst="rect">
            <a:avLst/>
          </a:prstGeom>
        </p:spPr>
        <p:txBody>
          <a:bodyPr vert="horz" lIns="91417" tIns="45708" rIns="91417" bIns="457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2971800" cy="466433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>
              <a:defRPr sz="1200"/>
            </a:lvl1pPr>
          </a:lstStyle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9"/>
            <a:ext cx="2971800" cy="466433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>
              <a:defRPr sz="1200"/>
            </a:lvl1pPr>
          </a:lstStyle>
          <a:p>
            <a:fld id="{51543BB0-06E9-4BCF-9D3E-97C8266CA1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03373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1313" y="247650"/>
            <a:ext cx="6175375" cy="3475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3722370"/>
            <a:ext cx="6175717" cy="4900930"/>
          </a:xfrm>
        </p:spPr>
        <p:txBody>
          <a:bodyPr/>
          <a:lstStyle/>
          <a:p>
            <a:endParaRPr lang="en-US" b="1" dirty="0">
              <a:latin typeface="Corbel" panose="020B0503020204020204" pitchFamily="34" charset="0"/>
            </a:endParaRPr>
          </a:p>
          <a:p>
            <a:endParaRPr lang="en-US" b="1" dirty="0"/>
          </a:p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93C77-F691-D845-87CD-86962E275DA0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01/08/2019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58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1313" y="466725"/>
            <a:ext cx="6175375" cy="3475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4076700"/>
            <a:ext cx="6175717" cy="4753269"/>
          </a:xfrm>
        </p:spPr>
        <p:txBody>
          <a:bodyPr/>
          <a:lstStyle/>
          <a:p>
            <a:endParaRPr lang="en-US" b="1" baseline="0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93C77-F691-D845-87CD-86962E275DA0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01/08/2019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553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1313" y="466725"/>
            <a:ext cx="6175375" cy="3475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4104167"/>
            <a:ext cx="6175717" cy="47258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01/08/2019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1543BB0-06E9-4BCF-9D3E-97C8266CA14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382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1313" y="466725"/>
            <a:ext cx="6175375" cy="3475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4109484"/>
            <a:ext cx="6175717" cy="47204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01/08/2019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1543BB0-06E9-4BCF-9D3E-97C8266CA14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40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230188"/>
            <a:ext cx="6172200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3703638"/>
            <a:ext cx="6175717" cy="5126331"/>
          </a:xfrm>
        </p:spPr>
        <p:txBody>
          <a:bodyPr/>
          <a:lstStyle/>
          <a:p>
            <a:endParaRPr lang="en-US" sz="700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93C77-F691-D845-87CD-86962E275DA0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01/08/2019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039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1313" y="466725"/>
            <a:ext cx="6175375" cy="3475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3941763"/>
            <a:ext cx="6175717" cy="48882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01/08/2019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1543BB0-06E9-4BCF-9D3E-97C8266CA14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077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1313" y="466725"/>
            <a:ext cx="6175375" cy="3475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4066953"/>
            <a:ext cx="6175717" cy="4067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01/08/2019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1543BB0-06E9-4BCF-9D3E-97C8266CA14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81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1313" y="466725"/>
            <a:ext cx="6175375" cy="3475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4066953"/>
            <a:ext cx="6175717" cy="4763016"/>
          </a:xfrm>
        </p:spPr>
        <p:txBody>
          <a:bodyPr/>
          <a:lstStyle/>
          <a:p>
            <a:endParaRPr lang="en-US" sz="1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01/08/2019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1543BB0-06E9-4BCF-9D3E-97C8266CA14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331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1313" y="466725"/>
            <a:ext cx="6175375" cy="3475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4066953"/>
            <a:ext cx="6175717" cy="4067400"/>
          </a:xfrm>
        </p:spPr>
        <p:txBody>
          <a:bodyPr/>
          <a:lstStyle/>
          <a:p>
            <a:endParaRPr lang="en-US" b="1" baseline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01/08/2019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1543BB0-06E9-4BCF-9D3E-97C8266CA14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921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379413"/>
            <a:ext cx="6172200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4013200"/>
            <a:ext cx="6175717" cy="4716130"/>
          </a:xfrm>
        </p:spPr>
        <p:txBody>
          <a:bodyPr/>
          <a:lstStyle/>
          <a:p>
            <a:pPr marL="0" indent="0">
              <a:buFont typeface="+mj-lt"/>
              <a:buNone/>
            </a:pPr>
            <a:endParaRPr lang="en-US" b="1" baseline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01/08/2019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1543BB0-06E9-4BCF-9D3E-97C8266CA14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299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379413"/>
            <a:ext cx="6172200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313" y="3852863"/>
            <a:ext cx="6175375" cy="4926787"/>
          </a:xfrm>
        </p:spPr>
        <p:txBody>
          <a:bodyPr/>
          <a:lstStyle/>
          <a:p>
            <a:endParaRPr lang="en-US" sz="1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01/08/2019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1543BB0-06E9-4BCF-9D3E-97C8266CA14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18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230188"/>
            <a:ext cx="6172200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3875964"/>
            <a:ext cx="6175717" cy="4954005"/>
          </a:xfrm>
        </p:spPr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93C77-F691-D845-87CD-86962E275DA0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01/08/2019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73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1313" y="466725"/>
            <a:ext cx="6175375" cy="3475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4066953"/>
            <a:ext cx="6175717" cy="4067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01/08/2019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1543BB0-06E9-4BCF-9D3E-97C8266CA14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94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379413"/>
            <a:ext cx="6172200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4013200"/>
            <a:ext cx="6175717" cy="4716130"/>
          </a:xfrm>
        </p:spPr>
        <p:txBody>
          <a:bodyPr/>
          <a:lstStyle/>
          <a:p>
            <a:pPr marL="0" indent="0">
              <a:buFont typeface="+mj-lt"/>
              <a:buNone/>
            </a:pPr>
            <a:endParaRPr lang="en-US" b="1" baseline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01/08/2019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1543BB0-06E9-4BCF-9D3E-97C8266CA14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29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3997842"/>
            <a:ext cx="6175717" cy="4136511"/>
          </a:xfrm>
        </p:spPr>
        <p:txBody>
          <a:bodyPr/>
          <a:lstStyle/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01/08/2019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1313" y="374650"/>
            <a:ext cx="6175375" cy="3475038"/>
          </a:xfrm>
        </p:spPr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1543BB0-06E9-4BCF-9D3E-97C8266CA14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135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1313" y="463550"/>
            <a:ext cx="6175375" cy="3475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4152014"/>
            <a:ext cx="6175717" cy="398233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01/08/2019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1543BB0-06E9-4BCF-9D3E-97C8266CA14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077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1313" y="303213"/>
            <a:ext cx="6175375" cy="3475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3923413"/>
            <a:ext cx="6175717" cy="4210939"/>
          </a:xfrm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93C77-F691-D845-87CD-86962E275DA0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01/08/2019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2079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466725"/>
            <a:ext cx="6172200" cy="3471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2900" y="3939176"/>
            <a:ext cx="6172200" cy="4890793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93C77-F691-D845-87CD-86962E275DA0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01/08/2019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4823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333375"/>
            <a:ext cx="6172200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4019106"/>
            <a:ext cx="6175717" cy="48643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01/08/2019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1543BB0-06E9-4BCF-9D3E-97C8266CA14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0810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1313" y="263525"/>
            <a:ext cx="6175375" cy="3475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3875568"/>
            <a:ext cx="6175717" cy="425878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93C77-F691-D845-87CD-86962E275DA0}" type="slidenum">
              <a:rPr lang="en-US" smtClean="0"/>
              <a:t>27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01/08/2019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4064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466725"/>
            <a:ext cx="6172200" cy="3471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2900" y="3939176"/>
            <a:ext cx="6172200" cy="4195177"/>
          </a:xfrm>
        </p:spPr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Q &amp;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93C77-F691-D845-87CD-86962E275DA0}" type="slidenum">
              <a:rPr lang="en-US" smtClean="0"/>
              <a:t>29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01/08/2019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9786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1313" y="466725"/>
            <a:ext cx="6175375" cy="347503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313" y="4102100"/>
            <a:ext cx="6175375" cy="4961084"/>
          </a:xfrm>
          <a:prstGeom prst="rect">
            <a:avLst/>
          </a:prstGeom>
        </p:spPr>
        <p:txBody>
          <a:bodyPr lIns="96217" tIns="48109" rIns="96217" bIns="48109">
            <a:normAutofit/>
          </a:bodyPr>
          <a:lstStyle/>
          <a:p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01/08/2019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3638478-8C04-4C93-803C-DFC2C47D509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91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1313" y="538163"/>
            <a:ext cx="6175375" cy="3475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4107976"/>
            <a:ext cx="6175717" cy="4721993"/>
          </a:xfrm>
        </p:spPr>
        <p:txBody>
          <a:bodyPr/>
          <a:lstStyle/>
          <a:p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93C77-F691-D845-87CD-86962E275DA0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01/08/2019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989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293688"/>
            <a:ext cx="6172200" cy="3473450"/>
          </a:xfrm>
          <a:solidFill>
            <a:schemeClr val="bg1"/>
          </a:solidFill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3848669"/>
            <a:ext cx="6175717" cy="4945037"/>
          </a:xfrm>
        </p:spPr>
        <p:txBody>
          <a:bodyPr/>
          <a:lstStyle/>
          <a:p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93C77-F691-D845-87CD-86962E275DA0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01/08/2019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516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230188"/>
            <a:ext cx="6172200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3875964"/>
            <a:ext cx="6175717" cy="42583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93C77-F691-D845-87CD-86962E275DA0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01/08/2019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95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466725"/>
            <a:ext cx="6172200" cy="3471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2900" y="4176584"/>
            <a:ext cx="6172200" cy="4226011"/>
          </a:xfrm>
        </p:spPr>
        <p:txBody>
          <a:bodyPr/>
          <a:lstStyle/>
          <a:p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93C77-F691-D845-87CD-86962E275DA0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01/08/2019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158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1313" y="473075"/>
            <a:ext cx="6175375" cy="3475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313" y="4135967"/>
            <a:ext cx="6214284" cy="4694002"/>
          </a:xfrm>
        </p:spPr>
        <p:txBody>
          <a:bodyPr/>
          <a:lstStyle/>
          <a:p>
            <a:pPr marL="0" indent="0">
              <a:buFont typeface="+mj-lt"/>
              <a:buNone/>
            </a:pP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Delta Church Drives 2019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01/08/2019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© 2019 Knights of Columbus All Rights Reserved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1543BB0-06E9-4BCF-9D3E-97C8266CA14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803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466725"/>
            <a:ext cx="6172200" cy="3471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2900" y="4090085"/>
            <a:ext cx="6172200" cy="40442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829969"/>
            <a:ext cx="2971800" cy="466433"/>
          </a:xfrm>
        </p:spPr>
        <p:txBody>
          <a:bodyPr/>
          <a:lstStyle/>
          <a:p>
            <a:fld id="{F8B93C77-F691-D845-87CD-86962E275DA0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01/08/2019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949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1313" y="303213"/>
            <a:ext cx="6175375" cy="3475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1141" y="3907465"/>
            <a:ext cx="6175717" cy="4922503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93C77-F691-D845-87CD-86962E275DA0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01/08/2019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Copyright © 2019 Knights of Columbus All Rights Reserved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Delta Church Drives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587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A6E4-F7BB-497A-BD60-675155E72C6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F702-F092-4155-98A8-4963B673C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38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A6E4-F7BB-497A-BD60-675155E72C6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F702-F092-4155-98A8-4963B673C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5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A6E4-F7BB-497A-BD60-675155E72C6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F702-F092-4155-98A8-4963B673C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88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allout with small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1" y="2472753"/>
            <a:ext cx="4566001" cy="1647374"/>
          </a:xfrm>
        </p:spPr>
        <p:txBody>
          <a:bodyPr wrap="square" lIns="91440" rIns="9144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Garamond" panose="02020404030301010803" pitchFamily="18" charset="0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r>
              <a:rPr lang="en-US" dirty="0"/>
              <a:t>A short introduction</a:t>
            </a:r>
            <a:br>
              <a:rPr lang="en-US" dirty="0"/>
            </a:br>
            <a:r>
              <a:rPr lang="en-US" dirty="0"/>
              <a:t>to the data, revealing</a:t>
            </a:r>
            <a:br>
              <a:rPr lang="en-US" dirty="0"/>
            </a:br>
            <a:r>
              <a:rPr lang="en-US" dirty="0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01" y="419102"/>
            <a:ext cx="5671764" cy="1705723"/>
          </a:xfrm>
        </p:spPr>
        <p:txBody>
          <a:bodyPr/>
          <a:lstStyle>
            <a:lvl1pPr marL="0" indent="0" algn="l">
              <a:buNone/>
              <a:defRPr sz="2200">
                <a:latin typeface="Garamond" panose="02020404030301010803" pitchFamily="18" charset="0"/>
              </a:defRPr>
            </a:lvl1pPr>
            <a:lvl2pPr marL="0" indent="0" algn="l">
              <a:buNone/>
              <a:defRPr sz="1765">
                <a:latin typeface="Garamond" panose="02020404030301010803" pitchFamily="18" charset="0"/>
              </a:defRPr>
            </a:lvl2pPr>
            <a:lvl3pPr marL="0" indent="0" algn="l">
              <a:buNone/>
              <a:defRPr sz="1568">
                <a:latin typeface="Garamond" panose="02020404030301010803" pitchFamily="18" charset="0"/>
              </a:defRPr>
            </a:lvl3pPr>
            <a:lvl4pPr marL="0" indent="0" algn="l">
              <a:buNone/>
              <a:defRPr sz="1372">
                <a:latin typeface="Garamond" panose="02020404030301010803" pitchFamily="18" charset="0"/>
              </a:defRPr>
            </a:lvl4pPr>
            <a:lvl5pPr marL="0" indent="0" algn="l">
              <a:buNone/>
              <a:defRPr sz="1372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50600" y="6484939"/>
            <a:ext cx="42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AE1514C-5E56-4738-A1FF-4B1CFD2A3E36}" type="slidenum">
              <a:rPr lang="en-US" smtClean="0">
                <a:solidFill>
                  <a:srgbClr val="0074AF"/>
                </a:solidFill>
              </a:rPr>
              <a:pPr/>
              <a:t>‹#›</a:t>
            </a:fld>
            <a:endParaRPr lang="en-US">
              <a:solidFill>
                <a:srgbClr val="0074A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55244" y="2"/>
            <a:ext cx="4083304" cy="1357295"/>
          </a:xfrm>
          <a:prstGeom prst="rect">
            <a:avLst/>
          </a:prstGeom>
        </p:spPr>
        <p:txBody>
          <a:bodyPr lIns="146304" tIns="420624" rIns="146304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096001" y="2697331"/>
            <a:ext cx="5671764" cy="1705723"/>
          </a:xfrm>
        </p:spPr>
        <p:txBody>
          <a:bodyPr/>
          <a:lstStyle>
            <a:lvl1pPr marL="0" indent="0" algn="l">
              <a:buNone/>
              <a:defRPr sz="2200">
                <a:latin typeface="Garamond" panose="02020404030301010803" pitchFamily="18" charset="0"/>
              </a:defRPr>
            </a:lvl1pPr>
            <a:lvl2pPr marL="0" indent="0" algn="l">
              <a:buNone/>
              <a:defRPr sz="1765">
                <a:latin typeface="Garamond" panose="02020404030301010803" pitchFamily="18" charset="0"/>
              </a:defRPr>
            </a:lvl2pPr>
            <a:lvl3pPr marL="0" indent="0" algn="l">
              <a:buNone/>
              <a:defRPr sz="1568">
                <a:latin typeface="Garamond" panose="02020404030301010803" pitchFamily="18" charset="0"/>
              </a:defRPr>
            </a:lvl3pPr>
            <a:lvl4pPr marL="0" indent="0" algn="l">
              <a:buNone/>
              <a:defRPr sz="1372">
                <a:latin typeface="Garamond" panose="02020404030301010803" pitchFamily="18" charset="0"/>
              </a:defRPr>
            </a:lvl4pPr>
            <a:lvl5pPr marL="0" indent="0" algn="l">
              <a:buNone/>
              <a:defRPr sz="1372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1" y="4975560"/>
            <a:ext cx="5671764" cy="1705723"/>
          </a:xfrm>
        </p:spPr>
        <p:txBody>
          <a:bodyPr/>
          <a:lstStyle>
            <a:lvl1pPr marL="0" indent="0" algn="l">
              <a:buNone/>
              <a:defRPr sz="2200">
                <a:latin typeface="Garamond" panose="02020404030301010803" pitchFamily="18" charset="0"/>
              </a:defRPr>
            </a:lvl1pPr>
            <a:lvl2pPr marL="0" indent="0" algn="l">
              <a:buNone/>
              <a:defRPr sz="1765">
                <a:latin typeface="Garamond" panose="02020404030301010803" pitchFamily="18" charset="0"/>
              </a:defRPr>
            </a:lvl2pPr>
            <a:lvl3pPr marL="0" indent="0" algn="l">
              <a:buNone/>
              <a:defRPr sz="1568">
                <a:latin typeface="Garamond" panose="02020404030301010803" pitchFamily="18" charset="0"/>
              </a:defRPr>
            </a:lvl3pPr>
            <a:lvl4pPr marL="0" indent="0" algn="l">
              <a:buNone/>
              <a:defRPr sz="1372">
                <a:latin typeface="Garamond" panose="02020404030301010803" pitchFamily="18" charset="0"/>
              </a:defRPr>
            </a:lvl4pPr>
            <a:lvl5pPr marL="0" indent="0" algn="l">
              <a:buNone/>
              <a:defRPr sz="1372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16314" y="5930122"/>
            <a:ext cx="5720239" cy="822960"/>
            <a:chOff x="216312" y="5930122"/>
            <a:chExt cx="5720239" cy="822960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172" y="5930122"/>
              <a:ext cx="822960" cy="82296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216312" y="6341602"/>
              <a:ext cx="2286000" cy="0"/>
            </a:xfrm>
            <a:prstGeom prst="line">
              <a:avLst/>
            </a:prstGeom>
            <a:ln w="12700">
              <a:solidFill>
                <a:srgbClr val="0072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3650551" y="6341602"/>
              <a:ext cx="2286000" cy="0"/>
            </a:xfrm>
            <a:prstGeom prst="line">
              <a:avLst/>
            </a:prstGeom>
            <a:ln w="12700">
              <a:solidFill>
                <a:srgbClr val="0072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9016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9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2" indent="0">
              <a:buNone/>
              <a:defRPr sz="1800" b="1"/>
            </a:lvl3pPr>
            <a:lvl4pPr marL="1371576" indent="0">
              <a:buNone/>
              <a:defRPr sz="1600" b="1"/>
            </a:lvl4pPr>
            <a:lvl5pPr marL="1828765" indent="0">
              <a:buNone/>
              <a:defRPr sz="1600" b="1"/>
            </a:lvl5pPr>
            <a:lvl6pPr marL="2285957" indent="0">
              <a:buNone/>
              <a:defRPr sz="1600" b="1"/>
            </a:lvl6pPr>
            <a:lvl7pPr marL="2743149" indent="0">
              <a:buNone/>
              <a:defRPr sz="1600" b="1"/>
            </a:lvl7pPr>
            <a:lvl8pPr marL="3200341" indent="0">
              <a:buNone/>
              <a:defRPr sz="1600" b="1"/>
            </a:lvl8pPr>
            <a:lvl9pPr marL="365753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8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9"/>
            <a:ext cx="53890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2" indent="0">
              <a:buNone/>
              <a:defRPr sz="1800" b="1"/>
            </a:lvl3pPr>
            <a:lvl4pPr marL="1371576" indent="0">
              <a:buNone/>
              <a:defRPr sz="1600" b="1"/>
            </a:lvl4pPr>
            <a:lvl5pPr marL="1828765" indent="0">
              <a:buNone/>
              <a:defRPr sz="1600" b="1"/>
            </a:lvl5pPr>
            <a:lvl6pPr marL="2285957" indent="0">
              <a:buNone/>
              <a:defRPr sz="1600" b="1"/>
            </a:lvl6pPr>
            <a:lvl7pPr marL="2743149" indent="0">
              <a:buNone/>
              <a:defRPr sz="1600" b="1"/>
            </a:lvl7pPr>
            <a:lvl8pPr marL="3200341" indent="0">
              <a:buNone/>
              <a:defRPr sz="1600" b="1"/>
            </a:lvl8pPr>
            <a:lvl9pPr marL="365753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82"/>
            <a:ext cx="53890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87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A6E4-F7BB-497A-BD60-675155E72C6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F702-F092-4155-98A8-4963B673C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5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A6E4-F7BB-497A-BD60-675155E72C6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F702-F092-4155-98A8-4963B673C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0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A6E4-F7BB-497A-BD60-675155E72C6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F702-F092-4155-98A8-4963B673C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8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A6E4-F7BB-497A-BD60-675155E72C6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F702-F092-4155-98A8-4963B673C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9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A6E4-F7BB-497A-BD60-675155E72C6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F702-F092-4155-98A8-4963B673C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78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A6E4-F7BB-497A-BD60-675155E72C6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F702-F092-4155-98A8-4963B673C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9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A6E4-F7BB-497A-BD60-675155E72C6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F702-F092-4155-98A8-4963B673C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19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A6E4-F7BB-497A-BD60-675155E72C6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F702-F092-4155-98A8-4963B673C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35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8A6E4-F7BB-497A-BD60-675155E72C6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2F702-F092-4155-98A8-4963B673C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7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66E44C-937D-CA44-87E9-BBFA54BB7320}"/>
              </a:ext>
            </a:extLst>
          </p:cNvPr>
          <p:cNvSpPr/>
          <p:nvPr/>
        </p:nvSpPr>
        <p:spPr>
          <a:xfrm>
            <a:off x="0" y="10391"/>
            <a:ext cx="12192000" cy="6858000"/>
          </a:xfrm>
          <a:prstGeom prst="rect">
            <a:avLst/>
          </a:prstGeom>
          <a:solidFill>
            <a:srgbClr val="0072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EF13D1-91DD-4B44-B330-4153BCAE160E}"/>
              </a:ext>
            </a:extLst>
          </p:cNvPr>
          <p:cNvSpPr/>
          <p:nvPr/>
        </p:nvSpPr>
        <p:spPr>
          <a:xfrm>
            <a:off x="0" y="1583473"/>
            <a:ext cx="11255604" cy="267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718015-D4EE-CB46-8DBC-6FD139388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67" y="1865792"/>
            <a:ext cx="2134607" cy="2111654"/>
          </a:xfrm>
          <a:prstGeom prst="rect">
            <a:avLst/>
          </a:prstGeom>
        </p:spPr>
      </p:pic>
      <p:sp>
        <p:nvSpPr>
          <p:cNvPr id="9" name="Shape 230">
            <a:extLst>
              <a:ext uri="{FF2B5EF4-FFF2-40B4-BE49-F238E27FC236}">
                <a16:creationId xmlns:a16="http://schemas.microsoft.com/office/drawing/2014/main" id="{836C4F2F-953F-0240-88B7-492A28528AD2}"/>
              </a:ext>
            </a:extLst>
          </p:cNvPr>
          <p:cNvSpPr txBox="1"/>
          <p:nvPr/>
        </p:nvSpPr>
        <p:spPr>
          <a:xfrm>
            <a:off x="174198" y="4343620"/>
            <a:ext cx="8400361" cy="2990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endParaRPr lang="en-US" sz="1200" dirty="0">
              <a:solidFill>
                <a:schemeClr val="lt1"/>
              </a:solidFill>
              <a:latin typeface="Gotham Book" charset="0"/>
              <a:ea typeface="Gotham Book" charset="0"/>
              <a:cs typeface="Gotham Book" charset="0"/>
              <a:sym typeface="Calibri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0D4291-E844-D840-8F5F-560E8B8B466D}"/>
              </a:ext>
            </a:extLst>
          </p:cNvPr>
          <p:cNvCxnSpPr>
            <a:cxnSpLocks/>
          </p:cNvCxnSpPr>
          <p:nvPr/>
        </p:nvCxnSpPr>
        <p:spPr>
          <a:xfrm>
            <a:off x="3131464" y="2248740"/>
            <a:ext cx="0" cy="134575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hape 230">
            <a:extLst>
              <a:ext uri="{FF2B5EF4-FFF2-40B4-BE49-F238E27FC236}">
                <a16:creationId xmlns:a16="http://schemas.microsoft.com/office/drawing/2014/main" id="{269C9E12-E25C-7645-9BB5-5A8B74ED2AC7}"/>
              </a:ext>
            </a:extLst>
          </p:cNvPr>
          <p:cNvSpPr txBox="1"/>
          <p:nvPr/>
        </p:nvSpPr>
        <p:spPr>
          <a:xfrm>
            <a:off x="3294988" y="2555773"/>
            <a:ext cx="7800360" cy="1138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6600" b="1" dirty="0">
                <a:solidFill>
                  <a:srgbClr val="0072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  <a:sym typeface="Calibri"/>
              </a:rPr>
              <a:t>COUNCIL GROWTH</a:t>
            </a:r>
          </a:p>
          <a:p>
            <a:pPr>
              <a:buSzPct val="25000"/>
            </a:pPr>
            <a:endParaRPr lang="en-US" sz="2000" b="1" dirty="0">
              <a:solidFill>
                <a:srgbClr val="0072BD"/>
              </a:solidFill>
              <a:latin typeface="Avenir Light"/>
              <a:ea typeface="Gotham Book" charset="0"/>
              <a:cs typeface="Gotham Book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0995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8ED319-0C39-0748-8528-1647F392CE3B}"/>
              </a:ext>
            </a:extLst>
          </p:cNvPr>
          <p:cNvSpPr/>
          <p:nvPr/>
        </p:nvSpPr>
        <p:spPr>
          <a:xfrm>
            <a:off x="-34280" y="-61534"/>
            <a:ext cx="12260561" cy="6981069"/>
          </a:xfrm>
          <a:prstGeom prst="rect">
            <a:avLst/>
          </a:prstGeom>
          <a:solidFill>
            <a:srgbClr val="007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72BD"/>
                </a:solidFill>
              </a:rPr>
              <a:t> </a:t>
            </a:r>
            <a:endParaRPr lang="en-US" dirty="0">
              <a:solidFill>
                <a:srgbClr val="0072BD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E41DFF-FCF3-614E-B2CF-CEE51B123ED5}"/>
              </a:ext>
            </a:extLst>
          </p:cNvPr>
          <p:cNvCxnSpPr/>
          <p:nvPr/>
        </p:nvCxnSpPr>
        <p:spPr>
          <a:xfrm>
            <a:off x="230602" y="1147968"/>
            <a:ext cx="599958" cy="0"/>
          </a:xfrm>
          <a:prstGeom prst="line">
            <a:avLst/>
          </a:prstGeom>
          <a:ln w="12700">
            <a:solidFill>
              <a:srgbClr val="007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Logo">
            <a:extLst>
              <a:ext uri="{FF2B5EF4-FFF2-40B4-BE49-F238E27FC236}">
                <a16:creationId xmlns:a16="http://schemas.microsoft.com/office/drawing/2014/main" id="{5195FC12-0933-3643-9BA1-597F17E06F32}"/>
              </a:ext>
            </a:extLst>
          </p:cNvPr>
          <p:cNvGrpSpPr/>
          <p:nvPr/>
        </p:nvGrpSpPr>
        <p:grpSpPr>
          <a:xfrm>
            <a:off x="273132" y="5536627"/>
            <a:ext cx="11645212" cy="1168400"/>
            <a:chOff x="836577" y="5536627"/>
            <a:chExt cx="11645212" cy="1168400"/>
          </a:xfrm>
        </p:grpSpPr>
        <p:pic>
          <p:nvPicPr>
            <p:cNvPr id="6" name="Logo">
              <a:extLst>
                <a:ext uri="{FF2B5EF4-FFF2-40B4-BE49-F238E27FC236}">
                  <a16:creationId xmlns:a16="http://schemas.microsoft.com/office/drawing/2014/main" id="{00718015-D4EE-CB46-8DBC-6FD139388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5536627"/>
              <a:ext cx="1181100" cy="116840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A8C8A9D-229C-1A4A-9F2E-4D92D04F707A}"/>
                </a:ext>
              </a:extLst>
            </p:cNvPr>
            <p:cNvCxnSpPr>
              <a:cxnSpLocks/>
            </p:cNvCxnSpPr>
            <p:nvPr/>
          </p:nvCxnSpPr>
          <p:spPr>
            <a:xfrm>
              <a:off x="836577" y="6097819"/>
              <a:ext cx="516688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5FA6CFD-3BDF-B04E-9BDF-50CFA413C158}"/>
                </a:ext>
              </a:extLst>
            </p:cNvPr>
            <p:cNvCxnSpPr>
              <a:cxnSpLocks/>
            </p:cNvCxnSpPr>
            <p:nvPr/>
          </p:nvCxnSpPr>
          <p:spPr>
            <a:xfrm>
              <a:off x="7315429" y="6097819"/>
              <a:ext cx="516636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C7F24E5-CFA1-374C-84C7-0EDB9A8D1A2D}"/>
              </a:ext>
            </a:extLst>
          </p:cNvPr>
          <p:cNvSpPr txBox="1"/>
          <p:nvPr/>
        </p:nvSpPr>
        <p:spPr>
          <a:xfrm>
            <a:off x="3588338" y="902273"/>
            <a:ext cx="50153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PROCESS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Planning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Preparation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Practice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Implementation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Welcoming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79A23D-43DC-4F4C-A7E6-4990443008A6}"/>
              </a:ext>
            </a:extLst>
          </p:cNvPr>
          <p:cNvSpPr txBox="1"/>
          <p:nvPr/>
        </p:nvSpPr>
        <p:spPr>
          <a:xfrm>
            <a:off x="190861" y="-89602"/>
            <a:ext cx="11918868" cy="1015663"/>
          </a:xfrm>
          <a:prstGeom prst="rect">
            <a:avLst/>
          </a:prstGeom>
          <a:solidFill>
            <a:srgbClr val="0072BD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venir Light"/>
              </a:rPr>
              <a:t>WHAT DOES SUCCESS LOOK LIKE?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73349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83476" y="-1"/>
            <a:ext cx="4155072" cy="2289399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PLANNING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38305" y="2637184"/>
            <a:ext cx="5022730" cy="24622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Holding others       “Fraternally Accountable” </a:t>
            </a:r>
          </a:p>
          <a:p>
            <a:pPr algn="ctr">
              <a:lnSpc>
                <a:spcPct val="100000"/>
              </a:lnSpc>
            </a:pPr>
            <a:r>
              <a:rPr lang="en-US" sz="32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IS 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PLANNING                 </a:t>
            </a:r>
            <a:r>
              <a:rPr lang="en-US" sz="32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FOR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SUCCESS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0083" y="182881"/>
            <a:ext cx="6341805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orbel" panose="020B0503020204020204" pitchFamily="34" charset="0"/>
              </a:rPr>
              <a:t>“An important job had to be done and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Everybody</a:t>
            </a:r>
            <a:r>
              <a:rPr lang="en-US" sz="3200" b="1" dirty="0">
                <a:solidFill>
                  <a:schemeClr val="accent5"/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>
                <a:latin typeface="Corbel" panose="020B0503020204020204" pitchFamily="34" charset="0"/>
              </a:rPr>
              <a:t>was sure that </a:t>
            </a:r>
            <a:r>
              <a:rPr lang="en-US" sz="3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Somebody</a:t>
            </a:r>
            <a:r>
              <a:rPr lang="en-US" sz="3200" b="1" dirty="0">
                <a:latin typeface="Corbel" panose="020B0503020204020204" pitchFamily="34" charset="0"/>
              </a:rPr>
              <a:t> would do it. </a:t>
            </a:r>
            <a:r>
              <a:rPr lang="en-US" sz="3200" b="1" dirty="0">
                <a:solidFill>
                  <a:srgbClr val="E7B2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Anybody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en-US" sz="3200" b="1" dirty="0">
                <a:latin typeface="Corbel" panose="020B0503020204020204" pitchFamily="34" charset="0"/>
              </a:rPr>
              <a:t>could have done it, but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Nobody</a:t>
            </a:r>
            <a:r>
              <a:rPr lang="en-US" sz="3200" b="1" dirty="0">
                <a:latin typeface="Corbel" panose="020B0503020204020204" pitchFamily="34" charset="0"/>
              </a:rPr>
              <a:t> did it. </a:t>
            </a:r>
            <a:r>
              <a:rPr lang="en-US" sz="3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Somebody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en-US" sz="3200" b="1" dirty="0">
                <a:latin typeface="Corbel" panose="020B0503020204020204" pitchFamily="34" charset="0"/>
              </a:rPr>
              <a:t>got angry about that because it was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Everybody’s</a:t>
            </a:r>
            <a:r>
              <a:rPr lang="en-US" sz="3200" b="1" dirty="0">
                <a:latin typeface="Corbel" panose="020B0503020204020204" pitchFamily="34" charset="0"/>
              </a:rPr>
              <a:t> job.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Everybody</a:t>
            </a:r>
            <a:r>
              <a:rPr lang="en-US" sz="3200" b="1" dirty="0">
                <a:latin typeface="Corbel" panose="020B0503020204020204" pitchFamily="34" charset="0"/>
              </a:rPr>
              <a:t> thought that </a:t>
            </a:r>
            <a:r>
              <a:rPr lang="en-US" sz="3200" b="1" dirty="0">
                <a:solidFill>
                  <a:srgbClr val="E7B2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Anybody</a:t>
            </a:r>
            <a:r>
              <a:rPr lang="en-US" sz="3200" b="1" dirty="0">
                <a:solidFill>
                  <a:srgbClr val="E7B240"/>
                </a:solidFill>
                <a:latin typeface="Corbel" panose="020B0503020204020204" pitchFamily="34" charset="0"/>
              </a:rPr>
              <a:t> </a:t>
            </a:r>
            <a:r>
              <a:rPr lang="en-US" sz="3200" b="1" dirty="0">
                <a:latin typeface="Corbel" panose="020B0503020204020204" pitchFamily="34" charset="0"/>
              </a:rPr>
              <a:t>could do it, but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Nobody</a:t>
            </a:r>
            <a:r>
              <a:rPr lang="en-US" sz="3200" b="1" dirty="0">
                <a:latin typeface="Corbel" panose="020B0503020204020204" pitchFamily="34" charset="0"/>
              </a:rPr>
              <a:t> realized that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Everybody</a:t>
            </a:r>
            <a:r>
              <a:rPr lang="en-US" sz="3200" b="1" dirty="0">
                <a:latin typeface="Corbel" panose="020B0503020204020204" pitchFamily="34" charset="0"/>
              </a:rPr>
              <a:t> wouldn’t do it. It ended up that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Everybody</a:t>
            </a:r>
            <a:r>
              <a:rPr lang="en-US" sz="3200" b="1" dirty="0">
                <a:latin typeface="Corbel" panose="020B0503020204020204" pitchFamily="34" charset="0"/>
              </a:rPr>
              <a:t> blamed </a:t>
            </a:r>
            <a:r>
              <a:rPr lang="en-US" sz="3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Somebody</a:t>
            </a:r>
            <a:r>
              <a:rPr lang="en-US" sz="3200" b="1" dirty="0">
                <a:latin typeface="Corbel" panose="020B0503020204020204" pitchFamily="34" charset="0"/>
              </a:rPr>
              <a:t> when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Nobody</a:t>
            </a:r>
            <a:r>
              <a:rPr lang="en-US" sz="3200" b="1" dirty="0">
                <a:latin typeface="Corbel" panose="020B0503020204020204" pitchFamily="34" charset="0"/>
              </a:rPr>
              <a:t> did what </a:t>
            </a:r>
            <a:r>
              <a:rPr lang="en-US" sz="3200" b="1" dirty="0">
                <a:solidFill>
                  <a:srgbClr val="E7B2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Anybody</a:t>
            </a:r>
            <a:r>
              <a:rPr lang="en-US" sz="3200" b="1" dirty="0">
                <a:latin typeface="Corbel" panose="020B0503020204020204" pitchFamily="34" charset="0"/>
              </a:rPr>
              <a:t> could have done.”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81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83475" y="0"/>
            <a:ext cx="4155072" cy="2289399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PLANNING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13354" y="2303890"/>
            <a:ext cx="5066720" cy="317009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Times New Roman" panose="02020603050405020304" pitchFamily="18" charset="0"/>
              </a:rPr>
              <a:t>Pastor Approval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Times New Roman" panose="02020603050405020304" pitchFamily="18" charset="0"/>
              </a:rPr>
              <a:t>Mass Attendance Projections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Times New Roman" panose="02020603050405020304" pitchFamily="18" charset="0"/>
              </a:rPr>
              <a:t>Set Goals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Times New Roman" panose="02020603050405020304" pitchFamily="18" charset="0"/>
              </a:rPr>
              <a:t>Lock in Dates &amp; Degrees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Times New Roman" panose="02020603050405020304" pitchFamily="18" charset="0"/>
              </a:rPr>
              <a:t>Commit to Raffle Prize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146" y="1994022"/>
            <a:ext cx="6860813" cy="397241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124146" y="362204"/>
            <a:ext cx="6860813" cy="156966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Delta Church Drive        Key Action Items</a:t>
            </a:r>
          </a:p>
        </p:txBody>
      </p:sp>
    </p:spTree>
    <p:extLst>
      <p:ext uri="{BB962C8B-B14F-4D97-AF65-F5344CB8AC3E}">
        <p14:creationId xmlns:p14="http://schemas.microsoft.com/office/powerpoint/2010/main" val="3411843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8ED319-0C39-0748-8528-1647F392CE3B}"/>
              </a:ext>
            </a:extLst>
          </p:cNvPr>
          <p:cNvSpPr/>
          <p:nvPr/>
        </p:nvSpPr>
        <p:spPr>
          <a:xfrm>
            <a:off x="-27317" y="0"/>
            <a:ext cx="12246634" cy="6858000"/>
          </a:xfrm>
          <a:prstGeom prst="rect">
            <a:avLst/>
          </a:prstGeom>
          <a:solidFill>
            <a:srgbClr val="007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72BD"/>
                </a:solidFill>
              </a:rPr>
              <a:t> </a:t>
            </a:r>
            <a:endParaRPr lang="en-US" dirty="0">
              <a:solidFill>
                <a:srgbClr val="0072BD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E41DFF-FCF3-614E-B2CF-CEE51B123ED5}"/>
              </a:ext>
            </a:extLst>
          </p:cNvPr>
          <p:cNvCxnSpPr/>
          <p:nvPr/>
        </p:nvCxnSpPr>
        <p:spPr>
          <a:xfrm>
            <a:off x="0" y="935317"/>
            <a:ext cx="599958" cy="0"/>
          </a:xfrm>
          <a:prstGeom prst="line">
            <a:avLst/>
          </a:prstGeom>
          <a:ln w="12700">
            <a:solidFill>
              <a:srgbClr val="007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Logo">
            <a:extLst>
              <a:ext uri="{FF2B5EF4-FFF2-40B4-BE49-F238E27FC236}">
                <a16:creationId xmlns:a16="http://schemas.microsoft.com/office/drawing/2014/main" id="{5195FC12-0933-3643-9BA1-597F17E06F32}"/>
              </a:ext>
            </a:extLst>
          </p:cNvPr>
          <p:cNvGrpSpPr/>
          <p:nvPr/>
        </p:nvGrpSpPr>
        <p:grpSpPr>
          <a:xfrm>
            <a:off x="273132" y="5536627"/>
            <a:ext cx="11645212" cy="1168400"/>
            <a:chOff x="836577" y="5536627"/>
            <a:chExt cx="11645212" cy="1168400"/>
          </a:xfrm>
        </p:grpSpPr>
        <p:pic>
          <p:nvPicPr>
            <p:cNvPr id="6" name="Logo">
              <a:extLst>
                <a:ext uri="{FF2B5EF4-FFF2-40B4-BE49-F238E27FC236}">
                  <a16:creationId xmlns:a16="http://schemas.microsoft.com/office/drawing/2014/main" id="{00718015-D4EE-CB46-8DBC-6FD139388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5536627"/>
              <a:ext cx="1181100" cy="116840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A8C8A9D-229C-1A4A-9F2E-4D92D04F707A}"/>
                </a:ext>
              </a:extLst>
            </p:cNvPr>
            <p:cNvCxnSpPr>
              <a:cxnSpLocks/>
            </p:cNvCxnSpPr>
            <p:nvPr/>
          </p:nvCxnSpPr>
          <p:spPr>
            <a:xfrm>
              <a:off x="836577" y="6097819"/>
              <a:ext cx="516688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5FA6CFD-3BDF-B04E-9BDF-50CFA413C158}"/>
                </a:ext>
              </a:extLst>
            </p:cNvPr>
            <p:cNvCxnSpPr>
              <a:cxnSpLocks/>
            </p:cNvCxnSpPr>
            <p:nvPr/>
          </p:nvCxnSpPr>
          <p:spPr>
            <a:xfrm>
              <a:off x="7315429" y="6097819"/>
              <a:ext cx="516636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A79A23D-43DC-4F4C-A7E6-4990443008A6}"/>
              </a:ext>
            </a:extLst>
          </p:cNvPr>
          <p:cNvSpPr txBox="1"/>
          <p:nvPr/>
        </p:nvSpPr>
        <p:spPr>
          <a:xfrm>
            <a:off x="1095555" y="226659"/>
            <a:ext cx="10110158" cy="1015663"/>
          </a:xfrm>
          <a:prstGeom prst="rect">
            <a:avLst/>
          </a:prstGeom>
          <a:solidFill>
            <a:srgbClr val="0072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000"/>
                </a:solidFill>
                <a:latin typeface="Avenir Light"/>
                <a:cs typeface="Avenir Light"/>
              </a:rPr>
              <a:t>THE WORLD NEEDS…</a:t>
            </a:r>
            <a:endParaRPr lang="en-US" sz="6000" b="1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FD354A9-6468-6F42-BA3C-56A05F18D08E}"/>
              </a:ext>
            </a:extLst>
          </p:cNvPr>
          <p:cNvCxnSpPr>
            <a:cxnSpLocks/>
          </p:cNvCxnSpPr>
          <p:nvPr/>
        </p:nvCxnSpPr>
        <p:spPr>
          <a:xfrm>
            <a:off x="7605026" y="2140837"/>
            <a:ext cx="0" cy="23074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405315B-1BDC-8A49-A675-88D7AB73D2E2}"/>
              </a:ext>
            </a:extLst>
          </p:cNvPr>
          <p:cNvSpPr txBox="1"/>
          <p:nvPr/>
        </p:nvSpPr>
        <p:spPr>
          <a:xfrm>
            <a:off x="4579745" y="2285802"/>
            <a:ext cx="31227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Logistics 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Follow- up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Practice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A9101D-6F5C-C14E-8D85-249EB6CA9AFE}"/>
              </a:ext>
            </a:extLst>
          </p:cNvPr>
          <p:cNvCxnSpPr>
            <a:cxnSpLocks/>
          </p:cNvCxnSpPr>
          <p:nvPr/>
        </p:nvCxnSpPr>
        <p:spPr>
          <a:xfrm>
            <a:off x="4235113" y="2140837"/>
            <a:ext cx="0" cy="23074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C7F24E5-CFA1-374C-84C7-0EDB9A8D1A2D}"/>
              </a:ext>
            </a:extLst>
          </p:cNvPr>
          <p:cNvSpPr txBox="1"/>
          <p:nvPr/>
        </p:nvSpPr>
        <p:spPr>
          <a:xfrm>
            <a:off x="238272" y="2285802"/>
            <a:ext cx="3860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Set Goals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Keep Track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Communication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574E2E-10C3-6044-A0D5-BFE1CF2BE7B2}"/>
              </a:ext>
            </a:extLst>
          </p:cNvPr>
          <p:cNvSpPr txBox="1"/>
          <p:nvPr/>
        </p:nvSpPr>
        <p:spPr>
          <a:xfrm>
            <a:off x="7965782" y="2252819"/>
            <a:ext cx="3947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Implementation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Measure Success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Welcome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79A23D-43DC-4F4C-A7E6-4990443008A6}"/>
              </a:ext>
            </a:extLst>
          </p:cNvPr>
          <p:cNvSpPr txBox="1"/>
          <p:nvPr/>
        </p:nvSpPr>
        <p:spPr>
          <a:xfrm>
            <a:off x="56901" y="393075"/>
            <a:ext cx="12192000" cy="923330"/>
          </a:xfrm>
          <a:prstGeom prst="rect">
            <a:avLst/>
          </a:prstGeom>
          <a:solidFill>
            <a:srgbClr val="0072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venir Light"/>
              </a:rPr>
              <a:t>MY ACCOUNTABILITY TO YOU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035324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83476" y="-1"/>
            <a:ext cx="4155072" cy="2289399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PREPARATION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17500" y="2369936"/>
            <a:ext cx="4899650" cy="38164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Times New Roman" panose="02020603050405020304" pitchFamily="18" charset="0"/>
              </a:rPr>
              <a:t>Build Prospect Landing Page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Times New Roman" panose="02020603050405020304" pitchFamily="18" charset="0"/>
              </a:rPr>
              <a:t>Order Delta Church Drive Kits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Times New Roman" panose="02020603050405020304" pitchFamily="18" charset="0"/>
              </a:rPr>
              <a:t>Order New Member Kits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Times New Roman" panose="02020603050405020304" pitchFamily="18" charset="0"/>
              </a:rPr>
              <a:t>Submit Bulletin Announcements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Times New Roman" panose="02020603050405020304" pitchFamily="18" charset="0"/>
              </a:rPr>
              <a:t>Build Ambassador Teams and Agree on Team Attire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Times New Roman" panose="02020603050405020304" pitchFamily="18" charset="0"/>
              </a:rPr>
              <a:t>Edit Pulpit Announcement and Confirm Speaker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76" y="1086338"/>
            <a:ext cx="7024460" cy="468532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03496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83476" y="-1"/>
            <a:ext cx="4155072" cy="2289399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PREPARATION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49059" y="2712515"/>
            <a:ext cx="5391762" cy="5232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Build a Prospect Landing Page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151" y="186045"/>
            <a:ext cx="6518365" cy="60993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51" y="3850919"/>
            <a:ext cx="533789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u="sng" dirty="0">
                <a:solidFill>
                  <a:srgbClr val="0070C0"/>
                </a:solidFill>
                <a:latin typeface="Corbel" panose="020B0503020204020204" pitchFamily="34" charset="0"/>
              </a:rPr>
              <a:t>Info.kofc.org/</a:t>
            </a:r>
            <a:r>
              <a:rPr lang="en-US" sz="3600" b="1" u="sng" dirty="0" err="1">
                <a:solidFill>
                  <a:srgbClr val="0070C0"/>
                </a:solidFill>
                <a:latin typeface="Corbel" panose="020B0503020204020204" pitchFamily="34" charset="0"/>
              </a:rPr>
              <a:t>pagerequest</a:t>
            </a:r>
            <a:endParaRPr lang="en-US" sz="3600" b="1" u="sng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488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83476" y="-1"/>
            <a:ext cx="4155072" cy="2289399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PREPARATION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848407" y="2578576"/>
            <a:ext cx="4489489" cy="13234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Build a Prospect Landing Page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711" y="4153849"/>
            <a:ext cx="544386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u="sng" dirty="0">
                <a:solidFill>
                  <a:srgbClr val="0070C0"/>
                </a:solidFill>
                <a:latin typeface="Corbel" panose="020B0503020204020204" pitchFamily="34" charset="0"/>
              </a:rPr>
              <a:t>Info.kofc.org/</a:t>
            </a:r>
            <a:r>
              <a:rPr lang="en-US" sz="3600" b="1" u="sng" dirty="0" err="1">
                <a:solidFill>
                  <a:srgbClr val="0070C0"/>
                </a:solidFill>
                <a:latin typeface="Corbel" panose="020B0503020204020204" pitchFamily="34" charset="0"/>
              </a:rPr>
              <a:t>pagerequest</a:t>
            </a:r>
            <a:endParaRPr lang="en-US" sz="3600" b="1" u="sng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0" y="686023"/>
            <a:ext cx="6438150" cy="4177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310" y="80938"/>
            <a:ext cx="6450420" cy="604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3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83476" y="-1"/>
            <a:ext cx="4155072" cy="2289399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PREPARATION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83476" y="2500610"/>
            <a:ext cx="4864701" cy="33239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Times New Roman" panose="02020603050405020304" pitchFamily="18" charset="0"/>
              </a:rPr>
              <a:t>Order your custom Delta Church Drive Kits </a:t>
            </a:r>
          </a:p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Times New Roman" panose="02020603050405020304" pitchFamily="18" charset="0"/>
              </a:rPr>
              <a:t>Order New Member Kits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7"/>
          <a:stretch/>
        </p:blipFill>
        <p:spPr>
          <a:xfrm>
            <a:off x="7952014" y="22765"/>
            <a:ext cx="4239986" cy="653538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814" y="3113441"/>
            <a:ext cx="1976944" cy="3067911"/>
          </a:xfrm>
          <a:prstGeom prst="rect">
            <a:avLst/>
          </a:prstGeom>
        </p:spPr>
      </p:pic>
      <p:pic>
        <p:nvPicPr>
          <p:cNvPr id="7" name="Picture 6" descr="Image result for fr mcgivney prayer ca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814" y="403305"/>
            <a:ext cx="1998286" cy="261251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556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534073" y="2428684"/>
            <a:ext cx="6000607" cy="3139321"/>
          </a:xfrm>
          <a:ln>
            <a:solidFill>
              <a:srgbClr val="002060"/>
            </a:solidFill>
          </a:ln>
        </p:spPr>
        <p:txBody>
          <a:bodyPr/>
          <a:lstStyle/>
          <a:p>
            <a:pPr algn="just"/>
            <a:r>
              <a:rPr lang="en-US" sz="2000" i="1" dirty="0">
                <a:solidFill>
                  <a:schemeClr val="tx1"/>
                </a:solidFill>
                <a:latin typeface="Corbel" panose="020B0503020204020204" pitchFamily="34" charset="0"/>
              </a:rPr>
              <a:t>The Knights of Columbus is an international Order of Catholic men who are called to lead with faith, protect our families, serve others and defend values in a busy changing world. Our local council ________#_____ will be holding a membership drive at (all Masses) the of (dates). Whether you become an individual member or a member of our council you will find that Knights of Columbus membership brings Catholic men together in a powerful way.  If you would like to join today simply go to KofC.org/</a:t>
            </a:r>
            <a:r>
              <a:rPr lang="en-US" sz="2000" i="1" dirty="0" err="1">
                <a:solidFill>
                  <a:schemeClr val="tx1"/>
                </a:solidFill>
                <a:latin typeface="Corbel" panose="020B0503020204020204" pitchFamily="34" charset="0"/>
              </a:rPr>
              <a:t>joinus</a:t>
            </a:r>
            <a:r>
              <a:rPr lang="en-US" sz="2000" i="1" dirty="0">
                <a:solidFill>
                  <a:schemeClr val="tx1"/>
                </a:solidFill>
                <a:latin typeface="Corbel" panose="020B0503020204020204" pitchFamily="34" charset="0"/>
              </a:rPr>
              <a:t> and enter our council #_____ for local information.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534073" y="326830"/>
            <a:ext cx="6348807" cy="1275429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Pre-Delta Church Drive Announcement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55244" y="-1"/>
            <a:ext cx="4083304" cy="2289399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PREPARATION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B4EBAB-BCEB-5843-A7A4-E981E3872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372" y="2428682"/>
            <a:ext cx="5575005" cy="3083921"/>
          </a:xfrm>
        </p:spPr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Times New Roman" panose="02020603050405020304" pitchFamily="18" charset="0"/>
              </a:rPr>
              <a:t>Prepare your Pre-Delta Church Drive announcement in ample time to appear in bulletins 2-3 weeks prior to your actual Church Drive</a:t>
            </a:r>
          </a:p>
        </p:txBody>
      </p:sp>
    </p:spTree>
    <p:extLst>
      <p:ext uri="{BB962C8B-B14F-4D97-AF65-F5344CB8AC3E}">
        <p14:creationId xmlns:p14="http://schemas.microsoft.com/office/powerpoint/2010/main" val="1383184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638550" y="1219011"/>
            <a:ext cx="5324159" cy="1928092"/>
          </a:xfrm>
        </p:spPr>
        <p:txBody>
          <a:bodyPr/>
          <a:lstStyle/>
          <a:p>
            <a:r>
              <a:rPr lang="en-US" sz="3200" i="1" dirty="0">
                <a:solidFill>
                  <a:schemeClr val="tx1"/>
                </a:solidFill>
                <a:latin typeface="Corbel" panose="020B0503020204020204" pitchFamily="34" charset="0"/>
              </a:rPr>
              <a:t>“Welcome, here’s a little gift from our Knights of Columbus council; it’s a prayer card for our founder Father McGivney.”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000446" y="422419"/>
            <a:ext cx="6947287" cy="763658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To </a:t>
            </a:r>
            <a:r>
              <a:rPr lang="en-US" sz="44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Everyone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Entering Mass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55244" y="-1"/>
            <a:ext cx="4083304" cy="2289399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PREPARATION</a:t>
            </a:r>
          </a:p>
        </p:txBody>
      </p:sp>
      <p:pic>
        <p:nvPicPr>
          <p:cNvPr id="8" name="Picture 7" descr="Image result for fr mcgivney prayer ca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495" y="1145653"/>
            <a:ext cx="1576193" cy="2060678"/>
          </a:xfrm>
          <a:prstGeom prst="rect">
            <a:avLst/>
          </a:prstGeom>
          <a:noFill/>
          <a:effectLst>
            <a:outerShdw blurRad="127000" dist="381000" dir="36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147103"/>
            <a:ext cx="661016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To </a:t>
            </a:r>
            <a:r>
              <a:rPr lang="en-US" sz="44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Everyone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Exiting Mass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28669" y="3882822"/>
            <a:ext cx="6905777" cy="535531"/>
          </a:xfrm>
        </p:spPr>
        <p:txBody>
          <a:bodyPr/>
          <a:lstStyle/>
          <a:p>
            <a:r>
              <a:rPr lang="en-US" sz="3200" i="1" dirty="0">
                <a:solidFill>
                  <a:schemeClr val="tx1"/>
                </a:solidFill>
                <a:latin typeface="Corbel" panose="020B0503020204020204" pitchFamily="34" charset="0"/>
              </a:rPr>
              <a:t>“Thank you for hearing our story today!”</a:t>
            </a:r>
            <a:endParaRPr lang="en-US" sz="3200" i="1" u="sng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124893" y="5229925"/>
            <a:ext cx="6822838" cy="978729"/>
          </a:xfrm>
        </p:spPr>
        <p:txBody>
          <a:bodyPr/>
          <a:lstStyle/>
          <a:p>
            <a:r>
              <a:rPr lang="en-US" sz="3200" i="1" dirty="0">
                <a:solidFill>
                  <a:schemeClr val="tx1"/>
                </a:solidFill>
                <a:latin typeface="Corbel" panose="020B0503020204020204" pitchFamily="34" charset="0"/>
              </a:rPr>
              <a:t>“Thank you, you will be hearing from our Grand Knight today!”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03920" y="4595142"/>
            <a:ext cx="661016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To </a:t>
            </a:r>
            <a:r>
              <a:rPr lang="en-US" sz="44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Prospects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Exiting Mass</a:t>
            </a:r>
          </a:p>
        </p:txBody>
      </p:sp>
    </p:spTree>
    <p:extLst>
      <p:ext uri="{BB962C8B-B14F-4D97-AF65-F5344CB8AC3E}">
        <p14:creationId xmlns:p14="http://schemas.microsoft.com/office/powerpoint/2010/main" val="4238880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8ED319-0C39-0748-8528-1647F392CE3B}"/>
              </a:ext>
            </a:extLst>
          </p:cNvPr>
          <p:cNvSpPr/>
          <p:nvPr/>
        </p:nvSpPr>
        <p:spPr>
          <a:xfrm>
            <a:off x="0" y="0"/>
            <a:ext cx="12246634" cy="6858000"/>
          </a:xfrm>
          <a:prstGeom prst="rect">
            <a:avLst/>
          </a:prstGeom>
          <a:solidFill>
            <a:srgbClr val="007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72BD"/>
                </a:solidFill>
              </a:rPr>
              <a:t> </a:t>
            </a:r>
            <a:endParaRPr lang="en-US" dirty="0">
              <a:solidFill>
                <a:srgbClr val="0072BD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E41DFF-FCF3-614E-B2CF-CEE51B123ED5}"/>
              </a:ext>
            </a:extLst>
          </p:cNvPr>
          <p:cNvCxnSpPr/>
          <p:nvPr/>
        </p:nvCxnSpPr>
        <p:spPr>
          <a:xfrm>
            <a:off x="0" y="935317"/>
            <a:ext cx="599958" cy="0"/>
          </a:xfrm>
          <a:prstGeom prst="line">
            <a:avLst/>
          </a:prstGeom>
          <a:ln w="12700">
            <a:solidFill>
              <a:srgbClr val="007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Logo">
            <a:extLst>
              <a:ext uri="{FF2B5EF4-FFF2-40B4-BE49-F238E27FC236}">
                <a16:creationId xmlns:a16="http://schemas.microsoft.com/office/drawing/2014/main" id="{5195FC12-0933-3643-9BA1-597F17E06F32}"/>
              </a:ext>
            </a:extLst>
          </p:cNvPr>
          <p:cNvGrpSpPr/>
          <p:nvPr/>
        </p:nvGrpSpPr>
        <p:grpSpPr>
          <a:xfrm>
            <a:off x="273132" y="5536627"/>
            <a:ext cx="11645212" cy="1168400"/>
            <a:chOff x="836577" y="5536627"/>
            <a:chExt cx="11645212" cy="1168400"/>
          </a:xfrm>
        </p:grpSpPr>
        <p:pic>
          <p:nvPicPr>
            <p:cNvPr id="6" name="Logo">
              <a:extLst>
                <a:ext uri="{FF2B5EF4-FFF2-40B4-BE49-F238E27FC236}">
                  <a16:creationId xmlns:a16="http://schemas.microsoft.com/office/drawing/2014/main" id="{00718015-D4EE-CB46-8DBC-6FD139388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5536627"/>
              <a:ext cx="1181100" cy="116840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A8C8A9D-229C-1A4A-9F2E-4D92D04F707A}"/>
                </a:ext>
              </a:extLst>
            </p:cNvPr>
            <p:cNvCxnSpPr>
              <a:cxnSpLocks/>
            </p:cNvCxnSpPr>
            <p:nvPr/>
          </p:nvCxnSpPr>
          <p:spPr>
            <a:xfrm>
              <a:off x="836577" y="6097819"/>
              <a:ext cx="516688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5FA6CFD-3BDF-B04E-9BDF-50CFA413C158}"/>
                </a:ext>
              </a:extLst>
            </p:cNvPr>
            <p:cNvCxnSpPr>
              <a:cxnSpLocks/>
            </p:cNvCxnSpPr>
            <p:nvPr/>
          </p:nvCxnSpPr>
          <p:spPr>
            <a:xfrm>
              <a:off x="7315429" y="6097819"/>
              <a:ext cx="516636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A79A23D-43DC-4F4C-A7E6-4990443008A6}"/>
              </a:ext>
            </a:extLst>
          </p:cNvPr>
          <p:cNvSpPr txBox="1"/>
          <p:nvPr/>
        </p:nvSpPr>
        <p:spPr>
          <a:xfrm>
            <a:off x="1095555" y="226659"/>
            <a:ext cx="10110158" cy="1015663"/>
          </a:xfrm>
          <a:prstGeom prst="rect">
            <a:avLst/>
          </a:prstGeom>
          <a:solidFill>
            <a:srgbClr val="0072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000"/>
                </a:solidFill>
                <a:latin typeface="Avenir Light"/>
                <a:cs typeface="Avenir Light"/>
              </a:rPr>
              <a:t>THE WORLD NEEDS…</a:t>
            </a:r>
            <a:endParaRPr lang="en-US" sz="6000" b="1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FD354A9-6468-6F42-BA3C-56A05F18D08E}"/>
              </a:ext>
            </a:extLst>
          </p:cNvPr>
          <p:cNvCxnSpPr>
            <a:cxnSpLocks/>
          </p:cNvCxnSpPr>
          <p:nvPr/>
        </p:nvCxnSpPr>
        <p:spPr>
          <a:xfrm>
            <a:off x="8017445" y="2495859"/>
            <a:ext cx="0" cy="23074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405315B-1BDC-8A49-A675-88D7AB73D2E2}"/>
              </a:ext>
            </a:extLst>
          </p:cNvPr>
          <p:cNvSpPr txBox="1"/>
          <p:nvPr/>
        </p:nvSpPr>
        <p:spPr>
          <a:xfrm>
            <a:off x="8391772" y="2495859"/>
            <a:ext cx="3757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Shared Interest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Shared Purpose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Shared Values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Shared Vision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A9101D-6F5C-C14E-8D85-249EB6CA9AFE}"/>
              </a:ext>
            </a:extLst>
          </p:cNvPr>
          <p:cNvCxnSpPr>
            <a:cxnSpLocks/>
          </p:cNvCxnSpPr>
          <p:nvPr/>
        </p:nvCxnSpPr>
        <p:spPr>
          <a:xfrm>
            <a:off x="4078011" y="2495859"/>
            <a:ext cx="0" cy="23074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C7F24E5-CFA1-374C-84C7-0EDB9A8D1A2D}"/>
              </a:ext>
            </a:extLst>
          </p:cNvPr>
          <p:cNvSpPr txBox="1"/>
          <p:nvPr/>
        </p:nvSpPr>
        <p:spPr>
          <a:xfrm>
            <a:off x="4319168" y="2421808"/>
            <a:ext cx="3600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6C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CHARITY</a:t>
            </a:r>
          </a:p>
          <a:p>
            <a:pPr algn="ctr"/>
            <a:r>
              <a:rPr lang="en-US" sz="4000" b="1" dirty="0">
                <a:solidFill>
                  <a:srgbClr val="F6C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UNITY</a:t>
            </a:r>
          </a:p>
          <a:p>
            <a:pPr algn="ctr"/>
            <a:r>
              <a:rPr lang="en-US" sz="4000" b="1" dirty="0">
                <a:solidFill>
                  <a:srgbClr val="F6C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FRATERNITY</a:t>
            </a:r>
          </a:p>
          <a:p>
            <a:pPr algn="ctr"/>
            <a:r>
              <a:rPr lang="en-US" sz="4000" b="1" dirty="0">
                <a:solidFill>
                  <a:srgbClr val="F6C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PATRIOTISM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574E2E-10C3-6044-A0D5-BFE1CF2BE7B2}"/>
              </a:ext>
            </a:extLst>
          </p:cNvPr>
          <p:cNvSpPr txBox="1"/>
          <p:nvPr/>
        </p:nvSpPr>
        <p:spPr>
          <a:xfrm>
            <a:off x="363857" y="2495859"/>
            <a:ext cx="36400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Better Catholics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Better Husbands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Better Fathers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Better Citizens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79A23D-43DC-4F4C-A7E6-4990443008A6}"/>
              </a:ext>
            </a:extLst>
          </p:cNvPr>
          <p:cNvSpPr txBox="1"/>
          <p:nvPr/>
        </p:nvSpPr>
        <p:spPr>
          <a:xfrm>
            <a:off x="136634" y="107205"/>
            <a:ext cx="12055366" cy="1754326"/>
          </a:xfrm>
          <a:prstGeom prst="rect">
            <a:avLst/>
          </a:prstGeom>
          <a:solidFill>
            <a:srgbClr val="0072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venir Light"/>
              </a:rPr>
              <a:t>YOUR COMMUNITY NEEDS YOUR </a:t>
            </a:r>
          </a:p>
          <a:p>
            <a:pPr algn="ctr"/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venir Light"/>
              </a:rPr>
              <a:t>KNIGHTS OF COLUMBUS COUNCIL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757540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83476" y="-1"/>
            <a:ext cx="4155072" cy="2289399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PREPARATION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83476" y="2575525"/>
            <a:ext cx="5151194" cy="12003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Times New Roman" panose="02020603050405020304" pitchFamily="18" charset="0"/>
              </a:rPr>
              <a:t>Review and Practice the Pulpit announcement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274"/>
          <a:stretch/>
        </p:blipFill>
        <p:spPr>
          <a:xfrm>
            <a:off x="6076001" y="396155"/>
            <a:ext cx="6116000" cy="606569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77251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08172" y="2381696"/>
            <a:ext cx="6000607" cy="3139321"/>
          </a:xfrm>
          <a:ln>
            <a:solidFill>
              <a:srgbClr val="002060"/>
            </a:solidFill>
          </a:ln>
        </p:spPr>
        <p:txBody>
          <a:bodyPr/>
          <a:lstStyle/>
          <a:p>
            <a:pPr algn="just"/>
            <a:r>
              <a:rPr lang="en-US" sz="2000" i="1" dirty="0">
                <a:solidFill>
                  <a:schemeClr val="tx1"/>
                </a:solidFill>
                <a:latin typeface="Corbel" panose="020B0503020204020204" pitchFamily="34" charset="0"/>
              </a:rPr>
              <a:t>The Knights of Columbus is an international Order of Catholic men who are called to lead with faith, protect our families, serve others and defend values in a busy changing world. Our local council ________#_____ held a membership drive and we might have missed you.  Whether you become an individual member or a member of our council you will find that Knights of Columbus membership brings Catholic men together in a powerful way.  If you would like to join today simply go to KofC.org/</a:t>
            </a:r>
            <a:r>
              <a:rPr lang="en-US" sz="2000" i="1" dirty="0" err="1">
                <a:solidFill>
                  <a:schemeClr val="tx1"/>
                </a:solidFill>
                <a:latin typeface="Corbel" panose="020B0503020204020204" pitchFamily="34" charset="0"/>
              </a:rPr>
              <a:t>joinus</a:t>
            </a:r>
            <a:r>
              <a:rPr lang="en-US" sz="2000" i="1" dirty="0">
                <a:solidFill>
                  <a:schemeClr val="tx1"/>
                </a:solidFill>
                <a:latin typeface="Corbel" panose="020B0503020204020204" pitchFamily="34" charset="0"/>
              </a:rPr>
              <a:t> and enter our council #_____ for local information.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534073" y="326830"/>
            <a:ext cx="6348807" cy="1275429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Post-Delta Church Drive Announcement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55244" y="-1"/>
            <a:ext cx="4083304" cy="2289399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PREPARATION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B4EBAB-BCEB-5843-A7A4-E981E3872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2381694"/>
            <a:ext cx="5229271" cy="3083921"/>
          </a:xfrm>
        </p:spPr>
        <p:txBody>
          <a:bodyPr/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Times New Roman" panose="02020603050405020304" pitchFamily="18" charset="0"/>
              </a:rPr>
              <a:t>Prepare your Post-Delta Church Drive announcement in ample time continue to appear in bulletins 2-3 weeks AFTER your actual Church Drive</a:t>
            </a:r>
          </a:p>
        </p:txBody>
      </p:sp>
    </p:spTree>
    <p:extLst>
      <p:ext uri="{BB962C8B-B14F-4D97-AF65-F5344CB8AC3E}">
        <p14:creationId xmlns:p14="http://schemas.microsoft.com/office/powerpoint/2010/main" val="2147309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-378372" y="0"/>
            <a:ext cx="5770179" cy="228939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IMPLEMENTATION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391809" y="308671"/>
            <a:ext cx="6596993" cy="5770811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Arrive early, assign Ambassadors areas to cover and ask them to practice greetings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Speak with celebrant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Ask pulpit speaker to practice announcement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Place prospect cards with pens and “Why Join?” in pews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Test your Prospect Landing Page on each phone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Remind Ambassadors to enter information from cards into the Prospect Landing Page after each mass and not to give out the URL of the Prospect Landing Page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Remove all materials from pews after last mass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Send thank you note to Pastor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6B4EBAB-BCEB-5843-A7A4-E981E3872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975" y="2577538"/>
            <a:ext cx="4997303" cy="2308324"/>
          </a:xfrm>
        </p:spPr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Times New Roman" panose="02020603050405020304" pitchFamily="18" charset="0"/>
              </a:rPr>
              <a:t>Best Practices for Success when implementing your “Delta Church Drive.”</a:t>
            </a:r>
          </a:p>
        </p:txBody>
      </p:sp>
    </p:spTree>
    <p:extLst>
      <p:ext uri="{BB962C8B-B14F-4D97-AF65-F5344CB8AC3E}">
        <p14:creationId xmlns:p14="http://schemas.microsoft.com/office/powerpoint/2010/main" val="3858939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-378372" y="0"/>
            <a:ext cx="5770179" cy="228939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WELCOMING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1912" y="2485628"/>
            <a:ext cx="5867401" cy="317009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Send Thank You Email to Announce the Raffle Winner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Invite ALL Prospects to a Charitable Outreach Function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Assign Mentors to Prospects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235" y="473843"/>
            <a:ext cx="2743200" cy="27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2" y="473843"/>
            <a:ext cx="2741113" cy="274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13" y="3413272"/>
            <a:ext cx="2743200" cy="2743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235" y="3413272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5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8ED319-0C39-0748-8528-1647F392CE3B}"/>
              </a:ext>
            </a:extLst>
          </p:cNvPr>
          <p:cNvSpPr/>
          <p:nvPr/>
        </p:nvSpPr>
        <p:spPr>
          <a:xfrm>
            <a:off x="-72531" y="-76486"/>
            <a:ext cx="12337063" cy="7010973"/>
          </a:xfrm>
          <a:prstGeom prst="rect">
            <a:avLst/>
          </a:prstGeom>
          <a:solidFill>
            <a:srgbClr val="007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72BD"/>
                </a:solidFill>
              </a:rPr>
              <a:t> </a:t>
            </a:r>
            <a:endParaRPr lang="en-US" dirty="0">
              <a:solidFill>
                <a:srgbClr val="0072BD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E41DFF-FCF3-614E-B2CF-CEE51B123ED5}"/>
              </a:ext>
            </a:extLst>
          </p:cNvPr>
          <p:cNvCxnSpPr/>
          <p:nvPr/>
        </p:nvCxnSpPr>
        <p:spPr>
          <a:xfrm>
            <a:off x="0" y="935317"/>
            <a:ext cx="599958" cy="0"/>
          </a:xfrm>
          <a:prstGeom prst="line">
            <a:avLst/>
          </a:prstGeom>
          <a:ln w="12700">
            <a:solidFill>
              <a:srgbClr val="007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Logo">
            <a:extLst>
              <a:ext uri="{FF2B5EF4-FFF2-40B4-BE49-F238E27FC236}">
                <a16:creationId xmlns:a16="http://schemas.microsoft.com/office/drawing/2014/main" id="{5195FC12-0933-3643-9BA1-597F17E06F32}"/>
              </a:ext>
            </a:extLst>
          </p:cNvPr>
          <p:cNvGrpSpPr/>
          <p:nvPr/>
        </p:nvGrpSpPr>
        <p:grpSpPr>
          <a:xfrm>
            <a:off x="273132" y="5536627"/>
            <a:ext cx="11645212" cy="1168400"/>
            <a:chOff x="836577" y="5536627"/>
            <a:chExt cx="11645212" cy="1168400"/>
          </a:xfrm>
        </p:grpSpPr>
        <p:pic>
          <p:nvPicPr>
            <p:cNvPr id="6" name="Logo">
              <a:extLst>
                <a:ext uri="{FF2B5EF4-FFF2-40B4-BE49-F238E27FC236}">
                  <a16:creationId xmlns:a16="http://schemas.microsoft.com/office/drawing/2014/main" id="{00718015-D4EE-CB46-8DBC-6FD139388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5536627"/>
              <a:ext cx="1181100" cy="116840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A8C8A9D-229C-1A4A-9F2E-4D92D04F707A}"/>
                </a:ext>
              </a:extLst>
            </p:cNvPr>
            <p:cNvCxnSpPr>
              <a:cxnSpLocks/>
            </p:cNvCxnSpPr>
            <p:nvPr/>
          </p:nvCxnSpPr>
          <p:spPr>
            <a:xfrm>
              <a:off x="836577" y="6097819"/>
              <a:ext cx="516688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5FA6CFD-3BDF-B04E-9BDF-50CFA413C158}"/>
                </a:ext>
              </a:extLst>
            </p:cNvPr>
            <p:cNvCxnSpPr>
              <a:cxnSpLocks/>
            </p:cNvCxnSpPr>
            <p:nvPr/>
          </p:nvCxnSpPr>
          <p:spPr>
            <a:xfrm>
              <a:off x="7315429" y="6097819"/>
              <a:ext cx="516636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A79A23D-43DC-4F4C-A7E6-4990443008A6}"/>
              </a:ext>
            </a:extLst>
          </p:cNvPr>
          <p:cNvSpPr txBox="1"/>
          <p:nvPr/>
        </p:nvSpPr>
        <p:spPr>
          <a:xfrm>
            <a:off x="1095555" y="226659"/>
            <a:ext cx="10110158" cy="1015663"/>
          </a:xfrm>
          <a:prstGeom prst="rect">
            <a:avLst/>
          </a:prstGeom>
          <a:solidFill>
            <a:srgbClr val="0072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000"/>
                </a:solidFill>
                <a:latin typeface="Avenir Light"/>
                <a:cs typeface="Avenir Light"/>
              </a:rPr>
              <a:t>THE WORLD NEEDS…</a:t>
            </a:r>
            <a:endParaRPr lang="en-US" sz="6000" b="1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05315B-1BDC-8A49-A675-88D7AB73D2E2}"/>
              </a:ext>
            </a:extLst>
          </p:cNvPr>
          <p:cNvSpPr txBox="1"/>
          <p:nvPr/>
        </p:nvSpPr>
        <p:spPr>
          <a:xfrm>
            <a:off x="3540760" y="1848463"/>
            <a:ext cx="511048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PROSPECT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Prospect to Online Member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Prospect to Council Member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Non-member Prospect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79A23D-43DC-4F4C-A7E6-4990443008A6}"/>
              </a:ext>
            </a:extLst>
          </p:cNvPr>
          <p:cNvSpPr txBox="1"/>
          <p:nvPr/>
        </p:nvSpPr>
        <p:spPr>
          <a:xfrm>
            <a:off x="64034" y="199690"/>
            <a:ext cx="11918868" cy="1015663"/>
          </a:xfrm>
          <a:prstGeom prst="rect">
            <a:avLst/>
          </a:prstGeom>
          <a:solidFill>
            <a:srgbClr val="0072BD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venir Light"/>
              </a:rPr>
              <a:t>WHAT DOES SUCCESS LOOK LIKE?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164596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63E0BFF-17DC-6B4D-B9E2-E2CC915B2B17}"/>
              </a:ext>
            </a:extLst>
          </p:cNvPr>
          <p:cNvGrpSpPr/>
          <p:nvPr/>
        </p:nvGrpSpPr>
        <p:grpSpPr>
          <a:xfrm>
            <a:off x="-22036" y="0"/>
            <a:ext cx="12210988" cy="6858000"/>
            <a:chOff x="-22036" y="0"/>
            <a:chExt cx="12210988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4075988-574E-374D-85D3-6872DAB2A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88952" cy="6857999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DE8D64-2075-4F46-8609-A2DBBDF47750}"/>
                </a:ext>
              </a:extLst>
            </p:cNvPr>
            <p:cNvSpPr/>
            <p:nvPr/>
          </p:nvSpPr>
          <p:spPr>
            <a:xfrm>
              <a:off x="-22036" y="1"/>
              <a:ext cx="12192000" cy="685799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>
              <a:reflection endPos="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EC5AA26-6973-2C43-AF79-9A472129E860}"/>
              </a:ext>
            </a:extLst>
          </p:cNvPr>
          <p:cNvSpPr txBox="1"/>
          <p:nvPr/>
        </p:nvSpPr>
        <p:spPr>
          <a:xfrm>
            <a:off x="3048" y="4610919"/>
            <a:ext cx="12188952" cy="523220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accent1">
                  <a:lumMod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9280E5-833D-D142-83A5-CCD7EE59A346}"/>
              </a:ext>
            </a:extLst>
          </p:cNvPr>
          <p:cNvSpPr/>
          <p:nvPr/>
        </p:nvSpPr>
        <p:spPr>
          <a:xfrm>
            <a:off x="1580999" y="4623837"/>
            <a:ext cx="104856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Calibri" charset="0"/>
                <a:cs typeface="Calibri" charset="0"/>
              </a:rPr>
              <a:t>IT’S NOT ABOUT US!</a:t>
            </a:r>
          </a:p>
          <a:p>
            <a:pPr algn="ctr"/>
            <a:r>
              <a:rPr lang="en-US" sz="5600" b="1" dirty="0">
                <a:solidFill>
                  <a:srgbClr val="0072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Calibri" charset="0"/>
                <a:cs typeface="Calibri" charset="0"/>
              </a:rPr>
              <a:t>IT’S ABOUT THEM!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00718015-D4EE-CB46-8DBC-6FD139388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54" y="4756479"/>
            <a:ext cx="1416243" cy="140101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797269" y="5528441"/>
            <a:ext cx="100058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306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8ED319-0C39-0748-8528-1647F392CE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2BD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E41DFF-FCF3-614E-B2CF-CEE51B123ED5}"/>
              </a:ext>
            </a:extLst>
          </p:cNvPr>
          <p:cNvCxnSpPr/>
          <p:nvPr/>
        </p:nvCxnSpPr>
        <p:spPr>
          <a:xfrm>
            <a:off x="0" y="935317"/>
            <a:ext cx="599958" cy="0"/>
          </a:xfrm>
          <a:prstGeom prst="line">
            <a:avLst/>
          </a:prstGeom>
          <a:ln w="12700">
            <a:solidFill>
              <a:srgbClr val="007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5195FC12-0933-3643-9BA1-597F17E06F32}"/>
              </a:ext>
            </a:extLst>
          </p:cNvPr>
          <p:cNvGrpSpPr/>
          <p:nvPr/>
        </p:nvGrpSpPr>
        <p:grpSpPr>
          <a:xfrm>
            <a:off x="299717" y="5689600"/>
            <a:ext cx="11645212" cy="1168400"/>
            <a:chOff x="836577" y="5536627"/>
            <a:chExt cx="11645212" cy="1168400"/>
          </a:xfrm>
        </p:grpSpPr>
        <p:pic>
          <p:nvPicPr>
            <p:cNvPr id="6" name="Logo">
              <a:extLst>
                <a:ext uri="{FF2B5EF4-FFF2-40B4-BE49-F238E27FC236}">
                  <a16:creationId xmlns:a16="http://schemas.microsoft.com/office/drawing/2014/main" id="{00718015-D4EE-CB46-8DBC-6FD139388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5536627"/>
              <a:ext cx="1181100" cy="116840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A8C8A9D-229C-1A4A-9F2E-4D92D04F707A}"/>
                </a:ext>
              </a:extLst>
            </p:cNvPr>
            <p:cNvCxnSpPr>
              <a:cxnSpLocks/>
            </p:cNvCxnSpPr>
            <p:nvPr/>
          </p:nvCxnSpPr>
          <p:spPr>
            <a:xfrm>
              <a:off x="836577" y="6097819"/>
              <a:ext cx="516688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5FA6CFD-3BDF-B04E-9BDF-50CFA413C158}"/>
                </a:ext>
              </a:extLst>
            </p:cNvPr>
            <p:cNvCxnSpPr>
              <a:cxnSpLocks/>
            </p:cNvCxnSpPr>
            <p:nvPr/>
          </p:nvCxnSpPr>
          <p:spPr>
            <a:xfrm>
              <a:off x="7315429" y="6097819"/>
              <a:ext cx="516636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222AA4F-37DB-E843-886B-04B0BAAFC222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rgbClr val="0072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6C045"/>
                </a:solidFill>
                <a:latin typeface="Corbel" panose="020B0503020204020204" pitchFamily="34" charset="0"/>
                <a:cs typeface="Avenir Light"/>
              </a:rPr>
              <a:t>SUCCESS FROM THE PROSPECT’S POINT OF VIEW?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74561E-FB8C-D84B-9A99-45ADD364795D}"/>
              </a:ext>
            </a:extLst>
          </p:cNvPr>
          <p:cNvSpPr txBox="1"/>
          <p:nvPr/>
        </p:nvSpPr>
        <p:spPr>
          <a:xfrm>
            <a:off x="923229" y="707888"/>
            <a:ext cx="1102170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R</a:t>
            </a:r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each out to </a:t>
            </a:r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ME</a:t>
            </a:r>
          </a:p>
          <a:p>
            <a:pPr>
              <a:spcBef>
                <a:spcPts val="600"/>
              </a:spcBef>
            </a:pPr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E</a:t>
            </a:r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ngage </a:t>
            </a:r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ME</a:t>
            </a:r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 as a friend</a:t>
            </a:r>
          </a:p>
          <a:p>
            <a:pPr>
              <a:spcBef>
                <a:spcPts val="600"/>
              </a:spcBef>
            </a:pPr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C</a:t>
            </a:r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ommunicate with </a:t>
            </a:r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ME</a:t>
            </a:r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 early and often</a:t>
            </a:r>
          </a:p>
          <a:p>
            <a:pPr>
              <a:spcBef>
                <a:spcPts val="600"/>
              </a:spcBef>
            </a:pPr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R</a:t>
            </a:r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elate to </a:t>
            </a:r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MY</a:t>
            </a:r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 perspective</a:t>
            </a:r>
          </a:p>
          <a:p>
            <a:pPr>
              <a:spcBef>
                <a:spcPts val="600"/>
              </a:spcBef>
            </a:pPr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U</a:t>
            </a:r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nderstand </a:t>
            </a:r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MY</a:t>
            </a:r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 availability and offer </a:t>
            </a:r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ME</a:t>
            </a:r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 choices</a:t>
            </a:r>
          </a:p>
          <a:p>
            <a:pPr>
              <a:spcBef>
                <a:spcPts val="600"/>
              </a:spcBef>
            </a:pPr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I</a:t>
            </a:r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nclude </a:t>
            </a:r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MY</a:t>
            </a:r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 family </a:t>
            </a:r>
            <a:r>
              <a:rPr lang="en-US" sz="4000" i="1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and</a:t>
            </a:r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 yours</a:t>
            </a:r>
          </a:p>
          <a:p>
            <a:pPr>
              <a:spcBef>
                <a:spcPts val="600"/>
              </a:spcBef>
            </a:pPr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T</a:t>
            </a:r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hank </a:t>
            </a:r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ME</a:t>
            </a:r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 regularly and ask </a:t>
            </a:r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ME</a:t>
            </a:r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  <a:ea typeface="Gotham Book" charset="0"/>
                <a:cs typeface="Gotham Book" charset="0"/>
              </a:rPr>
              <a:t> to invite a friend</a:t>
            </a:r>
          </a:p>
        </p:txBody>
      </p:sp>
    </p:spTree>
    <p:extLst>
      <p:ext uri="{BB962C8B-B14F-4D97-AF65-F5344CB8AC3E}">
        <p14:creationId xmlns:p14="http://schemas.microsoft.com/office/powerpoint/2010/main" val="265732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63E0BFF-17DC-6B4D-B9E2-E2CC915B2B17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-2" y="0"/>
            <a:chExt cx="12192000" cy="6858000"/>
          </a:xfrm>
          <a:solidFill>
            <a:schemeClr val="bg1">
              <a:alpha val="25000"/>
            </a:schemeClr>
          </a:solidFill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4075988-574E-374D-85D3-6872DAB2A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88952" cy="6857999"/>
            </a:xfrm>
            <a:prstGeom prst="rect">
              <a:avLst/>
            </a:prstGeom>
            <a:grpFill/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DE8D64-2075-4F46-8609-A2DBBDF47750}"/>
                </a:ext>
              </a:extLst>
            </p:cNvPr>
            <p:cNvSpPr/>
            <p:nvPr/>
          </p:nvSpPr>
          <p:spPr>
            <a:xfrm>
              <a:off x="-2" y="1"/>
              <a:ext cx="12192000" cy="6857999"/>
            </a:xfrm>
            <a:prstGeom prst="rect">
              <a:avLst/>
            </a:prstGeom>
            <a:grpFill/>
            <a:ln>
              <a:noFill/>
            </a:ln>
            <a:effectLst>
              <a:reflection endPos="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EC5AA26-6973-2C43-AF79-9A472129E860}"/>
              </a:ext>
            </a:extLst>
          </p:cNvPr>
          <p:cNvSpPr txBox="1"/>
          <p:nvPr/>
        </p:nvSpPr>
        <p:spPr>
          <a:xfrm>
            <a:off x="-3048" y="4494106"/>
            <a:ext cx="12188952" cy="523220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accent1">
                  <a:lumMod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9280E5-833D-D142-83A5-CCD7EE59A346}"/>
              </a:ext>
            </a:extLst>
          </p:cNvPr>
          <p:cNvSpPr/>
          <p:nvPr/>
        </p:nvSpPr>
        <p:spPr>
          <a:xfrm>
            <a:off x="1754219" y="4939149"/>
            <a:ext cx="10323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72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Calibri" charset="0"/>
                <a:cs typeface="Calibri" charset="0"/>
              </a:rPr>
              <a:t>NOW YOU ARE READY FOR SUCCESS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00718015-D4EE-CB46-8DBC-6FD139388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91" y="4707999"/>
            <a:ext cx="1416243" cy="14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42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8ED319-0C39-0748-8528-1647F392CE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2BD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7F24E5-CFA1-374C-84C7-0EDB9A8D1A2D}"/>
              </a:ext>
            </a:extLst>
          </p:cNvPr>
          <p:cNvSpPr txBox="1"/>
          <p:nvPr/>
        </p:nvSpPr>
        <p:spPr>
          <a:xfrm>
            <a:off x="361644" y="674374"/>
            <a:ext cx="10750295" cy="1569660"/>
          </a:xfrm>
          <a:prstGeom prst="rect">
            <a:avLst/>
          </a:prstGeom>
          <a:solidFill>
            <a:srgbClr val="0072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Kenneth White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Regional Training Director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F24E5-CFA1-374C-84C7-0EDB9A8D1A2D}"/>
              </a:ext>
            </a:extLst>
          </p:cNvPr>
          <p:cNvSpPr txBox="1"/>
          <p:nvPr/>
        </p:nvSpPr>
        <p:spPr>
          <a:xfrm>
            <a:off x="2334186" y="2502911"/>
            <a:ext cx="6805217" cy="830997"/>
          </a:xfrm>
          <a:prstGeom prst="rect">
            <a:avLst/>
          </a:prstGeom>
          <a:solidFill>
            <a:srgbClr val="0072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ken.white@kofc.org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F24E5-CFA1-374C-84C7-0EDB9A8D1A2D}"/>
              </a:ext>
            </a:extLst>
          </p:cNvPr>
          <p:cNvSpPr txBox="1"/>
          <p:nvPr/>
        </p:nvSpPr>
        <p:spPr>
          <a:xfrm>
            <a:off x="2403277" y="3333908"/>
            <a:ext cx="6805217" cy="830997"/>
          </a:xfrm>
          <a:prstGeom prst="rect">
            <a:avLst/>
          </a:prstGeom>
          <a:solidFill>
            <a:srgbClr val="0072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203-500-4096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00718015-D4EE-CB46-8DBC-6FD139388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482" y="4247172"/>
            <a:ext cx="2294988" cy="227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27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8ED319-0C39-0748-8528-1647F392CE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2BD"/>
                </a:solidFill>
              </a:rPr>
              <a:t>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E41DFF-FCF3-614E-B2CF-CEE51B123ED5}"/>
              </a:ext>
            </a:extLst>
          </p:cNvPr>
          <p:cNvCxnSpPr/>
          <p:nvPr/>
        </p:nvCxnSpPr>
        <p:spPr>
          <a:xfrm>
            <a:off x="0" y="935317"/>
            <a:ext cx="599958" cy="0"/>
          </a:xfrm>
          <a:prstGeom prst="line">
            <a:avLst/>
          </a:prstGeom>
          <a:ln w="12700">
            <a:solidFill>
              <a:srgbClr val="007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Logo">
            <a:extLst>
              <a:ext uri="{FF2B5EF4-FFF2-40B4-BE49-F238E27FC236}">
                <a16:creationId xmlns:a16="http://schemas.microsoft.com/office/drawing/2014/main" id="{00718015-D4EE-CB46-8DBC-6FD139388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506" y="3221101"/>
            <a:ext cx="2294988" cy="227031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45DF2EF-AABA-8A4B-92D9-74B48266C95E}"/>
              </a:ext>
            </a:extLst>
          </p:cNvPr>
          <p:cNvGrpSpPr/>
          <p:nvPr/>
        </p:nvGrpSpPr>
        <p:grpSpPr>
          <a:xfrm>
            <a:off x="282996" y="2099654"/>
            <a:ext cx="11626008" cy="1107996"/>
            <a:chOff x="273394" y="2099654"/>
            <a:chExt cx="11626008" cy="110799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0C7FD4D-5C8E-ED4A-A46C-646F8C53A570}"/>
                </a:ext>
              </a:extLst>
            </p:cNvPr>
            <p:cNvCxnSpPr>
              <a:cxnSpLocks/>
            </p:cNvCxnSpPr>
            <p:nvPr/>
          </p:nvCxnSpPr>
          <p:spPr>
            <a:xfrm>
              <a:off x="273394" y="2592097"/>
              <a:ext cx="344872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C7F24E5-CFA1-374C-84C7-0EDB9A8D1A2D}"/>
                </a:ext>
              </a:extLst>
            </p:cNvPr>
            <p:cNvSpPr txBox="1"/>
            <p:nvPr/>
          </p:nvSpPr>
          <p:spPr>
            <a:xfrm>
              <a:off x="3722117" y="2099654"/>
              <a:ext cx="4747766" cy="1107996"/>
            </a:xfrm>
            <a:prstGeom prst="rect">
              <a:avLst/>
            </a:prstGeom>
            <a:solidFill>
              <a:srgbClr val="0072B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 panose="020B0503020204020204" pitchFamily="34" charset="0"/>
                  <a:ea typeface="Gotham Book" charset="0"/>
                  <a:cs typeface="Gotham Book" charset="0"/>
                </a:rPr>
                <a:t>THANK YOU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BE6EAFF-1D5B-7C43-9ADC-39F9664F75AF}"/>
                </a:ext>
              </a:extLst>
            </p:cNvPr>
            <p:cNvCxnSpPr>
              <a:cxnSpLocks/>
            </p:cNvCxnSpPr>
            <p:nvPr/>
          </p:nvCxnSpPr>
          <p:spPr>
            <a:xfrm>
              <a:off x="8450679" y="2592097"/>
              <a:ext cx="344872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7523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01168"/>
            <a:ext cx="121889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1" y="100585"/>
            <a:ext cx="12037672" cy="6757415"/>
            <a:chOff x="-1" y="50292"/>
            <a:chExt cx="11469592" cy="665473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0679" y="3319157"/>
              <a:ext cx="3364069" cy="3197026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A8C8A9D-229C-1A4A-9F2E-4D92D04F707A}"/>
                </a:ext>
              </a:extLst>
            </p:cNvPr>
            <p:cNvCxnSpPr/>
            <p:nvPr/>
          </p:nvCxnSpPr>
          <p:spPr>
            <a:xfrm>
              <a:off x="-1" y="6202533"/>
              <a:ext cx="3484991" cy="0"/>
            </a:xfrm>
            <a:prstGeom prst="line">
              <a:avLst/>
            </a:prstGeom>
            <a:ln w="12700">
              <a:solidFill>
                <a:srgbClr val="0072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5FA6CFD-3BDF-B04E-9BDF-50CFA413C158}"/>
                </a:ext>
              </a:extLst>
            </p:cNvPr>
            <p:cNvCxnSpPr>
              <a:cxnSpLocks/>
            </p:cNvCxnSpPr>
            <p:nvPr/>
          </p:nvCxnSpPr>
          <p:spPr>
            <a:xfrm>
              <a:off x="4568990" y="6202533"/>
              <a:ext cx="2133656" cy="0"/>
            </a:xfrm>
            <a:prstGeom prst="line">
              <a:avLst/>
            </a:prstGeom>
            <a:ln w="12700">
              <a:solidFill>
                <a:srgbClr val="0072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C406D4-CCD5-724C-BC1D-DF336F564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485"/>
            <a:stretch/>
          </p:blipFill>
          <p:spPr>
            <a:xfrm>
              <a:off x="5897469" y="227372"/>
              <a:ext cx="5572122" cy="342490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79453" y="815009"/>
              <a:ext cx="5472859" cy="3398266"/>
            </a:xfrm>
            <a:prstGeom prst="rect">
              <a:avLst/>
            </a:prstGeom>
          </p:spPr>
        </p:pic>
        <p:pic>
          <p:nvPicPr>
            <p:cNvPr id="6" name="Logo">
              <a:extLst>
                <a:ext uri="{FF2B5EF4-FFF2-40B4-BE49-F238E27FC236}">
                  <a16:creationId xmlns:a16="http://schemas.microsoft.com/office/drawing/2014/main" id="{00718015-D4EE-CB46-8DBC-6FD139388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36469" y="5714470"/>
              <a:ext cx="1001324" cy="9905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817426-B969-4241-8B2E-127A3DEE58D9}"/>
                </a:ext>
              </a:extLst>
            </p:cNvPr>
            <p:cNvSpPr txBox="1"/>
            <p:nvPr/>
          </p:nvSpPr>
          <p:spPr>
            <a:xfrm>
              <a:off x="522260" y="50292"/>
              <a:ext cx="6028419" cy="5509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rgbClr val="0072B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 panose="020B0503020204020204" pitchFamily="34" charset="0"/>
                  <a:ea typeface="Gotham Book" charset="0"/>
                  <a:cs typeface="Gotham Book" charset="0"/>
                </a:rPr>
                <a:t>WHY </a:t>
              </a:r>
            </a:p>
            <a:p>
              <a:r>
                <a:rPr lang="en-US" sz="8800" b="1" dirty="0">
                  <a:solidFill>
                    <a:srgbClr val="0072B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 panose="020B0503020204020204" pitchFamily="34" charset="0"/>
                  <a:ea typeface="Gotham Book" charset="0"/>
                  <a:cs typeface="Gotham Book" charset="0"/>
                </a:rPr>
                <a:t>DID</a:t>
              </a:r>
            </a:p>
            <a:p>
              <a:r>
                <a:rPr lang="en-US" sz="8800" b="1" dirty="0">
                  <a:solidFill>
                    <a:srgbClr val="0072B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 panose="020B0503020204020204" pitchFamily="34" charset="0"/>
                  <a:ea typeface="Gotham Book" charset="0"/>
                  <a:cs typeface="Gotham Book" charset="0"/>
                </a:rPr>
                <a:t>YOU </a:t>
              </a:r>
            </a:p>
            <a:p>
              <a:r>
                <a:rPr lang="en-US" sz="8800" b="1" dirty="0">
                  <a:solidFill>
                    <a:srgbClr val="0072B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 panose="020B0503020204020204" pitchFamily="34" charset="0"/>
                  <a:ea typeface="Gotham Book" charset="0"/>
                  <a:cs typeface="Gotham Book" charset="0"/>
                </a:rPr>
                <a:t>JOIN?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1208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r="13964"/>
          <a:stretch/>
        </p:blipFill>
        <p:spPr>
          <a:xfrm>
            <a:off x="1245328" y="47427"/>
            <a:ext cx="5040192" cy="6588908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127000" dist="381000" dir="7200000" algn="tl" rotWithShape="0">
              <a:srgbClr val="333333">
                <a:alpha val="70000"/>
              </a:srgbClr>
            </a:outerShdw>
          </a:effectLst>
        </p:spPr>
      </p:pic>
      <p:pic>
        <p:nvPicPr>
          <p:cNvPr id="2" name="Picture 1" descr="Image result for fr mcgivney prayer card">
            <a:extLst>
              <a:ext uri="{FF2B5EF4-FFF2-40B4-BE49-F238E27FC236}">
                <a16:creationId xmlns:a16="http://schemas.microsoft.com/office/drawing/2014/main" id="{E10898C1-8CF9-D740-9FC8-40D3E8909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325" y="46955"/>
            <a:ext cx="5040191" cy="6589428"/>
          </a:xfrm>
          <a:prstGeom prst="rect">
            <a:avLst/>
          </a:prstGeom>
          <a:noFill/>
          <a:effectLst>
            <a:outerShdw blurRad="127000" dist="381000" dir="36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41719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8290"/>
            <a:ext cx="121889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8C8A9D-229C-1A4A-9F2E-4D92D04F707A}"/>
              </a:ext>
            </a:extLst>
          </p:cNvPr>
          <p:cNvCxnSpPr/>
          <p:nvPr/>
        </p:nvCxnSpPr>
        <p:spPr>
          <a:xfrm>
            <a:off x="63798" y="6331736"/>
            <a:ext cx="3657600" cy="0"/>
          </a:xfrm>
          <a:prstGeom prst="line">
            <a:avLst/>
          </a:prstGeom>
          <a:ln w="12700">
            <a:solidFill>
              <a:srgbClr val="007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FA6CFD-3BDF-B04E-9BDF-50CFA413C158}"/>
              </a:ext>
            </a:extLst>
          </p:cNvPr>
          <p:cNvCxnSpPr>
            <a:cxnSpLocks/>
          </p:cNvCxnSpPr>
          <p:nvPr/>
        </p:nvCxnSpPr>
        <p:spPr>
          <a:xfrm>
            <a:off x="4814617" y="6331736"/>
            <a:ext cx="3474720" cy="0"/>
          </a:xfrm>
          <a:prstGeom prst="line">
            <a:avLst/>
          </a:prstGeom>
          <a:ln w="12700">
            <a:solidFill>
              <a:srgbClr val="007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Logo">
            <a:extLst>
              <a:ext uri="{FF2B5EF4-FFF2-40B4-BE49-F238E27FC236}">
                <a16:creationId xmlns:a16="http://schemas.microsoft.com/office/drawing/2014/main" id="{00718015-D4EE-CB46-8DBC-6FD139388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692" y="5852160"/>
            <a:ext cx="1016773" cy="1005840"/>
          </a:xfrm>
          <a:prstGeom prst="rect">
            <a:avLst/>
          </a:prstGeom>
        </p:spPr>
      </p:pic>
      <p:pic>
        <p:nvPicPr>
          <p:cNvPr id="16" name="Color">
            <a:extLst>
              <a:ext uri="{FF2B5EF4-FFF2-40B4-BE49-F238E27FC236}">
                <a16:creationId xmlns:a16="http://schemas.microsoft.com/office/drawing/2014/main" id="{6A9A81F9-31E5-3741-80D8-35F351C6E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379" y="286258"/>
            <a:ext cx="5106505" cy="3066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234" y="793266"/>
            <a:ext cx="5741694" cy="3189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817426-B969-4241-8B2E-127A3DEE58D9}"/>
              </a:ext>
            </a:extLst>
          </p:cNvPr>
          <p:cNvSpPr txBox="1"/>
          <p:nvPr/>
        </p:nvSpPr>
        <p:spPr>
          <a:xfrm>
            <a:off x="599958" y="533468"/>
            <a:ext cx="60284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2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WHAT’S </a:t>
            </a:r>
          </a:p>
          <a:p>
            <a:r>
              <a:rPr lang="en-US" sz="7200" b="1" dirty="0">
                <a:solidFill>
                  <a:srgbClr val="0072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YOUR COUNCIL STORY?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" t="7849" r="15699" b="6418"/>
          <a:stretch/>
        </p:blipFill>
        <p:spPr>
          <a:xfrm>
            <a:off x="6894469" y="3792693"/>
            <a:ext cx="4037611" cy="29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72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8ED319-0C39-0748-8528-1647F392CE3B}"/>
              </a:ext>
            </a:extLst>
          </p:cNvPr>
          <p:cNvSpPr/>
          <p:nvPr/>
        </p:nvSpPr>
        <p:spPr>
          <a:xfrm>
            <a:off x="-27317" y="0"/>
            <a:ext cx="12246634" cy="6858000"/>
          </a:xfrm>
          <a:prstGeom prst="rect">
            <a:avLst/>
          </a:prstGeom>
          <a:solidFill>
            <a:srgbClr val="007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72BD"/>
                </a:solidFill>
              </a:rPr>
              <a:t> </a:t>
            </a:r>
            <a:endParaRPr lang="en-US" dirty="0">
              <a:solidFill>
                <a:srgbClr val="0072BD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E41DFF-FCF3-614E-B2CF-CEE51B123ED5}"/>
              </a:ext>
            </a:extLst>
          </p:cNvPr>
          <p:cNvCxnSpPr/>
          <p:nvPr/>
        </p:nvCxnSpPr>
        <p:spPr>
          <a:xfrm>
            <a:off x="0" y="935317"/>
            <a:ext cx="599958" cy="0"/>
          </a:xfrm>
          <a:prstGeom prst="line">
            <a:avLst/>
          </a:prstGeom>
          <a:ln w="12700">
            <a:solidFill>
              <a:srgbClr val="007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Logo">
            <a:extLst>
              <a:ext uri="{FF2B5EF4-FFF2-40B4-BE49-F238E27FC236}">
                <a16:creationId xmlns:a16="http://schemas.microsoft.com/office/drawing/2014/main" id="{5195FC12-0933-3643-9BA1-597F17E06F32}"/>
              </a:ext>
            </a:extLst>
          </p:cNvPr>
          <p:cNvGrpSpPr/>
          <p:nvPr/>
        </p:nvGrpSpPr>
        <p:grpSpPr>
          <a:xfrm>
            <a:off x="273132" y="5536627"/>
            <a:ext cx="11645212" cy="1168400"/>
            <a:chOff x="836577" y="5536627"/>
            <a:chExt cx="11645212" cy="1168400"/>
          </a:xfrm>
        </p:grpSpPr>
        <p:pic>
          <p:nvPicPr>
            <p:cNvPr id="6" name="Logo">
              <a:extLst>
                <a:ext uri="{FF2B5EF4-FFF2-40B4-BE49-F238E27FC236}">
                  <a16:creationId xmlns:a16="http://schemas.microsoft.com/office/drawing/2014/main" id="{00718015-D4EE-CB46-8DBC-6FD139388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5536627"/>
              <a:ext cx="1181100" cy="116840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A8C8A9D-229C-1A4A-9F2E-4D92D04F707A}"/>
                </a:ext>
              </a:extLst>
            </p:cNvPr>
            <p:cNvCxnSpPr>
              <a:cxnSpLocks/>
            </p:cNvCxnSpPr>
            <p:nvPr/>
          </p:nvCxnSpPr>
          <p:spPr>
            <a:xfrm>
              <a:off x="836577" y="6097819"/>
              <a:ext cx="516688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5FA6CFD-3BDF-B04E-9BDF-50CFA413C158}"/>
                </a:ext>
              </a:extLst>
            </p:cNvPr>
            <p:cNvCxnSpPr>
              <a:cxnSpLocks/>
            </p:cNvCxnSpPr>
            <p:nvPr/>
          </p:nvCxnSpPr>
          <p:spPr>
            <a:xfrm>
              <a:off x="7315429" y="6097819"/>
              <a:ext cx="516636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FD354A9-6468-6F42-BA3C-56A05F18D08E}"/>
              </a:ext>
            </a:extLst>
          </p:cNvPr>
          <p:cNvCxnSpPr>
            <a:cxnSpLocks/>
          </p:cNvCxnSpPr>
          <p:nvPr/>
        </p:nvCxnSpPr>
        <p:spPr>
          <a:xfrm>
            <a:off x="7973516" y="2140837"/>
            <a:ext cx="0" cy="23074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405315B-1BDC-8A49-A675-88D7AB73D2E2}"/>
              </a:ext>
            </a:extLst>
          </p:cNvPr>
          <p:cNvSpPr txBox="1"/>
          <p:nvPr/>
        </p:nvSpPr>
        <p:spPr>
          <a:xfrm>
            <a:off x="4492537" y="2285802"/>
            <a:ext cx="34809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Training</a:t>
            </a: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Programs</a:t>
            </a: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Ceremonials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A9101D-6F5C-C14E-8D85-249EB6CA9AFE}"/>
              </a:ext>
            </a:extLst>
          </p:cNvPr>
          <p:cNvCxnSpPr>
            <a:cxnSpLocks/>
          </p:cNvCxnSpPr>
          <p:nvPr/>
        </p:nvCxnSpPr>
        <p:spPr>
          <a:xfrm>
            <a:off x="4221465" y="2140837"/>
            <a:ext cx="0" cy="23074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C7F24E5-CFA1-374C-84C7-0EDB9A8D1A2D}"/>
              </a:ext>
            </a:extLst>
          </p:cNvPr>
          <p:cNvSpPr txBox="1"/>
          <p:nvPr/>
        </p:nvSpPr>
        <p:spPr>
          <a:xfrm>
            <a:off x="238272" y="2285802"/>
            <a:ext cx="3860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Charity Projects</a:t>
            </a: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Participants</a:t>
            </a: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Volunteer Hours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574E2E-10C3-6044-A0D5-BFE1CF2BE7B2}"/>
              </a:ext>
            </a:extLst>
          </p:cNvPr>
          <p:cNvSpPr txBox="1"/>
          <p:nvPr/>
        </p:nvSpPr>
        <p:spPr>
          <a:xfrm>
            <a:off x="8244586" y="2252819"/>
            <a:ext cx="3354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Church Drives</a:t>
            </a: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Prospects</a:t>
            </a: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Members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79A23D-43DC-4F4C-A7E6-4990443008A6}"/>
              </a:ext>
            </a:extLst>
          </p:cNvPr>
          <p:cNvSpPr txBox="1"/>
          <p:nvPr/>
        </p:nvSpPr>
        <p:spPr>
          <a:xfrm>
            <a:off x="15240" y="393075"/>
            <a:ext cx="12161520" cy="923330"/>
          </a:xfrm>
          <a:prstGeom prst="rect">
            <a:avLst/>
          </a:prstGeom>
          <a:solidFill>
            <a:srgbClr val="0072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venir Light"/>
              </a:rPr>
              <a:t>COUNCIL GROWTH IS QUANTIFIABLE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357494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63E0BFF-17DC-6B4D-B9E2-E2CC915B2B17}"/>
              </a:ext>
            </a:extLst>
          </p:cNvPr>
          <p:cNvGrpSpPr/>
          <p:nvPr/>
        </p:nvGrpSpPr>
        <p:grpSpPr>
          <a:xfrm>
            <a:off x="-22036" y="0"/>
            <a:ext cx="12210988" cy="6858000"/>
            <a:chOff x="-22036" y="0"/>
            <a:chExt cx="12210988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4075988-574E-374D-85D3-6872DAB2A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88952" cy="6857999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DE8D64-2075-4F46-8609-A2DBBDF47750}"/>
                </a:ext>
              </a:extLst>
            </p:cNvPr>
            <p:cNvSpPr/>
            <p:nvPr/>
          </p:nvSpPr>
          <p:spPr>
            <a:xfrm>
              <a:off x="-22036" y="1"/>
              <a:ext cx="12192000" cy="685799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>
              <a:reflection endPos="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EC5AA26-6973-2C43-AF79-9A472129E860}"/>
              </a:ext>
            </a:extLst>
          </p:cNvPr>
          <p:cNvSpPr txBox="1"/>
          <p:nvPr/>
        </p:nvSpPr>
        <p:spPr>
          <a:xfrm>
            <a:off x="3048" y="4610919"/>
            <a:ext cx="12188952" cy="523220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accent1">
                  <a:lumMod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9280E5-833D-D142-83A5-CCD7EE59A346}"/>
              </a:ext>
            </a:extLst>
          </p:cNvPr>
          <p:cNvSpPr/>
          <p:nvPr/>
        </p:nvSpPr>
        <p:spPr>
          <a:xfrm>
            <a:off x="1580999" y="4623837"/>
            <a:ext cx="104856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Calibri" charset="0"/>
                <a:cs typeface="Calibri" charset="0"/>
              </a:rPr>
              <a:t>RELEVANT</a:t>
            </a:r>
            <a:r>
              <a:rPr lang="en-US" sz="5400" b="1" dirty="0">
                <a:solidFill>
                  <a:srgbClr val="F6C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Calibri" charset="0"/>
                <a:cs typeface="Calibri" charset="0"/>
              </a:rPr>
              <a:t> </a:t>
            </a:r>
            <a:r>
              <a:rPr lang="en-US" sz="5400" b="1" dirty="0">
                <a:solidFill>
                  <a:srgbClr val="E7B2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Calibri" charset="0"/>
                <a:cs typeface="Calibri" charset="0"/>
              </a:rPr>
              <a:t>•</a:t>
            </a:r>
            <a:r>
              <a:rPr lang="en-US" sz="5400" b="1" dirty="0">
                <a:solidFill>
                  <a:srgbClr val="F6C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Calibri" charset="0"/>
                <a:cs typeface="Calibri" charset="0"/>
              </a:rPr>
              <a:t> 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Calibri" charset="0"/>
                <a:cs typeface="Calibri" charset="0"/>
              </a:rPr>
              <a:t>ACTIVE</a:t>
            </a:r>
            <a:r>
              <a:rPr lang="en-US" sz="5400" b="1" dirty="0">
                <a:solidFill>
                  <a:srgbClr val="F6C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Calibri" charset="0"/>
                <a:cs typeface="Calibri" charset="0"/>
              </a:rPr>
              <a:t> </a:t>
            </a:r>
            <a:r>
              <a:rPr lang="en-US" sz="5400" b="1" dirty="0">
                <a:solidFill>
                  <a:srgbClr val="E7B2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Calibri" charset="0"/>
                <a:cs typeface="Calibri" charset="0"/>
              </a:rPr>
              <a:t>• 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Calibri" charset="0"/>
                <a:cs typeface="Calibri" charset="0"/>
              </a:rPr>
              <a:t>ENGAGED</a:t>
            </a:r>
          </a:p>
          <a:p>
            <a:pPr algn="ctr"/>
            <a:r>
              <a:rPr lang="en-US" sz="5600" b="1" dirty="0">
                <a:solidFill>
                  <a:srgbClr val="0072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Calibri" charset="0"/>
                <a:cs typeface="Calibri" charset="0"/>
              </a:rPr>
              <a:t>WE CAN GET THERE TOGETHER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00718015-D4EE-CB46-8DBC-6FD139388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54" y="4756479"/>
            <a:ext cx="1416243" cy="140101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797269" y="5528441"/>
            <a:ext cx="100058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593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9367"/>
            <a:ext cx="12192000" cy="73373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C5AA26-6973-2C43-AF79-9A472129E860}"/>
              </a:ext>
            </a:extLst>
          </p:cNvPr>
          <p:cNvSpPr txBox="1"/>
          <p:nvPr/>
        </p:nvSpPr>
        <p:spPr>
          <a:xfrm>
            <a:off x="3048" y="5029200"/>
            <a:ext cx="12188952" cy="523220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accent1">
                  <a:lumMod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9280E5-833D-D142-83A5-CCD7EE59A346}"/>
              </a:ext>
            </a:extLst>
          </p:cNvPr>
          <p:cNvSpPr/>
          <p:nvPr/>
        </p:nvSpPr>
        <p:spPr>
          <a:xfrm>
            <a:off x="1981378" y="5348081"/>
            <a:ext cx="10210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0072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Calibri" charset="0"/>
                <a:cs typeface="Calibri" charset="0"/>
              </a:rPr>
              <a:t>DELTA CHURCH DRIVE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00718015-D4EE-CB46-8DBC-6FD139388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99" y="5348079"/>
            <a:ext cx="1416243" cy="14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8487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8ED319-0C39-0748-8528-1647F392CE3B}"/>
              </a:ext>
            </a:extLst>
          </p:cNvPr>
          <p:cNvSpPr/>
          <p:nvPr/>
        </p:nvSpPr>
        <p:spPr>
          <a:xfrm>
            <a:off x="-27317" y="0"/>
            <a:ext cx="12246634" cy="6858000"/>
          </a:xfrm>
          <a:prstGeom prst="rect">
            <a:avLst/>
          </a:prstGeom>
          <a:solidFill>
            <a:srgbClr val="007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72BD"/>
                </a:solidFill>
              </a:rPr>
              <a:t> </a:t>
            </a:r>
            <a:endParaRPr lang="en-US" dirty="0">
              <a:solidFill>
                <a:srgbClr val="0072BD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E41DFF-FCF3-614E-B2CF-CEE51B123ED5}"/>
              </a:ext>
            </a:extLst>
          </p:cNvPr>
          <p:cNvCxnSpPr/>
          <p:nvPr/>
        </p:nvCxnSpPr>
        <p:spPr>
          <a:xfrm>
            <a:off x="0" y="935317"/>
            <a:ext cx="599958" cy="0"/>
          </a:xfrm>
          <a:prstGeom prst="line">
            <a:avLst/>
          </a:prstGeom>
          <a:ln w="12700">
            <a:solidFill>
              <a:srgbClr val="007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Logo">
            <a:extLst>
              <a:ext uri="{FF2B5EF4-FFF2-40B4-BE49-F238E27FC236}">
                <a16:creationId xmlns:a16="http://schemas.microsoft.com/office/drawing/2014/main" id="{5195FC12-0933-3643-9BA1-597F17E06F32}"/>
              </a:ext>
            </a:extLst>
          </p:cNvPr>
          <p:cNvGrpSpPr/>
          <p:nvPr/>
        </p:nvGrpSpPr>
        <p:grpSpPr>
          <a:xfrm>
            <a:off x="273132" y="5536627"/>
            <a:ext cx="11645212" cy="1168400"/>
            <a:chOff x="836577" y="5536627"/>
            <a:chExt cx="11645212" cy="1168400"/>
          </a:xfrm>
        </p:grpSpPr>
        <p:pic>
          <p:nvPicPr>
            <p:cNvPr id="6" name="Logo">
              <a:extLst>
                <a:ext uri="{FF2B5EF4-FFF2-40B4-BE49-F238E27FC236}">
                  <a16:creationId xmlns:a16="http://schemas.microsoft.com/office/drawing/2014/main" id="{00718015-D4EE-CB46-8DBC-6FD139388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5536627"/>
              <a:ext cx="1181100" cy="116840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A8C8A9D-229C-1A4A-9F2E-4D92D04F707A}"/>
                </a:ext>
              </a:extLst>
            </p:cNvPr>
            <p:cNvCxnSpPr>
              <a:cxnSpLocks/>
            </p:cNvCxnSpPr>
            <p:nvPr/>
          </p:nvCxnSpPr>
          <p:spPr>
            <a:xfrm>
              <a:off x="836577" y="6097819"/>
              <a:ext cx="516688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5FA6CFD-3BDF-B04E-9BDF-50CFA413C158}"/>
                </a:ext>
              </a:extLst>
            </p:cNvPr>
            <p:cNvCxnSpPr>
              <a:cxnSpLocks/>
            </p:cNvCxnSpPr>
            <p:nvPr/>
          </p:nvCxnSpPr>
          <p:spPr>
            <a:xfrm>
              <a:off x="7315429" y="6097819"/>
              <a:ext cx="516636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FD354A9-6468-6F42-BA3C-56A05F18D08E}"/>
              </a:ext>
            </a:extLst>
          </p:cNvPr>
          <p:cNvCxnSpPr>
            <a:cxnSpLocks/>
          </p:cNvCxnSpPr>
          <p:nvPr/>
        </p:nvCxnSpPr>
        <p:spPr>
          <a:xfrm>
            <a:off x="7985411" y="2326267"/>
            <a:ext cx="6964" cy="21606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405315B-1BDC-8A49-A675-88D7AB73D2E2}"/>
              </a:ext>
            </a:extLst>
          </p:cNvPr>
          <p:cNvSpPr txBox="1"/>
          <p:nvPr/>
        </p:nvSpPr>
        <p:spPr>
          <a:xfrm>
            <a:off x="8137234" y="2758081"/>
            <a:ext cx="401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PROSPECT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A9101D-6F5C-C14E-8D85-249EB6CA9AFE}"/>
              </a:ext>
            </a:extLst>
          </p:cNvPr>
          <p:cNvCxnSpPr>
            <a:cxnSpLocks/>
          </p:cNvCxnSpPr>
          <p:nvPr/>
        </p:nvCxnSpPr>
        <p:spPr>
          <a:xfrm flipH="1">
            <a:off x="3988449" y="2326266"/>
            <a:ext cx="2838" cy="21606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C7F24E5-CFA1-374C-84C7-0EDB9A8D1A2D}"/>
              </a:ext>
            </a:extLst>
          </p:cNvPr>
          <p:cNvSpPr txBox="1"/>
          <p:nvPr/>
        </p:nvSpPr>
        <p:spPr>
          <a:xfrm>
            <a:off x="4245814" y="2781751"/>
            <a:ext cx="3594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PROCESS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574E2E-10C3-6044-A0D5-BFE1CF2BE7B2}"/>
              </a:ext>
            </a:extLst>
          </p:cNvPr>
          <p:cNvSpPr txBox="1"/>
          <p:nvPr/>
        </p:nvSpPr>
        <p:spPr>
          <a:xfrm>
            <a:off x="669773" y="2734327"/>
            <a:ext cx="2992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PEOPLE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79A23D-43DC-4F4C-A7E6-4990443008A6}"/>
              </a:ext>
            </a:extLst>
          </p:cNvPr>
          <p:cNvSpPr txBox="1"/>
          <p:nvPr/>
        </p:nvSpPr>
        <p:spPr>
          <a:xfrm>
            <a:off x="211604" y="427487"/>
            <a:ext cx="11918868" cy="1015663"/>
          </a:xfrm>
          <a:prstGeom prst="rect">
            <a:avLst/>
          </a:prstGeom>
          <a:solidFill>
            <a:srgbClr val="0072BD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venir Light"/>
              </a:rPr>
              <a:t>WHAT DOES SUCCESS LOOK LIKE?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412363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8ED319-0C39-0748-8528-1647F392CE3B}"/>
              </a:ext>
            </a:extLst>
          </p:cNvPr>
          <p:cNvSpPr/>
          <p:nvPr/>
        </p:nvSpPr>
        <p:spPr>
          <a:xfrm>
            <a:off x="-68283" y="-33569"/>
            <a:ext cx="12328566" cy="6925138"/>
          </a:xfrm>
          <a:prstGeom prst="rect">
            <a:avLst/>
          </a:prstGeom>
          <a:solidFill>
            <a:srgbClr val="007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72BD"/>
                </a:solidFill>
              </a:rPr>
              <a:t> </a:t>
            </a:r>
            <a:endParaRPr lang="en-US" dirty="0">
              <a:solidFill>
                <a:srgbClr val="0072BD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E41DFF-FCF3-614E-B2CF-CEE51B123ED5}"/>
              </a:ext>
            </a:extLst>
          </p:cNvPr>
          <p:cNvCxnSpPr/>
          <p:nvPr/>
        </p:nvCxnSpPr>
        <p:spPr>
          <a:xfrm>
            <a:off x="0" y="935317"/>
            <a:ext cx="599958" cy="0"/>
          </a:xfrm>
          <a:prstGeom prst="line">
            <a:avLst/>
          </a:prstGeom>
          <a:ln w="12700">
            <a:solidFill>
              <a:srgbClr val="007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Logo">
            <a:extLst>
              <a:ext uri="{FF2B5EF4-FFF2-40B4-BE49-F238E27FC236}">
                <a16:creationId xmlns:a16="http://schemas.microsoft.com/office/drawing/2014/main" id="{5195FC12-0933-3643-9BA1-597F17E06F32}"/>
              </a:ext>
            </a:extLst>
          </p:cNvPr>
          <p:cNvGrpSpPr/>
          <p:nvPr/>
        </p:nvGrpSpPr>
        <p:grpSpPr>
          <a:xfrm>
            <a:off x="273132" y="5536627"/>
            <a:ext cx="11645212" cy="1168400"/>
            <a:chOff x="836577" y="5536627"/>
            <a:chExt cx="11645212" cy="1168400"/>
          </a:xfrm>
        </p:grpSpPr>
        <p:pic>
          <p:nvPicPr>
            <p:cNvPr id="6" name="Logo">
              <a:extLst>
                <a:ext uri="{FF2B5EF4-FFF2-40B4-BE49-F238E27FC236}">
                  <a16:creationId xmlns:a16="http://schemas.microsoft.com/office/drawing/2014/main" id="{00718015-D4EE-CB46-8DBC-6FD139388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5536627"/>
              <a:ext cx="1181100" cy="116840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A8C8A9D-229C-1A4A-9F2E-4D92D04F707A}"/>
                </a:ext>
              </a:extLst>
            </p:cNvPr>
            <p:cNvCxnSpPr>
              <a:cxnSpLocks/>
            </p:cNvCxnSpPr>
            <p:nvPr/>
          </p:nvCxnSpPr>
          <p:spPr>
            <a:xfrm>
              <a:off x="836577" y="6097819"/>
              <a:ext cx="516688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5FA6CFD-3BDF-B04E-9BDF-50CFA413C158}"/>
                </a:ext>
              </a:extLst>
            </p:cNvPr>
            <p:cNvCxnSpPr>
              <a:cxnSpLocks/>
            </p:cNvCxnSpPr>
            <p:nvPr/>
          </p:nvCxnSpPr>
          <p:spPr>
            <a:xfrm>
              <a:off x="7315429" y="6097819"/>
              <a:ext cx="516636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E574E2E-10C3-6044-A0D5-BFE1CF2BE7B2}"/>
              </a:ext>
            </a:extLst>
          </p:cNvPr>
          <p:cNvSpPr txBox="1"/>
          <p:nvPr/>
        </p:nvSpPr>
        <p:spPr>
          <a:xfrm>
            <a:off x="1659475" y="1108761"/>
            <a:ext cx="887305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PEOPLE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Aligned Pastor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Ample Knights ( Ambassadors)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Visible Families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Compelling Pulpit Speaker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Gotham Book" charset="0"/>
                <a:cs typeface="Gotham Book" charset="0"/>
              </a:rPr>
              <a:t>Engaged District Deputy and Field Agent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79A23D-43DC-4F4C-A7E6-4990443008A6}"/>
              </a:ext>
            </a:extLst>
          </p:cNvPr>
          <p:cNvSpPr txBox="1"/>
          <p:nvPr/>
        </p:nvSpPr>
        <p:spPr>
          <a:xfrm>
            <a:off x="163671" y="22819"/>
            <a:ext cx="11918868" cy="1015663"/>
          </a:xfrm>
          <a:prstGeom prst="rect">
            <a:avLst/>
          </a:prstGeom>
          <a:solidFill>
            <a:srgbClr val="0072BD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venir Light"/>
              </a:rPr>
              <a:t>WHAT DOES SUCCESS LOOK LIKE?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0359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21263</TotalTime>
  <Words>1313</Words>
  <Application>Microsoft Office PowerPoint</Application>
  <PresentationFormat>Widescreen</PresentationFormat>
  <Paragraphs>277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Avenir Heavy</vt:lpstr>
      <vt:lpstr>Avenir Light</vt:lpstr>
      <vt:lpstr>Calibri</vt:lpstr>
      <vt:lpstr>Calibri Light</vt:lpstr>
      <vt:lpstr>Corbel</vt:lpstr>
      <vt:lpstr>Garamond</vt:lpstr>
      <vt:lpstr>Gotham Book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PLANNING</vt:lpstr>
      <vt:lpstr>PLANNING</vt:lpstr>
      <vt:lpstr>PowerPoint Presentation</vt:lpstr>
      <vt:lpstr>PREPARATION</vt:lpstr>
      <vt:lpstr>PREPARATION</vt:lpstr>
      <vt:lpstr>PREPARATION</vt:lpstr>
      <vt:lpstr>PREPARATION</vt:lpstr>
      <vt:lpstr>PREPARATION</vt:lpstr>
      <vt:lpstr>PREPARATION</vt:lpstr>
      <vt:lpstr>PREPARATION</vt:lpstr>
      <vt:lpstr>PREPARATION</vt:lpstr>
      <vt:lpstr>IMPLEMENTATION</vt:lpstr>
      <vt:lpstr>WELCOMING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Knights of Columbus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R. Nolan</dc:creator>
  <cp:lastModifiedBy>Joseph Shanks</cp:lastModifiedBy>
  <cp:revision>994</cp:revision>
  <cp:lastPrinted>2018-12-21T12:52:19Z</cp:lastPrinted>
  <dcterms:created xsi:type="dcterms:W3CDTF">2017-01-08T21:18:50Z</dcterms:created>
  <dcterms:modified xsi:type="dcterms:W3CDTF">2019-03-29T02:50:59Z</dcterms:modified>
</cp:coreProperties>
</file>