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256" r:id="rId2"/>
    <p:sldId id="257" r:id="rId3"/>
    <p:sldId id="258" r:id="rId4"/>
    <p:sldId id="259" r:id="rId5"/>
    <p:sldId id="260" r:id="rId6"/>
    <p:sldId id="281"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412"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8" r:id="rId41"/>
    <p:sldId id="319" r:id="rId42"/>
    <p:sldId id="320" r:id="rId43"/>
    <p:sldId id="315" r:id="rId44"/>
    <p:sldId id="316" r:id="rId45"/>
    <p:sldId id="317" r:id="rId46"/>
    <p:sldId id="321" r:id="rId47"/>
    <p:sldId id="323" r:id="rId48"/>
    <p:sldId id="413" r:id="rId49"/>
    <p:sldId id="324" r:id="rId50"/>
    <p:sldId id="325" r:id="rId51"/>
    <p:sldId id="326" r:id="rId52"/>
    <p:sldId id="327" r:id="rId53"/>
    <p:sldId id="328" r:id="rId54"/>
    <p:sldId id="329" r:id="rId55"/>
    <p:sldId id="330" r:id="rId56"/>
    <p:sldId id="331" r:id="rId57"/>
    <p:sldId id="332" r:id="rId58"/>
    <p:sldId id="333" r:id="rId59"/>
    <p:sldId id="336" r:id="rId60"/>
    <p:sldId id="414" r:id="rId61"/>
    <p:sldId id="415" r:id="rId62"/>
    <p:sldId id="335" r:id="rId63"/>
    <p:sldId id="416" r:id="rId64"/>
    <p:sldId id="338" r:id="rId65"/>
    <p:sldId id="417" r:id="rId66"/>
    <p:sldId id="405" r:id="rId67"/>
    <p:sldId id="406" r:id="rId68"/>
    <p:sldId id="407" r:id="rId69"/>
    <p:sldId id="408" r:id="rId70"/>
    <p:sldId id="409" r:id="rId71"/>
    <p:sldId id="410" r:id="rId72"/>
    <p:sldId id="411" r:id="rId73"/>
    <p:sldId id="349" r:id="rId74"/>
    <p:sldId id="350" r:id="rId75"/>
    <p:sldId id="351" r:id="rId76"/>
    <p:sldId id="352" r:id="rId77"/>
    <p:sldId id="353" r:id="rId78"/>
    <p:sldId id="354" r:id="rId79"/>
    <p:sldId id="355" r:id="rId80"/>
    <p:sldId id="356" r:id="rId81"/>
    <p:sldId id="357" r:id="rId82"/>
    <p:sldId id="358" r:id="rId83"/>
    <p:sldId id="359" r:id="rId84"/>
    <p:sldId id="360" r:id="rId85"/>
    <p:sldId id="361" r:id="rId86"/>
    <p:sldId id="362" r:id="rId87"/>
    <p:sldId id="363" r:id="rId88"/>
    <p:sldId id="364" r:id="rId89"/>
    <p:sldId id="365" r:id="rId90"/>
    <p:sldId id="366" r:id="rId91"/>
    <p:sldId id="367" r:id="rId92"/>
    <p:sldId id="418" r:id="rId93"/>
    <p:sldId id="368" r:id="rId94"/>
    <p:sldId id="369" r:id="rId95"/>
    <p:sldId id="370" r:id="rId96"/>
    <p:sldId id="371" r:id="rId97"/>
    <p:sldId id="372" r:id="rId98"/>
    <p:sldId id="373" r:id="rId99"/>
    <p:sldId id="374" r:id="rId100"/>
    <p:sldId id="375" r:id="rId101"/>
    <p:sldId id="376" r:id="rId102"/>
    <p:sldId id="377" r:id="rId103"/>
    <p:sldId id="378" r:id="rId104"/>
    <p:sldId id="379" r:id="rId105"/>
    <p:sldId id="380" r:id="rId106"/>
    <p:sldId id="381" r:id="rId107"/>
    <p:sldId id="382" r:id="rId108"/>
    <p:sldId id="383" r:id="rId109"/>
    <p:sldId id="384" r:id="rId110"/>
    <p:sldId id="385" r:id="rId111"/>
    <p:sldId id="386" r:id="rId112"/>
    <p:sldId id="387" r:id="rId113"/>
    <p:sldId id="388" r:id="rId114"/>
    <p:sldId id="389" r:id="rId115"/>
    <p:sldId id="390" r:id="rId116"/>
    <p:sldId id="391" r:id="rId117"/>
    <p:sldId id="392" r:id="rId118"/>
    <p:sldId id="393" r:id="rId119"/>
    <p:sldId id="394" r:id="rId120"/>
    <p:sldId id="395" r:id="rId121"/>
    <p:sldId id="396" r:id="rId122"/>
    <p:sldId id="420" r:id="rId123"/>
    <p:sldId id="397" r:id="rId124"/>
    <p:sldId id="419" r:id="rId125"/>
    <p:sldId id="398" r:id="rId126"/>
    <p:sldId id="39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5" autoAdjust="0"/>
    <p:restoredTop sz="94660"/>
  </p:normalViewPr>
  <p:slideViewPr>
    <p:cSldViewPr snapToGrid="0">
      <p:cViewPr varScale="1">
        <p:scale>
          <a:sx n="68" d="100"/>
          <a:sy n="68" d="100"/>
        </p:scale>
        <p:origin x="5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D2E00-A8B3-42B2-A6FD-698AB8123FA0}" type="datetimeFigureOut">
              <a:rPr lang="en-US" smtClean="0"/>
              <a:t>7/1/2019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5B1A7-F972-4450-9CDC-3D6882F39C10}" type="slidenum">
              <a:rPr lang="en-US" smtClean="0"/>
              <a:t>‹#›</a:t>
            </a:fld>
            <a:endParaRPr lang="en-US"/>
          </a:p>
        </p:txBody>
      </p:sp>
    </p:spTree>
    <p:extLst>
      <p:ext uri="{BB962C8B-B14F-4D97-AF65-F5344CB8AC3E}">
        <p14:creationId xmlns:p14="http://schemas.microsoft.com/office/powerpoint/2010/main" val="1088934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833353-099D-473A-A3A6-4774413BF0A8}"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77832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33353-099D-473A-A3A6-4774413BF0A8}"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397803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33353-099D-473A-A3A6-4774413BF0A8}"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2682530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33353-099D-473A-A3A6-4774413BF0A8}"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64234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833353-099D-473A-A3A6-4774413BF0A8}"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87586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833353-099D-473A-A3A6-4774413BF0A8}"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431497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833353-099D-473A-A3A6-4774413BF0A8}" type="datetimeFigureOut">
              <a:rPr lang="en-US" smtClean="0"/>
              <a:t>7/1/2019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69014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833353-099D-473A-A3A6-4774413BF0A8}" type="datetimeFigureOut">
              <a:rPr lang="en-US" smtClean="0"/>
              <a:t>7/1/2019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1101794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33353-099D-473A-A3A6-4774413BF0A8}" type="datetimeFigureOut">
              <a:rPr lang="en-US" smtClean="0"/>
              <a:t>7/1/2019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2197693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33353-099D-473A-A3A6-4774413BF0A8}"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1145615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33353-099D-473A-A3A6-4774413BF0A8}" type="datetimeFigureOut">
              <a:rPr lang="en-US" smtClean="0"/>
              <a:t>7/1/2019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FFDB6-530F-4A18-BB2C-7BEE2919A5B0}" type="slidenum">
              <a:rPr lang="en-US" smtClean="0"/>
              <a:t>‹#›</a:t>
            </a:fld>
            <a:endParaRPr lang="en-US"/>
          </a:p>
        </p:txBody>
      </p:sp>
    </p:spTree>
    <p:extLst>
      <p:ext uri="{BB962C8B-B14F-4D97-AF65-F5344CB8AC3E}">
        <p14:creationId xmlns:p14="http://schemas.microsoft.com/office/powerpoint/2010/main" val="4111866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33353-099D-473A-A3A6-4774413BF0A8}" type="datetimeFigureOut">
              <a:rPr lang="en-US" smtClean="0"/>
              <a:t>7/1/2019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FFDB6-530F-4A18-BB2C-7BEE2919A5B0}" type="slidenum">
              <a:rPr lang="en-US" smtClean="0"/>
              <a:t>‹#›</a:t>
            </a:fld>
            <a:endParaRPr lang="en-US"/>
          </a:p>
        </p:txBody>
      </p:sp>
      <p:sp>
        <p:nvSpPr>
          <p:cNvPr id="7" name="Right Arrow 6">
            <a:hlinkClick r:id="" action="ppaction://hlinkshowjump?jump=firstslide"/>
          </p:cNvPr>
          <p:cNvSpPr/>
          <p:nvPr userDrawn="1"/>
        </p:nvSpPr>
        <p:spPr>
          <a:xfrm rot="10800000">
            <a:off x="11261558" y="6311900"/>
            <a:ext cx="683394" cy="35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792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1.png"/><Relationship Id="rId7" Type="http://schemas.openxmlformats.org/officeDocument/2006/relationships/slide" Target="slide52.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28.xml"/><Relationship Id="rId5" Type="http://schemas.openxmlformats.org/officeDocument/2006/relationships/slide" Target="slide7.xml"/><Relationship Id="rId10" Type="http://schemas.openxmlformats.org/officeDocument/2006/relationships/image" Target="../media/image2.png"/><Relationship Id="rId4" Type="http://schemas.openxmlformats.org/officeDocument/2006/relationships/slide" Target="slide118.xml"/><Relationship Id="rId9" Type="http://schemas.openxmlformats.org/officeDocument/2006/relationships/slide" Target="slide10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56.png"/><Relationship Id="rId4" Type="http://schemas.openxmlformats.org/officeDocument/2006/relationships/image" Target="../media/image12.png"/></Relationships>
</file>

<file path=ppt/slides/_rels/slide10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0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0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62.png"/><Relationship Id="rId4" Type="http://schemas.openxmlformats.org/officeDocument/2006/relationships/image" Target="../media/image12.png"/></Relationships>
</file>

<file path=ppt/slides/_rels/slide11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1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66.png"/><Relationship Id="rId4" Type="http://schemas.openxmlformats.org/officeDocument/2006/relationships/image" Target="../media/image12.png"/></Relationships>
</file>

<file path=ppt/slides/_rels/slide11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1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71.png"/><Relationship Id="rId4" Type="http://schemas.openxmlformats.org/officeDocument/2006/relationships/image" Target="../media/image12.png"/></Relationships>
</file>

<file path=ppt/slides/_rels/slide12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2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2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76.png"/><Relationship Id="rId4" Type="http://schemas.openxmlformats.org/officeDocument/2006/relationships/image" Target="../media/image12.png"/></Relationships>
</file>

<file path=ppt/slides/_rels/slide12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9.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0.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7.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0.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52.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52.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113.png"/><Relationship Id="rId4" Type="http://schemas.openxmlformats.org/officeDocument/2006/relationships/image" Target="../media/image12.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117.png"/><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126.png"/><Relationship Id="rId4" Type="http://schemas.openxmlformats.org/officeDocument/2006/relationships/image" Target="../media/image12.png"/></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130.pn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40.png"/><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44.png"/><Relationship Id="rId4" Type="http://schemas.openxmlformats.org/officeDocument/2006/relationships/image" Target="../media/image143.png"/></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45.png"/><Relationship Id="rId4" Type="http://schemas.openxmlformats.org/officeDocument/2006/relationships/image" Target="../media/image12.png"/></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48.png"/></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51.png"/><Relationship Id="rId4" Type="http://schemas.openxmlformats.org/officeDocument/2006/relationships/image" Target="../media/image12.png"/></Relationships>
</file>

<file path=ppt/slides/_rels/slide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9+----------` </a:t>
            </a:r>
          </a:p>
        </p:txBody>
      </p:sp>
      <p:pic>
        <p:nvPicPr>
          <p:cNvPr id="7" name="Picture 6">
            <a:hlinkClick r:id="rId2" action="ppaction://hlinksldjump"/>
          </p:cNvPr>
          <p:cNvPicPr>
            <a:picLocks noChangeAspect="1"/>
          </p:cNvPicPr>
          <p:nvPr/>
        </p:nvPicPr>
        <p:blipFill rotWithShape="1">
          <a:blip r:embed="rId3"/>
          <a:srcRect t="5185" r="77670" b="72348"/>
          <a:stretch/>
        </p:blipFill>
        <p:spPr>
          <a:xfrm>
            <a:off x="2206285" y="4534201"/>
            <a:ext cx="1851351" cy="625642"/>
          </a:xfrm>
          <a:prstGeom prst="rect">
            <a:avLst/>
          </a:prstGeom>
        </p:spPr>
      </p:pic>
      <p:pic>
        <p:nvPicPr>
          <p:cNvPr id="8" name="Picture 7">
            <a:hlinkClick r:id="rId4" action="ppaction://hlinksldjump"/>
          </p:cNvPr>
          <p:cNvPicPr>
            <a:picLocks noChangeAspect="1"/>
          </p:cNvPicPr>
          <p:nvPr/>
        </p:nvPicPr>
        <p:blipFill rotWithShape="1">
          <a:blip r:embed="rId3"/>
          <a:srcRect l="50526" t="53616" r="28178" b="21497"/>
          <a:stretch/>
        </p:blipFill>
        <p:spPr>
          <a:xfrm>
            <a:off x="6848962" y="5374180"/>
            <a:ext cx="1765648" cy="693019"/>
          </a:xfrm>
          <a:prstGeom prst="rect">
            <a:avLst/>
          </a:prstGeom>
        </p:spPr>
      </p:pic>
      <p:pic>
        <p:nvPicPr>
          <p:cNvPr id="9" name="Picture 8">
            <a:hlinkClick r:id="rId5" action="ppaction://hlinksldjump"/>
          </p:cNvPr>
          <p:cNvPicPr>
            <a:picLocks noChangeAspect="1"/>
          </p:cNvPicPr>
          <p:nvPr/>
        </p:nvPicPr>
        <p:blipFill rotWithShape="1">
          <a:blip r:embed="rId3"/>
          <a:srcRect l="24657" t="6090" r="57929" b="73171"/>
          <a:stretch/>
        </p:blipFill>
        <p:spPr>
          <a:xfrm>
            <a:off x="4109987" y="4558264"/>
            <a:ext cx="1443790" cy="577516"/>
          </a:xfrm>
          <a:prstGeom prst="rect">
            <a:avLst/>
          </a:prstGeom>
        </p:spPr>
      </p:pic>
      <p:pic>
        <p:nvPicPr>
          <p:cNvPr id="10" name="Picture 9">
            <a:hlinkClick r:id="rId6" action="ppaction://hlinksldjump"/>
          </p:cNvPr>
          <p:cNvPicPr>
            <a:picLocks noChangeAspect="1"/>
          </p:cNvPicPr>
          <p:nvPr/>
        </p:nvPicPr>
        <p:blipFill rotWithShape="1">
          <a:blip r:embed="rId3"/>
          <a:srcRect l="50305" t="4936" r="29261" b="72251"/>
          <a:stretch/>
        </p:blipFill>
        <p:spPr>
          <a:xfrm>
            <a:off x="5640404" y="4529387"/>
            <a:ext cx="1694047" cy="635269"/>
          </a:xfrm>
          <a:prstGeom prst="rect">
            <a:avLst/>
          </a:prstGeom>
        </p:spPr>
      </p:pic>
      <p:pic>
        <p:nvPicPr>
          <p:cNvPr id="11" name="Picture 10">
            <a:hlinkClick r:id="rId7" action="ppaction://hlinksldjump"/>
          </p:cNvPr>
          <p:cNvPicPr>
            <a:picLocks noChangeAspect="1"/>
          </p:cNvPicPr>
          <p:nvPr/>
        </p:nvPicPr>
        <p:blipFill rotWithShape="1">
          <a:blip r:embed="rId3"/>
          <a:srcRect l="75331" t="4591" r="1798" b="71559"/>
          <a:stretch/>
        </p:blipFill>
        <p:spPr>
          <a:xfrm>
            <a:off x="7594333" y="4514949"/>
            <a:ext cx="1896176" cy="664144"/>
          </a:xfrm>
          <a:prstGeom prst="rect">
            <a:avLst/>
          </a:prstGeom>
        </p:spPr>
      </p:pic>
      <p:pic>
        <p:nvPicPr>
          <p:cNvPr id="12" name="Picture 11">
            <a:hlinkClick r:id="rId8" action="ppaction://hlinksldjump"/>
          </p:cNvPr>
          <p:cNvPicPr>
            <a:picLocks noChangeAspect="1"/>
          </p:cNvPicPr>
          <p:nvPr/>
        </p:nvPicPr>
        <p:blipFill rotWithShape="1">
          <a:blip r:embed="rId3"/>
          <a:srcRect t="54710" r="76456" b="21786"/>
          <a:stretch/>
        </p:blipFill>
        <p:spPr>
          <a:xfrm>
            <a:off x="2831759" y="5398244"/>
            <a:ext cx="1951998" cy="654519"/>
          </a:xfrm>
          <a:prstGeom prst="rect">
            <a:avLst/>
          </a:prstGeom>
        </p:spPr>
      </p:pic>
      <p:pic>
        <p:nvPicPr>
          <p:cNvPr id="13" name="Picture 12">
            <a:hlinkClick r:id="rId9" action="ppaction://hlinksldjump"/>
          </p:cNvPr>
          <p:cNvPicPr>
            <a:picLocks noChangeAspect="1"/>
          </p:cNvPicPr>
          <p:nvPr/>
        </p:nvPicPr>
        <p:blipFill rotWithShape="1">
          <a:blip r:embed="rId3"/>
          <a:srcRect l="25817" t="54019" r="53931" b="21439"/>
          <a:stretch/>
        </p:blipFill>
        <p:spPr>
          <a:xfrm>
            <a:off x="4943157" y="5383806"/>
            <a:ext cx="1679022" cy="683393"/>
          </a:xfrm>
          <a:prstGeom prst="rect">
            <a:avLst/>
          </a:prstGeom>
        </p:spPr>
      </p:pic>
      <p:sp>
        <p:nvSpPr>
          <p:cNvPr id="5" name="TextBox 4"/>
          <p:cNvSpPr txBox="1"/>
          <p:nvPr/>
        </p:nvSpPr>
        <p:spPr>
          <a:xfrm>
            <a:off x="2959130" y="4023361"/>
            <a:ext cx="6273741" cy="369332"/>
          </a:xfrm>
          <a:prstGeom prst="rect">
            <a:avLst/>
          </a:prstGeom>
          <a:noFill/>
        </p:spPr>
        <p:txBody>
          <a:bodyPr wrap="square" rtlCol="0">
            <a:spAutoFit/>
          </a:bodyPr>
          <a:lstStyle/>
          <a:p>
            <a:r>
              <a:rPr lang="en-US" dirty="0"/>
              <a:t>Please click on the module you would like to view.</a:t>
            </a:r>
          </a:p>
        </p:txBody>
      </p:sp>
      <p:pic>
        <p:nvPicPr>
          <p:cNvPr id="14" name="Picture 13"/>
          <p:cNvPicPr>
            <a:picLocks noChangeAspect="1"/>
          </p:cNvPicPr>
          <p:nvPr/>
        </p:nvPicPr>
        <p:blipFill>
          <a:blip r:embed="rId10"/>
          <a:stretch>
            <a:fillRect/>
          </a:stretch>
        </p:blipFill>
        <p:spPr>
          <a:xfrm>
            <a:off x="0" y="-25399"/>
            <a:ext cx="12192000" cy="4074823"/>
          </a:xfrm>
          <a:prstGeom prst="rect">
            <a:avLst/>
          </a:prstGeom>
        </p:spPr>
      </p:pic>
    </p:spTree>
    <p:extLst>
      <p:ext uri="{BB962C8B-B14F-4D97-AF65-F5344CB8AC3E}">
        <p14:creationId xmlns:p14="http://schemas.microsoft.com/office/powerpoint/2010/main" val="4121939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367638" y="2906409"/>
            <a:ext cx="2271527" cy="1677725"/>
          </a:xfrm>
          <a:prstGeom prst="rect">
            <a:avLst/>
          </a:prstGeom>
        </p:spPr>
      </p:pic>
      <p:pic>
        <p:nvPicPr>
          <p:cNvPr id="12" name="Picture 11"/>
          <p:cNvPicPr>
            <a:picLocks noChangeAspect="1"/>
          </p:cNvPicPr>
          <p:nvPr/>
        </p:nvPicPr>
        <p:blipFill>
          <a:blip r:embed="rId3"/>
          <a:stretch>
            <a:fillRect/>
          </a:stretch>
        </p:blipFill>
        <p:spPr>
          <a:xfrm>
            <a:off x="5367638" y="4909553"/>
            <a:ext cx="2265641" cy="1757028"/>
          </a:xfrm>
          <a:prstGeom prst="rect">
            <a:avLst/>
          </a:prstGeom>
        </p:spPr>
      </p:pic>
      <p:grpSp>
        <p:nvGrpSpPr>
          <p:cNvPr id="2" name="Group 1"/>
          <p:cNvGrpSpPr/>
          <p:nvPr/>
        </p:nvGrpSpPr>
        <p:grpSpPr>
          <a:xfrm>
            <a:off x="5312733" y="826617"/>
            <a:ext cx="2320546" cy="1754372"/>
            <a:chOff x="6520869" y="731282"/>
            <a:chExt cx="2333625" cy="1790700"/>
          </a:xfrm>
        </p:grpSpPr>
        <p:pic>
          <p:nvPicPr>
            <p:cNvPr id="11" name="Picture 10"/>
            <p:cNvPicPr>
              <a:picLocks noChangeAspect="1"/>
            </p:cNvPicPr>
            <p:nvPr/>
          </p:nvPicPr>
          <p:blipFill>
            <a:blip r:embed="rId4"/>
            <a:stretch>
              <a:fillRect/>
            </a:stretch>
          </p:blipFill>
          <p:spPr>
            <a:xfrm>
              <a:off x="6530394" y="731282"/>
              <a:ext cx="2305050" cy="1790700"/>
            </a:xfrm>
            <a:prstGeom prst="rect">
              <a:avLst/>
            </a:prstGeom>
          </p:spPr>
        </p:pic>
        <p:pic>
          <p:nvPicPr>
            <p:cNvPr id="14" name="Picture 13"/>
            <p:cNvPicPr>
              <a:picLocks noChangeAspect="1"/>
            </p:cNvPicPr>
            <p:nvPr/>
          </p:nvPicPr>
          <p:blipFill rotWithShape="1">
            <a:blip r:embed="rId3"/>
            <a:srcRect b="88248"/>
            <a:stretch/>
          </p:blipFill>
          <p:spPr>
            <a:xfrm>
              <a:off x="6520869" y="731282"/>
              <a:ext cx="2333625" cy="212685"/>
            </a:xfrm>
            <a:prstGeom prst="rect">
              <a:avLst/>
            </a:prstGeom>
          </p:spPr>
        </p:pic>
      </p:grpSp>
      <p:pic>
        <p:nvPicPr>
          <p:cNvPr id="15" name="Picture 14"/>
          <p:cNvPicPr>
            <a:picLocks noChangeAspect="1"/>
          </p:cNvPicPr>
          <p:nvPr/>
        </p:nvPicPr>
        <p:blipFill>
          <a:blip r:embed="rId5"/>
          <a:stretch>
            <a:fillRect/>
          </a:stretch>
        </p:blipFill>
        <p:spPr>
          <a:xfrm>
            <a:off x="3177893" y="789403"/>
            <a:ext cx="2189746" cy="1828800"/>
          </a:xfrm>
          <a:prstGeom prst="rect">
            <a:avLst/>
          </a:prstGeom>
        </p:spPr>
      </p:pic>
      <p:pic>
        <p:nvPicPr>
          <p:cNvPr id="16" name="Picture 15"/>
          <p:cNvPicPr>
            <a:picLocks noChangeAspect="1"/>
          </p:cNvPicPr>
          <p:nvPr/>
        </p:nvPicPr>
        <p:blipFill>
          <a:blip r:embed="rId6"/>
          <a:stretch>
            <a:fillRect/>
          </a:stretch>
        </p:blipFill>
        <p:spPr>
          <a:xfrm>
            <a:off x="3325709" y="2855223"/>
            <a:ext cx="1894115" cy="1828800"/>
          </a:xfrm>
          <a:prstGeom prst="rect">
            <a:avLst/>
          </a:prstGeom>
        </p:spPr>
      </p:pic>
      <p:pic>
        <p:nvPicPr>
          <p:cNvPr id="17" name="Picture 16"/>
          <p:cNvPicPr>
            <a:picLocks noChangeAspect="1"/>
          </p:cNvPicPr>
          <p:nvPr/>
        </p:nvPicPr>
        <p:blipFill>
          <a:blip r:embed="rId7"/>
          <a:stretch>
            <a:fillRect/>
          </a:stretch>
        </p:blipFill>
        <p:spPr>
          <a:xfrm>
            <a:off x="3359481" y="4921042"/>
            <a:ext cx="1826571" cy="1920240"/>
          </a:xfrm>
          <a:prstGeom prst="rect">
            <a:avLst/>
          </a:prstGeom>
        </p:spPr>
      </p:pic>
      <p:pic>
        <p:nvPicPr>
          <p:cNvPr id="18" name="Picture 17"/>
          <p:cNvPicPr>
            <a:picLocks noChangeAspect="1"/>
          </p:cNvPicPr>
          <p:nvPr/>
        </p:nvPicPr>
        <p:blipFill rotWithShape="1">
          <a:blip r:embed="rId8"/>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22463919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3024" y="2055813"/>
            <a:ext cx="7645953" cy="4521968"/>
          </a:xfrm>
        </p:spPr>
        <p:txBody>
          <a:bodyPr anchor="ctr">
            <a:noAutofit/>
          </a:bodyPr>
          <a:lstStyle/>
          <a:p>
            <a:pPr marL="0" indent="0">
              <a:buNone/>
            </a:pPr>
            <a:r>
              <a:rPr lang="en-US" sz="3600" dirty="0">
                <a:latin typeface="+mj-lt"/>
              </a:rPr>
              <a:t>Outreach is our mission, but administration is important to deliver on that mission.  </a:t>
            </a:r>
          </a:p>
          <a:p>
            <a:pPr marL="0" indent="0">
              <a:buNone/>
            </a:pPr>
            <a:r>
              <a:rPr lang="en-US" sz="3600" dirty="0">
                <a:latin typeface="+mj-lt"/>
              </a:rPr>
              <a:t>It is important to help each council in your district to stay on track.</a:t>
            </a:r>
          </a:p>
          <a:p>
            <a:pPr marL="0" indent="0">
              <a:buNone/>
            </a:pPr>
            <a:r>
              <a:rPr lang="en-US" sz="3600" dirty="0">
                <a:latin typeface="+mj-lt"/>
              </a:rPr>
              <a:t>Give your administrative duties your full attention, and make certain your councils do likewise.</a:t>
            </a:r>
          </a:p>
        </p:txBody>
      </p:sp>
      <p:pic>
        <p:nvPicPr>
          <p:cNvPr id="4" name="Picture 3"/>
          <p:cNvPicPr>
            <a:picLocks noChangeAspect="1"/>
          </p:cNvPicPr>
          <p:nvPr/>
        </p:nvPicPr>
        <p:blipFill rotWithShape="1">
          <a:blip r:embed="rId2"/>
          <a:srcRect l="15527" r="14907"/>
          <a:stretch/>
        </p:blipFill>
        <p:spPr>
          <a:xfrm>
            <a:off x="0" y="1284287"/>
            <a:ext cx="12192001" cy="828675"/>
          </a:xfrm>
          <a:prstGeom prst="rect">
            <a:avLst/>
          </a:prstGeom>
        </p:spPr>
      </p:pic>
      <p:pic>
        <p:nvPicPr>
          <p:cNvPr id="7" name="Picture 6"/>
          <p:cNvPicPr>
            <a:picLocks noChangeAspect="1"/>
          </p:cNvPicPr>
          <p:nvPr/>
        </p:nvPicPr>
        <p:blipFill>
          <a:blip r:embed="rId3"/>
          <a:stretch>
            <a:fillRect/>
          </a:stretch>
        </p:blipFill>
        <p:spPr>
          <a:xfrm>
            <a:off x="-1052512" y="0"/>
            <a:ext cx="14297025" cy="1476375"/>
          </a:xfrm>
          <a:prstGeom prst="rect">
            <a:avLst/>
          </a:prstGeom>
        </p:spPr>
      </p:pic>
    </p:spTree>
    <p:extLst>
      <p:ext uri="{BB962C8B-B14F-4D97-AF65-F5344CB8AC3E}">
        <p14:creationId xmlns:p14="http://schemas.microsoft.com/office/powerpoint/2010/main" val="19101055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2867" y="715097"/>
            <a:ext cx="2189746" cy="1828800"/>
          </a:xfrm>
          <a:prstGeom prst="rect">
            <a:avLst/>
          </a:prstGeom>
        </p:spPr>
      </p:pic>
      <p:pic>
        <p:nvPicPr>
          <p:cNvPr id="5" name="Picture 4"/>
          <p:cNvPicPr>
            <a:picLocks noChangeAspect="1"/>
          </p:cNvPicPr>
          <p:nvPr/>
        </p:nvPicPr>
        <p:blipFill>
          <a:blip r:embed="rId3"/>
          <a:stretch>
            <a:fillRect/>
          </a:stretch>
        </p:blipFill>
        <p:spPr>
          <a:xfrm>
            <a:off x="3320683" y="2838655"/>
            <a:ext cx="1894115" cy="1828800"/>
          </a:xfrm>
          <a:prstGeom prst="rect">
            <a:avLst/>
          </a:prstGeom>
        </p:spPr>
      </p:pic>
      <p:pic>
        <p:nvPicPr>
          <p:cNvPr id="6" name="Picture 5"/>
          <p:cNvPicPr>
            <a:picLocks noChangeAspect="1"/>
          </p:cNvPicPr>
          <p:nvPr/>
        </p:nvPicPr>
        <p:blipFill>
          <a:blip r:embed="rId4"/>
          <a:stretch>
            <a:fillRect/>
          </a:stretch>
        </p:blipFill>
        <p:spPr>
          <a:xfrm>
            <a:off x="3354455" y="4962212"/>
            <a:ext cx="1826571" cy="1920240"/>
          </a:xfrm>
          <a:prstGeom prst="rect">
            <a:avLst/>
          </a:prstGeom>
        </p:spPr>
      </p:pic>
      <p:pic>
        <p:nvPicPr>
          <p:cNvPr id="2" name="Picture 1"/>
          <p:cNvPicPr>
            <a:picLocks noChangeAspect="1"/>
          </p:cNvPicPr>
          <p:nvPr/>
        </p:nvPicPr>
        <p:blipFill rotWithShape="1">
          <a:blip r:embed="rId5"/>
          <a:srcRect r="67451"/>
          <a:stretch/>
        </p:blipFill>
        <p:spPr>
          <a:xfrm>
            <a:off x="5576379" y="862475"/>
            <a:ext cx="2440783" cy="1828800"/>
          </a:xfrm>
          <a:prstGeom prst="rect">
            <a:avLst/>
          </a:prstGeom>
        </p:spPr>
      </p:pic>
      <p:pic>
        <p:nvPicPr>
          <p:cNvPr id="7" name="Picture 6"/>
          <p:cNvPicPr>
            <a:picLocks noChangeAspect="1"/>
          </p:cNvPicPr>
          <p:nvPr/>
        </p:nvPicPr>
        <p:blipFill rotWithShape="1">
          <a:blip r:embed="rId5"/>
          <a:srcRect l="33734" r="33580"/>
          <a:stretch/>
        </p:blipFill>
        <p:spPr>
          <a:xfrm>
            <a:off x="5566062" y="2912343"/>
            <a:ext cx="2451100" cy="1828800"/>
          </a:xfrm>
          <a:prstGeom prst="rect">
            <a:avLst/>
          </a:prstGeom>
        </p:spPr>
      </p:pic>
      <p:pic>
        <p:nvPicPr>
          <p:cNvPr id="9" name="Picture 8"/>
          <p:cNvPicPr>
            <a:picLocks noChangeAspect="1"/>
          </p:cNvPicPr>
          <p:nvPr/>
        </p:nvPicPr>
        <p:blipFill rotWithShape="1">
          <a:blip r:embed="rId5"/>
          <a:srcRect l="67437"/>
          <a:stretch/>
        </p:blipFill>
        <p:spPr>
          <a:xfrm>
            <a:off x="5575299" y="4962212"/>
            <a:ext cx="2441863" cy="1828800"/>
          </a:xfrm>
          <a:prstGeom prst="rect">
            <a:avLst/>
          </a:prstGeom>
        </p:spPr>
      </p:pic>
      <p:pic>
        <p:nvPicPr>
          <p:cNvPr id="11" name="Picture 10"/>
          <p:cNvPicPr>
            <a:picLocks noChangeAspect="1"/>
          </p:cNvPicPr>
          <p:nvPr/>
        </p:nvPicPr>
        <p:blipFill rotWithShape="1">
          <a:blip r:embed="rId6"/>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23985745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243829" y="1"/>
            <a:ext cx="20679659" cy="230188"/>
          </a:xfrm>
          <a:prstGeom prst="rect">
            <a:avLst/>
          </a:prstGeom>
        </p:spPr>
      </p:pic>
      <p:pic>
        <p:nvPicPr>
          <p:cNvPr id="7" name="Picture 6"/>
          <p:cNvPicPr>
            <a:picLocks noChangeAspect="1"/>
          </p:cNvPicPr>
          <p:nvPr/>
        </p:nvPicPr>
        <p:blipFill>
          <a:blip r:embed="rId3"/>
          <a:stretch>
            <a:fillRect/>
          </a:stretch>
        </p:blipFill>
        <p:spPr>
          <a:xfrm>
            <a:off x="5213213" y="-1"/>
            <a:ext cx="1511300" cy="624864"/>
          </a:xfrm>
          <a:prstGeom prst="rect">
            <a:avLst/>
          </a:prstGeom>
        </p:spPr>
      </p:pic>
      <p:pic>
        <p:nvPicPr>
          <p:cNvPr id="8" name="Picture 7"/>
          <p:cNvPicPr>
            <a:picLocks noChangeAspect="1"/>
          </p:cNvPicPr>
          <p:nvPr/>
        </p:nvPicPr>
        <p:blipFill rotWithShape="1">
          <a:blip r:embed="rId4"/>
          <a:srcRect l="20519" r="20451"/>
          <a:stretch/>
        </p:blipFill>
        <p:spPr>
          <a:xfrm>
            <a:off x="-63796" y="0"/>
            <a:ext cx="12333768" cy="6858000"/>
          </a:xfrm>
          <a:prstGeom prst="rect">
            <a:avLst/>
          </a:prstGeom>
        </p:spPr>
      </p:pic>
    </p:spTree>
    <p:extLst>
      <p:ext uri="{BB962C8B-B14F-4D97-AF65-F5344CB8AC3E}">
        <p14:creationId xmlns:p14="http://schemas.microsoft.com/office/powerpoint/2010/main" val="17984417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43435" y="1328790"/>
            <a:ext cx="5239218" cy="4805309"/>
            <a:chOff x="452387" y="2079057"/>
            <a:chExt cx="4841508" cy="4445144"/>
          </a:xfrm>
        </p:grpSpPr>
        <p:pic>
          <p:nvPicPr>
            <p:cNvPr id="4" name="Picture 3"/>
            <p:cNvPicPr>
              <a:picLocks noChangeAspect="1"/>
            </p:cNvPicPr>
            <p:nvPr/>
          </p:nvPicPr>
          <p:blipFill rotWithShape="1">
            <a:blip r:embed="rId2">
              <a:clrChange>
                <a:clrFrom>
                  <a:srgbClr val="FAFAFA"/>
                </a:clrFrom>
                <a:clrTo>
                  <a:srgbClr val="FAFAFA">
                    <a:alpha val="0"/>
                  </a:srgbClr>
                </a:clrTo>
              </a:clrChange>
            </a:blip>
            <a:srcRect l="6395" t="8323" r="54811" b="4671"/>
            <a:stretch/>
          </p:blipFill>
          <p:spPr>
            <a:xfrm>
              <a:off x="539014" y="2231332"/>
              <a:ext cx="4754881" cy="4292869"/>
            </a:xfrm>
            <a:prstGeom prst="rect">
              <a:avLst/>
            </a:prstGeom>
          </p:spPr>
        </p:pic>
        <p:sp>
          <p:nvSpPr>
            <p:cNvPr id="12" name="Rectangle 11"/>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676396" y="1901034"/>
            <a:ext cx="5867904" cy="3416320"/>
          </a:xfrm>
          <a:prstGeom prst="rect">
            <a:avLst/>
          </a:prstGeom>
          <a:noFill/>
        </p:spPr>
        <p:txBody>
          <a:bodyPr wrap="square" rtlCol="0">
            <a:spAutoFit/>
          </a:bodyPr>
          <a:lstStyle/>
          <a:p>
            <a:r>
              <a:rPr lang="en-US" sz="2400" dirty="0"/>
              <a:t>We want you to be successful in your District Deputy Role. Your goal should be to leave your District in a Better condition than you found it. From the experience of current and former District Deputies we have Distilled Ten Keys to Success to guide you.</a:t>
            </a:r>
          </a:p>
          <a:p>
            <a:endParaRPr lang="en-US" sz="2400" dirty="0"/>
          </a:p>
          <a:p>
            <a:r>
              <a:rPr lang="en-US" sz="2400" dirty="0"/>
              <a:t>You can find the Ten Keys in your Leadership Resources Guide.</a:t>
            </a:r>
          </a:p>
        </p:txBody>
      </p:sp>
      <p:pic>
        <p:nvPicPr>
          <p:cNvPr id="2" name="Picture 1"/>
          <p:cNvPicPr>
            <a:picLocks noChangeAspect="1"/>
          </p:cNvPicPr>
          <p:nvPr/>
        </p:nvPicPr>
        <p:blipFill rotWithShape="1">
          <a:blip r:embed="rId3"/>
          <a:srcRect l="7244" r="7157"/>
          <a:stretch/>
        </p:blipFill>
        <p:spPr>
          <a:xfrm>
            <a:off x="-12700" y="0"/>
            <a:ext cx="12230100" cy="1571625"/>
          </a:xfrm>
          <a:prstGeom prst="rect">
            <a:avLst/>
          </a:prstGeom>
        </p:spPr>
      </p:pic>
    </p:spTree>
    <p:extLst>
      <p:ext uri="{BB962C8B-B14F-4D97-AF65-F5344CB8AC3E}">
        <p14:creationId xmlns:p14="http://schemas.microsoft.com/office/powerpoint/2010/main" val="42388946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20465" y="1498685"/>
            <a:ext cx="902887" cy="779493"/>
          </a:xfrm>
          <a:prstGeom prst="rect">
            <a:avLst/>
          </a:prstGeom>
        </p:spPr>
      </p:pic>
      <p:sp>
        <p:nvSpPr>
          <p:cNvPr id="6" name="Rectangle 5"/>
          <p:cNvSpPr/>
          <p:nvPr/>
        </p:nvSpPr>
        <p:spPr>
          <a:xfrm>
            <a:off x="1425067" y="1561264"/>
            <a:ext cx="4696735" cy="584775"/>
          </a:xfrm>
          <a:prstGeom prst="rect">
            <a:avLst/>
          </a:prstGeom>
        </p:spPr>
        <p:txBody>
          <a:bodyPr wrap="none">
            <a:spAutoFit/>
          </a:bodyPr>
          <a:lstStyle/>
          <a:p>
            <a:r>
              <a:rPr lang="en-US" sz="3200" dirty="0"/>
              <a:t>1 – Communicate Priorities</a:t>
            </a:r>
          </a:p>
        </p:txBody>
      </p:sp>
      <p:grpSp>
        <p:nvGrpSpPr>
          <p:cNvPr id="11" name="Group 10"/>
          <p:cNvGrpSpPr/>
          <p:nvPr/>
        </p:nvGrpSpPr>
        <p:grpSpPr>
          <a:xfrm>
            <a:off x="3212350" y="1498600"/>
            <a:ext cx="5250492" cy="5029919"/>
            <a:chOff x="6121802" y="1561264"/>
            <a:chExt cx="5250492" cy="5029919"/>
          </a:xfrm>
        </p:grpSpPr>
        <p:grpSp>
          <p:nvGrpSpPr>
            <p:cNvPr id="7" name="Group 6"/>
            <p:cNvGrpSpPr/>
            <p:nvPr/>
          </p:nvGrpSpPr>
          <p:grpSpPr>
            <a:xfrm>
              <a:off x="6530786" y="2146039"/>
              <a:ext cx="4841508" cy="4445144"/>
              <a:chOff x="452387" y="2079057"/>
              <a:chExt cx="4841508" cy="4445144"/>
            </a:xfrm>
          </p:grpSpPr>
          <p:pic>
            <p:nvPicPr>
              <p:cNvPr id="8" name="Picture 7"/>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9" name="Rectangle 8"/>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623638" y="2530256"/>
            <a:ext cx="11097928" cy="2677656"/>
          </a:xfrm>
          <a:prstGeom prst="rect">
            <a:avLst/>
          </a:prstGeom>
        </p:spPr>
        <p:txBody>
          <a:bodyPr wrap="square">
            <a:spAutoFit/>
          </a:bodyPr>
          <a:lstStyle/>
          <a:p>
            <a:r>
              <a:rPr lang="en-US" sz="2400" dirty="0"/>
              <a:t>There are many tools available for communicating your priorities, initiatives and</a:t>
            </a:r>
          </a:p>
          <a:p>
            <a:r>
              <a:rPr lang="en-US" sz="2400" dirty="0"/>
              <a:t>goals to your fellow Knights. Use or set up a district newsletter, email blasts or a</a:t>
            </a:r>
          </a:p>
          <a:p>
            <a:r>
              <a:rPr lang="en-US" sz="2400" dirty="0"/>
              <a:t>website. Councils in your district that focus on common priorities, which are</a:t>
            </a:r>
          </a:p>
          <a:p>
            <a:r>
              <a:rPr lang="en-US" sz="2400" dirty="0"/>
              <a:t>aligned with the mission of the Knights of Columbus, will foster positive growth.</a:t>
            </a:r>
          </a:p>
          <a:p>
            <a:r>
              <a:rPr lang="en-US" sz="2400" dirty="0"/>
              <a:t>Also, make time to attend council activities in your district (especially recruitment</a:t>
            </a:r>
          </a:p>
          <a:p>
            <a:r>
              <a:rPr lang="en-US" sz="2400" dirty="0"/>
              <a:t>drives and charitable events). Councils will appreciate seeing you at their events,</a:t>
            </a:r>
          </a:p>
          <a:p>
            <a:r>
              <a:rPr lang="en-US" sz="2400" dirty="0"/>
              <a:t>and it will help instill confidence in you and your role.</a:t>
            </a:r>
          </a:p>
        </p:txBody>
      </p:sp>
      <p:pic>
        <p:nvPicPr>
          <p:cNvPr id="14" name="Picture 13"/>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10399628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20465" y="1498685"/>
            <a:ext cx="902887" cy="779493"/>
          </a:xfrm>
          <a:prstGeom prst="rect">
            <a:avLst/>
          </a:prstGeom>
        </p:spPr>
      </p:pic>
      <p:sp>
        <p:nvSpPr>
          <p:cNvPr id="6" name="Rectangle 5"/>
          <p:cNvSpPr/>
          <p:nvPr/>
        </p:nvSpPr>
        <p:spPr>
          <a:xfrm>
            <a:off x="1425067" y="1561264"/>
            <a:ext cx="3641959" cy="584775"/>
          </a:xfrm>
          <a:prstGeom prst="rect">
            <a:avLst/>
          </a:prstGeom>
        </p:spPr>
        <p:txBody>
          <a:bodyPr wrap="none">
            <a:spAutoFit/>
          </a:bodyPr>
          <a:lstStyle/>
          <a:p>
            <a:r>
              <a:rPr lang="en-US" sz="3200" dirty="0"/>
              <a:t>2 – Charitable Works</a:t>
            </a:r>
          </a:p>
        </p:txBody>
      </p:sp>
      <p:grpSp>
        <p:nvGrpSpPr>
          <p:cNvPr id="7" name="Group 6"/>
          <p:cNvGrpSpPr/>
          <p:nvPr/>
        </p:nvGrpSpPr>
        <p:grpSpPr>
          <a:xfrm>
            <a:off x="3212350" y="1498600"/>
            <a:ext cx="5250492" cy="5029919"/>
            <a:chOff x="6121802" y="1561264"/>
            <a:chExt cx="5250492" cy="5029919"/>
          </a:xfrm>
        </p:grpSpPr>
        <p:grpSp>
          <p:nvGrpSpPr>
            <p:cNvPr id="8" name="Group 7"/>
            <p:cNvGrpSpPr/>
            <p:nvPr/>
          </p:nvGrpSpPr>
          <p:grpSpPr>
            <a:xfrm>
              <a:off x="6530786" y="2146039"/>
              <a:ext cx="4841508" cy="4445144"/>
              <a:chOff x="452387" y="2079057"/>
              <a:chExt cx="4841508" cy="4445144"/>
            </a:xfrm>
          </p:grpSpPr>
          <p:pic>
            <p:nvPicPr>
              <p:cNvPr id="10" name="Picture 9"/>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11" name="Rectangle 10"/>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18157" y="2531992"/>
            <a:ext cx="10125776" cy="1938992"/>
          </a:xfrm>
          <a:prstGeom prst="rect">
            <a:avLst/>
          </a:prstGeom>
        </p:spPr>
        <p:txBody>
          <a:bodyPr wrap="square">
            <a:spAutoFit/>
          </a:bodyPr>
          <a:lstStyle/>
          <a:p>
            <a:r>
              <a:rPr lang="en-US" sz="2400" dirty="0"/>
              <a:t>The councils in your district have a commitment to providing charitable service</a:t>
            </a:r>
          </a:p>
          <a:p>
            <a:r>
              <a:rPr lang="en-US" sz="2400" dirty="0"/>
              <a:t>to their parishes and communities and to live the mission of our founder, Father</a:t>
            </a:r>
          </a:p>
          <a:p>
            <a:r>
              <a:rPr lang="en-US" sz="2400" dirty="0"/>
              <a:t>Michael McGivney. To ensure success in your district, each council should be</a:t>
            </a:r>
          </a:p>
          <a:p>
            <a:r>
              <a:rPr lang="en-US" sz="2400" dirty="0"/>
              <a:t>living the ideals of a charity that evangelizes by putting Father McGivney’s vision</a:t>
            </a:r>
          </a:p>
          <a:p>
            <a:r>
              <a:rPr lang="en-US" sz="2400" dirty="0"/>
              <a:t>into action.</a:t>
            </a:r>
          </a:p>
        </p:txBody>
      </p:sp>
      <p:pic>
        <p:nvPicPr>
          <p:cNvPr id="12" name="Picture 11"/>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1841066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20465" y="1498685"/>
            <a:ext cx="902887" cy="779493"/>
          </a:xfrm>
          <a:prstGeom prst="rect">
            <a:avLst/>
          </a:prstGeom>
        </p:spPr>
      </p:pic>
      <p:sp>
        <p:nvSpPr>
          <p:cNvPr id="6" name="Rectangle 5"/>
          <p:cNvSpPr/>
          <p:nvPr/>
        </p:nvSpPr>
        <p:spPr>
          <a:xfrm>
            <a:off x="1425067" y="1561264"/>
            <a:ext cx="2770502" cy="584775"/>
          </a:xfrm>
          <a:prstGeom prst="rect">
            <a:avLst/>
          </a:prstGeom>
        </p:spPr>
        <p:txBody>
          <a:bodyPr wrap="none">
            <a:spAutoFit/>
          </a:bodyPr>
          <a:lstStyle/>
          <a:p>
            <a:r>
              <a:rPr lang="en-US" sz="3200" dirty="0"/>
              <a:t>3 - Recruitment</a:t>
            </a:r>
          </a:p>
        </p:txBody>
      </p:sp>
      <p:grpSp>
        <p:nvGrpSpPr>
          <p:cNvPr id="7" name="Group 6"/>
          <p:cNvGrpSpPr/>
          <p:nvPr/>
        </p:nvGrpSpPr>
        <p:grpSpPr>
          <a:xfrm>
            <a:off x="3212350" y="1498600"/>
            <a:ext cx="5250492" cy="5029919"/>
            <a:chOff x="6121802" y="1561264"/>
            <a:chExt cx="5250492" cy="5029919"/>
          </a:xfrm>
        </p:grpSpPr>
        <p:grpSp>
          <p:nvGrpSpPr>
            <p:cNvPr id="8" name="Group 7"/>
            <p:cNvGrpSpPr/>
            <p:nvPr/>
          </p:nvGrpSpPr>
          <p:grpSpPr>
            <a:xfrm>
              <a:off x="6530786" y="2146039"/>
              <a:ext cx="4841508" cy="4445144"/>
              <a:chOff x="452387" y="2079057"/>
              <a:chExt cx="4841508" cy="4445144"/>
            </a:xfrm>
          </p:grpSpPr>
          <p:pic>
            <p:nvPicPr>
              <p:cNvPr id="10" name="Picture 9"/>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11" name="Rectangle 10"/>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08403" y="2524658"/>
            <a:ext cx="11484669" cy="3046988"/>
          </a:xfrm>
          <a:prstGeom prst="rect">
            <a:avLst/>
          </a:prstGeom>
        </p:spPr>
        <p:txBody>
          <a:bodyPr wrap="square">
            <a:spAutoFit/>
          </a:bodyPr>
          <a:lstStyle/>
          <a:p>
            <a:r>
              <a:rPr lang="en-US" sz="2400" dirty="0"/>
              <a:t>Membership growth is essential to the success of each council and our Order.</a:t>
            </a:r>
          </a:p>
          <a:p>
            <a:r>
              <a:rPr lang="en-US" sz="2400" dirty="0"/>
              <a:t>With the addition of each new member, each council is better able to serve its</a:t>
            </a:r>
          </a:p>
          <a:p>
            <a:r>
              <a:rPr lang="en-US" sz="2400" dirty="0"/>
              <a:t>parish, its community and our Order. By increasing the number of council</a:t>
            </a:r>
          </a:p>
          <a:p>
            <a:r>
              <a:rPr lang="en-US" sz="2400" dirty="0"/>
              <a:t>members, for example, there are more men available to participate in charitable</a:t>
            </a:r>
          </a:p>
          <a:p>
            <a:r>
              <a:rPr lang="en-US" sz="2400" dirty="0"/>
              <a:t>service programs. When a man is offered membership in his local council, he has</a:t>
            </a:r>
          </a:p>
          <a:p>
            <a:r>
              <a:rPr lang="en-US" sz="2400" dirty="0"/>
              <a:t>the opportunity to grow in his faith through service to God and neighbor. Each</a:t>
            </a:r>
          </a:p>
          <a:p>
            <a:r>
              <a:rPr lang="en-US" sz="2400" dirty="0"/>
              <a:t>member also gains access to our exclusive, top-rated insurance, which can provide</a:t>
            </a:r>
          </a:p>
          <a:p>
            <a:r>
              <a:rPr lang="en-US" sz="2400" dirty="0"/>
              <a:t>protection for his family. For information on recruiting, visit kofc.org/drive.</a:t>
            </a:r>
          </a:p>
        </p:txBody>
      </p:sp>
      <p:pic>
        <p:nvPicPr>
          <p:cNvPr id="12" name="Picture 11"/>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14652604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20465" y="1498685"/>
            <a:ext cx="902887" cy="779493"/>
          </a:xfrm>
          <a:prstGeom prst="rect">
            <a:avLst/>
          </a:prstGeom>
        </p:spPr>
      </p:pic>
      <p:sp>
        <p:nvSpPr>
          <p:cNvPr id="6" name="Rectangle 5"/>
          <p:cNvSpPr/>
          <p:nvPr/>
        </p:nvSpPr>
        <p:spPr>
          <a:xfrm>
            <a:off x="1425067" y="1561264"/>
            <a:ext cx="3939668" cy="584775"/>
          </a:xfrm>
          <a:prstGeom prst="rect">
            <a:avLst/>
          </a:prstGeom>
        </p:spPr>
        <p:txBody>
          <a:bodyPr wrap="none">
            <a:spAutoFit/>
          </a:bodyPr>
          <a:lstStyle/>
          <a:p>
            <a:r>
              <a:rPr lang="en-US" sz="3200" dirty="0"/>
              <a:t>4 – Star Council Award</a:t>
            </a:r>
          </a:p>
        </p:txBody>
      </p:sp>
      <p:grpSp>
        <p:nvGrpSpPr>
          <p:cNvPr id="7" name="Group 6"/>
          <p:cNvGrpSpPr/>
          <p:nvPr/>
        </p:nvGrpSpPr>
        <p:grpSpPr>
          <a:xfrm>
            <a:off x="3212350" y="1498600"/>
            <a:ext cx="5250492" cy="5029919"/>
            <a:chOff x="6121802" y="1561264"/>
            <a:chExt cx="5250492" cy="5029919"/>
          </a:xfrm>
        </p:grpSpPr>
        <p:grpSp>
          <p:nvGrpSpPr>
            <p:cNvPr id="8" name="Group 7"/>
            <p:cNvGrpSpPr/>
            <p:nvPr/>
          </p:nvGrpSpPr>
          <p:grpSpPr>
            <a:xfrm>
              <a:off x="6530786" y="2146039"/>
              <a:ext cx="4841508" cy="4445144"/>
              <a:chOff x="452387" y="2079057"/>
              <a:chExt cx="4841508" cy="4445144"/>
            </a:xfrm>
          </p:grpSpPr>
          <p:pic>
            <p:nvPicPr>
              <p:cNvPr id="10" name="Picture 9"/>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11" name="Rectangle 10"/>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15883" y="2523822"/>
            <a:ext cx="10539663" cy="2308324"/>
          </a:xfrm>
          <a:prstGeom prst="rect">
            <a:avLst/>
          </a:prstGeom>
        </p:spPr>
        <p:txBody>
          <a:bodyPr wrap="square">
            <a:spAutoFit/>
          </a:bodyPr>
          <a:lstStyle/>
          <a:p>
            <a:r>
              <a:rPr lang="en-US" sz="2400" dirty="0"/>
              <a:t>The Star Council Award recognizes those councils that conduct well-rounded</a:t>
            </a:r>
          </a:p>
          <a:p>
            <a:r>
              <a:rPr lang="en-US" sz="2400" dirty="0"/>
              <a:t>service programs, while succeeding with membership recruitment and insurance</a:t>
            </a:r>
          </a:p>
          <a:p>
            <a:r>
              <a:rPr lang="en-US" sz="2400" dirty="0"/>
              <a:t>growth. Thriving in these three areas means that the council, and its leadership,</a:t>
            </a:r>
          </a:p>
          <a:p>
            <a:r>
              <a:rPr lang="en-US" sz="2400" dirty="0"/>
              <a:t>understand and are successful in meeting Father McGivney’s vision for the Order.</a:t>
            </a:r>
          </a:p>
          <a:p>
            <a:r>
              <a:rPr lang="en-US" sz="2400" dirty="0"/>
              <a:t>See the </a:t>
            </a:r>
            <a:r>
              <a:rPr lang="en-US" sz="2400" i="1" dirty="0"/>
              <a:t>Knights of Columbus Leadership Resources </a:t>
            </a:r>
            <a:r>
              <a:rPr lang="en-US" sz="2400" dirty="0"/>
              <a:t>(#5093) booklet for the</a:t>
            </a:r>
          </a:p>
          <a:p>
            <a:r>
              <a:rPr lang="en-US" sz="2400" dirty="0"/>
              <a:t>requirements to earn the Star Council Award or visit kofc.org/star.</a:t>
            </a:r>
          </a:p>
        </p:txBody>
      </p:sp>
      <p:pic>
        <p:nvPicPr>
          <p:cNvPr id="12" name="Picture 11"/>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6067842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20465" y="1498685"/>
            <a:ext cx="902887" cy="779493"/>
          </a:xfrm>
          <a:prstGeom prst="rect">
            <a:avLst/>
          </a:prstGeom>
        </p:spPr>
      </p:pic>
      <p:sp>
        <p:nvSpPr>
          <p:cNvPr id="6" name="Rectangle 5"/>
          <p:cNvSpPr/>
          <p:nvPr/>
        </p:nvSpPr>
        <p:spPr>
          <a:xfrm>
            <a:off x="1425067" y="1561264"/>
            <a:ext cx="3917098" cy="584775"/>
          </a:xfrm>
          <a:prstGeom prst="rect">
            <a:avLst/>
          </a:prstGeom>
        </p:spPr>
        <p:txBody>
          <a:bodyPr wrap="none">
            <a:spAutoFit/>
          </a:bodyPr>
          <a:lstStyle/>
          <a:p>
            <a:r>
              <a:rPr lang="en-US" sz="3200" dirty="0"/>
              <a:t>5 – Insurance Program</a:t>
            </a:r>
          </a:p>
        </p:txBody>
      </p:sp>
      <p:grpSp>
        <p:nvGrpSpPr>
          <p:cNvPr id="7" name="Group 6"/>
          <p:cNvGrpSpPr/>
          <p:nvPr/>
        </p:nvGrpSpPr>
        <p:grpSpPr>
          <a:xfrm>
            <a:off x="3212350" y="1498600"/>
            <a:ext cx="5250492" cy="5029919"/>
            <a:chOff x="6121802" y="1561264"/>
            <a:chExt cx="5250492" cy="5029919"/>
          </a:xfrm>
        </p:grpSpPr>
        <p:grpSp>
          <p:nvGrpSpPr>
            <p:cNvPr id="8" name="Group 7"/>
            <p:cNvGrpSpPr/>
            <p:nvPr/>
          </p:nvGrpSpPr>
          <p:grpSpPr>
            <a:xfrm>
              <a:off x="6530786" y="2146039"/>
              <a:ext cx="4841508" cy="4445144"/>
              <a:chOff x="452387" y="2079057"/>
              <a:chExt cx="4841508" cy="4445144"/>
            </a:xfrm>
          </p:grpSpPr>
          <p:pic>
            <p:nvPicPr>
              <p:cNvPr id="10" name="Picture 9"/>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11" name="Rectangle 10"/>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03988" y="2542809"/>
            <a:ext cx="9991024" cy="3416320"/>
          </a:xfrm>
          <a:prstGeom prst="rect">
            <a:avLst/>
          </a:prstGeom>
        </p:spPr>
        <p:txBody>
          <a:bodyPr wrap="square">
            <a:spAutoFit/>
          </a:bodyPr>
          <a:lstStyle/>
          <a:p>
            <a:pPr marL="342900" indent="-342900">
              <a:buFont typeface="Arial" panose="020B0604020202020204" pitchFamily="34" charset="0"/>
              <a:buChar char="•"/>
            </a:pPr>
            <a:r>
              <a:rPr lang="en-US" sz="2400" dirty="0"/>
              <a:t>Encourage the general agent and field agents to speak at council meetings</a:t>
            </a:r>
          </a:p>
          <a:p>
            <a:endParaRPr lang="en-US" sz="2400" dirty="0"/>
          </a:p>
          <a:p>
            <a:pPr marL="342900" indent="-342900">
              <a:buFont typeface="Arial" panose="020B0604020202020204" pitchFamily="34" charset="0"/>
              <a:buChar char="•"/>
            </a:pPr>
            <a:r>
              <a:rPr lang="en-US" sz="2400" dirty="0"/>
              <a:t>Encourage councils to plan frequent fraternal benefits nights</a:t>
            </a:r>
          </a:p>
          <a:p>
            <a:endParaRPr lang="en-US" sz="2400" dirty="0"/>
          </a:p>
          <a:p>
            <a:pPr marL="342900" indent="-342900">
              <a:buFont typeface="Arial" panose="020B0604020202020204" pitchFamily="34" charset="0"/>
              <a:buChar char="•"/>
            </a:pPr>
            <a:r>
              <a:rPr lang="en-US" sz="2400" dirty="0"/>
              <a:t>Encourage members and their families to consider taking advantage of our insurance products</a:t>
            </a:r>
          </a:p>
          <a:p>
            <a:endParaRPr lang="en-US" sz="2400" dirty="0"/>
          </a:p>
          <a:p>
            <a:pPr marL="342900" indent="-342900">
              <a:buFont typeface="Arial" panose="020B0604020202020204" pitchFamily="34" charset="0"/>
              <a:buChar char="•"/>
            </a:pPr>
            <a:r>
              <a:rPr lang="en-US" sz="2400" dirty="0"/>
              <a:t>Use the information available at kofc.org/insurance to learn more about our insurance products</a:t>
            </a:r>
          </a:p>
        </p:txBody>
      </p:sp>
      <p:pic>
        <p:nvPicPr>
          <p:cNvPr id="12" name="Picture 11"/>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19901076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20465" y="1498685"/>
            <a:ext cx="902887" cy="779493"/>
          </a:xfrm>
          <a:prstGeom prst="rect">
            <a:avLst/>
          </a:prstGeom>
        </p:spPr>
      </p:pic>
      <p:sp>
        <p:nvSpPr>
          <p:cNvPr id="6" name="Rectangle 5"/>
          <p:cNvSpPr/>
          <p:nvPr/>
        </p:nvSpPr>
        <p:spPr>
          <a:xfrm>
            <a:off x="1425067" y="1561264"/>
            <a:ext cx="3793411" cy="584775"/>
          </a:xfrm>
          <a:prstGeom prst="rect">
            <a:avLst/>
          </a:prstGeom>
        </p:spPr>
        <p:txBody>
          <a:bodyPr wrap="none">
            <a:spAutoFit/>
          </a:bodyPr>
          <a:lstStyle/>
          <a:p>
            <a:r>
              <a:rPr lang="en-US" sz="3200" dirty="0"/>
              <a:t>6 – Set Realistic Goals</a:t>
            </a:r>
          </a:p>
        </p:txBody>
      </p:sp>
      <p:grpSp>
        <p:nvGrpSpPr>
          <p:cNvPr id="7" name="Group 6"/>
          <p:cNvGrpSpPr/>
          <p:nvPr/>
        </p:nvGrpSpPr>
        <p:grpSpPr>
          <a:xfrm>
            <a:off x="3212350" y="1498600"/>
            <a:ext cx="5250492" cy="5029919"/>
            <a:chOff x="6121802" y="1561264"/>
            <a:chExt cx="5250492" cy="5029919"/>
          </a:xfrm>
        </p:grpSpPr>
        <p:grpSp>
          <p:nvGrpSpPr>
            <p:cNvPr id="8" name="Group 7"/>
            <p:cNvGrpSpPr/>
            <p:nvPr/>
          </p:nvGrpSpPr>
          <p:grpSpPr>
            <a:xfrm>
              <a:off x="6530786" y="2146039"/>
              <a:ext cx="4841508" cy="4445144"/>
              <a:chOff x="452387" y="2079057"/>
              <a:chExt cx="4841508" cy="4445144"/>
            </a:xfrm>
          </p:grpSpPr>
          <p:pic>
            <p:nvPicPr>
              <p:cNvPr id="10" name="Picture 9"/>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11" name="Rectangle 10"/>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18433" y="2524658"/>
            <a:ext cx="10237505" cy="1569660"/>
          </a:xfrm>
          <a:prstGeom prst="rect">
            <a:avLst/>
          </a:prstGeom>
        </p:spPr>
        <p:txBody>
          <a:bodyPr wrap="square">
            <a:spAutoFit/>
          </a:bodyPr>
          <a:lstStyle/>
          <a:p>
            <a:r>
              <a:rPr lang="en-US" sz="2400" dirty="0"/>
              <a:t>On your official council visits, ask the questions: Is the council better than it was</a:t>
            </a:r>
          </a:p>
          <a:p>
            <a:r>
              <a:rPr lang="en-US" sz="2400" dirty="0"/>
              <a:t>previously? What can be done to help more people? How can we do this better?</a:t>
            </a:r>
          </a:p>
          <a:p>
            <a:r>
              <a:rPr lang="en-US" sz="2400" dirty="0"/>
              <a:t>Did the council meet its goals? Were the goals achievable? The answers to these</a:t>
            </a:r>
          </a:p>
          <a:p>
            <a:r>
              <a:rPr lang="en-US" sz="2400" dirty="0"/>
              <a:t>questions will help move the council forward.</a:t>
            </a:r>
          </a:p>
        </p:txBody>
      </p:sp>
      <p:pic>
        <p:nvPicPr>
          <p:cNvPr id="12" name="Picture 11"/>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32591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03287" y="2324607"/>
            <a:ext cx="1485900" cy="1457325"/>
          </a:xfrm>
          <a:prstGeom prst="rect">
            <a:avLst/>
          </a:prstGeom>
        </p:spPr>
      </p:pic>
      <p:pic>
        <p:nvPicPr>
          <p:cNvPr id="10" name="Picture 9"/>
          <p:cNvPicPr>
            <a:picLocks noChangeAspect="1"/>
          </p:cNvPicPr>
          <p:nvPr/>
        </p:nvPicPr>
        <p:blipFill>
          <a:blip r:embed="rId3"/>
          <a:stretch>
            <a:fillRect/>
          </a:stretch>
        </p:blipFill>
        <p:spPr>
          <a:xfrm>
            <a:off x="579475" y="3743215"/>
            <a:ext cx="1533525" cy="1457325"/>
          </a:xfrm>
          <a:prstGeom prst="rect">
            <a:avLst/>
          </a:prstGeom>
        </p:spPr>
      </p:pic>
      <p:pic>
        <p:nvPicPr>
          <p:cNvPr id="12" name="Picture 11"/>
          <p:cNvPicPr>
            <a:picLocks noChangeAspect="1"/>
          </p:cNvPicPr>
          <p:nvPr/>
        </p:nvPicPr>
        <p:blipFill>
          <a:blip r:embed="rId4"/>
          <a:stretch>
            <a:fillRect/>
          </a:stretch>
        </p:blipFill>
        <p:spPr>
          <a:xfrm>
            <a:off x="574712" y="5187861"/>
            <a:ext cx="1543050" cy="1581150"/>
          </a:xfrm>
          <a:prstGeom prst="rect">
            <a:avLst/>
          </a:prstGeom>
        </p:spPr>
      </p:pic>
      <p:sp>
        <p:nvSpPr>
          <p:cNvPr id="13" name="TextBox 12"/>
          <p:cNvSpPr txBox="1"/>
          <p:nvPr/>
        </p:nvSpPr>
        <p:spPr>
          <a:xfrm>
            <a:off x="2581854" y="5371003"/>
            <a:ext cx="8906339" cy="1384995"/>
          </a:xfrm>
          <a:prstGeom prst="rect">
            <a:avLst/>
          </a:prstGeom>
          <a:noFill/>
        </p:spPr>
        <p:txBody>
          <a:bodyPr wrap="square" rtlCol="0">
            <a:spAutoFit/>
          </a:bodyPr>
          <a:lstStyle/>
          <a:p>
            <a:r>
              <a:rPr lang="en-US" sz="2800" dirty="0">
                <a:latin typeface="+mj-lt"/>
              </a:rPr>
              <a:t>When you set a tone that is open and engaging you help ensure you District's growth in charitable outreach and membership.</a:t>
            </a:r>
          </a:p>
        </p:txBody>
      </p:sp>
      <p:sp>
        <p:nvSpPr>
          <p:cNvPr id="17" name="TextBox 16"/>
          <p:cNvSpPr txBox="1"/>
          <p:nvPr/>
        </p:nvSpPr>
        <p:spPr>
          <a:xfrm>
            <a:off x="584791" y="740664"/>
            <a:ext cx="11145093" cy="1569660"/>
          </a:xfrm>
          <a:prstGeom prst="rect">
            <a:avLst/>
          </a:prstGeom>
          <a:noFill/>
        </p:spPr>
        <p:txBody>
          <a:bodyPr wrap="square" rtlCol="0">
            <a:spAutoFit/>
          </a:bodyPr>
          <a:lstStyle/>
          <a:p>
            <a:r>
              <a:rPr lang="en-US" sz="2400" dirty="0">
                <a:latin typeface="+mj-lt"/>
              </a:rPr>
              <a:t>As District Deputy, you represent the Supreme Knight and your State Deputy and to do so effectively, you become an “agent” for change. An “Agent for Change” helps his councils decide, not between a good or bad program, but rather, between a good or better program in the spirit of our founder.   In your role, remember these three key points:</a:t>
            </a:r>
          </a:p>
        </p:txBody>
      </p:sp>
      <p:sp>
        <p:nvSpPr>
          <p:cNvPr id="16" name="TextBox 15"/>
          <p:cNvSpPr txBox="1"/>
          <p:nvPr/>
        </p:nvSpPr>
        <p:spPr>
          <a:xfrm>
            <a:off x="2581854" y="3757024"/>
            <a:ext cx="9046378" cy="1384995"/>
          </a:xfrm>
          <a:prstGeom prst="rect">
            <a:avLst/>
          </a:prstGeom>
          <a:noFill/>
        </p:spPr>
        <p:txBody>
          <a:bodyPr wrap="square" rtlCol="0">
            <a:spAutoFit/>
          </a:bodyPr>
          <a:lstStyle/>
          <a:p>
            <a:r>
              <a:rPr lang="en-US" sz="2800" dirty="0">
                <a:latin typeface="+mj-lt"/>
              </a:rPr>
              <a:t>Through your example of Faith, Charity and Good Judgment, you provide the model for Council Officers in your District to follow.</a:t>
            </a:r>
          </a:p>
        </p:txBody>
      </p:sp>
      <p:sp>
        <p:nvSpPr>
          <p:cNvPr id="19" name="TextBox 18"/>
          <p:cNvSpPr txBox="1"/>
          <p:nvPr/>
        </p:nvSpPr>
        <p:spPr>
          <a:xfrm>
            <a:off x="2581854" y="2573934"/>
            <a:ext cx="9046378" cy="954107"/>
          </a:xfrm>
          <a:prstGeom prst="rect">
            <a:avLst/>
          </a:prstGeom>
          <a:noFill/>
        </p:spPr>
        <p:txBody>
          <a:bodyPr wrap="square" rtlCol="0">
            <a:spAutoFit/>
          </a:bodyPr>
          <a:lstStyle/>
          <a:p>
            <a:r>
              <a:rPr lang="en-US" sz="2800" dirty="0">
                <a:latin typeface="+mj-lt"/>
              </a:rPr>
              <a:t>You have been appointed to provide leadership to the councils in your assigned district.</a:t>
            </a:r>
          </a:p>
        </p:txBody>
      </p:sp>
      <p:pic>
        <p:nvPicPr>
          <p:cNvPr id="11" name="Picture 10"/>
          <p:cNvPicPr>
            <a:picLocks noChangeAspect="1"/>
          </p:cNvPicPr>
          <p:nvPr/>
        </p:nvPicPr>
        <p:blipFill rotWithShape="1">
          <a:blip r:embed="rId5"/>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10056769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77345" y="1552537"/>
            <a:ext cx="902887" cy="779493"/>
          </a:xfrm>
          <a:prstGeom prst="rect">
            <a:avLst/>
          </a:prstGeom>
        </p:spPr>
      </p:pic>
      <p:sp>
        <p:nvSpPr>
          <p:cNvPr id="6" name="Rectangle 5"/>
          <p:cNvSpPr/>
          <p:nvPr/>
        </p:nvSpPr>
        <p:spPr>
          <a:xfrm>
            <a:off x="1425067" y="1561264"/>
            <a:ext cx="2728632" cy="584775"/>
          </a:xfrm>
          <a:prstGeom prst="rect">
            <a:avLst/>
          </a:prstGeom>
        </p:spPr>
        <p:txBody>
          <a:bodyPr wrap="none">
            <a:spAutoFit/>
          </a:bodyPr>
          <a:lstStyle/>
          <a:p>
            <a:r>
              <a:rPr lang="en-US" sz="3200" dirty="0"/>
              <a:t>7 – Community</a:t>
            </a:r>
          </a:p>
        </p:txBody>
      </p:sp>
      <p:grpSp>
        <p:nvGrpSpPr>
          <p:cNvPr id="7" name="Group 6"/>
          <p:cNvGrpSpPr/>
          <p:nvPr/>
        </p:nvGrpSpPr>
        <p:grpSpPr>
          <a:xfrm>
            <a:off x="3212350" y="1498600"/>
            <a:ext cx="5250492" cy="5029919"/>
            <a:chOff x="6121802" y="1561264"/>
            <a:chExt cx="5250492" cy="5029919"/>
          </a:xfrm>
        </p:grpSpPr>
        <p:grpSp>
          <p:nvGrpSpPr>
            <p:cNvPr id="8" name="Group 7"/>
            <p:cNvGrpSpPr/>
            <p:nvPr/>
          </p:nvGrpSpPr>
          <p:grpSpPr>
            <a:xfrm>
              <a:off x="6530786" y="2146039"/>
              <a:ext cx="4841508" cy="4445144"/>
              <a:chOff x="452387" y="2079057"/>
              <a:chExt cx="4841508" cy="4445144"/>
            </a:xfrm>
          </p:grpSpPr>
          <p:pic>
            <p:nvPicPr>
              <p:cNvPr id="10" name="Picture 9"/>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11" name="Rectangle 10"/>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619617" y="2541941"/>
            <a:ext cx="10616137" cy="3785652"/>
          </a:xfrm>
          <a:prstGeom prst="rect">
            <a:avLst/>
          </a:prstGeom>
        </p:spPr>
        <p:txBody>
          <a:bodyPr wrap="square">
            <a:spAutoFit/>
          </a:bodyPr>
          <a:lstStyle/>
          <a:p>
            <a:r>
              <a:rPr lang="en-US" sz="2400" b="1" dirty="0"/>
              <a:t>Enlist the support of the priests in your district and develop working</a:t>
            </a:r>
          </a:p>
          <a:p>
            <a:r>
              <a:rPr lang="en-US" sz="2400" b="1" dirty="0"/>
              <a:t>relationships with organizations in each community to ensure successful</a:t>
            </a:r>
          </a:p>
          <a:p>
            <a:r>
              <a:rPr lang="en-US" sz="2400" b="1" dirty="0"/>
              <a:t>charitable service projects and membership growth</a:t>
            </a:r>
          </a:p>
          <a:p>
            <a:endParaRPr lang="en-US" sz="2400" b="1" dirty="0"/>
          </a:p>
          <a:p>
            <a:r>
              <a:rPr lang="en-US" sz="2400" dirty="0"/>
              <a:t>An important part of each council’s recruitment strategy is to enlist the aid of its</a:t>
            </a:r>
          </a:p>
          <a:p>
            <a:r>
              <a:rPr lang="en-US" sz="2400" dirty="0"/>
              <a:t>chaplain or pastor in asking qualified men to join the council. An invitation from</a:t>
            </a:r>
          </a:p>
          <a:p>
            <a:r>
              <a:rPr lang="en-US" sz="2400" dirty="0"/>
              <a:t>a priest to become a Knight will carry a lot of weight toward having a positive</a:t>
            </a:r>
          </a:p>
          <a:p>
            <a:r>
              <a:rPr lang="en-US" sz="2400" dirty="0"/>
              <a:t>impact and acceptance into the council. Councils should be asking their pastors</a:t>
            </a:r>
          </a:p>
          <a:p>
            <a:r>
              <a:rPr lang="en-US" sz="2400" dirty="0"/>
              <a:t>what they can do to help and letting them know that Knights are there for their</a:t>
            </a:r>
          </a:p>
          <a:p>
            <a:r>
              <a:rPr lang="en-US" sz="2400" dirty="0"/>
              <a:t>parish.</a:t>
            </a:r>
          </a:p>
        </p:txBody>
      </p:sp>
      <p:pic>
        <p:nvPicPr>
          <p:cNvPr id="12" name="Picture 11"/>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2100958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20465" y="1498685"/>
            <a:ext cx="902887" cy="779493"/>
          </a:xfrm>
          <a:prstGeom prst="rect">
            <a:avLst/>
          </a:prstGeom>
        </p:spPr>
      </p:pic>
      <p:sp>
        <p:nvSpPr>
          <p:cNvPr id="6" name="Rectangle 5"/>
          <p:cNvSpPr/>
          <p:nvPr/>
        </p:nvSpPr>
        <p:spPr>
          <a:xfrm>
            <a:off x="1425067" y="1561264"/>
            <a:ext cx="2343334" cy="584775"/>
          </a:xfrm>
          <a:prstGeom prst="rect">
            <a:avLst/>
          </a:prstGeom>
        </p:spPr>
        <p:txBody>
          <a:bodyPr wrap="none">
            <a:spAutoFit/>
          </a:bodyPr>
          <a:lstStyle/>
          <a:p>
            <a:r>
              <a:rPr lang="en-US" sz="3200" dirty="0"/>
              <a:t>8 – Meetings</a:t>
            </a:r>
          </a:p>
        </p:txBody>
      </p:sp>
      <p:grpSp>
        <p:nvGrpSpPr>
          <p:cNvPr id="7" name="Group 6"/>
          <p:cNvGrpSpPr/>
          <p:nvPr/>
        </p:nvGrpSpPr>
        <p:grpSpPr>
          <a:xfrm>
            <a:off x="3212350" y="1498600"/>
            <a:ext cx="5250492" cy="5029919"/>
            <a:chOff x="6121802" y="1561264"/>
            <a:chExt cx="5250492" cy="5029919"/>
          </a:xfrm>
        </p:grpSpPr>
        <p:grpSp>
          <p:nvGrpSpPr>
            <p:cNvPr id="8" name="Group 7"/>
            <p:cNvGrpSpPr/>
            <p:nvPr/>
          </p:nvGrpSpPr>
          <p:grpSpPr>
            <a:xfrm>
              <a:off x="6530786" y="2146039"/>
              <a:ext cx="4841508" cy="4445144"/>
              <a:chOff x="452387" y="2079057"/>
              <a:chExt cx="4841508" cy="4445144"/>
            </a:xfrm>
          </p:grpSpPr>
          <p:pic>
            <p:nvPicPr>
              <p:cNvPr id="10" name="Picture 9"/>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11" name="Rectangle 10"/>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35030" y="2480144"/>
            <a:ext cx="11009270" cy="1938992"/>
          </a:xfrm>
          <a:prstGeom prst="rect">
            <a:avLst/>
          </a:prstGeom>
        </p:spPr>
        <p:txBody>
          <a:bodyPr wrap="square">
            <a:spAutoFit/>
          </a:bodyPr>
          <a:lstStyle/>
          <a:p>
            <a:r>
              <a:rPr lang="en-US" sz="2400" dirty="0"/>
              <a:t>Meetings need to be concise and productive, and they must serve a purpose.</a:t>
            </a:r>
          </a:p>
          <a:p>
            <a:r>
              <a:rPr lang="en-US" sz="2400" dirty="0"/>
              <a:t>District-wide organizational and midyear membership meetings should address</a:t>
            </a:r>
          </a:p>
          <a:p>
            <a:r>
              <a:rPr lang="en-US" sz="2400" dirty="0" err="1"/>
              <a:t>Orderwide</a:t>
            </a:r>
            <a:r>
              <a:rPr lang="en-US" sz="2400" dirty="0"/>
              <a:t> initiatives, new charitable service program ideas, and membership and</a:t>
            </a:r>
          </a:p>
          <a:p>
            <a:r>
              <a:rPr lang="en-US" sz="2400" dirty="0"/>
              <a:t>insurance goals for the district. Separate strategy sessions (quarterly or as needed)</a:t>
            </a:r>
          </a:p>
          <a:p>
            <a:r>
              <a:rPr lang="en-US" sz="2400" dirty="0"/>
              <a:t>with each council ensure that all are working toward meeting your district goals.</a:t>
            </a:r>
          </a:p>
        </p:txBody>
      </p:sp>
      <p:pic>
        <p:nvPicPr>
          <p:cNvPr id="12" name="Picture 11"/>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40592017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20465" y="1498685"/>
            <a:ext cx="902887" cy="779493"/>
          </a:xfrm>
          <a:prstGeom prst="rect">
            <a:avLst/>
          </a:prstGeom>
        </p:spPr>
      </p:pic>
      <p:sp>
        <p:nvSpPr>
          <p:cNvPr id="6" name="Rectangle 5"/>
          <p:cNvSpPr/>
          <p:nvPr/>
        </p:nvSpPr>
        <p:spPr>
          <a:xfrm>
            <a:off x="1425067" y="1561264"/>
            <a:ext cx="3397725" cy="584775"/>
          </a:xfrm>
          <a:prstGeom prst="rect">
            <a:avLst/>
          </a:prstGeom>
        </p:spPr>
        <p:txBody>
          <a:bodyPr wrap="none">
            <a:spAutoFit/>
          </a:bodyPr>
          <a:lstStyle/>
          <a:p>
            <a:r>
              <a:rPr lang="en-US" sz="3200" dirty="0"/>
              <a:t>9 – Value Members</a:t>
            </a:r>
          </a:p>
        </p:txBody>
      </p:sp>
      <p:grpSp>
        <p:nvGrpSpPr>
          <p:cNvPr id="7" name="Group 6"/>
          <p:cNvGrpSpPr/>
          <p:nvPr/>
        </p:nvGrpSpPr>
        <p:grpSpPr>
          <a:xfrm>
            <a:off x="3212350" y="1498600"/>
            <a:ext cx="5250492" cy="5029919"/>
            <a:chOff x="6121802" y="1561264"/>
            <a:chExt cx="5250492" cy="5029919"/>
          </a:xfrm>
        </p:grpSpPr>
        <p:grpSp>
          <p:nvGrpSpPr>
            <p:cNvPr id="8" name="Group 7"/>
            <p:cNvGrpSpPr/>
            <p:nvPr/>
          </p:nvGrpSpPr>
          <p:grpSpPr>
            <a:xfrm>
              <a:off x="6530786" y="2146039"/>
              <a:ext cx="4841508" cy="4445144"/>
              <a:chOff x="452387" y="2079057"/>
              <a:chExt cx="4841508" cy="4445144"/>
            </a:xfrm>
          </p:grpSpPr>
          <p:pic>
            <p:nvPicPr>
              <p:cNvPr id="10" name="Picture 9"/>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11" name="Rectangle 10"/>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58801" y="2235650"/>
            <a:ext cx="11415028" cy="3416320"/>
          </a:xfrm>
          <a:prstGeom prst="rect">
            <a:avLst/>
          </a:prstGeom>
        </p:spPr>
        <p:txBody>
          <a:bodyPr wrap="square">
            <a:spAutoFit/>
          </a:bodyPr>
          <a:lstStyle/>
          <a:p>
            <a:r>
              <a:rPr lang="en-US" sz="2400" dirty="0"/>
              <a:t>Councils should be building a team atmosphere among their members by showing</a:t>
            </a:r>
          </a:p>
          <a:p>
            <a:r>
              <a:rPr lang="en-US" sz="2400" dirty="0"/>
              <a:t>them that their opinions and services are valued. Encourage council leadership</a:t>
            </a:r>
          </a:p>
          <a:p>
            <a:r>
              <a:rPr lang="en-US" sz="2400" dirty="0"/>
              <a:t>to ask members for advice, seek out their members’ hidden talents (web design,</a:t>
            </a:r>
          </a:p>
          <a:p>
            <a:r>
              <a:rPr lang="en-US" sz="2400" dirty="0"/>
              <a:t>writing ability, sales experience, etc.), and regularly consult with members and</a:t>
            </a:r>
          </a:p>
          <a:p>
            <a:r>
              <a:rPr lang="en-US" sz="2400" dirty="0"/>
              <a:t>keep them informed of the council’s initiatives to encourage team building.</a:t>
            </a:r>
          </a:p>
          <a:p>
            <a:r>
              <a:rPr lang="en-US" sz="2400" dirty="0"/>
              <a:t>Council officers should always make it a point to first listen and evaluate, and</a:t>
            </a:r>
          </a:p>
          <a:p>
            <a:r>
              <a:rPr lang="en-US" sz="2400" dirty="0"/>
              <a:t>then be ready to explain the reasons for final decisions. Also, council leaders</a:t>
            </a:r>
          </a:p>
          <a:p>
            <a:r>
              <a:rPr lang="en-US" sz="2400" dirty="0"/>
              <a:t>should be keeping younger members interested and engaged so they are prepared</a:t>
            </a:r>
          </a:p>
          <a:p>
            <a:r>
              <a:rPr lang="en-US" sz="2400" dirty="0"/>
              <a:t>to take leadership roles in their council.</a:t>
            </a:r>
          </a:p>
        </p:txBody>
      </p:sp>
      <p:pic>
        <p:nvPicPr>
          <p:cNvPr id="12" name="Picture 11"/>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14944209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80000">
            <a:off x="320465" y="1498685"/>
            <a:ext cx="902887" cy="779493"/>
          </a:xfrm>
          <a:prstGeom prst="rect">
            <a:avLst/>
          </a:prstGeom>
        </p:spPr>
      </p:pic>
      <p:sp>
        <p:nvSpPr>
          <p:cNvPr id="6" name="Rectangle 5"/>
          <p:cNvSpPr/>
          <p:nvPr/>
        </p:nvSpPr>
        <p:spPr>
          <a:xfrm>
            <a:off x="1425067" y="1561264"/>
            <a:ext cx="4708148" cy="584775"/>
          </a:xfrm>
          <a:prstGeom prst="rect">
            <a:avLst/>
          </a:prstGeom>
        </p:spPr>
        <p:txBody>
          <a:bodyPr wrap="none">
            <a:spAutoFit/>
          </a:bodyPr>
          <a:lstStyle/>
          <a:p>
            <a:r>
              <a:rPr lang="en-US" sz="3200" dirty="0"/>
              <a:t>10 – State Councils Officers</a:t>
            </a:r>
          </a:p>
        </p:txBody>
      </p:sp>
      <p:grpSp>
        <p:nvGrpSpPr>
          <p:cNvPr id="7" name="Group 6"/>
          <p:cNvGrpSpPr/>
          <p:nvPr/>
        </p:nvGrpSpPr>
        <p:grpSpPr>
          <a:xfrm>
            <a:off x="3212350" y="1498600"/>
            <a:ext cx="5250492" cy="5029919"/>
            <a:chOff x="6121802" y="1561264"/>
            <a:chExt cx="5250492" cy="5029919"/>
          </a:xfrm>
        </p:grpSpPr>
        <p:grpSp>
          <p:nvGrpSpPr>
            <p:cNvPr id="8" name="Group 7"/>
            <p:cNvGrpSpPr/>
            <p:nvPr/>
          </p:nvGrpSpPr>
          <p:grpSpPr>
            <a:xfrm>
              <a:off x="6530786" y="2146039"/>
              <a:ext cx="4841508" cy="4445144"/>
              <a:chOff x="452387" y="2079057"/>
              <a:chExt cx="4841508" cy="4445144"/>
            </a:xfrm>
          </p:grpSpPr>
          <p:pic>
            <p:nvPicPr>
              <p:cNvPr id="10" name="Picture 9"/>
              <p:cNvPicPr>
                <a:picLocks noChangeAspect="1"/>
              </p:cNvPicPr>
              <p:nvPr/>
            </p:nvPicPr>
            <p:blipFill rotWithShape="1">
              <a:blip r:embed="rId3">
                <a:clrChange>
                  <a:clrFrom>
                    <a:srgbClr val="FAFAFA"/>
                  </a:clrFrom>
                  <a:clrTo>
                    <a:srgbClr val="FAFAFA">
                      <a:alpha val="0"/>
                    </a:srgbClr>
                  </a:clrTo>
                </a:clrChange>
                <a:lum bright="70000" contrast="-70000"/>
              </a:blip>
              <a:srcRect l="6395" t="8323" r="54811" b="4671"/>
              <a:stretch/>
            </p:blipFill>
            <p:spPr>
              <a:xfrm>
                <a:off x="539014" y="2231332"/>
                <a:ext cx="4754881" cy="4292869"/>
              </a:xfrm>
              <a:prstGeom prst="rect">
                <a:avLst/>
              </a:prstGeom>
            </p:spPr>
          </p:pic>
          <p:sp>
            <p:nvSpPr>
              <p:cNvPr id="11" name="Rectangle 10"/>
              <p:cNvSpPr/>
              <p:nvPr/>
            </p:nvSpPr>
            <p:spPr>
              <a:xfrm>
                <a:off x="452387" y="2079057"/>
                <a:ext cx="625642" cy="65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121802" y="1561264"/>
              <a:ext cx="5125872" cy="4969569"/>
            </a:xfrm>
            <a:prstGeom prst="rect">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143001" y="2146286"/>
            <a:ext cx="9762022" cy="4154984"/>
          </a:xfrm>
          <a:prstGeom prst="rect">
            <a:avLst/>
          </a:prstGeom>
        </p:spPr>
        <p:txBody>
          <a:bodyPr wrap="square">
            <a:spAutoFit/>
          </a:bodyPr>
          <a:lstStyle/>
          <a:p>
            <a:r>
              <a:rPr lang="en-US" sz="2400" dirty="0"/>
              <a:t>Councils should be building a team atmosphere among their members by showing them that their opinions and services are valued. Encourage council leadership to ask members for advice, seek out their members’ hidden talents (web design, writing ability, sales experience, etc.), and regularly consult with members and keep them informed of the council’s initiatives to encourage team building.</a:t>
            </a:r>
          </a:p>
          <a:p>
            <a:endParaRPr lang="en-US" sz="2400" dirty="0"/>
          </a:p>
          <a:p>
            <a:r>
              <a:rPr lang="en-US" sz="2400" dirty="0"/>
              <a:t>Council officers should always make it a point to first listen and evaluate, and then be ready to explain the reasons for final decisions. Also, council leaders should be keeping younger members interested and engaged so they are prepared to take leadership roles in their council.</a:t>
            </a:r>
          </a:p>
        </p:txBody>
      </p:sp>
      <p:pic>
        <p:nvPicPr>
          <p:cNvPr id="12" name="Picture 11"/>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13709711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8104" y="1137818"/>
            <a:ext cx="2189746" cy="1828800"/>
          </a:xfrm>
          <a:prstGeom prst="rect">
            <a:avLst/>
          </a:prstGeom>
        </p:spPr>
      </p:pic>
      <p:pic>
        <p:nvPicPr>
          <p:cNvPr id="5" name="Picture 4"/>
          <p:cNvPicPr>
            <a:picLocks noChangeAspect="1"/>
          </p:cNvPicPr>
          <p:nvPr/>
        </p:nvPicPr>
        <p:blipFill>
          <a:blip r:embed="rId3"/>
          <a:stretch>
            <a:fillRect/>
          </a:stretch>
        </p:blipFill>
        <p:spPr>
          <a:xfrm>
            <a:off x="3315920" y="3037789"/>
            <a:ext cx="1894115" cy="1828800"/>
          </a:xfrm>
          <a:prstGeom prst="rect">
            <a:avLst/>
          </a:prstGeom>
        </p:spPr>
      </p:pic>
      <p:pic>
        <p:nvPicPr>
          <p:cNvPr id="6" name="Picture 5"/>
          <p:cNvPicPr>
            <a:picLocks noChangeAspect="1"/>
          </p:cNvPicPr>
          <p:nvPr/>
        </p:nvPicPr>
        <p:blipFill>
          <a:blip r:embed="rId4"/>
          <a:stretch>
            <a:fillRect/>
          </a:stretch>
        </p:blipFill>
        <p:spPr>
          <a:xfrm>
            <a:off x="3349692" y="4937760"/>
            <a:ext cx="1826571" cy="1920240"/>
          </a:xfrm>
          <a:prstGeom prst="rect">
            <a:avLst/>
          </a:prstGeom>
        </p:spPr>
      </p:pic>
      <p:pic>
        <p:nvPicPr>
          <p:cNvPr id="3" name="Picture 2"/>
          <p:cNvPicPr>
            <a:picLocks noChangeAspect="1"/>
          </p:cNvPicPr>
          <p:nvPr/>
        </p:nvPicPr>
        <p:blipFill rotWithShape="1">
          <a:blip r:embed="rId5"/>
          <a:srcRect r="67166"/>
          <a:stretch/>
        </p:blipFill>
        <p:spPr>
          <a:xfrm>
            <a:off x="5346963" y="1146440"/>
            <a:ext cx="2424112" cy="1828800"/>
          </a:xfrm>
          <a:prstGeom prst="rect">
            <a:avLst/>
          </a:prstGeom>
        </p:spPr>
      </p:pic>
      <p:pic>
        <p:nvPicPr>
          <p:cNvPr id="8" name="Picture 7"/>
          <p:cNvPicPr>
            <a:picLocks noChangeAspect="1"/>
          </p:cNvPicPr>
          <p:nvPr/>
        </p:nvPicPr>
        <p:blipFill rotWithShape="1">
          <a:blip r:embed="rId5"/>
          <a:srcRect l="33866" r="33106"/>
          <a:stretch/>
        </p:blipFill>
        <p:spPr>
          <a:xfrm>
            <a:off x="5339819" y="3087820"/>
            <a:ext cx="2438401" cy="1828800"/>
          </a:xfrm>
          <a:prstGeom prst="rect">
            <a:avLst/>
          </a:prstGeom>
        </p:spPr>
      </p:pic>
      <p:pic>
        <p:nvPicPr>
          <p:cNvPr id="9" name="Picture 8"/>
          <p:cNvPicPr>
            <a:picLocks noChangeAspect="1"/>
          </p:cNvPicPr>
          <p:nvPr/>
        </p:nvPicPr>
        <p:blipFill rotWithShape="1">
          <a:blip r:embed="rId5"/>
          <a:srcRect l="67754"/>
          <a:stretch/>
        </p:blipFill>
        <p:spPr>
          <a:xfrm>
            <a:off x="5368659" y="5029200"/>
            <a:ext cx="2380720" cy="1828800"/>
          </a:xfrm>
          <a:prstGeom prst="rect">
            <a:avLst/>
          </a:prstGeom>
        </p:spPr>
      </p:pic>
      <p:pic>
        <p:nvPicPr>
          <p:cNvPr id="10" name="Picture 9"/>
          <p:cNvPicPr>
            <a:picLocks noChangeAspect="1"/>
          </p:cNvPicPr>
          <p:nvPr/>
        </p:nvPicPr>
        <p:blipFill rotWithShape="1">
          <a:blip r:embed="rId6"/>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25292233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01717" y="1138148"/>
            <a:ext cx="17430750" cy="771525"/>
          </a:xfrm>
          <a:prstGeom prst="rect">
            <a:avLst/>
          </a:prstGeom>
        </p:spPr>
      </p:pic>
      <p:pic>
        <p:nvPicPr>
          <p:cNvPr id="5" name="Picture 4"/>
          <p:cNvPicPr>
            <a:picLocks noChangeAspect="1"/>
          </p:cNvPicPr>
          <p:nvPr/>
        </p:nvPicPr>
        <p:blipFill rotWithShape="1">
          <a:blip r:embed="rId3"/>
          <a:srcRect t="17811" b="21115"/>
          <a:stretch/>
        </p:blipFill>
        <p:spPr>
          <a:xfrm>
            <a:off x="-148791" y="2407672"/>
            <a:ext cx="14039899" cy="3226468"/>
          </a:xfrm>
          <a:prstGeom prst="rect">
            <a:avLst/>
          </a:prstGeom>
        </p:spPr>
      </p:pic>
      <p:sp>
        <p:nvSpPr>
          <p:cNvPr id="6" name="TextBox 5"/>
          <p:cNvSpPr txBox="1"/>
          <p:nvPr/>
        </p:nvSpPr>
        <p:spPr>
          <a:xfrm>
            <a:off x="346509" y="1927840"/>
            <a:ext cx="10207191" cy="461665"/>
          </a:xfrm>
          <a:prstGeom prst="rect">
            <a:avLst/>
          </a:prstGeom>
          <a:noFill/>
        </p:spPr>
        <p:txBody>
          <a:bodyPr wrap="square" rtlCol="0">
            <a:spAutoFit/>
          </a:bodyPr>
          <a:lstStyle/>
          <a:p>
            <a:r>
              <a:rPr lang="en-US" sz="2400" dirty="0"/>
              <a:t>The Keys for Success for District Deputies is fully dependent upon:</a:t>
            </a:r>
          </a:p>
        </p:txBody>
      </p:sp>
      <p:pic>
        <p:nvPicPr>
          <p:cNvPr id="8" name="Picture 7"/>
          <p:cNvPicPr>
            <a:picLocks noChangeAspect="1"/>
          </p:cNvPicPr>
          <p:nvPr/>
        </p:nvPicPr>
        <p:blipFill rotWithShape="1">
          <a:blip r:embed="rId4"/>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19660820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194" r="12933"/>
          <a:stretch/>
        </p:blipFill>
        <p:spPr>
          <a:xfrm>
            <a:off x="-3878" y="1119981"/>
            <a:ext cx="12179300" cy="847725"/>
          </a:xfrm>
          <a:prstGeom prst="rect">
            <a:avLst/>
          </a:prstGeom>
        </p:spPr>
      </p:pic>
      <p:sp>
        <p:nvSpPr>
          <p:cNvPr id="7" name="TextBox 6"/>
          <p:cNvSpPr txBox="1"/>
          <p:nvPr/>
        </p:nvSpPr>
        <p:spPr>
          <a:xfrm>
            <a:off x="601845" y="1967706"/>
            <a:ext cx="10967853" cy="4154984"/>
          </a:xfrm>
          <a:prstGeom prst="rect">
            <a:avLst/>
          </a:prstGeom>
          <a:noFill/>
        </p:spPr>
        <p:txBody>
          <a:bodyPr wrap="square" rtlCol="0">
            <a:spAutoFit/>
          </a:bodyPr>
          <a:lstStyle/>
          <a:p>
            <a:r>
              <a:rPr lang="en-US" sz="2400" dirty="0"/>
              <a:t>The Ten Keys to Success is a guide to help you become a more effective leader. As District Deputy, the actions you take help ensure growth in faith-filled programs, charitable outreach, membership recruitment and family protection. As District Deputy, your ultimate goal is to motivate the councils in your district to be visible and relevant.</a:t>
            </a:r>
          </a:p>
          <a:p>
            <a:endParaRPr lang="en-US" sz="2400" dirty="0"/>
          </a:p>
          <a:p>
            <a:r>
              <a:rPr lang="en-US" sz="2400" dirty="0"/>
              <a:t>All actions have a cause and effect; the actions you don’t take also have consequences.</a:t>
            </a:r>
          </a:p>
          <a:p>
            <a:endParaRPr lang="en-US" sz="2400" dirty="0"/>
          </a:p>
          <a:p>
            <a:r>
              <a:rPr lang="en-US" sz="2400" dirty="0"/>
              <a:t>A District Deputy is a key fraternal leader and your importance in the life of the Knights of Columbus cannot be understated.  You should not take your important Catholic lay leadership role for granted.</a:t>
            </a:r>
          </a:p>
        </p:txBody>
      </p:sp>
      <p:pic>
        <p:nvPicPr>
          <p:cNvPr id="6" name="Picture 5"/>
          <p:cNvPicPr>
            <a:picLocks noChangeAspect="1"/>
          </p:cNvPicPr>
          <p:nvPr/>
        </p:nvPicPr>
        <p:blipFill rotWithShape="1">
          <a:blip r:embed="rId3"/>
          <a:srcRect l="7244" t="25860" r="7157" b="3029"/>
          <a:stretch/>
        </p:blipFill>
        <p:spPr>
          <a:xfrm>
            <a:off x="-12700" y="0"/>
            <a:ext cx="12230100" cy="1117600"/>
          </a:xfrm>
          <a:prstGeom prst="rect">
            <a:avLst/>
          </a:prstGeom>
        </p:spPr>
      </p:pic>
    </p:spTree>
    <p:extLst>
      <p:ext uri="{BB962C8B-B14F-4D97-AF65-F5344CB8AC3E}">
        <p14:creationId xmlns:p14="http://schemas.microsoft.com/office/powerpoint/2010/main" val="22833193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6210" y="776288"/>
            <a:ext cx="2189746" cy="1828800"/>
          </a:xfrm>
          <a:prstGeom prst="rect">
            <a:avLst/>
          </a:prstGeom>
        </p:spPr>
      </p:pic>
      <p:pic>
        <p:nvPicPr>
          <p:cNvPr id="5" name="Picture 4"/>
          <p:cNvPicPr>
            <a:picLocks noChangeAspect="1"/>
          </p:cNvPicPr>
          <p:nvPr/>
        </p:nvPicPr>
        <p:blipFill>
          <a:blip r:embed="rId3"/>
          <a:stretch>
            <a:fillRect/>
          </a:stretch>
        </p:blipFill>
        <p:spPr>
          <a:xfrm>
            <a:off x="3314026" y="2853929"/>
            <a:ext cx="1894115" cy="1828800"/>
          </a:xfrm>
          <a:prstGeom prst="rect">
            <a:avLst/>
          </a:prstGeom>
        </p:spPr>
      </p:pic>
      <p:pic>
        <p:nvPicPr>
          <p:cNvPr id="6" name="Picture 5"/>
          <p:cNvPicPr>
            <a:picLocks noChangeAspect="1"/>
          </p:cNvPicPr>
          <p:nvPr/>
        </p:nvPicPr>
        <p:blipFill>
          <a:blip r:embed="rId4"/>
          <a:stretch>
            <a:fillRect/>
          </a:stretch>
        </p:blipFill>
        <p:spPr>
          <a:xfrm>
            <a:off x="3347798" y="4931569"/>
            <a:ext cx="1826571" cy="1920240"/>
          </a:xfrm>
          <a:prstGeom prst="rect">
            <a:avLst/>
          </a:prstGeom>
        </p:spPr>
      </p:pic>
      <p:pic>
        <p:nvPicPr>
          <p:cNvPr id="3" name="Picture 2"/>
          <p:cNvPicPr>
            <a:picLocks noChangeAspect="1"/>
          </p:cNvPicPr>
          <p:nvPr/>
        </p:nvPicPr>
        <p:blipFill rotWithShape="1">
          <a:blip r:embed="rId5"/>
          <a:srcRect r="67642"/>
          <a:stretch/>
        </p:blipFill>
        <p:spPr>
          <a:xfrm>
            <a:off x="5454111" y="833121"/>
            <a:ext cx="2439433" cy="1828800"/>
          </a:xfrm>
          <a:prstGeom prst="rect">
            <a:avLst/>
          </a:prstGeom>
        </p:spPr>
      </p:pic>
      <p:pic>
        <p:nvPicPr>
          <p:cNvPr id="8" name="Picture 7"/>
          <p:cNvPicPr>
            <a:picLocks noChangeAspect="1"/>
          </p:cNvPicPr>
          <p:nvPr/>
        </p:nvPicPr>
        <p:blipFill rotWithShape="1">
          <a:blip r:embed="rId5"/>
          <a:srcRect l="33537" r="33783"/>
          <a:stretch/>
        </p:blipFill>
        <p:spPr>
          <a:xfrm>
            <a:off x="5441927" y="2866708"/>
            <a:ext cx="2463800" cy="1828800"/>
          </a:xfrm>
          <a:prstGeom prst="rect">
            <a:avLst/>
          </a:prstGeom>
        </p:spPr>
      </p:pic>
      <p:pic>
        <p:nvPicPr>
          <p:cNvPr id="9" name="Picture 8"/>
          <p:cNvPicPr>
            <a:picLocks noChangeAspect="1"/>
          </p:cNvPicPr>
          <p:nvPr/>
        </p:nvPicPr>
        <p:blipFill rotWithShape="1">
          <a:blip r:embed="rId5"/>
          <a:srcRect l="67565"/>
          <a:stretch/>
        </p:blipFill>
        <p:spPr>
          <a:xfrm>
            <a:off x="5451205" y="4931569"/>
            <a:ext cx="2445244" cy="1828800"/>
          </a:xfrm>
          <a:prstGeom prst="rect">
            <a:avLst/>
          </a:prstGeom>
        </p:spPr>
      </p:pic>
      <p:pic>
        <p:nvPicPr>
          <p:cNvPr id="10" name="Picture 9"/>
          <p:cNvPicPr>
            <a:picLocks noChangeAspect="1"/>
          </p:cNvPicPr>
          <p:nvPr/>
        </p:nvPicPr>
        <p:blipFill rotWithShape="1">
          <a:blip r:embed="rId6"/>
          <a:srcRect l="7867" t="23436" r="6535" b="27272"/>
          <a:stretch/>
        </p:blipFill>
        <p:spPr>
          <a:xfrm>
            <a:off x="-12700" y="0"/>
            <a:ext cx="12230100" cy="774700"/>
          </a:xfrm>
          <a:prstGeom prst="rect">
            <a:avLst/>
          </a:prstGeom>
        </p:spPr>
      </p:pic>
    </p:spTree>
    <p:extLst>
      <p:ext uri="{BB962C8B-B14F-4D97-AF65-F5344CB8AC3E}">
        <p14:creationId xmlns:p14="http://schemas.microsoft.com/office/powerpoint/2010/main" val="16787072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937449" y="0"/>
            <a:ext cx="22066898" cy="6858000"/>
          </a:xfrm>
          <a:prstGeom prst="rect">
            <a:avLst/>
          </a:prstGeom>
        </p:spPr>
      </p:pic>
      <p:pic>
        <p:nvPicPr>
          <p:cNvPr id="5" name="Picture 4"/>
          <p:cNvPicPr>
            <a:picLocks noChangeAspect="1"/>
          </p:cNvPicPr>
          <p:nvPr/>
        </p:nvPicPr>
        <p:blipFill>
          <a:blip r:embed="rId3"/>
          <a:stretch>
            <a:fillRect/>
          </a:stretch>
        </p:blipFill>
        <p:spPr>
          <a:xfrm>
            <a:off x="4876800" y="0"/>
            <a:ext cx="2603500" cy="5699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813" y="0"/>
            <a:ext cx="1308375" cy="1308375"/>
          </a:xfrm>
          <a:prstGeom prst="rect">
            <a:avLst/>
          </a:prstGeom>
        </p:spPr>
      </p:pic>
    </p:spTree>
    <p:extLst>
      <p:ext uri="{BB962C8B-B14F-4D97-AF65-F5344CB8AC3E}">
        <p14:creationId xmlns:p14="http://schemas.microsoft.com/office/powerpoint/2010/main" val="28423531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742" t="4150" r="60612" b="9267"/>
          <a:stretch/>
        </p:blipFill>
        <p:spPr>
          <a:xfrm>
            <a:off x="559906" y="1307432"/>
            <a:ext cx="3513853" cy="5334668"/>
          </a:xfrm>
          <a:prstGeom prst="rect">
            <a:avLst/>
          </a:prstGeom>
        </p:spPr>
      </p:pic>
      <p:sp>
        <p:nvSpPr>
          <p:cNvPr id="11" name="TextBox 10"/>
          <p:cNvSpPr txBox="1"/>
          <p:nvPr/>
        </p:nvSpPr>
        <p:spPr>
          <a:xfrm>
            <a:off x="4241800" y="1612232"/>
            <a:ext cx="7213600" cy="4893647"/>
          </a:xfrm>
          <a:prstGeom prst="rect">
            <a:avLst/>
          </a:prstGeom>
          <a:noFill/>
        </p:spPr>
        <p:txBody>
          <a:bodyPr wrap="square" rtlCol="0">
            <a:spAutoFit/>
          </a:bodyPr>
          <a:lstStyle/>
          <a:p>
            <a:r>
              <a:rPr lang="en-US" sz="2400" dirty="0"/>
              <a:t>This training was designed to help you become successful in your role as District Deputy and outline how important your fraternal leadership is to your councils and to the Order. You should have acquired a better understanding of:</a:t>
            </a:r>
          </a:p>
          <a:p>
            <a:pPr marL="285750" indent="-285750">
              <a:buFont typeface="Arial" panose="020B0604020202020204" pitchFamily="34" charset="0"/>
              <a:buChar char="•"/>
            </a:pPr>
            <a:r>
              <a:rPr lang="en-US" sz="2400" dirty="0"/>
              <a:t>Your duties, resources, responsibilities,   administrative duties, and the Ten Keys to Success.</a:t>
            </a:r>
          </a:p>
          <a:p>
            <a:pPr marL="285750" indent="-285750">
              <a:buFont typeface="Arial" panose="020B0604020202020204" pitchFamily="34" charset="0"/>
              <a:buChar char="•"/>
            </a:pPr>
            <a:r>
              <a:rPr lang="en-US" sz="2400" dirty="0"/>
              <a:t>We want to help you be a step ahead, to be prepared to be successful in your role as District Deputy. In this way your fraternal leadership will be of great benefit to your council.</a:t>
            </a:r>
          </a:p>
          <a:p>
            <a:pPr marL="285750" indent="-285750">
              <a:buFont typeface="Arial" panose="020B0604020202020204" pitchFamily="34" charset="0"/>
              <a:buChar char="•"/>
            </a:pPr>
            <a:r>
              <a:rPr lang="en-US" sz="2400" dirty="0"/>
              <a:t>In the end, it all comes down to what you do. Be active, and be successful.</a:t>
            </a:r>
          </a:p>
        </p:txBody>
      </p:sp>
      <p:pic>
        <p:nvPicPr>
          <p:cNvPr id="2" name="Picture 1"/>
          <p:cNvPicPr>
            <a:picLocks noChangeAspect="1"/>
          </p:cNvPicPr>
          <p:nvPr/>
        </p:nvPicPr>
        <p:blipFill rotWithShape="1">
          <a:blip r:embed="rId3"/>
          <a:srcRect l="7411" r="7676"/>
          <a:stretch/>
        </p:blipFill>
        <p:spPr>
          <a:xfrm>
            <a:off x="-6350" y="0"/>
            <a:ext cx="12204700" cy="1409700"/>
          </a:xfrm>
          <a:prstGeom prst="rect">
            <a:avLst/>
          </a:prstGeom>
        </p:spPr>
      </p:pic>
    </p:spTree>
    <p:extLst>
      <p:ext uri="{BB962C8B-B14F-4D97-AF65-F5344CB8AC3E}">
        <p14:creationId xmlns:p14="http://schemas.microsoft.com/office/powerpoint/2010/main" val="30124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688" y="1616149"/>
            <a:ext cx="10711712" cy="5120988"/>
          </a:xfrm>
        </p:spPr>
        <p:txBody>
          <a:bodyPr/>
          <a:lstStyle/>
          <a:p>
            <a:r>
              <a:rPr lang="en-US" sz="4400" dirty="0"/>
              <a:t>In most cases, the State Deputy will assign you to three to six councils, which will form a district.  You need to be aware of your duties as a District Deputy AND the duties of your fellow Council Officers.  </a:t>
            </a:r>
          </a:p>
          <a:p>
            <a:endParaRPr lang="en-US" dirty="0"/>
          </a:p>
        </p:txBody>
      </p:sp>
      <p:pic>
        <p:nvPicPr>
          <p:cNvPr id="4" name="Picture 3"/>
          <p:cNvPicPr>
            <a:picLocks noChangeAspect="1"/>
          </p:cNvPicPr>
          <p:nvPr/>
        </p:nvPicPr>
        <p:blipFill rotWithShape="1">
          <a:blip r:embed="rId2"/>
          <a:srcRect l="14728" t="20896" r="15020"/>
          <a:stretch/>
        </p:blipFill>
        <p:spPr>
          <a:xfrm>
            <a:off x="-25400" y="729182"/>
            <a:ext cx="12192000" cy="595236"/>
          </a:xfrm>
          <a:prstGeom prst="rect">
            <a:avLst/>
          </a:prstGeom>
        </p:spPr>
      </p:pic>
      <p:pic>
        <p:nvPicPr>
          <p:cNvPr id="6" name="Picture 5"/>
          <p:cNvPicPr>
            <a:picLocks noChangeAspect="1"/>
          </p:cNvPicPr>
          <p:nvPr/>
        </p:nvPicPr>
        <p:blipFill rotWithShape="1">
          <a:blip r:embed="rId3"/>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40785005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737" y="1565003"/>
            <a:ext cx="7295949" cy="4832092"/>
          </a:xfrm>
          <a:prstGeom prst="rect">
            <a:avLst/>
          </a:prstGeom>
          <a:noFill/>
        </p:spPr>
        <p:txBody>
          <a:bodyPr wrap="square" rtlCol="0">
            <a:spAutoFit/>
          </a:bodyPr>
          <a:lstStyle/>
          <a:p>
            <a:r>
              <a:rPr lang="en-US" sz="2800" dirty="0"/>
              <a:t>Congratulations, you have completed the Knights of Columbus District Deputy Leadership Training Course.</a:t>
            </a:r>
          </a:p>
          <a:p>
            <a:endParaRPr lang="en-US" sz="2800" dirty="0"/>
          </a:p>
          <a:p>
            <a:r>
              <a:rPr lang="en-US" sz="2800" dirty="0"/>
              <a:t>You should now understand and implement the steps to becoming a successful District Deputy.</a:t>
            </a:r>
          </a:p>
          <a:p>
            <a:endParaRPr lang="en-US" sz="2800" dirty="0"/>
          </a:p>
          <a:p>
            <a:r>
              <a:rPr lang="en-US" sz="2800" dirty="0"/>
              <a:t>Good luck in your term of office, and God Bless you as you work to fulfill the mission of the Order and grow your District through Charitable Outreach and Fraternal Leadership</a:t>
            </a:r>
            <a:r>
              <a:rPr lang="en-US" dirty="0"/>
              <a:t>.</a:t>
            </a:r>
          </a:p>
        </p:txBody>
      </p:sp>
      <p:grpSp>
        <p:nvGrpSpPr>
          <p:cNvPr id="8" name="Group 7"/>
          <p:cNvGrpSpPr/>
          <p:nvPr/>
        </p:nvGrpSpPr>
        <p:grpSpPr>
          <a:xfrm>
            <a:off x="7950467" y="2069432"/>
            <a:ext cx="3331143" cy="3272589"/>
            <a:chOff x="7950467" y="2069432"/>
            <a:chExt cx="3331143" cy="3272589"/>
          </a:xfrm>
        </p:grpSpPr>
        <p:pic>
          <p:nvPicPr>
            <p:cNvPr id="4" name="Picture 3"/>
            <p:cNvPicPr>
              <a:picLocks noChangeAspect="1"/>
            </p:cNvPicPr>
            <p:nvPr/>
          </p:nvPicPr>
          <p:blipFill rotWithShape="1">
            <a:blip r:embed="rId2"/>
            <a:srcRect l="69753" t="13663" r="4415" b="10032"/>
            <a:stretch/>
          </p:blipFill>
          <p:spPr>
            <a:xfrm>
              <a:off x="8134149" y="2136809"/>
              <a:ext cx="3147461" cy="3205212"/>
            </a:xfrm>
            <a:prstGeom prst="rect">
              <a:avLst/>
            </a:prstGeom>
          </p:spPr>
        </p:pic>
        <p:sp>
          <p:nvSpPr>
            <p:cNvPr id="7" name="Rectangle 6"/>
            <p:cNvSpPr/>
            <p:nvPr/>
          </p:nvSpPr>
          <p:spPr>
            <a:xfrm>
              <a:off x="7950467" y="2069432"/>
              <a:ext cx="462013" cy="43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3"/>
          <a:srcRect l="7500" r="7676"/>
          <a:stretch/>
        </p:blipFill>
        <p:spPr>
          <a:xfrm>
            <a:off x="-12699" y="0"/>
            <a:ext cx="12192000" cy="1409700"/>
          </a:xfrm>
          <a:prstGeom prst="rect">
            <a:avLst/>
          </a:prstGeom>
        </p:spPr>
      </p:pic>
    </p:spTree>
    <p:extLst>
      <p:ext uri="{BB962C8B-B14F-4D97-AF65-F5344CB8AC3E}">
        <p14:creationId xmlns:p14="http://schemas.microsoft.com/office/powerpoint/2010/main" val="22669234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3918" y="1254732"/>
            <a:ext cx="2189746" cy="1828800"/>
          </a:xfrm>
          <a:prstGeom prst="rect">
            <a:avLst/>
          </a:prstGeom>
        </p:spPr>
      </p:pic>
      <p:pic>
        <p:nvPicPr>
          <p:cNvPr id="5" name="Picture 4"/>
          <p:cNvPicPr>
            <a:picLocks noChangeAspect="1"/>
          </p:cNvPicPr>
          <p:nvPr/>
        </p:nvPicPr>
        <p:blipFill>
          <a:blip r:embed="rId3"/>
          <a:stretch>
            <a:fillRect/>
          </a:stretch>
        </p:blipFill>
        <p:spPr>
          <a:xfrm>
            <a:off x="3311734" y="3099501"/>
            <a:ext cx="1894115" cy="1828800"/>
          </a:xfrm>
          <a:prstGeom prst="rect">
            <a:avLst/>
          </a:prstGeom>
        </p:spPr>
      </p:pic>
      <p:pic>
        <p:nvPicPr>
          <p:cNvPr id="6" name="Picture 5"/>
          <p:cNvPicPr>
            <a:picLocks noChangeAspect="1"/>
          </p:cNvPicPr>
          <p:nvPr/>
        </p:nvPicPr>
        <p:blipFill>
          <a:blip r:embed="rId4"/>
          <a:stretch>
            <a:fillRect/>
          </a:stretch>
        </p:blipFill>
        <p:spPr>
          <a:xfrm>
            <a:off x="3345506" y="4944269"/>
            <a:ext cx="1826571" cy="1920240"/>
          </a:xfrm>
          <a:prstGeom prst="rect">
            <a:avLst/>
          </a:prstGeom>
        </p:spPr>
      </p:pic>
      <p:pic>
        <p:nvPicPr>
          <p:cNvPr id="3" name="Picture 2"/>
          <p:cNvPicPr>
            <a:picLocks noChangeAspect="1"/>
          </p:cNvPicPr>
          <p:nvPr/>
        </p:nvPicPr>
        <p:blipFill rotWithShape="1">
          <a:blip r:embed="rId5"/>
          <a:srcRect l="33271" r="33841"/>
          <a:stretch/>
        </p:blipFill>
        <p:spPr>
          <a:xfrm>
            <a:off x="5417760" y="3044405"/>
            <a:ext cx="2451101" cy="1828800"/>
          </a:xfrm>
          <a:prstGeom prst="rect">
            <a:avLst/>
          </a:prstGeom>
        </p:spPr>
      </p:pic>
      <p:pic>
        <p:nvPicPr>
          <p:cNvPr id="8" name="Picture 7"/>
          <p:cNvPicPr>
            <a:picLocks noChangeAspect="1"/>
          </p:cNvPicPr>
          <p:nvPr/>
        </p:nvPicPr>
        <p:blipFill rotWithShape="1">
          <a:blip r:embed="rId5"/>
          <a:srcRect r="67751"/>
          <a:stretch/>
        </p:blipFill>
        <p:spPr>
          <a:xfrm>
            <a:off x="5465389" y="1144540"/>
            <a:ext cx="2403472" cy="1828800"/>
          </a:xfrm>
          <a:prstGeom prst="rect">
            <a:avLst/>
          </a:prstGeom>
        </p:spPr>
      </p:pic>
      <p:pic>
        <p:nvPicPr>
          <p:cNvPr id="9" name="Picture 8"/>
          <p:cNvPicPr>
            <a:picLocks noChangeAspect="1"/>
          </p:cNvPicPr>
          <p:nvPr/>
        </p:nvPicPr>
        <p:blipFill rotWithShape="1">
          <a:blip r:embed="rId5"/>
          <a:srcRect l="68033"/>
          <a:stretch/>
        </p:blipFill>
        <p:spPr>
          <a:xfrm>
            <a:off x="5486400" y="4944269"/>
            <a:ext cx="2382461" cy="1828800"/>
          </a:xfrm>
          <a:prstGeom prst="rect">
            <a:avLst/>
          </a:prstGeom>
        </p:spPr>
      </p:pic>
      <p:pic>
        <p:nvPicPr>
          <p:cNvPr id="10" name="Picture 9"/>
          <p:cNvPicPr>
            <a:picLocks noChangeAspect="1"/>
          </p:cNvPicPr>
          <p:nvPr/>
        </p:nvPicPr>
        <p:blipFill rotWithShape="1">
          <a:blip r:embed="rId6"/>
          <a:srcRect l="7500" r="7676"/>
          <a:stretch/>
        </p:blipFill>
        <p:spPr>
          <a:xfrm>
            <a:off x="-12699" y="-368300"/>
            <a:ext cx="12192000" cy="1409700"/>
          </a:xfrm>
          <a:prstGeom prst="rect">
            <a:avLst/>
          </a:prstGeom>
        </p:spPr>
      </p:pic>
    </p:spTree>
    <p:extLst>
      <p:ext uri="{BB962C8B-B14F-4D97-AF65-F5344CB8AC3E}">
        <p14:creationId xmlns:p14="http://schemas.microsoft.com/office/powerpoint/2010/main" val="25845654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747" y="2130425"/>
            <a:ext cx="12040254" cy="3385952"/>
          </a:xfrm>
          <a:prstGeom prst="rect">
            <a:avLst/>
          </a:prstGeom>
        </p:spPr>
      </p:pic>
      <p:pic>
        <p:nvPicPr>
          <p:cNvPr id="5" name="Picture 4"/>
          <p:cNvPicPr>
            <a:picLocks noChangeAspect="1"/>
          </p:cNvPicPr>
          <p:nvPr/>
        </p:nvPicPr>
        <p:blipFill rotWithShape="1">
          <a:blip r:embed="rId3"/>
          <a:srcRect l="7500" r="7676"/>
          <a:stretch/>
        </p:blipFill>
        <p:spPr>
          <a:xfrm>
            <a:off x="-12699" y="0"/>
            <a:ext cx="12192000" cy="1409700"/>
          </a:xfrm>
          <a:prstGeom prst="rect">
            <a:avLst/>
          </a:prstGeom>
        </p:spPr>
      </p:pic>
      <p:pic>
        <p:nvPicPr>
          <p:cNvPr id="4" name="Picture 3"/>
          <p:cNvPicPr>
            <a:picLocks noChangeAspect="1"/>
          </p:cNvPicPr>
          <p:nvPr/>
        </p:nvPicPr>
        <p:blipFill>
          <a:blip r:embed="rId4"/>
          <a:stretch>
            <a:fillRect/>
          </a:stretch>
        </p:blipFill>
        <p:spPr>
          <a:xfrm>
            <a:off x="-2652712" y="1162050"/>
            <a:ext cx="17497425" cy="866775"/>
          </a:xfrm>
          <a:prstGeom prst="rect">
            <a:avLst/>
          </a:prstGeom>
        </p:spPr>
      </p:pic>
    </p:spTree>
    <p:extLst>
      <p:ext uri="{BB962C8B-B14F-4D97-AF65-F5344CB8AC3E}">
        <p14:creationId xmlns:p14="http://schemas.microsoft.com/office/powerpoint/2010/main" val="30974697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1943100"/>
            <a:ext cx="12217400" cy="3759200"/>
          </a:xfrm>
          <a:prstGeom prst="rect">
            <a:avLst/>
          </a:prstGeom>
        </p:spPr>
      </p:pic>
      <p:pic>
        <p:nvPicPr>
          <p:cNvPr id="5" name="Picture 4"/>
          <p:cNvPicPr>
            <a:picLocks noChangeAspect="1"/>
          </p:cNvPicPr>
          <p:nvPr/>
        </p:nvPicPr>
        <p:blipFill rotWithShape="1">
          <a:blip r:embed="rId3"/>
          <a:srcRect l="7500" r="7676"/>
          <a:stretch/>
        </p:blipFill>
        <p:spPr>
          <a:xfrm>
            <a:off x="-12699" y="0"/>
            <a:ext cx="12192000" cy="1409700"/>
          </a:xfrm>
          <a:prstGeom prst="rect">
            <a:avLst/>
          </a:prstGeom>
        </p:spPr>
      </p:pic>
      <p:pic>
        <p:nvPicPr>
          <p:cNvPr id="4" name="Picture 3"/>
          <p:cNvPicPr>
            <a:picLocks noChangeAspect="1"/>
          </p:cNvPicPr>
          <p:nvPr/>
        </p:nvPicPr>
        <p:blipFill>
          <a:blip r:embed="rId4"/>
          <a:stretch>
            <a:fillRect/>
          </a:stretch>
        </p:blipFill>
        <p:spPr>
          <a:xfrm>
            <a:off x="-2652712" y="1162050"/>
            <a:ext cx="17497425" cy="866775"/>
          </a:xfrm>
          <a:prstGeom prst="rect">
            <a:avLst/>
          </a:prstGeom>
        </p:spPr>
      </p:pic>
    </p:spTree>
    <p:extLst>
      <p:ext uri="{BB962C8B-B14F-4D97-AF65-F5344CB8AC3E}">
        <p14:creationId xmlns:p14="http://schemas.microsoft.com/office/powerpoint/2010/main" val="3793353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 y="2090737"/>
            <a:ext cx="12161520" cy="3356962"/>
          </a:xfrm>
          <a:prstGeom prst="rect">
            <a:avLst/>
          </a:prstGeom>
        </p:spPr>
      </p:pic>
      <p:pic>
        <p:nvPicPr>
          <p:cNvPr id="5" name="Picture 4"/>
          <p:cNvPicPr>
            <a:picLocks noChangeAspect="1"/>
          </p:cNvPicPr>
          <p:nvPr/>
        </p:nvPicPr>
        <p:blipFill rotWithShape="1">
          <a:blip r:embed="rId3"/>
          <a:srcRect l="7500" r="7676"/>
          <a:stretch/>
        </p:blipFill>
        <p:spPr>
          <a:xfrm>
            <a:off x="-12699" y="0"/>
            <a:ext cx="12192000" cy="1409700"/>
          </a:xfrm>
          <a:prstGeom prst="rect">
            <a:avLst/>
          </a:prstGeom>
        </p:spPr>
      </p:pic>
      <p:pic>
        <p:nvPicPr>
          <p:cNvPr id="4" name="Picture 3"/>
          <p:cNvPicPr>
            <a:picLocks noChangeAspect="1"/>
          </p:cNvPicPr>
          <p:nvPr/>
        </p:nvPicPr>
        <p:blipFill>
          <a:blip r:embed="rId4"/>
          <a:stretch>
            <a:fillRect/>
          </a:stretch>
        </p:blipFill>
        <p:spPr>
          <a:xfrm>
            <a:off x="-2652712" y="1162050"/>
            <a:ext cx="17497425" cy="866775"/>
          </a:xfrm>
          <a:prstGeom prst="rect">
            <a:avLst/>
          </a:prstGeom>
        </p:spPr>
      </p:pic>
    </p:spTree>
    <p:extLst>
      <p:ext uri="{BB962C8B-B14F-4D97-AF65-F5344CB8AC3E}">
        <p14:creationId xmlns:p14="http://schemas.microsoft.com/office/powerpoint/2010/main" val="3699566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5131" y="1238725"/>
            <a:ext cx="2189746" cy="1828800"/>
          </a:xfrm>
          <a:prstGeom prst="rect">
            <a:avLst/>
          </a:prstGeom>
        </p:spPr>
      </p:pic>
      <p:pic>
        <p:nvPicPr>
          <p:cNvPr id="5" name="Picture 4"/>
          <p:cNvPicPr>
            <a:picLocks noChangeAspect="1"/>
          </p:cNvPicPr>
          <p:nvPr/>
        </p:nvPicPr>
        <p:blipFill>
          <a:blip r:embed="rId3"/>
          <a:stretch>
            <a:fillRect/>
          </a:stretch>
        </p:blipFill>
        <p:spPr>
          <a:xfrm>
            <a:off x="3322947" y="3172394"/>
            <a:ext cx="1894115" cy="1828800"/>
          </a:xfrm>
          <a:prstGeom prst="rect">
            <a:avLst/>
          </a:prstGeom>
        </p:spPr>
      </p:pic>
      <p:pic>
        <p:nvPicPr>
          <p:cNvPr id="6" name="Picture 5"/>
          <p:cNvPicPr>
            <a:picLocks noChangeAspect="1"/>
          </p:cNvPicPr>
          <p:nvPr/>
        </p:nvPicPr>
        <p:blipFill>
          <a:blip r:embed="rId4"/>
          <a:stretch>
            <a:fillRect/>
          </a:stretch>
        </p:blipFill>
        <p:spPr>
          <a:xfrm>
            <a:off x="3356719" y="4935566"/>
            <a:ext cx="1826571" cy="1920240"/>
          </a:xfrm>
          <a:prstGeom prst="rect">
            <a:avLst/>
          </a:prstGeom>
        </p:spPr>
      </p:pic>
      <p:pic>
        <p:nvPicPr>
          <p:cNvPr id="3" name="Picture 2"/>
          <p:cNvPicPr>
            <a:picLocks noChangeAspect="1"/>
          </p:cNvPicPr>
          <p:nvPr/>
        </p:nvPicPr>
        <p:blipFill rotWithShape="1">
          <a:blip r:embed="rId5"/>
          <a:srcRect r="67544"/>
          <a:stretch/>
        </p:blipFill>
        <p:spPr>
          <a:xfrm>
            <a:off x="5537103" y="1221087"/>
            <a:ext cx="2366963" cy="1828800"/>
          </a:xfrm>
          <a:prstGeom prst="rect">
            <a:avLst/>
          </a:prstGeom>
        </p:spPr>
      </p:pic>
      <p:pic>
        <p:nvPicPr>
          <p:cNvPr id="8" name="Picture 7"/>
          <p:cNvPicPr>
            <a:picLocks noChangeAspect="1"/>
          </p:cNvPicPr>
          <p:nvPr/>
        </p:nvPicPr>
        <p:blipFill rotWithShape="1">
          <a:blip r:embed="rId5"/>
          <a:srcRect l="33676" r="33411"/>
          <a:stretch/>
        </p:blipFill>
        <p:spPr>
          <a:xfrm>
            <a:off x="5520434" y="3108924"/>
            <a:ext cx="2400300" cy="1828800"/>
          </a:xfrm>
          <a:prstGeom prst="rect">
            <a:avLst/>
          </a:prstGeom>
        </p:spPr>
      </p:pic>
      <p:pic>
        <p:nvPicPr>
          <p:cNvPr id="9" name="Picture 8"/>
          <p:cNvPicPr>
            <a:picLocks noChangeAspect="1"/>
          </p:cNvPicPr>
          <p:nvPr/>
        </p:nvPicPr>
        <p:blipFill rotWithShape="1">
          <a:blip r:embed="rId5"/>
          <a:srcRect l="67599"/>
          <a:stretch/>
        </p:blipFill>
        <p:spPr>
          <a:xfrm>
            <a:off x="5539108" y="5027006"/>
            <a:ext cx="2362953" cy="1828800"/>
          </a:xfrm>
          <a:prstGeom prst="rect">
            <a:avLst/>
          </a:prstGeom>
        </p:spPr>
      </p:pic>
      <p:pic>
        <p:nvPicPr>
          <p:cNvPr id="10" name="Picture 9"/>
          <p:cNvPicPr>
            <a:picLocks noChangeAspect="1"/>
          </p:cNvPicPr>
          <p:nvPr/>
        </p:nvPicPr>
        <p:blipFill rotWithShape="1">
          <a:blip r:embed="rId6"/>
          <a:srcRect l="7500" t="16216" r="7676" b="27928"/>
          <a:stretch/>
        </p:blipFill>
        <p:spPr>
          <a:xfrm>
            <a:off x="-12699" y="0"/>
            <a:ext cx="12192000" cy="787400"/>
          </a:xfrm>
          <a:prstGeom prst="rect">
            <a:avLst/>
          </a:prstGeom>
        </p:spPr>
      </p:pic>
    </p:spTree>
    <p:extLst>
      <p:ext uri="{BB962C8B-B14F-4D97-AF65-F5344CB8AC3E}">
        <p14:creationId xmlns:p14="http://schemas.microsoft.com/office/powerpoint/2010/main" val="39686491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711" y="723900"/>
            <a:ext cx="3020568" cy="4983480"/>
          </a:xfrm>
          <a:prstGeom prst="rect">
            <a:avLst/>
          </a:prstGeom>
        </p:spPr>
      </p:pic>
      <p:sp>
        <p:nvSpPr>
          <p:cNvPr id="6" name="TextBox 5"/>
          <p:cNvSpPr txBox="1"/>
          <p:nvPr/>
        </p:nvSpPr>
        <p:spPr>
          <a:xfrm>
            <a:off x="3735940" y="63500"/>
            <a:ext cx="8075060" cy="5724644"/>
          </a:xfrm>
          <a:prstGeom prst="rect">
            <a:avLst/>
          </a:prstGeom>
          <a:noFill/>
        </p:spPr>
        <p:txBody>
          <a:bodyPr wrap="square" rtlCol="0">
            <a:spAutoFit/>
          </a:bodyPr>
          <a:lstStyle/>
          <a:p>
            <a:r>
              <a:rPr lang="en-US" sz="3600" dirty="0"/>
              <a:t>Closing Prayer</a:t>
            </a:r>
          </a:p>
          <a:p>
            <a:endParaRPr lang="en-US" dirty="0"/>
          </a:p>
          <a:p>
            <a:r>
              <a:rPr lang="en-US" sz="2400" dirty="0"/>
              <a:t>Thank you for participating in the Fraternal Training session for District Deputies.  We close with this prayer to Our Lady of Guadalupe, to whom our Order has been entrusted:</a:t>
            </a:r>
          </a:p>
          <a:p>
            <a:endParaRPr lang="en-US" sz="2400" dirty="0"/>
          </a:p>
          <a:p>
            <a:r>
              <a:rPr lang="en-US" sz="2400" dirty="0"/>
              <a:t>In the name of the Father, and of the Son, and of the Holy Spirit.</a:t>
            </a:r>
          </a:p>
          <a:p>
            <a:r>
              <a:rPr lang="en-US" sz="2400" dirty="0"/>
              <a:t>God of power and mercy, You blessed the Americas at </a:t>
            </a:r>
            <a:r>
              <a:rPr lang="en-US" sz="2400" dirty="0" err="1"/>
              <a:t>Tepeyac</a:t>
            </a:r>
            <a:r>
              <a:rPr lang="en-US" sz="2400" dirty="0"/>
              <a:t> with the presence of the Virgin Mary of Guadalupe, May her prayers help all men and women to accept each other as brothers and sisters.  Through Your justice present in our hearts, may Your peace reign in the world. We ask this through our Lord Jesus Christ, Your Son, who lives and reigns with You and the Holy Spirit, one God, for ever and ever. Amen.</a:t>
            </a:r>
          </a:p>
        </p:txBody>
      </p:sp>
    </p:spTree>
    <p:extLst>
      <p:ext uri="{BB962C8B-B14F-4D97-AF65-F5344CB8AC3E}">
        <p14:creationId xmlns:p14="http://schemas.microsoft.com/office/powerpoint/2010/main" val="1298502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8530" y="1582207"/>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Represent</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sp>
        <p:nvSpPr>
          <p:cNvPr id="8" name="TextBox 7"/>
          <p:cNvSpPr txBox="1"/>
          <p:nvPr/>
        </p:nvSpPr>
        <p:spPr>
          <a:xfrm>
            <a:off x="4721072" y="1582207"/>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Exemplify</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sp>
        <p:nvSpPr>
          <p:cNvPr id="9" name="TextBox 8"/>
          <p:cNvSpPr txBox="1"/>
          <p:nvPr/>
        </p:nvSpPr>
        <p:spPr>
          <a:xfrm>
            <a:off x="8013615" y="1582207"/>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Install</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pic>
        <p:nvPicPr>
          <p:cNvPr id="5" name="Picture 4"/>
          <p:cNvPicPr>
            <a:picLocks noChangeAspect="1"/>
          </p:cNvPicPr>
          <p:nvPr/>
        </p:nvPicPr>
        <p:blipFill>
          <a:blip r:embed="rId2"/>
          <a:stretch>
            <a:fillRect/>
          </a:stretch>
        </p:blipFill>
        <p:spPr>
          <a:xfrm>
            <a:off x="1267691" y="3651193"/>
            <a:ext cx="9709096" cy="2529016"/>
          </a:xfrm>
          <a:prstGeom prst="rect">
            <a:avLst/>
          </a:prstGeom>
        </p:spPr>
      </p:pic>
      <p:pic>
        <p:nvPicPr>
          <p:cNvPr id="7" name="Picture 6"/>
          <p:cNvPicPr>
            <a:picLocks noChangeAspect="1"/>
          </p:cNvPicPr>
          <p:nvPr/>
        </p:nvPicPr>
        <p:blipFill rotWithShape="1">
          <a:blip r:embed="rId3"/>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2985004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969" y="1581390"/>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Promote</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sp>
        <p:nvSpPr>
          <p:cNvPr id="5" name="TextBox 4"/>
          <p:cNvSpPr txBox="1"/>
          <p:nvPr/>
        </p:nvSpPr>
        <p:spPr>
          <a:xfrm>
            <a:off x="4721348" y="1581390"/>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Supervise</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sp>
        <p:nvSpPr>
          <p:cNvPr id="6" name="TextBox 5"/>
          <p:cNvSpPr txBox="1"/>
          <p:nvPr/>
        </p:nvSpPr>
        <p:spPr>
          <a:xfrm>
            <a:off x="7862131" y="1581390"/>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Encourage</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pic>
        <p:nvPicPr>
          <p:cNvPr id="7" name="Picture 6"/>
          <p:cNvPicPr>
            <a:picLocks noChangeAspect="1"/>
          </p:cNvPicPr>
          <p:nvPr/>
        </p:nvPicPr>
        <p:blipFill>
          <a:blip r:embed="rId2"/>
          <a:stretch>
            <a:fillRect/>
          </a:stretch>
        </p:blipFill>
        <p:spPr>
          <a:xfrm>
            <a:off x="1452969" y="3726719"/>
            <a:ext cx="9280801" cy="2445994"/>
          </a:xfrm>
          <a:prstGeom prst="rect">
            <a:avLst/>
          </a:prstGeom>
        </p:spPr>
      </p:pic>
      <p:pic>
        <p:nvPicPr>
          <p:cNvPr id="9" name="Picture 8"/>
          <p:cNvPicPr>
            <a:picLocks noChangeAspect="1"/>
          </p:cNvPicPr>
          <p:nvPr/>
        </p:nvPicPr>
        <p:blipFill rotWithShape="1">
          <a:blip r:embed="rId3"/>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3361234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5359" y="1590831"/>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Manage</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sp>
        <p:nvSpPr>
          <p:cNvPr id="5" name="TextBox 4"/>
          <p:cNvSpPr txBox="1"/>
          <p:nvPr/>
        </p:nvSpPr>
        <p:spPr>
          <a:xfrm>
            <a:off x="4730314" y="1590831"/>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Report</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sp>
        <p:nvSpPr>
          <p:cNvPr id="6" name="TextBox 5"/>
          <p:cNvSpPr txBox="1"/>
          <p:nvPr/>
        </p:nvSpPr>
        <p:spPr>
          <a:xfrm>
            <a:off x="7681352" y="1590831"/>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Inspect</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grpSp>
        <p:nvGrpSpPr>
          <p:cNvPr id="3" name="Group 2"/>
          <p:cNvGrpSpPr/>
          <p:nvPr/>
        </p:nvGrpSpPr>
        <p:grpSpPr>
          <a:xfrm>
            <a:off x="1545358" y="3795824"/>
            <a:ext cx="9203029" cy="2377218"/>
            <a:chOff x="1545358" y="3795824"/>
            <a:chExt cx="9203029" cy="2377218"/>
          </a:xfrm>
        </p:grpSpPr>
        <p:pic>
          <p:nvPicPr>
            <p:cNvPr id="7" name="Picture 6"/>
            <p:cNvPicPr>
              <a:picLocks noChangeAspect="1"/>
            </p:cNvPicPr>
            <p:nvPr/>
          </p:nvPicPr>
          <p:blipFill>
            <a:blip r:embed="rId2"/>
            <a:stretch>
              <a:fillRect/>
            </a:stretch>
          </p:blipFill>
          <p:spPr>
            <a:xfrm>
              <a:off x="1545358" y="3795824"/>
              <a:ext cx="9203029" cy="2377218"/>
            </a:xfrm>
            <a:prstGeom prst="rect">
              <a:avLst/>
            </a:prstGeom>
          </p:spPr>
        </p:pic>
        <p:pic>
          <p:nvPicPr>
            <p:cNvPr id="2" name="Picture 1"/>
            <p:cNvPicPr>
              <a:picLocks noChangeAspect="1"/>
            </p:cNvPicPr>
            <p:nvPr/>
          </p:nvPicPr>
          <p:blipFill>
            <a:blip r:embed="rId3"/>
            <a:stretch>
              <a:fillRect/>
            </a:stretch>
          </p:blipFill>
          <p:spPr>
            <a:xfrm>
              <a:off x="3130345" y="3852823"/>
              <a:ext cx="228600" cy="390525"/>
            </a:xfrm>
            <a:prstGeom prst="rect">
              <a:avLst/>
            </a:prstGeom>
          </p:spPr>
        </p:pic>
      </p:grpSp>
      <p:pic>
        <p:nvPicPr>
          <p:cNvPr id="9" name="Picture 8"/>
          <p:cNvPicPr>
            <a:picLocks noChangeAspect="1"/>
          </p:cNvPicPr>
          <p:nvPr/>
        </p:nvPicPr>
        <p:blipFill rotWithShape="1">
          <a:blip r:embed="rId4"/>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2128774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1313" y="1595512"/>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Follow</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sp>
        <p:nvSpPr>
          <p:cNvPr id="5" name="TextBox 4"/>
          <p:cNvSpPr txBox="1"/>
          <p:nvPr/>
        </p:nvSpPr>
        <p:spPr>
          <a:xfrm>
            <a:off x="4724400" y="1595512"/>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Assign</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sp>
        <p:nvSpPr>
          <p:cNvPr id="6" name="TextBox 5"/>
          <p:cNvSpPr txBox="1"/>
          <p:nvPr/>
        </p:nvSpPr>
        <p:spPr>
          <a:xfrm>
            <a:off x="8011391" y="1596140"/>
            <a:ext cx="2743200" cy="182880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3200" dirty="0">
              <a:ln w="0"/>
              <a:solidFill>
                <a:schemeClr val="bg1"/>
              </a:solidFill>
              <a:effectLst>
                <a:outerShdw blurRad="38100" dist="19050" dir="2700000" algn="tl" rotWithShape="0">
                  <a:schemeClr val="dk1">
                    <a:alpha val="40000"/>
                  </a:schemeClr>
                </a:outerShdw>
              </a:effectLst>
              <a:latin typeface="+mj-lt"/>
            </a:endParaRPr>
          </a:p>
          <a:p>
            <a:pPr algn="ctr"/>
            <a:r>
              <a:rPr lang="en-US" sz="3200" dirty="0">
                <a:ln w="0"/>
                <a:solidFill>
                  <a:schemeClr val="bg1"/>
                </a:solidFill>
                <a:effectLst>
                  <a:outerShdw blurRad="38100" dist="19050" dir="2700000" algn="tl" rotWithShape="0">
                    <a:schemeClr val="dk1">
                      <a:alpha val="40000"/>
                    </a:schemeClr>
                  </a:outerShdw>
                </a:effectLst>
                <a:latin typeface="+mj-lt"/>
              </a:rPr>
              <a:t>Perform</a:t>
            </a:r>
          </a:p>
          <a:p>
            <a:endParaRPr lang="en-US" dirty="0">
              <a:ln w="0"/>
              <a:solidFill>
                <a:schemeClr val="tx1"/>
              </a:solidFill>
              <a:effectLst>
                <a:outerShdw blurRad="38100" dist="19050" dir="2700000" algn="tl" rotWithShape="0">
                  <a:schemeClr val="dk1">
                    <a:alpha val="40000"/>
                  </a:schemeClr>
                </a:outerShdw>
              </a:effectLst>
              <a:latin typeface="+mj-lt"/>
            </a:endParaRPr>
          </a:p>
          <a:p>
            <a:endParaRPr lang="en-US" dirty="0">
              <a:ln w="0"/>
              <a:solidFill>
                <a:schemeClr val="tx1"/>
              </a:solidFill>
              <a:effectLst>
                <a:outerShdw blurRad="38100" dist="19050" dir="2700000" algn="tl" rotWithShape="0">
                  <a:schemeClr val="dk1">
                    <a:alpha val="40000"/>
                  </a:schemeClr>
                </a:outerShdw>
              </a:effectLst>
              <a:latin typeface="+mj-lt"/>
            </a:endParaRPr>
          </a:p>
        </p:txBody>
      </p:sp>
      <p:pic>
        <p:nvPicPr>
          <p:cNvPr id="7" name="Picture 6"/>
          <p:cNvPicPr>
            <a:picLocks noChangeAspect="1"/>
          </p:cNvPicPr>
          <p:nvPr/>
        </p:nvPicPr>
        <p:blipFill>
          <a:blip r:embed="rId2"/>
          <a:stretch>
            <a:fillRect/>
          </a:stretch>
        </p:blipFill>
        <p:spPr>
          <a:xfrm>
            <a:off x="1503212" y="3636335"/>
            <a:ext cx="9636698" cy="2670410"/>
          </a:xfrm>
          <a:prstGeom prst="rect">
            <a:avLst/>
          </a:prstGeom>
        </p:spPr>
      </p:pic>
      <p:pic>
        <p:nvPicPr>
          <p:cNvPr id="9" name="Picture 8"/>
          <p:cNvPicPr>
            <a:picLocks noChangeAspect="1"/>
          </p:cNvPicPr>
          <p:nvPr/>
        </p:nvPicPr>
        <p:blipFill rotWithShape="1">
          <a:blip r:embed="rId3"/>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5680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3177893" y="789403"/>
            <a:ext cx="2189746" cy="1828800"/>
          </a:xfrm>
          <a:prstGeom prst="rect">
            <a:avLst/>
          </a:prstGeom>
        </p:spPr>
      </p:pic>
      <p:pic>
        <p:nvPicPr>
          <p:cNvPr id="18" name="Picture 17"/>
          <p:cNvPicPr>
            <a:picLocks noChangeAspect="1"/>
          </p:cNvPicPr>
          <p:nvPr/>
        </p:nvPicPr>
        <p:blipFill>
          <a:blip r:embed="rId3"/>
          <a:stretch>
            <a:fillRect/>
          </a:stretch>
        </p:blipFill>
        <p:spPr>
          <a:xfrm>
            <a:off x="3325709" y="2855223"/>
            <a:ext cx="1894115" cy="1828800"/>
          </a:xfrm>
          <a:prstGeom prst="rect">
            <a:avLst/>
          </a:prstGeom>
        </p:spPr>
      </p:pic>
      <p:pic>
        <p:nvPicPr>
          <p:cNvPr id="19" name="Picture 18"/>
          <p:cNvPicPr>
            <a:picLocks noChangeAspect="1"/>
          </p:cNvPicPr>
          <p:nvPr/>
        </p:nvPicPr>
        <p:blipFill>
          <a:blip r:embed="rId4"/>
          <a:stretch>
            <a:fillRect/>
          </a:stretch>
        </p:blipFill>
        <p:spPr>
          <a:xfrm>
            <a:off x="3359481" y="4921042"/>
            <a:ext cx="1826571" cy="1920240"/>
          </a:xfrm>
          <a:prstGeom prst="rect">
            <a:avLst/>
          </a:prstGeom>
        </p:spPr>
      </p:pic>
      <p:pic>
        <p:nvPicPr>
          <p:cNvPr id="2" name="Picture 1"/>
          <p:cNvPicPr>
            <a:picLocks noChangeAspect="1"/>
          </p:cNvPicPr>
          <p:nvPr/>
        </p:nvPicPr>
        <p:blipFill rotWithShape="1">
          <a:blip r:embed="rId5"/>
          <a:srcRect r="67526"/>
          <a:stretch/>
        </p:blipFill>
        <p:spPr>
          <a:xfrm>
            <a:off x="5639406" y="783261"/>
            <a:ext cx="2412697" cy="1828800"/>
          </a:xfrm>
          <a:prstGeom prst="rect">
            <a:avLst/>
          </a:prstGeom>
        </p:spPr>
      </p:pic>
      <p:pic>
        <p:nvPicPr>
          <p:cNvPr id="3" name="Picture 2"/>
          <p:cNvPicPr>
            <a:picLocks noChangeAspect="1"/>
          </p:cNvPicPr>
          <p:nvPr/>
        </p:nvPicPr>
        <p:blipFill rotWithShape="1">
          <a:blip r:embed="rId5"/>
          <a:srcRect l="33329" r="33679"/>
          <a:stretch/>
        </p:blipFill>
        <p:spPr>
          <a:xfrm>
            <a:off x="5601003" y="2852151"/>
            <a:ext cx="2451100" cy="1828800"/>
          </a:xfrm>
          <a:prstGeom prst="rect">
            <a:avLst/>
          </a:prstGeom>
        </p:spPr>
      </p:pic>
      <p:pic>
        <p:nvPicPr>
          <p:cNvPr id="7" name="Picture 6"/>
          <p:cNvPicPr>
            <a:picLocks noChangeAspect="1"/>
          </p:cNvPicPr>
          <p:nvPr/>
        </p:nvPicPr>
        <p:blipFill rotWithShape="1">
          <a:blip r:embed="rId5"/>
          <a:srcRect l="67688"/>
          <a:stretch/>
        </p:blipFill>
        <p:spPr>
          <a:xfrm>
            <a:off x="5651500" y="4921042"/>
            <a:ext cx="2400603" cy="1828800"/>
          </a:xfrm>
          <a:prstGeom prst="rect">
            <a:avLst/>
          </a:prstGeom>
        </p:spPr>
      </p:pic>
      <p:pic>
        <p:nvPicPr>
          <p:cNvPr id="9" name="Picture 8"/>
          <p:cNvPicPr>
            <a:picLocks noChangeAspect="1"/>
          </p:cNvPicPr>
          <p:nvPr/>
        </p:nvPicPr>
        <p:blipFill rotWithShape="1">
          <a:blip r:embed="rId6"/>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2076508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1897" y="1169581"/>
            <a:ext cx="7500703" cy="5688419"/>
          </a:xfrm>
        </p:spPr>
        <p:txBody>
          <a:bodyPr>
            <a:normAutofit/>
          </a:bodyPr>
          <a:lstStyle/>
          <a:p>
            <a:r>
              <a:rPr lang="en-US" sz="2400" dirty="0"/>
              <a:t>As a District Deputy you should set an example, and a good place to start is to personally recruit new members into YOUR council.</a:t>
            </a:r>
          </a:p>
          <a:p>
            <a:r>
              <a:rPr lang="en-US" sz="2400" dirty="0"/>
              <a:t>You are showing your council, and the councils in your district, that recruitment is important to you, and that the growth of the Order is vital to our long-term success.</a:t>
            </a:r>
          </a:p>
          <a:p>
            <a:r>
              <a:rPr lang="en-US" sz="2400" dirty="0"/>
              <a:t>Instill into your council officers, from the beginning of the Fraternal year, the importance of having great council programs and how those programs will promote recruitment. </a:t>
            </a:r>
          </a:p>
          <a:p>
            <a:r>
              <a:rPr lang="en-US" sz="2400" dirty="0"/>
              <a:t>The most valuable asset in any council is its members along with their combined knowledge and skills.  How you engage the fraternal leaders in your district will determine outcomes by the end of your term of service.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97" y="796944"/>
            <a:ext cx="3523051" cy="3948247"/>
          </a:xfrm>
          <a:prstGeom prst="rect">
            <a:avLst/>
          </a:prstGeom>
        </p:spPr>
      </p:pic>
      <p:sp>
        <p:nvSpPr>
          <p:cNvPr id="6" name="Title 6"/>
          <p:cNvSpPr txBox="1">
            <a:spLocks/>
          </p:cNvSpPr>
          <p:nvPr/>
        </p:nvSpPr>
        <p:spPr>
          <a:xfrm>
            <a:off x="486097" y="4745191"/>
            <a:ext cx="3768272" cy="72018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atin typeface="Garamond" panose="02020404030301010803" pitchFamily="18" charset="0"/>
              </a:rPr>
              <a:t>FAITH</a:t>
            </a:r>
          </a:p>
        </p:txBody>
      </p:sp>
      <p:sp>
        <p:nvSpPr>
          <p:cNvPr id="7" name="Text Placeholder 7"/>
          <p:cNvSpPr txBox="1">
            <a:spLocks/>
          </p:cNvSpPr>
          <p:nvPr/>
        </p:nvSpPr>
        <p:spPr>
          <a:xfrm>
            <a:off x="486097" y="6167183"/>
            <a:ext cx="3768272" cy="69081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latin typeface="Garamond" panose="02020404030301010803" pitchFamily="18" charset="0"/>
              </a:rPr>
              <a:t>IN ACTION</a:t>
            </a:r>
          </a:p>
        </p:txBody>
      </p:sp>
      <p:grpSp>
        <p:nvGrpSpPr>
          <p:cNvPr id="8" name="Group 7"/>
          <p:cNvGrpSpPr/>
          <p:nvPr/>
        </p:nvGrpSpPr>
        <p:grpSpPr>
          <a:xfrm>
            <a:off x="863383" y="5349510"/>
            <a:ext cx="3200400" cy="731520"/>
            <a:chOff x="8625492" y="5090958"/>
            <a:chExt cx="3122195" cy="731520"/>
          </a:xfrm>
        </p:grpSpPr>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6648" y="5090958"/>
              <a:ext cx="731520" cy="73152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625492" y="5090958"/>
              <a:ext cx="730965" cy="731520"/>
            </a:xfrm>
            <a:prstGeom prst="rect">
              <a:avLst/>
            </a:prstGeom>
            <a:ln>
              <a:noFill/>
            </a:ln>
          </p:spPr>
        </p:pic>
        <p:pic>
          <p:nvPicPr>
            <p:cNvPr id="11" name="Picture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424456" y="5090958"/>
              <a:ext cx="731520" cy="731520"/>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016167" y="5090958"/>
              <a:ext cx="731520" cy="731520"/>
            </a:xfrm>
            <a:prstGeom prst="rect">
              <a:avLst/>
            </a:prstGeom>
          </p:spPr>
        </p:pic>
      </p:grpSp>
      <p:pic>
        <p:nvPicPr>
          <p:cNvPr id="14" name="Picture 13"/>
          <p:cNvPicPr>
            <a:picLocks noChangeAspect="1"/>
          </p:cNvPicPr>
          <p:nvPr/>
        </p:nvPicPr>
        <p:blipFill rotWithShape="1">
          <a:blip r:embed="rId7"/>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719951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3057" y="788860"/>
            <a:ext cx="2189746" cy="1828800"/>
          </a:xfrm>
          <a:prstGeom prst="rect">
            <a:avLst/>
          </a:prstGeom>
        </p:spPr>
      </p:pic>
      <p:pic>
        <p:nvPicPr>
          <p:cNvPr id="5" name="Picture 4"/>
          <p:cNvPicPr>
            <a:picLocks noChangeAspect="1"/>
          </p:cNvPicPr>
          <p:nvPr/>
        </p:nvPicPr>
        <p:blipFill>
          <a:blip r:embed="rId3"/>
          <a:stretch>
            <a:fillRect/>
          </a:stretch>
        </p:blipFill>
        <p:spPr>
          <a:xfrm>
            <a:off x="3310873" y="2857166"/>
            <a:ext cx="1894115" cy="1828800"/>
          </a:xfrm>
          <a:prstGeom prst="rect">
            <a:avLst/>
          </a:prstGeom>
        </p:spPr>
      </p:pic>
      <p:pic>
        <p:nvPicPr>
          <p:cNvPr id="6" name="Picture 5"/>
          <p:cNvPicPr>
            <a:picLocks noChangeAspect="1"/>
          </p:cNvPicPr>
          <p:nvPr/>
        </p:nvPicPr>
        <p:blipFill>
          <a:blip r:embed="rId4"/>
          <a:stretch>
            <a:fillRect/>
          </a:stretch>
        </p:blipFill>
        <p:spPr>
          <a:xfrm>
            <a:off x="3344645" y="4925472"/>
            <a:ext cx="1826571" cy="1920240"/>
          </a:xfrm>
          <a:prstGeom prst="rect">
            <a:avLst/>
          </a:prstGeom>
        </p:spPr>
      </p:pic>
      <p:pic>
        <p:nvPicPr>
          <p:cNvPr id="2" name="Picture 1"/>
          <p:cNvPicPr>
            <a:picLocks noChangeAspect="1"/>
          </p:cNvPicPr>
          <p:nvPr/>
        </p:nvPicPr>
        <p:blipFill rotWithShape="1">
          <a:blip r:embed="rId5"/>
          <a:srcRect l="33673" r="33863"/>
          <a:stretch/>
        </p:blipFill>
        <p:spPr>
          <a:xfrm>
            <a:off x="5355460" y="2857166"/>
            <a:ext cx="2424224" cy="1828800"/>
          </a:xfrm>
          <a:prstGeom prst="rect">
            <a:avLst/>
          </a:prstGeom>
        </p:spPr>
      </p:pic>
      <p:pic>
        <p:nvPicPr>
          <p:cNvPr id="10" name="Picture 9"/>
          <p:cNvPicPr>
            <a:picLocks noChangeAspect="1"/>
          </p:cNvPicPr>
          <p:nvPr/>
        </p:nvPicPr>
        <p:blipFill rotWithShape="1">
          <a:blip r:embed="rId5"/>
          <a:srcRect l="67465"/>
          <a:stretch/>
        </p:blipFill>
        <p:spPr>
          <a:xfrm>
            <a:off x="5352803" y="4925472"/>
            <a:ext cx="2429539" cy="1828800"/>
          </a:xfrm>
          <a:prstGeom prst="rect">
            <a:avLst/>
          </a:prstGeom>
        </p:spPr>
      </p:pic>
      <p:pic>
        <p:nvPicPr>
          <p:cNvPr id="11" name="Picture 10"/>
          <p:cNvPicPr>
            <a:picLocks noChangeAspect="1"/>
          </p:cNvPicPr>
          <p:nvPr/>
        </p:nvPicPr>
        <p:blipFill rotWithShape="1">
          <a:blip r:embed="rId5"/>
          <a:srcRect r="67542"/>
          <a:stretch/>
        </p:blipFill>
        <p:spPr>
          <a:xfrm>
            <a:off x="5355637" y="788860"/>
            <a:ext cx="2423871" cy="1828800"/>
          </a:xfrm>
          <a:prstGeom prst="rect">
            <a:avLst/>
          </a:prstGeom>
        </p:spPr>
      </p:pic>
      <p:pic>
        <p:nvPicPr>
          <p:cNvPr id="9" name="Picture 8"/>
          <p:cNvPicPr>
            <a:picLocks noChangeAspect="1"/>
          </p:cNvPicPr>
          <p:nvPr/>
        </p:nvPicPr>
        <p:blipFill rotWithShape="1">
          <a:blip r:embed="rId6"/>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433936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0700" y="3505994"/>
            <a:ext cx="990600" cy="990600"/>
          </a:xfrm>
        </p:spPr>
      </p:pic>
      <p:grpSp>
        <p:nvGrpSpPr>
          <p:cNvPr id="9" name="Group 8"/>
          <p:cNvGrpSpPr/>
          <p:nvPr/>
        </p:nvGrpSpPr>
        <p:grpSpPr>
          <a:xfrm>
            <a:off x="-4907073" y="0"/>
            <a:ext cx="22006146" cy="6858000"/>
            <a:chOff x="-4907073" y="0"/>
            <a:chExt cx="22006146" cy="6858000"/>
          </a:xfrm>
        </p:grpSpPr>
        <p:grpSp>
          <p:nvGrpSpPr>
            <p:cNvPr id="8" name="Group 7"/>
            <p:cNvGrpSpPr/>
            <p:nvPr/>
          </p:nvGrpSpPr>
          <p:grpSpPr>
            <a:xfrm>
              <a:off x="-4907073" y="0"/>
              <a:ext cx="22006146" cy="6858000"/>
              <a:chOff x="-4724093" y="192258"/>
              <a:chExt cx="22006146" cy="6858000"/>
            </a:xfrm>
          </p:grpSpPr>
          <p:pic>
            <p:nvPicPr>
              <p:cNvPr id="4" name="Picture 3"/>
              <p:cNvPicPr>
                <a:picLocks noChangeAspect="1"/>
              </p:cNvPicPr>
              <p:nvPr/>
            </p:nvPicPr>
            <p:blipFill>
              <a:blip r:embed="rId3"/>
              <a:stretch>
                <a:fillRect/>
              </a:stretch>
            </p:blipFill>
            <p:spPr>
              <a:xfrm>
                <a:off x="-4724093" y="192258"/>
                <a:ext cx="22006146" cy="6858000"/>
              </a:xfrm>
              <a:prstGeom prst="rect">
                <a:avLst/>
              </a:prstGeom>
            </p:spPr>
          </p:pic>
          <p:pic>
            <p:nvPicPr>
              <p:cNvPr id="7" name="Picture 6"/>
              <p:cNvPicPr>
                <a:picLocks noChangeAspect="1"/>
              </p:cNvPicPr>
              <p:nvPr/>
            </p:nvPicPr>
            <p:blipFill>
              <a:blip r:embed="rId4"/>
              <a:stretch>
                <a:fillRect/>
              </a:stretch>
            </p:blipFill>
            <p:spPr>
              <a:xfrm>
                <a:off x="4725645" y="192258"/>
                <a:ext cx="4130982" cy="564826"/>
              </a:xfrm>
              <a:prstGeom prst="rect">
                <a:avLst/>
              </a:prstGeom>
            </p:spPr>
          </p:pic>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813" y="0"/>
              <a:ext cx="1308375" cy="1308375"/>
            </a:xfrm>
            <a:prstGeom prst="rect">
              <a:avLst/>
            </a:prstGeom>
          </p:spPr>
        </p:pic>
      </p:grpSp>
    </p:spTree>
    <p:extLst>
      <p:ext uri="{BB962C8B-B14F-4D97-AF65-F5344CB8AC3E}">
        <p14:creationId xmlns:p14="http://schemas.microsoft.com/office/powerpoint/2010/main" val="317871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0363" y="760121"/>
            <a:ext cx="11152556" cy="2814549"/>
          </a:xfrm>
          <a:prstGeom prst="rect">
            <a:avLst/>
          </a:prstGeom>
        </p:spPr>
      </p:pic>
      <p:pic>
        <p:nvPicPr>
          <p:cNvPr id="4" name="Picture 3"/>
          <p:cNvPicPr>
            <a:picLocks noChangeAspect="1"/>
          </p:cNvPicPr>
          <p:nvPr/>
        </p:nvPicPr>
        <p:blipFill rotWithShape="1">
          <a:blip r:embed="rId3"/>
          <a:srcRect l="7196" t="6731" r="7264" b="51754"/>
          <a:stretch/>
        </p:blipFill>
        <p:spPr>
          <a:xfrm>
            <a:off x="-14748" y="0"/>
            <a:ext cx="12221497" cy="727587"/>
          </a:xfrm>
          <a:prstGeom prst="rect">
            <a:avLst/>
          </a:prstGeom>
        </p:spPr>
      </p:pic>
      <p:sp>
        <p:nvSpPr>
          <p:cNvPr id="7" name="TextBox 6"/>
          <p:cNvSpPr txBox="1"/>
          <p:nvPr/>
        </p:nvSpPr>
        <p:spPr>
          <a:xfrm>
            <a:off x="598505" y="3157871"/>
            <a:ext cx="10994066" cy="3539430"/>
          </a:xfrm>
          <a:prstGeom prst="rect">
            <a:avLst/>
          </a:prstGeom>
          <a:noFill/>
        </p:spPr>
        <p:txBody>
          <a:bodyPr wrap="square" rtlCol="0">
            <a:spAutoFit/>
          </a:bodyPr>
          <a:lstStyle/>
          <a:p>
            <a:pPr marL="233363" indent="223838">
              <a:buFont typeface="Arial" panose="020B0604020202020204" pitchFamily="34" charset="0"/>
              <a:buChar char="•"/>
            </a:pPr>
            <a:r>
              <a:rPr lang="en-US" sz="2800" dirty="0">
                <a:latin typeface="+mj-lt"/>
              </a:rPr>
              <a:t>Each year you will be expected to submit a report on the state of your councils and their activities to your jurisdiction’s Annual Convention.</a:t>
            </a:r>
          </a:p>
          <a:p>
            <a:pPr marL="233363" indent="223838">
              <a:buFont typeface="Arial" panose="020B0604020202020204" pitchFamily="34" charset="0"/>
              <a:buChar char="•"/>
            </a:pPr>
            <a:r>
              <a:rPr lang="en-US" sz="2800" dirty="0">
                <a:latin typeface="+mj-lt"/>
              </a:rPr>
              <a:t>Encourage each council to be represented by both elected representatives, who are expected to be the current Grand Knight and Immediate Past Grand Knight. Others should attend, like the Deputy Grand Knight.  The Delegates are to report back to their councils. </a:t>
            </a:r>
          </a:p>
          <a:p>
            <a:pPr marL="233363" indent="223838">
              <a:buFont typeface="Arial" panose="020B0604020202020204" pitchFamily="34" charset="0"/>
              <a:buChar char="•"/>
            </a:pPr>
            <a:r>
              <a:rPr lang="en-US" sz="2800" dirty="0">
                <a:latin typeface="+mj-lt"/>
              </a:rPr>
              <a:t>Active participation by the councils in your district is what creates a successful convention.</a:t>
            </a:r>
          </a:p>
        </p:txBody>
      </p:sp>
    </p:spTree>
    <p:extLst>
      <p:ext uri="{BB962C8B-B14F-4D97-AF65-F5344CB8AC3E}">
        <p14:creationId xmlns:p14="http://schemas.microsoft.com/office/powerpoint/2010/main" val="3114627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5955" y="782347"/>
            <a:ext cx="2189746" cy="1828800"/>
          </a:xfrm>
          <a:prstGeom prst="rect">
            <a:avLst/>
          </a:prstGeom>
        </p:spPr>
      </p:pic>
      <p:pic>
        <p:nvPicPr>
          <p:cNvPr id="5" name="Picture 4"/>
          <p:cNvPicPr>
            <a:picLocks noChangeAspect="1"/>
          </p:cNvPicPr>
          <p:nvPr/>
        </p:nvPicPr>
        <p:blipFill>
          <a:blip r:embed="rId3"/>
          <a:stretch>
            <a:fillRect/>
          </a:stretch>
        </p:blipFill>
        <p:spPr>
          <a:xfrm>
            <a:off x="3313771" y="2854491"/>
            <a:ext cx="1894115" cy="1828800"/>
          </a:xfrm>
          <a:prstGeom prst="rect">
            <a:avLst/>
          </a:prstGeom>
        </p:spPr>
      </p:pic>
      <p:pic>
        <p:nvPicPr>
          <p:cNvPr id="6" name="Picture 5"/>
          <p:cNvPicPr>
            <a:picLocks noChangeAspect="1"/>
          </p:cNvPicPr>
          <p:nvPr/>
        </p:nvPicPr>
        <p:blipFill>
          <a:blip r:embed="rId4"/>
          <a:stretch>
            <a:fillRect/>
          </a:stretch>
        </p:blipFill>
        <p:spPr>
          <a:xfrm>
            <a:off x="3347543" y="4926634"/>
            <a:ext cx="1826571" cy="1920240"/>
          </a:xfrm>
          <a:prstGeom prst="rect">
            <a:avLst/>
          </a:prstGeom>
        </p:spPr>
      </p:pic>
      <p:pic>
        <p:nvPicPr>
          <p:cNvPr id="2" name="Picture 1"/>
          <p:cNvPicPr>
            <a:picLocks noChangeAspect="1"/>
          </p:cNvPicPr>
          <p:nvPr/>
        </p:nvPicPr>
        <p:blipFill rotWithShape="1">
          <a:blip r:embed="rId5"/>
          <a:srcRect l="33568" r="33607"/>
          <a:stretch/>
        </p:blipFill>
        <p:spPr>
          <a:xfrm>
            <a:off x="5174114" y="2903556"/>
            <a:ext cx="2421061" cy="1828800"/>
          </a:xfrm>
          <a:prstGeom prst="rect">
            <a:avLst/>
          </a:prstGeom>
        </p:spPr>
      </p:pic>
      <p:pic>
        <p:nvPicPr>
          <p:cNvPr id="3" name="Picture 2"/>
          <p:cNvPicPr>
            <a:picLocks noChangeAspect="1"/>
          </p:cNvPicPr>
          <p:nvPr/>
        </p:nvPicPr>
        <p:blipFill rotWithShape="1">
          <a:blip r:embed="rId5"/>
          <a:srcRect r="67919"/>
          <a:stretch/>
        </p:blipFill>
        <p:spPr>
          <a:xfrm>
            <a:off x="5174114" y="782347"/>
            <a:ext cx="2366229" cy="1828800"/>
          </a:xfrm>
          <a:prstGeom prst="rect">
            <a:avLst/>
          </a:prstGeom>
        </p:spPr>
      </p:pic>
      <p:pic>
        <p:nvPicPr>
          <p:cNvPr id="7" name="Picture 6"/>
          <p:cNvPicPr>
            <a:picLocks noChangeAspect="1"/>
          </p:cNvPicPr>
          <p:nvPr/>
        </p:nvPicPr>
        <p:blipFill rotWithShape="1">
          <a:blip r:embed="rId5"/>
          <a:srcRect l="67385"/>
          <a:stretch/>
        </p:blipFill>
        <p:spPr>
          <a:xfrm>
            <a:off x="5174114" y="5024765"/>
            <a:ext cx="2405593" cy="1828800"/>
          </a:xfrm>
          <a:prstGeom prst="rect">
            <a:avLst/>
          </a:prstGeom>
        </p:spPr>
      </p:pic>
      <p:pic>
        <p:nvPicPr>
          <p:cNvPr id="9" name="Picture 8"/>
          <p:cNvPicPr>
            <a:picLocks noChangeAspect="1"/>
          </p:cNvPicPr>
          <p:nvPr/>
        </p:nvPicPr>
        <p:blipFill rotWithShape="1">
          <a:blip r:embed="rId6"/>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454546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2381"/>
            <a:ext cx="12192000" cy="850604"/>
          </a:xfrm>
        </p:spPr>
        <p:txBody>
          <a:bodyPr/>
          <a:lstStyle/>
          <a:p>
            <a:pPr algn="ctr"/>
            <a:r>
              <a:rPr lang="en-US" dirty="0"/>
              <a:t>Fraternal Training Portal</a:t>
            </a:r>
          </a:p>
        </p:txBody>
      </p:sp>
      <p:sp>
        <p:nvSpPr>
          <p:cNvPr id="3" name="Content Placeholder 2"/>
          <p:cNvSpPr>
            <a:spLocks noGrp="1"/>
          </p:cNvSpPr>
          <p:nvPr>
            <p:ph idx="1"/>
          </p:nvPr>
        </p:nvSpPr>
        <p:spPr>
          <a:xfrm>
            <a:off x="584792" y="1562986"/>
            <a:ext cx="11015330" cy="893134"/>
          </a:xfrm>
          <a:solidFill>
            <a:schemeClr val="bg1"/>
          </a:solidFill>
        </p:spPr>
        <p:txBody>
          <a:bodyPr>
            <a:normAutofit fontScale="85000" lnSpcReduction="20000"/>
          </a:bodyPr>
          <a:lstStyle/>
          <a:p>
            <a:r>
              <a:rPr lang="en-US" dirty="0">
                <a:latin typeface="+mj-lt"/>
              </a:rPr>
              <a:t>Training courses for your officers will help them become engaged in council action and service. All courses are free to Knights of Columbus members. Non-officers can go to the Open Enrollment Microsite to take any course. </a:t>
            </a:r>
          </a:p>
        </p:txBody>
      </p:sp>
      <p:pic>
        <p:nvPicPr>
          <p:cNvPr id="5" name="Picture 4"/>
          <p:cNvPicPr>
            <a:picLocks noChangeAspect="1"/>
          </p:cNvPicPr>
          <p:nvPr/>
        </p:nvPicPr>
        <p:blipFill>
          <a:blip r:embed="rId2"/>
          <a:stretch>
            <a:fillRect/>
          </a:stretch>
        </p:blipFill>
        <p:spPr>
          <a:xfrm>
            <a:off x="2282767" y="4609773"/>
            <a:ext cx="7622262" cy="1912267"/>
          </a:xfrm>
          <a:prstGeom prst="rect">
            <a:avLst/>
          </a:prstGeom>
        </p:spPr>
      </p:pic>
      <p:pic>
        <p:nvPicPr>
          <p:cNvPr id="6" name="Picture 5"/>
          <p:cNvPicPr>
            <a:picLocks noChangeAspect="1"/>
          </p:cNvPicPr>
          <p:nvPr/>
        </p:nvPicPr>
        <p:blipFill>
          <a:blip r:embed="rId3"/>
          <a:stretch>
            <a:fillRect/>
          </a:stretch>
        </p:blipFill>
        <p:spPr>
          <a:xfrm>
            <a:off x="2282767" y="2456121"/>
            <a:ext cx="7626467" cy="2154369"/>
          </a:xfrm>
          <a:prstGeom prst="rect">
            <a:avLst/>
          </a:prstGeom>
        </p:spPr>
      </p:pic>
      <p:pic>
        <p:nvPicPr>
          <p:cNvPr id="8" name="Picture 7"/>
          <p:cNvPicPr>
            <a:picLocks noChangeAspect="1"/>
          </p:cNvPicPr>
          <p:nvPr/>
        </p:nvPicPr>
        <p:blipFill rotWithShape="1">
          <a:blip r:embed="rId4"/>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2639450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56238" y="1605755"/>
            <a:ext cx="6743908" cy="1870742"/>
          </a:xfrm>
          <a:prstGeom prst="rect">
            <a:avLst/>
          </a:prstGeom>
        </p:spPr>
      </p:pic>
      <p:pic>
        <p:nvPicPr>
          <p:cNvPr id="7" name="Picture 6"/>
          <p:cNvPicPr>
            <a:picLocks noChangeAspect="1"/>
          </p:cNvPicPr>
          <p:nvPr/>
        </p:nvPicPr>
        <p:blipFill>
          <a:blip r:embed="rId3"/>
          <a:stretch>
            <a:fillRect/>
          </a:stretch>
        </p:blipFill>
        <p:spPr>
          <a:xfrm>
            <a:off x="2256239" y="4987754"/>
            <a:ext cx="6743908" cy="1795762"/>
          </a:xfrm>
          <a:prstGeom prst="rect">
            <a:avLst/>
          </a:prstGeom>
        </p:spPr>
      </p:pic>
      <p:pic>
        <p:nvPicPr>
          <p:cNvPr id="6" name="Picture 5"/>
          <p:cNvPicPr>
            <a:picLocks noChangeAspect="1"/>
          </p:cNvPicPr>
          <p:nvPr/>
        </p:nvPicPr>
        <p:blipFill>
          <a:blip r:embed="rId4"/>
          <a:stretch>
            <a:fillRect/>
          </a:stretch>
        </p:blipFill>
        <p:spPr>
          <a:xfrm>
            <a:off x="2256239" y="3244325"/>
            <a:ext cx="6743908" cy="1890552"/>
          </a:xfrm>
          <a:prstGeom prst="rect">
            <a:avLst/>
          </a:prstGeom>
        </p:spPr>
      </p:pic>
      <p:pic>
        <p:nvPicPr>
          <p:cNvPr id="4" name="Picture 3"/>
          <p:cNvPicPr>
            <a:picLocks noChangeAspect="1"/>
          </p:cNvPicPr>
          <p:nvPr/>
        </p:nvPicPr>
        <p:blipFill>
          <a:blip r:embed="rId5"/>
          <a:stretch>
            <a:fillRect/>
          </a:stretch>
        </p:blipFill>
        <p:spPr>
          <a:xfrm>
            <a:off x="2256238" y="40803"/>
            <a:ext cx="6743908" cy="1791351"/>
          </a:xfrm>
          <a:prstGeom prst="rect">
            <a:avLst/>
          </a:prstGeom>
        </p:spPr>
      </p:pic>
    </p:spTree>
    <p:extLst>
      <p:ext uri="{BB962C8B-B14F-4D97-AF65-F5344CB8AC3E}">
        <p14:creationId xmlns:p14="http://schemas.microsoft.com/office/powerpoint/2010/main" val="4071844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7707" y="789511"/>
            <a:ext cx="2189746" cy="1828800"/>
          </a:xfrm>
          <a:prstGeom prst="rect">
            <a:avLst/>
          </a:prstGeom>
        </p:spPr>
      </p:pic>
      <p:pic>
        <p:nvPicPr>
          <p:cNvPr id="5" name="Picture 4"/>
          <p:cNvPicPr>
            <a:picLocks noChangeAspect="1"/>
          </p:cNvPicPr>
          <p:nvPr/>
        </p:nvPicPr>
        <p:blipFill>
          <a:blip r:embed="rId3"/>
          <a:stretch>
            <a:fillRect/>
          </a:stretch>
        </p:blipFill>
        <p:spPr>
          <a:xfrm>
            <a:off x="3325523" y="2863636"/>
            <a:ext cx="1894115" cy="1828800"/>
          </a:xfrm>
          <a:prstGeom prst="rect">
            <a:avLst/>
          </a:prstGeom>
        </p:spPr>
      </p:pic>
      <p:pic>
        <p:nvPicPr>
          <p:cNvPr id="6" name="Picture 5"/>
          <p:cNvPicPr>
            <a:picLocks noChangeAspect="1"/>
          </p:cNvPicPr>
          <p:nvPr/>
        </p:nvPicPr>
        <p:blipFill>
          <a:blip r:embed="rId4"/>
          <a:stretch>
            <a:fillRect/>
          </a:stretch>
        </p:blipFill>
        <p:spPr>
          <a:xfrm>
            <a:off x="3359295" y="4937760"/>
            <a:ext cx="1826571" cy="1920240"/>
          </a:xfrm>
          <a:prstGeom prst="rect">
            <a:avLst/>
          </a:prstGeom>
        </p:spPr>
      </p:pic>
      <p:pic>
        <p:nvPicPr>
          <p:cNvPr id="2" name="Picture 1"/>
          <p:cNvPicPr>
            <a:picLocks noChangeAspect="1"/>
          </p:cNvPicPr>
          <p:nvPr/>
        </p:nvPicPr>
        <p:blipFill rotWithShape="1">
          <a:blip r:embed="rId5"/>
          <a:srcRect l="33377" r="33912"/>
          <a:stretch/>
        </p:blipFill>
        <p:spPr>
          <a:xfrm>
            <a:off x="5189005" y="2871802"/>
            <a:ext cx="2392850" cy="1828800"/>
          </a:xfrm>
          <a:prstGeom prst="rect">
            <a:avLst/>
          </a:prstGeom>
        </p:spPr>
      </p:pic>
      <p:pic>
        <p:nvPicPr>
          <p:cNvPr id="3" name="Picture 2"/>
          <p:cNvPicPr>
            <a:picLocks noChangeAspect="1"/>
          </p:cNvPicPr>
          <p:nvPr/>
        </p:nvPicPr>
        <p:blipFill rotWithShape="1">
          <a:blip r:embed="rId5"/>
          <a:srcRect r="67690"/>
          <a:stretch/>
        </p:blipFill>
        <p:spPr>
          <a:xfrm>
            <a:off x="5203647" y="784578"/>
            <a:ext cx="2363567" cy="1828800"/>
          </a:xfrm>
          <a:prstGeom prst="rect">
            <a:avLst/>
          </a:prstGeom>
        </p:spPr>
      </p:pic>
      <p:pic>
        <p:nvPicPr>
          <p:cNvPr id="7" name="Picture 6"/>
          <p:cNvPicPr>
            <a:picLocks noChangeAspect="1"/>
          </p:cNvPicPr>
          <p:nvPr/>
        </p:nvPicPr>
        <p:blipFill rotWithShape="1">
          <a:blip r:embed="rId5"/>
          <a:srcRect l="67728"/>
          <a:stretch/>
        </p:blipFill>
        <p:spPr>
          <a:xfrm>
            <a:off x="5205043" y="4959026"/>
            <a:ext cx="2360775" cy="1828800"/>
          </a:xfrm>
          <a:prstGeom prst="rect">
            <a:avLst/>
          </a:prstGeom>
        </p:spPr>
      </p:pic>
      <p:pic>
        <p:nvPicPr>
          <p:cNvPr id="9" name="Picture 8"/>
          <p:cNvPicPr>
            <a:picLocks noChangeAspect="1"/>
          </p:cNvPicPr>
          <p:nvPr/>
        </p:nvPicPr>
        <p:blipFill rotWithShape="1">
          <a:blip r:embed="rId6"/>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419178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791" y="864745"/>
            <a:ext cx="10515600" cy="1325563"/>
          </a:xfrm>
          <a:solidFill>
            <a:schemeClr val="bg1"/>
          </a:solidFill>
        </p:spPr>
        <p:txBody>
          <a:bodyPr/>
          <a:lstStyle/>
          <a:p>
            <a:pPr algn="ctr"/>
            <a:r>
              <a:rPr lang="en-US" dirty="0"/>
              <a:t>As District Deputy you are in a service leadership role. Your primary focus is to:</a:t>
            </a:r>
          </a:p>
        </p:txBody>
      </p:sp>
      <p:pic>
        <p:nvPicPr>
          <p:cNvPr id="7" name="Picture 6"/>
          <p:cNvPicPr>
            <a:picLocks noChangeAspect="1"/>
          </p:cNvPicPr>
          <p:nvPr/>
        </p:nvPicPr>
        <p:blipFill rotWithShape="1">
          <a:blip r:embed="rId2"/>
          <a:srcRect r="22860"/>
          <a:stretch/>
        </p:blipFill>
        <p:spPr>
          <a:xfrm>
            <a:off x="130447" y="2190307"/>
            <a:ext cx="12065098" cy="2711301"/>
          </a:xfrm>
          <a:prstGeom prst="rect">
            <a:avLst/>
          </a:prstGeom>
        </p:spPr>
      </p:pic>
      <p:pic>
        <p:nvPicPr>
          <p:cNvPr id="6" name="Picture 5"/>
          <p:cNvPicPr>
            <a:picLocks noChangeAspect="1"/>
          </p:cNvPicPr>
          <p:nvPr/>
        </p:nvPicPr>
        <p:blipFill rotWithShape="1">
          <a:blip r:embed="rId3"/>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513178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86047" y="2147777"/>
            <a:ext cx="10419907" cy="4125433"/>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1175" algn="l"/>
            <a:r>
              <a:rPr lang="en-US" sz="4000" dirty="0"/>
              <a:t>The District Deputy is a key fraternal leader in his jurisdiction, representing both the Supreme Knight and the State Deputy. </a:t>
            </a:r>
          </a:p>
          <a:p>
            <a:pPr marL="511175" algn="l"/>
            <a:r>
              <a:rPr lang="en-US" sz="4000" dirty="0"/>
              <a:t>Though some duties are ceremonial, all duties are important. Each duty leads to building a stronger group of councils that are able to react to local needs. </a:t>
            </a:r>
          </a:p>
        </p:txBody>
      </p:sp>
      <p:pic>
        <p:nvPicPr>
          <p:cNvPr id="4" name="Picture 3"/>
          <p:cNvPicPr>
            <a:picLocks noChangeAspect="1"/>
          </p:cNvPicPr>
          <p:nvPr/>
        </p:nvPicPr>
        <p:blipFill rotWithShape="1">
          <a:blip r:embed="rId2"/>
          <a:srcRect l="7373" r="7274"/>
          <a:stretch/>
        </p:blipFill>
        <p:spPr>
          <a:xfrm>
            <a:off x="-10634" y="683660"/>
            <a:ext cx="12227443" cy="1000125"/>
          </a:xfrm>
          <a:prstGeom prst="rect">
            <a:avLst/>
          </a:prstGeom>
        </p:spPr>
      </p:pic>
      <p:pic>
        <p:nvPicPr>
          <p:cNvPr id="6" name="Picture 5"/>
          <p:cNvPicPr>
            <a:picLocks noChangeAspect="1"/>
          </p:cNvPicPr>
          <p:nvPr/>
        </p:nvPicPr>
        <p:blipFill rotWithShape="1">
          <a:blip r:embed="rId3"/>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2132380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6869" y="843612"/>
            <a:ext cx="2189746" cy="1828800"/>
          </a:xfrm>
          <a:prstGeom prst="rect">
            <a:avLst/>
          </a:prstGeom>
        </p:spPr>
      </p:pic>
      <p:pic>
        <p:nvPicPr>
          <p:cNvPr id="5" name="Picture 4"/>
          <p:cNvPicPr>
            <a:picLocks noChangeAspect="1"/>
          </p:cNvPicPr>
          <p:nvPr/>
        </p:nvPicPr>
        <p:blipFill>
          <a:blip r:embed="rId3"/>
          <a:stretch>
            <a:fillRect/>
          </a:stretch>
        </p:blipFill>
        <p:spPr>
          <a:xfrm>
            <a:off x="3250254" y="2885523"/>
            <a:ext cx="1894115" cy="1828800"/>
          </a:xfrm>
          <a:prstGeom prst="rect">
            <a:avLst/>
          </a:prstGeom>
        </p:spPr>
      </p:pic>
      <p:pic>
        <p:nvPicPr>
          <p:cNvPr id="6" name="Picture 5"/>
          <p:cNvPicPr>
            <a:picLocks noChangeAspect="1"/>
          </p:cNvPicPr>
          <p:nvPr/>
        </p:nvPicPr>
        <p:blipFill>
          <a:blip r:embed="rId4"/>
          <a:stretch>
            <a:fillRect/>
          </a:stretch>
        </p:blipFill>
        <p:spPr>
          <a:xfrm>
            <a:off x="3347824" y="4927433"/>
            <a:ext cx="1826571" cy="1920240"/>
          </a:xfrm>
          <a:prstGeom prst="rect">
            <a:avLst/>
          </a:prstGeom>
        </p:spPr>
      </p:pic>
      <p:pic>
        <p:nvPicPr>
          <p:cNvPr id="2" name="Picture 1"/>
          <p:cNvPicPr>
            <a:picLocks noChangeAspect="1"/>
          </p:cNvPicPr>
          <p:nvPr/>
        </p:nvPicPr>
        <p:blipFill rotWithShape="1">
          <a:blip r:embed="rId5"/>
          <a:srcRect l="67749"/>
          <a:stretch/>
        </p:blipFill>
        <p:spPr>
          <a:xfrm>
            <a:off x="5497034" y="4927433"/>
            <a:ext cx="2395899" cy="1828800"/>
          </a:xfrm>
          <a:prstGeom prst="rect">
            <a:avLst/>
          </a:prstGeom>
        </p:spPr>
      </p:pic>
      <p:pic>
        <p:nvPicPr>
          <p:cNvPr id="3" name="Picture 2"/>
          <p:cNvPicPr>
            <a:picLocks noChangeAspect="1"/>
          </p:cNvPicPr>
          <p:nvPr/>
        </p:nvPicPr>
        <p:blipFill rotWithShape="1">
          <a:blip r:embed="rId5"/>
          <a:srcRect l="33504" r="33543"/>
          <a:stretch/>
        </p:blipFill>
        <p:spPr>
          <a:xfrm>
            <a:off x="5470958" y="2885522"/>
            <a:ext cx="2448051" cy="1828800"/>
          </a:xfrm>
          <a:prstGeom prst="rect">
            <a:avLst/>
          </a:prstGeom>
        </p:spPr>
      </p:pic>
      <p:pic>
        <p:nvPicPr>
          <p:cNvPr id="7" name="Picture 6"/>
          <p:cNvPicPr>
            <a:picLocks noChangeAspect="1"/>
          </p:cNvPicPr>
          <p:nvPr/>
        </p:nvPicPr>
        <p:blipFill rotWithShape="1">
          <a:blip r:embed="rId5"/>
          <a:srcRect r="67559"/>
          <a:stretch/>
        </p:blipFill>
        <p:spPr>
          <a:xfrm>
            <a:off x="5489975" y="843612"/>
            <a:ext cx="2410017" cy="1828800"/>
          </a:xfrm>
          <a:prstGeom prst="rect">
            <a:avLst/>
          </a:prstGeom>
        </p:spPr>
      </p:pic>
      <p:pic>
        <p:nvPicPr>
          <p:cNvPr id="9" name="Picture 8"/>
          <p:cNvPicPr>
            <a:picLocks noChangeAspect="1"/>
          </p:cNvPicPr>
          <p:nvPr/>
        </p:nvPicPr>
        <p:blipFill rotWithShape="1">
          <a:blip r:embed="rId6"/>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2778404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333397" y="0"/>
            <a:ext cx="24858795" cy="7747000"/>
          </a:xfrm>
          <a:prstGeom prst="rect">
            <a:avLst/>
          </a:prstGeom>
        </p:spPr>
      </p:pic>
      <p:pic>
        <p:nvPicPr>
          <p:cNvPr id="5" name="Picture 4"/>
          <p:cNvPicPr>
            <a:picLocks noChangeAspect="1"/>
          </p:cNvPicPr>
          <p:nvPr/>
        </p:nvPicPr>
        <p:blipFill>
          <a:blip r:embed="rId3"/>
          <a:stretch>
            <a:fillRect/>
          </a:stretch>
        </p:blipFill>
        <p:spPr>
          <a:xfrm>
            <a:off x="4192587" y="54769"/>
            <a:ext cx="4243650" cy="5802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813" y="0"/>
            <a:ext cx="1308375" cy="1308375"/>
          </a:xfrm>
          <a:prstGeom prst="rect">
            <a:avLst/>
          </a:prstGeom>
        </p:spPr>
      </p:pic>
    </p:spTree>
    <p:extLst>
      <p:ext uri="{BB962C8B-B14F-4D97-AF65-F5344CB8AC3E}">
        <p14:creationId xmlns:p14="http://schemas.microsoft.com/office/powerpoint/2010/main" val="1134781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0570" y="772447"/>
            <a:ext cx="2189746" cy="1828800"/>
          </a:xfrm>
          <a:prstGeom prst="rect">
            <a:avLst/>
          </a:prstGeom>
        </p:spPr>
      </p:pic>
      <p:pic>
        <p:nvPicPr>
          <p:cNvPr id="5" name="Picture 4"/>
          <p:cNvPicPr>
            <a:picLocks noChangeAspect="1"/>
          </p:cNvPicPr>
          <p:nvPr/>
        </p:nvPicPr>
        <p:blipFill>
          <a:blip r:embed="rId3"/>
          <a:stretch>
            <a:fillRect/>
          </a:stretch>
        </p:blipFill>
        <p:spPr>
          <a:xfrm>
            <a:off x="3308386" y="2854923"/>
            <a:ext cx="1894115" cy="1828800"/>
          </a:xfrm>
          <a:prstGeom prst="rect">
            <a:avLst/>
          </a:prstGeom>
        </p:spPr>
      </p:pic>
      <p:pic>
        <p:nvPicPr>
          <p:cNvPr id="6" name="Picture 5"/>
          <p:cNvPicPr>
            <a:picLocks noChangeAspect="1"/>
          </p:cNvPicPr>
          <p:nvPr/>
        </p:nvPicPr>
        <p:blipFill>
          <a:blip r:embed="rId4"/>
          <a:stretch>
            <a:fillRect/>
          </a:stretch>
        </p:blipFill>
        <p:spPr>
          <a:xfrm>
            <a:off x="3342158" y="4937398"/>
            <a:ext cx="1826571" cy="1920240"/>
          </a:xfrm>
          <a:prstGeom prst="rect">
            <a:avLst/>
          </a:prstGeom>
        </p:spPr>
      </p:pic>
      <p:pic>
        <p:nvPicPr>
          <p:cNvPr id="2" name="Picture 1"/>
          <p:cNvPicPr>
            <a:picLocks noChangeAspect="1"/>
          </p:cNvPicPr>
          <p:nvPr/>
        </p:nvPicPr>
        <p:blipFill rotWithShape="1">
          <a:blip r:embed="rId5"/>
          <a:srcRect b="57118"/>
          <a:stretch/>
        </p:blipFill>
        <p:spPr>
          <a:xfrm>
            <a:off x="-41821" y="-25622"/>
            <a:ext cx="12275643" cy="701748"/>
          </a:xfrm>
          <a:prstGeom prst="rect">
            <a:avLst/>
          </a:prstGeom>
        </p:spPr>
      </p:pic>
      <p:pic>
        <p:nvPicPr>
          <p:cNvPr id="3" name="Picture 2"/>
          <p:cNvPicPr>
            <a:picLocks noChangeAspect="1"/>
          </p:cNvPicPr>
          <p:nvPr/>
        </p:nvPicPr>
        <p:blipFill rotWithShape="1">
          <a:blip r:embed="rId6"/>
          <a:srcRect l="67737"/>
          <a:stretch/>
        </p:blipFill>
        <p:spPr>
          <a:xfrm>
            <a:off x="5202501" y="4815330"/>
            <a:ext cx="2389469" cy="1828800"/>
          </a:xfrm>
          <a:prstGeom prst="rect">
            <a:avLst/>
          </a:prstGeom>
        </p:spPr>
      </p:pic>
      <p:pic>
        <p:nvPicPr>
          <p:cNvPr id="7" name="Picture 6"/>
          <p:cNvPicPr>
            <a:picLocks noChangeAspect="1"/>
          </p:cNvPicPr>
          <p:nvPr/>
        </p:nvPicPr>
        <p:blipFill rotWithShape="1">
          <a:blip r:embed="rId6"/>
          <a:srcRect l="33665" r="33603"/>
          <a:stretch/>
        </p:blipFill>
        <p:spPr>
          <a:xfrm>
            <a:off x="5202501" y="2793888"/>
            <a:ext cx="2424223" cy="1828800"/>
          </a:xfrm>
          <a:prstGeom prst="rect">
            <a:avLst/>
          </a:prstGeom>
        </p:spPr>
      </p:pic>
      <p:pic>
        <p:nvPicPr>
          <p:cNvPr id="8" name="Picture 7"/>
          <p:cNvPicPr>
            <a:picLocks noChangeAspect="1"/>
          </p:cNvPicPr>
          <p:nvPr/>
        </p:nvPicPr>
        <p:blipFill rotWithShape="1">
          <a:blip r:embed="rId6"/>
          <a:srcRect r="67675"/>
          <a:stretch/>
        </p:blipFill>
        <p:spPr>
          <a:xfrm>
            <a:off x="5202501" y="772447"/>
            <a:ext cx="2394095" cy="1828800"/>
          </a:xfrm>
          <a:prstGeom prst="rect">
            <a:avLst/>
          </a:prstGeom>
        </p:spPr>
      </p:pic>
    </p:spTree>
    <p:extLst>
      <p:ext uri="{BB962C8B-B14F-4D97-AF65-F5344CB8AC3E}">
        <p14:creationId xmlns:p14="http://schemas.microsoft.com/office/powerpoint/2010/main" val="2861028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537" y="104775"/>
            <a:ext cx="4252175" cy="6400800"/>
          </a:xfrm>
          <a:prstGeom prst="rect">
            <a:avLst/>
          </a:prstGeom>
          <a:effectLst>
            <a:softEdge rad="127000"/>
          </a:effectLst>
        </p:spPr>
      </p:pic>
      <p:pic>
        <p:nvPicPr>
          <p:cNvPr id="2" name="Picture 1"/>
          <p:cNvPicPr>
            <a:picLocks noChangeAspect="1"/>
          </p:cNvPicPr>
          <p:nvPr/>
        </p:nvPicPr>
        <p:blipFill>
          <a:blip r:embed="rId3"/>
          <a:stretch>
            <a:fillRect/>
          </a:stretch>
        </p:blipFill>
        <p:spPr>
          <a:xfrm>
            <a:off x="4361712" y="104775"/>
            <a:ext cx="7791683" cy="5927725"/>
          </a:xfrm>
          <a:prstGeom prst="rect">
            <a:avLst/>
          </a:prstGeom>
        </p:spPr>
      </p:pic>
    </p:spTree>
    <p:extLst>
      <p:ext uri="{BB962C8B-B14F-4D97-AF65-F5344CB8AC3E}">
        <p14:creationId xmlns:p14="http://schemas.microsoft.com/office/powerpoint/2010/main" val="1241922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2810" y="754912"/>
            <a:ext cx="8623004" cy="5996762"/>
          </a:xfrm>
          <a:noFill/>
        </p:spPr>
        <p:txBody>
          <a:bodyPr>
            <a:normAutofit/>
          </a:bodyPr>
          <a:lstStyle/>
          <a:p>
            <a:pPr marL="0" indent="0">
              <a:buNone/>
            </a:pPr>
            <a:r>
              <a:rPr lang="en-US" dirty="0"/>
              <a:t>Leadership Resources Handbook (#5093)</a:t>
            </a:r>
          </a:p>
          <a:p>
            <a:pPr marL="457200" lvl="1" indent="0">
              <a:buNone/>
            </a:pPr>
            <a:r>
              <a:rPr lang="en-US" dirty="0"/>
              <a:t>The Leadership Resources Handbook is a guide for council officers with special focus on the Roles, Duties, and Responsibilities of the District Deputy, Grand Knight , and Financial Secretary.</a:t>
            </a:r>
          </a:p>
          <a:p>
            <a:pPr marL="0" indent="0">
              <a:buNone/>
            </a:pPr>
            <a:r>
              <a:rPr lang="en-US" dirty="0"/>
              <a:t>District Deputy Reminder</a:t>
            </a:r>
          </a:p>
          <a:p>
            <a:pPr marL="457200" lvl="1" indent="0">
              <a:buNone/>
            </a:pPr>
            <a:r>
              <a:rPr lang="en-US" dirty="0"/>
              <a:t>The District Deputy Reminder highlights current Knights of Columbus initiatives and is forwarded on a monthly basis. The newsletter is a great source of information for presentation at council visits. It reminds councils leaders about upcoming deadlines and offers suggestions for relevant “Faith in Action” programs, recruitment activities, ad charitable outreach programs. </a:t>
            </a:r>
          </a:p>
          <a:p>
            <a:pPr marL="457200" lvl="1" indent="0">
              <a:buNone/>
            </a:pPr>
            <a:r>
              <a:rPr lang="en-US" dirty="0"/>
              <a:t>The current District Deputy Reminder , and past issues, are available on kofc.org/</a:t>
            </a:r>
            <a:r>
              <a:rPr lang="en-US" dirty="0" err="1"/>
              <a:t>ddreminder</a:t>
            </a:r>
            <a:r>
              <a:rPr lang="en-US" dirty="0"/>
              <a:t>. On the Members Page, under Leadership Communications. </a:t>
            </a:r>
          </a:p>
        </p:txBody>
      </p:sp>
      <p:pic>
        <p:nvPicPr>
          <p:cNvPr id="5" name="Picture 4"/>
          <p:cNvPicPr>
            <a:picLocks noChangeAspect="1"/>
          </p:cNvPicPr>
          <p:nvPr/>
        </p:nvPicPr>
        <p:blipFill rotWithShape="1">
          <a:blip r:embed="rId2"/>
          <a:srcRect l="66005" t="6898" r="17777" b="59953"/>
          <a:stretch/>
        </p:blipFill>
        <p:spPr>
          <a:xfrm>
            <a:off x="268424" y="754912"/>
            <a:ext cx="2283443" cy="2743200"/>
          </a:xfrm>
          <a:prstGeom prst="rect">
            <a:avLst/>
          </a:prstGeom>
        </p:spPr>
      </p:pic>
      <p:pic>
        <p:nvPicPr>
          <p:cNvPr id="6" name="Picture 5"/>
          <p:cNvPicPr>
            <a:picLocks noChangeAspect="1"/>
          </p:cNvPicPr>
          <p:nvPr/>
        </p:nvPicPr>
        <p:blipFill rotWithShape="1">
          <a:blip r:embed="rId3"/>
          <a:srcRect b="57118"/>
          <a:stretch/>
        </p:blipFill>
        <p:spPr>
          <a:xfrm>
            <a:off x="-41821" y="-25622"/>
            <a:ext cx="12275643" cy="701748"/>
          </a:xfrm>
          <a:prstGeom prst="rect">
            <a:avLst/>
          </a:prstGeom>
        </p:spPr>
      </p:pic>
      <p:pic>
        <p:nvPicPr>
          <p:cNvPr id="7" name="Picture 6"/>
          <p:cNvPicPr>
            <a:picLocks noChangeAspect="1"/>
          </p:cNvPicPr>
          <p:nvPr/>
        </p:nvPicPr>
        <p:blipFill>
          <a:blip r:embed="rId4"/>
          <a:stretch>
            <a:fillRect/>
          </a:stretch>
        </p:blipFill>
        <p:spPr>
          <a:xfrm>
            <a:off x="290643" y="3644845"/>
            <a:ext cx="2239004" cy="2926080"/>
          </a:xfrm>
          <a:prstGeom prst="rect">
            <a:avLst/>
          </a:prstGeom>
        </p:spPr>
      </p:pic>
    </p:spTree>
    <p:extLst>
      <p:ext uri="{BB962C8B-B14F-4D97-AF65-F5344CB8AC3E}">
        <p14:creationId xmlns:p14="http://schemas.microsoft.com/office/powerpoint/2010/main" val="1521618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0190" y="716063"/>
            <a:ext cx="2189746" cy="1828800"/>
          </a:xfrm>
          <a:prstGeom prst="rect">
            <a:avLst/>
          </a:prstGeom>
        </p:spPr>
      </p:pic>
      <p:pic>
        <p:nvPicPr>
          <p:cNvPr id="5" name="Picture 4"/>
          <p:cNvPicPr>
            <a:picLocks noChangeAspect="1"/>
          </p:cNvPicPr>
          <p:nvPr/>
        </p:nvPicPr>
        <p:blipFill>
          <a:blip r:embed="rId3"/>
          <a:stretch>
            <a:fillRect/>
          </a:stretch>
        </p:blipFill>
        <p:spPr>
          <a:xfrm>
            <a:off x="3308006" y="2611599"/>
            <a:ext cx="1894115" cy="1828800"/>
          </a:xfrm>
          <a:prstGeom prst="rect">
            <a:avLst/>
          </a:prstGeom>
        </p:spPr>
      </p:pic>
      <p:pic>
        <p:nvPicPr>
          <p:cNvPr id="6" name="Picture 5"/>
          <p:cNvPicPr>
            <a:picLocks noChangeAspect="1"/>
          </p:cNvPicPr>
          <p:nvPr/>
        </p:nvPicPr>
        <p:blipFill>
          <a:blip r:embed="rId4"/>
          <a:stretch>
            <a:fillRect/>
          </a:stretch>
        </p:blipFill>
        <p:spPr>
          <a:xfrm>
            <a:off x="3341778" y="4926916"/>
            <a:ext cx="1826571" cy="1920240"/>
          </a:xfrm>
          <a:prstGeom prst="rect">
            <a:avLst/>
          </a:prstGeom>
        </p:spPr>
      </p:pic>
      <p:pic>
        <p:nvPicPr>
          <p:cNvPr id="8" name="Picture 7"/>
          <p:cNvPicPr>
            <a:picLocks noChangeAspect="1"/>
          </p:cNvPicPr>
          <p:nvPr/>
        </p:nvPicPr>
        <p:blipFill rotWithShape="1">
          <a:blip r:embed="rId5"/>
          <a:srcRect b="57118"/>
          <a:stretch/>
        </p:blipFill>
        <p:spPr>
          <a:xfrm>
            <a:off x="-41821" y="-25622"/>
            <a:ext cx="12275643" cy="701748"/>
          </a:xfrm>
          <a:prstGeom prst="rect">
            <a:avLst/>
          </a:prstGeom>
        </p:spPr>
      </p:pic>
      <p:pic>
        <p:nvPicPr>
          <p:cNvPr id="2" name="Picture 1"/>
          <p:cNvPicPr>
            <a:picLocks noChangeAspect="1"/>
          </p:cNvPicPr>
          <p:nvPr/>
        </p:nvPicPr>
        <p:blipFill rotWithShape="1">
          <a:blip r:embed="rId6"/>
          <a:srcRect l="33631" r="33323"/>
          <a:stretch/>
        </p:blipFill>
        <p:spPr>
          <a:xfrm>
            <a:off x="5581276" y="2855519"/>
            <a:ext cx="2434856" cy="1828800"/>
          </a:xfrm>
          <a:prstGeom prst="rect">
            <a:avLst/>
          </a:prstGeom>
        </p:spPr>
      </p:pic>
      <p:pic>
        <p:nvPicPr>
          <p:cNvPr id="3" name="Picture 2"/>
          <p:cNvPicPr>
            <a:picLocks noChangeAspect="1"/>
          </p:cNvPicPr>
          <p:nvPr/>
        </p:nvPicPr>
        <p:blipFill rotWithShape="1">
          <a:blip r:embed="rId6"/>
          <a:srcRect r="67235"/>
          <a:stretch/>
        </p:blipFill>
        <p:spPr>
          <a:xfrm>
            <a:off x="5601988" y="730725"/>
            <a:ext cx="2414144" cy="1828800"/>
          </a:xfrm>
          <a:prstGeom prst="rect">
            <a:avLst/>
          </a:prstGeom>
        </p:spPr>
      </p:pic>
      <p:pic>
        <p:nvPicPr>
          <p:cNvPr id="7" name="Picture 6"/>
          <p:cNvPicPr>
            <a:picLocks noChangeAspect="1"/>
          </p:cNvPicPr>
          <p:nvPr/>
        </p:nvPicPr>
        <p:blipFill rotWithShape="1">
          <a:blip r:embed="rId6"/>
          <a:srcRect l="67398"/>
          <a:stretch/>
        </p:blipFill>
        <p:spPr>
          <a:xfrm>
            <a:off x="5613991" y="4980313"/>
            <a:ext cx="2402141" cy="1828800"/>
          </a:xfrm>
          <a:prstGeom prst="rect">
            <a:avLst/>
          </a:prstGeom>
        </p:spPr>
      </p:pic>
    </p:spTree>
    <p:extLst>
      <p:ext uri="{BB962C8B-B14F-4D97-AF65-F5344CB8AC3E}">
        <p14:creationId xmlns:p14="http://schemas.microsoft.com/office/powerpoint/2010/main" val="3719475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96841" y="722050"/>
            <a:ext cx="10333429" cy="5514956"/>
          </a:xfrm>
          <a:prstGeom prst="rect">
            <a:avLst/>
          </a:prstGeom>
        </p:spPr>
      </p:pic>
      <p:pic>
        <p:nvPicPr>
          <p:cNvPr id="3" name="Picture 2"/>
          <p:cNvPicPr>
            <a:picLocks noChangeAspect="1"/>
          </p:cNvPicPr>
          <p:nvPr/>
        </p:nvPicPr>
        <p:blipFill rotWithShape="1">
          <a:blip r:embed="rId3"/>
          <a:srcRect b="57118"/>
          <a:stretch/>
        </p:blipFill>
        <p:spPr>
          <a:xfrm>
            <a:off x="-41821" y="0"/>
            <a:ext cx="12275643" cy="701748"/>
          </a:xfrm>
          <a:prstGeom prst="rect">
            <a:avLst/>
          </a:prstGeom>
        </p:spPr>
      </p:pic>
    </p:spTree>
    <p:extLst>
      <p:ext uri="{BB962C8B-B14F-4D97-AF65-F5344CB8AC3E}">
        <p14:creationId xmlns:p14="http://schemas.microsoft.com/office/powerpoint/2010/main" val="4087314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89608" y="1247692"/>
            <a:ext cx="11585169" cy="4966295"/>
          </a:xfrm>
          <a:prstGeom prst="rect">
            <a:avLst/>
          </a:prstGeom>
        </p:spPr>
      </p:pic>
      <p:sp>
        <p:nvSpPr>
          <p:cNvPr id="8" name="TextBox 7"/>
          <p:cNvSpPr txBox="1"/>
          <p:nvPr/>
        </p:nvSpPr>
        <p:spPr>
          <a:xfrm>
            <a:off x="749643" y="601361"/>
            <a:ext cx="5392015" cy="646331"/>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schemeClr val="tx1"/>
                </a:solidFill>
              </a:rPr>
              <a:t>Faith in Action</a:t>
            </a:r>
          </a:p>
        </p:txBody>
      </p:sp>
      <p:pic>
        <p:nvPicPr>
          <p:cNvPr id="6" name="Picture 5"/>
          <p:cNvPicPr>
            <a:picLocks noChangeAspect="1"/>
          </p:cNvPicPr>
          <p:nvPr/>
        </p:nvPicPr>
        <p:blipFill>
          <a:blip r:embed="rId3"/>
          <a:stretch>
            <a:fillRect/>
          </a:stretch>
        </p:blipFill>
        <p:spPr>
          <a:xfrm>
            <a:off x="9146753" y="2773569"/>
            <a:ext cx="1924369" cy="2222646"/>
          </a:xfrm>
          <a:prstGeom prst="rect">
            <a:avLst/>
          </a:prstGeom>
        </p:spPr>
      </p:pic>
      <p:pic>
        <p:nvPicPr>
          <p:cNvPr id="5" name="Picture 4"/>
          <p:cNvPicPr>
            <a:picLocks noChangeAspect="1"/>
          </p:cNvPicPr>
          <p:nvPr/>
        </p:nvPicPr>
        <p:blipFill rotWithShape="1">
          <a:blip r:embed="rId4"/>
          <a:srcRect b="57118"/>
          <a:stretch/>
        </p:blipFill>
        <p:spPr>
          <a:xfrm>
            <a:off x="-41821" y="-25622"/>
            <a:ext cx="12275643" cy="701748"/>
          </a:xfrm>
          <a:prstGeom prst="rect">
            <a:avLst/>
          </a:prstGeom>
        </p:spPr>
      </p:pic>
    </p:spTree>
    <p:extLst>
      <p:ext uri="{BB962C8B-B14F-4D97-AF65-F5344CB8AC3E}">
        <p14:creationId xmlns:p14="http://schemas.microsoft.com/office/powerpoint/2010/main" val="45620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6994" y="1549676"/>
            <a:ext cx="8924892" cy="5214360"/>
          </a:xfrm>
          <a:prstGeom prst="rect">
            <a:avLst/>
          </a:prstGeom>
        </p:spPr>
      </p:pic>
      <p:sp>
        <p:nvSpPr>
          <p:cNvPr id="7" name="TextBox 6"/>
          <p:cNvSpPr txBox="1"/>
          <p:nvPr/>
        </p:nvSpPr>
        <p:spPr>
          <a:xfrm>
            <a:off x="686994" y="964901"/>
            <a:ext cx="9020531" cy="584775"/>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dirty="0">
                <a:solidFill>
                  <a:schemeClr val="tx1"/>
                </a:solidFill>
              </a:rPr>
              <a:t>How Faith In Action Helps You </a:t>
            </a:r>
          </a:p>
        </p:txBody>
      </p:sp>
      <p:pic>
        <p:nvPicPr>
          <p:cNvPr id="8" name="Picture 7"/>
          <p:cNvPicPr>
            <a:picLocks noChangeAspect="1"/>
          </p:cNvPicPr>
          <p:nvPr/>
        </p:nvPicPr>
        <p:blipFill rotWithShape="1">
          <a:blip r:embed="rId3"/>
          <a:srcRect l="5955" t="4450" b="4273"/>
          <a:stretch/>
        </p:blipFill>
        <p:spPr>
          <a:xfrm>
            <a:off x="9384771" y="2594350"/>
            <a:ext cx="2849052" cy="3540642"/>
          </a:xfrm>
          <a:prstGeom prst="rect">
            <a:avLst/>
          </a:prstGeom>
        </p:spPr>
      </p:pic>
      <p:pic>
        <p:nvPicPr>
          <p:cNvPr id="5" name="Picture 4"/>
          <p:cNvPicPr>
            <a:picLocks noChangeAspect="1"/>
          </p:cNvPicPr>
          <p:nvPr/>
        </p:nvPicPr>
        <p:blipFill rotWithShape="1">
          <a:blip r:embed="rId4"/>
          <a:srcRect b="57118"/>
          <a:stretch/>
        </p:blipFill>
        <p:spPr>
          <a:xfrm>
            <a:off x="-41821" y="0"/>
            <a:ext cx="12275643" cy="701748"/>
          </a:xfrm>
          <a:prstGeom prst="rect">
            <a:avLst/>
          </a:prstGeom>
        </p:spPr>
      </p:pic>
    </p:spTree>
    <p:extLst>
      <p:ext uri="{BB962C8B-B14F-4D97-AF65-F5344CB8AC3E}">
        <p14:creationId xmlns:p14="http://schemas.microsoft.com/office/powerpoint/2010/main" val="257172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01748"/>
            <a:ext cx="12192000" cy="1221594"/>
          </a:xfrm>
        </p:spPr>
        <p:txBody>
          <a:bodyPr>
            <a:normAutofit fontScale="92500" lnSpcReduction="20000"/>
          </a:bodyPr>
          <a:lstStyle/>
          <a:p>
            <a:pPr marL="0" indent="0" algn="ctr">
              <a:buNone/>
            </a:pPr>
            <a:r>
              <a:rPr lang="en-US" sz="4800" dirty="0">
                <a:latin typeface="+mj-lt"/>
              </a:rPr>
              <a:t>The Tools for Success </a:t>
            </a:r>
          </a:p>
          <a:p>
            <a:pPr marL="457200" lvl="1" indent="0">
              <a:buNone/>
            </a:pPr>
            <a:r>
              <a:rPr lang="en-US" dirty="0">
                <a:latin typeface="+mj-lt"/>
              </a:rPr>
              <a:t>Here we can see some of the resources that will help you understand your responsibilities as a fraternal leader. </a:t>
            </a:r>
          </a:p>
        </p:txBody>
      </p:sp>
      <p:pic>
        <p:nvPicPr>
          <p:cNvPr id="5" name="Picture 4"/>
          <p:cNvPicPr>
            <a:picLocks noChangeAspect="1"/>
          </p:cNvPicPr>
          <p:nvPr/>
        </p:nvPicPr>
        <p:blipFill>
          <a:blip r:embed="rId2"/>
          <a:stretch>
            <a:fillRect/>
          </a:stretch>
        </p:blipFill>
        <p:spPr>
          <a:xfrm>
            <a:off x="1881963" y="1816453"/>
            <a:ext cx="3760955" cy="4792185"/>
          </a:xfrm>
          <a:prstGeom prst="rect">
            <a:avLst/>
          </a:prstGeom>
        </p:spPr>
      </p:pic>
      <p:pic>
        <p:nvPicPr>
          <p:cNvPr id="6" name="Picture 5"/>
          <p:cNvPicPr>
            <a:picLocks noChangeAspect="1"/>
          </p:cNvPicPr>
          <p:nvPr/>
        </p:nvPicPr>
        <p:blipFill rotWithShape="1">
          <a:blip r:embed="rId3"/>
          <a:srcRect l="56836" t="18519" r="9252" b="3333"/>
          <a:stretch/>
        </p:blipFill>
        <p:spPr>
          <a:xfrm>
            <a:off x="6543751" y="2414330"/>
            <a:ext cx="2765005" cy="4108563"/>
          </a:xfrm>
          <a:prstGeom prst="rect">
            <a:avLst/>
          </a:prstGeom>
        </p:spPr>
      </p:pic>
      <p:pic>
        <p:nvPicPr>
          <p:cNvPr id="7" name="Picture 6"/>
          <p:cNvPicPr>
            <a:picLocks noChangeAspect="1"/>
          </p:cNvPicPr>
          <p:nvPr/>
        </p:nvPicPr>
        <p:blipFill rotWithShape="1">
          <a:blip r:embed="rId4"/>
          <a:srcRect b="57118"/>
          <a:stretch/>
        </p:blipFill>
        <p:spPr>
          <a:xfrm>
            <a:off x="-41821" y="0"/>
            <a:ext cx="12275643" cy="701748"/>
          </a:xfrm>
          <a:prstGeom prst="rect">
            <a:avLst/>
          </a:prstGeom>
        </p:spPr>
      </p:pic>
    </p:spTree>
    <p:extLst>
      <p:ext uri="{BB962C8B-B14F-4D97-AF65-F5344CB8AC3E}">
        <p14:creationId xmlns:p14="http://schemas.microsoft.com/office/powerpoint/2010/main" val="4139358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8538" y="716066"/>
            <a:ext cx="9548206" cy="6141934"/>
            <a:chOff x="818538" y="716066"/>
            <a:chExt cx="9548206" cy="6141934"/>
          </a:xfrm>
        </p:grpSpPr>
        <p:pic>
          <p:nvPicPr>
            <p:cNvPr id="4" name="Picture 3"/>
            <p:cNvPicPr>
              <a:picLocks noChangeAspect="1"/>
            </p:cNvPicPr>
            <p:nvPr/>
          </p:nvPicPr>
          <p:blipFill>
            <a:blip r:embed="rId2"/>
            <a:stretch>
              <a:fillRect/>
            </a:stretch>
          </p:blipFill>
          <p:spPr>
            <a:xfrm>
              <a:off x="818538" y="716066"/>
              <a:ext cx="9548206" cy="6141934"/>
            </a:xfrm>
            <a:prstGeom prst="rect">
              <a:avLst/>
            </a:prstGeom>
          </p:spPr>
        </p:pic>
        <p:pic>
          <p:nvPicPr>
            <p:cNvPr id="6" name="Picture 5"/>
            <p:cNvPicPr>
              <a:picLocks noChangeAspect="1"/>
            </p:cNvPicPr>
            <p:nvPr/>
          </p:nvPicPr>
          <p:blipFill>
            <a:blip r:embed="rId3"/>
            <a:stretch>
              <a:fillRect/>
            </a:stretch>
          </p:blipFill>
          <p:spPr>
            <a:xfrm>
              <a:off x="6131953" y="1807535"/>
              <a:ext cx="3864560" cy="5050465"/>
            </a:xfrm>
            <a:prstGeom prst="rect">
              <a:avLst/>
            </a:prstGeom>
          </p:spPr>
        </p:pic>
      </p:grpSp>
      <p:pic>
        <p:nvPicPr>
          <p:cNvPr id="7" name="Picture 6"/>
          <p:cNvPicPr>
            <a:picLocks noChangeAspect="1"/>
          </p:cNvPicPr>
          <p:nvPr/>
        </p:nvPicPr>
        <p:blipFill rotWithShape="1">
          <a:blip r:embed="rId4"/>
          <a:srcRect b="57118"/>
          <a:stretch/>
        </p:blipFill>
        <p:spPr>
          <a:xfrm>
            <a:off x="-41821" y="0"/>
            <a:ext cx="12275643" cy="701748"/>
          </a:xfrm>
          <a:prstGeom prst="rect">
            <a:avLst/>
          </a:prstGeom>
        </p:spPr>
      </p:pic>
    </p:spTree>
    <p:extLst>
      <p:ext uri="{BB962C8B-B14F-4D97-AF65-F5344CB8AC3E}">
        <p14:creationId xmlns:p14="http://schemas.microsoft.com/office/powerpoint/2010/main" val="4239236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94010" y="702293"/>
            <a:ext cx="9003980" cy="6377819"/>
          </a:xfrm>
          <a:prstGeom prst="rect">
            <a:avLst/>
          </a:prstGeom>
        </p:spPr>
      </p:pic>
      <p:pic>
        <p:nvPicPr>
          <p:cNvPr id="4" name="Picture 3"/>
          <p:cNvPicPr>
            <a:picLocks noChangeAspect="1"/>
          </p:cNvPicPr>
          <p:nvPr/>
        </p:nvPicPr>
        <p:blipFill rotWithShape="1">
          <a:blip r:embed="rId3"/>
          <a:srcRect b="57118"/>
          <a:stretch/>
        </p:blipFill>
        <p:spPr>
          <a:xfrm>
            <a:off x="-41821" y="0"/>
            <a:ext cx="12275643" cy="701748"/>
          </a:xfrm>
          <a:prstGeom prst="rect">
            <a:avLst/>
          </a:prstGeom>
        </p:spPr>
      </p:pic>
    </p:spTree>
    <p:extLst>
      <p:ext uri="{BB962C8B-B14F-4D97-AF65-F5344CB8AC3E}">
        <p14:creationId xmlns:p14="http://schemas.microsoft.com/office/powerpoint/2010/main" val="2147390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55734" y="681133"/>
            <a:ext cx="8480533" cy="6669977"/>
          </a:xfrm>
          <a:prstGeom prst="rect">
            <a:avLst/>
          </a:prstGeom>
        </p:spPr>
      </p:pic>
      <p:pic>
        <p:nvPicPr>
          <p:cNvPr id="6" name="Picture 5"/>
          <p:cNvPicPr>
            <a:picLocks noChangeAspect="1"/>
          </p:cNvPicPr>
          <p:nvPr/>
        </p:nvPicPr>
        <p:blipFill rotWithShape="1">
          <a:blip r:embed="rId3"/>
          <a:srcRect b="57118"/>
          <a:stretch/>
        </p:blipFill>
        <p:spPr>
          <a:xfrm>
            <a:off x="-41821" y="0"/>
            <a:ext cx="12275643" cy="701748"/>
          </a:xfrm>
          <a:prstGeom prst="rect">
            <a:avLst/>
          </a:prstGeom>
        </p:spPr>
      </p:pic>
    </p:spTree>
    <p:extLst>
      <p:ext uri="{BB962C8B-B14F-4D97-AF65-F5344CB8AC3E}">
        <p14:creationId xmlns:p14="http://schemas.microsoft.com/office/powerpoint/2010/main" val="2992322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65502" y="710849"/>
            <a:ext cx="2189746" cy="1828800"/>
          </a:xfrm>
          <a:prstGeom prst="rect">
            <a:avLst/>
          </a:prstGeom>
        </p:spPr>
      </p:pic>
      <p:pic>
        <p:nvPicPr>
          <p:cNvPr id="5" name="Picture 4"/>
          <p:cNvPicPr>
            <a:picLocks noChangeAspect="1"/>
          </p:cNvPicPr>
          <p:nvPr/>
        </p:nvPicPr>
        <p:blipFill>
          <a:blip r:embed="rId3"/>
          <a:stretch>
            <a:fillRect/>
          </a:stretch>
        </p:blipFill>
        <p:spPr>
          <a:xfrm>
            <a:off x="3313318" y="2824305"/>
            <a:ext cx="1894115" cy="1828800"/>
          </a:xfrm>
          <a:prstGeom prst="rect">
            <a:avLst/>
          </a:prstGeom>
        </p:spPr>
      </p:pic>
      <p:pic>
        <p:nvPicPr>
          <p:cNvPr id="6" name="Picture 5"/>
          <p:cNvPicPr>
            <a:picLocks noChangeAspect="1"/>
          </p:cNvPicPr>
          <p:nvPr/>
        </p:nvPicPr>
        <p:blipFill>
          <a:blip r:embed="rId4"/>
          <a:stretch>
            <a:fillRect/>
          </a:stretch>
        </p:blipFill>
        <p:spPr>
          <a:xfrm>
            <a:off x="3347090" y="4937760"/>
            <a:ext cx="1826571" cy="1920240"/>
          </a:xfrm>
          <a:prstGeom prst="rect">
            <a:avLst/>
          </a:prstGeom>
        </p:spPr>
      </p:pic>
      <p:pic>
        <p:nvPicPr>
          <p:cNvPr id="8" name="Picture 7"/>
          <p:cNvPicPr>
            <a:picLocks noChangeAspect="1"/>
          </p:cNvPicPr>
          <p:nvPr/>
        </p:nvPicPr>
        <p:blipFill rotWithShape="1">
          <a:blip r:embed="rId5"/>
          <a:srcRect b="57118"/>
          <a:stretch/>
        </p:blipFill>
        <p:spPr>
          <a:xfrm>
            <a:off x="-41821" y="0"/>
            <a:ext cx="12275643" cy="701748"/>
          </a:xfrm>
          <a:prstGeom prst="rect">
            <a:avLst/>
          </a:prstGeom>
        </p:spPr>
      </p:pic>
      <p:pic>
        <p:nvPicPr>
          <p:cNvPr id="2" name="Picture 1"/>
          <p:cNvPicPr>
            <a:picLocks noChangeAspect="1"/>
          </p:cNvPicPr>
          <p:nvPr/>
        </p:nvPicPr>
        <p:blipFill rotWithShape="1">
          <a:blip r:embed="rId6"/>
          <a:srcRect l="33780" r="33723"/>
          <a:stretch/>
        </p:blipFill>
        <p:spPr>
          <a:xfrm>
            <a:off x="5822456" y="2882750"/>
            <a:ext cx="2424223" cy="1828800"/>
          </a:xfrm>
          <a:prstGeom prst="rect">
            <a:avLst/>
          </a:prstGeom>
        </p:spPr>
      </p:pic>
      <p:pic>
        <p:nvPicPr>
          <p:cNvPr id="3" name="Picture 2"/>
          <p:cNvPicPr>
            <a:picLocks noChangeAspect="1"/>
          </p:cNvPicPr>
          <p:nvPr/>
        </p:nvPicPr>
        <p:blipFill rotWithShape="1">
          <a:blip r:embed="rId6"/>
          <a:srcRect r="67645"/>
          <a:stretch/>
        </p:blipFill>
        <p:spPr>
          <a:xfrm>
            <a:off x="5832979" y="782020"/>
            <a:ext cx="2413700" cy="1828800"/>
          </a:xfrm>
          <a:prstGeom prst="rect">
            <a:avLst/>
          </a:prstGeom>
        </p:spPr>
      </p:pic>
      <p:pic>
        <p:nvPicPr>
          <p:cNvPr id="7" name="Picture 6"/>
          <p:cNvPicPr>
            <a:picLocks noChangeAspect="1"/>
          </p:cNvPicPr>
          <p:nvPr/>
        </p:nvPicPr>
        <p:blipFill rotWithShape="1">
          <a:blip r:embed="rId6"/>
          <a:srcRect l="67417"/>
          <a:stretch/>
        </p:blipFill>
        <p:spPr>
          <a:xfrm>
            <a:off x="5816008" y="4983480"/>
            <a:ext cx="2430671" cy="1828800"/>
          </a:xfrm>
          <a:prstGeom prst="rect">
            <a:avLst/>
          </a:prstGeom>
        </p:spPr>
      </p:pic>
    </p:spTree>
    <p:extLst>
      <p:ext uri="{BB962C8B-B14F-4D97-AF65-F5344CB8AC3E}">
        <p14:creationId xmlns:p14="http://schemas.microsoft.com/office/powerpoint/2010/main" val="2873062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0819"/>
            <a:ext cx="12192000" cy="999572"/>
          </a:xfrm>
        </p:spPr>
        <p:txBody>
          <a:bodyPr/>
          <a:lstStyle/>
          <a:p>
            <a:r>
              <a:rPr lang="en-US" dirty="0"/>
              <a:t>Learning Objectives</a:t>
            </a:r>
          </a:p>
        </p:txBody>
      </p:sp>
      <p:pic>
        <p:nvPicPr>
          <p:cNvPr id="4" name="Picture 3"/>
          <p:cNvPicPr>
            <a:picLocks noChangeAspect="1"/>
          </p:cNvPicPr>
          <p:nvPr/>
        </p:nvPicPr>
        <p:blipFill rotWithShape="1">
          <a:blip r:embed="rId2"/>
          <a:srcRect t="22352" r="26873" b="13446"/>
          <a:stretch/>
        </p:blipFill>
        <p:spPr>
          <a:xfrm>
            <a:off x="398675" y="2949428"/>
            <a:ext cx="11394650" cy="3095863"/>
          </a:xfrm>
          <a:prstGeom prst="rect">
            <a:avLst/>
          </a:prstGeom>
        </p:spPr>
      </p:pic>
      <p:pic>
        <p:nvPicPr>
          <p:cNvPr id="5" name="Picture 4"/>
          <p:cNvPicPr>
            <a:picLocks noChangeAspect="1"/>
          </p:cNvPicPr>
          <p:nvPr/>
        </p:nvPicPr>
        <p:blipFill>
          <a:blip r:embed="rId3"/>
          <a:stretch>
            <a:fillRect/>
          </a:stretch>
        </p:blipFill>
        <p:spPr>
          <a:xfrm>
            <a:off x="-1009650" y="0"/>
            <a:ext cx="14211300" cy="1666875"/>
          </a:xfrm>
          <a:prstGeom prst="rect">
            <a:avLst/>
          </a:prstGeom>
        </p:spPr>
      </p:pic>
    </p:spTree>
    <p:extLst>
      <p:ext uri="{BB962C8B-B14F-4D97-AF65-F5344CB8AC3E}">
        <p14:creationId xmlns:p14="http://schemas.microsoft.com/office/powerpoint/2010/main" val="2719875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0919" y="109125"/>
            <a:ext cx="6870357" cy="584775"/>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a:solidFill>
                  <a:schemeClr val="tx1"/>
                </a:solidFill>
              </a:rPr>
              <a:t>Officers Desk Reference</a:t>
            </a:r>
          </a:p>
        </p:txBody>
      </p:sp>
      <p:sp>
        <p:nvSpPr>
          <p:cNvPr id="9" name="TextBox 8"/>
          <p:cNvSpPr txBox="1"/>
          <p:nvPr/>
        </p:nvSpPr>
        <p:spPr>
          <a:xfrm>
            <a:off x="2611395" y="3896497"/>
            <a:ext cx="609600" cy="87321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en-US" sz="3200" dirty="0">
              <a:solidFill>
                <a:schemeClr val="tx1"/>
              </a:solidFill>
            </a:endParaRPr>
          </a:p>
        </p:txBody>
      </p:sp>
      <p:pic>
        <p:nvPicPr>
          <p:cNvPr id="10" name="Picture 9"/>
          <p:cNvPicPr>
            <a:picLocks noChangeAspect="1"/>
          </p:cNvPicPr>
          <p:nvPr/>
        </p:nvPicPr>
        <p:blipFill rotWithShape="1">
          <a:blip r:embed="rId2"/>
          <a:srcRect b="57118"/>
          <a:stretch/>
        </p:blipFill>
        <p:spPr>
          <a:xfrm>
            <a:off x="-41821" y="0"/>
            <a:ext cx="12275643" cy="701748"/>
          </a:xfrm>
          <a:prstGeom prst="rect">
            <a:avLst/>
          </a:prstGeom>
        </p:spPr>
      </p:pic>
      <p:grpSp>
        <p:nvGrpSpPr>
          <p:cNvPr id="11" name="Group 10"/>
          <p:cNvGrpSpPr/>
          <p:nvPr/>
        </p:nvGrpSpPr>
        <p:grpSpPr>
          <a:xfrm>
            <a:off x="1112520" y="715027"/>
            <a:ext cx="9966960" cy="6308385"/>
            <a:chOff x="1112520" y="715027"/>
            <a:chExt cx="9966960" cy="6308385"/>
          </a:xfrm>
        </p:grpSpPr>
        <p:pic>
          <p:nvPicPr>
            <p:cNvPr id="5" name="Picture 4"/>
            <p:cNvPicPr>
              <a:picLocks noChangeAspect="1"/>
            </p:cNvPicPr>
            <p:nvPr/>
          </p:nvPicPr>
          <p:blipFill>
            <a:blip r:embed="rId3"/>
            <a:stretch>
              <a:fillRect/>
            </a:stretch>
          </p:blipFill>
          <p:spPr>
            <a:xfrm>
              <a:off x="1112520" y="715027"/>
              <a:ext cx="9966960" cy="2550834"/>
            </a:xfrm>
            <a:prstGeom prst="rect">
              <a:avLst/>
            </a:prstGeom>
          </p:spPr>
        </p:pic>
        <p:pic>
          <p:nvPicPr>
            <p:cNvPr id="6" name="Picture 5"/>
            <p:cNvPicPr>
              <a:picLocks noChangeAspect="1"/>
            </p:cNvPicPr>
            <p:nvPr/>
          </p:nvPicPr>
          <p:blipFill>
            <a:blip r:embed="rId4"/>
            <a:stretch>
              <a:fillRect/>
            </a:stretch>
          </p:blipFill>
          <p:spPr>
            <a:xfrm>
              <a:off x="1112520" y="3085100"/>
              <a:ext cx="9966960" cy="3938312"/>
            </a:xfrm>
            <a:prstGeom prst="rect">
              <a:avLst/>
            </a:prstGeom>
          </p:spPr>
        </p:pic>
      </p:grpSp>
    </p:spTree>
    <p:extLst>
      <p:ext uri="{BB962C8B-B14F-4D97-AF65-F5344CB8AC3E}">
        <p14:creationId xmlns:p14="http://schemas.microsoft.com/office/powerpoint/2010/main" val="4119083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3727" y="90616"/>
            <a:ext cx="6870357" cy="584775"/>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a:solidFill>
                  <a:schemeClr val="tx1"/>
                </a:solidFill>
              </a:rPr>
              <a:t>Officers Desk Reference</a:t>
            </a:r>
          </a:p>
        </p:txBody>
      </p:sp>
      <p:pic>
        <p:nvPicPr>
          <p:cNvPr id="7" name="Picture 6"/>
          <p:cNvPicPr>
            <a:picLocks noChangeAspect="1"/>
          </p:cNvPicPr>
          <p:nvPr/>
        </p:nvPicPr>
        <p:blipFill rotWithShape="1">
          <a:blip r:embed="rId2"/>
          <a:srcRect b="57118"/>
          <a:stretch/>
        </p:blipFill>
        <p:spPr>
          <a:xfrm>
            <a:off x="-41821" y="0"/>
            <a:ext cx="12275643" cy="701748"/>
          </a:xfrm>
          <a:prstGeom prst="rect">
            <a:avLst/>
          </a:prstGeom>
        </p:spPr>
      </p:pic>
      <p:grpSp>
        <p:nvGrpSpPr>
          <p:cNvPr id="8" name="Group 7"/>
          <p:cNvGrpSpPr/>
          <p:nvPr/>
        </p:nvGrpSpPr>
        <p:grpSpPr>
          <a:xfrm>
            <a:off x="1337882" y="701749"/>
            <a:ext cx="9601200" cy="5656715"/>
            <a:chOff x="1337882" y="701749"/>
            <a:chExt cx="9601200" cy="5656715"/>
          </a:xfrm>
        </p:grpSpPr>
        <p:grpSp>
          <p:nvGrpSpPr>
            <p:cNvPr id="3" name="Group 2"/>
            <p:cNvGrpSpPr/>
            <p:nvPr/>
          </p:nvGrpSpPr>
          <p:grpSpPr>
            <a:xfrm>
              <a:off x="1337882" y="701749"/>
              <a:ext cx="9601200" cy="3346482"/>
              <a:chOff x="943727" y="675390"/>
              <a:chExt cx="8785159" cy="3110029"/>
            </a:xfrm>
          </p:grpSpPr>
          <p:pic>
            <p:nvPicPr>
              <p:cNvPr id="6" name="Picture 5"/>
              <p:cNvPicPr>
                <a:picLocks noChangeAspect="1"/>
              </p:cNvPicPr>
              <p:nvPr/>
            </p:nvPicPr>
            <p:blipFill rotWithShape="1">
              <a:blip r:embed="rId3"/>
              <a:srcRect b="70466"/>
              <a:stretch/>
            </p:blipFill>
            <p:spPr>
              <a:xfrm>
                <a:off x="943727" y="675390"/>
                <a:ext cx="8785159" cy="1689701"/>
              </a:xfrm>
              <a:prstGeom prst="rect">
                <a:avLst/>
              </a:prstGeom>
            </p:spPr>
          </p:pic>
          <p:pic>
            <p:nvPicPr>
              <p:cNvPr id="2" name="Picture 1"/>
              <p:cNvPicPr>
                <a:picLocks noChangeAspect="1"/>
              </p:cNvPicPr>
              <p:nvPr/>
            </p:nvPicPr>
            <p:blipFill>
              <a:blip r:embed="rId4"/>
              <a:stretch>
                <a:fillRect/>
              </a:stretch>
            </p:blipFill>
            <p:spPr>
              <a:xfrm>
                <a:off x="943727" y="2785754"/>
                <a:ext cx="1188008" cy="999665"/>
              </a:xfrm>
              <a:prstGeom prst="rect">
                <a:avLst/>
              </a:prstGeom>
            </p:spPr>
          </p:pic>
        </p:grpSp>
        <p:pic>
          <p:nvPicPr>
            <p:cNvPr id="4" name="Picture 3"/>
            <p:cNvPicPr>
              <a:picLocks noChangeAspect="1"/>
            </p:cNvPicPr>
            <p:nvPr/>
          </p:nvPicPr>
          <p:blipFill>
            <a:blip r:embed="rId5"/>
            <a:stretch>
              <a:fillRect/>
            </a:stretch>
          </p:blipFill>
          <p:spPr>
            <a:xfrm>
              <a:off x="1337882" y="2519917"/>
              <a:ext cx="9601200" cy="3838547"/>
            </a:xfrm>
            <a:prstGeom prst="rect">
              <a:avLst/>
            </a:prstGeom>
          </p:spPr>
        </p:pic>
      </p:grpSp>
    </p:spTree>
    <p:extLst>
      <p:ext uri="{BB962C8B-B14F-4D97-AF65-F5344CB8AC3E}">
        <p14:creationId xmlns:p14="http://schemas.microsoft.com/office/powerpoint/2010/main" val="46507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1882" y="0"/>
            <a:ext cx="7035394" cy="859611"/>
          </a:xfrm>
          <a:prstGeom prst="rect">
            <a:avLst/>
          </a:prstGeom>
        </p:spPr>
      </p:pic>
      <p:pic>
        <p:nvPicPr>
          <p:cNvPr id="2" name="Picture 1"/>
          <p:cNvPicPr>
            <a:picLocks noChangeAspect="1"/>
          </p:cNvPicPr>
          <p:nvPr/>
        </p:nvPicPr>
        <p:blipFill>
          <a:blip r:embed="rId3"/>
          <a:stretch>
            <a:fillRect/>
          </a:stretch>
        </p:blipFill>
        <p:spPr>
          <a:xfrm>
            <a:off x="1282790" y="2726761"/>
            <a:ext cx="818892" cy="1068491"/>
          </a:xfrm>
          <a:prstGeom prst="rect">
            <a:avLst/>
          </a:prstGeom>
        </p:spPr>
      </p:pic>
      <p:pic>
        <p:nvPicPr>
          <p:cNvPr id="9" name="Picture 8"/>
          <p:cNvPicPr>
            <a:picLocks noChangeAspect="1"/>
          </p:cNvPicPr>
          <p:nvPr/>
        </p:nvPicPr>
        <p:blipFill rotWithShape="1">
          <a:blip r:embed="rId4"/>
          <a:srcRect b="57118"/>
          <a:stretch/>
        </p:blipFill>
        <p:spPr>
          <a:xfrm>
            <a:off x="-41821" y="0"/>
            <a:ext cx="12275643" cy="701748"/>
          </a:xfrm>
          <a:prstGeom prst="rect">
            <a:avLst/>
          </a:prstGeom>
        </p:spPr>
      </p:pic>
      <p:grpSp>
        <p:nvGrpSpPr>
          <p:cNvPr id="10" name="Group 9"/>
          <p:cNvGrpSpPr/>
          <p:nvPr/>
        </p:nvGrpSpPr>
        <p:grpSpPr>
          <a:xfrm>
            <a:off x="1282791" y="859611"/>
            <a:ext cx="9613809" cy="5395758"/>
            <a:chOff x="1282791" y="859611"/>
            <a:chExt cx="9613809" cy="5395758"/>
          </a:xfrm>
        </p:grpSpPr>
        <p:grpSp>
          <p:nvGrpSpPr>
            <p:cNvPr id="3" name="Group 2"/>
            <p:cNvGrpSpPr/>
            <p:nvPr/>
          </p:nvGrpSpPr>
          <p:grpSpPr>
            <a:xfrm>
              <a:off x="1282791" y="859611"/>
              <a:ext cx="9601200" cy="3135952"/>
              <a:chOff x="831881" y="482407"/>
              <a:chExt cx="9626419" cy="3332510"/>
            </a:xfrm>
          </p:grpSpPr>
          <p:pic>
            <p:nvPicPr>
              <p:cNvPr id="7" name="Picture 6"/>
              <p:cNvPicPr>
                <a:picLocks noChangeAspect="1"/>
              </p:cNvPicPr>
              <p:nvPr/>
            </p:nvPicPr>
            <p:blipFill rotWithShape="1">
              <a:blip r:embed="rId5"/>
              <a:srcRect b="68701"/>
              <a:stretch/>
            </p:blipFill>
            <p:spPr>
              <a:xfrm>
                <a:off x="831882" y="482407"/>
                <a:ext cx="9626418" cy="2001650"/>
              </a:xfrm>
              <a:prstGeom prst="rect">
                <a:avLst/>
              </a:prstGeom>
            </p:spPr>
          </p:pic>
          <p:pic>
            <p:nvPicPr>
              <p:cNvPr id="8" name="Picture 7"/>
              <p:cNvPicPr>
                <a:picLocks noChangeAspect="1"/>
              </p:cNvPicPr>
              <p:nvPr/>
            </p:nvPicPr>
            <p:blipFill>
              <a:blip r:embed="rId3"/>
              <a:stretch>
                <a:fillRect/>
              </a:stretch>
            </p:blipFill>
            <p:spPr>
              <a:xfrm>
                <a:off x="831881" y="2746426"/>
                <a:ext cx="1269801" cy="1068491"/>
              </a:xfrm>
              <a:prstGeom prst="rect">
                <a:avLst/>
              </a:prstGeom>
            </p:spPr>
          </p:pic>
        </p:grpSp>
        <p:pic>
          <p:nvPicPr>
            <p:cNvPr id="4" name="Picture 3"/>
            <p:cNvPicPr>
              <a:picLocks noChangeAspect="1"/>
            </p:cNvPicPr>
            <p:nvPr/>
          </p:nvPicPr>
          <p:blipFill>
            <a:blip r:embed="rId6"/>
            <a:stretch>
              <a:fillRect/>
            </a:stretch>
          </p:blipFill>
          <p:spPr>
            <a:xfrm>
              <a:off x="1295400" y="2743200"/>
              <a:ext cx="9601200" cy="3512169"/>
            </a:xfrm>
            <a:prstGeom prst="rect">
              <a:avLst/>
            </a:prstGeom>
          </p:spPr>
        </p:pic>
      </p:grpSp>
    </p:spTree>
    <p:extLst>
      <p:ext uri="{BB962C8B-B14F-4D97-AF65-F5344CB8AC3E}">
        <p14:creationId xmlns:p14="http://schemas.microsoft.com/office/powerpoint/2010/main" val="4259234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01747"/>
            <a:ext cx="12192001" cy="769441"/>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400" dirty="0">
                <a:solidFill>
                  <a:schemeClr val="tx1"/>
                </a:solidFill>
              </a:rPr>
              <a:t>Officers Online</a:t>
            </a:r>
          </a:p>
        </p:txBody>
      </p:sp>
      <p:pic>
        <p:nvPicPr>
          <p:cNvPr id="6" name="Picture 5"/>
          <p:cNvPicPr>
            <a:picLocks noChangeAspect="1"/>
          </p:cNvPicPr>
          <p:nvPr/>
        </p:nvPicPr>
        <p:blipFill rotWithShape="1">
          <a:blip r:embed="rId2"/>
          <a:srcRect b="57118"/>
          <a:stretch/>
        </p:blipFill>
        <p:spPr>
          <a:xfrm>
            <a:off x="-41821" y="0"/>
            <a:ext cx="12275643" cy="701748"/>
          </a:xfrm>
          <a:prstGeom prst="rect">
            <a:avLst/>
          </a:prstGeom>
        </p:spPr>
      </p:pic>
      <p:grpSp>
        <p:nvGrpSpPr>
          <p:cNvPr id="5" name="Group 4"/>
          <p:cNvGrpSpPr/>
          <p:nvPr/>
        </p:nvGrpSpPr>
        <p:grpSpPr>
          <a:xfrm>
            <a:off x="1271924" y="1386124"/>
            <a:ext cx="9624676" cy="5579247"/>
            <a:chOff x="1271924" y="1386124"/>
            <a:chExt cx="9624676" cy="5579247"/>
          </a:xfrm>
        </p:grpSpPr>
        <p:pic>
          <p:nvPicPr>
            <p:cNvPr id="7" name="Picture 6"/>
            <p:cNvPicPr>
              <a:picLocks noChangeAspect="1"/>
            </p:cNvPicPr>
            <p:nvPr/>
          </p:nvPicPr>
          <p:blipFill rotWithShape="1">
            <a:blip r:embed="rId3"/>
            <a:srcRect b="75992"/>
            <a:stretch/>
          </p:blipFill>
          <p:spPr>
            <a:xfrm>
              <a:off x="1271924" y="1386124"/>
              <a:ext cx="9624676" cy="1293276"/>
            </a:xfrm>
            <a:prstGeom prst="rect">
              <a:avLst/>
            </a:prstGeom>
          </p:spPr>
        </p:pic>
        <p:pic>
          <p:nvPicPr>
            <p:cNvPr id="4" name="Picture 3"/>
            <p:cNvPicPr>
              <a:picLocks noChangeAspect="1"/>
            </p:cNvPicPr>
            <p:nvPr/>
          </p:nvPicPr>
          <p:blipFill>
            <a:blip r:embed="rId4"/>
            <a:stretch>
              <a:fillRect/>
            </a:stretch>
          </p:blipFill>
          <p:spPr>
            <a:xfrm>
              <a:off x="1295400" y="2666326"/>
              <a:ext cx="9601200" cy="4299045"/>
            </a:xfrm>
            <a:prstGeom prst="rect">
              <a:avLst/>
            </a:prstGeom>
          </p:spPr>
        </p:pic>
      </p:grpSp>
    </p:spTree>
    <p:extLst>
      <p:ext uri="{BB962C8B-B14F-4D97-AF65-F5344CB8AC3E}">
        <p14:creationId xmlns:p14="http://schemas.microsoft.com/office/powerpoint/2010/main" val="2044955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4007" y="0"/>
            <a:ext cx="5779509" cy="859611"/>
          </a:xfrm>
          <a:prstGeom prst="rect">
            <a:avLst/>
          </a:prstGeom>
        </p:spPr>
      </p:pic>
      <p:pic>
        <p:nvPicPr>
          <p:cNvPr id="5" name="Picture 4"/>
          <p:cNvPicPr>
            <a:picLocks noChangeAspect="1"/>
          </p:cNvPicPr>
          <p:nvPr/>
        </p:nvPicPr>
        <p:blipFill rotWithShape="1">
          <a:blip r:embed="rId3"/>
          <a:srcRect b="74439"/>
          <a:stretch/>
        </p:blipFill>
        <p:spPr>
          <a:xfrm>
            <a:off x="1295400" y="701742"/>
            <a:ext cx="9601200" cy="1774988"/>
          </a:xfrm>
          <a:prstGeom prst="rect">
            <a:avLst/>
          </a:prstGeom>
        </p:spPr>
      </p:pic>
      <p:pic>
        <p:nvPicPr>
          <p:cNvPr id="6" name="Picture 5"/>
          <p:cNvPicPr>
            <a:picLocks noChangeAspect="1"/>
          </p:cNvPicPr>
          <p:nvPr/>
        </p:nvPicPr>
        <p:blipFill rotWithShape="1">
          <a:blip r:embed="rId4"/>
          <a:srcRect b="57118"/>
          <a:stretch/>
        </p:blipFill>
        <p:spPr>
          <a:xfrm>
            <a:off x="-41821" y="0"/>
            <a:ext cx="12275643" cy="701748"/>
          </a:xfrm>
          <a:prstGeom prst="rect">
            <a:avLst/>
          </a:prstGeom>
        </p:spPr>
      </p:pic>
      <p:pic>
        <p:nvPicPr>
          <p:cNvPr id="7" name="Picture 6"/>
          <p:cNvPicPr>
            <a:picLocks noChangeAspect="1"/>
          </p:cNvPicPr>
          <p:nvPr/>
        </p:nvPicPr>
        <p:blipFill>
          <a:blip r:embed="rId5"/>
          <a:stretch>
            <a:fillRect/>
          </a:stretch>
        </p:blipFill>
        <p:spPr>
          <a:xfrm>
            <a:off x="1295400" y="2442608"/>
            <a:ext cx="9601200" cy="4269327"/>
          </a:xfrm>
          <a:prstGeom prst="rect">
            <a:avLst/>
          </a:prstGeom>
        </p:spPr>
      </p:pic>
    </p:spTree>
    <p:extLst>
      <p:ext uri="{BB962C8B-B14F-4D97-AF65-F5344CB8AC3E}">
        <p14:creationId xmlns:p14="http://schemas.microsoft.com/office/powerpoint/2010/main" val="390257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70569" y="124189"/>
            <a:ext cx="5779509" cy="859611"/>
          </a:xfrm>
          <a:prstGeom prst="rect">
            <a:avLst/>
          </a:prstGeom>
        </p:spPr>
      </p:pic>
      <p:pic>
        <p:nvPicPr>
          <p:cNvPr id="6" name="Picture 5"/>
          <p:cNvPicPr>
            <a:picLocks noChangeAspect="1"/>
          </p:cNvPicPr>
          <p:nvPr/>
        </p:nvPicPr>
        <p:blipFill rotWithShape="1">
          <a:blip r:embed="rId3"/>
          <a:srcRect b="57118"/>
          <a:stretch/>
        </p:blipFill>
        <p:spPr>
          <a:xfrm>
            <a:off x="-41821" y="0"/>
            <a:ext cx="12275643" cy="701748"/>
          </a:xfrm>
          <a:prstGeom prst="rect">
            <a:avLst/>
          </a:prstGeom>
        </p:spPr>
      </p:pic>
      <p:grpSp>
        <p:nvGrpSpPr>
          <p:cNvPr id="8" name="Group 7"/>
          <p:cNvGrpSpPr/>
          <p:nvPr/>
        </p:nvGrpSpPr>
        <p:grpSpPr>
          <a:xfrm>
            <a:off x="1295400" y="825936"/>
            <a:ext cx="9601200" cy="5999981"/>
            <a:chOff x="1295400" y="825936"/>
            <a:chExt cx="9601200" cy="5999981"/>
          </a:xfrm>
        </p:grpSpPr>
        <p:pic>
          <p:nvPicPr>
            <p:cNvPr id="4" name="Picture 3"/>
            <p:cNvPicPr>
              <a:picLocks noChangeAspect="1"/>
            </p:cNvPicPr>
            <p:nvPr/>
          </p:nvPicPr>
          <p:blipFill rotWithShape="1">
            <a:blip r:embed="rId4"/>
            <a:srcRect b="75901"/>
            <a:stretch/>
          </p:blipFill>
          <p:spPr>
            <a:xfrm>
              <a:off x="1295400" y="825936"/>
              <a:ext cx="9601200" cy="1743626"/>
            </a:xfrm>
            <a:prstGeom prst="rect">
              <a:avLst/>
            </a:prstGeom>
          </p:spPr>
        </p:pic>
        <p:pic>
          <p:nvPicPr>
            <p:cNvPr id="7" name="Picture 6"/>
            <p:cNvPicPr>
              <a:picLocks noChangeAspect="1"/>
            </p:cNvPicPr>
            <p:nvPr/>
          </p:nvPicPr>
          <p:blipFill>
            <a:blip r:embed="rId5"/>
            <a:stretch>
              <a:fillRect/>
            </a:stretch>
          </p:blipFill>
          <p:spPr>
            <a:xfrm>
              <a:off x="1295400" y="2575735"/>
              <a:ext cx="9601200" cy="4250182"/>
            </a:xfrm>
            <a:prstGeom prst="rect">
              <a:avLst/>
            </a:prstGeom>
          </p:spPr>
        </p:pic>
      </p:grpSp>
    </p:spTree>
    <p:extLst>
      <p:ext uri="{BB962C8B-B14F-4D97-AF65-F5344CB8AC3E}">
        <p14:creationId xmlns:p14="http://schemas.microsoft.com/office/powerpoint/2010/main" val="2320781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0" y="163581"/>
            <a:ext cx="6334897" cy="584775"/>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a:solidFill>
                  <a:schemeClr val="tx1"/>
                </a:solidFill>
              </a:rPr>
              <a:t>Fraternal Training Portal</a:t>
            </a:r>
          </a:p>
        </p:txBody>
      </p:sp>
      <p:pic>
        <p:nvPicPr>
          <p:cNvPr id="8" name="Picture 7"/>
          <p:cNvPicPr>
            <a:picLocks noChangeAspect="1"/>
          </p:cNvPicPr>
          <p:nvPr/>
        </p:nvPicPr>
        <p:blipFill rotWithShape="1">
          <a:blip r:embed="rId2"/>
          <a:srcRect b="57118"/>
          <a:stretch/>
        </p:blipFill>
        <p:spPr>
          <a:xfrm>
            <a:off x="-41821" y="0"/>
            <a:ext cx="12275643" cy="701748"/>
          </a:xfrm>
          <a:prstGeom prst="rect">
            <a:avLst/>
          </a:prstGeom>
        </p:spPr>
      </p:pic>
      <p:pic>
        <p:nvPicPr>
          <p:cNvPr id="6" name="Picture 5"/>
          <p:cNvPicPr>
            <a:picLocks noChangeAspect="1"/>
          </p:cNvPicPr>
          <p:nvPr/>
        </p:nvPicPr>
        <p:blipFill rotWithShape="1">
          <a:blip r:embed="rId3"/>
          <a:srcRect b="91775"/>
          <a:stretch/>
        </p:blipFill>
        <p:spPr>
          <a:xfrm>
            <a:off x="1226820" y="701748"/>
            <a:ext cx="9692640" cy="612611"/>
          </a:xfrm>
          <a:prstGeom prst="rect">
            <a:avLst/>
          </a:prstGeom>
        </p:spPr>
      </p:pic>
      <p:pic>
        <p:nvPicPr>
          <p:cNvPr id="9" name="Picture 8"/>
          <p:cNvPicPr>
            <a:picLocks noChangeAspect="1"/>
          </p:cNvPicPr>
          <p:nvPr/>
        </p:nvPicPr>
        <p:blipFill>
          <a:blip r:embed="rId4"/>
          <a:stretch>
            <a:fillRect/>
          </a:stretch>
        </p:blipFill>
        <p:spPr>
          <a:xfrm>
            <a:off x="1249680" y="1908322"/>
            <a:ext cx="9692640" cy="4206240"/>
          </a:xfrm>
          <a:prstGeom prst="rect">
            <a:avLst/>
          </a:prstGeom>
        </p:spPr>
      </p:pic>
      <p:pic>
        <p:nvPicPr>
          <p:cNvPr id="11" name="Picture 10"/>
          <p:cNvPicPr>
            <a:picLocks noChangeAspect="1"/>
          </p:cNvPicPr>
          <p:nvPr/>
        </p:nvPicPr>
        <p:blipFill rotWithShape="1">
          <a:blip r:embed="rId3"/>
          <a:srcRect t="26023" b="67175"/>
          <a:stretch/>
        </p:blipFill>
        <p:spPr>
          <a:xfrm>
            <a:off x="1226820" y="1358043"/>
            <a:ext cx="9692640" cy="506595"/>
          </a:xfrm>
          <a:prstGeom prst="rect">
            <a:avLst/>
          </a:prstGeom>
        </p:spPr>
      </p:pic>
      <p:pic>
        <p:nvPicPr>
          <p:cNvPr id="12" name="Picture 11"/>
          <p:cNvPicPr>
            <a:picLocks noChangeAspect="1"/>
          </p:cNvPicPr>
          <p:nvPr/>
        </p:nvPicPr>
        <p:blipFill rotWithShape="1">
          <a:blip r:embed="rId5"/>
          <a:srcRect t="-1355" b="100000"/>
          <a:stretch/>
        </p:blipFill>
        <p:spPr>
          <a:xfrm>
            <a:off x="1249680" y="1819672"/>
            <a:ext cx="9692640" cy="45719"/>
          </a:xfrm>
          <a:prstGeom prst="rect">
            <a:avLst/>
          </a:prstGeom>
        </p:spPr>
      </p:pic>
    </p:spTree>
    <p:extLst>
      <p:ext uri="{BB962C8B-B14F-4D97-AF65-F5344CB8AC3E}">
        <p14:creationId xmlns:p14="http://schemas.microsoft.com/office/powerpoint/2010/main" val="1842421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03495" y="176055"/>
            <a:ext cx="3071943" cy="461665"/>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solidFill>
                  <a:schemeClr val="tx1"/>
                </a:solidFill>
                <a:latin typeface="+mj-lt"/>
              </a:rPr>
              <a:t>Fraternal Leader Online</a:t>
            </a:r>
          </a:p>
        </p:txBody>
      </p:sp>
      <p:pic>
        <p:nvPicPr>
          <p:cNvPr id="14" name="Picture 13"/>
          <p:cNvPicPr>
            <a:picLocks noChangeAspect="1"/>
          </p:cNvPicPr>
          <p:nvPr/>
        </p:nvPicPr>
        <p:blipFill rotWithShape="1">
          <a:blip r:embed="rId2"/>
          <a:srcRect b="57118"/>
          <a:stretch/>
        </p:blipFill>
        <p:spPr>
          <a:xfrm>
            <a:off x="-41821" y="0"/>
            <a:ext cx="12275643" cy="701748"/>
          </a:xfrm>
          <a:prstGeom prst="rect">
            <a:avLst/>
          </a:prstGeom>
        </p:spPr>
      </p:pic>
      <p:pic>
        <p:nvPicPr>
          <p:cNvPr id="2" name="Picture 1"/>
          <p:cNvPicPr>
            <a:picLocks noChangeAspect="1"/>
          </p:cNvPicPr>
          <p:nvPr/>
        </p:nvPicPr>
        <p:blipFill>
          <a:blip r:embed="rId3"/>
          <a:stretch>
            <a:fillRect/>
          </a:stretch>
        </p:blipFill>
        <p:spPr>
          <a:xfrm>
            <a:off x="1295400" y="1819275"/>
            <a:ext cx="9601200" cy="3225850"/>
          </a:xfrm>
          <a:prstGeom prst="rect">
            <a:avLst/>
          </a:prstGeom>
        </p:spPr>
      </p:pic>
    </p:spTree>
    <p:extLst>
      <p:ext uri="{BB962C8B-B14F-4D97-AF65-F5344CB8AC3E}">
        <p14:creationId xmlns:p14="http://schemas.microsoft.com/office/powerpoint/2010/main" val="3655567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203495" y="813775"/>
            <a:ext cx="9601200" cy="3646147"/>
          </a:xfrm>
          <a:prstGeom prst="rect">
            <a:avLst/>
          </a:prstGeom>
        </p:spPr>
      </p:pic>
      <p:sp>
        <p:nvSpPr>
          <p:cNvPr id="6" name="TextBox 5"/>
          <p:cNvSpPr txBox="1"/>
          <p:nvPr/>
        </p:nvSpPr>
        <p:spPr>
          <a:xfrm>
            <a:off x="1203495" y="176055"/>
            <a:ext cx="3071943" cy="461665"/>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solidFill>
                  <a:schemeClr val="tx1"/>
                </a:solidFill>
                <a:latin typeface="+mj-lt"/>
              </a:rPr>
              <a:t>Fraternal Leader Online</a:t>
            </a:r>
          </a:p>
        </p:txBody>
      </p:sp>
      <p:pic>
        <p:nvPicPr>
          <p:cNvPr id="14" name="Picture 13"/>
          <p:cNvPicPr>
            <a:picLocks noChangeAspect="1"/>
          </p:cNvPicPr>
          <p:nvPr/>
        </p:nvPicPr>
        <p:blipFill rotWithShape="1">
          <a:blip r:embed="rId3"/>
          <a:srcRect b="57118"/>
          <a:stretch/>
        </p:blipFill>
        <p:spPr>
          <a:xfrm>
            <a:off x="-41821" y="0"/>
            <a:ext cx="12275643" cy="701748"/>
          </a:xfrm>
          <a:prstGeom prst="rect">
            <a:avLst/>
          </a:prstGeom>
        </p:spPr>
      </p:pic>
      <p:pic>
        <p:nvPicPr>
          <p:cNvPr id="2" name="Picture 1"/>
          <p:cNvPicPr>
            <a:picLocks noChangeAspect="1"/>
          </p:cNvPicPr>
          <p:nvPr/>
        </p:nvPicPr>
        <p:blipFill>
          <a:blip r:embed="rId4"/>
          <a:stretch>
            <a:fillRect/>
          </a:stretch>
        </p:blipFill>
        <p:spPr>
          <a:xfrm>
            <a:off x="1203495" y="3913376"/>
            <a:ext cx="9601200" cy="2944624"/>
          </a:xfrm>
          <a:prstGeom prst="rect">
            <a:avLst/>
          </a:prstGeom>
        </p:spPr>
      </p:pic>
    </p:spTree>
    <p:extLst>
      <p:ext uri="{BB962C8B-B14F-4D97-AF65-F5344CB8AC3E}">
        <p14:creationId xmlns:p14="http://schemas.microsoft.com/office/powerpoint/2010/main" val="1811847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7780" y="2295981"/>
            <a:ext cx="11950523" cy="3223975"/>
          </a:xfrm>
          <a:prstGeom prst="rect">
            <a:avLst/>
          </a:prstGeom>
        </p:spPr>
      </p:pic>
      <p:sp>
        <p:nvSpPr>
          <p:cNvPr id="6" name="TextBox 5"/>
          <p:cNvSpPr txBox="1"/>
          <p:nvPr/>
        </p:nvSpPr>
        <p:spPr>
          <a:xfrm>
            <a:off x="167780" y="726321"/>
            <a:ext cx="12024220" cy="1077218"/>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a:solidFill>
                  <a:schemeClr val="tx1"/>
                </a:solidFill>
              </a:rPr>
              <a:t>Many resources are available to fraternal leaders. What is key for a District Deputy to know about all of the resources.</a:t>
            </a:r>
          </a:p>
        </p:txBody>
      </p:sp>
      <p:pic>
        <p:nvPicPr>
          <p:cNvPr id="4" name="Picture 3"/>
          <p:cNvPicPr>
            <a:picLocks noChangeAspect="1"/>
          </p:cNvPicPr>
          <p:nvPr/>
        </p:nvPicPr>
        <p:blipFill rotWithShape="1">
          <a:blip r:embed="rId3"/>
          <a:srcRect b="57118"/>
          <a:stretch/>
        </p:blipFill>
        <p:spPr>
          <a:xfrm>
            <a:off x="-41821" y="0"/>
            <a:ext cx="12275643" cy="701748"/>
          </a:xfrm>
          <a:prstGeom prst="rect">
            <a:avLst/>
          </a:prstGeom>
        </p:spPr>
      </p:pic>
    </p:spTree>
    <p:extLst>
      <p:ext uri="{BB962C8B-B14F-4D97-AF65-F5344CB8AC3E}">
        <p14:creationId xmlns:p14="http://schemas.microsoft.com/office/powerpoint/2010/main" val="201072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81104" y="761140"/>
            <a:ext cx="2189746" cy="1828800"/>
          </a:xfrm>
          <a:prstGeom prst="rect">
            <a:avLst/>
          </a:prstGeom>
        </p:spPr>
      </p:pic>
      <p:pic>
        <p:nvPicPr>
          <p:cNvPr id="5" name="Picture 4"/>
          <p:cNvPicPr>
            <a:picLocks noChangeAspect="1"/>
          </p:cNvPicPr>
          <p:nvPr/>
        </p:nvPicPr>
        <p:blipFill>
          <a:blip r:embed="rId3"/>
          <a:stretch>
            <a:fillRect/>
          </a:stretch>
        </p:blipFill>
        <p:spPr>
          <a:xfrm>
            <a:off x="3328920" y="2857108"/>
            <a:ext cx="1894115" cy="1828800"/>
          </a:xfrm>
          <a:prstGeom prst="rect">
            <a:avLst/>
          </a:prstGeom>
        </p:spPr>
      </p:pic>
      <p:pic>
        <p:nvPicPr>
          <p:cNvPr id="6" name="Picture 5"/>
          <p:cNvPicPr>
            <a:picLocks noChangeAspect="1"/>
          </p:cNvPicPr>
          <p:nvPr/>
        </p:nvPicPr>
        <p:blipFill>
          <a:blip r:embed="rId4"/>
          <a:stretch>
            <a:fillRect/>
          </a:stretch>
        </p:blipFill>
        <p:spPr>
          <a:xfrm>
            <a:off x="3362692" y="4953076"/>
            <a:ext cx="1826571" cy="1920240"/>
          </a:xfrm>
          <a:prstGeom prst="rect">
            <a:avLst/>
          </a:prstGeom>
        </p:spPr>
      </p:pic>
      <p:grpSp>
        <p:nvGrpSpPr>
          <p:cNvPr id="3" name="Group 2"/>
          <p:cNvGrpSpPr/>
          <p:nvPr/>
        </p:nvGrpSpPr>
        <p:grpSpPr>
          <a:xfrm>
            <a:off x="4211107" y="816376"/>
            <a:ext cx="4352925" cy="1655545"/>
            <a:chOff x="4541307" y="524276"/>
            <a:chExt cx="4352925" cy="1655545"/>
          </a:xfrm>
        </p:grpSpPr>
        <p:sp>
          <p:nvSpPr>
            <p:cNvPr id="7" name="Rounded Rectangle 6"/>
            <p:cNvSpPr/>
            <p:nvPr/>
          </p:nvSpPr>
          <p:spPr>
            <a:xfrm>
              <a:off x="5581254" y="524276"/>
              <a:ext cx="2233712" cy="165554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41307" y="882643"/>
              <a:ext cx="4352925" cy="830997"/>
            </a:xfrm>
            <a:prstGeom prst="rect">
              <a:avLst/>
            </a:prstGeom>
            <a:noFill/>
          </p:spPr>
          <p:txBody>
            <a:bodyPr wrap="square" rtlCol="0">
              <a:spAutoFit/>
            </a:bodyPr>
            <a:lstStyle/>
            <a:p>
              <a:pPr algn="ctr"/>
              <a:r>
                <a:rPr lang="en-US" sz="1600" dirty="0"/>
                <a:t>Commit yourself to be</a:t>
              </a:r>
            </a:p>
            <a:p>
              <a:pPr algn="ctr"/>
              <a:r>
                <a:rPr lang="en-US" sz="1600" dirty="0"/>
                <a:t>the best District Deputy</a:t>
              </a:r>
            </a:p>
            <a:p>
              <a:pPr algn="ctr"/>
              <a:r>
                <a:rPr lang="en-US" sz="1600" dirty="0"/>
                <a:t>you can be</a:t>
              </a:r>
            </a:p>
          </p:txBody>
        </p:sp>
      </p:grpSp>
      <p:grpSp>
        <p:nvGrpSpPr>
          <p:cNvPr id="2" name="Group 1"/>
          <p:cNvGrpSpPr/>
          <p:nvPr/>
        </p:nvGrpSpPr>
        <p:grpSpPr>
          <a:xfrm>
            <a:off x="4211107" y="2884726"/>
            <a:ext cx="4352925" cy="1655545"/>
            <a:chOff x="4522057" y="2612549"/>
            <a:chExt cx="4352925" cy="1655545"/>
          </a:xfrm>
        </p:grpSpPr>
        <p:sp>
          <p:nvSpPr>
            <p:cNvPr id="8" name="Rounded Rectangle 7"/>
            <p:cNvSpPr/>
            <p:nvPr/>
          </p:nvSpPr>
          <p:spPr>
            <a:xfrm>
              <a:off x="5581254" y="2612549"/>
              <a:ext cx="2233712" cy="165554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22057" y="3086176"/>
              <a:ext cx="4352925" cy="584775"/>
            </a:xfrm>
            <a:prstGeom prst="rect">
              <a:avLst/>
            </a:prstGeom>
            <a:noFill/>
          </p:spPr>
          <p:txBody>
            <a:bodyPr wrap="square" rtlCol="0">
              <a:spAutoFit/>
            </a:bodyPr>
            <a:lstStyle/>
            <a:p>
              <a:pPr algn="ctr"/>
              <a:r>
                <a:rPr lang="en-US" sz="1600" dirty="0"/>
                <a:t>Attend state meetings</a:t>
              </a:r>
            </a:p>
            <a:p>
              <a:pPr algn="ctr"/>
              <a:r>
                <a:rPr lang="en-US" sz="1600" dirty="0"/>
                <a:t>and all training sessions</a:t>
              </a:r>
            </a:p>
          </p:txBody>
        </p:sp>
      </p:grpSp>
      <p:grpSp>
        <p:nvGrpSpPr>
          <p:cNvPr id="14" name="Group 13"/>
          <p:cNvGrpSpPr/>
          <p:nvPr/>
        </p:nvGrpSpPr>
        <p:grpSpPr>
          <a:xfrm>
            <a:off x="4211107" y="4953076"/>
            <a:ext cx="4352925" cy="1655545"/>
            <a:chOff x="4510826" y="4680697"/>
            <a:chExt cx="4352925" cy="1655545"/>
          </a:xfrm>
        </p:grpSpPr>
        <p:sp>
          <p:nvSpPr>
            <p:cNvPr id="9" name="Rounded Rectangle 8"/>
            <p:cNvSpPr/>
            <p:nvPr/>
          </p:nvSpPr>
          <p:spPr>
            <a:xfrm>
              <a:off x="5581254" y="4680697"/>
              <a:ext cx="2233712" cy="165554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10826" y="5064567"/>
              <a:ext cx="4352925" cy="1077218"/>
            </a:xfrm>
            <a:prstGeom prst="rect">
              <a:avLst/>
            </a:prstGeom>
            <a:noFill/>
          </p:spPr>
          <p:txBody>
            <a:bodyPr wrap="square" rtlCol="0">
              <a:spAutoFit/>
            </a:bodyPr>
            <a:lstStyle/>
            <a:p>
              <a:pPr algn="ctr"/>
              <a:r>
                <a:rPr lang="en-US" sz="1600" dirty="0"/>
                <a:t>Help each council to</a:t>
              </a:r>
            </a:p>
            <a:p>
              <a:pPr algn="ctr"/>
              <a:r>
                <a:rPr lang="en-US" sz="1600" dirty="0"/>
                <a:t>have a better year than</a:t>
              </a:r>
            </a:p>
            <a:p>
              <a:pPr algn="ctr"/>
              <a:r>
                <a:rPr lang="en-US" sz="1600" dirty="0"/>
                <a:t>they did last fraternal</a:t>
              </a:r>
            </a:p>
            <a:p>
              <a:pPr algn="ctr"/>
              <a:r>
                <a:rPr lang="en-US" sz="1600" dirty="0"/>
                <a:t>year </a:t>
              </a:r>
            </a:p>
          </p:txBody>
        </p:sp>
      </p:grpSp>
      <p:pic>
        <p:nvPicPr>
          <p:cNvPr id="15" name="Picture 14"/>
          <p:cNvPicPr>
            <a:picLocks noChangeAspect="1"/>
          </p:cNvPicPr>
          <p:nvPr/>
        </p:nvPicPr>
        <p:blipFill rotWithShape="1">
          <a:blip r:embed="rId5"/>
          <a:srcRect l="7035" t="11842" r="6967" b="45134"/>
          <a:stretch/>
        </p:blipFill>
        <p:spPr>
          <a:xfrm>
            <a:off x="-29497" y="0"/>
            <a:ext cx="12221497" cy="717153"/>
          </a:xfrm>
          <a:prstGeom prst="rect">
            <a:avLst/>
          </a:prstGeom>
        </p:spPr>
      </p:pic>
    </p:spTree>
    <p:extLst>
      <p:ext uri="{BB962C8B-B14F-4D97-AF65-F5344CB8AC3E}">
        <p14:creationId xmlns:p14="http://schemas.microsoft.com/office/powerpoint/2010/main" val="1143672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35000" y="1727200"/>
            <a:ext cx="10388600" cy="4315890"/>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dirty="0">
                <a:solidFill>
                  <a:schemeClr val="tx1"/>
                </a:solidFill>
                <a:latin typeface="+mj-lt"/>
              </a:rPr>
              <a:t>One of your key roles is to set a good example as a lay Catholic leader and to be a resource for all of your councils. You are going to get asked questions. You do not need to always have the answer, but you do need to know where to find the information being requested. All of the resources discussed here are available online and in print. </a:t>
            </a:r>
          </a:p>
          <a:p>
            <a:endParaRPr lang="en-US" sz="2400" dirty="0">
              <a:solidFill>
                <a:schemeClr val="tx1"/>
              </a:solidFill>
              <a:latin typeface="+mj-lt"/>
            </a:endParaRPr>
          </a:p>
          <a:p>
            <a:r>
              <a:rPr lang="en-US" sz="2400" dirty="0">
                <a:solidFill>
                  <a:schemeClr val="tx1"/>
                </a:solidFill>
                <a:latin typeface="+mj-lt"/>
              </a:rPr>
              <a:t>Leadership Resources are designed to help fraternal leaders become successful in their roles and are available 24/7 online. </a:t>
            </a:r>
          </a:p>
          <a:p>
            <a:endParaRPr lang="en-US" sz="2400" dirty="0">
              <a:solidFill>
                <a:schemeClr val="tx1"/>
              </a:solidFill>
              <a:latin typeface="+mj-lt"/>
            </a:endParaRPr>
          </a:p>
          <a:p>
            <a:r>
              <a:rPr lang="en-US" sz="2400" dirty="0">
                <a:solidFill>
                  <a:schemeClr val="tx1"/>
                </a:solidFill>
                <a:latin typeface="+mj-lt"/>
              </a:rPr>
              <a:t>As District Deputy, using the resources available helps you guide growth in charitable outreach and in membership recruitment.</a:t>
            </a:r>
          </a:p>
        </p:txBody>
      </p:sp>
      <p:pic>
        <p:nvPicPr>
          <p:cNvPr id="4" name="Picture 3"/>
          <p:cNvPicPr>
            <a:picLocks noChangeAspect="1"/>
          </p:cNvPicPr>
          <p:nvPr/>
        </p:nvPicPr>
        <p:blipFill rotWithShape="1">
          <a:blip r:embed="rId2"/>
          <a:srcRect b="57118"/>
          <a:stretch/>
        </p:blipFill>
        <p:spPr>
          <a:xfrm>
            <a:off x="-41821" y="0"/>
            <a:ext cx="12275643" cy="701748"/>
          </a:xfrm>
          <a:prstGeom prst="rect">
            <a:avLst/>
          </a:prstGeom>
        </p:spPr>
      </p:pic>
      <p:pic>
        <p:nvPicPr>
          <p:cNvPr id="2" name="Picture 1"/>
          <p:cNvPicPr>
            <a:picLocks noChangeAspect="1"/>
          </p:cNvPicPr>
          <p:nvPr/>
        </p:nvPicPr>
        <p:blipFill rotWithShape="1">
          <a:blip r:embed="rId3"/>
          <a:srcRect l="6892" r="6892"/>
          <a:stretch/>
        </p:blipFill>
        <p:spPr>
          <a:xfrm>
            <a:off x="-50799" y="701748"/>
            <a:ext cx="12293600" cy="923925"/>
          </a:xfrm>
          <a:prstGeom prst="rect">
            <a:avLst/>
          </a:prstGeom>
        </p:spPr>
      </p:pic>
    </p:spTree>
    <p:extLst>
      <p:ext uri="{BB962C8B-B14F-4D97-AF65-F5344CB8AC3E}">
        <p14:creationId xmlns:p14="http://schemas.microsoft.com/office/powerpoint/2010/main" val="3619526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5481" y="754161"/>
            <a:ext cx="2189746" cy="1828800"/>
          </a:xfrm>
          <a:prstGeom prst="rect">
            <a:avLst/>
          </a:prstGeom>
        </p:spPr>
      </p:pic>
      <p:pic>
        <p:nvPicPr>
          <p:cNvPr id="5" name="Picture 4"/>
          <p:cNvPicPr>
            <a:picLocks noChangeAspect="1"/>
          </p:cNvPicPr>
          <p:nvPr/>
        </p:nvPicPr>
        <p:blipFill>
          <a:blip r:embed="rId3"/>
          <a:stretch>
            <a:fillRect/>
          </a:stretch>
        </p:blipFill>
        <p:spPr>
          <a:xfrm>
            <a:off x="3323297" y="2687299"/>
            <a:ext cx="1894115" cy="1828800"/>
          </a:xfrm>
          <a:prstGeom prst="rect">
            <a:avLst/>
          </a:prstGeom>
        </p:spPr>
      </p:pic>
      <p:pic>
        <p:nvPicPr>
          <p:cNvPr id="6" name="Picture 5"/>
          <p:cNvPicPr>
            <a:picLocks noChangeAspect="1"/>
          </p:cNvPicPr>
          <p:nvPr/>
        </p:nvPicPr>
        <p:blipFill>
          <a:blip r:embed="rId4"/>
          <a:stretch>
            <a:fillRect/>
          </a:stretch>
        </p:blipFill>
        <p:spPr>
          <a:xfrm>
            <a:off x="3357069" y="4923522"/>
            <a:ext cx="1826571" cy="1920240"/>
          </a:xfrm>
          <a:prstGeom prst="rect">
            <a:avLst/>
          </a:prstGeom>
        </p:spPr>
      </p:pic>
      <p:pic>
        <p:nvPicPr>
          <p:cNvPr id="8" name="Picture 7"/>
          <p:cNvPicPr>
            <a:picLocks noChangeAspect="1"/>
          </p:cNvPicPr>
          <p:nvPr/>
        </p:nvPicPr>
        <p:blipFill rotWithShape="1">
          <a:blip r:embed="rId5"/>
          <a:srcRect b="57118"/>
          <a:stretch/>
        </p:blipFill>
        <p:spPr>
          <a:xfrm>
            <a:off x="-41821" y="0"/>
            <a:ext cx="12275643" cy="701748"/>
          </a:xfrm>
          <a:prstGeom prst="rect">
            <a:avLst/>
          </a:prstGeom>
        </p:spPr>
      </p:pic>
      <p:pic>
        <p:nvPicPr>
          <p:cNvPr id="2" name="Picture 1"/>
          <p:cNvPicPr>
            <a:picLocks noChangeAspect="1"/>
          </p:cNvPicPr>
          <p:nvPr/>
        </p:nvPicPr>
        <p:blipFill rotWithShape="1">
          <a:blip r:embed="rId6"/>
          <a:srcRect l="33808" r="33414"/>
          <a:stretch/>
        </p:blipFill>
        <p:spPr>
          <a:xfrm>
            <a:off x="5850288" y="2823591"/>
            <a:ext cx="2476500" cy="1828800"/>
          </a:xfrm>
          <a:prstGeom prst="rect">
            <a:avLst/>
          </a:prstGeom>
        </p:spPr>
      </p:pic>
      <p:pic>
        <p:nvPicPr>
          <p:cNvPr id="3" name="Picture 2"/>
          <p:cNvPicPr>
            <a:picLocks noChangeAspect="1"/>
          </p:cNvPicPr>
          <p:nvPr/>
        </p:nvPicPr>
        <p:blipFill rotWithShape="1">
          <a:blip r:embed="rId6"/>
          <a:srcRect r="67704"/>
          <a:stretch/>
        </p:blipFill>
        <p:spPr>
          <a:xfrm>
            <a:off x="5850288" y="754161"/>
            <a:ext cx="2440068" cy="1828800"/>
          </a:xfrm>
          <a:prstGeom prst="rect">
            <a:avLst/>
          </a:prstGeom>
        </p:spPr>
      </p:pic>
      <p:pic>
        <p:nvPicPr>
          <p:cNvPr id="7" name="Picture 6"/>
          <p:cNvPicPr>
            <a:picLocks noChangeAspect="1"/>
          </p:cNvPicPr>
          <p:nvPr/>
        </p:nvPicPr>
        <p:blipFill rotWithShape="1">
          <a:blip r:embed="rId6"/>
          <a:srcRect l="68099"/>
          <a:stretch/>
        </p:blipFill>
        <p:spPr>
          <a:xfrm>
            <a:off x="5850288" y="4893021"/>
            <a:ext cx="2410256" cy="1828800"/>
          </a:xfrm>
          <a:prstGeom prst="rect">
            <a:avLst/>
          </a:prstGeom>
        </p:spPr>
      </p:pic>
    </p:spTree>
    <p:extLst>
      <p:ext uri="{BB962C8B-B14F-4D97-AF65-F5344CB8AC3E}">
        <p14:creationId xmlns:p14="http://schemas.microsoft.com/office/powerpoint/2010/main" val="3074116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7" name="Group 6"/>
          <p:cNvGrpSpPr/>
          <p:nvPr/>
        </p:nvGrpSpPr>
        <p:grpSpPr>
          <a:xfrm>
            <a:off x="-8097360" y="0"/>
            <a:ext cx="28386721" cy="8813800"/>
            <a:chOff x="-8097360" y="0"/>
            <a:chExt cx="28386721" cy="8813800"/>
          </a:xfrm>
        </p:grpSpPr>
        <p:pic>
          <p:nvPicPr>
            <p:cNvPr id="4" name="Picture 3"/>
            <p:cNvPicPr>
              <a:picLocks noChangeAspect="1"/>
            </p:cNvPicPr>
            <p:nvPr/>
          </p:nvPicPr>
          <p:blipFill>
            <a:blip r:embed="rId2"/>
            <a:stretch>
              <a:fillRect/>
            </a:stretch>
          </p:blipFill>
          <p:spPr>
            <a:xfrm>
              <a:off x="-8097360" y="0"/>
              <a:ext cx="28386721" cy="8813800"/>
            </a:xfrm>
            <a:prstGeom prst="rect">
              <a:avLst/>
            </a:prstGeom>
          </p:spPr>
        </p:pic>
        <p:pic>
          <p:nvPicPr>
            <p:cNvPr id="5" name="Picture 4"/>
            <p:cNvPicPr>
              <a:picLocks noChangeAspect="1"/>
            </p:cNvPicPr>
            <p:nvPr/>
          </p:nvPicPr>
          <p:blipFill>
            <a:blip r:embed="rId3"/>
            <a:stretch>
              <a:fillRect/>
            </a:stretch>
          </p:blipFill>
          <p:spPr>
            <a:xfrm>
              <a:off x="3495239" y="9525"/>
              <a:ext cx="5201522" cy="711200"/>
            </a:xfrm>
            <a:prstGeom prst="rect">
              <a:avLst/>
            </a:prstGeom>
          </p:spPr>
        </p:pic>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813" y="0"/>
            <a:ext cx="1308375" cy="1308375"/>
          </a:xfrm>
          <a:prstGeom prst="rect">
            <a:avLst/>
          </a:prstGeom>
        </p:spPr>
      </p:pic>
    </p:spTree>
    <p:extLst>
      <p:ext uri="{BB962C8B-B14F-4D97-AF65-F5344CB8AC3E}">
        <p14:creationId xmlns:p14="http://schemas.microsoft.com/office/powerpoint/2010/main" val="2018070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8700" y="1562100"/>
            <a:ext cx="5245100" cy="4614863"/>
          </a:xfrm>
        </p:spPr>
        <p:txBody>
          <a:bodyPr>
            <a:noAutofit/>
          </a:bodyPr>
          <a:lstStyle/>
          <a:p>
            <a:r>
              <a:rPr lang="en-US" sz="3200" dirty="0"/>
              <a:t>The Laws of the Order define your duties.</a:t>
            </a:r>
          </a:p>
          <a:p>
            <a:r>
              <a:rPr lang="en-US" sz="3200" dirty="0"/>
              <a:t>It is your responsibility to be a leader and take action, which includes holding officers and members accountable.</a:t>
            </a:r>
          </a:p>
          <a:p>
            <a:r>
              <a:rPr lang="en-US" sz="3200" dirty="0"/>
              <a:t>Your actions set the tone for the fraternal leaders in your district. </a:t>
            </a:r>
          </a:p>
        </p:txBody>
      </p:sp>
      <p:pic>
        <p:nvPicPr>
          <p:cNvPr id="5" name="Picture 4"/>
          <p:cNvPicPr>
            <a:picLocks noChangeAspect="1"/>
          </p:cNvPicPr>
          <p:nvPr/>
        </p:nvPicPr>
        <p:blipFill rotWithShape="1">
          <a:blip r:embed="rId2"/>
          <a:srcRect l="12968" r="63263" b="11195"/>
          <a:stretch/>
        </p:blipFill>
        <p:spPr>
          <a:xfrm>
            <a:off x="727148" y="1562100"/>
            <a:ext cx="3956879" cy="5295900"/>
          </a:xfrm>
          <a:prstGeom prst="rect">
            <a:avLst/>
          </a:prstGeom>
        </p:spPr>
      </p:pic>
      <p:pic>
        <p:nvPicPr>
          <p:cNvPr id="6" name="Picture 5"/>
          <p:cNvPicPr>
            <a:picLocks noChangeAspect="1"/>
          </p:cNvPicPr>
          <p:nvPr/>
        </p:nvPicPr>
        <p:blipFill>
          <a:blip r:embed="rId3"/>
          <a:stretch>
            <a:fillRect/>
          </a:stretch>
        </p:blipFill>
        <p:spPr>
          <a:xfrm>
            <a:off x="-1057275" y="0"/>
            <a:ext cx="14306550" cy="1409700"/>
          </a:xfrm>
          <a:prstGeom prst="rect">
            <a:avLst/>
          </a:prstGeom>
        </p:spPr>
      </p:pic>
    </p:spTree>
    <p:extLst>
      <p:ext uri="{BB962C8B-B14F-4D97-AF65-F5344CB8AC3E}">
        <p14:creationId xmlns:p14="http://schemas.microsoft.com/office/powerpoint/2010/main" val="3994781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170826" y="3263488"/>
            <a:ext cx="3850349" cy="3594512"/>
          </a:xfrm>
          <a:prstGeom prst="rect">
            <a:avLst/>
          </a:prstGeom>
        </p:spPr>
      </p:pic>
      <p:sp>
        <p:nvSpPr>
          <p:cNvPr id="2" name="Title 1"/>
          <p:cNvSpPr>
            <a:spLocks noGrp="1"/>
          </p:cNvSpPr>
          <p:nvPr>
            <p:ph type="title"/>
          </p:nvPr>
        </p:nvSpPr>
        <p:spPr>
          <a:xfrm>
            <a:off x="0" y="723015"/>
            <a:ext cx="12192000" cy="843063"/>
          </a:xfrm>
        </p:spPr>
        <p:txBody>
          <a:bodyPr/>
          <a:lstStyle/>
          <a:p>
            <a:pPr algn="ctr"/>
            <a:r>
              <a:rPr lang="en-US" dirty="0"/>
              <a:t>Know Your District</a:t>
            </a:r>
          </a:p>
        </p:txBody>
      </p:sp>
      <p:pic>
        <p:nvPicPr>
          <p:cNvPr id="7" name="Content Placeholder 6"/>
          <p:cNvPicPr>
            <a:picLocks noGrp="1" noChangeAspect="1"/>
          </p:cNvPicPr>
          <p:nvPr>
            <p:ph idx="1"/>
          </p:nvPr>
        </p:nvPicPr>
        <p:blipFill>
          <a:blip r:embed="rId3"/>
          <a:stretch>
            <a:fillRect/>
          </a:stretch>
        </p:blipFill>
        <p:spPr>
          <a:xfrm>
            <a:off x="0" y="1566078"/>
            <a:ext cx="12206260" cy="2091522"/>
          </a:xfrm>
          <a:prstGeom prst="rect">
            <a:avLst/>
          </a:prstGeom>
        </p:spPr>
      </p:pic>
      <p:pic>
        <p:nvPicPr>
          <p:cNvPr id="3" name="Picture 2"/>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398370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1751" y="1618143"/>
            <a:ext cx="10947105"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Encourage continued activity by councils that build upon the vision and mission of the Order. </a:t>
            </a:r>
          </a:p>
          <a:p>
            <a:pPr marL="285750" indent="-285750">
              <a:buFont typeface="Arial" panose="020B0604020202020204" pitchFamily="34" charset="0"/>
              <a:buChar char="•"/>
            </a:pPr>
            <a:r>
              <a:rPr lang="en-US" sz="2800" dirty="0"/>
              <a:t>Work with councils in your district to guide them closer to alignment with the vision and mission of the Order.</a:t>
            </a:r>
          </a:p>
          <a:p>
            <a:pPr marL="285750" indent="-285750">
              <a:buFont typeface="Arial" panose="020B0604020202020204" pitchFamily="34" charset="0"/>
              <a:buChar char="•"/>
            </a:pPr>
            <a:r>
              <a:rPr lang="en-US" sz="2800" dirty="0"/>
              <a:t>Take steps to reach out to councils that have not recruited members of conducted programs and start building a bridge to relevance and visibility.</a:t>
            </a:r>
          </a:p>
          <a:p>
            <a:pPr marL="285750" indent="-285750">
              <a:buFont typeface="Arial" panose="020B0604020202020204" pitchFamily="34" charset="0"/>
              <a:buChar char="•"/>
            </a:pPr>
            <a:r>
              <a:rPr lang="en-US" sz="2800" dirty="0"/>
              <a:t>Work with pastors of councils that are no longer meeting or conducting any programs and determine a path forward to reactivate the council. </a:t>
            </a:r>
          </a:p>
        </p:txBody>
      </p:sp>
      <p:sp>
        <p:nvSpPr>
          <p:cNvPr id="6" name="Title 1"/>
          <p:cNvSpPr txBox="1">
            <a:spLocks/>
          </p:cNvSpPr>
          <p:nvPr/>
        </p:nvSpPr>
        <p:spPr>
          <a:xfrm>
            <a:off x="0" y="723016"/>
            <a:ext cx="12173501" cy="895128"/>
          </a:xfrm>
          <a:prstGeom prst="rect">
            <a:avLst/>
          </a:prstGeom>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br>
            <a:r>
              <a:rPr lang="en-US" sz="14700" dirty="0"/>
              <a:t>Working with your Councils</a:t>
            </a:r>
            <a:br>
              <a:rPr lang="en-US" sz="14700" dirty="0"/>
            </a:br>
            <a:endParaRPr lang="en-US" dirty="0"/>
          </a:p>
        </p:txBody>
      </p:sp>
      <p:pic>
        <p:nvPicPr>
          <p:cNvPr id="7" name="Picture 6"/>
          <p:cNvPicPr>
            <a:picLocks noChangeAspect="1"/>
          </p:cNvPicPr>
          <p:nvPr/>
        </p:nvPicPr>
        <p:blipFill rotWithShape="1">
          <a:blip r:embed="rId2"/>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336114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12" t="19738" r="2852"/>
          <a:stretch/>
        </p:blipFill>
        <p:spPr>
          <a:xfrm>
            <a:off x="-1" y="1590185"/>
            <a:ext cx="12173501" cy="4166727"/>
          </a:xfrm>
          <a:prstGeom prst="rect">
            <a:avLst/>
          </a:prstGeom>
        </p:spPr>
      </p:pic>
      <p:sp>
        <p:nvSpPr>
          <p:cNvPr id="2" name="Title 1"/>
          <p:cNvSpPr>
            <a:spLocks noGrp="1"/>
          </p:cNvSpPr>
          <p:nvPr>
            <p:ph type="title"/>
          </p:nvPr>
        </p:nvSpPr>
        <p:spPr>
          <a:xfrm>
            <a:off x="0" y="723016"/>
            <a:ext cx="12173501" cy="867170"/>
          </a:xfrm>
        </p:spPr>
        <p:txBody>
          <a:bodyPr>
            <a:normAutofit/>
          </a:bodyPr>
          <a:lstStyle/>
          <a:p>
            <a:pPr algn="ctr"/>
            <a:r>
              <a:rPr lang="en-US" dirty="0"/>
              <a:t>Official visits to your Councils</a:t>
            </a:r>
          </a:p>
        </p:txBody>
      </p:sp>
      <p:pic>
        <p:nvPicPr>
          <p:cNvPr id="5" name="Picture 4"/>
          <p:cNvPicPr>
            <a:picLocks noChangeAspect="1"/>
          </p:cNvPicPr>
          <p:nvPr/>
        </p:nvPicPr>
        <p:blipFill rotWithShape="1">
          <a:blip r:embed="rId3"/>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1703184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723015"/>
            <a:ext cx="12171457" cy="914400"/>
          </a:xfrm>
        </p:spPr>
        <p:txBody>
          <a:bodyPr anchor="ctr">
            <a:normAutofit/>
          </a:bodyPr>
          <a:lstStyle/>
          <a:p>
            <a:r>
              <a:rPr lang="en-US" sz="4400" dirty="0"/>
              <a:t>Official Visits to Your Councils </a:t>
            </a:r>
          </a:p>
        </p:txBody>
      </p:sp>
      <p:pic>
        <p:nvPicPr>
          <p:cNvPr id="6" name="Picture 5"/>
          <p:cNvPicPr>
            <a:picLocks noChangeAspect="1"/>
          </p:cNvPicPr>
          <p:nvPr/>
        </p:nvPicPr>
        <p:blipFill>
          <a:blip r:embed="rId2"/>
          <a:stretch>
            <a:fillRect/>
          </a:stretch>
        </p:blipFill>
        <p:spPr>
          <a:xfrm>
            <a:off x="10271" y="1637415"/>
            <a:ext cx="12171457" cy="3706762"/>
          </a:xfrm>
          <a:prstGeom prst="rect">
            <a:avLst/>
          </a:prstGeom>
        </p:spPr>
      </p:pic>
      <p:sp>
        <p:nvSpPr>
          <p:cNvPr id="4" name="Rectangle 3"/>
          <p:cNvSpPr/>
          <p:nvPr/>
        </p:nvSpPr>
        <p:spPr>
          <a:xfrm>
            <a:off x="3048000" y="3105835"/>
            <a:ext cx="6096000" cy="338554"/>
          </a:xfrm>
          <a:prstGeom prst="rect">
            <a:avLst/>
          </a:prstGeom>
        </p:spPr>
        <p:txBody>
          <a:bodyPr>
            <a:spAutoFit/>
          </a:bodyPr>
          <a:lstStyle/>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3"/>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671903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23015"/>
            <a:ext cx="12192000" cy="914400"/>
          </a:xfrm>
        </p:spPr>
        <p:txBody>
          <a:bodyPr anchor="ctr">
            <a:normAutofit/>
          </a:bodyPr>
          <a:lstStyle/>
          <a:p>
            <a:r>
              <a:rPr lang="en-US" sz="4400" dirty="0"/>
              <a:t>Agenda for Council “Official” Visits</a:t>
            </a:r>
          </a:p>
        </p:txBody>
      </p:sp>
      <p:pic>
        <p:nvPicPr>
          <p:cNvPr id="5" name="Picture 4"/>
          <p:cNvPicPr>
            <a:picLocks noChangeAspect="1"/>
          </p:cNvPicPr>
          <p:nvPr/>
        </p:nvPicPr>
        <p:blipFill>
          <a:blip r:embed="rId2"/>
          <a:stretch>
            <a:fillRect/>
          </a:stretch>
        </p:blipFill>
        <p:spPr>
          <a:xfrm>
            <a:off x="2447362" y="1531090"/>
            <a:ext cx="7476134" cy="5326910"/>
          </a:xfrm>
          <a:prstGeom prst="rect">
            <a:avLst/>
          </a:prstGeom>
        </p:spPr>
      </p:pic>
      <p:pic>
        <p:nvPicPr>
          <p:cNvPr id="7" name="Picture 6"/>
          <p:cNvPicPr>
            <a:picLocks noChangeAspect="1"/>
          </p:cNvPicPr>
          <p:nvPr/>
        </p:nvPicPr>
        <p:blipFill rotWithShape="1">
          <a:blip r:embed="rId3"/>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2077898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3016"/>
            <a:ext cx="12192000" cy="903766"/>
          </a:xfrm>
        </p:spPr>
        <p:txBody>
          <a:bodyPr/>
          <a:lstStyle/>
          <a:p>
            <a:pPr algn="ctr"/>
            <a:r>
              <a:rPr lang="en-US" dirty="0"/>
              <a:t>District Meetings of Council Officers</a:t>
            </a:r>
          </a:p>
        </p:txBody>
      </p:sp>
      <p:pic>
        <p:nvPicPr>
          <p:cNvPr id="3" name="Picture 2"/>
          <p:cNvPicPr>
            <a:picLocks noChangeAspect="1"/>
          </p:cNvPicPr>
          <p:nvPr/>
        </p:nvPicPr>
        <p:blipFill>
          <a:blip r:embed="rId2"/>
          <a:stretch>
            <a:fillRect/>
          </a:stretch>
        </p:blipFill>
        <p:spPr>
          <a:xfrm>
            <a:off x="854578" y="1512482"/>
            <a:ext cx="10482845" cy="5028018"/>
          </a:xfrm>
          <a:prstGeom prst="rect">
            <a:avLst/>
          </a:prstGeom>
        </p:spPr>
      </p:pic>
      <p:pic>
        <p:nvPicPr>
          <p:cNvPr id="5" name="Picture 4"/>
          <p:cNvPicPr>
            <a:picLocks noChangeAspect="1"/>
          </p:cNvPicPr>
          <p:nvPr/>
        </p:nvPicPr>
        <p:blipFill rotWithShape="1">
          <a:blip r:embed="rId3"/>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05722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1116"/>
            <a:ext cx="12192000" cy="893135"/>
          </a:xfrm>
        </p:spPr>
        <p:txBody>
          <a:bodyPr/>
          <a:lstStyle/>
          <a:p>
            <a:pPr algn="ctr"/>
            <a:r>
              <a:rPr lang="en-US" dirty="0"/>
              <a:t>Learning Objectives</a:t>
            </a:r>
          </a:p>
        </p:txBody>
      </p:sp>
      <p:sp>
        <p:nvSpPr>
          <p:cNvPr id="3" name="Content Placeholder 2"/>
          <p:cNvSpPr>
            <a:spLocks noGrp="1"/>
          </p:cNvSpPr>
          <p:nvPr>
            <p:ph idx="1"/>
          </p:nvPr>
        </p:nvSpPr>
        <p:spPr>
          <a:xfrm>
            <a:off x="606056" y="1584251"/>
            <a:ext cx="10930270" cy="4592712"/>
          </a:xfrm>
        </p:spPr>
        <p:txBody>
          <a:bodyPr>
            <a:normAutofit/>
          </a:bodyPr>
          <a:lstStyle/>
          <a:p>
            <a:r>
              <a:rPr lang="en-US" sz="4800" dirty="0"/>
              <a:t>By understanding your duties and responsibilities, you will help your councils to engage in the Order’s initiatives and also be the “go-to guys” in their parish focusing on charitable good works. </a:t>
            </a:r>
          </a:p>
        </p:txBody>
      </p:sp>
      <p:pic>
        <p:nvPicPr>
          <p:cNvPr id="5" name="Picture 4"/>
          <p:cNvPicPr>
            <a:picLocks noChangeAspect="1"/>
          </p:cNvPicPr>
          <p:nvPr/>
        </p:nvPicPr>
        <p:blipFill rotWithShape="1">
          <a:blip r:embed="rId2"/>
          <a:srcRect l="7035" t="11842" r="6967" b="45134"/>
          <a:stretch/>
        </p:blipFill>
        <p:spPr>
          <a:xfrm>
            <a:off x="-29497" y="0"/>
            <a:ext cx="12221497" cy="717153"/>
          </a:xfrm>
          <a:prstGeom prst="rect">
            <a:avLst/>
          </a:prstGeom>
        </p:spPr>
      </p:pic>
    </p:spTree>
    <p:extLst>
      <p:ext uri="{BB962C8B-B14F-4D97-AF65-F5344CB8AC3E}">
        <p14:creationId xmlns:p14="http://schemas.microsoft.com/office/powerpoint/2010/main" val="1773982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18360" y="723015"/>
            <a:ext cx="7955280" cy="6134985"/>
            <a:chOff x="2327779" y="723015"/>
            <a:chExt cx="7955280" cy="6134985"/>
          </a:xfrm>
        </p:grpSpPr>
        <p:pic>
          <p:nvPicPr>
            <p:cNvPr id="3" name="Picture 2"/>
            <p:cNvPicPr>
              <a:picLocks noChangeAspect="1"/>
            </p:cNvPicPr>
            <p:nvPr/>
          </p:nvPicPr>
          <p:blipFill rotWithShape="1">
            <a:blip r:embed="rId2"/>
            <a:srcRect t="38875" r="36674" b="25258"/>
            <a:stretch/>
          </p:blipFill>
          <p:spPr>
            <a:xfrm>
              <a:off x="2327779" y="723015"/>
              <a:ext cx="7955280" cy="2161143"/>
            </a:xfrm>
            <a:prstGeom prst="rect">
              <a:avLst/>
            </a:prstGeom>
          </p:spPr>
        </p:pic>
        <p:pic>
          <p:nvPicPr>
            <p:cNvPr id="4" name="Picture 3"/>
            <p:cNvPicPr>
              <a:picLocks noChangeAspect="1"/>
            </p:cNvPicPr>
            <p:nvPr/>
          </p:nvPicPr>
          <p:blipFill>
            <a:blip r:embed="rId3"/>
            <a:stretch>
              <a:fillRect/>
            </a:stretch>
          </p:blipFill>
          <p:spPr>
            <a:xfrm>
              <a:off x="2327779" y="2884158"/>
              <a:ext cx="7955280" cy="3973842"/>
            </a:xfrm>
            <a:prstGeom prst="rect">
              <a:avLst/>
            </a:prstGeom>
          </p:spPr>
        </p:pic>
      </p:grpSp>
      <p:pic>
        <p:nvPicPr>
          <p:cNvPr id="8" name="Picture 7"/>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4251051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18360" y="723014"/>
            <a:ext cx="7955280" cy="6046085"/>
            <a:chOff x="2135437" y="1626782"/>
            <a:chExt cx="7921124" cy="5142318"/>
          </a:xfrm>
        </p:grpSpPr>
        <p:pic>
          <p:nvPicPr>
            <p:cNvPr id="3" name="Picture 2"/>
            <p:cNvPicPr>
              <a:picLocks noChangeAspect="1"/>
            </p:cNvPicPr>
            <p:nvPr/>
          </p:nvPicPr>
          <p:blipFill rotWithShape="1">
            <a:blip r:embed="rId2"/>
            <a:srcRect l="24437" t="61607"/>
            <a:stretch/>
          </p:blipFill>
          <p:spPr>
            <a:xfrm>
              <a:off x="2135438" y="1626782"/>
              <a:ext cx="7921123" cy="1930400"/>
            </a:xfrm>
            <a:prstGeom prst="rect">
              <a:avLst/>
            </a:prstGeom>
          </p:spPr>
        </p:pic>
        <p:pic>
          <p:nvPicPr>
            <p:cNvPr id="5" name="Picture 4"/>
            <p:cNvPicPr>
              <a:picLocks noChangeAspect="1"/>
            </p:cNvPicPr>
            <p:nvPr/>
          </p:nvPicPr>
          <p:blipFill>
            <a:blip r:embed="rId3"/>
            <a:stretch>
              <a:fillRect/>
            </a:stretch>
          </p:blipFill>
          <p:spPr>
            <a:xfrm>
              <a:off x="2135437" y="3557182"/>
              <a:ext cx="7921123" cy="3211918"/>
            </a:xfrm>
            <a:prstGeom prst="rect">
              <a:avLst/>
            </a:prstGeom>
          </p:spPr>
        </p:pic>
      </p:grpSp>
      <p:pic>
        <p:nvPicPr>
          <p:cNvPr id="8" name="Picture 7"/>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167631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723016"/>
            <a:ext cx="12173501" cy="885862"/>
          </a:xfrm>
          <a:prstGeom prst="rect">
            <a:avLst/>
          </a:prstGeom>
        </p:spPr>
        <p:txBody>
          <a:bodyPr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br>
            <a:r>
              <a:rPr lang="en-US" sz="9300" dirty="0"/>
              <a:t>Leadership provides vision and mission</a:t>
            </a:r>
          </a:p>
        </p:txBody>
      </p:sp>
      <p:pic>
        <p:nvPicPr>
          <p:cNvPr id="2" name="Picture 1"/>
          <p:cNvPicPr>
            <a:picLocks noChangeAspect="1"/>
          </p:cNvPicPr>
          <p:nvPr/>
        </p:nvPicPr>
        <p:blipFill>
          <a:blip r:embed="rId2"/>
          <a:stretch>
            <a:fillRect/>
          </a:stretch>
        </p:blipFill>
        <p:spPr>
          <a:xfrm>
            <a:off x="717550" y="1608878"/>
            <a:ext cx="11052166" cy="4766522"/>
          </a:xfrm>
          <a:prstGeom prst="rect">
            <a:avLst/>
          </a:prstGeom>
        </p:spPr>
      </p:pic>
      <p:pic>
        <p:nvPicPr>
          <p:cNvPr id="6" name="Picture 5"/>
          <p:cNvPicPr>
            <a:picLocks noChangeAspect="1"/>
          </p:cNvPicPr>
          <p:nvPr/>
        </p:nvPicPr>
        <p:blipFill rotWithShape="1">
          <a:blip r:embed="rId3"/>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17850434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 y="1432260"/>
            <a:ext cx="11521440" cy="3993480"/>
          </a:xfrm>
          <a:prstGeom prst="rect">
            <a:avLst/>
          </a:prstGeom>
        </p:spPr>
      </p:pic>
      <p:pic>
        <p:nvPicPr>
          <p:cNvPr id="5" name="Picture 4"/>
          <p:cNvPicPr>
            <a:picLocks noChangeAspect="1"/>
          </p:cNvPicPr>
          <p:nvPr/>
        </p:nvPicPr>
        <p:blipFill rotWithShape="1">
          <a:blip r:embed="rId3"/>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2575342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 y="1915737"/>
            <a:ext cx="11521440" cy="3026526"/>
          </a:xfrm>
          <a:prstGeom prst="rect">
            <a:avLst/>
          </a:prstGeom>
        </p:spPr>
      </p:pic>
      <p:pic>
        <p:nvPicPr>
          <p:cNvPr id="5" name="Picture 4"/>
          <p:cNvPicPr>
            <a:picLocks noChangeAspect="1"/>
          </p:cNvPicPr>
          <p:nvPr/>
        </p:nvPicPr>
        <p:blipFill rotWithShape="1">
          <a:blip r:embed="rId3"/>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2937741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330" b="-1"/>
          <a:stretch/>
        </p:blipFill>
        <p:spPr>
          <a:xfrm>
            <a:off x="335280" y="1583351"/>
            <a:ext cx="11521440" cy="3691298"/>
          </a:xfrm>
          <a:prstGeom prst="rect">
            <a:avLst/>
          </a:prstGeom>
        </p:spPr>
      </p:pic>
      <p:pic>
        <p:nvPicPr>
          <p:cNvPr id="5" name="Picture 4"/>
          <p:cNvPicPr>
            <a:picLocks noChangeAspect="1"/>
          </p:cNvPicPr>
          <p:nvPr/>
        </p:nvPicPr>
        <p:blipFill rotWithShape="1">
          <a:blip r:embed="rId3"/>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667336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52990"/>
            <a:ext cx="6889898" cy="5905010"/>
          </a:xfrm>
        </p:spPr>
        <p:txBody>
          <a:bodyPr/>
          <a:lstStyle/>
          <a:p>
            <a:pPr marL="457200" lvl="1" indent="0">
              <a:buNone/>
            </a:pPr>
            <a:endParaRPr lang="en-US" sz="1050" dirty="0"/>
          </a:p>
          <a:p>
            <a:pPr marL="914400" lvl="1" indent="-457200">
              <a:buFont typeface="+mj-lt"/>
              <a:buAutoNum type="alphaLcParenR"/>
            </a:pPr>
            <a:endParaRPr lang="en-US" sz="1050" dirty="0"/>
          </a:p>
          <a:p>
            <a:pPr lvl="1">
              <a:buFont typeface="+mj-lt"/>
              <a:buAutoNum type="arabicPeriod"/>
            </a:pPr>
            <a:endParaRPr lang="en-US" sz="1050" dirty="0"/>
          </a:p>
          <a:p>
            <a:pPr marL="914400" lvl="1" indent="-457200">
              <a:buFont typeface="+mj-lt"/>
              <a:buAutoNum type="alphaLcParenR"/>
            </a:pPr>
            <a:endParaRPr lang="en-US" sz="1050" dirty="0"/>
          </a:p>
          <a:p>
            <a:pPr marL="914400" lvl="1" indent="-457200">
              <a:buFont typeface="+mj-lt"/>
              <a:buAutoNum type="alphaLcParenR"/>
            </a:pPr>
            <a:endParaRPr lang="en-US" sz="1050" dirty="0"/>
          </a:p>
          <a:p>
            <a:pPr marL="457200" lvl="1" indent="0">
              <a:buNone/>
            </a:pPr>
            <a:endParaRPr lang="en-US" sz="1050" dirty="0"/>
          </a:p>
          <a:p>
            <a:pPr marL="514350" indent="-514350">
              <a:buFont typeface="+mj-lt"/>
              <a:buAutoNum type="arabicPeriod"/>
            </a:pPr>
            <a:endParaRPr lang="en-US" dirty="0"/>
          </a:p>
        </p:txBody>
      </p:sp>
      <p:sp>
        <p:nvSpPr>
          <p:cNvPr id="4" name="Rectangle 3"/>
          <p:cNvSpPr/>
          <p:nvPr/>
        </p:nvSpPr>
        <p:spPr>
          <a:xfrm>
            <a:off x="610042" y="0"/>
            <a:ext cx="6460609" cy="7040128"/>
          </a:xfrm>
          <a:prstGeom prst="rect">
            <a:avLst/>
          </a:prstGeom>
        </p:spPr>
        <p:txBody>
          <a:bodyPr wrap="square">
            <a:spAutoFit/>
          </a:bodyPr>
          <a:lstStyle/>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SAMPLE SUGGESTED DISTRICT MEETING AGENDA</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Opening Prayer, Salute to Country, Welcome, Introductions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Meeting Overview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Chaplain’s Message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Building the Domestic Church While Strengthening Our Parish</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How well did each council assist the pastor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What new programs did each council initiate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Fraternal Leader Success Planner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Measuring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What has been accomplished?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Planning Ahead for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How to help more people, raise additional charitable dollars, and increase volunteer hours?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Council Progress toward Earning the Star Council Award</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Membership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Introduce/Review Recruitment Plan and Incentives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Incentives and Recruitment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Goals and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District and Council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Membership Recruiting Materials </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Outline Retention Program</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Current Schedule of Degrees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Admission Degree Council Schedule</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Formation Degree Schedule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Knighthood Degree Schedule (and requests)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Insurance Initiatives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General/Field Agent Report and Remarks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News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Program Spotlight</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Fraternal Benefits Nights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Helping councils to attain their insurance goals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Program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Programs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Area Council Events of Note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Correspondence and Reports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 Discussion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Closing Remarks </a:t>
            </a:r>
          </a:p>
          <a:p>
            <a:pPr marL="342900" marR="0" lvl="0" indent="-342900">
              <a:lnSpc>
                <a:spcPct val="107000"/>
              </a:lnSpc>
              <a:spcBef>
                <a:spcPts val="0"/>
              </a:spcBef>
              <a:spcAft>
                <a:spcPts val="80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Closing Prayer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2"/>
          <a:srcRect l="4249" t="25217" b="41760"/>
          <a:stretch/>
        </p:blipFill>
        <p:spPr>
          <a:xfrm>
            <a:off x="6998208" y="-1"/>
            <a:ext cx="5193792" cy="585766"/>
          </a:xfrm>
          <a:prstGeom prst="rect">
            <a:avLst/>
          </a:prstGeom>
          <a:ln w="12700">
            <a:solidFill>
              <a:schemeClr val="tx1"/>
            </a:solidFill>
          </a:ln>
        </p:spPr>
      </p:pic>
    </p:spTree>
    <p:extLst>
      <p:ext uri="{BB962C8B-B14F-4D97-AF65-F5344CB8AC3E}">
        <p14:creationId xmlns:p14="http://schemas.microsoft.com/office/powerpoint/2010/main" val="420091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52990"/>
            <a:ext cx="6889898" cy="5905010"/>
          </a:xfrm>
        </p:spPr>
        <p:txBody>
          <a:bodyPr/>
          <a:lstStyle/>
          <a:p>
            <a:pPr marL="457200" lvl="1" indent="0">
              <a:buNone/>
            </a:pPr>
            <a:endParaRPr lang="en-US" sz="1050" dirty="0"/>
          </a:p>
          <a:p>
            <a:pPr marL="914400" lvl="1" indent="-457200">
              <a:buFont typeface="+mj-lt"/>
              <a:buAutoNum type="alphaLcParenR"/>
            </a:pPr>
            <a:endParaRPr lang="en-US" sz="1050" dirty="0"/>
          </a:p>
          <a:p>
            <a:pPr lvl="1">
              <a:buFont typeface="+mj-lt"/>
              <a:buAutoNum type="arabicPeriod"/>
            </a:pPr>
            <a:endParaRPr lang="en-US" sz="1050" dirty="0"/>
          </a:p>
          <a:p>
            <a:pPr marL="914400" lvl="1" indent="-457200">
              <a:buFont typeface="+mj-lt"/>
              <a:buAutoNum type="alphaLcParenR"/>
            </a:pPr>
            <a:endParaRPr lang="en-US" sz="1050" dirty="0"/>
          </a:p>
          <a:p>
            <a:pPr marL="914400" lvl="1" indent="-457200">
              <a:buFont typeface="+mj-lt"/>
              <a:buAutoNum type="alphaLcParenR"/>
            </a:pPr>
            <a:endParaRPr lang="en-US" sz="1050" dirty="0"/>
          </a:p>
          <a:p>
            <a:pPr marL="457200" lvl="1" indent="0">
              <a:buNone/>
            </a:pPr>
            <a:endParaRPr lang="en-US" sz="1050" dirty="0"/>
          </a:p>
          <a:p>
            <a:pPr marL="514350" indent="-514350">
              <a:buFont typeface="+mj-lt"/>
              <a:buAutoNum type="arabicPeriod"/>
            </a:pPr>
            <a:endParaRPr lang="en-US" dirty="0"/>
          </a:p>
        </p:txBody>
      </p:sp>
      <p:sp>
        <p:nvSpPr>
          <p:cNvPr id="4" name="Rectangle 3"/>
          <p:cNvSpPr/>
          <p:nvPr/>
        </p:nvSpPr>
        <p:spPr>
          <a:xfrm>
            <a:off x="610042" y="0"/>
            <a:ext cx="6460609" cy="7040128"/>
          </a:xfrm>
          <a:prstGeom prst="rect">
            <a:avLst/>
          </a:prstGeom>
        </p:spPr>
        <p:txBody>
          <a:bodyPr wrap="square">
            <a:spAutoFit/>
          </a:bodyPr>
          <a:lstStyle/>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SAMPLE SUGGESTED DISTRICT MEETING AGENDA</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Opening Prayer, Salute to Country, Welcome, Introductions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Meeting Overview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Chaplain’s Message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Building the Domestic Church While Strengthening Our Parish</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How well did each council assist the pastor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What new programs did each council initiate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Fraternal Leader Success Planner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Measuring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What has been accomplished?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Planning Ahead for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How to help more people, raise additional charitable dollars, and increase volunteer hours?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Council Progress toward Earning the Star Council Award</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Membership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Introduce/Review Recruitment Plan and Incentives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Incentives and Recruitment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Goals and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District and Council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Membership Recruiting Materials </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Outline Retention Program</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Current Schedule of Degrees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Admission Degree Council Schedule</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Formation Degree Schedule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Knighthood Degree Schedule (and requests)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Insurance Initiatives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General/Field Agent Report and Remarks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News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Program Spotlight</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Fraternal Benefits Nights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Helping councils to attain their insurance goals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Program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Programs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Area Council Events of Note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Correspondence and Reports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 Discussion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Closing Remarks </a:t>
            </a:r>
          </a:p>
          <a:p>
            <a:pPr marL="342900" marR="0" lvl="0" indent="-342900">
              <a:lnSpc>
                <a:spcPct val="107000"/>
              </a:lnSpc>
              <a:spcBef>
                <a:spcPts val="0"/>
              </a:spcBef>
              <a:spcAft>
                <a:spcPts val="80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Closing Prayer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2"/>
          <a:srcRect l="4249" t="25217" b="41760"/>
          <a:stretch/>
        </p:blipFill>
        <p:spPr>
          <a:xfrm>
            <a:off x="6998208" y="-1"/>
            <a:ext cx="5193792" cy="585766"/>
          </a:xfrm>
          <a:prstGeom prst="rect">
            <a:avLst/>
          </a:prstGeom>
          <a:ln w="12700">
            <a:solidFill>
              <a:schemeClr val="tx1"/>
            </a:solidFill>
          </a:ln>
        </p:spPr>
      </p:pic>
      <p:pic>
        <p:nvPicPr>
          <p:cNvPr id="6" name="Picture 5"/>
          <p:cNvPicPr>
            <a:picLocks noChangeAspect="1"/>
          </p:cNvPicPr>
          <p:nvPr/>
        </p:nvPicPr>
        <p:blipFill rotWithShape="1">
          <a:blip r:embed="rId3"/>
          <a:srcRect l="1922" t="21968" r="2210" b="40138"/>
          <a:stretch/>
        </p:blipFill>
        <p:spPr>
          <a:xfrm>
            <a:off x="6998208" y="718891"/>
            <a:ext cx="5189634" cy="733647"/>
          </a:xfrm>
          <a:prstGeom prst="rect">
            <a:avLst/>
          </a:prstGeom>
          <a:ln w="12700">
            <a:solidFill>
              <a:schemeClr val="tx1"/>
            </a:solidFill>
          </a:ln>
        </p:spPr>
      </p:pic>
    </p:spTree>
    <p:extLst>
      <p:ext uri="{BB962C8B-B14F-4D97-AF65-F5344CB8AC3E}">
        <p14:creationId xmlns:p14="http://schemas.microsoft.com/office/powerpoint/2010/main" val="644092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52990"/>
            <a:ext cx="6889898" cy="5905010"/>
          </a:xfrm>
        </p:spPr>
        <p:txBody>
          <a:bodyPr/>
          <a:lstStyle/>
          <a:p>
            <a:pPr marL="457200" lvl="1" indent="0">
              <a:buNone/>
            </a:pPr>
            <a:endParaRPr lang="en-US" sz="1050" dirty="0"/>
          </a:p>
          <a:p>
            <a:pPr marL="914400" lvl="1" indent="-457200">
              <a:buFont typeface="+mj-lt"/>
              <a:buAutoNum type="alphaLcParenR"/>
            </a:pPr>
            <a:endParaRPr lang="en-US" sz="1050" dirty="0"/>
          </a:p>
          <a:p>
            <a:pPr lvl="1">
              <a:buFont typeface="+mj-lt"/>
              <a:buAutoNum type="arabicPeriod"/>
            </a:pPr>
            <a:endParaRPr lang="en-US" sz="1050" dirty="0"/>
          </a:p>
          <a:p>
            <a:pPr marL="914400" lvl="1" indent="-457200">
              <a:buFont typeface="+mj-lt"/>
              <a:buAutoNum type="alphaLcParenR"/>
            </a:pPr>
            <a:endParaRPr lang="en-US" sz="1050" dirty="0"/>
          </a:p>
          <a:p>
            <a:pPr marL="914400" lvl="1" indent="-457200">
              <a:buFont typeface="+mj-lt"/>
              <a:buAutoNum type="alphaLcParenR"/>
            </a:pPr>
            <a:endParaRPr lang="en-US" sz="1050" dirty="0"/>
          </a:p>
          <a:p>
            <a:pPr marL="457200" lvl="1" indent="0">
              <a:buNone/>
            </a:pPr>
            <a:endParaRPr lang="en-US" sz="1050" dirty="0"/>
          </a:p>
          <a:p>
            <a:pPr marL="514350" indent="-514350">
              <a:buFont typeface="+mj-lt"/>
              <a:buAutoNum type="arabicPeriod"/>
            </a:pPr>
            <a:endParaRPr lang="en-US" dirty="0"/>
          </a:p>
        </p:txBody>
      </p:sp>
      <p:sp>
        <p:nvSpPr>
          <p:cNvPr id="4" name="Rectangle 3"/>
          <p:cNvSpPr/>
          <p:nvPr/>
        </p:nvSpPr>
        <p:spPr>
          <a:xfrm>
            <a:off x="610042" y="0"/>
            <a:ext cx="6460609" cy="7040128"/>
          </a:xfrm>
          <a:prstGeom prst="rect">
            <a:avLst/>
          </a:prstGeom>
        </p:spPr>
        <p:txBody>
          <a:bodyPr wrap="square">
            <a:spAutoFit/>
          </a:bodyPr>
          <a:lstStyle/>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SAMPLE SUGGESTED DISTRICT MEETING AGENDA</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Opening Prayer, Salute to Country, Welcome, Introductions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Meeting Overview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Chaplain’s Message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Building the Domestic Church While Strengthening Our Parish</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How well did each council assist the pastor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What new programs did each council initiate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Fraternal Leader Success Planner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Measuring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What has been accomplished?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Planning Ahead for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How to help more people, raise additional charitable dollars, and increase volunteer hours?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Council Progress toward Earning the Star Council Award</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Membership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Introduce/Review Recruitment Plan and Incentives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Incentives and Recruitment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Goals and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District and Council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Membership Recruiting Materials </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Outline Retention Program</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Current Schedule of Degrees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Admission Degree Council Schedule</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Formation Degree Schedule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Knighthood Degree Schedule (and requests)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Insurance Initiatives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General/Field Agent Report and Remarks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News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Program Spotlight</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Fraternal Benefits Nights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Helping councils to attain their insurance goals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Program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Programs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Area Council Events of Note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Correspondence and Reports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 Discussion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Closing Remarks </a:t>
            </a:r>
          </a:p>
          <a:p>
            <a:pPr marL="342900" marR="0" lvl="0" indent="-342900">
              <a:lnSpc>
                <a:spcPct val="107000"/>
              </a:lnSpc>
              <a:spcBef>
                <a:spcPts val="0"/>
              </a:spcBef>
              <a:spcAft>
                <a:spcPts val="80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Closing Prayer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2"/>
          <a:srcRect l="4249" t="25217" b="41760"/>
          <a:stretch/>
        </p:blipFill>
        <p:spPr>
          <a:xfrm>
            <a:off x="6998208" y="-1"/>
            <a:ext cx="5193792" cy="585766"/>
          </a:xfrm>
          <a:prstGeom prst="rect">
            <a:avLst/>
          </a:prstGeom>
          <a:ln w="12700">
            <a:solidFill>
              <a:schemeClr val="tx1"/>
            </a:solidFill>
          </a:ln>
        </p:spPr>
      </p:pic>
      <p:pic>
        <p:nvPicPr>
          <p:cNvPr id="6" name="Picture 5"/>
          <p:cNvPicPr>
            <a:picLocks noChangeAspect="1"/>
          </p:cNvPicPr>
          <p:nvPr/>
        </p:nvPicPr>
        <p:blipFill rotWithShape="1">
          <a:blip r:embed="rId3"/>
          <a:srcRect l="1922" t="21968" r="2210" b="40138"/>
          <a:stretch/>
        </p:blipFill>
        <p:spPr>
          <a:xfrm>
            <a:off x="6998208" y="718891"/>
            <a:ext cx="5189634" cy="733647"/>
          </a:xfrm>
          <a:prstGeom prst="rect">
            <a:avLst/>
          </a:prstGeom>
          <a:ln w="12700">
            <a:solidFill>
              <a:schemeClr val="tx1"/>
            </a:solidFill>
          </a:ln>
        </p:spPr>
      </p:pic>
      <p:pic>
        <p:nvPicPr>
          <p:cNvPr id="8" name="Content Placeholder 6"/>
          <p:cNvPicPr>
            <a:picLocks noChangeAspect="1"/>
          </p:cNvPicPr>
          <p:nvPr/>
        </p:nvPicPr>
        <p:blipFill rotWithShape="1">
          <a:blip r:embed="rId4"/>
          <a:srcRect t="18762" r="2076" b="39965"/>
          <a:stretch/>
        </p:blipFill>
        <p:spPr>
          <a:xfrm>
            <a:off x="6998208" y="1585664"/>
            <a:ext cx="5189634" cy="701750"/>
          </a:xfrm>
          <a:prstGeom prst="rect">
            <a:avLst/>
          </a:prstGeom>
          <a:ln w="12700">
            <a:solidFill>
              <a:schemeClr val="tx1"/>
            </a:solidFill>
          </a:ln>
        </p:spPr>
      </p:pic>
    </p:spTree>
    <p:extLst>
      <p:ext uri="{BB962C8B-B14F-4D97-AF65-F5344CB8AC3E}">
        <p14:creationId xmlns:p14="http://schemas.microsoft.com/office/powerpoint/2010/main" val="11431743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52990"/>
            <a:ext cx="6889898" cy="5905010"/>
          </a:xfrm>
        </p:spPr>
        <p:txBody>
          <a:bodyPr/>
          <a:lstStyle/>
          <a:p>
            <a:pPr marL="457200" lvl="1" indent="0">
              <a:buNone/>
            </a:pPr>
            <a:endParaRPr lang="en-US" sz="1050" dirty="0"/>
          </a:p>
          <a:p>
            <a:pPr marL="914400" lvl="1" indent="-457200">
              <a:buFont typeface="+mj-lt"/>
              <a:buAutoNum type="alphaLcParenR"/>
            </a:pPr>
            <a:endParaRPr lang="en-US" sz="1050" dirty="0"/>
          </a:p>
          <a:p>
            <a:pPr lvl="1">
              <a:buFont typeface="+mj-lt"/>
              <a:buAutoNum type="arabicPeriod"/>
            </a:pPr>
            <a:endParaRPr lang="en-US" sz="1050" dirty="0"/>
          </a:p>
          <a:p>
            <a:pPr marL="914400" lvl="1" indent="-457200">
              <a:buFont typeface="+mj-lt"/>
              <a:buAutoNum type="alphaLcParenR"/>
            </a:pPr>
            <a:endParaRPr lang="en-US" sz="1050" dirty="0"/>
          </a:p>
          <a:p>
            <a:pPr marL="914400" lvl="1" indent="-457200">
              <a:buFont typeface="+mj-lt"/>
              <a:buAutoNum type="alphaLcParenR"/>
            </a:pPr>
            <a:endParaRPr lang="en-US" sz="1050" dirty="0"/>
          </a:p>
          <a:p>
            <a:pPr marL="457200" lvl="1" indent="0">
              <a:buNone/>
            </a:pPr>
            <a:endParaRPr lang="en-US" sz="1050" dirty="0"/>
          </a:p>
          <a:p>
            <a:pPr marL="514350" indent="-514350">
              <a:buFont typeface="+mj-lt"/>
              <a:buAutoNum type="arabicPeriod"/>
            </a:pPr>
            <a:endParaRPr lang="en-US" dirty="0"/>
          </a:p>
        </p:txBody>
      </p:sp>
      <p:sp>
        <p:nvSpPr>
          <p:cNvPr id="4" name="Rectangle 3"/>
          <p:cNvSpPr/>
          <p:nvPr/>
        </p:nvSpPr>
        <p:spPr>
          <a:xfrm>
            <a:off x="610042" y="0"/>
            <a:ext cx="6460609" cy="7040128"/>
          </a:xfrm>
          <a:prstGeom prst="rect">
            <a:avLst/>
          </a:prstGeom>
        </p:spPr>
        <p:txBody>
          <a:bodyPr wrap="square">
            <a:spAutoFit/>
          </a:bodyPr>
          <a:lstStyle/>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SAMPLE SUGGESTED DISTRICT MEETING AGENDA</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Opening Prayer, Salute to Country, Welcome, Introductions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Meeting Overview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Chaplain’s Message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Building the Domestic Church While Strengthening Our Parish</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How well did each council assist the pastor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What new programs did each council initiate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Fraternal Leader Success Planner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Measuring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What has been accomplished?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Planning Ahead for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How to help more people, raise additional charitable dollars, and increase volunteer hours?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Council Progress toward Earning the Star Council Award</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Membership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Introduce/Review Recruitment Plan and Incentives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Incentives and Recruitment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Goals and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District and Council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Membership Recruiting Materials </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Outline Retention Program</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Current Schedule of Degrees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Admission Degree Council Schedule</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Formation Degree Schedule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Knighthood Degree Schedule (and requests)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Insurance Initiatives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General/Field Agent Report and Remarks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News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Program Spotlight</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Fraternal Benefits Nights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Helping councils to attain their insurance goals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Program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Programs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Area Council Events of Note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Correspondence and Reports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 Discussion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Closing Remarks </a:t>
            </a:r>
          </a:p>
          <a:p>
            <a:pPr marL="342900" marR="0" lvl="0" indent="-342900">
              <a:lnSpc>
                <a:spcPct val="107000"/>
              </a:lnSpc>
              <a:spcBef>
                <a:spcPts val="0"/>
              </a:spcBef>
              <a:spcAft>
                <a:spcPts val="80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Closing Prayer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2"/>
          <a:srcRect l="4249" t="25217" b="41760"/>
          <a:stretch/>
        </p:blipFill>
        <p:spPr>
          <a:xfrm>
            <a:off x="6998208" y="-1"/>
            <a:ext cx="5193792" cy="585766"/>
          </a:xfrm>
          <a:prstGeom prst="rect">
            <a:avLst/>
          </a:prstGeom>
          <a:ln w="12700">
            <a:solidFill>
              <a:schemeClr val="tx1"/>
            </a:solidFill>
          </a:ln>
        </p:spPr>
      </p:pic>
      <p:pic>
        <p:nvPicPr>
          <p:cNvPr id="6" name="Picture 5"/>
          <p:cNvPicPr>
            <a:picLocks noChangeAspect="1"/>
          </p:cNvPicPr>
          <p:nvPr/>
        </p:nvPicPr>
        <p:blipFill rotWithShape="1">
          <a:blip r:embed="rId3"/>
          <a:srcRect l="1922" t="21968" r="2210" b="40138"/>
          <a:stretch/>
        </p:blipFill>
        <p:spPr>
          <a:xfrm>
            <a:off x="6998208" y="718891"/>
            <a:ext cx="5189634" cy="733647"/>
          </a:xfrm>
          <a:prstGeom prst="rect">
            <a:avLst/>
          </a:prstGeom>
          <a:ln w="12700">
            <a:solidFill>
              <a:schemeClr val="tx1"/>
            </a:solidFill>
          </a:ln>
        </p:spPr>
      </p:pic>
      <p:pic>
        <p:nvPicPr>
          <p:cNvPr id="8" name="Content Placeholder 6"/>
          <p:cNvPicPr>
            <a:picLocks noChangeAspect="1"/>
          </p:cNvPicPr>
          <p:nvPr/>
        </p:nvPicPr>
        <p:blipFill rotWithShape="1">
          <a:blip r:embed="rId4"/>
          <a:srcRect t="18762" r="2076" b="39965"/>
          <a:stretch/>
        </p:blipFill>
        <p:spPr>
          <a:xfrm>
            <a:off x="6998208" y="1585664"/>
            <a:ext cx="5189634" cy="701750"/>
          </a:xfrm>
          <a:prstGeom prst="rect">
            <a:avLst/>
          </a:prstGeom>
          <a:ln w="12700">
            <a:solidFill>
              <a:schemeClr val="tx1"/>
            </a:solidFill>
          </a:ln>
        </p:spPr>
      </p:pic>
      <p:pic>
        <p:nvPicPr>
          <p:cNvPr id="9" name="Picture 8"/>
          <p:cNvPicPr>
            <a:picLocks noChangeAspect="1"/>
          </p:cNvPicPr>
          <p:nvPr/>
        </p:nvPicPr>
        <p:blipFill rotWithShape="1">
          <a:blip r:embed="rId3"/>
          <a:srcRect l="1950" t="22376" r="1919" b="35029"/>
          <a:stretch/>
        </p:blipFill>
        <p:spPr>
          <a:xfrm>
            <a:off x="6998208" y="2420540"/>
            <a:ext cx="5189634" cy="822402"/>
          </a:xfrm>
          <a:prstGeom prst="rect">
            <a:avLst/>
          </a:prstGeom>
          <a:ln w="12700">
            <a:solidFill>
              <a:schemeClr val="tx1"/>
            </a:solidFill>
          </a:ln>
        </p:spPr>
      </p:pic>
    </p:spTree>
    <p:extLst>
      <p:ext uri="{BB962C8B-B14F-4D97-AF65-F5344CB8AC3E}">
        <p14:creationId xmlns:p14="http://schemas.microsoft.com/office/powerpoint/2010/main" val="3441598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a:stretch/>
        </p:blipFill>
        <p:spPr>
          <a:xfrm>
            <a:off x="-4876800" y="0"/>
            <a:ext cx="21945600" cy="6846392"/>
          </a:xfrm>
          <a:prstGeom prst="rect">
            <a:avLst/>
          </a:prstGeom>
        </p:spPr>
      </p:pic>
      <p:pic>
        <p:nvPicPr>
          <p:cNvPr id="5" name="Content Placeholder 4"/>
          <p:cNvPicPr>
            <a:picLocks noGrp="1" noChangeAspect="1"/>
          </p:cNvPicPr>
          <p:nvPr>
            <p:ph idx="1"/>
          </p:nvPr>
        </p:nvPicPr>
        <p:blipFill>
          <a:blip r:embed="rId3"/>
          <a:stretch>
            <a:fillRect/>
          </a:stretch>
        </p:blipFill>
        <p:spPr>
          <a:xfrm>
            <a:off x="4729162" y="0"/>
            <a:ext cx="3552825" cy="4857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813" y="0"/>
            <a:ext cx="1308375" cy="1308375"/>
          </a:xfrm>
          <a:prstGeom prst="rect">
            <a:avLst/>
          </a:prstGeom>
        </p:spPr>
      </p:pic>
    </p:spTree>
    <p:extLst>
      <p:ext uri="{BB962C8B-B14F-4D97-AF65-F5344CB8AC3E}">
        <p14:creationId xmlns:p14="http://schemas.microsoft.com/office/powerpoint/2010/main" val="346392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52990"/>
            <a:ext cx="6889898" cy="5905010"/>
          </a:xfrm>
        </p:spPr>
        <p:txBody>
          <a:bodyPr/>
          <a:lstStyle/>
          <a:p>
            <a:pPr marL="457200" lvl="1" indent="0">
              <a:buNone/>
            </a:pPr>
            <a:endParaRPr lang="en-US" sz="1050" dirty="0"/>
          </a:p>
          <a:p>
            <a:pPr marL="914400" lvl="1" indent="-457200">
              <a:buFont typeface="+mj-lt"/>
              <a:buAutoNum type="alphaLcParenR"/>
            </a:pPr>
            <a:endParaRPr lang="en-US" sz="1050" dirty="0"/>
          </a:p>
          <a:p>
            <a:pPr lvl="1">
              <a:buFont typeface="+mj-lt"/>
              <a:buAutoNum type="arabicPeriod"/>
            </a:pPr>
            <a:endParaRPr lang="en-US" sz="1050" dirty="0"/>
          </a:p>
          <a:p>
            <a:pPr marL="914400" lvl="1" indent="-457200">
              <a:buFont typeface="+mj-lt"/>
              <a:buAutoNum type="alphaLcParenR"/>
            </a:pPr>
            <a:endParaRPr lang="en-US" sz="1050" dirty="0"/>
          </a:p>
          <a:p>
            <a:pPr marL="914400" lvl="1" indent="-457200">
              <a:buFont typeface="+mj-lt"/>
              <a:buAutoNum type="alphaLcParenR"/>
            </a:pPr>
            <a:endParaRPr lang="en-US" sz="1050" dirty="0"/>
          </a:p>
          <a:p>
            <a:pPr marL="457200" lvl="1" indent="0">
              <a:buNone/>
            </a:pPr>
            <a:endParaRPr lang="en-US" sz="1050" dirty="0"/>
          </a:p>
          <a:p>
            <a:pPr marL="514350" indent="-514350">
              <a:buFont typeface="+mj-lt"/>
              <a:buAutoNum type="arabicPeriod"/>
            </a:pPr>
            <a:endParaRPr lang="en-US" dirty="0"/>
          </a:p>
        </p:txBody>
      </p:sp>
      <p:sp>
        <p:nvSpPr>
          <p:cNvPr id="4" name="Rectangle 3"/>
          <p:cNvSpPr/>
          <p:nvPr/>
        </p:nvSpPr>
        <p:spPr>
          <a:xfrm>
            <a:off x="610042" y="0"/>
            <a:ext cx="6460609" cy="7040128"/>
          </a:xfrm>
          <a:prstGeom prst="rect">
            <a:avLst/>
          </a:prstGeom>
        </p:spPr>
        <p:txBody>
          <a:bodyPr wrap="square">
            <a:spAutoFit/>
          </a:bodyPr>
          <a:lstStyle/>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SAMPLE SUGGESTED DISTRICT MEETING AGENDA</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Opening Prayer, Salute to Country, Welcome, Introductions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Meeting Overview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Chaplain’s Message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Building the Domestic Church While Strengthening Our Parish</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How well did each council assist the pastor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What new programs did each council initiate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Fraternal Leader Success Planner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Measuring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What has been accomplished?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Planning Ahead for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How to help more people, raise additional charitable dollars, and increase volunteer hours?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Council Progress toward Earning the Star Council Award</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Membership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Introduce/Review Recruitment Plan and Incentives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Incentives and Recruitment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Goals and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District and Council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Membership Recruiting Materials </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Outline Retention Program</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Current Schedule of Degrees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Admission Degree Council Schedule</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Formation Degree Schedule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Knighthood Degree Schedule (and requests)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Insurance Initiatives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General/Field Agent Report and Remarks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News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Program Spotlight</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Fraternal Benefits Nights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Helping councils to attain their insurance goals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Program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Programs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Area Council Events of Note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Correspondence and Reports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 Discussion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Closing Remarks </a:t>
            </a:r>
          </a:p>
          <a:p>
            <a:pPr marL="342900" marR="0" lvl="0" indent="-342900">
              <a:lnSpc>
                <a:spcPct val="107000"/>
              </a:lnSpc>
              <a:spcBef>
                <a:spcPts val="0"/>
              </a:spcBef>
              <a:spcAft>
                <a:spcPts val="80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Closing Prayer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2"/>
          <a:srcRect l="4249" t="25217" b="41760"/>
          <a:stretch/>
        </p:blipFill>
        <p:spPr>
          <a:xfrm>
            <a:off x="6998208" y="-1"/>
            <a:ext cx="5193792" cy="585766"/>
          </a:xfrm>
          <a:prstGeom prst="rect">
            <a:avLst/>
          </a:prstGeom>
          <a:ln w="12700">
            <a:solidFill>
              <a:schemeClr val="tx1"/>
            </a:solidFill>
          </a:ln>
        </p:spPr>
      </p:pic>
      <p:pic>
        <p:nvPicPr>
          <p:cNvPr id="6" name="Picture 5"/>
          <p:cNvPicPr>
            <a:picLocks noChangeAspect="1"/>
          </p:cNvPicPr>
          <p:nvPr/>
        </p:nvPicPr>
        <p:blipFill rotWithShape="1">
          <a:blip r:embed="rId3"/>
          <a:srcRect l="1922" t="21968" r="2210" b="40138"/>
          <a:stretch/>
        </p:blipFill>
        <p:spPr>
          <a:xfrm>
            <a:off x="6998208" y="718891"/>
            <a:ext cx="5189634" cy="733647"/>
          </a:xfrm>
          <a:prstGeom prst="rect">
            <a:avLst/>
          </a:prstGeom>
          <a:ln w="12700">
            <a:solidFill>
              <a:schemeClr val="tx1"/>
            </a:solidFill>
          </a:ln>
        </p:spPr>
      </p:pic>
      <p:pic>
        <p:nvPicPr>
          <p:cNvPr id="8" name="Content Placeholder 6"/>
          <p:cNvPicPr>
            <a:picLocks noChangeAspect="1"/>
          </p:cNvPicPr>
          <p:nvPr/>
        </p:nvPicPr>
        <p:blipFill rotWithShape="1">
          <a:blip r:embed="rId4"/>
          <a:srcRect t="18762" r="2076" b="39965"/>
          <a:stretch/>
        </p:blipFill>
        <p:spPr>
          <a:xfrm>
            <a:off x="6998208" y="1585664"/>
            <a:ext cx="5189634" cy="701750"/>
          </a:xfrm>
          <a:prstGeom prst="rect">
            <a:avLst/>
          </a:prstGeom>
          <a:ln w="12700">
            <a:solidFill>
              <a:schemeClr val="tx1"/>
            </a:solidFill>
          </a:ln>
        </p:spPr>
      </p:pic>
      <p:pic>
        <p:nvPicPr>
          <p:cNvPr id="9" name="Picture 8"/>
          <p:cNvPicPr>
            <a:picLocks noChangeAspect="1"/>
          </p:cNvPicPr>
          <p:nvPr/>
        </p:nvPicPr>
        <p:blipFill rotWithShape="1">
          <a:blip r:embed="rId3"/>
          <a:srcRect l="1950" t="22376" r="1919" b="35029"/>
          <a:stretch/>
        </p:blipFill>
        <p:spPr>
          <a:xfrm>
            <a:off x="6998208" y="2420540"/>
            <a:ext cx="5189634" cy="822402"/>
          </a:xfrm>
          <a:prstGeom prst="rect">
            <a:avLst/>
          </a:prstGeom>
          <a:ln w="12700">
            <a:solidFill>
              <a:schemeClr val="tx1"/>
            </a:solidFill>
          </a:ln>
        </p:spPr>
      </p:pic>
      <p:pic>
        <p:nvPicPr>
          <p:cNvPr id="10" name="Picture 9"/>
          <p:cNvPicPr>
            <a:picLocks noChangeAspect="1"/>
          </p:cNvPicPr>
          <p:nvPr/>
        </p:nvPicPr>
        <p:blipFill rotWithShape="1">
          <a:blip r:embed="rId5"/>
          <a:srcRect l="1963" t="19255" b="36356"/>
          <a:stretch/>
        </p:blipFill>
        <p:spPr>
          <a:xfrm>
            <a:off x="6998208" y="3376068"/>
            <a:ext cx="5193792" cy="952940"/>
          </a:xfrm>
          <a:prstGeom prst="rect">
            <a:avLst/>
          </a:prstGeom>
          <a:ln w="12700">
            <a:solidFill>
              <a:schemeClr val="tx1"/>
            </a:solidFill>
          </a:ln>
        </p:spPr>
      </p:pic>
    </p:spTree>
    <p:extLst>
      <p:ext uri="{BB962C8B-B14F-4D97-AF65-F5344CB8AC3E}">
        <p14:creationId xmlns:p14="http://schemas.microsoft.com/office/powerpoint/2010/main" val="2566597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52990"/>
            <a:ext cx="6889898" cy="5905010"/>
          </a:xfrm>
        </p:spPr>
        <p:txBody>
          <a:bodyPr/>
          <a:lstStyle/>
          <a:p>
            <a:pPr marL="457200" lvl="1" indent="0">
              <a:buNone/>
            </a:pPr>
            <a:endParaRPr lang="en-US" sz="1050" dirty="0"/>
          </a:p>
          <a:p>
            <a:pPr marL="914400" lvl="1" indent="-457200">
              <a:buFont typeface="+mj-lt"/>
              <a:buAutoNum type="alphaLcParenR"/>
            </a:pPr>
            <a:endParaRPr lang="en-US" sz="1050" dirty="0"/>
          </a:p>
          <a:p>
            <a:pPr lvl="1">
              <a:buFont typeface="+mj-lt"/>
              <a:buAutoNum type="arabicPeriod"/>
            </a:pPr>
            <a:endParaRPr lang="en-US" sz="1050" dirty="0"/>
          </a:p>
          <a:p>
            <a:pPr marL="914400" lvl="1" indent="-457200">
              <a:buFont typeface="+mj-lt"/>
              <a:buAutoNum type="alphaLcParenR"/>
            </a:pPr>
            <a:endParaRPr lang="en-US" sz="1050" dirty="0"/>
          </a:p>
          <a:p>
            <a:pPr marL="914400" lvl="1" indent="-457200">
              <a:buFont typeface="+mj-lt"/>
              <a:buAutoNum type="alphaLcParenR"/>
            </a:pPr>
            <a:endParaRPr lang="en-US" sz="1050" dirty="0"/>
          </a:p>
          <a:p>
            <a:pPr marL="457200" lvl="1" indent="0">
              <a:buNone/>
            </a:pPr>
            <a:endParaRPr lang="en-US" sz="1050" dirty="0"/>
          </a:p>
          <a:p>
            <a:pPr marL="514350" indent="-514350">
              <a:buFont typeface="+mj-lt"/>
              <a:buAutoNum type="arabicPeriod"/>
            </a:pPr>
            <a:endParaRPr lang="en-US" dirty="0"/>
          </a:p>
        </p:txBody>
      </p:sp>
      <p:sp>
        <p:nvSpPr>
          <p:cNvPr id="4" name="Rectangle 3"/>
          <p:cNvSpPr/>
          <p:nvPr/>
        </p:nvSpPr>
        <p:spPr>
          <a:xfrm>
            <a:off x="610042" y="0"/>
            <a:ext cx="6460609" cy="7040128"/>
          </a:xfrm>
          <a:prstGeom prst="rect">
            <a:avLst/>
          </a:prstGeom>
        </p:spPr>
        <p:txBody>
          <a:bodyPr wrap="square">
            <a:spAutoFit/>
          </a:bodyPr>
          <a:lstStyle/>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SAMPLE SUGGESTED DISTRICT MEETING AGENDA</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Opening Prayer, Salute to Country, Welcome, Introductions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Meeting Overview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Chaplain’s Message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Building the Domestic Church While Strengthening Our Parish</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How well did each council assist the pastor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What new programs did each council initiate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Fraternal Leader Success Planner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Measuring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What has been accomplished?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Planning Ahead for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How to help more people, raise additional charitable dollars, and increase volunteer hours?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Council Progress toward Earning the Star Council Award</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Membership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Introduce/Review Recruitment Plan and Incentives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Incentives and Recruitment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Goals and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District and Council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Membership Recruiting Materials </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Outline Retention Program</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Current Schedule of Degrees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Admission Degree Council Schedule</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Formation Degree Schedule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Knighthood Degree Schedule (and requests)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Insurance Initiatives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General/Field Agent Report and Remarks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News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Program Spotlight</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Fraternal Benefits Nights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Helping councils to attain their insurance goals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Program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Programs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Area Council Events of Note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Correspondence and Reports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 Discussion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Closing Remarks </a:t>
            </a:r>
          </a:p>
          <a:p>
            <a:pPr marL="342900" marR="0" lvl="0" indent="-342900">
              <a:lnSpc>
                <a:spcPct val="107000"/>
              </a:lnSpc>
              <a:spcBef>
                <a:spcPts val="0"/>
              </a:spcBef>
              <a:spcAft>
                <a:spcPts val="80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Closing Prayer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2"/>
          <a:srcRect l="4249" t="25217" b="41760"/>
          <a:stretch/>
        </p:blipFill>
        <p:spPr>
          <a:xfrm>
            <a:off x="6998208" y="-1"/>
            <a:ext cx="5193792" cy="585766"/>
          </a:xfrm>
          <a:prstGeom prst="rect">
            <a:avLst/>
          </a:prstGeom>
          <a:ln w="12700">
            <a:solidFill>
              <a:schemeClr val="tx1"/>
            </a:solidFill>
          </a:ln>
        </p:spPr>
      </p:pic>
      <p:pic>
        <p:nvPicPr>
          <p:cNvPr id="6" name="Picture 5"/>
          <p:cNvPicPr>
            <a:picLocks noChangeAspect="1"/>
          </p:cNvPicPr>
          <p:nvPr/>
        </p:nvPicPr>
        <p:blipFill rotWithShape="1">
          <a:blip r:embed="rId3"/>
          <a:srcRect l="1922" t="21968" r="2210" b="40138"/>
          <a:stretch/>
        </p:blipFill>
        <p:spPr>
          <a:xfrm>
            <a:off x="6998208" y="718891"/>
            <a:ext cx="5189634" cy="733647"/>
          </a:xfrm>
          <a:prstGeom prst="rect">
            <a:avLst/>
          </a:prstGeom>
          <a:ln w="12700">
            <a:solidFill>
              <a:schemeClr val="tx1"/>
            </a:solidFill>
          </a:ln>
        </p:spPr>
      </p:pic>
      <p:pic>
        <p:nvPicPr>
          <p:cNvPr id="8" name="Content Placeholder 6"/>
          <p:cNvPicPr>
            <a:picLocks noChangeAspect="1"/>
          </p:cNvPicPr>
          <p:nvPr/>
        </p:nvPicPr>
        <p:blipFill rotWithShape="1">
          <a:blip r:embed="rId4"/>
          <a:srcRect t="18762" r="2076" b="39965"/>
          <a:stretch/>
        </p:blipFill>
        <p:spPr>
          <a:xfrm>
            <a:off x="6998208" y="1585664"/>
            <a:ext cx="5189634" cy="701750"/>
          </a:xfrm>
          <a:prstGeom prst="rect">
            <a:avLst/>
          </a:prstGeom>
          <a:ln w="12700">
            <a:solidFill>
              <a:schemeClr val="tx1"/>
            </a:solidFill>
          </a:ln>
        </p:spPr>
      </p:pic>
      <p:pic>
        <p:nvPicPr>
          <p:cNvPr id="9" name="Picture 8"/>
          <p:cNvPicPr>
            <a:picLocks noChangeAspect="1"/>
          </p:cNvPicPr>
          <p:nvPr/>
        </p:nvPicPr>
        <p:blipFill rotWithShape="1">
          <a:blip r:embed="rId3"/>
          <a:srcRect l="1950" t="22376" r="1919" b="35029"/>
          <a:stretch/>
        </p:blipFill>
        <p:spPr>
          <a:xfrm>
            <a:off x="6998208" y="2420540"/>
            <a:ext cx="5189634" cy="822402"/>
          </a:xfrm>
          <a:prstGeom prst="rect">
            <a:avLst/>
          </a:prstGeom>
          <a:ln w="12700">
            <a:solidFill>
              <a:schemeClr val="tx1"/>
            </a:solidFill>
          </a:ln>
        </p:spPr>
      </p:pic>
      <p:pic>
        <p:nvPicPr>
          <p:cNvPr id="10" name="Picture 9"/>
          <p:cNvPicPr>
            <a:picLocks noChangeAspect="1"/>
          </p:cNvPicPr>
          <p:nvPr/>
        </p:nvPicPr>
        <p:blipFill rotWithShape="1">
          <a:blip r:embed="rId5"/>
          <a:srcRect l="1963" t="19255" b="36356"/>
          <a:stretch/>
        </p:blipFill>
        <p:spPr>
          <a:xfrm>
            <a:off x="6998208" y="3376068"/>
            <a:ext cx="5193792" cy="952940"/>
          </a:xfrm>
          <a:prstGeom prst="rect">
            <a:avLst/>
          </a:prstGeom>
          <a:ln w="12700">
            <a:solidFill>
              <a:schemeClr val="tx1"/>
            </a:solidFill>
          </a:ln>
        </p:spPr>
      </p:pic>
      <p:pic>
        <p:nvPicPr>
          <p:cNvPr id="11" name="Picture 10"/>
          <p:cNvPicPr>
            <a:picLocks noChangeAspect="1"/>
          </p:cNvPicPr>
          <p:nvPr/>
        </p:nvPicPr>
        <p:blipFill rotWithShape="1">
          <a:blip r:embed="rId6"/>
          <a:srcRect l="5177" t="11250" r="4226" b="42864"/>
          <a:stretch/>
        </p:blipFill>
        <p:spPr>
          <a:xfrm>
            <a:off x="6998208" y="4462134"/>
            <a:ext cx="5193792" cy="784770"/>
          </a:xfrm>
          <a:prstGeom prst="rect">
            <a:avLst/>
          </a:prstGeom>
          <a:ln w="12700">
            <a:solidFill>
              <a:schemeClr val="tx1"/>
            </a:solidFill>
          </a:ln>
        </p:spPr>
      </p:pic>
    </p:spTree>
    <p:extLst>
      <p:ext uri="{BB962C8B-B14F-4D97-AF65-F5344CB8AC3E}">
        <p14:creationId xmlns:p14="http://schemas.microsoft.com/office/powerpoint/2010/main" val="10279179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52990"/>
            <a:ext cx="6889898" cy="5905010"/>
          </a:xfrm>
        </p:spPr>
        <p:txBody>
          <a:bodyPr/>
          <a:lstStyle/>
          <a:p>
            <a:pPr marL="457200" lvl="1" indent="0">
              <a:buNone/>
            </a:pPr>
            <a:endParaRPr lang="en-US" sz="1050" dirty="0"/>
          </a:p>
          <a:p>
            <a:pPr marL="914400" lvl="1" indent="-457200">
              <a:buFont typeface="+mj-lt"/>
              <a:buAutoNum type="alphaLcParenR"/>
            </a:pPr>
            <a:endParaRPr lang="en-US" sz="1050" dirty="0"/>
          </a:p>
          <a:p>
            <a:pPr lvl="1">
              <a:buFont typeface="+mj-lt"/>
              <a:buAutoNum type="arabicPeriod"/>
            </a:pPr>
            <a:endParaRPr lang="en-US" sz="1050" dirty="0"/>
          </a:p>
          <a:p>
            <a:pPr marL="914400" lvl="1" indent="-457200">
              <a:buFont typeface="+mj-lt"/>
              <a:buAutoNum type="alphaLcParenR"/>
            </a:pPr>
            <a:endParaRPr lang="en-US" sz="1050" dirty="0"/>
          </a:p>
          <a:p>
            <a:pPr marL="914400" lvl="1" indent="-457200">
              <a:buFont typeface="+mj-lt"/>
              <a:buAutoNum type="alphaLcParenR"/>
            </a:pPr>
            <a:endParaRPr lang="en-US" sz="1050" dirty="0"/>
          </a:p>
          <a:p>
            <a:pPr marL="457200" lvl="1" indent="0">
              <a:buNone/>
            </a:pPr>
            <a:endParaRPr lang="en-US" sz="1050" dirty="0"/>
          </a:p>
          <a:p>
            <a:pPr marL="514350" indent="-514350">
              <a:buFont typeface="+mj-lt"/>
              <a:buAutoNum type="arabicPeriod"/>
            </a:pPr>
            <a:endParaRPr lang="en-US" dirty="0"/>
          </a:p>
        </p:txBody>
      </p:sp>
      <p:sp>
        <p:nvSpPr>
          <p:cNvPr id="4" name="Rectangle 3"/>
          <p:cNvSpPr/>
          <p:nvPr/>
        </p:nvSpPr>
        <p:spPr>
          <a:xfrm>
            <a:off x="610042" y="0"/>
            <a:ext cx="6460609" cy="7040128"/>
          </a:xfrm>
          <a:prstGeom prst="rect">
            <a:avLst/>
          </a:prstGeom>
        </p:spPr>
        <p:txBody>
          <a:bodyPr wrap="square">
            <a:spAutoFit/>
          </a:bodyPr>
          <a:lstStyle/>
          <a:p>
            <a:pPr algn="just">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SAMPLE SUGGESTED DISTRICT MEETING AGENDA</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Opening Prayer, Salute to Country, Welcome, Introductions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Meeting Overview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Chaplain’s Message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Building the Domestic Church While Strengthening Our Parish</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How well did each council assist the pastor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What new programs did each council initiate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Fraternal Leader Success Planner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Measuring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What has been accomplished? (In the last fraternal year or in the last 6 months)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Planning Ahead for Success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How to help more people, raise additional charitable dollars, and increase volunteer hours?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Council Progress toward Earning the Star Council Award</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Membership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Introduce/Review Recruitment Plan and Incentives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Incentives and Recruitment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Goals and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District and Council Action Plan</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Membership Recruiting Materials </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Outline Retention Program</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Review Current Schedule of Degrees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Admission Degree Council Schedule</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Formation Degree Schedule (and requests)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Knighthood Degree Schedule (and requests)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Insurance Initiatives </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General/Field Agent Report and Remarks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News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Program Spotlight</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Fraternal Benefits Nights</a:t>
            </a:r>
          </a:p>
          <a:p>
            <a:pPr marL="1143000" marR="0" lvl="2" indent="-228600">
              <a:lnSpc>
                <a:spcPct val="107000"/>
              </a:lnSpc>
              <a:spcBef>
                <a:spcPts val="0"/>
              </a:spcBef>
              <a:spcAft>
                <a:spcPts val="0"/>
              </a:spcAft>
              <a:buFont typeface="+mj-lt"/>
              <a:buAutoNum type="romanLcPeriod"/>
            </a:pPr>
            <a:r>
              <a:rPr lang="en-US" sz="1050" dirty="0">
                <a:latin typeface="Calibri" panose="020F0502020204030204" pitchFamily="34" charset="0"/>
                <a:ea typeface="Calibri" panose="020F0502020204030204" pitchFamily="34" charset="0"/>
                <a:cs typeface="Times New Roman" panose="02020603050405020304" pitchFamily="18" charset="0"/>
              </a:rPr>
              <a:t>Helping councils to attain their insurance goals</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Program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Supreme Council Initiatives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State Council Programs</a:t>
            </a:r>
          </a:p>
          <a:p>
            <a:pPr marL="742950" marR="0" lvl="1" indent="-285750">
              <a:lnSpc>
                <a:spcPct val="107000"/>
              </a:lnSpc>
              <a:spcBef>
                <a:spcPts val="0"/>
              </a:spcBef>
              <a:spcAft>
                <a:spcPts val="0"/>
              </a:spcAft>
              <a:buFont typeface="+mj-lt"/>
              <a:buAutoNum type="alphaLcPeriod"/>
            </a:pPr>
            <a:r>
              <a:rPr lang="en-US" sz="1050" dirty="0">
                <a:latin typeface="Calibri" panose="020F0502020204030204" pitchFamily="34" charset="0"/>
                <a:ea typeface="Calibri" panose="020F0502020204030204" pitchFamily="34" charset="0"/>
                <a:cs typeface="Times New Roman" panose="02020603050405020304" pitchFamily="18" charset="0"/>
              </a:rPr>
              <a:t>Area Council Events of Note</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Correspondence and Reports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Open Discussion </a:t>
            </a:r>
          </a:p>
          <a:p>
            <a:pPr marL="342900" marR="0" lvl="0" indent="-342900">
              <a:lnSpc>
                <a:spcPct val="107000"/>
              </a:lnSpc>
              <a:spcBef>
                <a:spcPts val="0"/>
              </a:spcBef>
              <a:spcAft>
                <a:spcPts val="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District Deputy Closing Remarks </a:t>
            </a:r>
          </a:p>
          <a:p>
            <a:pPr marL="342900" marR="0" lvl="0" indent="-342900">
              <a:lnSpc>
                <a:spcPct val="107000"/>
              </a:lnSpc>
              <a:spcBef>
                <a:spcPts val="0"/>
              </a:spcBef>
              <a:spcAft>
                <a:spcPts val="800"/>
              </a:spcAft>
              <a:buFont typeface="+mj-lt"/>
              <a:buAutoNum type="arabicParenR"/>
            </a:pPr>
            <a:r>
              <a:rPr lang="en-US" sz="1050" dirty="0">
                <a:latin typeface="Calibri" panose="020F0502020204030204" pitchFamily="34" charset="0"/>
                <a:ea typeface="Calibri" panose="020F0502020204030204" pitchFamily="34" charset="0"/>
                <a:cs typeface="Times New Roman" panose="02020603050405020304" pitchFamily="18" charset="0"/>
              </a:rPr>
              <a:t>Closing Prayer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2"/>
          <a:srcRect l="4249" t="25217" b="41760"/>
          <a:stretch/>
        </p:blipFill>
        <p:spPr>
          <a:xfrm>
            <a:off x="6998208" y="-1"/>
            <a:ext cx="5193792" cy="585766"/>
          </a:xfrm>
          <a:prstGeom prst="rect">
            <a:avLst/>
          </a:prstGeom>
          <a:ln w="12700">
            <a:solidFill>
              <a:schemeClr val="tx1"/>
            </a:solidFill>
          </a:ln>
        </p:spPr>
      </p:pic>
      <p:pic>
        <p:nvPicPr>
          <p:cNvPr id="6" name="Picture 5"/>
          <p:cNvPicPr>
            <a:picLocks noChangeAspect="1"/>
          </p:cNvPicPr>
          <p:nvPr/>
        </p:nvPicPr>
        <p:blipFill rotWithShape="1">
          <a:blip r:embed="rId3"/>
          <a:srcRect l="1922" t="21968" r="2210" b="40138"/>
          <a:stretch/>
        </p:blipFill>
        <p:spPr>
          <a:xfrm>
            <a:off x="6998208" y="718891"/>
            <a:ext cx="5189634" cy="733647"/>
          </a:xfrm>
          <a:prstGeom prst="rect">
            <a:avLst/>
          </a:prstGeom>
          <a:ln w="12700">
            <a:solidFill>
              <a:schemeClr val="tx1"/>
            </a:solidFill>
          </a:ln>
        </p:spPr>
      </p:pic>
      <p:pic>
        <p:nvPicPr>
          <p:cNvPr id="8" name="Content Placeholder 6"/>
          <p:cNvPicPr>
            <a:picLocks noChangeAspect="1"/>
          </p:cNvPicPr>
          <p:nvPr/>
        </p:nvPicPr>
        <p:blipFill rotWithShape="1">
          <a:blip r:embed="rId4"/>
          <a:srcRect t="18762" r="2076" b="39965"/>
          <a:stretch/>
        </p:blipFill>
        <p:spPr>
          <a:xfrm>
            <a:off x="6998208" y="1585664"/>
            <a:ext cx="5189634" cy="701750"/>
          </a:xfrm>
          <a:prstGeom prst="rect">
            <a:avLst/>
          </a:prstGeom>
          <a:ln w="12700">
            <a:solidFill>
              <a:schemeClr val="tx1"/>
            </a:solidFill>
          </a:ln>
        </p:spPr>
      </p:pic>
      <p:pic>
        <p:nvPicPr>
          <p:cNvPr id="9" name="Picture 8"/>
          <p:cNvPicPr>
            <a:picLocks noChangeAspect="1"/>
          </p:cNvPicPr>
          <p:nvPr/>
        </p:nvPicPr>
        <p:blipFill rotWithShape="1">
          <a:blip r:embed="rId3"/>
          <a:srcRect l="1950" t="22376" r="1919" b="35029"/>
          <a:stretch/>
        </p:blipFill>
        <p:spPr>
          <a:xfrm>
            <a:off x="6998208" y="2420540"/>
            <a:ext cx="5189634" cy="822402"/>
          </a:xfrm>
          <a:prstGeom prst="rect">
            <a:avLst/>
          </a:prstGeom>
          <a:ln w="12700">
            <a:solidFill>
              <a:schemeClr val="tx1"/>
            </a:solidFill>
          </a:ln>
        </p:spPr>
      </p:pic>
      <p:pic>
        <p:nvPicPr>
          <p:cNvPr id="10" name="Picture 9"/>
          <p:cNvPicPr>
            <a:picLocks noChangeAspect="1"/>
          </p:cNvPicPr>
          <p:nvPr/>
        </p:nvPicPr>
        <p:blipFill rotWithShape="1">
          <a:blip r:embed="rId5"/>
          <a:srcRect l="1963" t="19255" b="36356"/>
          <a:stretch/>
        </p:blipFill>
        <p:spPr>
          <a:xfrm>
            <a:off x="6998208" y="3376068"/>
            <a:ext cx="5193792" cy="952940"/>
          </a:xfrm>
          <a:prstGeom prst="rect">
            <a:avLst/>
          </a:prstGeom>
          <a:ln w="12700">
            <a:solidFill>
              <a:schemeClr val="tx1"/>
            </a:solidFill>
          </a:ln>
        </p:spPr>
      </p:pic>
      <p:pic>
        <p:nvPicPr>
          <p:cNvPr id="11" name="Picture 10"/>
          <p:cNvPicPr>
            <a:picLocks noChangeAspect="1"/>
          </p:cNvPicPr>
          <p:nvPr/>
        </p:nvPicPr>
        <p:blipFill rotWithShape="1">
          <a:blip r:embed="rId6"/>
          <a:srcRect l="5177" t="11250" r="4226" b="42864"/>
          <a:stretch/>
        </p:blipFill>
        <p:spPr>
          <a:xfrm>
            <a:off x="6998208" y="4462134"/>
            <a:ext cx="5193792" cy="784770"/>
          </a:xfrm>
          <a:prstGeom prst="rect">
            <a:avLst/>
          </a:prstGeom>
          <a:ln w="12700">
            <a:solidFill>
              <a:schemeClr val="tx1"/>
            </a:solidFill>
          </a:ln>
        </p:spPr>
      </p:pic>
      <p:pic>
        <p:nvPicPr>
          <p:cNvPr id="12" name="Picture 11"/>
          <p:cNvPicPr>
            <a:picLocks noChangeAspect="1"/>
          </p:cNvPicPr>
          <p:nvPr/>
        </p:nvPicPr>
        <p:blipFill rotWithShape="1">
          <a:blip r:embed="rId7"/>
          <a:srcRect l="3235" t="22087" r="4882" b="37126"/>
          <a:stretch/>
        </p:blipFill>
        <p:spPr>
          <a:xfrm>
            <a:off x="6998208" y="5380031"/>
            <a:ext cx="5193792" cy="848265"/>
          </a:xfrm>
          <a:prstGeom prst="rect">
            <a:avLst/>
          </a:prstGeom>
          <a:ln w="12700">
            <a:solidFill>
              <a:schemeClr val="tx1"/>
            </a:solidFill>
          </a:ln>
        </p:spPr>
      </p:pic>
    </p:spTree>
    <p:extLst>
      <p:ext uri="{BB962C8B-B14F-4D97-AF65-F5344CB8AC3E}">
        <p14:creationId xmlns:p14="http://schemas.microsoft.com/office/powerpoint/2010/main" val="37267450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01429" y="818152"/>
            <a:ext cx="2189746" cy="1828800"/>
          </a:xfrm>
          <a:prstGeom prst="rect">
            <a:avLst/>
          </a:prstGeom>
        </p:spPr>
      </p:pic>
      <p:pic>
        <p:nvPicPr>
          <p:cNvPr id="5" name="Picture 4"/>
          <p:cNvPicPr>
            <a:picLocks noChangeAspect="1"/>
          </p:cNvPicPr>
          <p:nvPr/>
        </p:nvPicPr>
        <p:blipFill>
          <a:blip r:embed="rId3"/>
          <a:stretch>
            <a:fillRect/>
          </a:stretch>
        </p:blipFill>
        <p:spPr>
          <a:xfrm>
            <a:off x="3549245" y="2877956"/>
            <a:ext cx="1894115" cy="1828800"/>
          </a:xfrm>
          <a:prstGeom prst="rect">
            <a:avLst/>
          </a:prstGeom>
        </p:spPr>
      </p:pic>
      <p:pic>
        <p:nvPicPr>
          <p:cNvPr id="6" name="Picture 5"/>
          <p:cNvPicPr>
            <a:picLocks noChangeAspect="1"/>
          </p:cNvPicPr>
          <p:nvPr/>
        </p:nvPicPr>
        <p:blipFill>
          <a:blip r:embed="rId4"/>
          <a:stretch>
            <a:fillRect/>
          </a:stretch>
        </p:blipFill>
        <p:spPr>
          <a:xfrm>
            <a:off x="3616789" y="4937760"/>
            <a:ext cx="1826571" cy="1920240"/>
          </a:xfrm>
          <a:prstGeom prst="rect">
            <a:avLst/>
          </a:prstGeom>
        </p:spPr>
      </p:pic>
      <p:pic>
        <p:nvPicPr>
          <p:cNvPr id="2" name="Picture 1"/>
          <p:cNvPicPr>
            <a:picLocks noChangeAspect="1"/>
          </p:cNvPicPr>
          <p:nvPr/>
        </p:nvPicPr>
        <p:blipFill rotWithShape="1">
          <a:blip r:embed="rId5"/>
          <a:srcRect l="33325" r="33717"/>
          <a:stretch/>
        </p:blipFill>
        <p:spPr>
          <a:xfrm>
            <a:off x="5423301" y="2876312"/>
            <a:ext cx="2438400" cy="1828800"/>
          </a:xfrm>
          <a:prstGeom prst="rect">
            <a:avLst/>
          </a:prstGeom>
        </p:spPr>
      </p:pic>
      <p:pic>
        <p:nvPicPr>
          <p:cNvPr id="7" name="Picture 6"/>
          <p:cNvPicPr>
            <a:picLocks noChangeAspect="1"/>
          </p:cNvPicPr>
          <p:nvPr/>
        </p:nvPicPr>
        <p:blipFill rotWithShape="1">
          <a:blip r:embed="rId5"/>
          <a:srcRect r="67535"/>
          <a:stretch/>
        </p:blipFill>
        <p:spPr>
          <a:xfrm>
            <a:off x="5459811" y="818152"/>
            <a:ext cx="2401890" cy="1828800"/>
          </a:xfrm>
          <a:prstGeom prst="rect">
            <a:avLst/>
          </a:prstGeom>
        </p:spPr>
      </p:pic>
      <p:pic>
        <p:nvPicPr>
          <p:cNvPr id="9" name="Picture 8"/>
          <p:cNvPicPr>
            <a:picLocks noChangeAspect="1"/>
          </p:cNvPicPr>
          <p:nvPr/>
        </p:nvPicPr>
        <p:blipFill rotWithShape="1">
          <a:blip r:embed="rId5"/>
          <a:srcRect l="67312"/>
          <a:stretch/>
        </p:blipFill>
        <p:spPr>
          <a:xfrm>
            <a:off x="5443360" y="4934472"/>
            <a:ext cx="2418341" cy="1828800"/>
          </a:xfrm>
          <a:prstGeom prst="rect">
            <a:avLst/>
          </a:prstGeom>
        </p:spPr>
      </p:pic>
      <p:pic>
        <p:nvPicPr>
          <p:cNvPr id="10" name="Picture 9"/>
          <p:cNvPicPr>
            <a:picLocks noChangeAspect="1"/>
          </p:cNvPicPr>
          <p:nvPr/>
        </p:nvPicPr>
        <p:blipFill rotWithShape="1">
          <a:blip r:embed="rId6"/>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2474260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3014"/>
            <a:ext cx="12192000" cy="1201479"/>
          </a:xfrm>
          <a:prstGeom prst="rect">
            <a:avLst/>
          </a:prstGeom>
        </p:spPr>
      </p:pic>
      <p:pic>
        <p:nvPicPr>
          <p:cNvPr id="11" name="Content Placeholder 10"/>
          <p:cNvPicPr>
            <a:picLocks noGrp="1" noChangeAspect="1"/>
          </p:cNvPicPr>
          <p:nvPr>
            <p:ph sz="quarter" idx="4"/>
          </p:nvPr>
        </p:nvPicPr>
        <p:blipFill>
          <a:blip r:embed="rId3"/>
          <a:stretch>
            <a:fillRect/>
          </a:stretch>
        </p:blipFill>
        <p:spPr>
          <a:xfrm>
            <a:off x="4486939" y="1654178"/>
            <a:ext cx="6597777" cy="5089046"/>
          </a:xfrm>
          <a:prstGeom prst="rect">
            <a:avLst/>
          </a:prstGeom>
        </p:spPr>
      </p:pic>
      <p:pic>
        <p:nvPicPr>
          <p:cNvPr id="10" name="Content Placeholder 9"/>
          <p:cNvPicPr>
            <a:picLocks noGrp="1" noChangeAspect="1"/>
          </p:cNvPicPr>
          <p:nvPr>
            <p:ph sz="half" idx="2"/>
          </p:nvPr>
        </p:nvPicPr>
        <p:blipFill rotWithShape="1">
          <a:blip r:embed="rId4"/>
          <a:srcRect t="6154" r="5349" b="6597"/>
          <a:stretch/>
        </p:blipFill>
        <p:spPr>
          <a:xfrm>
            <a:off x="116774" y="1654178"/>
            <a:ext cx="4370165" cy="5089046"/>
          </a:xfrm>
          <a:prstGeom prst="rect">
            <a:avLst/>
          </a:prstGeom>
        </p:spPr>
      </p:pic>
      <p:pic>
        <p:nvPicPr>
          <p:cNvPr id="6" name="Picture 5"/>
          <p:cNvPicPr>
            <a:picLocks noChangeAspect="1"/>
          </p:cNvPicPr>
          <p:nvPr/>
        </p:nvPicPr>
        <p:blipFill rotWithShape="1">
          <a:blip r:embed="rId5"/>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051550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15252" y="939165"/>
            <a:ext cx="2189746" cy="1828800"/>
          </a:xfrm>
          <a:prstGeom prst="rect">
            <a:avLst/>
          </a:prstGeom>
        </p:spPr>
      </p:pic>
      <p:pic>
        <p:nvPicPr>
          <p:cNvPr id="5" name="Picture 4"/>
          <p:cNvPicPr>
            <a:picLocks noChangeAspect="1"/>
          </p:cNvPicPr>
          <p:nvPr/>
        </p:nvPicPr>
        <p:blipFill>
          <a:blip r:embed="rId3"/>
          <a:stretch>
            <a:fillRect/>
          </a:stretch>
        </p:blipFill>
        <p:spPr>
          <a:xfrm>
            <a:off x="3563068" y="3146795"/>
            <a:ext cx="1894115" cy="1828800"/>
          </a:xfrm>
          <a:prstGeom prst="rect">
            <a:avLst/>
          </a:prstGeom>
        </p:spPr>
      </p:pic>
      <p:pic>
        <p:nvPicPr>
          <p:cNvPr id="6" name="Picture 5"/>
          <p:cNvPicPr>
            <a:picLocks noChangeAspect="1"/>
          </p:cNvPicPr>
          <p:nvPr/>
        </p:nvPicPr>
        <p:blipFill>
          <a:blip r:embed="rId4"/>
          <a:stretch>
            <a:fillRect/>
          </a:stretch>
        </p:blipFill>
        <p:spPr>
          <a:xfrm>
            <a:off x="3596840" y="4937760"/>
            <a:ext cx="1826571" cy="1920240"/>
          </a:xfrm>
          <a:prstGeom prst="rect">
            <a:avLst/>
          </a:prstGeom>
        </p:spPr>
      </p:pic>
      <p:pic>
        <p:nvPicPr>
          <p:cNvPr id="2" name="Picture 1"/>
          <p:cNvPicPr>
            <a:picLocks noChangeAspect="1"/>
          </p:cNvPicPr>
          <p:nvPr/>
        </p:nvPicPr>
        <p:blipFill rotWithShape="1">
          <a:blip r:embed="rId5"/>
          <a:srcRect l="33669" r="33646"/>
          <a:stretch/>
        </p:blipFill>
        <p:spPr>
          <a:xfrm>
            <a:off x="5795142" y="2957414"/>
            <a:ext cx="2425701" cy="1828800"/>
          </a:xfrm>
          <a:prstGeom prst="rect">
            <a:avLst/>
          </a:prstGeom>
        </p:spPr>
      </p:pic>
      <p:pic>
        <p:nvPicPr>
          <p:cNvPr id="7" name="Picture 6"/>
          <p:cNvPicPr>
            <a:picLocks noChangeAspect="1"/>
          </p:cNvPicPr>
          <p:nvPr/>
        </p:nvPicPr>
        <p:blipFill rotWithShape="1">
          <a:blip r:embed="rId5"/>
          <a:srcRect r="67871"/>
          <a:stretch/>
        </p:blipFill>
        <p:spPr>
          <a:xfrm>
            <a:off x="5836418" y="912430"/>
            <a:ext cx="2384425" cy="1828800"/>
          </a:xfrm>
          <a:prstGeom prst="rect">
            <a:avLst/>
          </a:prstGeom>
        </p:spPr>
      </p:pic>
      <p:pic>
        <p:nvPicPr>
          <p:cNvPr id="9" name="Picture 8"/>
          <p:cNvPicPr>
            <a:picLocks noChangeAspect="1"/>
          </p:cNvPicPr>
          <p:nvPr/>
        </p:nvPicPr>
        <p:blipFill rotWithShape="1">
          <a:blip r:embed="rId5"/>
          <a:srcRect l="67262"/>
          <a:stretch/>
        </p:blipFill>
        <p:spPr>
          <a:xfrm>
            <a:off x="5791200" y="5002397"/>
            <a:ext cx="2429643" cy="1828800"/>
          </a:xfrm>
          <a:prstGeom prst="rect">
            <a:avLst/>
          </a:prstGeom>
        </p:spPr>
      </p:pic>
      <p:pic>
        <p:nvPicPr>
          <p:cNvPr id="10" name="Picture 9"/>
          <p:cNvPicPr>
            <a:picLocks noChangeAspect="1"/>
          </p:cNvPicPr>
          <p:nvPr/>
        </p:nvPicPr>
        <p:blipFill rotWithShape="1">
          <a:blip r:embed="rId6"/>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601527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23015"/>
            <a:ext cx="12192000" cy="915590"/>
          </a:xfrm>
        </p:spPr>
        <p:txBody>
          <a:bodyPr anchor="ctr">
            <a:noAutofit/>
          </a:bodyPr>
          <a:lstStyle/>
          <a:p>
            <a:pPr marL="0" indent="0" algn="ctr">
              <a:buNone/>
            </a:pPr>
            <a:r>
              <a:rPr lang="en-US" sz="4400" dirty="0"/>
              <a:t>Member Retention- Not Dues Collection</a:t>
            </a:r>
          </a:p>
        </p:txBody>
      </p:sp>
      <p:pic>
        <p:nvPicPr>
          <p:cNvPr id="6" name="Picture 5"/>
          <p:cNvPicPr>
            <a:picLocks noChangeAspect="1"/>
          </p:cNvPicPr>
          <p:nvPr/>
        </p:nvPicPr>
        <p:blipFill rotWithShape="1">
          <a:blip r:embed="rId2"/>
          <a:srcRect r="4713"/>
          <a:stretch/>
        </p:blipFill>
        <p:spPr>
          <a:xfrm>
            <a:off x="627321" y="1638604"/>
            <a:ext cx="10943289" cy="4538911"/>
          </a:xfrm>
          <a:prstGeom prst="rect">
            <a:avLst/>
          </a:prstGeom>
        </p:spPr>
      </p:pic>
      <p:pic>
        <p:nvPicPr>
          <p:cNvPr id="5" name="Picture 4"/>
          <p:cNvPicPr>
            <a:picLocks noChangeAspect="1"/>
          </p:cNvPicPr>
          <p:nvPr/>
        </p:nvPicPr>
        <p:blipFill rotWithShape="1">
          <a:blip r:embed="rId3"/>
          <a:srcRect l="6432" t="6341" r="6189" b="7079"/>
          <a:stretch/>
        </p:blipFill>
        <p:spPr>
          <a:xfrm>
            <a:off x="8859307" y="4476971"/>
            <a:ext cx="2711303" cy="1796238"/>
          </a:xfrm>
          <a:prstGeom prst="rect">
            <a:avLst/>
          </a:prstGeom>
        </p:spPr>
      </p:pic>
      <p:pic>
        <p:nvPicPr>
          <p:cNvPr id="8" name="Picture 7"/>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727457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3016"/>
            <a:ext cx="12192000" cy="861432"/>
          </a:xfrm>
        </p:spPr>
        <p:txBody>
          <a:bodyPr/>
          <a:lstStyle/>
          <a:p>
            <a:pPr algn="ctr"/>
            <a:r>
              <a:rPr lang="en-US" dirty="0"/>
              <a:t>Member Retention Timetable</a:t>
            </a:r>
          </a:p>
        </p:txBody>
      </p:sp>
      <p:pic>
        <p:nvPicPr>
          <p:cNvPr id="4" name="Content Placeholder 3"/>
          <p:cNvPicPr>
            <a:picLocks noGrp="1" noChangeAspect="1"/>
          </p:cNvPicPr>
          <p:nvPr>
            <p:ph idx="1"/>
          </p:nvPr>
        </p:nvPicPr>
        <p:blipFill>
          <a:blip r:embed="rId2"/>
          <a:stretch>
            <a:fillRect/>
          </a:stretch>
        </p:blipFill>
        <p:spPr>
          <a:xfrm>
            <a:off x="838200" y="3802339"/>
            <a:ext cx="10515600" cy="2433361"/>
          </a:xfrm>
          <a:prstGeom prst="rect">
            <a:avLst/>
          </a:prstGeom>
        </p:spPr>
      </p:pic>
      <p:pic>
        <p:nvPicPr>
          <p:cNvPr id="5" name="Picture 4"/>
          <p:cNvPicPr>
            <a:picLocks noChangeAspect="1"/>
          </p:cNvPicPr>
          <p:nvPr/>
        </p:nvPicPr>
        <p:blipFill rotWithShape="1">
          <a:blip r:embed="rId3"/>
          <a:srcRect b="28119"/>
          <a:stretch/>
        </p:blipFill>
        <p:spPr>
          <a:xfrm rot="20270541">
            <a:off x="1604200" y="2346545"/>
            <a:ext cx="4293522" cy="1188720"/>
          </a:xfrm>
          <a:prstGeom prst="rect">
            <a:avLst/>
          </a:prstGeom>
        </p:spPr>
      </p:pic>
      <p:pic>
        <p:nvPicPr>
          <p:cNvPr id="7" name="Picture 6"/>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3538045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3015"/>
            <a:ext cx="12192000" cy="889885"/>
          </a:xfrm>
        </p:spPr>
        <p:txBody>
          <a:bodyPr/>
          <a:lstStyle/>
          <a:p>
            <a:pPr algn="ctr"/>
            <a:r>
              <a:rPr lang="en-US" dirty="0"/>
              <a:t>Member Retention Timetable</a:t>
            </a:r>
          </a:p>
        </p:txBody>
      </p:sp>
      <p:pic>
        <p:nvPicPr>
          <p:cNvPr id="4" name="Content Placeholder 3"/>
          <p:cNvPicPr>
            <a:picLocks noChangeAspect="1"/>
          </p:cNvPicPr>
          <p:nvPr/>
        </p:nvPicPr>
        <p:blipFill>
          <a:blip r:embed="rId2"/>
          <a:stretch>
            <a:fillRect/>
          </a:stretch>
        </p:blipFill>
        <p:spPr>
          <a:xfrm>
            <a:off x="838200" y="3828624"/>
            <a:ext cx="10515600" cy="2433361"/>
          </a:xfrm>
          <a:prstGeom prst="rect">
            <a:avLst/>
          </a:prstGeom>
        </p:spPr>
      </p:pic>
      <p:pic>
        <p:nvPicPr>
          <p:cNvPr id="6" name="Picture 5"/>
          <p:cNvPicPr>
            <a:picLocks noChangeAspect="1"/>
          </p:cNvPicPr>
          <p:nvPr/>
        </p:nvPicPr>
        <p:blipFill>
          <a:blip r:embed="rId3"/>
          <a:stretch>
            <a:fillRect/>
          </a:stretch>
        </p:blipFill>
        <p:spPr>
          <a:xfrm rot="20320581">
            <a:off x="3508374" y="2363873"/>
            <a:ext cx="5353050" cy="1238250"/>
          </a:xfrm>
          <a:prstGeom prst="rect">
            <a:avLst/>
          </a:prstGeom>
        </p:spPr>
      </p:pic>
      <p:pic>
        <p:nvPicPr>
          <p:cNvPr id="7" name="Picture 6"/>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4097057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3015"/>
            <a:ext cx="12192000" cy="882501"/>
          </a:xfrm>
        </p:spPr>
        <p:txBody>
          <a:bodyPr/>
          <a:lstStyle/>
          <a:p>
            <a:pPr algn="ctr"/>
            <a:r>
              <a:rPr lang="en-US" dirty="0"/>
              <a:t>Member Retention Timetable</a:t>
            </a:r>
          </a:p>
        </p:txBody>
      </p:sp>
      <p:pic>
        <p:nvPicPr>
          <p:cNvPr id="4" name="Content Placeholder 3"/>
          <p:cNvPicPr>
            <a:picLocks noGrp="1" noChangeAspect="1"/>
          </p:cNvPicPr>
          <p:nvPr>
            <p:ph idx="1"/>
          </p:nvPr>
        </p:nvPicPr>
        <p:blipFill>
          <a:blip r:embed="rId2"/>
          <a:stretch>
            <a:fillRect/>
          </a:stretch>
        </p:blipFill>
        <p:spPr>
          <a:xfrm>
            <a:off x="838200" y="3863827"/>
            <a:ext cx="10515600" cy="2433361"/>
          </a:xfrm>
          <a:prstGeom prst="rect">
            <a:avLst/>
          </a:prstGeom>
        </p:spPr>
      </p:pic>
      <p:pic>
        <p:nvPicPr>
          <p:cNvPr id="3" name="Picture 2"/>
          <p:cNvPicPr>
            <a:picLocks noChangeAspect="1"/>
          </p:cNvPicPr>
          <p:nvPr/>
        </p:nvPicPr>
        <p:blipFill>
          <a:blip r:embed="rId3"/>
          <a:stretch>
            <a:fillRect/>
          </a:stretch>
        </p:blipFill>
        <p:spPr>
          <a:xfrm>
            <a:off x="3948113" y="1554419"/>
            <a:ext cx="4129088" cy="2853814"/>
          </a:xfrm>
          <a:prstGeom prst="rect">
            <a:avLst/>
          </a:prstGeom>
        </p:spPr>
      </p:pic>
      <p:pic>
        <p:nvPicPr>
          <p:cNvPr id="7" name="Picture 6"/>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267700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8848"/>
            <a:ext cx="12192000" cy="521707"/>
          </a:xfrm>
        </p:spPr>
        <p:txBody>
          <a:bodyPr>
            <a:normAutofit fontScale="90000"/>
          </a:bodyPr>
          <a:lstStyle/>
          <a:p>
            <a:pPr algn="ctr"/>
            <a:r>
              <a:rPr lang="en-US" dirty="0"/>
              <a:t>Role of Service</a:t>
            </a:r>
          </a:p>
        </p:txBody>
      </p:sp>
      <p:pic>
        <p:nvPicPr>
          <p:cNvPr id="8" name="Picture 7"/>
          <p:cNvPicPr/>
          <p:nvPr/>
        </p:nvPicPr>
        <p:blipFill rotWithShape="1">
          <a:blip r:embed="rId2"/>
          <a:srcRect l="15262" t="12592" r="3923"/>
          <a:stretch/>
        </p:blipFill>
        <p:spPr>
          <a:xfrm>
            <a:off x="5475767" y="2413591"/>
            <a:ext cx="2955852" cy="2814072"/>
          </a:xfrm>
          <a:prstGeom prst="rect">
            <a:avLst/>
          </a:prstGeom>
        </p:spPr>
      </p:pic>
      <p:pic>
        <p:nvPicPr>
          <p:cNvPr id="5" name="Picture 4"/>
          <p:cNvPicPr>
            <a:picLocks noChangeAspect="1"/>
          </p:cNvPicPr>
          <p:nvPr/>
        </p:nvPicPr>
        <p:blipFill>
          <a:blip r:embed="rId3"/>
          <a:stretch>
            <a:fillRect/>
          </a:stretch>
        </p:blipFill>
        <p:spPr>
          <a:xfrm>
            <a:off x="3095317" y="4614752"/>
            <a:ext cx="2390775" cy="2105025"/>
          </a:xfrm>
          <a:prstGeom prst="rect">
            <a:avLst/>
          </a:prstGeom>
          <a:solidFill>
            <a:schemeClr val="bg1">
              <a:lumMod val="85000"/>
            </a:schemeClr>
          </a:solidFill>
        </p:spPr>
      </p:pic>
      <p:pic>
        <p:nvPicPr>
          <p:cNvPr id="6" name="Content Placeholder 5"/>
          <p:cNvPicPr>
            <a:picLocks noGrp="1" noChangeAspect="1"/>
          </p:cNvPicPr>
          <p:nvPr>
            <p:ph idx="1"/>
          </p:nvPr>
        </p:nvPicPr>
        <p:blipFill>
          <a:blip r:embed="rId4"/>
          <a:stretch>
            <a:fillRect/>
          </a:stretch>
        </p:blipFill>
        <p:spPr>
          <a:xfrm>
            <a:off x="8430019" y="4605227"/>
            <a:ext cx="2371725" cy="2114550"/>
          </a:xfrm>
          <a:prstGeom prst="rect">
            <a:avLst/>
          </a:prstGeom>
        </p:spPr>
      </p:pic>
      <p:pic>
        <p:nvPicPr>
          <p:cNvPr id="7" name="Picture 6"/>
          <p:cNvPicPr>
            <a:picLocks noChangeAspect="1"/>
          </p:cNvPicPr>
          <p:nvPr/>
        </p:nvPicPr>
        <p:blipFill rotWithShape="1">
          <a:blip r:embed="rId5"/>
          <a:srcRect l="4653" t="4434"/>
          <a:stretch/>
        </p:blipFill>
        <p:spPr>
          <a:xfrm>
            <a:off x="170121" y="2413591"/>
            <a:ext cx="2935521" cy="2814072"/>
          </a:xfrm>
          <a:prstGeom prst="rect">
            <a:avLst/>
          </a:prstGeom>
        </p:spPr>
      </p:pic>
      <p:pic>
        <p:nvPicPr>
          <p:cNvPr id="3" name="Picture 2"/>
          <p:cNvPicPr>
            <a:picLocks noChangeAspect="1"/>
          </p:cNvPicPr>
          <p:nvPr/>
        </p:nvPicPr>
        <p:blipFill>
          <a:blip r:embed="rId6"/>
          <a:stretch>
            <a:fillRect/>
          </a:stretch>
        </p:blipFill>
        <p:spPr>
          <a:xfrm>
            <a:off x="255180" y="1230555"/>
            <a:ext cx="11281145" cy="1195432"/>
          </a:xfrm>
          <a:prstGeom prst="rect">
            <a:avLst/>
          </a:prstGeom>
        </p:spPr>
      </p:pic>
      <p:pic>
        <p:nvPicPr>
          <p:cNvPr id="4" name="Picture 3"/>
          <p:cNvPicPr>
            <a:picLocks noChangeAspect="1"/>
          </p:cNvPicPr>
          <p:nvPr/>
        </p:nvPicPr>
        <p:blipFill rotWithShape="1">
          <a:blip r:embed="rId7"/>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16368737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3015"/>
            <a:ext cx="12192000" cy="877185"/>
          </a:xfrm>
        </p:spPr>
        <p:txBody>
          <a:bodyPr/>
          <a:lstStyle/>
          <a:p>
            <a:pPr algn="ctr"/>
            <a:r>
              <a:rPr lang="en-US" dirty="0"/>
              <a:t>Member Retention Timetable</a:t>
            </a:r>
          </a:p>
        </p:txBody>
      </p:sp>
      <p:pic>
        <p:nvPicPr>
          <p:cNvPr id="4" name="Content Placeholder 3"/>
          <p:cNvPicPr>
            <a:picLocks noGrp="1" noChangeAspect="1"/>
          </p:cNvPicPr>
          <p:nvPr>
            <p:ph idx="1"/>
          </p:nvPr>
        </p:nvPicPr>
        <p:blipFill>
          <a:blip r:embed="rId2"/>
          <a:stretch>
            <a:fillRect/>
          </a:stretch>
        </p:blipFill>
        <p:spPr>
          <a:xfrm>
            <a:off x="838200" y="3732773"/>
            <a:ext cx="10515600" cy="2433361"/>
          </a:xfrm>
          <a:prstGeom prst="rect">
            <a:avLst/>
          </a:prstGeom>
        </p:spPr>
      </p:pic>
      <p:pic>
        <p:nvPicPr>
          <p:cNvPr id="3" name="Picture 2"/>
          <p:cNvPicPr>
            <a:picLocks noChangeAspect="1"/>
          </p:cNvPicPr>
          <p:nvPr/>
        </p:nvPicPr>
        <p:blipFill>
          <a:blip r:embed="rId3"/>
          <a:stretch>
            <a:fillRect/>
          </a:stretch>
        </p:blipFill>
        <p:spPr>
          <a:xfrm rot="1163995">
            <a:off x="3581400" y="2233611"/>
            <a:ext cx="5029200" cy="1400175"/>
          </a:xfrm>
          <a:prstGeom prst="rect">
            <a:avLst/>
          </a:prstGeom>
        </p:spPr>
      </p:pic>
      <p:pic>
        <p:nvPicPr>
          <p:cNvPr id="7" name="Picture 6"/>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1243785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3015"/>
            <a:ext cx="12192000" cy="967673"/>
          </a:xfrm>
        </p:spPr>
        <p:txBody>
          <a:bodyPr/>
          <a:lstStyle/>
          <a:p>
            <a:pPr algn="ctr"/>
            <a:r>
              <a:rPr lang="en-US" dirty="0"/>
              <a:t>Member Retention Timetable</a:t>
            </a:r>
          </a:p>
        </p:txBody>
      </p:sp>
      <p:pic>
        <p:nvPicPr>
          <p:cNvPr id="6" name="Content Placeholder 3"/>
          <p:cNvPicPr>
            <a:picLocks noGrp="1" noChangeAspect="1"/>
          </p:cNvPicPr>
          <p:nvPr>
            <p:ph idx="1"/>
          </p:nvPr>
        </p:nvPicPr>
        <p:blipFill>
          <a:blip r:embed="rId2"/>
          <a:stretch>
            <a:fillRect/>
          </a:stretch>
        </p:blipFill>
        <p:spPr>
          <a:xfrm>
            <a:off x="635643" y="3717822"/>
            <a:ext cx="10920714" cy="2433361"/>
          </a:xfrm>
          <a:prstGeom prst="rect">
            <a:avLst/>
          </a:prstGeom>
        </p:spPr>
      </p:pic>
      <p:pic>
        <p:nvPicPr>
          <p:cNvPr id="3" name="Picture 2"/>
          <p:cNvPicPr>
            <a:picLocks noChangeAspect="1"/>
          </p:cNvPicPr>
          <p:nvPr/>
        </p:nvPicPr>
        <p:blipFill>
          <a:blip r:embed="rId3"/>
          <a:stretch>
            <a:fillRect/>
          </a:stretch>
        </p:blipFill>
        <p:spPr>
          <a:xfrm rot="1104730">
            <a:off x="5835650" y="2319937"/>
            <a:ext cx="4991100" cy="1419225"/>
          </a:xfrm>
          <a:prstGeom prst="rect">
            <a:avLst/>
          </a:prstGeom>
        </p:spPr>
      </p:pic>
      <p:pic>
        <p:nvPicPr>
          <p:cNvPr id="7" name="Picture 6"/>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1163464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2376" y="844331"/>
            <a:ext cx="2189746" cy="1828800"/>
          </a:xfrm>
          <a:prstGeom prst="rect">
            <a:avLst/>
          </a:prstGeom>
        </p:spPr>
      </p:pic>
      <p:pic>
        <p:nvPicPr>
          <p:cNvPr id="5" name="Picture 4"/>
          <p:cNvPicPr>
            <a:picLocks noChangeAspect="1"/>
          </p:cNvPicPr>
          <p:nvPr/>
        </p:nvPicPr>
        <p:blipFill>
          <a:blip r:embed="rId3"/>
          <a:stretch>
            <a:fillRect/>
          </a:stretch>
        </p:blipFill>
        <p:spPr>
          <a:xfrm>
            <a:off x="3320192" y="2891045"/>
            <a:ext cx="1894115" cy="1828800"/>
          </a:xfrm>
          <a:prstGeom prst="rect">
            <a:avLst/>
          </a:prstGeom>
        </p:spPr>
      </p:pic>
      <p:pic>
        <p:nvPicPr>
          <p:cNvPr id="6" name="Picture 5"/>
          <p:cNvPicPr>
            <a:picLocks noChangeAspect="1"/>
          </p:cNvPicPr>
          <p:nvPr/>
        </p:nvPicPr>
        <p:blipFill>
          <a:blip r:embed="rId4"/>
          <a:stretch>
            <a:fillRect/>
          </a:stretch>
        </p:blipFill>
        <p:spPr>
          <a:xfrm>
            <a:off x="3353964" y="4937760"/>
            <a:ext cx="1826571" cy="1920240"/>
          </a:xfrm>
          <a:prstGeom prst="rect">
            <a:avLst/>
          </a:prstGeom>
        </p:spPr>
      </p:pic>
      <p:pic>
        <p:nvPicPr>
          <p:cNvPr id="2" name="Picture 1"/>
          <p:cNvPicPr>
            <a:picLocks noChangeAspect="1"/>
          </p:cNvPicPr>
          <p:nvPr/>
        </p:nvPicPr>
        <p:blipFill rotWithShape="1">
          <a:blip r:embed="rId5"/>
          <a:srcRect r="67764"/>
          <a:stretch/>
        </p:blipFill>
        <p:spPr>
          <a:xfrm>
            <a:off x="5425839" y="809112"/>
            <a:ext cx="2422523" cy="1828800"/>
          </a:xfrm>
          <a:prstGeom prst="rect">
            <a:avLst/>
          </a:prstGeom>
        </p:spPr>
      </p:pic>
      <p:pic>
        <p:nvPicPr>
          <p:cNvPr id="7" name="Picture 6"/>
          <p:cNvPicPr>
            <a:picLocks noChangeAspect="1"/>
          </p:cNvPicPr>
          <p:nvPr/>
        </p:nvPicPr>
        <p:blipFill rotWithShape="1">
          <a:blip r:embed="rId5"/>
          <a:srcRect l="33454" r="33761"/>
          <a:stretch/>
        </p:blipFill>
        <p:spPr>
          <a:xfrm>
            <a:off x="5384562" y="2896296"/>
            <a:ext cx="2463800" cy="1828800"/>
          </a:xfrm>
          <a:prstGeom prst="rect">
            <a:avLst/>
          </a:prstGeom>
        </p:spPr>
      </p:pic>
      <p:pic>
        <p:nvPicPr>
          <p:cNvPr id="16" name="Picture 15"/>
          <p:cNvPicPr>
            <a:picLocks noChangeAspect="1"/>
          </p:cNvPicPr>
          <p:nvPr/>
        </p:nvPicPr>
        <p:blipFill rotWithShape="1">
          <a:blip r:embed="rId5"/>
          <a:srcRect l="67387" t="694" r="507" b="-694"/>
          <a:stretch/>
        </p:blipFill>
        <p:spPr>
          <a:xfrm>
            <a:off x="5435599" y="4983480"/>
            <a:ext cx="2412763" cy="1828800"/>
          </a:xfrm>
          <a:prstGeom prst="rect">
            <a:avLst/>
          </a:prstGeom>
        </p:spPr>
      </p:pic>
      <p:pic>
        <p:nvPicPr>
          <p:cNvPr id="9" name="Picture 8"/>
          <p:cNvPicPr>
            <a:picLocks noChangeAspect="1"/>
          </p:cNvPicPr>
          <p:nvPr/>
        </p:nvPicPr>
        <p:blipFill rotWithShape="1">
          <a:blip r:embed="rId6"/>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37671480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398" y="1605515"/>
            <a:ext cx="10515600" cy="755023"/>
          </a:xfrm>
        </p:spPr>
        <p:txBody>
          <a:bodyPr/>
          <a:lstStyle/>
          <a:p>
            <a:r>
              <a:rPr lang="en-US" dirty="0"/>
              <a:t>As District Deputy a key responsibility is to:</a:t>
            </a:r>
          </a:p>
        </p:txBody>
      </p:sp>
      <p:pic>
        <p:nvPicPr>
          <p:cNvPr id="6" name="Content Placeholder 5"/>
          <p:cNvPicPr>
            <a:picLocks noGrp="1" noChangeAspect="1"/>
          </p:cNvPicPr>
          <p:nvPr>
            <p:ph idx="1"/>
          </p:nvPr>
        </p:nvPicPr>
        <p:blipFill>
          <a:blip r:embed="rId2"/>
          <a:stretch>
            <a:fillRect/>
          </a:stretch>
        </p:blipFill>
        <p:spPr>
          <a:xfrm>
            <a:off x="628398" y="2160404"/>
            <a:ext cx="11563602" cy="4015631"/>
          </a:xfrm>
          <a:prstGeom prst="rect">
            <a:avLst/>
          </a:prstGeom>
        </p:spPr>
      </p:pic>
      <p:pic>
        <p:nvPicPr>
          <p:cNvPr id="4" name="Picture 3"/>
          <p:cNvPicPr>
            <a:picLocks noChangeAspect="1"/>
          </p:cNvPicPr>
          <p:nvPr/>
        </p:nvPicPr>
        <p:blipFill rotWithShape="1">
          <a:blip r:embed="rId3"/>
          <a:srcRect l="21593" r="21974"/>
          <a:stretch/>
        </p:blipFill>
        <p:spPr>
          <a:xfrm>
            <a:off x="-1" y="723015"/>
            <a:ext cx="12204701" cy="882500"/>
          </a:xfrm>
          <a:prstGeom prst="rect">
            <a:avLst/>
          </a:prstGeom>
        </p:spPr>
      </p:pic>
      <p:pic>
        <p:nvPicPr>
          <p:cNvPr id="7" name="Picture 6"/>
          <p:cNvPicPr>
            <a:picLocks noChangeAspect="1"/>
          </p:cNvPicPr>
          <p:nvPr/>
        </p:nvPicPr>
        <p:blipFill rotWithShape="1">
          <a:blip r:embed="rId4"/>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23800714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809" y="2960175"/>
            <a:ext cx="11994383" cy="1989138"/>
          </a:xfrm>
          <a:prstGeom prst="rect">
            <a:avLst/>
          </a:prstGeom>
        </p:spPr>
      </p:pic>
      <p:pic>
        <p:nvPicPr>
          <p:cNvPr id="6" name="Picture 5"/>
          <p:cNvPicPr>
            <a:picLocks noChangeAspect="1"/>
          </p:cNvPicPr>
          <p:nvPr/>
        </p:nvPicPr>
        <p:blipFill rotWithShape="1">
          <a:blip r:embed="rId3"/>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10176544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2154" y="767841"/>
            <a:ext cx="2189746" cy="1828800"/>
          </a:xfrm>
          <a:prstGeom prst="rect">
            <a:avLst/>
          </a:prstGeom>
        </p:spPr>
      </p:pic>
      <p:pic>
        <p:nvPicPr>
          <p:cNvPr id="5" name="Picture 4"/>
          <p:cNvPicPr>
            <a:picLocks noChangeAspect="1"/>
          </p:cNvPicPr>
          <p:nvPr/>
        </p:nvPicPr>
        <p:blipFill>
          <a:blip r:embed="rId3"/>
          <a:stretch>
            <a:fillRect/>
          </a:stretch>
        </p:blipFill>
        <p:spPr>
          <a:xfrm>
            <a:off x="3319970" y="2852800"/>
            <a:ext cx="1894115" cy="1828800"/>
          </a:xfrm>
          <a:prstGeom prst="rect">
            <a:avLst/>
          </a:prstGeom>
        </p:spPr>
      </p:pic>
      <p:pic>
        <p:nvPicPr>
          <p:cNvPr id="6" name="Picture 5"/>
          <p:cNvPicPr>
            <a:picLocks noChangeAspect="1"/>
          </p:cNvPicPr>
          <p:nvPr/>
        </p:nvPicPr>
        <p:blipFill>
          <a:blip r:embed="rId4"/>
          <a:stretch>
            <a:fillRect/>
          </a:stretch>
        </p:blipFill>
        <p:spPr>
          <a:xfrm>
            <a:off x="3353742" y="4937760"/>
            <a:ext cx="1826571" cy="1920240"/>
          </a:xfrm>
          <a:prstGeom prst="rect">
            <a:avLst/>
          </a:prstGeom>
        </p:spPr>
      </p:pic>
      <p:pic>
        <p:nvPicPr>
          <p:cNvPr id="2" name="Picture 1"/>
          <p:cNvPicPr>
            <a:picLocks noChangeAspect="1"/>
          </p:cNvPicPr>
          <p:nvPr/>
        </p:nvPicPr>
        <p:blipFill rotWithShape="1">
          <a:blip r:embed="rId5"/>
          <a:srcRect r="67264"/>
          <a:stretch/>
        </p:blipFill>
        <p:spPr>
          <a:xfrm>
            <a:off x="5549552" y="767841"/>
            <a:ext cx="2431988" cy="1828800"/>
          </a:xfrm>
          <a:prstGeom prst="rect">
            <a:avLst/>
          </a:prstGeom>
        </p:spPr>
      </p:pic>
      <p:pic>
        <p:nvPicPr>
          <p:cNvPr id="7" name="Picture 6"/>
          <p:cNvPicPr>
            <a:picLocks noChangeAspect="1"/>
          </p:cNvPicPr>
          <p:nvPr/>
        </p:nvPicPr>
        <p:blipFill rotWithShape="1">
          <a:blip r:embed="rId5"/>
          <a:srcRect l="34104" r="33415"/>
          <a:stretch/>
        </p:blipFill>
        <p:spPr>
          <a:xfrm>
            <a:off x="5568539" y="2875660"/>
            <a:ext cx="2413001" cy="1828800"/>
          </a:xfrm>
          <a:prstGeom prst="rect">
            <a:avLst/>
          </a:prstGeom>
        </p:spPr>
      </p:pic>
      <p:pic>
        <p:nvPicPr>
          <p:cNvPr id="9" name="Picture 8"/>
          <p:cNvPicPr>
            <a:picLocks noChangeAspect="1"/>
          </p:cNvPicPr>
          <p:nvPr/>
        </p:nvPicPr>
        <p:blipFill rotWithShape="1">
          <a:blip r:embed="rId5"/>
          <a:srcRect l="67610"/>
          <a:stretch/>
        </p:blipFill>
        <p:spPr>
          <a:xfrm>
            <a:off x="5575300" y="4983480"/>
            <a:ext cx="2406240" cy="1828800"/>
          </a:xfrm>
          <a:prstGeom prst="rect">
            <a:avLst/>
          </a:prstGeom>
        </p:spPr>
      </p:pic>
      <p:pic>
        <p:nvPicPr>
          <p:cNvPr id="10" name="Picture 9"/>
          <p:cNvPicPr>
            <a:picLocks noChangeAspect="1"/>
          </p:cNvPicPr>
          <p:nvPr/>
        </p:nvPicPr>
        <p:blipFill rotWithShape="1">
          <a:blip r:embed="rId6"/>
          <a:srcRect t="13949" b="38623"/>
          <a:stretch/>
        </p:blipFill>
        <p:spPr>
          <a:xfrm>
            <a:off x="-1057275" y="0"/>
            <a:ext cx="14306550" cy="668593"/>
          </a:xfrm>
          <a:prstGeom prst="rect">
            <a:avLst/>
          </a:prstGeom>
        </p:spPr>
      </p:pic>
    </p:spTree>
    <p:extLst>
      <p:ext uri="{BB962C8B-B14F-4D97-AF65-F5344CB8AC3E}">
        <p14:creationId xmlns:p14="http://schemas.microsoft.com/office/powerpoint/2010/main" val="825168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003882" y="0"/>
            <a:ext cx="24199763" cy="7531100"/>
          </a:xfrm>
          <a:prstGeom prst="rect">
            <a:avLst/>
          </a:prstGeom>
        </p:spPr>
      </p:pic>
      <p:pic>
        <p:nvPicPr>
          <p:cNvPr id="5" name="Picture 4"/>
          <p:cNvPicPr>
            <a:picLocks noChangeAspect="1"/>
          </p:cNvPicPr>
          <p:nvPr/>
        </p:nvPicPr>
        <p:blipFill>
          <a:blip r:embed="rId3"/>
          <a:stretch>
            <a:fillRect/>
          </a:stretch>
        </p:blipFill>
        <p:spPr>
          <a:xfrm>
            <a:off x="3829844" y="-12193"/>
            <a:ext cx="4532313" cy="6196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813" y="0"/>
            <a:ext cx="1308375" cy="1308375"/>
          </a:xfrm>
          <a:prstGeom prst="rect">
            <a:avLst/>
          </a:prstGeom>
        </p:spPr>
      </p:pic>
    </p:spTree>
    <p:extLst>
      <p:ext uri="{BB962C8B-B14F-4D97-AF65-F5344CB8AC3E}">
        <p14:creationId xmlns:p14="http://schemas.microsoft.com/office/powerpoint/2010/main" val="2066163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43" y="1510506"/>
            <a:ext cx="12180914" cy="3836988"/>
          </a:xfrm>
          <a:prstGeom prst="rect">
            <a:avLst/>
          </a:prstGeom>
        </p:spPr>
      </p:pic>
      <p:pic>
        <p:nvPicPr>
          <p:cNvPr id="2" name="Picture 1"/>
          <p:cNvPicPr>
            <a:picLocks noChangeAspect="1"/>
          </p:cNvPicPr>
          <p:nvPr/>
        </p:nvPicPr>
        <p:blipFill>
          <a:blip r:embed="rId3"/>
          <a:stretch>
            <a:fillRect/>
          </a:stretch>
        </p:blipFill>
        <p:spPr>
          <a:xfrm>
            <a:off x="-1052512" y="0"/>
            <a:ext cx="14297025" cy="1476375"/>
          </a:xfrm>
          <a:prstGeom prst="rect">
            <a:avLst/>
          </a:prstGeom>
        </p:spPr>
      </p:pic>
    </p:spTree>
    <p:extLst>
      <p:ext uri="{BB962C8B-B14F-4D97-AF65-F5344CB8AC3E}">
        <p14:creationId xmlns:p14="http://schemas.microsoft.com/office/powerpoint/2010/main" val="26724070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0116" r="25354"/>
          <a:stretch/>
        </p:blipFill>
        <p:spPr>
          <a:xfrm>
            <a:off x="-6350" y="648930"/>
            <a:ext cx="12204700" cy="1012344"/>
          </a:xfrm>
          <a:prstGeom prst="rect">
            <a:avLst/>
          </a:prstGeom>
        </p:spPr>
      </p:pic>
      <p:pic>
        <p:nvPicPr>
          <p:cNvPr id="8" name="Picture 7"/>
          <p:cNvPicPr>
            <a:picLocks noChangeAspect="1"/>
          </p:cNvPicPr>
          <p:nvPr/>
        </p:nvPicPr>
        <p:blipFill>
          <a:blip r:embed="rId3"/>
          <a:stretch>
            <a:fillRect/>
          </a:stretch>
        </p:blipFill>
        <p:spPr>
          <a:xfrm>
            <a:off x="41295" y="1661274"/>
            <a:ext cx="12070080" cy="3443452"/>
          </a:xfrm>
          <a:prstGeom prst="rect">
            <a:avLst/>
          </a:prstGeom>
        </p:spPr>
      </p:pic>
      <p:pic>
        <p:nvPicPr>
          <p:cNvPr id="2" name="Picture 1"/>
          <p:cNvPicPr>
            <a:picLocks noChangeAspect="1"/>
          </p:cNvPicPr>
          <p:nvPr/>
        </p:nvPicPr>
        <p:blipFill rotWithShape="1">
          <a:blip r:embed="rId4"/>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19858678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0116" r="25354"/>
          <a:stretch/>
        </p:blipFill>
        <p:spPr>
          <a:xfrm>
            <a:off x="0" y="660401"/>
            <a:ext cx="12204700" cy="1012344"/>
          </a:xfrm>
          <a:prstGeom prst="rect">
            <a:avLst/>
          </a:prstGeom>
        </p:spPr>
      </p:pic>
      <p:pic>
        <p:nvPicPr>
          <p:cNvPr id="9" name="Picture 8"/>
          <p:cNvPicPr>
            <a:picLocks noChangeAspect="1"/>
          </p:cNvPicPr>
          <p:nvPr/>
        </p:nvPicPr>
        <p:blipFill>
          <a:blip r:embed="rId3"/>
          <a:stretch>
            <a:fillRect/>
          </a:stretch>
        </p:blipFill>
        <p:spPr>
          <a:xfrm>
            <a:off x="60960" y="1661043"/>
            <a:ext cx="12070080" cy="3535914"/>
          </a:xfrm>
          <a:prstGeom prst="rect">
            <a:avLst/>
          </a:prstGeom>
        </p:spPr>
      </p:pic>
      <p:pic>
        <p:nvPicPr>
          <p:cNvPr id="5" name="Picture 4"/>
          <p:cNvPicPr>
            <a:picLocks noChangeAspect="1"/>
          </p:cNvPicPr>
          <p:nvPr/>
        </p:nvPicPr>
        <p:blipFill rotWithShape="1">
          <a:blip r:embed="rId4"/>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2493919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1750"/>
            <a:ext cx="12192000" cy="850604"/>
          </a:xfrm>
        </p:spPr>
        <p:txBody>
          <a:bodyPr/>
          <a:lstStyle/>
          <a:p>
            <a:pPr algn="ctr"/>
            <a:r>
              <a:rPr lang="en-US" dirty="0"/>
              <a:t>Role of Service</a:t>
            </a:r>
          </a:p>
        </p:txBody>
      </p:sp>
      <p:sp>
        <p:nvSpPr>
          <p:cNvPr id="3" name="Content Placeholder 2"/>
          <p:cNvSpPr>
            <a:spLocks noGrp="1"/>
          </p:cNvSpPr>
          <p:nvPr>
            <p:ph idx="1"/>
          </p:nvPr>
        </p:nvSpPr>
        <p:spPr>
          <a:xfrm>
            <a:off x="606056" y="1552354"/>
            <a:ext cx="10919637" cy="5305646"/>
          </a:xfrm>
        </p:spPr>
        <p:txBody>
          <a:bodyPr>
            <a:normAutofit/>
          </a:bodyPr>
          <a:lstStyle/>
          <a:p>
            <a:r>
              <a:rPr lang="en-US" sz="4400" dirty="0"/>
              <a:t>Charitable outreach brings tangible help to those in need.  Our members, working through their councils, accomplish far more than individuals acting alone.</a:t>
            </a:r>
          </a:p>
          <a:p>
            <a:r>
              <a:rPr lang="en-US" sz="4400" dirty="0"/>
              <a:t>As District Deputy, helping the councils and fraternal leaders in your district is not only a key to success, it is also a key to happiness.  Be a leader of great service.</a:t>
            </a:r>
          </a:p>
        </p:txBody>
      </p:sp>
      <p:pic>
        <p:nvPicPr>
          <p:cNvPr id="5" name="Picture 4"/>
          <p:cNvPicPr>
            <a:picLocks noChangeAspect="1"/>
          </p:cNvPicPr>
          <p:nvPr/>
        </p:nvPicPr>
        <p:blipFill rotWithShape="1">
          <a:blip r:embed="rId2"/>
          <a:srcRect l="7196" t="6731" r="7264" b="51754"/>
          <a:stretch/>
        </p:blipFill>
        <p:spPr>
          <a:xfrm>
            <a:off x="-14748" y="0"/>
            <a:ext cx="12221497" cy="727587"/>
          </a:xfrm>
          <a:prstGeom prst="rect">
            <a:avLst/>
          </a:prstGeom>
        </p:spPr>
      </p:pic>
    </p:spTree>
    <p:extLst>
      <p:ext uri="{BB962C8B-B14F-4D97-AF65-F5344CB8AC3E}">
        <p14:creationId xmlns:p14="http://schemas.microsoft.com/office/powerpoint/2010/main" val="14061847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0116" r="25354"/>
          <a:stretch/>
        </p:blipFill>
        <p:spPr>
          <a:xfrm>
            <a:off x="0" y="660401"/>
            <a:ext cx="12204700" cy="1012344"/>
          </a:xfrm>
          <a:prstGeom prst="rect">
            <a:avLst/>
          </a:prstGeom>
        </p:spPr>
      </p:pic>
      <p:pic>
        <p:nvPicPr>
          <p:cNvPr id="9" name="Picture 8"/>
          <p:cNvPicPr>
            <a:picLocks noChangeAspect="1"/>
          </p:cNvPicPr>
          <p:nvPr/>
        </p:nvPicPr>
        <p:blipFill>
          <a:blip r:embed="rId3"/>
          <a:stretch>
            <a:fillRect/>
          </a:stretch>
        </p:blipFill>
        <p:spPr>
          <a:xfrm>
            <a:off x="60960" y="1712396"/>
            <a:ext cx="12070080" cy="3433209"/>
          </a:xfrm>
          <a:prstGeom prst="rect">
            <a:avLst/>
          </a:prstGeom>
        </p:spPr>
      </p:pic>
      <p:pic>
        <p:nvPicPr>
          <p:cNvPr id="6" name="Picture 5"/>
          <p:cNvPicPr>
            <a:picLocks noChangeAspect="1"/>
          </p:cNvPicPr>
          <p:nvPr/>
        </p:nvPicPr>
        <p:blipFill rotWithShape="1">
          <a:blip r:embed="rId4"/>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31483878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0116" r="25354"/>
          <a:stretch/>
        </p:blipFill>
        <p:spPr>
          <a:xfrm>
            <a:off x="0" y="660401"/>
            <a:ext cx="12204700" cy="1012344"/>
          </a:xfrm>
          <a:prstGeom prst="rect">
            <a:avLst/>
          </a:prstGeom>
        </p:spPr>
      </p:pic>
      <p:pic>
        <p:nvPicPr>
          <p:cNvPr id="10" name="Picture 9"/>
          <p:cNvPicPr>
            <a:picLocks noChangeAspect="1"/>
          </p:cNvPicPr>
          <p:nvPr/>
        </p:nvPicPr>
        <p:blipFill>
          <a:blip r:embed="rId3"/>
          <a:stretch>
            <a:fillRect/>
          </a:stretch>
        </p:blipFill>
        <p:spPr>
          <a:xfrm>
            <a:off x="60960" y="1911246"/>
            <a:ext cx="12070080" cy="3035508"/>
          </a:xfrm>
          <a:prstGeom prst="rect">
            <a:avLst/>
          </a:prstGeom>
        </p:spPr>
      </p:pic>
      <p:pic>
        <p:nvPicPr>
          <p:cNvPr id="5" name="Picture 4"/>
          <p:cNvPicPr>
            <a:picLocks noChangeAspect="1"/>
          </p:cNvPicPr>
          <p:nvPr/>
        </p:nvPicPr>
        <p:blipFill rotWithShape="1">
          <a:blip r:embed="rId4"/>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34389343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20116" r="25354"/>
          <a:stretch/>
        </p:blipFill>
        <p:spPr>
          <a:xfrm>
            <a:off x="0" y="660401"/>
            <a:ext cx="12204700" cy="1012344"/>
          </a:xfrm>
          <a:prstGeom prst="rect">
            <a:avLst/>
          </a:prstGeom>
        </p:spPr>
      </p:pic>
      <p:pic>
        <p:nvPicPr>
          <p:cNvPr id="2" name="Picture 1"/>
          <p:cNvPicPr>
            <a:picLocks noChangeAspect="1"/>
          </p:cNvPicPr>
          <p:nvPr/>
        </p:nvPicPr>
        <p:blipFill>
          <a:blip r:embed="rId3"/>
          <a:stretch>
            <a:fillRect/>
          </a:stretch>
        </p:blipFill>
        <p:spPr>
          <a:xfrm>
            <a:off x="1021080" y="1545745"/>
            <a:ext cx="10149840" cy="5283198"/>
          </a:xfrm>
          <a:prstGeom prst="rect">
            <a:avLst/>
          </a:prstGeom>
        </p:spPr>
      </p:pic>
      <p:pic>
        <p:nvPicPr>
          <p:cNvPr id="5" name="Picture 4"/>
          <p:cNvPicPr>
            <a:picLocks noChangeAspect="1"/>
          </p:cNvPicPr>
          <p:nvPr/>
        </p:nvPicPr>
        <p:blipFill rotWithShape="1">
          <a:blip r:embed="rId4"/>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31700714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6771" y="835610"/>
            <a:ext cx="2189746" cy="1828800"/>
          </a:xfrm>
          <a:prstGeom prst="rect">
            <a:avLst/>
          </a:prstGeom>
        </p:spPr>
      </p:pic>
      <p:pic>
        <p:nvPicPr>
          <p:cNvPr id="5" name="Picture 4"/>
          <p:cNvPicPr>
            <a:picLocks noChangeAspect="1"/>
          </p:cNvPicPr>
          <p:nvPr/>
        </p:nvPicPr>
        <p:blipFill>
          <a:blip r:embed="rId3"/>
          <a:stretch>
            <a:fillRect/>
          </a:stretch>
        </p:blipFill>
        <p:spPr>
          <a:xfrm>
            <a:off x="3324587" y="2886685"/>
            <a:ext cx="1894115" cy="1828800"/>
          </a:xfrm>
          <a:prstGeom prst="rect">
            <a:avLst/>
          </a:prstGeom>
        </p:spPr>
      </p:pic>
      <p:pic>
        <p:nvPicPr>
          <p:cNvPr id="6" name="Picture 5"/>
          <p:cNvPicPr>
            <a:picLocks noChangeAspect="1"/>
          </p:cNvPicPr>
          <p:nvPr/>
        </p:nvPicPr>
        <p:blipFill>
          <a:blip r:embed="rId4"/>
          <a:stretch>
            <a:fillRect/>
          </a:stretch>
        </p:blipFill>
        <p:spPr>
          <a:xfrm>
            <a:off x="3358359" y="4937760"/>
            <a:ext cx="1826571" cy="1920240"/>
          </a:xfrm>
          <a:prstGeom prst="rect">
            <a:avLst/>
          </a:prstGeom>
        </p:spPr>
      </p:pic>
      <p:sp>
        <p:nvSpPr>
          <p:cNvPr id="8" name="TextBox 7"/>
          <p:cNvSpPr txBox="1"/>
          <p:nvPr/>
        </p:nvSpPr>
        <p:spPr>
          <a:xfrm>
            <a:off x="2924175" y="2952750"/>
            <a:ext cx="4352925" cy="369332"/>
          </a:xfrm>
          <a:prstGeom prst="rect">
            <a:avLst/>
          </a:prstGeom>
          <a:noFill/>
        </p:spPr>
        <p:txBody>
          <a:bodyPr wrap="square" rtlCol="0">
            <a:spAutoFit/>
          </a:bodyPr>
          <a:lstStyle/>
          <a:p>
            <a:r>
              <a:rPr lang="en-US" dirty="0"/>
              <a:t> </a:t>
            </a:r>
          </a:p>
        </p:txBody>
      </p:sp>
      <p:pic>
        <p:nvPicPr>
          <p:cNvPr id="2" name="Picture 1"/>
          <p:cNvPicPr>
            <a:picLocks noChangeAspect="1"/>
          </p:cNvPicPr>
          <p:nvPr/>
        </p:nvPicPr>
        <p:blipFill rotWithShape="1">
          <a:blip r:embed="rId5"/>
          <a:srcRect r="67338"/>
          <a:stretch/>
        </p:blipFill>
        <p:spPr>
          <a:xfrm>
            <a:off x="5236522" y="852437"/>
            <a:ext cx="2384424" cy="1828800"/>
          </a:xfrm>
          <a:prstGeom prst="rect">
            <a:avLst/>
          </a:prstGeom>
        </p:spPr>
      </p:pic>
      <p:pic>
        <p:nvPicPr>
          <p:cNvPr id="7" name="Picture 6"/>
          <p:cNvPicPr>
            <a:picLocks noChangeAspect="1"/>
          </p:cNvPicPr>
          <p:nvPr/>
        </p:nvPicPr>
        <p:blipFill rotWithShape="1">
          <a:blip r:embed="rId5"/>
          <a:srcRect l="33532" r="33588"/>
          <a:stretch/>
        </p:blipFill>
        <p:spPr>
          <a:xfrm>
            <a:off x="5220646" y="2928131"/>
            <a:ext cx="2400300" cy="1828800"/>
          </a:xfrm>
          <a:prstGeom prst="rect">
            <a:avLst/>
          </a:prstGeom>
        </p:spPr>
      </p:pic>
      <p:pic>
        <p:nvPicPr>
          <p:cNvPr id="12" name="Picture 11"/>
          <p:cNvPicPr>
            <a:picLocks noChangeAspect="1"/>
          </p:cNvPicPr>
          <p:nvPr/>
        </p:nvPicPr>
        <p:blipFill rotWithShape="1">
          <a:blip r:embed="rId5"/>
          <a:srcRect l="67281"/>
          <a:stretch/>
        </p:blipFill>
        <p:spPr>
          <a:xfrm>
            <a:off x="5232400" y="5003825"/>
            <a:ext cx="2388546" cy="1828800"/>
          </a:xfrm>
          <a:prstGeom prst="rect">
            <a:avLst/>
          </a:prstGeom>
        </p:spPr>
      </p:pic>
      <p:pic>
        <p:nvPicPr>
          <p:cNvPr id="10" name="Picture 9"/>
          <p:cNvPicPr>
            <a:picLocks noChangeAspect="1"/>
          </p:cNvPicPr>
          <p:nvPr/>
        </p:nvPicPr>
        <p:blipFill rotWithShape="1">
          <a:blip r:embed="rId6"/>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21613250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502" t="-1187" r="25653" b="1187"/>
          <a:stretch/>
        </p:blipFill>
        <p:spPr>
          <a:xfrm>
            <a:off x="-12700" y="685800"/>
            <a:ext cx="12204700" cy="914400"/>
          </a:xfrm>
          <a:prstGeom prst="rect">
            <a:avLst/>
          </a:prstGeom>
        </p:spPr>
      </p:pic>
      <p:pic>
        <p:nvPicPr>
          <p:cNvPr id="5" name="Picture 4"/>
          <p:cNvPicPr>
            <a:picLocks noChangeAspect="1"/>
          </p:cNvPicPr>
          <p:nvPr/>
        </p:nvPicPr>
        <p:blipFill>
          <a:blip r:embed="rId3"/>
          <a:stretch>
            <a:fillRect/>
          </a:stretch>
        </p:blipFill>
        <p:spPr>
          <a:xfrm>
            <a:off x="2000153" y="1618695"/>
            <a:ext cx="4089497" cy="4306562"/>
          </a:xfrm>
          <a:prstGeom prst="rect">
            <a:avLst/>
          </a:prstGeom>
        </p:spPr>
      </p:pic>
      <p:pic>
        <p:nvPicPr>
          <p:cNvPr id="6" name="Picture 5"/>
          <p:cNvPicPr>
            <a:picLocks noChangeAspect="1"/>
          </p:cNvPicPr>
          <p:nvPr/>
        </p:nvPicPr>
        <p:blipFill>
          <a:blip r:embed="rId4"/>
          <a:stretch>
            <a:fillRect/>
          </a:stretch>
        </p:blipFill>
        <p:spPr>
          <a:xfrm>
            <a:off x="6096000" y="1618695"/>
            <a:ext cx="3467100" cy="4371975"/>
          </a:xfrm>
          <a:prstGeom prst="rect">
            <a:avLst/>
          </a:prstGeom>
        </p:spPr>
      </p:pic>
      <p:pic>
        <p:nvPicPr>
          <p:cNvPr id="2" name="Picture 1"/>
          <p:cNvPicPr>
            <a:picLocks noChangeAspect="1"/>
          </p:cNvPicPr>
          <p:nvPr/>
        </p:nvPicPr>
        <p:blipFill>
          <a:blip r:embed="rId5"/>
          <a:stretch>
            <a:fillRect/>
          </a:stretch>
        </p:blipFill>
        <p:spPr>
          <a:xfrm>
            <a:off x="279303" y="5875277"/>
            <a:ext cx="8401050" cy="923925"/>
          </a:xfrm>
          <a:prstGeom prst="rect">
            <a:avLst/>
          </a:prstGeom>
        </p:spPr>
      </p:pic>
      <p:pic>
        <p:nvPicPr>
          <p:cNvPr id="7" name="Picture 6"/>
          <p:cNvPicPr>
            <a:picLocks noChangeAspect="1"/>
          </p:cNvPicPr>
          <p:nvPr/>
        </p:nvPicPr>
        <p:blipFill rotWithShape="1">
          <a:blip r:embed="rId6"/>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26955258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3489" y="776177"/>
            <a:ext cx="2189746" cy="1828800"/>
          </a:xfrm>
          <a:prstGeom prst="rect">
            <a:avLst/>
          </a:prstGeom>
        </p:spPr>
      </p:pic>
      <p:pic>
        <p:nvPicPr>
          <p:cNvPr id="5" name="Picture 4"/>
          <p:cNvPicPr>
            <a:picLocks noChangeAspect="1"/>
          </p:cNvPicPr>
          <p:nvPr/>
        </p:nvPicPr>
        <p:blipFill>
          <a:blip r:embed="rId3"/>
          <a:stretch>
            <a:fillRect/>
          </a:stretch>
        </p:blipFill>
        <p:spPr>
          <a:xfrm>
            <a:off x="3321305" y="2856969"/>
            <a:ext cx="1894115" cy="1828800"/>
          </a:xfrm>
          <a:prstGeom prst="rect">
            <a:avLst/>
          </a:prstGeom>
        </p:spPr>
      </p:pic>
      <p:pic>
        <p:nvPicPr>
          <p:cNvPr id="6" name="Picture 5"/>
          <p:cNvPicPr>
            <a:picLocks noChangeAspect="1"/>
          </p:cNvPicPr>
          <p:nvPr/>
        </p:nvPicPr>
        <p:blipFill>
          <a:blip r:embed="rId4"/>
          <a:stretch>
            <a:fillRect/>
          </a:stretch>
        </p:blipFill>
        <p:spPr>
          <a:xfrm>
            <a:off x="3355077" y="4937760"/>
            <a:ext cx="1826571" cy="1920240"/>
          </a:xfrm>
          <a:prstGeom prst="rect">
            <a:avLst/>
          </a:prstGeom>
        </p:spPr>
      </p:pic>
      <p:pic>
        <p:nvPicPr>
          <p:cNvPr id="2" name="Picture 1"/>
          <p:cNvPicPr>
            <a:picLocks noChangeAspect="1"/>
          </p:cNvPicPr>
          <p:nvPr/>
        </p:nvPicPr>
        <p:blipFill rotWithShape="1">
          <a:blip r:embed="rId5"/>
          <a:srcRect r="67218"/>
          <a:stretch/>
        </p:blipFill>
        <p:spPr>
          <a:xfrm>
            <a:off x="5319780" y="812361"/>
            <a:ext cx="2497579" cy="1828800"/>
          </a:xfrm>
          <a:prstGeom prst="rect">
            <a:avLst/>
          </a:prstGeom>
        </p:spPr>
      </p:pic>
      <p:pic>
        <p:nvPicPr>
          <p:cNvPr id="7" name="Picture 6"/>
          <p:cNvPicPr>
            <a:picLocks noChangeAspect="1"/>
          </p:cNvPicPr>
          <p:nvPr/>
        </p:nvPicPr>
        <p:blipFill rotWithShape="1">
          <a:blip r:embed="rId5"/>
          <a:srcRect l="33783" r="33712"/>
          <a:stretch/>
        </p:blipFill>
        <p:spPr>
          <a:xfrm>
            <a:off x="5340859" y="2875061"/>
            <a:ext cx="2476500" cy="1828800"/>
          </a:xfrm>
          <a:prstGeom prst="rect">
            <a:avLst/>
          </a:prstGeom>
        </p:spPr>
      </p:pic>
      <p:pic>
        <p:nvPicPr>
          <p:cNvPr id="9" name="Picture 8"/>
          <p:cNvPicPr>
            <a:picLocks noChangeAspect="1"/>
          </p:cNvPicPr>
          <p:nvPr/>
        </p:nvPicPr>
        <p:blipFill rotWithShape="1">
          <a:blip r:embed="rId5"/>
          <a:srcRect l="67788"/>
          <a:stretch/>
        </p:blipFill>
        <p:spPr>
          <a:xfrm>
            <a:off x="5363235" y="4937760"/>
            <a:ext cx="2454124" cy="1828800"/>
          </a:xfrm>
          <a:prstGeom prst="rect">
            <a:avLst/>
          </a:prstGeom>
        </p:spPr>
      </p:pic>
      <p:pic>
        <p:nvPicPr>
          <p:cNvPr id="10" name="Picture 9"/>
          <p:cNvPicPr>
            <a:picLocks noChangeAspect="1"/>
          </p:cNvPicPr>
          <p:nvPr/>
        </p:nvPicPr>
        <p:blipFill rotWithShape="1">
          <a:blip r:embed="rId6"/>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112521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71500" y="776175"/>
            <a:ext cx="10127000" cy="6008852"/>
            <a:chOff x="571500" y="776175"/>
            <a:chExt cx="10127000" cy="6008852"/>
          </a:xfrm>
        </p:grpSpPr>
        <p:grpSp>
          <p:nvGrpSpPr>
            <p:cNvPr id="11" name="Group 10"/>
            <p:cNvGrpSpPr/>
            <p:nvPr/>
          </p:nvGrpSpPr>
          <p:grpSpPr>
            <a:xfrm>
              <a:off x="589300" y="776175"/>
              <a:ext cx="10109200" cy="4824525"/>
              <a:chOff x="571500" y="776175"/>
              <a:chExt cx="11049000" cy="5573876"/>
            </a:xfrm>
          </p:grpSpPr>
          <p:pic>
            <p:nvPicPr>
              <p:cNvPr id="9" name="Picture 8"/>
              <p:cNvPicPr>
                <a:picLocks noChangeAspect="1"/>
              </p:cNvPicPr>
              <p:nvPr/>
            </p:nvPicPr>
            <p:blipFill>
              <a:blip r:embed="rId2"/>
              <a:stretch>
                <a:fillRect/>
              </a:stretch>
            </p:blipFill>
            <p:spPr>
              <a:xfrm>
                <a:off x="571500" y="776176"/>
                <a:ext cx="11049000" cy="5573875"/>
              </a:xfrm>
              <a:prstGeom prst="rect">
                <a:avLst/>
              </a:prstGeom>
            </p:spPr>
          </p:pic>
          <p:pic>
            <p:nvPicPr>
              <p:cNvPr id="10" name="Picture 9"/>
              <p:cNvPicPr>
                <a:picLocks noChangeAspect="1"/>
              </p:cNvPicPr>
              <p:nvPr/>
            </p:nvPicPr>
            <p:blipFill>
              <a:blip r:embed="rId3"/>
              <a:stretch>
                <a:fillRect/>
              </a:stretch>
            </p:blipFill>
            <p:spPr>
              <a:xfrm>
                <a:off x="5486400" y="776175"/>
                <a:ext cx="2514600" cy="504825"/>
              </a:xfrm>
              <a:prstGeom prst="rect">
                <a:avLst/>
              </a:prstGeom>
            </p:spPr>
          </p:pic>
        </p:grpSp>
        <p:pic>
          <p:nvPicPr>
            <p:cNvPr id="12" name="Picture 11"/>
            <p:cNvPicPr>
              <a:picLocks noChangeAspect="1"/>
            </p:cNvPicPr>
            <p:nvPr/>
          </p:nvPicPr>
          <p:blipFill>
            <a:blip r:embed="rId4"/>
            <a:stretch>
              <a:fillRect/>
            </a:stretch>
          </p:blipFill>
          <p:spPr>
            <a:xfrm>
              <a:off x="571500" y="5600700"/>
              <a:ext cx="10127000" cy="1184327"/>
            </a:xfrm>
            <a:prstGeom prst="rect">
              <a:avLst/>
            </a:prstGeom>
          </p:spPr>
        </p:pic>
      </p:grpSp>
      <p:pic>
        <p:nvPicPr>
          <p:cNvPr id="14" name="Picture 13"/>
          <p:cNvPicPr>
            <a:picLocks noChangeAspect="1"/>
          </p:cNvPicPr>
          <p:nvPr/>
        </p:nvPicPr>
        <p:blipFill rotWithShape="1">
          <a:blip r:embed="rId5"/>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2484555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28611" y="892170"/>
            <a:ext cx="10789920" cy="5486400"/>
            <a:chOff x="328611" y="892171"/>
            <a:chExt cx="10332720" cy="5020353"/>
          </a:xfrm>
        </p:grpSpPr>
        <p:pic>
          <p:nvPicPr>
            <p:cNvPr id="8" name="Picture 7"/>
            <p:cNvPicPr>
              <a:picLocks noChangeAspect="1"/>
            </p:cNvPicPr>
            <p:nvPr/>
          </p:nvPicPr>
          <p:blipFill>
            <a:blip r:embed="rId2"/>
            <a:stretch>
              <a:fillRect/>
            </a:stretch>
          </p:blipFill>
          <p:spPr>
            <a:xfrm>
              <a:off x="328611" y="892171"/>
              <a:ext cx="10332720" cy="3894086"/>
            </a:xfrm>
            <a:prstGeom prst="rect">
              <a:avLst/>
            </a:prstGeom>
          </p:spPr>
        </p:pic>
        <p:pic>
          <p:nvPicPr>
            <p:cNvPr id="9" name="Picture 8"/>
            <p:cNvPicPr>
              <a:picLocks noChangeAspect="1"/>
            </p:cNvPicPr>
            <p:nvPr/>
          </p:nvPicPr>
          <p:blipFill>
            <a:blip r:embed="rId3"/>
            <a:stretch>
              <a:fillRect/>
            </a:stretch>
          </p:blipFill>
          <p:spPr>
            <a:xfrm>
              <a:off x="328611" y="4786257"/>
              <a:ext cx="10332720" cy="1126267"/>
            </a:xfrm>
            <a:prstGeom prst="rect">
              <a:avLst/>
            </a:prstGeom>
          </p:spPr>
        </p:pic>
      </p:grpSp>
      <p:pic>
        <p:nvPicPr>
          <p:cNvPr id="6" name="Picture 5"/>
          <p:cNvPicPr>
            <a:picLocks noChangeAspect="1"/>
          </p:cNvPicPr>
          <p:nvPr/>
        </p:nvPicPr>
        <p:blipFill rotWithShape="1">
          <a:blip r:embed="rId4"/>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25679614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81068" y="776177"/>
            <a:ext cx="2189746" cy="1828800"/>
          </a:xfrm>
          <a:prstGeom prst="rect">
            <a:avLst/>
          </a:prstGeom>
        </p:spPr>
      </p:pic>
      <p:pic>
        <p:nvPicPr>
          <p:cNvPr id="5" name="Picture 4"/>
          <p:cNvPicPr>
            <a:picLocks noChangeAspect="1"/>
          </p:cNvPicPr>
          <p:nvPr/>
        </p:nvPicPr>
        <p:blipFill>
          <a:blip r:embed="rId3"/>
          <a:stretch>
            <a:fillRect/>
          </a:stretch>
        </p:blipFill>
        <p:spPr>
          <a:xfrm>
            <a:off x="3328884" y="2856969"/>
            <a:ext cx="1894115" cy="1828800"/>
          </a:xfrm>
          <a:prstGeom prst="rect">
            <a:avLst/>
          </a:prstGeom>
        </p:spPr>
      </p:pic>
      <p:pic>
        <p:nvPicPr>
          <p:cNvPr id="6" name="Picture 5"/>
          <p:cNvPicPr>
            <a:picLocks noChangeAspect="1"/>
          </p:cNvPicPr>
          <p:nvPr/>
        </p:nvPicPr>
        <p:blipFill>
          <a:blip r:embed="rId4"/>
          <a:stretch>
            <a:fillRect/>
          </a:stretch>
        </p:blipFill>
        <p:spPr>
          <a:xfrm>
            <a:off x="3362656" y="4937760"/>
            <a:ext cx="1826571" cy="1920240"/>
          </a:xfrm>
          <a:prstGeom prst="rect">
            <a:avLst/>
          </a:prstGeom>
        </p:spPr>
      </p:pic>
      <p:pic>
        <p:nvPicPr>
          <p:cNvPr id="9" name="Picture 8"/>
          <p:cNvPicPr>
            <a:picLocks noChangeAspect="1"/>
          </p:cNvPicPr>
          <p:nvPr/>
        </p:nvPicPr>
        <p:blipFill rotWithShape="1">
          <a:blip r:embed="rId5"/>
          <a:srcRect l="67763"/>
          <a:stretch/>
        </p:blipFill>
        <p:spPr>
          <a:xfrm>
            <a:off x="5575299" y="5014226"/>
            <a:ext cx="2358241" cy="1828800"/>
          </a:xfrm>
          <a:prstGeom prst="rect">
            <a:avLst/>
          </a:prstGeom>
        </p:spPr>
      </p:pic>
      <p:pic>
        <p:nvPicPr>
          <p:cNvPr id="12" name="Picture 11"/>
          <p:cNvPicPr>
            <a:picLocks noChangeAspect="1"/>
          </p:cNvPicPr>
          <p:nvPr/>
        </p:nvPicPr>
        <p:blipFill rotWithShape="1">
          <a:blip r:embed="rId5"/>
          <a:srcRect l="33561" r="33627"/>
          <a:stretch/>
        </p:blipFill>
        <p:spPr>
          <a:xfrm>
            <a:off x="5533239" y="2897609"/>
            <a:ext cx="2400301" cy="1828800"/>
          </a:xfrm>
          <a:prstGeom prst="rect">
            <a:avLst/>
          </a:prstGeom>
        </p:spPr>
      </p:pic>
      <p:pic>
        <p:nvPicPr>
          <p:cNvPr id="13" name="Picture 12"/>
          <p:cNvPicPr>
            <a:picLocks noChangeAspect="1"/>
          </p:cNvPicPr>
          <p:nvPr/>
        </p:nvPicPr>
        <p:blipFill rotWithShape="1">
          <a:blip r:embed="rId5"/>
          <a:srcRect r="67480"/>
          <a:stretch/>
        </p:blipFill>
        <p:spPr>
          <a:xfrm>
            <a:off x="5554681" y="780992"/>
            <a:ext cx="2378859" cy="1828800"/>
          </a:xfrm>
          <a:prstGeom prst="rect">
            <a:avLst/>
          </a:prstGeom>
        </p:spPr>
      </p:pic>
      <p:pic>
        <p:nvPicPr>
          <p:cNvPr id="10" name="Picture 9"/>
          <p:cNvPicPr>
            <a:picLocks noChangeAspect="1"/>
          </p:cNvPicPr>
          <p:nvPr/>
        </p:nvPicPr>
        <p:blipFill rotWithShape="1">
          <a:blip r:embed="rId6"/>
          <a:srcRect l="7154" t="8658" r="7431" b="47388"/>
          <a:stretch/>
        </p:blipFill>
        <p:spPr>
          <a:xfrm>
            <a:off x="-29497" y="0"/>
            <a:ext cx="12211665" cy="648930"/>
          </a:xfrm>
          <a:prstGeom prst="rect">
            <a:avLst/>
          </a:prstGeom>
        </p:spPr>
      </p:pic>
    </p:spTree>
    <p:extLst>
      <p:ext uri="{BB962C8B-B14F-4D97-AF65-F5344CB8AC3E}">
        <p14:creationId xmlns:p14="http://schemas.microsoft.com/office/powerpoint/2010/main" val="23986143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552353"/>
            <a:ext cx="12174278" cy="818707"/>
          </a:xfrm>
        </p:spPr>
        <p:txBody>
          <a:bodyPr>
            <a:normAutofit fontScale="25000" lnSpcReduction="20000"/>
          </a:bodyPr>
          <a:lstStyle/>
          <a:p>
            <a:pPr marL="0" indent="0">
              <a:buNone/>
            </a:pPr>
            <a:endParaRPr lang="en-US" sz="2000" dirty="0">
              <a:latin typeface="+mj-lt"/>
            </a:endParaRPr>
          </a:p>
          <a:p>
            <a:pPr marL="0" indent="0">
              <a:buNone/>
            </a:pPr>
            <a:endParaRPr lang="en-US" sz="2000" dirty="0">
              <a:latin typeface="+mj-lt"/>
            </a:endParaRPr>
          </a:p>
          <a:p>
            <a:pPr marL="0" indent="0">
              <a:buNone/>
            </a:pPr>
            <a:r>
              <a:rPr lang="en-US" sz="14400" dirty="0">
                <a:latin typeface="+mj-lt"/>
              </a:rPr>
              <a:t>As District Deputy, administrative duties are important and will take some time.  What should you do to be the most productive?</a:t>
            </a:r>
          </a:p>
          <a:p>
            <a:pPr marL="0" indent="0">
              <a:buNone/>
            </a:pPr>
            <a:r>
              <a:rPr lang="en-US" dirty="0"/>
              <a:t> </a:t>
            </a:r>
          </a:p>
        </p:txBody>
      </p:sp>
      <p:pic>
        <p:nvPicPr>
          <p:cNvPr id="4" name="Picture 3"/>
          <p:cNvPicPr>
            <a:picLocks noChangeAspect="1"/>
          </p:cNvPicPr>
          <p:nvPr/>
        </p:nvPicPr>
        <p:blipFill>
          <a:blip r:embed="rId2"/>
          <a:stretch>
            <a:fillRect/>
          </a:stretch>
        </p:blipFill>
        <p:spPr>
          <a:xfrm>
            <a:off x="-2619375" y="776177"/>
            <a:ext cx="17430750" cy="733425"/>
          </a:xfrm>
          <a:prstGeom prst="rect">
            <a:avLst/>
          </a:prstGeom>
        </p:spPr>
      </p:pic>
      <p:pic>
        <p:nvPicPr>
          <p:cNvPr id="7" name="Picture 6"/>
          <p:cNvPicPr>
            <a:picLocks noChangeAspect="1"/>
          </p:cNvPicPr>
          <p:nvPr/>
        </p:nvPicPr>
        <p:blipFill>
          <a:blip r:embed="rId3"/>
          <a:stretch>
            <a:fillRect/>
          </a:stretch>
        </p:blipFill>
        <p:spPr>
          <a:xfrm>
            <a:off x="1" y="2748700"/>
            <a:ext cx="12373701" cy="2897187"/>
          </a:xfrm>
          <a:prstGeom prst="rect">
            <a:avLst/>
          </a:prstGeom>
        </p:spPr>
      </p:pic>
      <p:pic>
        <p:nvPicPr>
          <p:cNvPr id="5" name="Picture 4"/>
          <p:cNvPicPr>
            <a:picLocks noChangeAspect="1"/>
          </p:cNvPicPr>
          <p:nvPr/>
        </p:nvPicPr>
        <p:blipFill rotWithShape="1">
          <a:blip r:embed="rId4"/>
          <a:srcRect l="5647" r="5930" b="41794"/>
          <a:stretch/>
        </p:blipFill>
        <p:spPr>
          <a:xfrm>
            <a:off x="-21265" y="0"/>
            <a:ext cx="12195544" cy="776177"/>
          </a:xfrm>
          <a:prstGeom prst="rect">
            <a:avLst/>
          </a:prstGeom>
        </p:spPr>
      </p:pic>
    </p:spTree>
    <p:extLst>
      <p:ext uri="{BB962C8B-B14F-4D97-AF65-F5344CB8AC3E}">
        <p14:creationId xmlns:p14="http://schemas.microsoft.com/office/powerpoint/2010/main" val="1026092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4152</Words>
  <Application>Microsoft Office PowerPoint</Application>
  <PresentationFormat>Widescreen</PresentationFormat>
  <Paragraphs>510</Paragraphs>
  <Slides>126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126</vt:i4>
      </vt:variant>
    </vt:vector>
  </HeadingPairs>
  <TitlesOfParts>
    <vt:vector size="131" baseType="lpstr">
      <vt:lpstr>Arial</vt:lpstr>
      <vt:lpstr>Calibri</vt:lpstr>
      <vt:lpstr>Calibri Light</vt:lpstr>
      <vt:lpstr>Garamond</vt:lpstr>
      <vt:lpstr>Office Theme</vt:lpstr>
      <vt:lpstr> 9+----------` </vt:lpstr>
      <vt:lpstr>PowerPoint Presentation</vt:lpstr>
      <vt:lpstr>PowerPoint Presentation</vt:lpstr>
      <vt:lpstr>Learning Objectives</vt:lpstr>
      <vt:lpstr>PowerPoint Presentation</vt:lpstr>
      <vt:lpstr>Learning Objectives</vt:lpstr>
      <vt:lpstr>PowerPoint Presentation</vt:lpstr>
      <vt:lpstr>Role of Service</vt:lpstr>
      <vt:lpstr>Role of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Fraternal Training Portal</vt:lpstr>
      <vt:lpstr>PowerPoint Presentation</vt:lpstr>
      <vt:lpstr>PowerPoint Presentation</vt:lpstr>
      <vt:lpstr>As District Deputy you are in a service leadership role. Your primary focus is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 Your District</vt:lpstr>
      <vt:lpstr>PowerPoint Presentation</vt:lpstr>
      <vt:lpstr>Official visits to your Councils</vt:lpstr>
      <vt:lpstr>Official Visits to Your Councils </vt:lpstr>
      <vt:lpstr>Agenda for Council “Official” Visits</vt:lpstr>
      <vt:lpstr>District Meetings of Council Officers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 Retention Timetable</vt:lpstr>
      <vt:lpstr>Member Retention Timetable</vt:lpstr>
      <vt:lpstr>Member Retention Timetable</vt:lpstr>
      <vt:lpstr>Member Retention Timetable</vt:lpstr>
      <vt:lpstr>Member Retention Timetable</vt:lpstr>
      <vt:lpstr>PowerPoint Presentation</vt:lpstr>
      <vt:lpstr>As District Deputy a key responsibility is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Knights of Columbus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R. Nolan</dc:creator>
  <cp:lastModifiedBy>Joseph Shanks</cp:lastModifiedBy>
  <cp:revision>121</cp:revision>
  <dcterms:created xsi:type="dcterms:W3CDTF">2019-06-24T13:33:20Z</dcterms:created>
  <dcterms:modified xsi:type="dcterms:W3CDTF">2019-07-01T14:46:26Z</dcterms:modified>
</cp:coreProperties>
</file>