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comments/comment2.xml" ContentType="application/vnd.openxmlformats-officedocument.presentationml.comment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61" r:id="rId6"/>
    <p:sldId id="265" r:id="rId7"/>
    <p:sldId id="266" r:id="rId8"/>
    <p:sldId id="313" r:id="rId9"/>
    <p:sldId id="258" r:id="rId10"/>
    <p:sldId id="314" r:id="rId11"/>
    <p:sldId id="315" r:id="rId12"/>
    <p:sldId id="306" r:id="rId13"/>
    <p:sldId id="264" r:id="rId14"/>
    <p:sldId id="307" r:id="rId15"/>
    <p:sldId id="309" r:id="rId16"/>
    <p:sldId id="310" r:id="rId17"/>
    <p:sldId id="267" r:id="rId18"/>
    <p:sldId id="311" r:id="rId19"/>
    <p:sldId id="312" r:id="rId20"/>
    <p:sldId id="316" r:id="rId21"/>
    <p:sldId id="279"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2568" userDrawn="1">
          <p15:clr>
            <a:srgbClr val="A4A3A4"/>
          </p15:clr>
        </p15:guide>
        <p15:guide id="3" orient="horz" pos="3192" userDrawn="1">
          <p15:clr>
            <a:srgbClr val="A4A3A4"/>
          </p15:clr>
        </p15:guide>
        <p15:guide id="4" orient="horz" pos="2160" userDrawn="1">
          <p15:clr>
            <a:srgbClr val="A4A3A4"/>
          </p15:clr>
        </p15:guide>
        <p15:guide id="5" pos="51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rie Goldbeck" initials="CG" lastIdx="2" clrIdx="0">
    <p:extLst>
      <p:ext uri="{19B8F6BF-5375-455C-9EA6-DF929625EA0E}">
        <p15:presenceInfo xmlns:p15="http://schemas.microsoft.com/office/powerpoint/2012/main" userId="S::Carrie.Goldbeck@rotary.org::a9f68a3a-7d4a-4d9b-b555-e4baa355f9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A43"/>
    <a:srgbClr val="BADAED"/>
    <a:srgbClr val="872175"/>
    <a:srgbClr val="009999"/>
    <a:srgbClr val="FF7600"/>
    <a:srgbClr val="F7A81B"/>
    <a:srgbClr val="17458F"/>
    <a:srgbClr val="01B4E7"/>
    <a:srgbClr val="D91B5C"/>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3D847-85CC-4FBE-8E7D-BF1A0931D1E5}" v="1" dt="2020-05-13T14:53:04.207"/>
    <p1510:client id="{F1445C27-F537-BB4B-9D54-9CA446C4844B}" v="1" dt="2020-05-13T14:53:46.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1" autoAdjust="0"/>
    <p:restoredTop sz="55995" autoAdjust="0"/>
  </p:normalViewPr>
  <p:slideViewPr>
    <p:cSldViewPr snapToGrid="0" showGuides="1">
      <p:cViewPr varScale="1">
        <p:scale>
          <a:sx n="39" d="100"/>
          <a:sy n="39" d="100"/>
        </p:scale>
        <p:origin x="1612" y="20"/>
      </p:cViewPr>
      <p:guideLst>
        <p:guide orient="horz" pos="1152"/>
        <p:guide pos="2568"/>
        <p:guide orient="horz" pos="3192"/>
        <p:guide orient="horz" pos="2160"/>
        <p:guide pos="5112"/>
      </p:guideLst>
    </p:cSldViewPr>
  </p:slideViewPr>
  <p:outlineViewPr>
    <p:cViewPr>
      <p:scale>
        <a:sx n="33" d="100"/>
        <a:sy n="33" d="100"/>
      </p:scale>
      <p:origin x="0" y="-2064"/>
    </p:cViewPr>
  </p:outlineViewPr>
  <p:notesTextViewPr>
    <p:cViewPr>
      <p:scale>
        <a:sx n="3" d="2"/>
        <a:sy n="3" d="2"/>
      </p:scale>
      <p:origin x="0" y="-472"/>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Saunders" userId="S::jean.saunders@rotary.org::b9273552-c22c-4bea-992c-d34c6f08058c" providerId="AD" clId="Web-{C092CE20-F4FB-8C24-3AC0-90E15CEC0B60}"/>
    <pc:docChg chg="sldOrd">
      <pc:chgData name="Jean Saunders" userId="S::jean.saunders@rotary.org::b9273552-c22c-4bea-992c-d34c6f08058c" providerId="AD" clId="Web-{C092CE20-F4FB-8C24-3AC0-90E15CEC0B60}" dt="2020-01-17T17:14:18.780" v="0"/>
      <pc:docMkLst>
        <pc:docMk/>
      </pc:docMkLst>
      <pc:sldChg chg="ord">
        <pc:chgData name="Jean Saunders" userId="S::jean.saunders@rotary.org::b9273552-c22c-4bea-992c-d34c6f08058c" providerId="AD" clId="Web-{C092CE20-F4FB-8C24-3AC0-90E15CEC0B60}" dt="2020-01-17T17:14:18.780" v="0"/>
        <pc:sldMkLst>
          <pc:docMk/>
          <pc:sldMk cId="815047650" sldId="295"/>
        </pc:sldMkLst>
      </pc:sldChg>
    </pc:docChg>
  </pc:docChgLst>
  <pc:docChgLst>
    <pc:chgData name="Robert Kiolbassa" userId="S::robert.kiolbassa@rotary.org::629ea9ff-3850-4523-bb55-0b8381fa73a2" providerId="AD" clId="Web-{7273D847-85CC-4FBE-8E7D-BF1A0931D1E5}"/>
    <pc:docChg chg="sldOrd">
      <pc:chgData name="Robert Kiolbassa" userId="S::robert.kiolbassa@rotary.org::629ea9ff-3850-4523-bb55-0b8381fa73a2" providerId="AD" clId="Web-{7273D847-85CC-4FBE-8E7D-BF1A0931D1E5}" dt="2020-05-13T14:53:04.207" v="0"/>
      <pc:docMkLst>
        <pc:docMk/>
      </pc:docMkLst>
      <pc:sldChg chg="ord">
        <pc:chgData name="Robert Kiolbassa" userId="S::robert.kiolbassa@rotary.org::629ea9ff-3850-4523-bb55-0b8381fa73a2" providerId="AD" clId="Web-{7273D847-85CC-4FBE-8E7D-BF1A0931D1E5}" dt="2020-05-13T14:53:04.207" v="0"/>
        <pc:sldMkLst>
          <pc:docMk/>
          <pc:sldMk cId="815047650" sldId="295"/>
        </pc:sldMkLst>
      </pc:sldChg>
    </pc:docChg>
  </pc:docChgLst>
  <pc:docChgLst>
    <pc:chgData name="Robert Kiolbassa" userId="629ea9ff-3850-4523-bb55-0b8381fa73a2" providerId="ADAL" clId="{F1445C27-F537-BB4B-9D54-9CA446C4844B}"/>
    <pc:docChg chg="modSld sldOrd">
      <pc:chgData name="Robert Kiolbassa" userId="629ea9ff-3850-4523-bb55-0b8381fa73a2" providerId="ADAL" clId="{F1445C27-F537-BB4B-9D54-9CA446C4844B}" dt="2020-05-13T14:53:46.414" v="0"/>
      <pc:docMkLst>
        <pc:docMk/>
      </pc:docMkLst>
      <pc:sldChg chg="ord">
        <pc:chgData name="Robert Kiolbassa" userId="629ea9ff-3850-4523-bb55-0b8381fa73a2" providerId="ADAL" clId="{F1445C27-F537-BB4B-9D54-9CA446C4844B}" dt="2020-05-13T14:53:46.414" v="0"/>
        <pc:sldMkLst>
          <pc:docMk/>
          <pc:sldMk cId="4000224911" sldId="305"/>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2-02T15:20:33.870" idx="1">
    <p:pos x="10" y="10"/>
    <p:text>Now more than 36,000 clubs</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2-02T15:22:55.336" idx="2">
    <p:pos x="10" y="10"/>
    <p:text>I'd remove the dot on Argentina. Also, maybe add a note about RI BI to explain the blue dot.</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04-Dec-2020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otary.org/en/truste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latin typeface="Arial Narrow" panose="020B0606020202030204" pitchFamily="34" charset="0"/>
              </a:rPr>
              <a:t>NOTES TO SPEAKER: This presentation can be given to prospective</a:t>
            </a:r>
            <a:r>
              <a:rPr lang="en-US" i="1" baseline="0" dirty="0">
                <a:latin typeface="Arial Narrow" panose="020B0606020202030204" pitchFamily="34" charset="0"/>
              </a:rPr>
              <a:t> members during public events, like open houses and fireside chats, or as part of a new member orientation program. It is designed to be c</a:t>
            </a:r>
            <a:r>
              <a:rPr lang="en-US" i="1" dirty="0">
                <a:latin typeface="Arial Narrow" panose="020B0606020202030204" pitchFamily="34" charset="0"/>
              </a:rPr>
              <a:t>ustomized to meet your region’s needs. Add content and images specific to your club, and have prospective member brochures available.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Narrow" panose="020B0606020202030204" pitchFamily="34" charset="0"/>
            </a:endParaRPr>
          </a:p>
          <a:p>
            <a:r>
              <a:rPr lang="en-US" sz="1200" b="0" i="0" u="none" strike="noStrike" kern="1200" baseline="0" dirty="0">
                <a:solidFill>
                  <a:schemeClr val="tx1"/>
                </a:solidFill>
                <a:latin typeface="+mn-lt"/>
                <a:ea typeface="+mn-ea"/>
                <a:cs typeface="+mn-cs"/>
              </a:rPr>
              <a:t>We are so excited you want to learn more about Rotary! The most important thing to know is that when you join a club, your potential to make a difference in the world grows exponentially. That’s because you’re joining </a:t>
            </a:r>
            <a:r>
              <a:rPr lang="en-US" sz="1200" b="0" i="0" kern="1200" dirty="0">
                <a:solidFill>
                  <a:schemeClr val="tx1"/>
                </a:solidFill>
                <a:effectLst/>
                <a:latin typeface="+mn-lt"/>
                <a:ea typeface="+mn-ea"/>
                <a:cs typeface="+mn-cs"/>
              </a:rPr>
              <a:t>a global network of 1.2 million neighbors, friends, leaders, and problem-solvers who see a world where people unite and take action to create lasting change – across the globe, in their communities, and in themselves.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During our time together, we’ll talk briefly about the history and structure of Rotary, the principles that guide the work we do, the value of belonging to a club, and the many ways you can get involved. </a:t>
            </a:r>
          </a:p>
          <a:p>
            <a:endParaRPr lang="en-US" sz="1200" b="0" i="0" u="none" strike="noStrike" kern="1200" baseline="0" dirty="0">
              <a:solidFill>
                <a:schemeClr val="tx1"/>
              </a:solidFill>
              <a:latin typeface="+mn-lt"/>
              <a:ea typeface="+mn-ea"/>
              <a:cs typeface="+mn-cs"/>
            </a:endParaRPr>
          </a:p>
          <a:p>
            <a:endParaRPr lang="en-US" i="1" dirty="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34055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Rotary was founded on principles that remain at the heart of the organization today. These principles reflect our core values — integrity, diversity, service, leadership, and fellowship, or friendship. Our core values emerge as themes in our guiding principles.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Important to note is that Rotary is apolitical and nonreligious, and does not discriminate on the basis of gender, race, color, faith, national origin, or sexual orientation.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Each club strives to reflect the diversity of its community by including members from a mix of professions, genders, ages, and ethnicities. Having members with different backgrounds and viewpoints gives each club a broader understanding of the community and its problems, and better equips it to find solutions.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306701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collective leadership and expertise of our 1.2 million members helps us tackle some of the world’s biggest challenges, locally and globally. We are united by common values and vision for the future as we sharpen our focus with targeted specific causes that will reach communities most in need.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Rotary members believe that we have a shared responsibility to take action on our world’s most persistent issues. Our 35,000+ clubs work together to:</a:t>
            </a:r>
            <a:endParaRPr lang="en-US" sz="1200" b="0" i="0" u="none" strike="noStrike" kern="1200" baseline="0" dirty="0">
              <a:solidFill>
                <a:schemeClr val="tx1"/>
              </a:solidFill>
              <a:latin typeface="+mn-lt"/>
              <a:ea typeface="+mn-ea"/>
              <a:cs typeface="+mn-cs"/>
            </a:endParaRPr>
          </a:p>
          <a:p>
            <a:endParaRPr lang="en-US" dirty="0"/>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Support the environment</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Promote peace</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Fight disease</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Provide clean water, sanitation, and hygiene</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Save mothers and children</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Support education</a:t>
            </a:r>
          </a:p>
          <a:p>
            <a:pPr marL="457200" lvl="0" indent="-457200">
              <a:buFont typeface="Arial" panose="020B0604020202020204" pitchFamily="34" charset="0"/>
              <a:buChar char="•"/>
            </a:pPr>
            <a:r>
              <a:rPr lang="en-US" sz="1200" dirty="0">
                <a:solidFill>
                  <a:srgbClr val="48595D"/>
                </a:solidFill>
                <a:latin typeface="Arial Narrow" panose="020B0606020202030204" pitchFamily="34" charset="0"/>
                <a:ea typeface="Arial" charset="0"/>
                <a:cs typeface="Arial" panose="020B0604020202020204" pitchFamily="34" charset="0"/>
              </a:rPr>
              <a:t>Grow local economies</a:t>
            </a:r>
          </a:p>
          <a:p>
            <a:endParaRPr lang="en-US"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184127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latin typeface="Arial Narrow" panose="020B0606020202030204" pitchFamily="34" charset="0"/>
              </a:rPr>
              <a:t>NOTES TO SPEAKER: Customize</a:t>
            </a:r>
            <a:r>
              <a:rPr lang="en-US" i="1" baseline="0" dirty="0">
                <a:latin typeface="Arial Narrow" panose="020B0606020202030204" pitchFamily="34" charset="0"/>
              </a:rPr>
              <a:t> this slide with information about your club. If you plan to use this slide, make sure to “u</a:t>
            </a:r>
            <a:r>
              <a:rPr lang="en-US" i="1" dirty="0">
                <a:latin typeface="Arial Narrow" panose="020B0606020202030204" pitchFamily="34" charset="0"/>
              </a:rPr>
              <a:t>nhide” (use the Slide Show menu) so it’s visible during the presentation. Consider</a:t>
            </a:r>
            <a:r>
              <a:rPr lang="en-US" i="1" baseline="0" dirty="0">
                <a:latin typeface="Arial Narrow" panose="020B0606020202030204" pitchFamily="34" charset="0"/>
              </a:rPr>
              <a:t> including: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latin typeface="Arial Narrow" panose="020B0606020202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Any relevant history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Projects that have impacted the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Your current size and demographic information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When, where, and how you meet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The value you bring to your members and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What you are looking for in new members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latin typeface="Arial Narrow" panose="020B0606020202030204" pitchFamily="34" charset="0"/>
              </a:rPr>
              <a:t>Expectations you have of club members (attendance, dues, </a:t>
            </a:r>
            <a:r>
              <a:rPr lang="en-US" i="1" baseline="0" dirty="0" err="1">
                <a:latin typeface="Arial Narrow" panose="020B0606020202030204" pitchFamily="34" charset="0"/>
              </a:rPr>
              <a:t>etc</a:t>
            </a:r>
            <a:r>
              <a:rPr lang="en-US" i="1" baseline="0" dirty="0">
                <a:latin typeface="Arial Narrow" panose="020B0606020202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12</a:t>
            </a:fld>
            <a:endParaRPr lang="en-US"/>
          </a:p>
        </p:txBody>
      </p:sp>
    </p:spTree>
    <p:extLst>
      <p:ext uri="{BB962C8B-B14F-4D97-AF65-F5344CB8AC3E}">
        <p14:creationId xmlns:p14="http://schemas.microsoft.com/office/powerpoint/2010/main" val="238012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you get involved with Rotary, it’s not just your community that benefits. You benefit, too. As an active Rotarian, you’ll make  connections,  develop skills, meet community leaders and tackle local and global issues that are important to you and your fellow club members. You’ll feel the shared sense of purpose that comes from working together to better your community. Here are some a ways to get involved with Rotary without having to be a member of a club.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3237211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Rotary’s programs are developing the next generation of leaders, providing funding to make the world a better place, and making peace a priority. You can help develop leaders in your community and club by getting involved in Rotary programs and activities. Empower young people through Interact and </a:t>
            </a:r>
            <a:r>
              <a:rPr lang="en-US" sz="1200" b="0" i="0" kern="1200" dirty="0" err="1">
                <a:solidFill>
                  <a:schemeClr val="tx1"/>
                </a:solidFill>
                <a:effectLst/>
                <a:latin typeface="+mn-lt"/>
                <a:ea typeface="+mn-ea"/>
                <a:cs typeface="+mn-cs"/>
              </a:rPr>
              <a:t>Rotaract</a:t>
            </a:r>
            <a:r>
              <a:rPr lang="en-US" sz="1200" b="0" i="0" kern="1200" dirty="0">
                <a:solidFill>
                  <a:schemeClr val="tx1"/>
                </a:solidFill>
                <a:effectLst/>
                <a:latin typeface="+mn-lt"/>
                <a:ea typeface="+mn-ea"/>
                <a:cs typeface="+mn-cs"/>
              </a:rPr>
              <a:t>. Encourage community involvement by sponsoring a Rotary Community Corps. Or share your expertise in a Rotary Action Group.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410044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Rotary Fellowships consist are designed for those who share a common interest in recreational activities, sports, hobbies, or professions. These groups help expand skills, foster vocational development, and enhance the Rotary experience by exploring interests while developing connections around the world.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99102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latin typeface="Arial Narrow" panose="020B0606020202030204" pitchFamily="34" charset="0"/>
                <a:ea typeface="Arial" charset="0"/>
                <a:cs typeface="Arial" panose="020B0604020202020204" pitchFamily="34" charset="0"/>
              </a:rPr>
              <a:t>And finally, anyone can take advantage of a wealth of training materials designed to help you learn new skills and become more successful in what you do.</a:t>
            </a:r>
            <a:r>
              <a:rPr lang="en-US" sz="1200" b="0" i="0" u="none" strike="noStrike" kern="1200" baseline="0" dirty="0">
                <a:solidFill>
                  <a:schemeClr val="tx1"/>
                </a:solidFill>
                <a:latin typeface="+mn-lt"/>
                <a:ea typeface="+mn-ea"/>
                <a:cs typeface="+mn-cs"/>
              </a:rPr>
              <a:t> Take courses, find resources, connect with an online community, talk with other registrants and course moderators, customize your user profile, and track your progress. Sign in with your My Rotary account at rotary.org/learn, or find the link on My Rotary under the Learning &amp; Reference tab.</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2142617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You don't have to be a Rotary member to get involved with Rotary. Connect with a local Rotary club near you to find out what's available and how you can be involved.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Are there</a:t>
            </a:r>
            <a:r>
              <a:rPr lang="en-US" sz="1200" b="0" i="0" kern="1200" baseline="0" dirty="0">
                <a:solidFill>
                  <a:schemeClr val="tx1"/>
                </a:solidFill>
                <a:effectLst/>
                <a:latin typeface="+mn-lt"/>
                <a:ea typeface="+mn-ea"/>
                <a:cs typeface="+mn-cs"/>
              </a:rPr>
              <a:t> any questions I can answer?</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4134551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did the vision for this international membership organization begin? </a:t>
            </a:r>
            <a:r>
              <a:rPr lang="en-US" sz="1200" b="0" i="0" u="none" strike="noStrike" kern="1200" baseline="0" dirty="0">
                <a:solidFill>
                  <a:schemeClr val="tx1"/>
                </a:solidFill>
                <a:latin typeface="+mn-lt"/>
                <a:ea typeface="+mn-ea"/>
                <a:cs typeface="+mn-cs"/>
              </a:rPr>
              <a:t>The first Rotary club was started in Chicago, Illinois, USA, in 1905 by an attorney named Paul Harris. Harris wanted to bring together a group of professionals with different backgrounds and skills as a way to exchange ideas and form meaningful friendships.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August 1910, the 16 Rotary clubs then in the United States formed the National Association of Rotary Clubs, now Rotary International. In 1912, Rotary expanded to a few more countries, and by July 1925, Rotary clubs existed on six continents. Today, there are more than 35,000 clubs, in almost every country in the world. For more information about Rotary’s history, go to  R</a:t>
            </a:r>
            <a:r>
              <a:rPr lang="en-US" sz="1200" b="1" i="0" u="none" strike="noStrike" kern="1200" baseline="0" dirty="0">
                <a:solidFill>
                  <a:schemeClr val="tx1"/>
                </a:solidFill>
                <a:latin typeface="+mn-lt"/>
                <a:ea typeface="+mn-ea"/>
                <a:cs typeface="+mn-cs"/>
              </a:rPr>
              <a:t>otary.org/history</a:t>
            </a:r>
            <a:r>
              <a:rPr lang="en-US" sz="1200" b="0" i="0" u="none" strike="noStrike" kern="1200" baseline="0" dirty="0">
                <a:solidFill>
                  <a:schemeClr val="tx1"/>
                </a:solidFill>
                <a:latin typeface="+mn-lt"/>
                <a:ea typeface="+mn-ea"/>
                <a:cs typeface="+mn-cs"/>
              </a:rPr>
              <a:t>.</a:t>
            </a:r>
            <a:endParaRPr lang="en-US"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319310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charset="-128"/>
              </a:rPr>
              <a:t>Our largest and proudest collective effort is our work to eradicate polio--</a:t>
            </a:r>
            <a:r>
              <a:rPr lang="en-US" altLang="en-US" baseline="0" dirty="0">
                <a:latin typeface="Arial" panose="020B0604020202020204" pitchFamily="34" charset="0"/>
                <a:ea typeface="ヒラギノ角ゴ Pro W3" charset="-128"/>
              </a:rPr>
              <a:t> </a:t>
            </a:r>
            <a:r>
              <a:rPr lang="en-US" sz="1200" b="0" i="0" kern="1200" dirty="0">
                <a:solidFill>
                  <a:schemeClr val="tx1"/>
                </a:solidFill>
                <a:effectLst/>
                <a:latin typeface="+mn-lt"/>
                <a:ea typeface="+mn-ea"/>
                <a:cs typeface="+mn-cs"/>
              </a:rPr>
              <a:t>through our fundraising efforts, our awareness campaigns, and our work with </a:t>
            </a:r>
            <a:r>
              <a:rPr lang="en-US" altLang="en-US" dirty="0">
                <a:latin typeface="Arial" panose="020B0604020202020204" pitchFamily="34" charset="0"/>
                <a:ea typeface="ヒラギノ角ゴ Pro W3" charset="-128"/>
              </a:rPr>
              <a:t>global partners, including the Bill &amp; Melinda Gates Foundation</a:t>
            </a:r>
            <a:r>
              <a:rPr lang="en-US" sz="1200" b="0" i="0" kern="1200" dirty="0">
                <a:solidFill>
                  <a:schemeClr val="tx1"/>
                </a:solidFill>
                <a:effectLst/>
                <a:latin typeface="+mn-lt"/>
                <a:ea typeface="+mn-ea"/>
                <a:cs typeface="+mn-cs"/>
              </a:rPr>
              <a:t>. In 1988, an estimated 350,000 cases of polio occurred in 125 countries. In 2018, 33 cases of wild poliovirus were reported in only two countries: Afghanistan and Pakistan. That’s a 99.9 percent reduction in global polio cases. </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297044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a:t>
            </a:r>
            <a:r>
              <a:rPr lang="en-US" sz="1200" b="0" i="0" kern="1200" baseline="0" dirty="0">
                <a:solidFill>
                  <a:schemeClr val="tx1"/>
                </a:solidFill>
                <a:effectLst/>
                <a:latin typeface="+mn-lt"/>
                <a:ea typeface="+mn-ea"/>
                <a:cs typeface="+mn-cs"/>
              </a:rPr>
              <a:t> when you join Rotary, are you joining a club or are you joining Rotary International? </a:t>
            </a:r>
            <a:r>
              <a:rPr lang="en-US" sz="1200" b="0" i="0" kern="1200" dirty="0">
                <a:solidFill>
                  <a:schemeClr val="tx1"/>
                </a:solidFill>
                <a:effectLst/>
                <a:latin typeface="+mn-lt"/>
                <a:ea typeface="+mn-ea"/>
                <a:cs typeface="+mn-cs"/>
              </a:rPr>
              <a:t>Rotary is actually made up of three parts: our clubs, Rotary International, and The Rotary Foundation.</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183878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NOTE TO SPEAKER: Customize</a:t>
            </a:r>
            <a:r>
              <a:rPr lang="en-US" sz="1200" b="0" i="1" kern="1200" baseline="0" dirty="0">
                <a:solidFill>
                  <a:schemeClr val="tx1"/>
                </a:solidFill>
                <a:effectLst/>
                <a:latin typeface="+mn-lt"/>
                <a:ea typeface="+mn-ea"/>
                <a:cs typeface="+mn-cs"/>
              </a:rPr>
              <a:t> this slide with photos of your club and a club logo which you can create at https://brandcenter.rotary.org/en-GB (under “create your own).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Rotary clubs share the same values, no two are the same,</a:t>
            </a:r>
            <a:r>
              <a:rPr lang="en-US" sz="1200" b="0" i="0" kern="1200" baseline="0" dirty="0">
                <a:solidFill>
                  <a:schemeClr val="tx1"/>
                </a:solidFill>
                <a:effectLst/>
                <a:latin typeface="+mn-lt"/>
                <a:ea typeface="+mn-ea"/>
                <a:cs typeface="+mn-cs"/>
              </a:rPr>
              <a:t> and there are a couple reasons for that. The first is that communities have unique needs, and clubs are formed to do the most good based on those needs. The second is that clubs have the freedom to create a club experience that works best for all of their members, and have the autonomy to choose when, where, and how they meet, as well as who to welcome as active members.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thing is true of all clubs however: they provide the best path to strengthen connections to friends and neighbors and deliver on a commitment to improving lives.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173102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Those Rotary clubs are grouped into districts. Districts are organized into regional zones, each led by a team of regional leaders. District governors serve a one-year term, leading a team of assistant governors and district committees to support and strengthen clubs and motivate them to carry out service projects. Governors visit each club in the district during the year, oversee the development of new clubs, and plan the district conference and other special events. </a:t>
            </a:r>
            <a:endParaRPr lang="en-US" dirty="0"/>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1772614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Those 35,000</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clubs belong to </a:t>
            </a:r>
            <a:r>
              <a:rPr lang="en-US" sz="1200" b="0" i="0" u="none" strike="noStrike" kern="1200" baseline="0" dirty="0">
                <a:solidFill>
                  <a:schemeClr val="tx1"/>
                </a:solidFill>
                <a:effectLst/>
                <a:latin typeface="+mn-lt"/>
                <a:ea typeface="+mn-ea"/>
                <a:cs typeface="+mn-cs"/>
              </a:rPr>
              <a:t>belong </a:t>
            </a:r>
            <a:r>
              <a:rPr lang="en-US" sz="1200" b="0" i="0" u="none" strike="noStrike" kern="1200" baseline="0" dirty="0">
                <a:solidFill>
                  <a:schemeClr val="tx1"/>
                </a:solidFill>
                <a:latin typeface="+mn-lt"/>
                <a:ea typeface="+mn-ea"/>
                <a:cs typeface="+mn-cs"/>
              </a:rPr>
              <a:t>to the global association, known as Rotary International (RI), and is led by the RI president and the RI Board of Directors. </a:t>
            </a:r>
            <a:r>
              <a:rPr lang="en-US" sz="1200" b="0" i="0" kern="1200" dirty="0">
                <a:solidFill>
                  <a:schemeClr val="tx1"/>
                </a:solidFill>
                <a:effectLst/>
                <a:latin typeface="+mn-lt"/>
                <a:ea typeface="+mn-ea"/>
                <a:cs typeface="+mn-cs"/>
              </a:rPr>
              <a:t>The Board of Directors establishes Rotary International’s policies and provides guidance that helps our clubs thrive. </a:t>
            </a:r>
            <a:r>
              <a:rPr lang="en-US" sz="1200" b="0" i="0" u="none" strike="noStrike" kern="1200" baseline="0" dirty="0">
                <a:solidFill>
                  <a:schemeClr val="tx1"/>
                </a:solidFill>
                <a:latin typeface="+mn-lt"/>
                <a:ea typeface="+mn-ea"/>
                <a:cs typeface="+mn-cs"/>
              </a:rPr>
              <a:t> As you can see from this map, Rotary International has offices all over the world.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62520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Rotary Foundation </a:t>
            </a:r>
            <a:r>
              <a:rPr lang="en-US" sz="1200" b="0" i="0" kern="1200" dirty="0">
                <a:solidFill>
                  <a:schemeClr val="tx1"/>
                </a:solidFill>
                <a:effectLst/>
                <a:latin typeface="+mn-lt"/>
                <a:ea typeface="+mn-ea"/>
                <a:cs typeface="+mn-cs"/>
              </a:rPr>
              <a:t>is organized as a public charity operated exclusively for charitable purposes and is governed by a </a:t>
            </a:r>
            <a:r>
              <a:rPr lang="en-US" sz="1200" b="1" i="0" u="none" strike="noStrike" kern="1200" dirty="0">
                <a:solidFill>
                  <a:schemeClr val="tx1"/>
                </a:solidFill>
                <a:effectLst/>
                <a:latin typeface="+mn-lt"/>
                <a:ea typeface="+mn-ea"/>
                <a:cs typeface="+mn-cs"/>
                <a:hlinkClick r:id="rId3"/>
              </a:rPr>
              <a:t>Board of Trustees</a:t>
            </a:r>
            <a:r>
              <a:rPr lang="en-US" sz="1200" b="0" i="0" kern="120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The Rotary Foundation was founded in 1917, and helps clubs and districts work together to perform  meaningful, sustainable service. Our top-rated, award-winning Foundation has spent more than $3.7 billion on life-changing, sustainable projects that help people in need around the world get clean water, medical care, literacy classes, and other essentials.</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42887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Narrow" panose="020B0606020202030204" pitchFamily="34" charset="0"/>
              </a:rPr>
              <a:t>NOTES TO SPEAKER: Customize</a:t>
            </a:r>
            <a:r>
              <a:rPr lang="en-US" i="1" baseline="0" dirty="0">
                <a:latin typeface="Arial Narrow" panose="020B0606020202030204" pitchFamily="34" charset="0"/>
              </a:rPr>
              <a:t> this slide with names and photos. https://www.rotary.org/en/about-rotary/our-leaders. If you plan to use this slide, make sure to “u</a:t>
            </a:r>
            <a:r>
              <a:rPr lang="en-US" i="1" dirty="0">
                <a:latin typeface="Arial Narrow" panose="020B0606020202030204" pitchFamily="34" charset="0"/>
              </a:rPr>
              <a:t>nhide” (use the Slide Show menu) so it’s visible during the presentation. </a:t>
            </a:r>
          </a:p>
          <a:p>
            <a:endParaRPr lang="en-US" i="1" dirty="0">
              <a:latin typeface="Arial Narrow" panose="020B0606020202030204" pitchFamily="34" charset="0"/>
            </a:endParaRPr>
          </a:p>
          <a:p>
            <a:r>
              <a:rPr lang="en-US" sz="1200" b="0" i="0" kern="1200" dirty="0">
                <a:solidFill>
                  <a:schemeClr val="tx1"/>
                </a:solidFill>
                <a:effectLst/>
                <a:latin typeface="+mn-lt"/>
                <a:ea typeface="+mn-ea"/>
                <a:cs typeface="+mn-cs"/>
              </a:rPr>
              <a:t>Our leaders at Rotary exemplify all of the qualities that make our members extraordinary: integrity, expertise, and a commitment to service.</a:t>
            </a: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9</a:t>
            </a:fld>
            <a:endParaRPr lang="en-US"/>
          </a:p>
        </p:txBody>
      </p:sp>
    </p:spTree>
    <p:extLst>
      <p:ext uri="{BB962C8B-B14F-4D97-AF65-F5344CB8AC3E}">
        <p14:creationId xmlns:p14="http://schemas.microsoft.com/office/powerpoint/2010/main" val="3327150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441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20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r>
                  <a:rPr lang="en-US" sz="600" dirty="0"/>
                  <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r>
                  <a:rPr lang="en-US" sz="600" dirty="0">
                    <a:solidFill>
                      <a:schemeClr val="tx1"/>
                    </a:solidFill>
                  </a:rPr>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r>
                  <a:rPr lang="en-US" sz="600" dirty="0"/>
                  <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r>
                  <a:rPr lang="en-US" sz="600" dirty="0"/>
                  <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r>
                  <a:rPr lang="en-US" sz="600" dirty="0">
                    <a:solidFill>
                      <a:schemeClr val="tx1"/>
                    </a:solidFill>
                  </a:rPr>
                  <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r>
                  <a:rPr lang="en-US" sz="600" dirty="0">
                    <a:solidFill>
                      <a:schemeClr val="bg1"/>
                    </a:solidFill>
                  </a:rPr>
                  <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r>
                  <a:rPr lang="en-US" sz="600" dirty="0"/>
                  <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82" r:id="rId25"/>
    <p:sldLayoutId id="2147483683" r:id="rId2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15.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comments" Target="../comments/commen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comments" Target="../comments/commen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9.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7813" b="7813"/>
          <a:stretch>
            <a:fillRect/>
          </a:stretch>
        </p:blipFill>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0"/>
            <a:ext cx="12192000" cy="6858000"/>
          </a:xfrm>
        </p:spPr>
        <p:txBody>
          <a:bodyPr/>
          <a:lstStyle/>
          <a:p>
            <a:r>
              <a:rPr lang="en-US" dirty="0"/>
              <a:t>CONNECT FOR GOOD</a:t>
            </a:r>
          </a:p>
        </p:txBody>
      </p:sp>
      <p:sp>
        <p:nvSpPr>
          <p:cNvPr id="27" name="Subtitle 26">
            <a:extLst>
              <a:ext uri="{FF2B5EF4-FFF2-40B4-BE49-F238E27FC236}">
                <a16:creationId xmlns:a16="http://schemas.microsoft.com/office/drawing/2014/main" id="{51EAD650-B77B-4A4D-9365-935832106CD2}"/>
              </a:ext>
            </a:extLst>
          </p:cNvPr>
          <p:cNvSpPr>
            <a:spLocks noGrp="1"/>
          </p:cNvSpPr>
          <p:nvPr>
            <p:ph type="subTitle" idx="1"/>
          </p:nvPr>
        </p:nvSpPr>
        <p:spPr/>
        <p:txBody>
          <a:bodyPr/>
          <a:lstStyle/>
          <a:p>
            <a:r>
              <a:rPr lang="en-US" dirty="0"/>
              <a:t>Get Involved and Make a Difference</a:t>
            </a: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9" name="Text Placeholder 8">
            <a:extLst>
              <a:ext uri="{FF2B5EF4-FFF2-40B4-BE49-F238E27FC236}">
                <a16:creationId xmlns:a16="http://schemas.microsoft.com/office/drawing/2014/main" id="{5C49A9CB-0433-DA44-9461-90D6372B0C55}"/>
              </a:ext>
            </a:extLst>
          </p:cNvPr>
          <p:cNvSpPr>
            <a:spLocks noGrp="1"/>
          </p:cNvSpPr>
          <p:nvPr>
            <p:ph type="body" sz="quarter" idx="18"/>
          </p:nvPr>
        </p:nvSpPr>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874933" y="2518531"/>
            <a:ext cx="4978400" cy="1135062"/>
          </a:xfrm>
        </p:spPr>
        <p:txBody>
          <a:bodyPr/>
          <a:lstStyle/>
          <a:p>
            <a:pPr lvl="0"/>
            <a:r>
              <a:rPr lang="en-US" dirty="0"/>
              <a:t>What we value</a:t>
            </a:r>
          </a:p>
        </p:txBody>
      </p:sp>
      <p:sp>
        <p:nvSpPr>
          <p:cNvPr id="20" name="Subtitle 19">
            <a:extLst>
              <a:ext uri="{FF2B5EF4-FFF2-40B4-BE49-F238E27FC236}">
                <a16:creationId xmlns:a16="http://schemas.microsoft.com/office/drawing/2014/main" id="{C6ABCA3A-7B17-4B98-9BEA-CA08529E4BB5}"/>
              </a:ext>
            </a:extLst>
          </p:cNvPr>
          <p:cNvSpPr>
            <a:spLocks noGrp="1"/>
          </p:cNvSpPr>
          <p:nvPr>
            <p:ph type="subTitle" idx="1"/>
          </p:nvPr>
        </p:nvSpPr>
        <p:spPr>
          <a:xfrm>
            <a:off x="6874933" y="3835337"/>
            <a:ext cx="4986867" cy="3171750"/>
          </a:xfrm>
        </p:spPr>
        <p:txBody>
          <a:bodyPr>
            <a:normAutofit/>
          </a:bodyPr>
          <a:lstStyle/>
          <a:p>
            <a:r>
              <a:rPr lang="en-US" sz="2800" dirty="0">
                <a:latin typeface="Arial Narrow" panose="020B0606020202030204" pitchFamily="34" charset="0"/>
                <a:ea typeface="Arial" charset="0"/>
                <a:cs typeface="Arial" panose="020B0604020202020204" pitchFamily="34" charset="0"/>
              </a:rPr>
              <a:t>Integrity, diversity, service, leadership, and fellowship</a:t>
            </a:r>
            <a:endParaRPr lang="en-US" sz="2400" dirty="0">
              <a:latin typeface="Arial Narrow" panose="020B0606020202030204" pitchFamily="34" charset="0"/>
              <a:ea typeface="Arial" charset="0"/>
              <a:cs typeface="Arial" panose="020B0604020202020204" pitchFamily="34" charset="0"/>
            </a:endParaRPr>
          </a:p>
          <a:p>
            <a:endParaRPr lang="en-US" sz="2400" dirty="0">
              <a:latin typeface="Arial Narrow" panose="020B0606020202030204" pitchFamily="34" charset="0"/>
              <a:ea typeface="Arial" charset="0"/>
              <a:cs typeface="Arial" panose="020B0604020202020204" pitchFamily="34" charset="0"/>
            </a:endParaRPr>
          </a:p>
          <a:p>
            <a:pPr algn="r"/>
            <a:r>
              <a:rPr lang="en-US" sz="2800" b="1" dirty="0">
                <a:latin typeface="Arial Narrow" panose="020B0606020202030204" pitchFamily="34" charset="0"/>
                <a:ea typeface="Arial" charset="0"/>
                <a:cs typeface="Arial" panose="020B0604020202020204" pitchFamily="34" charset="0"/>
              </a:rPr>
              <a:t>ROTARY.ORG/DEI</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10</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3231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62391B0-9CD9-40EB-9236-7513CFBFA8AB}"/>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413" r="413"/>
          <a:stretch/>
        </p:blipFill>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58800" y="693738"/>
            <a:ext cx="4290786" cy="1135062"/>
          </a:xfrm>
        </p:spPr>
        <p:txBody>
          <a:bodyPr/>
          <a:lstStyle/>
          <a:p>
            <a:r>
              <a:rPr lang="en-US" dirty="0"/>
              <a:t>Our causes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58800" y="2068438"/>
            <a:ext cx="5217886" cy="4789562"/>
          </a:xfrm>
        </p:spPr>
        <p:txBody>
          <a:bodyPr>
            <a:noAutofit/>
          </a:bodyPr>
          <a:lstStyle/>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Support the environment</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Promote peace</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Fight disease</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Provide clean water, sanitation, and hygiene</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Save mothers and children</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Support education</a:t>
            </a:r>
          </a:p>
          <a:p>
            <a:pPr marL="457200" lvl="0" indent="-457200">
              <a:buFont typeface="Arial" panose="020B0604020202020204" pitchFamily="34" charset="0"/>
              <a:buChar char="•"/>
            </a:pPr>
            <a:r>
              <a:rPr lang="en-US" sz="2800" dirty="0">
                <a:latin typeface="Arial Narrow" panose="020B0606020202030204" pitchFamily="34" charset="0"/>
                <a:ea typeface="Arial" charset="0"/>
                <a:cs typeface="Arial" panose="020B0604020202020204" pitchFamily="34" charset="0"/>
              </a:rPr>
              <a:t>Grow local economies</a:t>
            </a:r>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fld id="{97A94E25-127B-4C48-AF96-44BA7B823777}" type="slidenum">
              <a:rPr lang="en-US" smtClean="0"/>
              <a:pPr/>
              <a:t>11</a:t>
            </a:fld>
            <a:endParaRPr lang="en-US" dirty="0"/>
          </a:p>
        </p:txBody>
      </p:sp>
    </p:spTree>
    <p:custDataLst>
      <p:tags r:id="rId1"/>
    </p:custDataLst>
    <p:extLst>
      <p:ext uri="{BB962C8B-B14F-4D97-AF65-F5344CB8AC3E}">
        <p14:creationId xmlns:p14="http://schemas.microsoft.com/office/powerpoint/2010/main" val="199769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540042"/>
          </a:xfrm>
          <a:prstGeom prst="rect">
            <a:avLst/>
          </a:prstGeom>
          <a:solidFill>
            <a:srgbClr val="00B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379828" y="699193"/>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About the Rotary Club of </a:t>
            </a:r>
            <a:r>
              <a:rPr lang="en-US" dirty="0" err="1">
                <a:solidFill>
                  <a:srgbClr val="FFFFFF"/>
                </a:solidFill>
              </a:rPr>
              <a:t>xxxx</a:t>
            </a:r>
            <a:endParaRPr lang="en-US" dirty="0">
              <a:solidFill>
                <a:srgbClr val="FFFFFF"/>
              </a:solidFill>
            </a:endParaRPr>
          </a:p>
        </p:txBody>
      </p:sp>
      <p:sp>
        <p:nvSpPr>
          <p:cNvPr id="4" name="Text Placeholder 12">
            <a:extLst>
              <a:ext uri="{FF2B5EF4-FFF2-40B4-BE49-F238E27FC236}">
                <a16:creationId xmlns:a16="http://schemas.microsoft.com/office/drawing/2014/main" id="{FA87178B-D2EC-FD44-8F5F-DBEED61D34D8}"/>
              </a:ext>
            </a:extLst>
          </p:cNvPr>
          <p:cNvSpPr txBox="1">
            <a:spLocks/>
          </p:cNvSpPr>
          <p:nvPr/>
        </p:nvSpPr>
        <p:spPr>
          <a:xfrm>
            <a:off x="379828" y="2090489"/>
            <a:ext cx="7861300" cy="3988577"/>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Founded in </a:t>
            </a:r>
            <a:r>
              <a:rPr lang="en-US" dirty="0" err="1"/>
              <a:t>xxxx</a:t>
            </a:r>
            <a:endParaRPr lang="en-US" dirty="0"/>
          </a:p>
          <a:p>
            <a:r>
              <a:rPr lang="en-US" dirty="0"/>
              <a:t>Xx number of members (xx% women)</a:t>
            </a:r>
          </a:p>
          <a:p>
            <a:r>
              <a:rPr lang="en-US" dirty="0"/>
              <a:t>We are known for (signature project)</a:t>
            </a:r>
          </a:p>
          <a:p>
            <a:r>
              <a:rPr lang="en-US" dirty="0"/>
              <a:t>Our hope for the future is…</a:t>
            </a:r>
          </a:p>
          <a:p>
            <a:r>
              <a:rPr lang="en-US" dirty="0"/>
              <a:t>We are looking for members who…</a:t>
            </a:r>
          </a:p>
          <a:p>
            <a:r>
              <a:rPr lang="en-US" dirty="0"/>
              <a:t>We expect our members to…</a:t>
            </a:r>
          </a:p>
        </p:txBody>
      </p:sp>
    </p:spTree>
    <p:custDataLst>
      <p:tags r:id="rId1"/>
    </p:custDataLst>
    <p:extLst>
      <p:ext uri="{BB962C8B-B14F-4D97-AF65-F5344CB8AC3E}">
        <p14:creationId xmlns:p14="http://schemas.microsoft.com/office/powerpoint/2010/main" val="680847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63033" y="1081587"/>
            <a:ext cx="4978400" cy="1135062"/>
          </a:xfrm>
        </p:spPr>
        <p:txBody>
          <a:bodyPr/>
          <a:lstStyle/>
          <a:p>
            <a:pPr lvl="0"/>
            <a:r>
              <a:rPr lang="en-US" dirty="0"/>
              <a:t>Get involved</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8800" y="2593922"/>
            <a:ext cx="4982633" cy="2532259"/>
          </a:xfrm>
        </p:spPr>
        <p:txBody>
          <a:bodyPr>
            <a:normAutofit/>
          </a:bodyPr>
          <a:lstStyle/>
          <a:p>
            <a:pPr lvl="0"/>
            <a:r>
              <a:rPr lang="en-US" sz="2800" dirty="0">
                <a:solidFill>
                  <a:srgbClr val="FFFFFF"/>
                </a:solidFill>
                <a:latin typeface="Arial Narrow" panose="020B0606020202030204" pitchFamily="34" charset="0"/>
                <a:ea typeface="Arial" charset="0"/>
                <a:cs typeface="Arial" panose="020B0604020202020204" pitchFamily="34" charset="0"/>
              </a:rPr>
              <a:t>There are countless ways to engage</a:t>
            </a:r>
          </a:p>
          <a:p>
            <a:pPr lvl="0"/>
            <a:r>
              <a:rPr lang="en-US" sz="2800" dirty="0">
                <a:solidFill>
                  <a:srgbClr val="FFFFFF"/>
                </a:solidFill>
                <a:latin typeface="Arial Narrow" panose="020B0606020202030204" pitchFamily="34" charset="0"/>
                <a:ea typeface="Arial" charset="0"/>
                <a:cs typeface="Arial" panose="020B0604020202020204" pitchFamily="34" charset="0"/>
              </a:rPr>
              <a:t>with Rotary and your Rotary club.</a:t>
            </a:r>
          </a:p>
          <a:p>
            <a:pPr lvl="0"/>
            <a:endParaRPr lang="en-US" sz="2800" dirty="0">
              <a:solidFill>
                <a:srgbClr val="FFFFFF"/>
              </a:solidFill>
              <a:latin typeface="Arial Narrow" panose="020B0606020202030204" pitchFamily="34" charset="0"/>
              <a:ea typeface="Arial" charset="0"/>
              <a:cs typeface="Arial" panose="020B0604020202020204" pitchFamily="34" charset="0"/>
            </a:endParaRPr>
          </a:p>
          <a:p>
            <a:pPr lvl="0"/>
            <a:r>
              <a:rPr lang="en-US" sz="2800" dirty="0">
                <a:solidFill>
                  <a:srgbClr val="FFFFFF"/>
                </a:solidFill>
                <a:latin typeface="Arial Narrow" panose="020B0606020202030204" pitchFamily="34" charset="0"/>
                <a:ea typeface="Arial" charset="0"/>
                <a:cs typeface="Arial" panose="020B0604020202020204" pitchFamily="34" charset="0"/>
              </a:rPr>
              <a:t>You choose how — and how much</a:t>
            </a:r>
          </a:p>
          <a:p>
            <a:pPr lvl="0"/>
            <a:r>
              <a:rPr lang="en-US" sz="2800" dirty="0">
                <a:solidFill>
                  <a:srgbClr val="FFFFFF"/>
                </a:solidFill>
                <a:latin typeface="Arial Narrow" panose="020B0606020202030204" pitchFamily="34" charset="0"/>
                <a:ea typeface="Arial" charset="0"/>
                <a:cs typeface="Arial" panose="020B0604020202020204" pitchFamily="34" charset="0"/>
              </a:rPr>
              <a:t>— to get involved</a:t>
            </a:r>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13</a:t>
            </a:fld>
            <a:endParaRPr lang="en-US" dirty="0"/>
          </a:p>
        </p:txBody>
      </p:sp>
      <p:sp>
        <p:nvSpPr>
          <p:cNvPr id="6" name="TextBox 5"/>
          <p:cNvSpPr txBox="1"/>
          <p:nvPr/>
        </p:nvSpPr>
        <p:spPr>
          <a:xfrm>
            <a:off x="6559357" y="1453176"/>
            <a:ext cx="5892800"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solidFill>
                  <a:srgbClr val="48595D"/>
                </a:solidFill>
                <a:latin typeface="Arial Narrow" panose="020B0606020202030204" pitchFamily="34" charset="0"/>
              </a:rPr>
              <a:t>Make a difference</a:t>
            </a:r>
          </a:p>
          <a:p>
            <a:pPr marL="285750" indent="-285750">
              <a:lnSpc>
                <a:spcPct val="150000"/>
              </a:lnSpc>
              <a:buFont typeface="Arial" panose="020B0604020202020204" pitchFamily="34" charset="0"/>
              <a:buChar char="•"/>
            </a:pPr>
            <a:r>
              <a:rPr lang="en-US" sz="2800" dirty="0">
                <a:solidFill>
                  <a:srgbClr val="48595D"/>
                </a:solidFill>
                <a:latin typeface="Arial Narrow" panose="020B0606020202030204" pitchFamily="34" charset="0"/>
              </a:rPr>
              <a:t>Empower leaders</a:t>
            </a:r>
          </a:p>
          <a:p>
            <a:pPr marL="285750" indent="-285750">
              <a:lnSpc>
                <a:spcPct val="150000"/>
              </a:lnSpc>
              <a:buFont typeface="Arial" panose="020B0604020202020204" pitchFamily="34" charset="0"/>
              <a:buChar char="•"/>
            </a:pPr>
            <a:r>
              <a:rPr lang="en-US" sz="2800" dirty="0">
                <a:solidFill>
                  <a:srgbClr val="48595D"/>
                </a:solidFill>
                <a:latin typeface="Arial Narrow" panose="020B0606020202030204" pitchFamily="34" charset="0"/>
              </a:rPr>
              <a:t>Learn new skills</a:t>
            </a:r>
          </a:p>
          <a:p>
            <a:pPr marL="285750" indent="-285750">
              <a:lnSpc>
                <a:spcPct val="150000"/>
              </a:lnSpc>
              <a:buFont typeface="Arial" panose="020B0604020202020204" pitchFamily="34" charset="0"/>
              <a:buChar char="•"/>
            </a:pPr>
            <a:r>
              <a:rPr lang="en-US" sz="2800" dirty="0">
                <a:solidFill>
                  <a:srgbClr val="48595D"/>
                </a:solidFill>
                <a:latin typeface="Arial Narrow" panose="020B0606020202030204" pitchFamily="34" charset="0"/>
              </a:rPr>
              <a:t>Support the Rotary Foundation</a:t>
            </a:r>
          </a:p>
          <a:p>
            <a:pPr marL="285750" indent="-285750">
              <a:lnSpc>
                <a:spcPct val="150000"/>
              </a:lnSpc>
              <a:buFont typeface="Arial" panose="020B0604020202020204" pitchFamily="34" charset="0"/>
              <a:buChar char="•"/>
            </a:pPr>
            <a:r>
              <a:rPr lang="en-US" sz="2800" dirty="0">
                <a:solidFill>
                  <a:srgbClr val="48595D"/>
                </a:solidFill>
                <a:latin typeface="Arial Narrow" panose="020B0606020202030204" pitchFamily="34" charset="0"/>
              </a:rPr>
              <a:t>Connect across continents</a:t>
            </a:r>
          </a:p>
          <a:p>
            <a:pPr marL="285750" indent="-285750">
              <a:lnSpc>
                <a:spcPct val="150000"/>
              </a:lnSpc>
              <a:buFont typeface="Arial" panose="020B0604020202020204" pitchFamily="34" charset="0"/>
              <a:buChar char="•"/>
            </a:pPr>
            <a:r>
              <a:rPr lang="en-US" sz="2800" dirty="0">
                <a:solidFill>
                  <a:srgbClr val="48595D"/>
                </a:solidFill>
                <a:latin typeface="Arial Narrow" panose="020B0606020202030204" pitchFamily="34" charset="0"/>
              </a:rPr>
              <a:t>Build lifelong friendships</a:t>
            </a:r>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49552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71733" y="744937"/>
            <a:ext cx="4978400" cy="1135062"/>
          </a:xfrm>
        </p:spPr>
        <p:txBody>
          <a:bodyPr/>
          <a:lstStyle/>
          <a:p>
            <a:pPr lvl="0"/>
            <a:r>
              <a:rPr lang="en-US" dirty="0"/>
              <a:t>Empower leaders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30004" y="2038179"/>
            <a:ext cx="5231796" cy="2781641"/>
          </a:xfrm>
        </p:spPr>
        <p:txBody>
          <a:bodyPr>
            <a:noAutofit/>
          </a:bodyPr>
          <a:lstStyle/>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Interact</a:t>
            </a:r>
          </a:p>
          <a:p>
            <a:pPr marL="342900" lvl="0" indent="-342900">
              <a:lnSpc>
                <a:spcPct val="100000"/>
              </a:lnSpc>
              <a:spcBef>
                <a:spcPts val="0"/>
              </a:spcBef>
              <a:buFont typeface="Arial" panose="020B0604020202020204" pitchFamily="34" charset="0"/>
              <a:buChar char="•"/>
            </a:pPr>
            <a:r>
              <a:rPr lang="en-US" sz="2800" dirty="0" err="1">
                <a:solidFill>
                  <a:srgbClr val="FFFFFF"/>
                </a:solidFill>
                <a:latin typeface="Arial Narrow" panose="020B0606020202030204" pitchFamily="34" charset="0"/>
                <a:ea typeface="Arial" charset="0"/>
                <a:cs typeface="Arial" panose="020B0604020202020204" pitchFamily="34" charset="0"/>
              </a:rPr>
              <a:t>Rotaract</a:t>
            </a:r>
            <a:endParaRPr lang="en-US" sz="2800" dirty="0">
              <a:solidFill>
                <a:srgbClr val="FFFFFF"/>
              </a:solidFill>
              <a:latin typeface="Arial Narrow" panose="020B0606020202030204" pitchFamily="34" charset="0"/>
              <a:ea typeface="Arial" charset="0"/>
              <a:cs typeface="Arial" panose="020B0604020202020204" pitchFamily="34" charset="0"/>
            </a:endParaRP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RYLA</a:t>
            </a: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Youth Exchange</a:t>
            </a: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Peace Centers</a:t>
            </a: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Rotary Community Corps</a:t>
            </a:r>
          </a:p>
          <a:p>
            <a:pPr marL="342900" lvl="0" indent="-342900">
              <a:lnSpc>
                <a:spcPct val="100000"/>
              </a:lnSpc>
              <a:spcBef>
                <a:spcPts val="0"/>
              </a:spcBef>
              <a:buFont typeface="Arial" panose="020B0604020202020204" pitchFamily="34" charset="0"/>
              <a:buChar char="•"/>
            </a:pPr>
            <a:r>
              <a:rPr lang="en-US" sz="2800" dirty="0">
                <a:solidFill>
                  <a:srgbClr val="FFFFFF"/>
                </a:solidFill>
                <a:latin typeface="Arial Narrow" panose="020B0606020202030204" pitchFamily="34" charset="0"/>
                <a:ea typeface="Arial" charset="0"/>
                <a:cs typeface="Arial" panose="020B0604020202020204" pitchFamily="34" charset="0"/>
              </a:rPr>
              <a:t>Rotary Action Groups</a:t>
            </a:r>
          </a:p>
          <a:p>
            <a:pPr marL="342900" lvl="0" indent="-342900">
              <a:lnSpc>
                <a:spcPct val="100000"/>
              </a:lnSpc>
              <a:spcBef>
                <a:spcPts val="0"/>
              </a:spcBef>
              <a:buFont typeface="Arial" panose="020B0604020202020204" pitchFamily="34" charset="0"/>
              <a:buChar char="•"/>
            </a:pPr>
            <a:endParaRPr lang="en-US" sz="2800" dirty="0">
              <a:solidFill>
                <a:srgbClr val="FFFFFF"/>
              </a:solidFill>
              <a:latin typeface="Arial Narrow" panose="020B0606020202030204" pitchFamily="34" charset="0"/>
              <a:ea typeface="Arial" charset="0"/>
              <a:cs typeface="Arial" panose="020B0604020202020204" pitchFamily="34" charset="0"/>
            </a:endParaRPr>
          </a:p>
          <a:p>
            <a:pPr lvl="0">
              <a:lnSpc>
                <a:spcPct val="100000"/>
              </a:lnSpc>
              <a:spcBef>
                <a:spcPts val="0"/>
              </a:spcBef>
            </a:pPr>
            <a:endParaRPr lang="en-US" sz="2800" dirty="0">
              <a:solidFill>
                <a:srgbClr val="FFFFFF"/>
              </a:solidFill>
              <a:latin typeface="Arial Narrow" panose="020B0606020202030204" pitchFamily="34" charset="0"/>
              <a:ea typeface="Arial" charset="0"/>
              <a:cs typeface="Arial" panose="020B0604020202020204" pitchFamily="34" charset="0"/>
            </a:endParaRPr>
          </a:p>
          <a:p>
            <a:pPr lvl="0" algn="r">
              <a:lnSpc>
                <a:spcPct val="100000"/>
              </a:lnSpc>
              <a:spcBef>
                <a:spcPts val="0"/>
              </a:spcBef>
            </a:pPr>
            <a:r>
              <a:rPr lang="en" sz="2800" b="1" dirty="0">
                <a:solidFill>
                  <a:srgbClr val="FFFFFF"/>
                </a:solidFill>
                <a:latin typeface="Arial Narrow" panose="020B0606020202030204" pitchFamily="34" charset="0"/>
                <a:ea typeface="Arial" charset="0"/>
                <a:cs typeface="Arial" panose="020B0604020202020204" pitchFamily="34" charset="0"/>
              </a:rPr>
              <a:t>ROTARY.ORG/EMPOWER-LEADERS</a:t>
            </a:r>
            <a:endParaRPr lang="en-US" sz="2800" b="1" dirty="0">
              <a:solidFill>
                <a:srgbClr val="FFFFFF"/>
              </a:solidFill>
              <a:latin typeface="Arial Narrow" panose="020B0606020202030204" pitchFamily="34" charset="0"/>
              <a:ea typeface="Arial" charset="0"/>
              <a:cs typeface="Arial" panose="020B0604020202020204" pitchFamily="34" charset="0"/>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14</a:t>
            </a:fld>
            <a:endParaRPr lang="en-US" dirty="0"/>
          </a:p>
        </p:txBody>
      </p:sp>
      <p:pic>
        <p:nvPicPr>
          <p:cNvPr id="3" name="Picture Placeholder 2"/>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l="20370" r="20370"/>
          <a:stretch>
            <a:fillRect/>
          </a:stretch>
        </p:blipFill>
        <p:spPr/>
      </p:pic>
    </p:spTree>
    <p:custDataLst>
      <p:tags r:id="rId1"/>
    </p:custDataLst>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0"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558800" y="1261269"/>
            <a:ext cx="4978400" cy="1135062"/>
          </a:xfrm>
        </p:spPr>
        <p:txBody>
          <a:bodyPr/>
          <a:lstStyle/>
          <a:p>
            <a:pPr lvl="0"/>
            <a:r>
              <a:rPr lang="en-US" dirty="0"/>
              <a:t>Build lifelong friendships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554567" y="2743200"/>
            <a:ext cx="4986867" cy="2781641"/>
          </a:xfrm>
        </p:spPr>
        <p:txBody>
          <a:bodyPr>
            <a:noAutofit/>
          </a:bodyPr>
          <a:lstStyle/>
          <a:p>
            <a:pPr lvl="0">
              <a:lnSpc>
                <a:spcPct val="100000"/>
              </a:lnSpc>
              <a:spcBef>
                <a:spcPts val="0"/>
              </a:spcBef>
            </a:pPr>
            <a:r>
              <a:rPr lang="en-US" sz="2800" dirty="0">
                <a:latin typeface="Arial Narrow" panose="020B0606020202030204" pitchFamily="34" charset="0"/>
                <a:ea typeface="Arial" charset="0"/>
                <a:cs typeface="Arial" panose="020B0604020202020204" pitchFamily="34" charset="0"/>
              </a:rPr>
              <a:t>Being part of a fellowship is a fun way to make friends around the world, explore a hobby or profession, and enhance your Rotary experience.</a:t>
            </a:r>
          </a:p>
          <a:p>
            <a:pPr lvl="0">
              <a:lnSpc>
                <a:spcPct val="100000"/>
              </a:lnSpc>
              <a:spcBef>
                <a:spcPts val="0"/>
              </a:spcBef>
            </a:pPr>
            <a:endParaRPr lang="en-US" sz="2800" dirty="0">
              <a:latin typeface="Arial Narrow" panose="020B0606020202030204" pitchFamily="34" charset="0"/>
              <a:ea typeface="Arial" charset="0"/>
              <a:cs typeface="Arial" panose="020B0604020202020204" pitchFamily="34" charset="0"/>
            </a:endParaRPr>
          </a:p>
          <a:p>
            <a:pPr lvl="0">
              <a:lnSpc>
                <a:spcPct val="100000"/>
              </a:lnSpc>
              <a:spcBef>
                <a:spcPts val="0"/>
              </a:spcBef>
            </a:pPr>
            <a:endParaRPr lang="en-US" sz="2800" b="1" dirty="0">
              <a:latin typeface="Arial Narrow" panose="020B0606020202030204" pitchFamily="34" charset="0"/>
              <a:ea typeface="Arial" charset="0"/>
              <a:cs typeface="Arial" panose="020B0604020202020204" pitchFamily="34" charset="0"/>
            </a:endParaRPr>
          </a:p>
          <a:p>
            <a:pPr lvl="0">
              <a:lnSpc>
                <a:spcPct val="100000"/>
              </a:lnSpc>
              <a:spcBef>
                <a:spcPts val="0"/>
              </a:spcBef>
            </a:pPr>
            <a:r>
              <a:rPr lang="en-US" sz="2800" b="1" dirty="0">
                <a:latin typeface="Arial Narrow" panose="020B0606020202030204" pitchFamily="34" charset="0"/>
                <a:ea typeface="Arial" charset="0"/>
                <a:cs typeface="Arial" panose="020B0604020202020204" pitchFamily="34" charset="0"/>
              </a:rPr>
              <a:t>ROTARY.ORG/FELLOWSHIPS</a:t>
            </a:r>
            <a:endParaRPr lang="en-US" sz="2800" b="1" dirty="0">
              <a:latin typeface="Arial" panose="020B0604020202020204" pitchFamily="34" charset="0"/>
              <a:ea typeface="Arial" charset="0"/>
              <a:cs typeface="Arial" panose="020B0604020202020204" pitchFamily="34" charset="0"/>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15</a:t>
            </a:fld>
            <a:endParaRPr lang="en-US"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0"/>
            <a:ext cx="6096000" cy="9144000"/>
          </a:xfrm>
          <a:prstGeom prst="rect">
            <a:avLst/>
          </a:prstGeom>
        </p:spPr>
      </p:pic>
    </p:spTree>
    <p:custDataLst>
      <p:tags r:id="rId1"/>
    </p:custDataLst>
    <p:extLst>
      <p:ext uri="{BB962C8B-B14F-4D97-AF65-F5344CB8AC3E}">
        <p14:creationId xmlns:p14="http://schemas.microsoft.com/office/powerpoint/2010/main" val="406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a:xfrm>
            <a:off x="6096001" y="0"/>
            <a:ext cx="6096000" cy="6858000"/>
          </a:xfrm>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650567" y="693738"/>
            <a:ext cx="4978400" cy="1135062"/>
          </a:xfrm>
        </p:spPr>
        <p:txBody>
          <a:bodyPr/>
          <a:lstStyle/>
          <a:p>
            <a:pPr lvl="0"/>
            <a:r>
              <a:rPr lang="en-US" dirty="0"/>
              <a:t>Learn new skills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650567" y="2275266"/>
            <a:ext cx="4986867" cy="4582733"/>
          </a:xfrm>
        </p:spPr>
        <p:txBody>
          <a:bodyPr>
            <a:normAutofit fontScale="92500" lnSpcReduction="10000"/>
          </a:bodyPr>
          <a:lstStyle/>
          <a:p>
            <a:pPr lvl="0">
              <a:lnSpc>
                <a:spcPct val="100000"/>
              </a:lnSpc>
              <a:spcBef>
                <a:spcPts val="0"/>
              </a:spcBef>
            </a:pPr>
            <a:r>
              <a:rPr lang="en-US" sz="3000" dirty="0">
                <a:solidFill>
                  <a:srgbClr val="FFFFFF"/>
                </a:solidFill>
                <a:latin typeface="Arial Narrow" panose="020B0606020202030204" pitchFamily="34" charset="0"/>
                <a:ea typeface="Arial" charset="0"/>
                <a:cs typeface="Arial" panose="020B0604020202020204" pitchFamily="34" charset="0"/>
              </a:rPr>
              <a:t>Learn everywhere and anytime with Rotary’s Learning Center:</a:t>
            </a:r>
          </a:p>
          <a:p>
            <a:pPr lvl="0">
              <a:lnSpc>
                <a:spcPct val="100000"/>
              </a:lnSpc>
              <a:spcBef>
                <a:spcPts val="0"/>
              </a:spcBef>
            </a:pPr>
            <a:endParaRPr lang="en-US" sz="3000" dirty="0">
              <a:solidFill>
                <a:srgbClr val="FFFFFF"/>
              </a:solidFill>
              <a:latin typeface="Arial Narrow" panose="020B0606020202030204" pitchFamily="34" charset="0"/>
              <a:ea typeface="Arial" charset="0"/>
              <a:cs typeface="Arial" panose="020B0604020202020204" pitchFamily="34" charset="0"/>
            </a:endParaRPr>
          </a:p>
          <a:p>
            <a:pPr marL="457200" lvl="0" indent="-457200">
              <a:lnSpc>
                <a:spcPct val="100000"/>
              </a:lnSpc>
              <a:spcBef>
                <a:spcPts val="0"/>
              </a:spcBef>
              <a:buFont typeface="Arial" panose="020B0604020202020204" pitchFamily="34" charset="0"/>
              <a:buChar char="•"/>
            </a:pPr>
            <a:r>
              <a:rPr lang="en-US" sz="3000" dirty="0">
                <a:solidFill>
                  <a:srgbClr val="FFFFFF"/>
                </a:solidFill>
                <a:latin typeface="Arial Narrow" panose="020B0606020202030204" pitchFamily="34" charset="0"/>
                <a:ea typeface="Arial" charset="0"/>
                <a:cs typeface="Arial" panose="020B0604020202020204" pitchFamily="34" charset="0"/>
              </a:rPr>
              <a:t>Toastmasters Courses, designed for Rotary</a:t>
            </a:r>
          </a:p>
          <a:p>
            <a:pPr marL="457200" lvl="0" indent="-457200">
              <a:lnSpc>
                <a:spcPct val="100000"/>
              </a:lnSpc>
              <a:spcBef>
                <a:spcPts val="0"/>
              </a:spcBef>
              <a:buFont typeface="Arial" panose="020B0604020202020204" pitchFamily="34" charset="0"/>
              <a:buChar char="•"/>
            </a:pPr>
            <a:r>
              <a:rPr lang="en-US" sz="3000" dirty="0">
                <a:solidFill>
                  <a:srgbClr val="FFFFFF"/>
                </a:solidFill>
                <a:latin typeface="Arial Narrow" panose="020B0606020202030204" pitchFamily="34" charset="0"/>
                <a:ea typeface="Arial" charset="0"/>
                <a:cs typeface="Arial" panose="020B0604020202020204" pitchFamily="34" charset="0"/>
              </a:rPr>
              <a:t>Public Image</a:t>
            </a:r>
          </a:p>
          <a:p>
            <a:pPr marL="457200" lvl="0" indent="-457200">
              <a:lnSpc>
                <a:spcPct val="100000"/>
              </a:lnSpc>
              <a:spcBef>
                <a:spcPts val="0"/>
              </a:spcBef>
              <a:buFont typeface="Arial" panose="020B0604020202020204" pitchFamily="34" charset="0"/>
              <a:buChar char="•"/>
            </a:pPr>
            <a:r>
              <a:rPr lang="en-US" sz="3000" dirty="0">
                <a:solidFill>
                  <a:srgbClr val="FFFFFF"/>
                </a:solidFill>
                <a:latin typeface="Arial Narrow" panose="020B0606020202030204" pitchFamily="34" charset="0"/>
                <a:ea typeface="Arial" charset="0"/>
                <a:cs typeface="Arial" panose="020B0604020202020204" pitchFamily="34" charset="0"/>
              </a:rPr>
              <a:t>Mentoring</a:t>
            </a:r>
          </a:p>
          <a:p>
            <a:pPr marL="457200" lvl="0" indent="-457200">
              <a:lnSpc>
                <a:spcPct val="100000"/>
              </a:lnSpc>
              <a:spcBef>
                <a:spcPts val="0"/>
              </a:spcBef>
              <a:buFont typeface="Arial" panose="020B0604020202020204" pitchFamily="34" charset="0"/>
              <a:buChar char="•"/>
            </a:pPr>
            <a:r>
              <a:rPr lang="en-US" sz="3000" dirty="0">
                <a:solidFill>
                  <a:srgbClr val="FFFFFF"/>
                </a:solidFill>
                <a:latin typeface="Arial Narrow" panose="020B0606020202030204" pitchFamily="34" charset="0"/>
                <a:ea typeface="Arial" charset="0"/>
                <a:cs typeface="Arial" panose="020B0604020202020204" pitchFamily="34" charset="0"/>
              </a:rPr>
              <a:t>Leading Change</a:t>
            </a:r>
          </a:p>
          <a:p>
            <a:pPr marL="457200" lvl="0" indent="-457200">
              <a:lnSpc>
                <a:spcPct val="100000"/>
              </a:lnSpc>
              <a:spcBef>
                <a:spcPts val="0"/>
              </a:spcBef>
              <a:buFont typeface="Arial" panose="020B0604020202020204" pitchFamily="34" charset="0"/>
              <a:buChar char="•"/>
            </a:pPr>
            <a:endParaRPr lang="en-US" sz="3000" dirty="0">
              <a:solidFill>
                <a:srgbClr val="FFFFFF"/>
              </a:solidFill>
              <a:latin typeface="Arial Narrow" panose="020B0606020202030204" pitchFamily="34" charset="0"/>
              <a:ea typeface="Arial" charset="0"/>
              <a:cs typeface="Arial" panose="020B0604020202020204" pitchFamily="34" charset="0"/>
            </a:endParaRPr>
          </a:p>
          <a:p>
            <a:pPr lvl="0">
              <a:lnSpc>
                <a:spcPct val="100000"/>
              </a:lnSpc>
              <a:spcBef>
                <a:spcPts val="0"/>
              </a:spcBef>
              <a:defRPr/>
            </a:pPr>
            <a:endParaRPr lang="en-US" sz="3000" dirty="0">
              <a:solidFill>
                <a:srgbClr val="FFFFFF"/>
              </a:solidFill>
              <a:latin typeface="Arial Narrow" panose="020B0606020202030204" pitchFamily="34" charset="0"/>
              <a:ea typeface="Arial" charset="0"/>
              <a:cs typeface="Arial" panose="020B0604020202020204" pitchFamily="34" charset="0"/>
            </a:endParaRPr>
          </a:p>
          <a:p>
            <a:pPr lvl="0" algn="r">
              <a:lnSpc>
                <a:spcPct val="100000"/>
              </a:lnSpc>
              <a:spcBef>
                <a:spcPts val="0"/>
              </a:spcBef>
              <a:defRPr/>
            </a:pPr>
            <a:r>
              <a:rPr lang="en" sz="3000" b="1" dirty="0">
                <a:solidFill>
                  <a:srgbClr val="FFFFFF"/>
                </a:solidFill>
                <a:latin typeface="Arial Narrow" panose="020B0606020202030204" pitchFamily="34" charset="0"/>
                <a:ea typeface="Arial" charset="0"/>
                <a:cs typeface="Arial" panose="020B0604020202020204" pitchFamily="34" charset="0"/>
              </a:rPr>
              <a:t>ROTARY.ORG/LEARN</a:t>
            </a:r>
            <a:endParaRPr lang="en-US" sz="3000" b="1" dirty="0">
              <a:solidFill>
                <a:srgbClr val="FFFFFF"/>
              </a:solidFill>
              <a:latin typeface="Arial Narrow" panose="020B0606020202030204" pitchFamily="34" charset="0"/>
              <a:ea typeface="Arial" charset="0"/>
              <a:cs typeface="Arial" panose="020B0604020202020204" pitchFamily="34" charset="0"/>
            </a:endParaRPr>
          </a:p>
          <a:p>
            <a:pPr marL="457200" lvl="0" indent="-457200">
              <a:lnSpc>
                <a:spcPct val="100000"/>
              </a:lnSpc>
              <a:spcBef>
                <a:spcPts val="0"/>
              </a:spcBef>
              <a:buFont typeface="Arial" panose="020B0604020202020204" pitchFamily="34" charset="0"/>
              <a:buChar char="•"/>
            </a:pPr>
            <a:endParaRPr lang="en-US" sz="2800" dirty="0">
              <a:solidFill>
                <a:srgbClr val="FFFFFF"/>
              </a:solidFill>
              <a:latin typeface="Arial Narrow" panose="020B0606020202030204" pitchFamily="34" charset="0"/>
              <a:ea typeface="Arial" charset="0"/>
              <a:cs typeface="Arial" panose="020B0604020202020204" pitchFamily="34" charset="0"/>
            </a:endParaRPr>
          </a:p>
          <a:p>
            <a:pPr marL="457200" lvl="0" indent="-457200">
              <a:lnSpc>
                <a:spcPct val="100000"/>
              </a:lnSpc>
              <a:spcBef>
                <a:spcPts val="0"/>
              </a:spcBef>
              <a:buFont typeface="Arial" panose="020B0604020202020204" pitchFamily="34" charset="0"/>
              <a:buChar char="•"/>
            </a:pPr>
            <a:endParaRPr lang="en-US" sz="2800" dirty="0">
              <a:solidFill>
                <a:srgbClr val="FFFFFF"/>
              </a:solidFill>
              <a:latin typeface="Arial Narrow" panose="020B0606020202030204" pitchFamily="34" charset="0"/>
              <a:ea typeface="Arial" charset="0"/>
              <a:cs typeface="Arial" panose="020B0604020202020204" pitchFamily="34" charset="0"/>
            </a:endParaRPr>
          </a:p>
        </p:txBody>
      </p:sp>
      <p:sp>
        <p:nvSpPr>
          <p:cNvPr id="6" name="Slide Number Placeholder 5">
            <a:extLst>
              <a:ext uri="{FF2B5EF4-FFF2-40B4-BE49-F238E27FC236}">
                <a16:creationId xmlns:a16="http://schemas.microsoft.com/office/drawing/2014/main" id="{FD6E5075-0151-4976-AD23-641993172150}"/>
              </a:ext>
            </a:extLst>
          </p:cNvPr>
          <p:cNvSpPr>
            <a:spLocks noGrp="1"/>
          </p:cNvSpPr>
          <p:nvPr>
            <p:ph type="sldNum" sz="quarter" idx="12"/>
          </p:nvPr>
        </p:nvSpPr>
        <p:spPr/>
        <p:txBody>
          <a:bodyPr/>
          <a:lstStyle/>
          <a:p>
            <a:fld id="{97A94E25-127B-4C48-AF96-44BA7B823777}" type="slidenum">
              <a:rPr lang="en-US" smtClean="0"/>
              <a:pPr/>
              <a:t>16</a:t>
            </a:fld>
            <a:endParaRPr lang="en-US" dirty="0"/>
          </a:p>
        </p:txBody>
      </p:sp>
      <p:pic>
        <p:nvPicPr>
          <p:cNvPr id="3" name="Picture Placeholder 2"/>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l="20356" r="20356"/>
          <a:stretch>
            <a:fillRect/>
          </a:stretch>
        </p:blipFill>
        <p:spPr/>
      </p:pic>
    </p:spTree>
    <p:custDataLst>
      <p:tags r:id="rId1"/>
    </p:custDataLst>
    <p:extLst>
      <p:ext uri="{BB962C8B-B14F-4D97-AF65-F5344CB8AC3E}">
        <p14:creationId xmlns:p14="http://schemas.microsoft.com/office/powerpoint/2010/main" val="214700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Interested?</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a:xfrm>
            <a:off x="829733" y="3917201"/>
            <a:ext cx="10532534" cy="465667"/>
          </a:xfrm>
        </p:spPr>
        <p:txBody>
          <a:bodyPr/>
          <a:lstStyle/>
          <a:p>
            <a:r>
              <a:rPr lang="en-US" dirty="0"/>
              <a:t>Rotary.org/join</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17</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
        <p:nvSpPr>
          <p:cNvPr id="4" name="Rectangle 3"/>
          <p:cNvSpPr/>
          <p:nvPr/>
        </p:nvSpPr>
        <p:spPr>
          <a:xfrm>
            <a:off x="389411" y="5203613"/>
            <a:ext cx="8215746" cy="1384995"/>
          </a:xfrm>
          <a:prstGeom prst="rect">
            <a:avLst/>
          </a:prstGeom>
        </p:spPr>
        <p:txBody>
          <a:bodyPr wrap="square">
            <a:spAutoFit/>
          </a:bodyPr>
          <a:lstStyle/>
          <a:p>
            <a:pPr lvl="0"/>
            <a:r>
              <a:rPr lang="en-US" sz="2800" dirty="0">
                <a:solidFill>
                  <a:srgbClr val="FFFFFF"/>
                </a:solidFill>
                <a:latin typeface="Arial" panose="020B0604020202020204" pitchFamily="34" charset="0"/>
                <a:ea typeface="Arial" charset="0"/>
                <a:cs typeface="Arial" panose="020B0604020202020204" pitchFamily="34" charset="0"/>
              </a:rPr>
              <a:t>Contact us: [INSERT CLUB LOGO]</a:t>
            </a:r>
          </a:p>
          <a:p>
            <a:pPr lvl="0"/>
            <a:r>
              <a:rPr lang="en-US" sz="2800" dirty="0">
                <a:solidFill>
                  <a:srgbClr val="FFFFFF"/>
                </a:solidFill>
                <a:latin typeface="Arial" panose="020B0604020202020204" pitchFamily="34" charset="0"/>
                <a:ea typeface="Arial" charset="0"/>
                <a:cs typeface="Arial" panose="020B0604020202020204" pitchFamily="34" charset="0"/>
              </a:rPr>
              <a:t>[INSERT CLUB NAME AND CONTACT INFORMATION</a:t>
            </a:r>
            <a:endParaRPr lang="en-US" sz="2800" dirty="0"/>
          </a:p>
        </p:txBody>
      </p:sp>
    </p:spTree>
    <p:custDataLst>
      <p:tags r:id="rId1"/>
    </p:custDataLst>
    <p:extLst>
      <p:ext uri="{BB962C8B-B14F-4D97-AF65-F5344CB8AC3E}">
        <p14:creationId xmlns:p14="http://schemas.microsoft.com/office/powerpoint/2010/main" val="34598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368300" y="5226810"/>
            <a:ext cx="3909786" cy="1135062"/>
          </a:xfrm>
        </p:spPr>
        <p:txBody>
          <a:bodyPr/>
          <a:lstStyle/>
          <a:p>
            <a:pPr lvl="0">
              <a:lnSpc>
                <a:spcPts val="4000"/>
              </a:lnSpc>
              <a:spcBef>
                <a:spcPts val="0"/>
              </a:spcBef>
            </a:pPr>
            <a:r>
              <a:rPr lang="en-US" sz="2800" cap="none" dirty="0">
                <a:solidFill>
                  <a:srgbClr val="FFFFFF"/>
                </a:solidFill>
                <a:latin typeface="Arial" panose="020B0604020202020204" pitchFamily="34" charset="0"/>
                <a:ea typeface="Arial" charset="0"/>
                <a:cs typeface="Arial" panose="020B0604020202020204" pitchFamily="34" charset="0"/>
              </a:rPr>
              <a:t>“Whatever Rotary may mean to us, to the world it will be known by the </a:t>
            </a:r>
          </a:p>
          <a:p>
            <a:pPr lvl="0">
              <a:lnSpc>
                <a:spcPts val="4000"/>
              </a:lnSpc>
              <a:spcBef>
                <a:spcPts val="0"/>
              </a:spcBef>
            </a:pPr>
            <a:r>
              <a:rPr lang="en-US" sz="2800" cap="none" dirty="0">
                <a:solidFill>
                  <a:srgbClr val="FFFFFF"/>
                </a:solidFill>
                <a:latin typeface="Arial" panose="020B0604020202020204" pitchFamily="34" charset="0"/>
                <a:ea typeface="Arial" charset="0"/>
                <a:cs typeface="Arial" panose="020B0604020202020204" pitchFamily="34" charset="0"/>
              </a:rPr>
              <a:t>results it achieves.”</a:t>
            </a:r>
          </a:p>
          <a:p>
            <a:pPr lvl="0">
              <a:lnSpc>
                <a:spcPts val="4000"/>
              </a:lnSpc>
              <a:spcBef>
                <a:spcPts val="0"/>
              </a:spcBef>
            </a:pPr>
            <a:endParaRPr lang="en-US" sz="2800" cap="none" dirty="0">
              <a:solidFill>
                <a:srgbClr val="FFFFFF"/>
              </a:solidFill>
              <a:latin typeface="Arial" panose="020B0604020202020204" pitchFamily="34" charset="0"/>
              <a:ea typeface="Arial" charset="0"/>
              <a:cs typeface="Arial" panose="020B0604020202020204" pitchFamily="34" charset="0"/>
            </a:endParaRPr>
          </a:p>
          <a:p>
            <a:pPr lvl="0">
              <a:lnSpc>
                <a:spcPts val="4000"/>
              </a:lnSpc>
              <a:spcBef>
                <a:spcPts val="0"/>
              </a:spcBef>
            </a:pPr>
            <a:r>
              <a:rPr lang="en-US" sz="2800" cap="none" dirty="0">
                <a:solidFill>
                  <a:srgbClr val="FFFFFF"/>
                </a:solidFill>
                <a:latin typeface="Arial" panose="020B0604020202020204" pitchFamily="34" charset="0"/>
                <a:ea typeface="Arial" charset="0"/>
                <a:cs typeface="Arial" panose="020B0604020202020204" pitchFamily="34" charset="0"/>
              </a:rPr>
              <a:t>— Paul Harris, 1914</a:t>
            </a:r>
          </a:p>
          <a:p>
            <a:pPr lvl="0">
              <a:lnSpc>
                <a:spcPts val="4000"/>
              </a:lnSpc>
              <a:spcBef>
                <a:spcPts val="0"/>
              </a:spcBef>
            </a:pPr>
            <a:endParaRPr lang="en-US" sz="2800" cap="none" dirty="0">
              <a:solidFill>
                <a:srgbClr val="FFFFFF"/>
              </a:solidFill>
              <a:latin typeface="Arial" panose="020B0604020202020204" pitchFamily="34" charset="0"/>
              <a:ea typeface="Arial" charset="0"/>
              <a:cs typeface="Arial" panose="020B0604020202020204" pitchFamily="34" charset="0"/>
            </a:endParaRPr>
          </a:p>
          <a:p>
            <a:pPr lvl="0">
              <a:lnSpc>
                <a:spcPts val="4000"/>
              </a:lnSpc>
              <a:spcBef>
                <a:spcPts val="0"/>
              </a:spcBef>
            </a:pPr>
            <a:endParaRPr lang="en-US" sz="2800" cap="none" dirty="0">
              <a:solidFill>
                <a:srgbClr val="FFFFFF"/>
              </a:solidFill>
              <a:latin typeface="Arial" panose="020B0604020202020204" pitchFamily="34" charset="0"/>
              <a:ea typeface="Arial" charset="0"/>
              <a:cs typeface="Arial" panose="020B0604020202020204" pitchFamily="34" charset="0"/>
            </a:endParaRPr>
          </a:p>
          <a:p>
            <a:pPr lvl="0">
              <a:lnSpc>
                <a:spcPts val="4000"/>
              </a:lnSpc>
              <a:spcBef>
                <a:spcPts val="0"/>
              </a:spcBef>
            </a:pPr>
            <a:r>
              <a:rPr lang="en-US" sz="2800" cap="none" dirty="0">
                <a:solidFill>
                  <a:srgbClr val="FFFFFF"/>
                </a:solidFill>
                <a:latin typeface="Arial Narrow" panose="020B0606020202030204" pitchFamily="34" charset="0"/>
                <a:ea typeface="Arial" charset="0"/>
                <a:cs typeface="Arial" panose="020B0604020202020204" pitchFamily="34" charset="0"/>
              </a:rPr>
              <a:t>ROTARY.ORG/HISTORY</a:t>
            </a:r>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custDataLst>
      <p:tags r:id="rId1"/>
    </p:custDataLst>
    <p:extLst>
      <p:ext uri="{BB962C8B-B14F-4D97-AF65-F5344CB8AC3E}">
        <p14:creationId xmlns:p14="http://schemas.microsoft.com/office/powerpoint/2010/main" val="391692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4" descr="A picture containing person, outdoor, man, child&#10;&#10;Description automatically generated">
            <a:extLst>
              <a:ext uri="{FF2B5EF4-FFF2-40B4-BE49-F238E27FC236}">
                <a16:creationId xmlns:a16="http://schemas.microsoft.com/office/drawing/2014/main" id="{C1578C56-FB8E-2346-A4D4-CDBCAF377FB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Eradicating polio worldwide</a:t>
            </a:r>
          </a:p>
        </p:txBody>
      </p:sp>
      <p:sp>
        <p:nvSpPr>
          <p:cNvPr id="17" name="Subtitle 16">
            <a:extLst>
              <a:ext uri="{FF2B5EF4-FFF2-40B4-BE49-F238E27FC236}">
                <a16:creationId xmlns:a16="http://schemas.microsoft.com/office/drawing/2014/main" id="{59CD2280-086D-4C84-8270-E76DE0695C7B}"/>
              </a:ext>
            </a:extLst>
          </p:cNvPr>
          <p:cNvSpPr>
            <a:spLocks noGrp="1"/>
          </p:cNvSpPr>
          <p:nvPr>
            <p:ph type="subTitle" idx="1"/>
          </p:nvPr>
        </p:nvSpPr>
        <p:spPr/>
        <p:txBody>
          <a:bodyPr/>
          <a:lstStyle/>
          <a:p>
            <a:r>
              <a:rPr lang="en-US" dirty="0"/>
              <a:t>Since 1979</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39296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12483" b="1248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5"/>
          </p:nvPr>
        </p:nvSpPr>
        <p:spPr>
          <a:xfrm>
            <a:off x="0" y="0"/>
            <a:ext cx="12192000" cy="6858000"/>
          </a:xfrm>
        </p:spPr>
        <p:txBody>
          <a:bodyPr/>
          <a:lstStyle/>
          <a:p>
            <a:r>
              <a:rPr lang="en-US" dirty="0"/>
              <a:t>Our structure</a:t>
            </a:r>
          </a:p>
        </p:txBody>
      </p:sp>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Tree>
    <p:custDataLst>
      <p:tags r:id="rId1"/>
    </p:custDataLst>
    <p:extLst>
      <p:ext uri="{BB962C8B-B14F-4D97-AF65-F5344CB8AC3E}">
        <p14:creationId xmlns:p14="http://schemas.microsoft.com/office/powerpoint/2010/main" val="112121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7813" b="7813"/>
          <a:stretch>
            <a:fillRect/>
          </a:stretch>
        </p:blipFill>
        <p:spPr/>
      </p:pic>
      <p:sp>
        <p:nvSpPr>
          <p:cNvPr id="40" name="Text Placeholder 39">
            <a:extLst>
              <a:ext uri="{FF2B5EF4-FFF2-40B4-BE49-F238E27FC236}">
                <a16:creationId xmlns:a16="http://schemas.microsoft.com/office/drawing/2014/main" id="{CA9FC7AA-77A0-42FF-BF94-CFBD4F63E7E3}"/>
              </a:ext>
            </a:extLst>
          </p:cNvPr>
          <p:cNvSpPr>
            <a:spLocks noGrp="1"/>
          </p:cNvSpPr>
          <p:nvPr>
            <p:ph type="body" sz="quarter" idx="16"/>
          </p:nvPr>
        </p:nvSpPr>
        <p:spPr/>
        <p:txBody>
          <a:bodyPr/>
          <a:lstStyle/>
          <a:p>
            <a:r>
              <a:rPr lang="en-US" dirty="0"/>
              <a:t>subhead</a:t>
            </a:r>
          </a:p>
        </p:txBody>
      </p:sp>
      <p:sp>
        <p:nvSpPr>
          <p:cNvPr id="27" name="Text Placeholder 26">
            <a:extLst>
              <a:ext uri="{FF2B5EF4-FFF2-40B4-BE49-F238E27FC236}">
                <a16:creationId xmlns:a16="http://schemas.microsoft.com/office/drawing/2014/main" id="{21C509E8-9E06-4605-B923-467D6758AC29}"/>
              </a:ext>
            </a:extLst>
          </p:cNvPr>
          <p:cNvSpPr>
            <a:spLocks noGrp="1"/>
          </p:cNvSpPr>
          <p:nvPr>
            <p:ph type="body" sz="quarter" idx="14"/>
          </p:nvPr>
        </p:nvSpPr>
        <p:spPr>
          <a:xfrm>
            <a:off x="643467" y="2293938"/>
            <a:ext cx="4598004" cy="1135062"/>
          </a:xfrm>
        </p:spPr>
        <p:txBody>
          <a:bodyPr/>
          <a:lstStyle/>
          <a:p>
            <a:r>
              <a:rPr lang="en-US" dirty="0"/>
              <a:t>ROTARY CLUBS</a:t>
            </a:r>
          </a:p>
        </p:txBody>
      </p:sp>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643467" y="3674577"/>
            <a:ext cx="4598004" cy="3183423"/>
          </a:xfrm>
        </p:spPr>
        <p:txBody>
          <a:bodyPr>
            <a:normAutofit/>
          </a:bodyPr>
          <a:lstStyle/>
          <a:p>
            <a:pPr lvl="0"/>
            <a:r>
              <a:rPr lang="en-US" sz="2800" dirty="0">
                <a:latin typeface="Arial Narrow" panose="020B0606020202030204" pitchFamily="34" charset="0"/>
                <a:ea typeface="Arial" charset="0"/>
                <a:cs typeface="Arial" panose="020B0604020202020204" pitchFamily="34" charset="0"/>
              </a:rPr>
              <a:t>Most often, people join to </a:t>
            </a:r>
            <a:br>
              <a:rPr lang="en-US" sz="2800" dirty="0">
                <a:latin typeface="Arial Narrow" panose="020B0606020202030204" pitchFamily="34" charset="0"/>
                <a:ea typeface="Arial" charset="0"/>
                <a:cs typeface="Arial" panose="020B0604020202020204" pitchFamily="34" charset="0"/>
              </a:rPr>
            </a:br>
            <a:r>
              <a:rPr lang="en-US" sz="2800" dirty="0">
                <a:latin typeface="Arial Narrow" panose="020B0606020202030204" pitchFamily="34" charset="0"/>
                <a:ea typeface="Arial" charset="0"/>
                <a:cs typeface="Arial" panose="020B0604020202020204" pitchFamily="34" charset="0"/>
              </a:rPr>
              <a:t>connect with and give back </a:t>
            </a:r>
            <a:br>
              <a:rPr lang="en-US" sz="2800" dirty="0">
                <a:latin typeface="Arial Narrow" panose="020B0606020202030204" pitchFamily="34" charset="0"/>
                <a:ea typeface="Arial" charset="0"/>
                <a:cs typeface="Arial" panose="020B0604020202020204" pitchFamily="34" charset="0"/>
              </a:rPr>
            </a:br>
            <a:r>
              <a:rPr lang="en-US" sz="2800" dirty="0">
                <a:latin typeface="Arial Narrow" panose="020B0606020202030204" pitchFamily="34" charset="0"/>
                <a:ea typeface="Arial" charset="0"/>
                <a:cs typeface="Arial" panose="020B0604020202020204" pitchFamily="34" charset="0"/>
              </a:rPr>
              <a:t>to their communities. </a:t>
            </a:r>
          </a:p>
          <a:p>
            <a:pPr lvl="0"/>
            <a:r>
              <a:rPr lang="en-US" sz="2800" dirty="0">
                <a:latin typeface="Arial Narrow" panose="020B0606020202030204" pitchFamily="34" charset="0"/>
                <a:ea typeface="Arial" charset="0"/>
                <a:cs typeface="Arial" panose="020B0604020202020204" pitchFamily="34" charset="0"/>
              </a:rPr>
              <a:t>These are the same reasons members stay in Rotary </a:t>
            </a:r>
            <a:br>
              <a:rPr lang="en-US" sz="2800" dirty="0">
                <a:latin typeface="Arial Narrow" panose="020B0606020202030204" pitchFamily="34" charset="0"/>
                <a:ea typeface="Arial" charset="0"/>
                <a:cs typeface="Arial" panose="020B0604020202020204" pitchFamily="34" charset="0"/>
              </a:rPr>
            </a:br>
            <a:r>
              <a:rPr lang="en-US" sz="2800" dirty="0">
                <a:latin typeface="Arial Narrow" panose="020B0606020202030204" pitchFamily="34" charset="0"/>
                <a:ea typeface="Arial" charset="0"/>
                <a:cs typeface="Arial" panose="020B0604020202020204" pitchFamily="34" charset="0"/>
              </a:rPr>
              <a:t>year after year. </a:t>
            </a:r>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Tree>
    <p:custDataLst>
      <p:tags r:id="rId1"/>
    </p:custDataLst>
    <p:extLst>
      <p:ext uri="{BB962C8B-B14F-4D97-AF65-F5344CB8AC3E}">
        <p14:creationId xmlns:p14="http://schemas.microsoft.com/office/powerpoint/2010/main" val="293203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395514" y="1424559"/>
            <a:ext cx="4978400" cy="1135062"/>
          </a:xfrm>
        </p:spPr>
        <p:txBody>
          <a:bodyPr/>
          <a:lstStyle/>
          <a:p>
            <a:pPr lvl="0"/>
            <a:r>
              <a:rPr lang="en-US" dirty="0"/>
              <a:t>How clubs </a:t>
            </a:r>
          </a:p>
          <a:p>
            <a:pPr lvl="0"/>
            <a:r>
              <a:rPr lang="en-US" dirty="0"/>
              <a:t>are organized</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391281" y="2815765"/>
            <a:ext cx="4982633" cy="4503069"/>
          </a:xfrm>
        </p:spPr>
        <p:txBody>
          <a:bodyPr>
            <a:normAutofit/>
          </a:bodyPr>
          <a:lstStyle/>
          <a:p>
            <a:pPr lvl="0"/>
            <a:r>
              <a:rPr lang="en-US" sz="2800" dirty="0">
                <a:solidFill>
                  <a:srgbClr val="FFFFFF"/>
                </a:solidFill>
                <a:latin typeface="Arial Narrow" panose="020B0606020202030204" pitchFamily="34" charset="0"/>
                <a:ea typeface="Arial" charset="0"/>
                <a:cs typeface="Arial" panose="020B0604020202020204" pitchFamily="34" charset="0"/>
              </a:rPr>
              <a:t>There are over 35,000 clubs grouped into about 530 districts. </a:t>
            </a:r>
          </a:p>
          <a:p>
            <a:pPr lvl="0"/>
            <a:r>
              <a:rPr lang="en-US" sz="2800" dirty="0">
                <a:solidFill>
                  <a:srgbClr val="FFFFFF"/>
                </a:solidFill>
                <a:latin typeface="Arial Narrow" panose="020B0606020202030204" pitchFamily="34" charset="0"/>
                <a:ea typeface="Arial" charset="0"/>
                <a:cs typeface="Arial" panose="020B0604020202020204" pitchFamily="34" charset="0"/>
              </a:rPr>
              <a:t>These districts are organized into </a:t>
            </a:r>
            <a:br>
              <a:rPr lang="en-US" sz="2800" dirty="0">
                <a:solidFill>
                  <a:srgbClr val="FFFFFF"/>
                </a:solidFill>
                <a:latin typeface="Arial Narrow" panose="020B0606020202030204" pitchFamily="34" charset="0"/>
                <a:ea typeface="Arial" charset="0"/>
                <a:cs typeface="Arial" panose="020B0604020202020204" pitchFamily="34" charset="0"/>
              </a:rPr>
            </a:br>
            <a:r>
              <a:rPr lang="en-US" sz="2800" dirty="0">
                <a:solidFill>
                  <a:srgbClr val="FFFFFF"/>
                </a:solidFill>
                <a:latin typeface="Arial Narrow" panose="020B0606020202030204" pitchFamily="34" charset="0"/>
                <a:ea typeface="Arial" charset="0"/>
                <a:cs typeface="Arial" panose="020B0604020202020204" pitchFamily="34" charset="0"/>
              </a:rPr>
              <a:t>34 regional zones. </a:t>
            </a:r>
          </a:p>
          <a:p>
            <a:pPr lvl="0"/>
            <a:r>
              <a:rPr lang="en-US" sz="2800" dirty="0">
                <a:solidFill>
                  <a:srgbClr val="FFFFFF"/>
                </a:solidFill>
                <a:latin typeface="Arial Narrow" panose="020B0606020202030204" pitchFamily="34" charset="0"/>
                <a:ea typeface="Arial" charset="0"/>
                <a:cs typeface="Arial" panose="020B0604020202020204" pitchFamily="34" charset="0"/>
              </a:rPr>
              <a:t>There are leadership opportunities</a:t>
            </a:r>
            <a:br>
              <a:rPr lang="en-US" sz="2800" dirty="0">
                <a:solidFill>
                  <a:srgbClr val="FFFFFF"/>
                </a:solidFill>
                <a:latin typeface="Arial Narrow" panose="020B0606020202030204" pitchFamily="34" charset="0"/>
                <a:ea typeface="Arial" charset="0"/>
                <a:cs typeface="Arial" panose="020B0604020202020204" pitchFamily="34" charset="0"/>
              </a:rPr>
            </a:br>
            <a:r>
              <a:rPr lang="en-US" sz="2800" dirty="0">
                <a:solidFill>
                  <a:srgbClr val="FFFFFF"/>
                </a:solidFill>
                <a:latin typeface="Arial Narrow" panose="020B0606020202030204" pitchFamily="34" charset="0"/>
                <a:ea typeface="Arial" charset="0"/>
                <a:cs typeface="Arial" panose="020B0604020202020204" pitchFamily="34" charset="0"/>
              </a:rPr>
              <a:t>at every level. </a:t>
            </a:r>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6</a:t>
            </a:fld>
            <a:endParaRPr lang="en-US" dirty="0"/>
          </a:p>
        </p:txBody>
      </p:sp>
      <p:pic>
        <p:nvPicPr>
          <p:cNvPr id="7" name="Picture 6"/>
          <p:cNvPicPr>
            <a:picLocks noChangeAspect="1"/>
          </p:cNvPicPr>
          <p:nvPr/>
        </p:nvPicPr>
        <p:blipFill rotWithShape="1">
          <a:blip r:embed="rId4"/>
          <a:srcRect l="4718" r="30490"/>
          <a:stretch/>
        </p:blipFill>
        <p:spPr>
          <a:xfrm>
            <a:off x="6146800" y="91701"/>
            <a:ext cx="6045200" cy="6395047"/>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130808"/>
            <a:ext cx="12372109" cy="7252044"/>
          </a:xfrm>
          <a:prstGeom prst="rect">
            <a:avLst/>
          </a:prstGeom>
          <a:solidFill>
            <a:srgbClr val="BADAED"/>
          </a:solid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1" y="115570"/>
            <a:ext cx="8500148" cy="5322282"/>
          </a:xfrm>
          <a:prstGeom prst="rect">
            <a:avLst/>
          </a:prstGeom>
          <a:ln>
            <a:noFill/>
          </a:ln>
          <a:effectLst>
            <a:softEdge rad="112500"/>
          </a:effectLst>
        </p:spPr>
      </p:pic>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fld id="{97A94E25-127B-4C48-AF96-44BA7B823777}" type="slidenum">
              <a:rPr lang="en-US" smtClean="0"/>
              <a:pPr/>
              <a:t>7</a:t>
            </a:fld>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880" y="4256781"/>
            <a:ext cx="5383920" cy="2022763"/>
          </a:xfrm>
          <a:prstGeom prst="rect">
            <a:avLst/>
          </a:prstGeom>
        </p:spPr>
      </p:pic>
    </p:spTree>
    <p:custDataLst>
      <p:tags r:id="rId1"/>
    </p:custDataLst>
    <p:extLst>
      <p:ext uri="{BB962C8B-B14F-4D97-AF65-F5344CB8AC3E}">
        <p14:creationId xmlns:p14="http://schemas.microsoft.com/office/powerpoint/2010/main" val="305360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2922" y="0"/>
            <a:ext cx="6099078" cy="6768193"/>
          </a:xfrm>
          <a:prstGeom prst="rect">
            <a:avLst/>
          </a:prstGeom>
          <a:solidFill>
            <a:srgbClr val="0D2A43"/>
          </a:solidFill>
        </p:spPr>
        <p:txBody>
          <a:bodyPr wrap="square" rtlCol="0">
            <a:spAutoFit/>
          </a:bodyPr>
          <a:lstStyle/>
          <a:p>
            <a:endParaRPr lang="en-US" dirty="0"/>
          </a:p>
        </p:txBody>
      </p:sp>
      <p:sp>
        <p:nvSpPr>
          <p:cNvPr id="6" name="TextBox 5"/>
          <p:cNvSpPr txBox="1"/>
          <p:nvPr/>
        </p:nvSpPr>
        <p:spPr>
          <a:xfrm>
            <a:off x="0" y="0"/>
            <a:ext cx="6092922" cy="6858000"/>
          </a:xfrm>
          <a:prstGeom prst="rect">
            <a:avLst/>
          </a:prstGeom>
          <a:solidFill>
            <a:schemeClr val="bg1"/>
          </a:solidFill>
        </p:spPr>
        <p:txBody>
          <a:bodyPr wrap="square" rtlCol="0">
            <a:spAutoFit/>
          </a:bodyPr>
          <a:lstStyle/>
          <a:p>
            <a:endParaRPr lang="en-US" dirty="0"/>
          </a:p>
        </p:txBody>
      </p:sp>
      <p:sp>
        <p:nvSpPr>
          <p:cNvPr id="18" name="Slide Number Placeholder 17">
            <a:extLst>
              <a:ext uri="{FF2B5EF4-FFF2-40B4-BE49-F238E27FC236}">
                <a16:creationId xmlns:a16="http://schemas.microsoft.com/office/drawing/2014/main" id="{2FE50637-E003-4339-80E5-B30EC06F6BD7}"/>
              </a:ext>
            </a:extLst>
          </p:cNvPr>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9" name="Picture 8"/>
          <p:cNvPicPr>
            <a:picLocks noChangeAspect="1"/>
          </p:cNvPicPr>
          <p:nvPr/>
        </p:nvPicPr>
        <p:blipFill rotWithShape="1">
          <a:blip r:embed="rId4"/>
          <a:srcRect l="56760" r="4674"/>
          <a:stretch/>
        </p:blipFill>
        <p:spPr>
          <a:xfrm>
            <a:off x="6379199" y="3339733"/>
            <a:ext cx="5694268" cy="3428460"/>
          </a:xfrm>
          <a:prstGeom prst="rect">
            <a:avLst/>
          </a:prstGeom>
        </p:spPr>
      </p:pic>
      <p:pic>
        <p:nvPicPr>
          <p:cNvPr id="10" name="Picture 9"/>
          <p:cNvPicPr>
            <a:picLocks noChangeAspect="1"/>
          </p:cNvPicPr>
          <p:nvPr/>
        </p:nvPicPr>
        <p:blipFill rotWithShape="1">
          <a:blip r:embed="rId4"/>
          <a:srcRect l="4835" r="51850" b="12253"/>
          <a:stretch/>
        </p:blipFill>
        <p:spPr>
          <a:xfrm>
            <a:off x="6092922" y="251728"/>
            <a:ext cx="6099078" cy="28689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615" y="2514598"/>
            <a:ext cx="4852426" cy="1828804"/>
          </a:xfrm>
          <a:prstGeom prst="rect">
            <a:avLst/>
          </a:prstGeom>
        </p:spPr>
      </p:pic>
    </p:spTree>
    <p:custDataLst>
      <p:tags r:id="rId1"/>
    </p:custDataLst>
    <p:extLst>
      <p:ext uri="{BB962C8B-B14F-4D97-AF65-F5344CB8AC3E}">
        <p14:creationId xmlns:p14="http://schemas.microsoft.com/office/powerpoint/2010/main" val="27404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540042"/>
          </a:xfrm>
          <a:prstGeom prst="rect">
            <a:avLst/>
          </a:prstGeom>
          <a:solidFill>
            <a:srgbClr val="00B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379828" y="699193"/>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FFFFF"/>
                </a:solidFill>
              </a:rPr>
              <a:t>OUR LEADERS: </a:t>
            </a:r>
          </a:p>
        </p:txBody>
      </p:sp>
      <p:sp>
        <p:nvSpPr>
          <p:cNvPr id="4" name="Text Placeholder 12">
            <a:extLst>
              <a:ext uri="{FF2B5EF4-FFF2-40B4-BE49-F238E27FC236}">
                <a16:creationId xmlns:a16="http://schemas.microsoft.com/office/drawing/2014/main" id="{FA87178B-D2EC-FD44-8F5F-DBEED61D34D8}"/>
              </a:ext>
            </a:extLst>
          </p:cNvPr>
          <p:cNvSpPr txBox="1">
            <a:spLocks/>
          </p:cNvSpPr>
          <p:nvPr/>
        </p:nvSpPr>
        <p:spPr>
          <a:xfrm>
            <a:off x="231294" y="5575452"/>
            <a:ext cx="2651239" cy="1631278"/>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Arial Narrow" panose="020B0606020202030204" pitchFamily="34" charset="0"/>
              </a:rPr>
              <a:t>President, Rotary International</a:t>
            </a:r>
          </a:p>
          <a:p>
            <a:pPr marL="0" indent="0" algn="ctr">
              <a:buNone/>
            </a:pPr>
            <a:endParaRPr lang="en-US" dirty="0"/>
          </a:p>
        </p:txBody>
      </p:sp>
      <p:sp>
        <p:nvSpPr>
          <p:cNvPr id="5" name="Text Placeholder 12">
            <a:extLst>
              <a:ext uri="{FF2B5EF4-FFF2-40B4-BE49-F238E27FC236}">
                <a16:creationId xmlns:a16="http://schemas.microsoft.com/office/drawing/2014/main" id="{FA87178B-D2EC-FD44-8F5F-DBEED61D34D8}"/>
              </a:ext>
            </a:extLst>
          </p:cNvPr>
          <p:cNvSpPr txBox="1">
            <a:spLocks/>
          </p:cNvSpPr>
          <p:nvPr/>
        </p:nvSpPr>
        <p:spPr>
          <a:xfrm>
            <a:off x="3181976" y="5592647"/>
            <a:ext cx="2651239" cy="1631278"/>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Arial Narrow" panose="020B0606020202030204" pitchFamily="34" charset="0"/>
              </a:rPr>
              <a:t>Chair, The Rotary Foundation</a:t>
            </a:r>
          </a:p>
          <a:p>
            <a:pPr marL="0" indent="0" algn="ctr">
              <a:buNone/>
            </a:pPr>
            <a:endParaRPr lang="en-US" dirty="0"/>
          </a:p>
        </p:txBody>
      </p:sp>
      <p:sp>
        <p:nvSpPr>
          <p:cNvPr id="6" name="Text Placeholder 12">
            <a:extLst>
              <a:ext uri="{FF2B5EF4-FFF2-40B4-BE49-F238E27FC236}">
                <a16:creationId xmlns:a16="http://schemas.microsoft.com/office/drawing/2014/main" id="{FA87178B-D2EC-FD44-8F5F-DBEED61D34D8}"/>
              </a:ext>
            </a:extLst>
          </p:cNvPr>
          <p:cNvSpPr txBox="1">
            <a:spLocks/>
          </p:cNvSpPr>
          <p:nvPr/>
        </p:nvSpPr>
        <p:spPr>
          <a:xfrm>
            <a:off x="6301702" y="5575452"/>
            <a:ext cx="2651239" cy="1631278"/>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Arial Narrow" panose="020B0606020202030204" pitchFamily="34" charset="0"/>
              </a:rPr>
              <a:t>District Governor</a:t>
            </a:r>
          </a:p>
          <a:p>
            <a:pPr marL="0" indent="0">
              <a:buNone/>
            </a:pPr>
            <a:endParaRPr lang="en-US" dirty="0"/>
          </a:p>
        </p:txBody>
      </p:sp>
      <p:sp>
        <p:nvSpPr>
          <p:cNvPr id="7" name="Text Placeholder 12">
            <a:extLst>
              <a:ext uri="{FF2B5EF4-FFF2-40B4-BE49-F238E27FC236}">
                <a16:creationId xmlns:a16="http://schemas.microsoft.com/office/drawing/2014/main" id="{FA87178B-D2EC-FD44-8F5F-DBEED61D34D8}"/>
              </a:ext>
            </a:extLst>
          </p:cNvPr>
          <p:cNvSpPr txBox="1">
            <a:spLocks/>
          </p:cNvSpPr>
          <p:nvPr/>
        </p:nvSpPr>
        <p:spPr>
          <a:xfrm>
            <a:off x="9284474" y="5575452"/>
            <a:ext cx="2651239" cy="1047298"/>
          </a:xfrm>
          <a:prstGeom prst="rect">
            <a:avLst/>
          </a:prstGeom>
        </p:spPr>
        <p:txBody>
          <a:bodyPr/>
          <a:lstStyle>
            <a:lvl1pPr marL="457200" indent="-457200" algn="l" defTabSz="914400" rtl="0" eaLnBrk="1" latinLnBrk="0" hangingPunct="1">
              <a:lnSpc>
                <a:spcPct val="90000"/>
              </a:lnSpc>
              <a:spcBef>
                <a:spcPts val="1000"/>
              </a:spcBef>
              <a:buFont typeface="Arial" panose="020B0604020202020204" pitchFamily="34" charset="0"/>
              <a:buChar char="•"/>
              <a:defRPr sz="2800" b="0"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Arial Narrow" panose="020B0606020202030204" pitchFamily="34" charset="0"/>
              </a:rPr>
              <a:t>President, the Rotary Club of xx</a:t>
            </a:r>
          </a:p>
          <a:p>
            <a:pPr marL="0" indent="0">
              <a:buNone/>
            </a:pPr>
            <a:endParaRPr lang="en-US" dirty="0"/>
          </a:p>
        </p:txBody>
      </p:sp>
      <p:pic>
        <p:nvPicPr>
          <p:cNvPr id="8" name="Picture 5" descr="https://lh3.googleusercontent.com/-BMeVZRTIBLU/AAAAAAAAAAI/AAAAAAAAAAA/K3Ojwka_OlE/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t="10615"/>
          <a:stretch/>
        </p:blipFill>
        <p:spPr bwMode="auto">
          <a:xfrm>
            <a:off x="547979" y="1951457"/>
            <a:ext cx="1950138" cy="261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ttps://lh3.googleusercontent.com/-BMeVZRTIBLU/AAAAAAAAAAI/AAAAAAAAAAA/K3Ojwka_OlE/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t="10615"/>
          <a:stretch/>
        </p:blipFill>
        <p:spPr bwMode="auto">
          <a:xfrm>
            <a:off x="6576335" y="1951457"/>
            <a:ext cx="1881828" cy="252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https://lh3.googleusercontent.com/-BMeVZRTIBLU/AAAAAAAAAAI/AAAAAAAAAAA/K3Ojwka_OlE/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t="10615"/>
          <a:stretch/>
        </p:blipFill>
        <p:spPr bwMode="auto">
          <a:xfrm>
            <a:off x="3562674" y="1951457"/>
            <a:ext cx="1889844" cy="253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https://lh3.googleusercontent.com/-BMeVZRTIBLU/AAAAAAAAAAI/AAAAAAAAAAA/K3Ojwka_OlE/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t="10615"/>
          <a:stretch/>
        </p:blipFill>
        <p:spPr bwMode="auto">
          <a:xfrm>
            <a:off x="9581981" y="1888683"/>
            <a:ext cx="1881828" cy="252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14659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07746-948B-431F-9FEC-993A4876518B}">
  <ds:schemaRefs>
    <ds:schemaRef ds:uri="http://schemas.microsoft.com/sharepoint/v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1f097dfa-9cbd-4f84-9850-6e7cae909781"/>
    <ds:schemaRef ds:uri="http://purl.org/dc/elements/1.1/"/>
    <ds:schemaRef ds:uri="http://schemas.microsoft.com/office/2006/metadata/properties"/>
    <ds:schemaRef ds:uri="31cc3d0e-5959-4987-9d20-de23da659f5c"/>
    <ds:schemaRef ds:uri="http://www.w3.org/XML/1998/namespace"/>
    <ds:schemaRef ds:uri="http://purl.org/dc/terms/"/>
  </ds:schemaRefs>
</ds:datastoreItem>
</file>

<file path=customXml/itemProps2.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3726</TotalTime>
  <Words>1833</Words>
  <Application>Microsoft Office PowerPoint</Application>
  <PresentationFormat>Widescreen</PresentationFormat>
  <Paragraphs>181</Paragraphs>
  <Slides>18</Slides>
  <Notes>17</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Narrow</vt:lpstr>
      <vt:lpstr>Calibri</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Barbara Mifsud</cp:lastModifiedBy>
  <cp:revision>136</cp:revision>
  <cp:lastPrinted>2019-12-04T20:41:25Z</cp:lastPrinted>
  <dcterms:created xsi:type="dcterms:W3CDTF">2019-11-18T03:22:22Z</dcterms:created>
  <dcterms:modified xsi:type="dcterms:W3CDTF">2020-12-04T05:33:12Z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y fmtid="{D5CDD505-2E9C-101B-9397-08002B2CF9AE}" pid="3" name="ArticulateGUID">
    <vt:lpwstr>C2EF5A69-46C3-45DC-A4EE-01F48875982B</vt:lpwstr>
  </property>
  <property fmtid="{D5CDD505-2E9C-101B-9397-08002B2CF9AE}" pid="4" name="ArticulatePath">
    <vt:lpwstr>Connect for Good_2020_2 Dec</vt:lpwstr>
  </property>
</Properties>
</file>