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0" r:id="rId2"/>
    <p:sldId id="319" r:id="rId3"/>
    <p:sldId id="273" r:id="rId4"/>
    <p:sldId id="343" r:id="rId5"/>
    <p:sldId id="344" r:id="rId6"/>
    <p:sldId id="345" r:id="rId7"/>
    <p:sldId id="346" r:id="rId8"/>
    <p:sldId id="355" r:id="rId9"/>
    <p:sldId id="348" r:id="rId10"/>
    <p:sldId id="349" r:id="rId11"/>
    <p:sldId id="350" r:id="rId12"/>
    <p:sldId id="351" r:id="rId13"/>
    <p:sldId id="352" r:id="rId14"/>
    <p:sldId id="268" r:id="rId15"/>
    <p:sldId id="354" r:id="rId16"/>
    <p:sldId id="356" r:id="rId17"/>
    <p:sldId id="27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E6"/>
    <a:srgbClr val="D9185C"/>
    <a:srgbClr val="15458F"/>
    <a:srgbClr val="FFFFFF"/>
    <a:srgbClr val="48595D"/>
    <a:srgbClr val="06B4E6"/>
    <a:srgbClr val="DA1A5A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62" d="100"/>
          <a:sy n="62" d="100"/>
        </p:scale>
        <p:origin x="858" y="42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center.rotary.org/en-GB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openxmlformats.org/officeDocument/2006/relationships/hyperlink" Target="https://brandcenter.rotary.org/en-GB/App/AssetDetails/b/www/Asset/Details/119" TargetMode="External"/><Relationship Id="rId5" Type="http://schemas.openxmlformats.org/officeDocument/2006/relationships/hyperlink" Target="https://learn.rotary.org/members/learn/course/1102/Our%2520Logo%253A%2520Representing%2520Rotary" TargetMode="External"/><Relationship Id="rId4" Type="http://schemas.openxmlformats.org/officeDocument/2006/relationships/hyperlink" Target="https://brandcenter.rotary.org/en-GB/Logo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47246" y="3171146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-47247" y="564440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>
                <a:solidFill>
                  <a:srgbClr val="FFFFFF"/>
                </a:solidFill>
              </a:rPr>
              <a:t>Presentation by PDG Merewyn Wright</a:t>
            </a:r>
          </a:p>
          <a:p>
            <a:pPr marL="0" indent="0" algn="ctr">
              <a:buNone/>
            </a:pPr>
            <a:r>
              <a:rPr lang="en-AU" dirty="0">
                <a:solidFill>
                  <a:srgbClr val="FFFFFF"/>
                </a:solidFill>
              </a:rPr>
              <a:t>Rotary District 9560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b name here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591B2BE6-D5AD-4FFA-A141-7C31C2C3A6C2}"/>
              </a:ext>
            </a:extLst>
          </p:cNvPr>
          <p:cNvSpPr txBox="1">
            <a:spLocks/>
          </p:cNvSpPr>
          <p:nvPr/>
        </p:nvSpPr>
        <p:spPr>
          <a:xfrm>
            <a:off x="47246" y="3453226"/>
            <a:ext cx="12239247" cy="8219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HOW TO CREATE A CLUB LOGO IN THE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BRAND CENTRE</a:t>
            </a:r>
          </a:p>
        </p:txBody>
      </p:sp>
      <p:sp>
        <p:nvSpPr>
          <p:cNvPr id="15" name="Subtitle 9">
            <a:extLst>
              <a:ext uri="{FF2B5EF4-FFF2-40B4-BE49-F238E27FC236}">
                <a16:creationId xmlns:a16="http://schemas.microsoft.com/office/drawing/2014/main" id="{7A065D74-9B0A-4833-8BD9-ADD0DB79A561}"/>
              </a:ext>
            </a:extLst>
          </p:cNvPr>
          <p:cNvSpPr txBox="1">
            <a:spLocks/>
          </p:cNvSpPr>
          <p:nvPr/>
        </p:nvSpPr>
        <p:spPr>
          <a:xfrm>
            <a:off x="101821" y="4810660"/>
            <a:ext cx="11893865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 dirty="0">
                <a:solidFill>
                  <a:srgbClr val="D9185C"/>
                </a:solidFill>
              </a:rPr>
              <a:t>Using Brand Center Update February 2022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8E22F77-AA8C-4724-A2F6-33FB4EB88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09" y="621474"/>
            <a:ext cx="5073390" cy="12820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8. </a:t>
            </a:r>
            <a:r>
              <a:rPr lang="en-US" sz="3200" cap="none" dirty="0">
                <a:solidFill>
                  <a:srgbClr val="15458F"/>
                </a:solidFill>
              </a:rPr>
              <a:t>Select alignment – choose where you want your club name to be placed in relation to the logo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537" y="1842402"/>
            <a:ext cx="11437463" cy="4854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D35BEB-9721-469F-8D98-EDB9EBE6D31C}"/>
              </a:ext>
            </a:extLst>
          </p:cNvPr>
          <p:cNvSpPr txBox="1"/>
          <p:nvPr/>
        </p:nvSpPr>
        <p:spPr>
          <a:xfrm>
            <a:off x="1131376" y="4819974"/>
            <a:ext cx="2712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Note there are 3 options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0000"/>
                </a:solidFill>
              </a:rPr>
              <a:t>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0000"/>
                </a:solidFill>
              </a:rPr>
              <a:t>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0000"/>
                </a:solidFill>
              </a:rPr>
              <a:t>Above and Below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2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9. </a:t>
            </a:r>
            <a:r>
              <a:rPr lang="en-US" sz="3200" cap="none" dirty="0">
                <a:solidFill>
                  <a:srgbClr val="15458F"/>
                </a:solidFill>
              </a:rPr>
              <a:t>Type your club's name in the space provided on the left – it will appear on the template to the right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83" y="1826905"/>
            <a:ext cx="11248633" cy="4854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24894-3519-4EB4-B18A-843854AD1DE9}"/>
              </a:ext>
            </a:extLst>
          </p:cNvPr>
          <p:cNvSpPr txBox="1"/>
          <p:nvPr/>
        </p:nvSpPr>
        <p:spPr>
          <a:xfrm>
            <a:off x="821409" y="4742481"/>
            <a:ext cx="2479729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A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use the club's oﬃcial name or what it's called locally, so just “Airlie Beach” is acceptable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6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10. </a:t>
            </a:r>
            <a:r>
              <a:rPr lang="en-US" sz="3200" cap="none" dirty="0">
                <a:solidFill>
                  <a:srgbClr val="15458F"/>
                </a:solidFill>
              </a:rPr>
              <a:t>Now you are ready to download your logo. Click on “Download File”.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83" y="1924888"/>
            <a:ext cx="11248633" cy="4658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7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11. </a:t>
            </a:r>
            <a:r>
              <a:rPr lang="en-US" sz="3200" cap="none" dirty="0">
                <a:solidFill>
                  <a:srgbClr val="15458F"/>
                </a:solidFill>
              </a:rPr>
              <a:t>Select the type of file you wish to download – PDF, JPG, or PNG. 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068" y="1613156"/>
            <a:ext cx="11118064" cy="5244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71867D-75A3-4FF2-8FE4-5891C38AD038}"/>
              </a:ext>
            </a:extLst>
          </p:cNvPr>
          <p:cNvSpPr txBox="1"/>
          <p:nvPr/>
        </p:nvSpPr>
        <p:spPr>
          <a:xfrm>
            <a:off x="821410" y="3967567"/>
            <a:ext cx="2526224" cy="2156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AU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PDF if supplying to a printer, signwriter, t-shirt maker.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AU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PNG is best for digital material e.g. website, social media.</a:t>
            </a:r>
            <a:endParaRPr lang="en-A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9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Creating a club logo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12. </a:t>
            </a:r>
            <a:r>
              <a:rPr lang="en-US" sz="3200" cap="none" dirty="0">
                <a:solidFill>
                  <a:srgbClr val="FFFFFF"/>
                </a:solidFill>
              </a:rPr>
              <a:t>Downloaded logo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B0E8A5-ADF5-4E83-8B72-1BE1B0A05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46875" y="480695"/>
            <a:ext cx="10945117" cy="5954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Creating a club logo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13. </a:t>
            </a:r>
            <a:r>
              <a:rPr lang="en-US" sz="3200" cap="none" dirty="0">
                <a:solidFill>
                  <a:srgbClr val="FFFFFF"/>
                </a:solidFill>
              </a:rPr>
              <a:t>Samples of other versions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323EBF-781F-48AF-A6ED-B296C1735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0" t="20623" b="25326"/>
          <a:stretch/>
        </p:blipFill>
        <p:spPr>
          <a:xfrm>
            <a:off x="-227626" y="1400895"/>
            <a:ext cx="3310096" cy="1540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C680C-51F5-40F7-AD09-C835699A9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3" t="23967" b="24666"/>
          <a:stretch/>
        </p:blipFill>
        <p:spPr>
          <a:xfrm>
            <a:off x="-340687" y="3290935"/>
            <a:ext cx="3310096" cy="1458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31374D-419F-4E72-89C9-E94C3AFB18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22029" b="12506"/>
          <a:stretch/>
        </p:blipFill>
        <p:spPr>
          <a:xfrm>
            <a:off x="8056197" y="1266289"/>
            <a:ext cx="4215759" cy="19347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905459-6601-46CC-B9D1-62379161699A}"/>
              </a:ext>
            </a:extLst>
          </p:cNvPr>
          <p:cNvSpPr/>
          <p:nvPr/>
        </p:nvSpPr>
        <p:spPr>
          <a:xfrm>
            <a:off x="59266" y="5040424"/>
            <a:ext cx="12073467" cy="1628024"/>
          </a:xfrm>
          <a:prstGeom prst="rect">
            <a:avLst/>
          </a:prstGeom>
          <a:ln>
            <a:solidFill>
              <a:srgbClr val="154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4EF443-EE97-461C-9EA5-A629DAEE0F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28751" b="16297"/>
          <a:stretch/>
        </p:blipFill>
        <p:spPr>
          <a:xfrm>
            <a:off x="-1106298" y="5017202"/>
            <a:ext cx="4841318" cy="1754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9F00F8-C982-4B62-A879-3C425A2E6B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7" t="26216" r="1100" b="29565"/>
          <a:stretch/>
        </p:blipFill>
        <p:spPr>
          <a:xfrm>
            <a:off x="3887808" y="3538646"/>
            <a:ext cx="3552985" cy="1304584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531AF2-9F3A-4066-8318-8DA89BBD27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9" t="23315" r="734" b="20256"/>
          <a:stretch/>
        </p:blipFill>
        <p:spPr>
          <a:xfrm>
            <a:off x="3172850" y="1266289"/>
            <a:ext cx="3198557" cy="1496132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280846-04D2-49C1-AF18-E2494423B4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19044" b="28590"/>
          <a:stretch/>
        </p:blipFill>
        <p:spPr>
          <a:xfrm>
            <a:off x="4434289" y="4820201"/>
            <a:ext cx="3761088" cy="1628024"/>
          </a:xfrm>
          <a:prstGeom prst="rect">
            <a:avLst/>
          </a:prstGeom>
        </p:spPr>
      </p:pic>
      <p:pic>
        <p:nvPicPr>
          <p:cNvPr id="15" name="Picture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A832CF3-0C5F-47C7-9A9E-0170CFDE357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6" t="22140" r="5570" b="27349"/>
          <a:stretch/>
        </p:blipFill>
        <p:spPr>
          <a:xfrm>
            <a:off x="8379029" y="4920096"/>
            <a:ext cx="3385237" cy="1560916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43AADD25-3C4D-4899-9AE2-13CF72F423A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 t="32607" b="23225"/>
          <a:stretch/>
        </p:blipFill>
        <p:spPr>
          <a:xfrm>
            <a:off x="4932452" y="2444958"/>
            <a:ext cx="2890172" cy="1177333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F4BC8C2F-B268-4A7E-AD65-B7417FA0D49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30462" r="379" b="14734"/>
          <a:stretch/>
        </p:blipFill>
        <p:spPr>
          <a:xfrm>
            <a:off x="8022752" y="3313400"/>
            <a:ext cx="4045214" cy="15530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4749390-BCEB-43B4-91B5-E823D120C2B7}"/>
              </a:ext>
            </a:extLst>
          </p:cNvPr>
          <p:cNvSpPr txBox="1"/>
          <p:nvPr/>
        </p:nvSpPr>
        <p:spPr>
          <a:xfrm>
            <a:off x="31497" y="2723457"/>
            <a:ext cx="2791850" cy="35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C00000"/>
                </a:solidFill>
              </a:rPr>
              <a:t>Rotary Full Colour Above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BE525-E3B6-44A6-A12E-731EA71DB918}"/>
              </a:ext>
            </a:extLst>
          </p:cNvPr>
          <p:cNvSpPr txBox="1"/>
          <p:nvPr/>
        </p:nvSpPr>
        <p:spPr>
          <a:xfrm>
            <a:off x="70169" y="4575548"/>
            <a:ext cx="334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C00000"/>
                </a:solidFill>
              </a:rPr>
              <a:t>Rotary Full Colour Above &amp; below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3AC9D1-DC8B-4854-A730-5FA6B0E6C023}"/>
              </a:ext>
            </a:extLst>
          </p:cNvPr>
          <p:cNvSpPr txBox="1"/>
          <p:nvPr/>
        </p:nvSpPr>
        <p:spPr>
          <a:xfrm>
            <a:off x="6392638" y="1744524"/>
            <a:ext cx="2071753" cy="35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C00000"/>
                </a:solidFill>
              </a:rPr>
              <a:t>Rotary </a:t>
            </a:r>
            <a:r>
              <a:rPr lang="en-A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Black </a:t>
            </a:r>
            <a:r>
              <a:rPr lang="en-AU" sz="1600" dirty="0">
                <a:solidFill>
                  <a:srgbClr val="C00000"/>
                </a:solidFill>
              </a:rPr>
              <a:t>- Below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9128B0-EF12-4C08-8903-92D6ED2FE4D6}"/>
              </a:ext>
            </a:extLst>
          </p:cNvPr>
          <p:cNvSpPr txBox="1"/>
          <p:nvPr/>
        </p:nvSpPr>
        <p:spPr>
          <a:xfrm>
            <a:off x="8791491" y="2792219"/>
            <a:ext cx="3178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C00000"/>
                </a:solidFill>
              </a:rPr>
              <a:t>Rotaract – Below - </a:t>
            </a:r>
            <a:r>
              <a:rPr lang="en-AU" sz="1600" dirty="0">
                <a:solidFill>
                  <a:srgbClr val="D9185C"/>
                </a:solidFill>
              </a:rPr>
              <a:t>Cranberry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621241-A8A7-4F5D-B46C-8BDC57E96B8E}"/>
              </a:ext>
            </a:extLst>
          </p:cNvPr>
          <p:cNvSpPr txBox="1"/>
          <p:nvPr/>
        </p:nvSpPr>
        <p:spPr>
          <a:xfrm>
            <a:off x="8839080" y="4530795"/>
            <a:ext cx="2791850" cy="35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C00000"/>
                </a:solidFill>
              </a:rPr>
              <a:t>Interact – Below – </a:t>
            </a:r>
            <a:r>
              <a:rPr lang="en-AU" sz="1600" dirty="0">
                <a:solidFill>
                  <a:srgbClr val="00B4E6"/>
                </a:solidFill>
              </a:rPr>
              <a:t>Sky Blue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13928C-B851-402D-AD55-7F8659A51B18}"/>
              </a:ext>
            </a:extLst>
          </p:cNvPr>
          <p:cNvSpPr txBox="1"/>
          <p:nvPr/>
        </p:nvSpPr>
        <p:spPr>
          <a:xfrm>
            <a:off x="3247662" y="2822260"/>
            <a:ext cx="2791850" cy="35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C00000"/>
                </a:solidFill>
              </a:rPr>
              <a:t>Rotary Azure - Below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132A9C-100B-4897-9B6A-7038F81F5435}"/>
              </a:ext>
            </a:extLst>
          </p:cNvPr>
          <p:cNvSpPr txBox="1"/>
          <p:nvPr/>
        </p:nvSpPr>
        <p:spPr>
          <a:xfrm>
            <a:off x="3551368" y="4627098"/>
            <a:ext cx="323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rgbClr val="C00000"/>
                </a:solidFill>
              </a:rPr>
              <a:t>Rotary - Above - SIMPLIFIED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7C028D-53FE-4FB9-A98A-9865BF50C13F}"/>
              </a:ext>
            </a:extLst>
          </p:cNvPr>
          <p:cNvSpPr txBox="1"/>
          <p:nvPr/>
        </p:nvSpPr>
        <p:spPr>
          <a:xfrm>
            <a:off x="399387" y="6295058"/>
            <a:ext cx="2791850" cy="35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Rotary – Below - White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AA4B3D-42D9-45AB-BABD-A23BAF610084}"/>
              </a:ext>
            </a:extLst>
          </p:cNvPr>
          <p:cNvSpPr txBox="1"/>
          <p:nvPr/>
        </p:nvSpPr>
        <p:spPr>
          <a:xfrm>
            <a:off x="4590357" y="6279167"/>
            <a:ext cx="323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Rotary – Above – White &amp; Gold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93B060-8848-4FB4-86C5-5C6D3BB8D17C}"/>
              </a:ext>
            </a:extLst>
          </p:cNvPr>
          <p:cNvSpPr txBox="1"/>
          <p:nvPr/>
        </p:nvSpPr>
        <p:spPr>
          <a:xfrm>
            <a:off x="8841200" y="6295058"/>
            <a:ext cx="323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Interact – Above – White</a:t>
            </a:r>
          </a:p>
        </p:txBody>
      </p:sp>
      <p:sp>
        <p:nvSpPr>
          <p:cNvPr id="36" name="Arrow: Left 35">
            <a:extLst>
              <a:ext uri="{FF2B5EF4-FFF2-40B4-BE49-F238E27FC236}">
                <a16:creationId xmlns:a16="http://schemas.microsoft.com/office/drawing/2014/main" id="{A6E32912-1DDF-45CE-A2FD-0A187BFEE8DE}"/>
              </a:ext>
            </a:extLst>
          </p:cNvPr>
          <p:cNvSpPr/>
          <p:nvPr/>
        </p:nvSpPr>
        <p:spPr>
          <a:xfrm>
            <a:off x="6206490" y="1853693"/>
            <a:ext cx="164917" cy="135528"/>
          </a:xfrm>
          <a:prstGeom prst="leftArrow">
            <a:avLst/>
          </a:prstGeom>
          <a:solidFill>
            <a:srgbClr val="FF0000"/>
          </a:solidFill>
          <a:ln>
            <a:solidFill>
              <a:srgbClr val="D918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362B075-56D2-4FE8-8EA2-2CE752EA92F1}"/>
              </a:ext>
            </a:extLst>
          </p:cNvPr>
          <p:cNvSpPr/>
          <p:nvPr/>
        </p:nvSpPr>
        <p:spPr>
          <a:xfrm>
            <a:off x="5449281" y="2924509"/>
            <a:ext cx="133372" cy="793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Creating a club logo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cap="none" dirty="0">
                <a:solidFill>
                  <a:srgbClr val="FFFFFF"/>
                </a:solidFill>
              </a:rPr>
              <a:t>Links and Resources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1BD6D-27C0-4CBE-AC4C-92DF3C5C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971586"/>
            <a:ext cx="11506199" cy="40348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U" dirty="0">
                <a:hlinkClick r:id="rId3"/>
              </a:rPr>
              <a:t>Brand Center | Brand Center (rotary.org)</a:t>
            </a:r>
            <a:endParaRPr lang="en-AU" dirty="0"/>
          </a:p>
          <a:p>
            <a:pPr>
              <a:spcAft>
                <a:spcPts val="1200"/>
              </a:spcAft>
            </a:pPr>
            <a:r>
              <a:rPr lang="pt-BR" dirty="0">
                <a:hlinkClick r:id="rId4"/>
              </a:rPr>
              <a:t>Logos | Brand Center (rotary.org)</a:t>
            </a:r>
            <a:endParaRPr lang="pt-BR" dirty="0"/>
          </a:p>
          <a:p>
            <a:pPr>
              <a:spcAft>
                <a:spcPts val="1200"/>
              </a:spcAft>
            </a:pPr>
            <a:r>
              <a:rPr lang="pt-BR" dirty="0"/>
              <a:t>Learning Center Course – </a:t>
            </a:r>
            <a:r>
              <a:rPr lang="pt-BR" dirty="0">
                <a:hlinkClick r:id="rId5"/>
              </a:rPr>
              <a:t>Our Logo: Representing Rotary</a:t>
            </a:r>
            <a:endParaRPr lang="pt-BR" dirty="0"/>
          </a:p>
          <a:p>
            <a:pPr>
              <a:spcAft>
                <a:spcPts val="1200"/>
              </a:spcAft>
            </a:pPr>
            <a:r>
              <a:rPr lang="pt-BR" dirty="0"/>
              <a:t> </a:t>
            </a:r>
            <a:r>
              <a:rPr lang="pt-BR" dirty="0">
                <a:hlinkClick r:id="rId6"/>
              </a:rPr>
              <a:t>Your logos at a glance</a:t>
            </a:r>
            <a:r>
              <a:rPr lang="pt-BR" dirty="0"/>
              <a:t>: Downloadable overview of Rotary Logos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2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02590" y="1166842"/>
            <a:ext cx="107868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solidFill>
                  <a:schemeClr val="bg1"/>
                </a:solidFill>
                <a:latin typeface="Open Sans" panose="020B0606030504020204" pitchFamily="34" charset="0"/>
              </a:rPr>
              <a:t>Recently i</a:t>
            </a:r>
            <a:r>
              <a:rPr lang="en-AU" sz="7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mproved templates in the Brand Center make it easier create club logos. 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78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1. </a:t>
            </a:r>
            <a:r>
              <a:rPr lang="en-US" sz="3200" cap="none" dirty="0">
                <a:solidFill>
                  <a:srgbClr val="15458F"/>
                </a:solidFill>
              </a:rPr>
              <a:t>Log in to My Rotary and open “Brand Center”.</a:t>
            </a:r>
            <a:endParaRPr lang="en-US" dirty="0">
              <a:solidFill>
                <a:srgbClr val="15458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A3352-2368-400E-A4E9-9596827F10AD}"/>
              </a:ext>
            </a:extLst>
          </p:cNvPr>
          <p:cNvSpPr txBox="1"/>
          <p:nvPr/>
        </p:nvSpPr>
        <p:spPr>
          <a:xfrm>
            <a:off x="566980" y="1889863"/>
            <a:ext cx="6112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FFFF"/>
                </a:solidFill>
              </a:rPr>
              <a:t>Three paths to the Brand Center:</a:t>
            </a:r>
          </a:p>
          <a:p>
            <a:endParaRPr lang="en-AU" sz="2400" b="1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FF"/>
                </a:solidFill>
              </a:rPr>
              <a:t>Via the “Manage”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FF"/>
                </a:solidFill>
              </a:rPr>
              <a:t>Via the “News &amp; Media”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FFFFFF"/>
                </a:solidFill>
              </a:rPr>
              <a:t>Via “Member Center” Tab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43BDC-9B63-492C-A0FC-FD9EDB302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66"/>
          <a:stretch/>
        </p:blipFill>
        <p:spPr>
          <a:xfrm>
            <a:off x="133026" y="4178675"/>
            <a:ext cx="11754174" cy="1540042"/>
          </a:xfrm>
          <a:prstGeom prst="rect">
            <a:avLst/>
          </a:prstGeom>
        </p:spPr>
      </p:pic>
      <p:sp>
        <p:nvSpPr>
          <p:cNvPr id="14" name="Arrow: Up 13">
            <a:extLst>
              <a:ext uri="{FF2B5EF4-FFF2-40B4-BE49-F238E27FC236}">
                <a16:creationId xmlns:a16="http://schemas.microsoft.com/office/drawing/2014/main" id="{A973C411-D7DD-4A46-974D-C5BFA21E3DFC}"/>
              </a:ext>
            </a:extLst>
          </p:cNvPr>
          <p:cNvSpPr/>
          <p:nvPr/>
        </p:nvSpPr>
        <p:spPr>
          <a:xfrm>
            <a:off x="5374683" y="5867057"/>
            <a:ext cx="526942" cy="743919"/>
          </a:xfrm>
          <a:prstGeom prst="upArrow">
            <a:avLst/>
          </a:prstGeom>
          <a:solidFill>
            <a:srgbClr val="D9185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965EFCB9-C38E-4F31-81EC-03236DC16B04}"/>
              </a:ext>
            </a:extLst>
          </p:cNvPr>
          <p:cNvSpPr/>
          <p:nvPr/>
        </p:nvSpPr>
        <p:spPr>
          <a:xfrm>
            <a:off x="9637363" y="5867056"/>
            <a:ext cx="526942" cy="743919"/>
          </a:xfrm>
          <a:prstGeom prst="upArrow">
            <a:avLst/>
          </a:prstGeom>
          <a:solidFill>
            <a:srgbClr val="D9185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32CCF923-7429-408B-BB65-CD3DECF41F33}"/>
              </a:ext>
            </a:extLst>
          </p:cNvPr>
          <p:cNvSpPr/>
          <p:nvPr/>
        </p:nvSpPr>
        <p:spPr>
          <a:xfrm>
            <a:off x="8303863" y="5867057"/>
            <a:ext cx="526942" cy="743919"/>
          </a:xfrm>
          <a:prstGeom prst="upArrow">
            <a:avLst/>
          </a:prstGeom>
          <a:solidFill>
            <a:srgbClr val="D9185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1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2. </a:t>
            </a:r>
            <a:r>
              <a:rPr lang="en-US" sz="3200" cap="none" dirty="0">
                <a:solidFill>
                  <a:srgbClr val="15458F"/>
                </a:solidFill>
              </a:rPr>
              <a:t>In the brand centre click on “logos”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0412DA-9274-44C6-B592-C2C951DC8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00" y="1540043"/>
            <a:ext cx="8048793" cy="5375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8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3. </a:t>
            </a:r>
            <a:r>
              <a:rPr lang="en-US" sz="3200" cap="none" dirty="0">
                <a:solidFill>
                  <a:srgbClr val="15458F"/>
                </a:solidFill>
              </a:rPr>
              <a:t>Go to </a:t>
            </a:r>
            <a:r>
              <a:rPr lang="en-US" sz="3200" cap="none" dirty="0">
                <a:solidFill>
                  <a:srgbClr val="15458F"/>
                </a:solidFill>
                <a:highlight>
                  <a:srgbClr val="FFFF00"/>
                </a:highlight>
              </a:rPr>
              <a:t>Logo Templates </a:t>
            </a:r>
            <a:r>
              <a:rPr lang="en-US" sz="3200" cap="none" dirty="0">
                <a:solidFill>
                  <a:srgbClr val="15458F"/>
                </a:solidFill>
              </a:rPr>
              <a:t>and click “</a:t>
            </a:r>
            <a:r>
              <a:rPr lang="en-US" sz="3200" cap="none" dirty="0">
                <a:solidFill>
                  <a:srgbClr val="15458F"/>
                </a:solidFill>
                <a:highlight>
                  <a:srgbClr val="FFFF00"/>
                </a:highlight>
              </a:rPr>
              <a:t>View</a:t>
            </a:r>
            <a:r>
              <a:rPr lang="en-US" sz="3200" cap="none" dirty="0">
                <a:solidFill>
                  <a:srgbClr val="15458F"/>
                </a:solidFill>
              </a:rPr>
              <a:t>”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38" y="1540043"/>
            <a:ext cx="8101924" cy="5245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02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250BE197-0F82-4224-96C9-9D4012F1E378}"/>
              </a:ext>
            </a:extLst>
          </p:cNvPr>
          <p:cNvSpPr/>
          <p:nvPr/>
        </p:nvSpPr>
        <p:spPr>
          <a:xfrm>
            <a:off x="573437" y="1635715"/>
            <a:ext cx="5997844" cy="4990454"/>
          </a:xfrm>
          <a:prstGeom prst="homePlat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34" y="4541003"/>
            <a:ext cx="3278215" cy="830995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>
                <a:solidFill>
                  <a:srgbClr val="15458F"/>
                </a:solidFill>
              </a:rPr>
              <a:t>4. </a:t>
            </a:r>
            <a:r>
              <a:rPr lang="en-US" sz="3200" cap="none" dirty="0">
                <a:solidFill>
                  <a:srgbClr val="15458F"/>
                </a:solidFill>
              </a:rPr>
              <a:t>Choose either </a:t>
            </a:r>
            <a:r>
              <a:rPr lang="en-US" sz="3200" cap="none" dirty="0">
                <a:solidFill>
                  <a:srgbClr val="15458F"/>
                </a:solidFill>
                <a:highlight>
                  <a:srgbClr val="FFFF00"/>
                </a:highlight>
              </a:rPr>
              <a:t>Rotary</a:t>
            </a:r>
            <a:r>
              <a:rPr lang="en-US" sz="3200" cap="none" dirty="0">
                <a:solidFill>
                  <a:srgbClr val="15458F"/>
                </a:solidFill>
              </a:rPr>
              <a:t>, I</a:t>
            </a:r>
            <a:r>
              <a:rPr lang="en-US" sz="3200" cap="none" dirty="0">
                <a:solidFill>
                  <a:srgbClr val="15458F"/>
                </a:solidFill>
                <a:highlight>
                  <a:srgbClr val="FFFF00"/>
                </a:highlight>
              </a:rPr>
              <a:t>nteract</a:t>
            </a:r>
            <a:r>
              <a:rPr lang="en-US" sz="3200" cap="none" dirty="0">
                <a:solidFill>
                  <a:srgbClr val="15458F"/>
                </a:solidFill>
              </a:rPr>
              <a:t> or </a:t>
            </a:r>
            <a:r>
              <a:rPr lang="en-US" sz="3200" cap="none" dirty="0">
                <a:solidFill>
                  <a:srgbClr val="15458F"/>
                </a:solidFill>
                <a:highlight>
                  <a:srgbClr val="FFFF00"/>
                </a:highlight>
              </a:rPr>
              <a:t>Rotaract</a:t>
            </a:r>
            <a:r>
              <a:rPr lang="en-US" sz="3200" cap="none" dirty="0">
                <a:solidFill>
                  <a:srgbClr val="15458F"/>
                </a:solidFill>
              </a:rPr>
              <a:t> Logo Template by clicking on the link under the relevant sample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036" y="1110843"/>
            <a:ext cx="4631530" cy="5515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59605A-FBD7-4286-AF7F-8A7422587BDF}"/>
              </a:ext>
            </a:extLst>
          </p:cNvPr>
          <p:cNvSpPr txBox="1"/>
          <p:nvPr/>
        </p:nvSpPr>
        <p:spPr>
          <a:xfrm>
            <a:off x="573437" y="402956"/>
            <a:ext cx="10089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15458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Creating a club logo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7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5. </a:t>
            </a:r>
            <a:r>
              <a:rPr lang="en-US" sz="3200" cap="none" dirty="0">
                <a:solidFill>
                  <a:srgbClr val="15458F"/>
                </a:solidFill>
              </a:rPr>
              <a:t>This is the template for a Rotary club or district logo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672" y="1929100"/>
            <a:ext cx="11593328" cy="4928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9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6. </a:t>
            </a:r>
            <a:r>
              <a:rPr lang="en-US" sz="3200" cap="none" dirty="0">
                <a:solidFill>
                  <a:srgbClr val="15458F"/>
                </a:solidFill>
              </a:rPr>
              <a:t>Choose “regular” or “simplified” version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9935" y="3338449"/>
            <a:ext cx="8432065" cy="3641119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A2B4D3-5D16-4C95-8BFA-EE6C06BBD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845"/>
            <a:ext cx="8764936" cy="344882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B5D9A90-90DE-4FFA-9393-1D1CC56A1620}"/>
              </a:ext>
            </a:extLst>
          </p:cNvPr>
          <p:cNvSpPr/>
          <p:nvPr/>
        </p:nvSpPr>
        <p:spPr>
          <a:xfrm>
            <a:off x="511444" y="1762478"/>
            <a:ext cx="1828800" cy="790414"/>
          </a:xfrm>
          <a:custGeom>
            <a:avLst/>
            <a:gdLst>
              <a:gd name="connsiteX0" fmla="*/ 0 w 1828800"/>
              <a:gd name="connsiteY0" fmla="*/ 395207 h 790414"/>
              <a:gd name="connsiteX1" fmla="*/ 914400 w 1828800"/>
              <a:gd name="connsiteY1" fmla="*/ 0 h 790414"/>
              <a:gd name="connsiteX2" fmla="*/ 1828800 w 1828800"/>
              <a:gd name="connsiteY2" fmla="*/ 395207 h 790414"/>
              <a:gd name="connsiteX3" fmla="*/ 914400 w 1828800"/>
              <a:gd name="connsiteY3" fmla="*/ 790414 h 790414"/>
              <a:gd name="connsiteX4" fmla="*/ 0 w 1828800"/>
              <a:gd name="connsiteY4" fmla="*/ 395207 h 79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790414" extrusionOk="0">
                <a:moveTo>
                  <a:pt x="0" y="395207"/>
                </a:moveTo>
                <a:cubicBezTo>
                  <a:pt x="-75901" y="180187"/>
                  <a:pt x="459521" y="49286"/>
                  <a:pt x="914400" y="0"/>
                </a:cubicBezTo>
                <a:cubicBezTo>
                  <a:pt x="1431412" y="24635"/>
                  <a:pt x="1829295" y="192049"/>
                  <a:pt x="1828800" y="395207"/>
                </a:cubicBezTo>
                <a:cubicBezTo>
                  <a:pt x="1806282" y="579501"/>
                  <a:pt x="1428041" y="800851"/>
                  <a:pt x="914400" y="790414"/>
                </a:cubicBezTo>
                <a:cubicBezTo>
                  <a:pt x="418255" y="757444"/>
                  <a:pt x="17402" y="645920"/>
                  <a:pt x="0" y="395207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BD116-00FB-431B-891E-648BD84FA3EE}"/>
              </a:ext>
            </a:extLst>
          </p:cNvPr>
          <p:cNvSpPr txBox="1"/>
          <p:nvPr/>
        </p:nvSpPr>
        <p:spPr>
          <a:xfrm>
            <a:off x="3285641" y="2157685"/>
            <a:ext cx="297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Regular: Use for most purposes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AE1DB-DAE8-41A0-B586-D1A3C9951637}"/>
              </a:ext>
            </a:extLst>
          </p:cNvPr>
          <p:cNvSpPr txBox="1"/>
          <p:nvPr/>
        </p:nvSpPr>
        <p:spPr>
          <a:xfrm>
            <a:off x="8931221" y="3782425"/>
            <a:ext cx="2975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Simplified: Use e.g. in embroidery where detail is too small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15458F"/>
                </a:solidFill>
              </a:rPr>
              <a:t>Creating a club logo</a:t>
            </a:r>
            <a:br>
              <a:rPr lang="en-US" dirty="0">
                <a:solidFill>
                  <a:srgbClr val="15458F"/>
                </a:solidFill>
              </a:rPr>
            </a:br>
            <a:r>
              <a:rPr lang="en-US" sz="3200" dirty="0">
                <a:solidFill>
                  <a:srgbClr val="15458F"/>
                </a:solidFill>
              </a:rPr>
              <a:t>7. </a:t>
            </a:r>
            <a:r>
              <a:rPr lang="en-US" sz="3200" cap="none" dirty="0">
                <a:solidFill>
                  <a:srgbClr val="15458F"/>
                </a:solidFill>
              </a:rPr>
              <a:t>Select your colour choice – note there are five options</a:t>
            </a:r>
            <a:endParaRPr lang="en-US" dirty="0">
              <a:solidFill>
                <a:srgbClr val="15458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24FD-4775-43F8-B084-3060AFDB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537" y="1805113"/>
            <a:ext cx="11437463" cy="4928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D35BEB-9721-469F-8D98-EDB9EBE6D31C}"/>
              </a:ext>
            </a:extLst>
          </p:cNvPr>
          <p:cNvSpPr txBox="1"/>
          <p:nvPr/>
        </p:nvSpPr>
        <p:spPr>
          <a:xfrm>
            <a:off x="1115878" y="4664990"/>
            <a:ext cx="2510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Full colour is </a:t>
            </a:r>
            <a:r>
              <a:rPr lang="en-AU" b="1" dirty="0">
                <a:solidFill>
                  <a:srgbClr val="FF0000"/>
                </a:solidFill>
              </a:rPr>
              <a:t>recommended (as shown – right</a:t>
            </a:r>
            <a:r>
              <a:rPr lang="en-AU" dirty="0">
                <a:solidFill>
                  <a:srgbClr val="FF0000"/>
                </a:solidFill>
              </a:rPr>
              <a:t>) but for some backgrounds, another choice might be more suitable.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6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4578</TotalTime>
  <Words>522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Creating a club logo 1. Log in to My Rotary and open “Brand Center”.</vt:lpstr>
      <vt:lpstr>Creating a club logo 2. In the brand centre click on “logos”</vt:lpstr>
      <vt:lpstr>Creating a club logo 3. Go to Logo Templates and click “View”</vt:lpstr>
      <vt:lpstr>4. Choose either Rotary, Interact or Rotaract Logo Template by clicking on the link under the relevant sample</vt:lpstr>
      <vt:lpstr>Creating a club logo 5. This is the template for a Rotary club or district logo</vt:lpstr>
      <vt:lpstr>Creating a club logo 6. Choose “regular” or “simplified” version</vt:lpstr>
      <vt:lpstr>Creating a club logo 7. Select your colour choice – note there are five options</vt:lpstr>
      <vt:lpstr>Creating a club logo 8. Select alignment – choose where you want your club name to be placed in relation to the logo</vt:lpstr>
      <vt:lpstr>Creating a club logo 9. Type your club's name in the space provided on the left – it will appear on the template to the right</vt:lpstr>
      <vt:lpstr>Creating a club logo 10. Now you are ready to download your logo. Click on “Download File”.</vt:lpstr>
      <vt:lpstr>Creating a club logo 11. Select the type of file you wish to download – PDF, JPG, or PNG. </vt:lpstr>
      <vt:lpstr>Creating a club logo 12. Downloaded logo</vt:lpstr>
      <vt:lpstr>Creating a club logo 13. Samples of other versions</vt:lpstr>
      <vt:lpstr>Creating a club logo Links and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PDG Merewyn Wright</cp:lastModifiedBy>
  <cp:revision>165</cp:revision>
  <cp:lastPrinted>2019-12-04T20:41:25Z</cp:lastPrinted>
  <dcterms:created xsi:type="dcterms:W3CDTF">2019-11-18T03:22:22Z</dcterms:created>
  <dcterms:modified xsi:type="dcterms:W3CDTF">2022-03-09T06:49:01Z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