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47" r:id="rId2"/>
    <p:sldId id="322" r:id="rId3"/>
    <p:sldId id="266" r:id="rId4"/>
    <p:sldId id="258" r:id="rId5"/>
    <p:sldId id="268" r:id="rId6"/>
    <p:sldId id="328" r:id="rId7"/>
    <p:sldId id="329" r:id="rId8"/>
    <p:sldId id="275" r:id="rId9"/>
    <p:sldId id="332" r:id="rId10"/>
    <p:sldId id="330" r:id="rId11"/>
    <p:sldId id="331" r:id="rId12"/>
    <p:sldId id="333" r:id="rId13"/>
    <p:sldId id="348" r:id="rId14"/>
    <p:sldId id="334" r:id="rId15"/>
    <p:sldId id="336" r:id="rId16"/>
    <p:sldId id="345" r:id="rId17"/>
    <p:sldId id="346" r:id="rId18"/>
    <p:sldId id="337" r:id="rId19"/>
    <p:sldId id="338" r:id="rId20"/>
    <p:sldId id="339" r:id="rId21"/>
    <p:sldId id="342" r:id="rId22"/>
    <p:sldId id="341" r:id="rId23"/>
    <p:sldId id="349" r:id="rId24"/>
    <p:sldId id="340" r:id="rId25"/>
    <p:sldId id="343" r:id="rId26"/>
    <p:sldId id="310" r:id="rId27"/>
  </p:sldIdLst>
  <p:sldSz cx="12192000" cy="6858000"/>
  <p:notesSz cx="6858000" cy="9945688"/>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48F"/>
    <a:srgbClr val="FFFFFF"/>
    <a:srgbClr val="16468F"/>
    <a:srgbClr val="D9185C"/>
    <a:srgbClr val="06B4E6"/>
    <a:srgbClr val="DA1A5A"/>
    <a:srgbClr val="48595D"/>
    <a:srgbClr val="15458F"/>
    <a:srgbClr val="00B4E6"/>
    <a:srgbClr val="00B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31" autoAdjust="0"/>
    <p:restoredTop sz="97866" autoAdjust="0"/>
  </p:normalViewPr>
  <p:slideViewPr>
    <p:cSldViewPr snapToGrid="0" showGuides="1">
      <p:cViewPr varScale="1">
        <p:scale>
          <a:sx n="62" d="100"/>
          <a:sy n="62" d="100"/>
        </p:scale>
        <p:origin x="858" y="42"/>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6017" tIns="48009" rIns="96017" bIns="48009" rtlCol="0"/>
          <a:lstStyle>
            <a:lvl1pPr algn="l">
              <a:defRPr sz="1300"/>
            </a:lvl1pPr>
          </a:lstStyle>
          <a:p>
            <a:endParaRPr lang="en-US" dirty="0"/>
          </a:p>
        </p:txBody>
      </p:sp>
      <p:sp>
        <p:nvSpPr>
          <p:cNvPr id="3" name="Date Placeholder 2"/>
          <p:cNvSpPr>
            <a:spLocks noGrp="1"/>
          </p:cNvSpPr>
          <p:nvPr>
            <p:ph type="dt" idx="1"/>
          </p:nvPr>
        </p:nvSpPr>
        <p:spPr>
          <a:xfrm>
            <a:off x="3884613" y="0"/>
            <a:ext cx="2971800" cy="499012"/>
          </a:xfrm>
          <a:prstGeom prst="rect">
            <a:avLst/>
          </a:prstGeom>
        </p:spPr>
        <p:txBody>
          <a:bodyPr vert="horz" lIns="96017" tIns="48009" rIns="96017" bIns="48009" rtlCol="0"/>
          <a:lstStyle>
            <a:lvl1pPr algn="r">
              <a:defRPr sz="1300"/>
            </a:lvl1pPr>
          </a:lstStyle>
          <a:p>
            <a:fld id="{2403E561-A38A-4A22-8215-F855A52BC5B1}" type="datetimeFigureOut">
              <a:rPr lang="en-US" smtClean="0"/>
              <a:t>3/9/2022</a:t>
            </a:fld>
            <a:endParaRPr lang="en-US" dirty="0"/>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6017" tIns="48009" rIns="96017" bIns="48009" rtlCol="0" anchor="ctr"/>
          <a:lstStyle/>
          <a:p>
            <a:endParaRPr lang="en-US" dirty="0"/>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6017" tIns="48009" rIns="96017" bIns="480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6679"/>
            <a:ext cx="2971800" cy="499011"/>
          </a:xfrm>
          <a:prstGeom prst="rect">
            <a:avLst/>
          </a:prstGeom>
        </p:spPr>
        <p:txBody>
          <a:bodyPr vert="horz" lIns="96017" tIns="48009" rIns="96017" bIns="48009"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84613" y="9446679"/>
            <a:ext cx="2971800" cy="499011"/>
          </a:xfrm>
          <a:prstGeom prst="rect">
            <a:avLst/>
          </a:prstGeom>
        </p:spPr>
        <p:txBody>
          <a:bodyPr vert="horz" lIns="96017" tIns="48009" rIns="96017" bIns="48009" rtlCol="0" anchor="b"/>
          <a:lstStyle>
            <a:lvl1pPr algn="r">
              <a:defRPr sz="13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g"/><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13.sv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0.xml"/><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2.xml"/><Relationship Id="rId1" Type="http://schemas.openxmlformats.org/officeDocument/2006/relationships/tags" Target="../tags/tag3.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hyperlink" Target="https://my.rotary.org/en/learning-reference/learn-topic/public-relations" TargetMode="External"/><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slideLayout" Target="../slideLayouts/slideLayout9.xml"/><Relationship Id="rId1" Type="http://schemas.openxmlformats.org/officeDocument/2006/relationships/tags" Target="../tags/tag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20.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22.xml"/><Relationship Id="rId1" Type="http://schemas.openxmlformats.org/officeDocument/2006/relationships/tags" Target="../tags/tag2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person&#10;&#10;Description automatically generated">
            <a:extLst>
              <a:ext uri="{FF2B5EF4-FFF2-40B4-BE49-F238E27FC236}">
                <a16:creationId xmlns:a16="http://schemas.microsoft.com/office/drawing/2014/main" id="{BAB0DA76-02E0-46D1-B9C1-A2BAE106A12E}"/>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spTree>
    <p:extLst>
      <p:ext uri="{BB962C8B-B14F-4D97-AF65-F5344CB8AC3E}">
        <p14:creationId xmlns:p14="http://schemas.microsoft.com/office/powerpoint/2010/main" val="251069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8" y="480695"/>
            <a:ext cx="11506200" cy="859005"/>
          </a:xfrm>
        </p:spPr>
        <p:txBody>
          <a:bodyPr>
            <a:normAutofit fontScale="90000"/>
          </a:bodyPr>
          <a:lstStyle/>
          <a:p>
            <a:pPr lvl="1" algn="l" rtl="0">
              <a:spcBef>
                <a:spcPts val="1200"/>
              </a:spcBef>
              <a:spcAft>
                <a:spcPts val="1200"/>
              </a:spcAft>
              <a:tabLst>
                <a:tab pos="1255713" algn="l"/>
              </a:tabLst>
              <a:defRPr/>
            </a:pPr>
            <a:r>
              <a:rPr lang="en-US" sz="4400" dirty="0">
                <a:solidFill>
                  <a:srgbClr val="FFFFFF"/>
                </a:solidFill>
              </a:rPr>
              <a:t>Making messages momentous</a:t>
            </a:r>
            <a:br>
              <a:rPr lang="en-US" sz="4400" dirty="0">
                <a:solidFill>
                  <a:srgbClr val="FFFFFF"/>
                </a:solidFill>
              </a:rPr>
            </a:br>
            <a:r>
              <a:rPr lang="en-US" sz="3600" b="1" i="1" dirty="0">
                <a:solidFill>
                  <a:srgbClr val="FFFFFF"/>
                </a:solidFill>
              </a:rPr>
              <a:t>WHO</a:t>
            </a:r>
            <a:r>
              <a:rPr lang="en-US" sz="3600" b="1" dirty="0">
                <a:solidFill>
                  <a:srgbClr val="FFFFFF"/>
                </a:solidFill>
              </a:rPr>
              <a:t>	</a:t>
            </a:r>
            <a:r>
              <a:rPr lang="en-US" sz="3200" b="1" dirty="0">
                <a:solidFill>
                  <a:srgbClr val="FFFFFF"/>
                </a:solidFill>
              </a:rPr>
              <a:t>–  is your audience?</a:t>
            </a:r>
            <a:endParaRPr lang="en-US" sz="4400" dirty="0">
              <a:solidFill>
                <a:srgbClr val="FFFFFF"/>
              </a:solidFill>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816603"/>
            <a:ext cx="11506199" cy="4034896"/>
          </a:xfrm>
        </p:spPr>
        <p:txBody>
          <a:bodyPr>
            <a:normAutofit fontScale="92500" lnSpcReduction="20000"/>
          </a:bodyPr>
          <a:lstStyle/>
          <a:p>
            <a:pPr indent="0">
              <a:lnSpc>
                <a:spcPct val="107000"/>
              </a:lnSpc>
              <a:spcAft>
                <a:spcPts val="800"/>
              </a:spcAft>
              <a:buNone/>
            </a:pPr>
            <a:r>
              <a:rPr lang="en-AU" sz="2800" dirty="0">
                <a:solidFill>
                  <a:srgbClr val="17448F"/>
                </a:solidFill>
                <a:latin typeface="Calibri" panose="020F0502020204030204" pitchFamily="34" charset="0"/>
                <a:ea typeface="Calibri" panose="020F0502020204030204" pitchFamily="34" charset="0"/>
                <a:cs typeface="Times New Roman" panose="02020603050405020304" pitchFamily="18" charset="0"/>
              </a:rPr>
              <a:t>Identifying your audience will </a:t>
            </a:r>
            <a:r>
              <a:rPr lang="en-AU" sz="2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determine what media you should use and how you frame your message.</a:t>
            </a:r>
          </a:p>
          <a:p>
            <a:pPr marL="806450" lvl="0" indent="-620713">
              <a:lnSpc>
                <a:spcPct val="107000"/>
              </a:lnSpc>
              <a:buFont typeface="Wingdings" panose="05000000000000000000" pitchFamily="2" charset="2"/>
              <a:buChar char=""/>
            </a:pPr>
            <a:r>
              <a:rPr lang="en-AU" sz="2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General public?</a:t>
            </a:r>
          </a:p>
          <a:p>
            <a:pPr marL="806450" lvl="0" indent="-620713">
              <a:lnSpc>
                <a:spcPct val="107000"/>
              </a:lnSpc>
              <a:buFont typeface="Wingdings" panose="05000000000000000000" pitchFamily="2" charset="2"/>
              <a:buChar char=""/>
            </a:pPr>
            <a:r>
              <a:rPr lang="en-AU" sz="2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Families with young children?</a:t>
            </a:r>
          </a:p>
          <a:p>
            <a:pPr marL="806450" lvl="0" indent="-620713">
              <a:lnSpc>
                <a:spcPct val="107000"/>
              </a:lnSpc>
              <a:buFont typeface="Wingdings" panose="05000000000000000000" pitchFamily="2" charset="2"/>
              <a:buChar char=""/>
            </a:pPr>
            <a:r>
              <a:rPr lang="en-AU" sz="2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Young adults?</a:t>
            </a:r>
          </a:p>
          <a:p>
            <a:pPr marL="806450" lvl="0" indent="-620713">
              <a:lnSpc>
                <a:spcPct val="107000"/>
              </a:lnSpc>
              <a:buFont typeface="Wingdings" panose="05000000000000000000" pitchFamily="2" charset="2"/>
              <a:buChar char=""/>
            </a:pPr>
            <a:r>
              <a:rPr lang="en-AU" sz="2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Professional / Business people?</a:t>
            </a:r>
          </a:p>
          <a:p>
            <a:pPr marL="806450" lvl="0" indent="-620713">
              <a:lnSpc>
                <a:spcPct val="107000"/>
              </a:lnSpc>
              <a:spcAft>
                <a:spcPts val="800"/>
              </a:spcAft>
              <a:buFont typeface="Wingdings" panose="05000000000000000000" pitchFamily="2" charset="2"/>
              <a:buChar char=""/>
            </a:pPr>
            <a:r>
              <a:rPr lang="en-AU" sz="2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Older citizens?</a:t>
            </a:r>
          </a:p>
          <a:p>
            <a:pPr marL="806450" lvl="0" indent="-620713">
              <a:lnSpc>
                <a:spcPct val="107000"/>
              </a:lnSpc>
              <a:spcAft>
                <a:spcPts val="800"/>
              </a:spcAft>
              <a:buFont typeface="Wingdings" panose="05000000000000000000" pitchFamily="2" charset="2"/>
              <a:buChar char=""/>
            </a:pPr>
            <a:r>
              <a:rPr lang="en-AU" sz="2800" dirty="0">
                <a:solidFill>
                  <a:srgbClr val="17448F"/>
                </a:solidFill>
                <a:latin typeface="Calibri" panose="020F0502020204030204" pitchFamily="34" charset="0"/>
                <a:ea typeface="Calibri" panose="020F0502020204030204" pitchFamily="34" charset="0"/>
                <a:cs typeface="Times New Roman" panose="02020603050405020304" pitchFamily="18" charset="0"/>
              </a:rPr>
              <a:t>Other Rotarians?</a:t>
            </a:r>
            <a:endParaRPr lang="en-AU" sz="2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10</a:t>
            </a:fld>
            <a:endParaRPr lang="en-US" dirty="0"/>
          </a:p>
        </p:txBody>
      </p:sp>
      <p:pic>
        <p:nvPicPr>
          <p:cNvPr id="6" name="Picture 5" descr="A picture containing text&#10;&#10;Description automatically generated">
            <a:extLst>
              <a:ext uri="{FF2B5EF4-FFF2-40B4-BE49-F238E27FC236}">
                <a16:creationId xmlns:a16="http://schemas.microsoft.com/office/drawing/2014/main" id="{9D40A1AA-CB02-4268-A92F-F0E05EF4A723}"/>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353377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8" y="480695"/>
            <a:ext cx="11506200" cy="859005"/>
          </a:xfrm>
        </p:spPr>
        <p:txBody>
          <a:bodyPr>
            <a:normAutofit fontScale="90000"/>
          </a:bodyPr>
          <a:lstStyle/>
          <a:p>
            <a:pPr lvl="1" algn="l" rtl="0">
              <a:spcBef>
                <a:spcPts val="1200"/>
              </a:spcBef>
              <a:spcAft>
                <a:spcPts val="1200"/>
              </a:spcAft>
              <a:tabLst>
                <a:tab pos="1255713" algn="l"/>
              </a:tabLst>
              <a:defRPr/>
            </a:pPr>
            <a:r>
              <a:rPr lang="en-US" sz="4400" dirty="0">
                <a:solidFill>
                  <a:srgbClr val="FFFFFF"/>
                </a:solidFill>
              </a:rPr>
              <a:t>Making messages momentous</a:t>
            </a:r>
            <a:br>
              <a:rPr lang="en-US" sz="4400" dirty="0">
                <a:solidFill>
                  <a:srgbClr val="FFFFFF"/>
                </a:solidFill>
              </a:rPr>
            </a:br>
            <a:r>
              <a:rPr lang="en-US" sz="3600" b="1" i="1" dirty="0">
                <a:solidFill>
                  <a:srgbClr val="FFFFFF"/>
                </a:solidFill>
              </a:rPr>
              <a:t>HOW</a:t>
            </a:r>
            <a:r>
              <a:rPr lang="en-US" sz="3600" b="1" dirty="0">
                <a:solidFill>
                  <a:srgbClr val="FFFFFF"/>
                </a:solidFill>
              </a:rPr>
              <a:t>	</a:t>
            </a:r>
            <a:r>
              <a:rPr lang="en-US" sz="3200" b="1" dirty="0">
                <a:solidFill>
                  <a:srgbClr val="FFFFFF"/>
                </a:solidFill>
              </a:rPr>
              <a:t>–  will you promote it?</a:t>
            </a:r>
            <a:endParaRPr lang="en-US" sz="4400" dirty="0">
              <a:solidFill>
                <a:srgbClr val="FFFFFF"/>
              </a:solidFill>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878596"/>
            <a:ext cx="11506199" cy="4170428"/>
          </a:xfrm>
        </p:spPr>
        <p:txBody>
          <a:bodyPr>
            <a:normAutofit fontScale="85000" lnSpcReduction="10000"/>
          </a:bodyPr>
          <a:lstStyle/>
          <a:p>
            <a:pPr marL="0" lvl="0" indent="0">
              <a:lnSpc>
                <a:spcPct val="107000"/>
              </a:lnSpc>
              <a:buNone/>
            </a:pPr>
            <a:r>
              <a:rPr lang="en-AU" sz="2600" b="1"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What promotional  options are available?</a:t>
            </a:r>
          </a:p>
          <a:p>
            <a:pPr marL="620713" lvl="0" indent="-620713">
              <a:lnSpc>
                <a:spcPct val="107000"/>
              </a:lnSpc>
              <a:buFont typeface="Wingdings" panose="05000000000000000000" pitchFamily="2" charset="2"/>
              <a:buChar char=""/>
            </a:pPr>
            <a:r>
              <a:rPr lang="en-AU" sz="26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Local newspapers including free community papers</a:t>
            </a:r>
          </a:p>
          <a:p>
            <a:pPr marL="620713" lvl="0" indent="-620713">
              <a:lnSpc>
                <a:spcPct val="107000"/>
              </a:lnSpc>
              <a:buFont typeface="Wingdings" panose="05000000000000000000" pitchFamily="2" charset="2"/>
              <a:buChar char=""/>
            </a:pPr>
            <a:r>
              <a:rPr lang="en-AU" sz="26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Audience specific media e.g. Chambe</a:t>
            </a:r>
            <a:r>
              <a:rPr lang="en-AU" sz="2600" dirty="0">
                <a:solidFill>
                  <a:srgbClr val="17448F"/>
                </a:solidFill>
                <a:latin typeface="Calibri" panose="020F0502020204030204" pitchFamily="34" charset="0"/>
                <a:ea typeface="Calibri" panose="020F0502020204030204" pitchFamily="34" charset="0"/>
                <a:cs typeface="Times New Roman" panose="02020603050405020304" pitchFamily="18" charset="0"/>
              </a:rPr>
              <a:t>r of Commerce publication/social media</a:t>
            </a:r>
            <a:endParaRPr lang="en-AU" sz="26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endParaRPr>
          </a:p>
          <a:p>
            <a:pPr marL="620713" lvl="0" indent="-620713">
              <a:lnSpc>
                <a:spcPct val="107000"/>
              </a:lnSpc>
              <a:buFont typeface="Wingdings" panose="05000000000000000000" pitchFamily="2" charset="2"/>
              <a:buChar char=""/>
            </a:pPr>
            <a:r>
              <a:rPr lang="en-AU" sz="26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Radio (both networks and community radio) and television </a:t>
            </a:r>
          </a:p>
          <a:p>
            <a:pPr marL="620713" lvl="0" indent="-620713">
              <a:lnSpc>
                <a:spcPct val="107000"/>
              </a:lnSpc>
              <a:buFont typeface="Wingdings" panose="05000000000000000000" pitchFamily="2" charset="2"/>
              <a:buChar char=""/>
            </a:pPr>
            <a:r>
              <a:rPr lang="en-AU" sz="26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Social Media – Facebook is the most commonly used by Rotary clubs</a:t>
            </a:r>
            <a:r>
              <a:rPr lang="en-AU" sz="2600" dirty="0">
                <a:solidFill>
                  <a:srgbClr val="17448F"/>
                </a:solidFill>
                <a:latin typeface="Calibri" panose="020F0502020204030204" pitchFamily="34" charset="0"/>
                <a:ea typeface="Calibri" panose="020F0502020204030204" pitchFamily="34" charset="0"/>
                <a:cs typeface="Times New Roman" panose="02020603050405020304" pitchFamily="18" charset="0"/>
              </a:rPr>
              <a:t> – Club page and community Noticeboard / Chat </a:t>
            </a:r>
            <a:r>
              <a:rPr lang="en-AU" sz="26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 Special</a:t>
            </a:r>
            <a:r>
              <a:rPr lang="en-AU" sz="2600" dirty="0">
                <a:solidFill>
                  <a:srgbClr val="17448F"/>
                </a:solidFill>
                <a:latin typeface="Calibri" panose="020F0502020204030204" pitchFamily="34" charset="0"/>
                <a:ea typeface="Calibri" panose="020F0502020204030204" pitchFamily="34" charset="0"/>
                <a:cs typeface="Times New Roman" panose="02020603050405020304" pitchFamily="18" charset="0"/>
              </a:rPr>
              <a:t> </a:t>
            </a:r>
            <a:r>
              <a:rPr lang="en-AU" sz="26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interest groups</a:t>
            </a:r>
          </a:p>
          <a:p>
            <a:pPr marL="620713" lvl="0" indent="-620713">
              <a:lnSpc>
                <a:spcPct val="107000"/>
              </a:lnSpc>
              <a:buFont typeface="Wingdings" panose="05000000000000000000" pitchFamily="2" charset="2"/>
              <a:buChar char=""/>
            </a:pPr>
            <a:r>
              <a:rPr lang="en-AU" sz="26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Brochures, flyers, banners, signage, club apparel</a:t>
            </a:r>
          </a:p>
          <a:p>
            <a:pPr marL="620713" lvl="0" indent="-620713">
              <a:lnSpc>
                <a:spcPct val="107000"/>
              </a:lnSpc>
              <a:buFont typeface="Wingdings" panose="05000000000000000000" pitchFamily="2" charset="2"/>
              <a:buChar char=""/>
            </a:pPr>
            <a:r>
              <a:rPr lang="en-AU" sz="26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Club bulletins / newsletters</a:t>
            </a:r>
          </a:p>
          <a:p>
            <a:pPr marL="620713" lvl="0" indent="-620713">
              <a:lnSpc>
                <a:spcPct val="107000"/>
              </a:lnSpc>
              <a:spcAft>
                <a:spcPts val="800"/>
              </a:spcAft>
              <a:buFont typeface="Wingdings" panose="05000000000000000000" pitchFamily="2" charset="2"/>
              <a:buChar char=""/>
            </a:pPr>
            <a:r>
              <a:rPr lang="en-AU" sz="26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rPr>
              <a:t>Your members – their appearance, behaviour and demeanour in public and at your meetings</a:t>
            </a:r>
          </a:p>
          <a:p>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6" name="Picture 5" descr="A picture containing text&#10;&#10;Description automatically generated">
            <a:extLst>
              <a:ext uri="{FF2B5EF4-FFF2-40B4-BE49-F238E27FC236}">
                <a16:creationId xmlns:a16="http://schemas.microsoft.com/office/drawing/2014/main" id="{9D40A1AA-CB02-4268-A92F-F0E05EF4A723}"/>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416028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24600" y="469924"/>
            <a:ext cx="5537200" cy="3141662"/>
          </a:xfrm>
        </p:spPr>
        <p:txBody>
          <a:bodyPr>
            <a:noAutofit/>
          </a:bodyPr>
          <a:lstStyle/>
          <a:p>
            <a:pPr marL="0" lvl="1" indent="0">
              <a:buNone/>
              <a:tabLst>
                <a:tab pos="1255713" algn="l"/>
              </a:tabLst>
            </a:pPr>
            <a:r>
              <a:rPr lang="en-US" b="1" i="1" dirty="0">
                <a:solidFill>
                  <a:srgbClr val="17448F"/>
                </a:solidFill>
              </a:rPr>
              <a:t>NEWSPAPERS, RADIO, TELEVISION</a:t>
            </a:r>
            <a:endParaRPr lang="en-US" sz="1600" b="1" dirty="0">
              <a:solidFill>
                <a:srgbClr val="17448F"/>
              </a:solidFill>
            </a:endParaRPr>
          </a:p>
          <a:p>
            <a:pPr lvl="1">
              <a:tabLst>
                <a:tab pos="1255713" algn="l"/>
              </a:tabLst>
            </a:pPr>
            <a:r>
              <a:rPr lang="en-US" dirty="0">
                <a:solidFill>
                  <a:srgbClr val="17448F"/>
                </a:solidFill>
              </a:rPr>
              <a:t>Identify your local  providers </a:t>
            </a:r>
          </a:p>
          <a:p>
            <a:pPr lvl="1">
              <a:tabLst>
                <a:tab pos="1255713" algn="l"/>
              </a:tabLst>
            </a:pPr>
            <a:r>
              <a:rPr lang="en-US" dirty="0">
                <a:solidFill>
                  <a:srgbClr val="17448F"/>
                </a:solidFill>
              </a:rPr>
              <a:t>Get to know the editor, journalist, announcer…invite them as a guest speaker</a:t>
            </a:r>
          </a:p>
          <a:p>
            <a:pPr lvl="1">
              <a:tabLst>
                <a:tab pos="1255713" algn="l"/>
              </a:tabLst>
            </a:pPr>
            <a:r>
              <a:rPr lang="en-US" dirty="0">
                <a:solidFill>
                  <a:srgbClr val="17448F"/>
                </a:solidFill>
              </a:rPr>
              <a:t>Ascertain how they want the information / story provided – press release, phone call, …</a:t>
            </a:r>
          </a:p>
          <a:p>
            <a:pPr lvl="1">
              <a:tabLst>
                <a:tab pos="1255713" algn="l"/>
              </a:tabLst>
            </a:pPr>
            <a:r>
              <a:rPr lang="en-US" dirty="0">
                <a:solidFill>
                  <a:srgbClr val="17448F"/>
                </a:solidFill>
              </a:rPr>
              <a:t>Will they come and take photo, or do they prefer photo provided?</a:t>
            </a:r>
          </a:p>
          <a:p>
            <a:pPr lvl="1">
              <a:tabLst>
                <a:tab pos="1255713" algn="l"/>
              </a:tabLst>
            </a:pPr>
            <a:r>
              <a:rPr lang="en-US" dirty="0">
                <a:solidFill>
                  <a:srgbClr val="17448F"/>
                </a:solidFill>
              </a:rPr>
              <a:t>Be aware of, and stick to copy deadlines</a:t>
            </a:r>
          </a:p>
          <a:p>
            <a:pPr lvl="1">
              <a:tabLst>
                <a:tab pos="1255713" algn="l"/>
              </a:tabLst>
            </a:pPr>
            <a:r>
              <a:rPr lang="en-US" dirty="0">
                <a:solidFill>
                  <a:srgbClr val="17448F"/>
                </a:solidFill>
              </a:rPr>
              <a:t>Learn how to write a press release / article  </a:t>
            </a:r>
            <a:r>
              <a:rPr lang="en-US" sz="1600" dirty="0">
                <a:solidFill>
                  <a:srgbClr val="FF0000"/>
                </a:solidFill>
              </a:rPr>
              <a:t>*Articles that appeal – Zone 8 Public Image Webinar, 27/02/2022</a:t>
            </a:r>
            <a:endParaRPr lang="en-US" dirty="0">
              <a:solidFill>
                <a:srgbClr val="FF0000"/>
              </a:solidFill>
            </a:endParaRPr>
          </a:p>
          <a:p>
            <a:pPr lvl="1">
              <a:tabLst>
                <a:tab pos="1255713" algn="l"/>
              </a:tabLst>
            </a:pPr>
            <a:endParaRPr lang="en-US" dirty="0">
              <a:solidFill>
                <a:srgbClr val="17448F"/>
              </a:solidFill>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05992" y="2727702"/>
            <a:ext cx="5513808" cy="455908"/>
          </a:xfrm>
        </p:spPr>
        <p:txBody>
          <a:bodyPr/>
          <a:lstStyle/>
          <a:p>
            <a:pPr lvl="0"/>
            <a:r>
              <a:rPr lang="en-US" sz="2400" dirty="0"/>
              <a:t>Making messages momentous</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455908"/>
          </a:xfrm>
        </p:spPr>
        <p:txBody>
          <a:bodyPr>
            <a:normAutofit lnSpcReduction="10000"/>
          </a:bodyPr>
          <a:lstStyle/>
          <a:p>
            <a:r>
              <a:rPr lang="en-US" sz="2800" b="1" i="1" dirty="0">
                <a:solidFill>
                  <a:srgbClr val="FFFFFF"/>
                </a:solidFill>
              </a:rPr>
              <a:t>HOW</a:t>
            </a:r>
            <a:r>
              <a:rPr lang="en-US" sz="2800" b="1" dirty="0">
                <a:solidFill>
                  <a:srgbClr val="FFFFFF"/>
                </a:solidFill>
              </a:rPr>
              <a:t>	</a:t>
            </a:r>
            <a:r>
              <a:rPr lang="en-US" sz="2400" b="1" dirty="0">
                <a:solidFill>
                  <a:srgbClr val="FFFFFF"/>
                </a:solidFill>
              </a:rPr>
              <a:t>–  will you promote it?</a:t>
            </a:r>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12</a:t>
            </a:fld>
            <a:endParaRPr lang="en-US" dirty="0"/>
          </a:p>
        </p:txBody>
      </p:sp>
      <p:pic>
        <p:nvPicPr>
          <p:cNvPr id="6" name="Picture 5" descr="A picture containing text&#10;&#10;Description automatically generated">
            <a:extLst>
              <a:ext uri="{FF2B5EF4-FFF2-40B4-BE49-F238E27FC236}">
                <a16:creationId xmlns:a16="http://schemas.microsoft.com/office/drawing/2014/main" id="{ADE649D0-5C7A-40C3-8008-C09F200C597D}"/>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303042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EF6D51-4D63-4595-80DA-69BAD959063D}"/>
              </a:ext>
            </a:extLst>
          </p:cNvPr>
          <p:cNvSpPr>
            <a:spLocks noGrp="1"/>
          </p:cNvSpPr>
          <p:nvPr>
            <p:ph type="sldNum" sz="quarter" idx="12"/>
          </p:nvPr>
        </p:nvSpPr>
        <p:spPr/>
        <p:txBody>
          <a:bodyPr/>
          <a:lstStyle/>
          <a:p>
            <a:fld id="{97A94E25-127B-4C48-AF96-44BA7B823777}" type="slidenum">
              <a:rPr lang="en-US" smtClean="0"/>
              <a:pPr/>
              <a:t>13</a:t>
            </a:fld>
            <a:endParaRPr lang="en-US" dirty="0"/>
          </a:p>
        </p:txBody>
      </p:sp>
      <p:pic>
        <p:nvPicPr>
          <p:cNvPr id="6" name="Picture 5" descr="A newspaper with a person standing in front of a newspaper&#10;&#10;Description automatically generated with low confidence">
            <a:extLst>
              <a:ext uri="{FF2B5EF4-FFF2-40B4-BE49-F238E27FC236}">
                <a16:creationId xmlns:a16="http://schemas.microsoft.com/office/drawing/2014/main" id="{5C65E87B-ECA2-4955-85F7-0BEEEBDA9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693" y="298132"/>
            <a:ext cx="4045057" cy="6375233"/>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3E8D3C5-C495-436F-BCBB-F36AB242A6A4}"/>
              </a:ext>
            </a:extLst>
          </p:cNvPr>
          <p:cNvPicPr>
            <a:picLocks noChangeAspect="1"/>
          </p:cNvPicPr>
          <p:nvPr/>
        </p:nvPicPr>
        <p:blipFill>
          <a:blip r:embed="rId3"/>
          <a:stretch>
            <a:fillRect/>
          </a:stretch>
        </p:blipFill>
        <p:spPr>
          <a:xfrm>
            <a:off x="994030" y="298132"/>
            <a:ext cx="4538866" cy="63355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2710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24600" y="469924"/>
            <a:ext cx="5537200" cy="3141662"/>
          </a:xfrm>
        </p:spPr>
        <p:txBody>
          <a:bodyPr>
            <a:noAutofit/>
          </a:bodyPr>
          <a:lstStyle/>
          <a:p>
            <a:pPr marL="0" lvl="1" indent="0">
              <a:buNone/>
              <a:tabLst>
                <a:tab pos="1255713" algn="l"/>
              </a:tabLst>
            </a:pPr>
            <a:r>
              <a:rPr lang="en-US" sz="2000" b="1" i="1" dirty="0">
                <a:solidFill>
                  <a:srgbClr val="17448F"/>
                </a:solidFill>
              </a:rPr>
              <a:t>SOCIAL MEDIA</a:t>
            </a:r>
            <a:endParaRPr lang="en-US" sz="2000" b="1" dirty="0">
              <a:solidFill>
                <a:srgbClr val="17448F"/>
              </a:solidFill>
            </a:endParaRPr>
          </a:p>
          <a:p>
            <a:pPr marL="285750" lvl="0" indent="-285750">
              <a:lnSpc>
                <a:spcPct val="107000"/>
              </a:lnSpc>
              <a:spcAft>
                <a:spcPts val="800"/>
              </a:spcAft>
              <a:buFont typeface="Wingdings" panose="05000000000000000000" pitchFamily="2" charset="2"/>
              <a:buChar char="Ø"/>
            </a:pPr>
            <a:r>
              <a:rPr lang="en-AU" sz="1800" b="1"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DECIDE YOUR AUDIENCE</a:t>
            </a:r>
            <a:endParaRPr lang="en-AU" sz="1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endParaRPr>
          </a:p>
          <a:p>
            <a:pPr marL="542925" lvl="0" indent="-279400">
              <a:lnSpc>
                <a:spcPct val="107000"/>
              </a:lnSpc>
              <a:buFont typeface="Arial" panose="020B0604020202020204" pitchFamily="34" charset="0"/>
              <a:buChar char="•"/>
            </a:pPr>
            <a:r>
              <a:rPr lang="en-AU" sz="1800" i="1"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Is it your club members?</a:t>
            </a:r>
            <a:r>
              <a:rPr lang="en-AU" sz="1800"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 – Create a Private Facebook Group</a:t>
            </a:r>
            <a:endParaRPr lang="en-AU" sz="1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endParaRPr>
          </a:p>
          <a:p>
            <a:pPr marL="542925" lvl="0" indent="-279400">
              <a:lnSpc>
                <a:spcPct val="107000"/>
              </a:lnSpc>
              <a:spcAft>
                <a:spcPts val="800"/>
              </a:spcAft>
              <a:buFont typeface="Arial" panose="020B0604020202020204" pitchFamily="34" charset="0"/>
              <a:buChar char="•"/>
            </a:pPr>
            <a:r>
              <a:rPr lang="en-AU" sz="1800" i="1"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Is it the community at large?</a:t>
            </a:r>
            <a:r>
              <a:rPr lang="en-AU" sz="1800"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 – Create a public-facing “page”</a:t>
            </a:r>
            <a:endParaRPr lang="en-AU" sz="1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Wingdings" panose="05000000000000000000" pitchFamily="2" charset="2"/>
              <a:buChar char="Ø"/>
            </a:pPr>
            <a:r>
              <a:rPr lang="en-AU" sz="1800" b="1"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SHOW WE ARE “PEOPLE OF ACTION”</a:t>
            </a:r>
            <a:endParaRPr lang="en-AU" sz="1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Wingdings" panose="05000000000000000000" pitchFamily="2" charset="2"/>
              <a:buChar char="Ø"/>
            </a:pPr>
            <a:r>
              <a:rPr lang="en-AU" sz="1800" b="1"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BE CONCISE</a:t>
            </a:r>
            <a:r>
              <a:rPr lang="en-AU" sz="1800"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Ø"/>
            </a:pPr>
            <a:r>
              <a:rPr lang="en-AU" sz="1800" b="1"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USE PHOTOS TO TELL YOUR STORY</a:t>
            </a:r>
            <a:endParaRPr lang="en-AU" sz="18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Wingdings" panose="05000000000000000000" pitchFamily="2" charset="2"/>
              <a:buChar char="Ø"/>
            </a:pPr>
            <a:r>
              <a:rPr lang="en-AU" sz="1800" b="1"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TAG, TAG, TAG!</a:t>
            </a:r>
            <a:r>
              <a:rPr lang="en-AU" sz="1800" b="1" dirty="0">
                <a:solidFill>
                  <a:srgbClr val="17448F"/>
                </a:solidFill>
                <a:latin typeface="Calibri" panose="020F0502020204030204" pitchFamily="34" charset="0"/>
                <a:ea typeface="Calibri" panose="020F0502020204030204" pitchFamily="34" charset="0"/>
                <a:cs typeface="Times New Roman" panose="02020603050405020304" pitchFamily="18" charset="0"/>
              </a:rPr>
              <a:t> - </a:t>
            </a:r>
            <a:r>
              <a:rPr lang="en-AU" sz="1800" dirty="0">
                <a:solidFill>
                  <a:srgbClr val="17448F"/>
                </a:solidFill>
                <a:effectLst/>
                <a:latin typeface="Arial" panose="020B0604020202020204" pitchFamily="34" charset="0"/>
                <a:ea typeface="Calibri" panose="020F0502020204030204" pitchFamily="34" charset="0"/>
              </a:rPr>
              <a:t>project partners, venues, sponsors, name of event</a:t>
            </a:r>
            <a:endParaRPr lang="en-US" dirty="0">
              <a:solidFill>
                <a:srgbClr val="17448F"/>
              </a:solidFill>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05992" y="2727702"/>
            <a:ext cx="5513808" cy="455908"/>
          </a:xfrm>
        </p:spPr>
        <p:txBody>
          <a:bodyPr/>
          <a:lstStyle/>
          <a:p>
            <a:pPr lvl="0"/>
            <a:r>
              <a:rPr lang="en-US" sz="2400" dirty="0"/>
              <a:t>Making messages momentous</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455908"/>
          </a:xfrm>
        </p:spPr>
        <p:txBody>
          <a:bodyPr>
            <a:normAutofit lnSpcReduction="10000"/>
          </a:bodyPr>
          <a:lstStyle/>
          <a:p>
            <a:r>
              <a:rPr lang="en-US" sz="2800" b="1" i="1" dirty="0">
                <a:solidFill>
                  <a:srgbClr val="FFFFFF"/>
                </a:solidFill>
              </a:rPr>
              <a:t>HOW</a:t>
            </a:r>
            <a:r>
              <a:rPr lang="en-US" sz="2800" b="1" dirty="0">
                <a:solidFill>
                  <a:srgbClr val="FFFFFF"/>
                </a:solidFill>
              </a:rPr>
              <a:t>	</a:t>
            </a:r>
            <a:r>
              <a:rPr lang="en-US" sz="2400" b="1" dirty="0">
                <a:solidFill>
                  <a:srgbClr val="FFFFFF"/>
                </a:solidFill>
              </a:rPr>
              <a:t>–  will you promote it?</a:t>
            </a:r>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14</a:t>
            </a:fld>
            <a:endParaRPr lang="en-US" dirty="0"/>
          </a:p>
        </p:txBody>
      </p:sp>
      <p:pic>
        <p:nvPicPr>
          <p:cNvPr id="6" name="Picture 5" descr="A picture containing text&#10;&#10;Description automatically generated">
            <a:extLst>
              <a:ext uri="{FF2B5EF4-FFF2-40B4-BE49-F238E27FC236}">
                <a16:creationId xmlns:a16="http://schemas.microsoft.com/office/drawing/2014/main" id="{ADE649D0-5C7A-40C3-8008-C09F200C597D}"/>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66058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24600" y="589390"/>
            <a:ext cx="5537200" cy="3141662"/>
          </a:xfrm>
        </p:spPr>
        <p:txBody>
          <a:bodyPr>
            <a:noAutofit/>
          </a:bodyPr>
          <a:lstStyle/>
          <a:p>
            <a:pPr marL="0" lvl="1" indent="0">
              <a:buNone/>
              <a:tabLst>
                <a:tab pos="1255713" algn="l"/>
              </a:tabLst>
            </a:pPr>
            <a:r>
              <a:rPr lang="en-US" sz="2000" b="1" i="1" dirty="0">
                <a:solidFill>
                  <a:srgbClr val="17448F"/>
                </a:solidFill>
              </a:rPr>
              <a:t>BROCHURES, SIGNAGE, CLUB APPAREL</a:t>
            </a:r>
          </a:p>
          <a:p>
            <a:pPr marL="357188" lvl="0" indent="-357188">
              <a:lnSpc>
                <a:spcPct val="107000"/>
              </a:lnSpc>
              <a:spcAft>
                <a:spcPts val="800"/>
              </a:spcAft>
              <a:buFont typeface="Wingdings" panose="05000000000000000000" pitchFamily="2" charset="2"/>
              <a:buChar char="Ø"/>
            </a:pPr>
            <a:r>
              <a:rPr lang="en-AU" sz="2400"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Use the current branding - consistency in branding helps to show who we are</a:t>
            </a:r>
          </a:p>
          <a:p>
            <a:pPr marL="357188" lvl="0" indent="-357188">
              <a:lnSpc>
                <a:spcPct val="107000"/>
              </a:lnSpc>
              <a:spcAft>
                <a:spcPts val="800"/>
              </a:spcAft>
              <a:buFont typeface="Wingdings" panose="05000000000000000000" pitchFamily="2" charset="2"/>
              <a:buChar char="Ø"/>
            </a:pPr>
            <a:r>
              <a:rPr lang="en-AU" sz="2400" dirty="0">
                <a:solidFill>
                  <a:srgbClr val="17448F"/>
                </a:solidFill>
                <a:effectLst/>
                <a:latin typeface="Arial" panose="020B0604020202020204" pitchFamily="34" charset="0"/>
                <a:ea typeface="Calibri" panose="020F0502020204030204" pitchFamily="34" charset="0"/>
                <a:cs typeface="Times New Roman" panose="02020603050405020304" pitchFamily="18" charset="0"/>
              </a:rPr>
              <a:t>Refer to the Brand Center for logo and materials templates and guidance for correct usage</a:t>
            </a:r>
            <a:endParaRPr lang="en-AU" sz="2400" dirty="0">
              <a:solidFill>
                <a:srgbClr val="17448F"/>
              </a:solidFill>
              <a:effectLst/>
              <a:latin typeface="Calibri" panose="020F0502020204030204" pitchFamily="34" charset="0"/>
              <a:ea typeface="Calibri" panose="020F0502020204030204" pitchFamily="34" charset="0"/>
              <a:cs typeface="Times New Roman" panose="02020603050405020304" pitchFamily="18" charset="0"/>
            </a:endParaRPr>
          </a:p>
          <a:p>
            <a:pPr marL="357188" lvl="0" indent="-357188">
              <a:lnSpc>
                <a:spcPct val="107000"/>
              </a:lnSpc>
              <a:spcAft>
                <a:spcPts val="800"/>
              </a:spcAft>
              <a:buFont typeface="Wingdings" panose="05000000000000000000" pitchFamily="2" charset="2"/>
              <a:buChar char="Ø"/>
            </a:pPr>
            <a:r>
              <a:rPr lang="en-AU" sz="2400" dirty="0">
                <a:solidFill>
                  <a:srgbClr val="17448F"/>
                </a:solidFill>
                <a:latin typeface="Arial" panose="020B0604020202020204" pitchFamily="34" charset="0"/>
                <a:cs typeface="Times New Roman" panose="02020603050405020304" pitchFamily="18" charset="0"/>
              </a:rPr>
              <a:t>Budget for updates to your club signage, marquees, banners etc (a proportion of proceeds from fundraising can be invested in creating your public image)</a:t>
            </a:r>
            <a:endParaRPr lang="en-US" sz="2800" dirty="0">
              <a:solidFill>
                <a:srgbClr val="17448F"/>
              </a:solidFill>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05992" y="2727702"/>
            <a:ext cx="5513808" cy="455908"/>
          </a:xfrm>
        </p:spPr>
        <p:txBody>
          <a:bodyPr/>
          <a:lstStyle/>
          <a:p>
            <a:pPr lvl="0"/>
            <a:r>
              <a:rPr lang="en-US" sz="2400" dirty="0"/>
              <a:t>Making messages momentous</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455908"/>
          </a:xfrm>
        </p:spPr>
        <p:txBody>
          <a:bodyPr>
            <a:normAutofit lnSpcReduction="10000"/>
          </a:bodyPr>
          <a:lstStyle/>
          <a:p>
            <a:r>
              <a:rPr lang="en-US" sz="2800" b="1" i="1" dirty="0">
                <a:solidFill>
                  <a:srgbClr val="FFFFFF"/>
                </a:solidFill>
              </a:rPr>
              <a:t>HOW</a:t>
            </a:r>
            <a:r>
              <a:rPr lang="en-US" sz="2800" b="1" dirty="0">
                <a:solidFill>
                  <a:srgbClr val="FFFFFF"/>
                </a:solidFill>
              </a:rPr>
              <a:t>	</a:t>
            </a:r>
            <a:r>
              <a:rPr lang="en-US" sz="2400" b="1" dirty="0">
                <a:solidFill>
                  <a:srgbClr val="FFFFFF"/>
                </a:solidFill>
              </a:rPr>
              <a:t>–  will you promote it?</a:t>
            </a:r>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15</a:t>
            </a:fld>
            <a:endParaRPr lang="en-US" dirty="0"/>
          </a:p>
        </p:txBody>
      </p:sp>
      <p:pic>
        <p:nvPicPr>
          <p:cNvPr id="6" name="Picture 5" descr="A picture containing text&#10;&#10;Description automatically generated">
            <a:extLst>
              <a:ext uri="{FF2B5EF4-FFF2-40B4-BE49-F238E27FC236}">
                <a16:creationId xmlns:a16="http://schemas.microsoft.com/office/drawing/2014/main" id="{ADE649D0-5C7A-40C3-8008-C09F200C597D}"/>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75491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E01CB-9610-4EC7-93BD-9048D8314F4A}"/>
              </a:ext>
            </a:extLst>
          </p:cNvPr>
          <p:cNvSpPr>
            <a:spLocks noGrp="1"/>
          </p:cNvSpPr>
          <p:nvPr>
            <p:ph type="title"/>
          </p:nvPr>
        </p:nvSpPr>
        <p:spPr/>
        <p:txBody>
          <a:bodyPr/>
          <a:lstStyle/>
          <a:p>
            <a:r>
              <a:rPr lang="en-AU" dirty="0"/>
              <a:t>BROCHURES, SIGNAGE, CLUB APPAREL</a:t>
            </a:r>
            <a:br>
              <a:rPr lang="en-AU" dirty="0"/>
            </a:br>
            <a:endParaRPr lang="en-AU" dirty="0"/>
          </a:p>
        </p:txBody>
      </p:sp>
      <p:pic>
        <p:nvPicPr>
          <p:cNvPr id="7" name="Content Placeholder 6" descr="Graphical user interface, text&#10;&#10;Description automatically generated with medium confidence">
            <a:extLst>
              <a:ext uri="{FF2B5EF4-FFF2-40B4-BE49-F238E27FC236}">
                <a16:creationId xmlns:a16="http://schemas.microsoft.com/office/drawing/2014/main" id="{DD3ADAC8-ED9A-4D84-95BA-918382D8E6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515" t="917" b="17289"/>
          <a:stretch/>
        </p:blipFill>
        <p:spPr>
          <a:xfrm>
            <a:off x="262773" y="3322953"/>
            <a:ext cx="3926394" cy="2068708"/>
          </a:xfrm>
        </p:spPr>
      </p:pic>
      <p:sp>
        <p:nvSpPr>
          <p:cNvPr id="4" name="Subtitle 3">
            <a:extLst>
              <a:ext uri="{FF2B5EF4-FFF2-40B4-BE49-F238E27FC236}">
                <a16:creationId xmlns:a16="http://schemas.microsoft.com/office/drawing/2014/main" id="{FF55D5CA-A47E-4A28-B5BA-17BC39ED097F}"/>
              </a:ext>
            </a:extLst>
          </p:cNvPr>
          <p:cNvSpPr>
            <a:spLocks noGrp="1"/>
          </p:cNvSpPr>
          <p:nvPr>
            <p:ph type="subTitle" idx="13"/>
          </p:nvPr>
        </p:nvSpPr>
        <p:spPr>
          <a:xfrm>
            <a:off x="380999" y="924764"/>
            <a:ext cx="3230106" cy="615279"/>
          </a:xfrm>
        </p:spPr>
        <p:txBody>
          <a:bodyPr/>
          <a:lstStyle/>
          <a:p>
            <a:r>
              <a:rPr lang="en-AU" dirty="0">
                <a:solidFill>
                  <a:srgbClr val="FFFFFF"/>
                </a:solidFill>
              </a:rPr>
              <a:t>Club logos</a:t>
            </a:r>
          </a:p>
        </p:txBody>
      </p:sp>
      <p:sp>
        <p:nvSpPr>
          <p:cNvPr id="5" name="Slide Number Placeholder 4">
            <a:extLst>
              <a:ext uri="{FF2B5EF4-FFF2-40B4-BE49-F238E27FC236}">
                <a16:creationId xmlns:a16="http://schemas.microsoft.com/office/drawing/2014/main" id="{B755033B-AB0F-40AC-93AD-9C0AB8210C3F}"/>
              </a:ext>
            </a:extLst>
          </p:cNvPr>
          <p:cNvSpPr>
            <a:spLocks noGrp="1"/>
          </p:cNvSpPr>
          <p:nvPr>
            <p:ph type="sldNum" sz="quarter" idx="12"/>
          </p:nvPr>
        </p:nvSpPr>
        <p:spPr/>
        <p:txBody>
          <a:bodyPr/>
          <a:lstStyle/>
          <a:p>
            <a:fld id="{97A94E25-127B-4C48-AF96-44BA7B823777}" type="slidenum">
              <a:rPr lang="en-US" smtClean="0"/>
              <a:pPr/>
              <a:t>16</a:t>
            </a:fld>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F0777B98-43D5-4CDA-808D-556D1C9340F8}"/>
              </a:ext>
            </a:extLst>
          </p:cNvPr>
          <p:cNvPicPr>
            <a:picLocks noChangeAspect="1"/>
          </p:cNvPicPr>
          <p:nvPr/>
        </p:nvPicPr>
        <p:blipFill rotWithShape="1">
          <a:blip r:embed="rId3">
            <a:extLst>
              <a:ext uri="{28A0092B-C50C-407E-A947-70E740481C1C}">
                <a14:useLocalDpi xmlns:a14="http://schemas.microsoft.com/office/drawing/2010/main" val="0"/>
              </a:ext>
            </a:extLst>
          </a:blip>
          <a:srcRect l="25055" t="22556" r="1767" b="15416"/>
          <a:stretch/>
        </p:blipFill>
        <p:spPr>
          <a:xfrm>
            <a:off x="151081" y="5415385"/>
            <a:ext cx="3689942" cy="1238756"/>
          </a:xfrm>
          <a:prstGeom prst="rect">
            <a:avLst/>
          </a:prstGeom>
        </p:spPr>
      </p:pic>
      <p:pic>
        <p:nvPicPr>
          <p:cNvPr id="11" name="Picture 10" descr="Graphical user interface&#10;&#10;Description automatically generated with low confidence">
            <a:extLst>
              <a:ext uri="{FF2B5EF4-FFF2-40B4-BE49-F238E27FC236}">
                <a16:creationId xmlns:a16="http://schemas.microsoft.com/office/drawing/2014/main" id="{4E2863F9-F3C1-4CC9-BD60-015D864B4A6C}"/>
              </a:ext>
            </a:extLst>
          </p:cNvPr>
          <p:cNvPicPr>
            <a:picLocks noChangeAspect="1"/>
          </p:cNvPicPr>
          <p:nvPr/>
        </p:nvPicPr>
        <p:blipFill rotWithShape="1">
          <a:blip r:embed="rId4">
            <a:extLst>
              <a:ext uri="{28A0092B-C50C-407E-A947-70E740481C1C}">
                <a14:useLocalDpi xmlns:a14="http://schemas.microsoft.com/office/drawing/2010/main" val="0"/>
              </a:ext>
            </a:extLst>
          </a:blip>
          <a:srcRect l="41059" t="16184" b="25366"/>
          <a:stretch/>
        </p:blipFill>
        <p:spPr>
          <a:xfrm>
            <a:off x="652892" y="2351315"/>
            <a:ext cx="3418049" cy="1342459"/>
          </a:xfrm>
          <a:prstGeom prst="rect">
            <a:avLst/>
          </a:prstGeom>
        </p:spPr>
      </p:pic>
      <p:pic>
        <p:nvPicPr>
          <p:cNvPr id="13" name="Graphic 12" descr="Checkmark with solid fill">
            <a:extLst>
              <a:ext uri="{FF2B5EF4-FFF2-40B4-BE49-F238E27FC236}">
                <a16:creationId xmlns:a16="http://schemas.microsoft.com/office/drawing/2014/main" id="{602F8F7B-AEC9-490D-88D6-B7C8651F44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68770" y="1528242"/>
            <a:ext cx="914400" cy="914400"/>
          </a:xfrm>
          <a:prstGeom prst="rect">
            <a:avLst/>
          </a:prstGeom>
        </p:spPr>
      </p:pic>
      <p:pic>
        <p:nvPicPr>
          <p:cNvPr id="15" name="Picture 14" descr="Logo, company name&#10;&#10;Description automatically generated">
            <a:extLst>
              <a:ext uri="{FF2B5EF4-FFF2-40B4-BE49-F238E27FC236}">
                <a16:creationId xmlns:a16="http://schemas.microsoft.com/office/drawing/2014/main" id="{CFB8B06E-4837-4901-B94B-4AE0F6BA6708}"/>
              </a:ext>
            </a:extLst>
          </p:cNvPr>
          <p:cNvPicPr>
            <a:picLocks noChangeAspect="1"/>
          </p:cNvPicPr>
          <p:nvPr/>
        </p:nvPicPr>
        <p:blipFill rotWithShape="1">
          <a:blip r:embed="rId7">
            <a:extLst>
              <a:ext uri="{28A0092B-C50C-407E-A947-70E740481C1C}">
                <a14:useLocalDpi xmlns:a14="http://schemas.microsoft.com/office/drawing/2010/main" val="0"/>
              </a:ext>
            </a:extLst>
          </a:blip>
          <a:srcRect t="17921" b="20975"/>
          <a:stretch/>
        </p:blipFill>
        <p:spPr>
          <a:xfrm>
            <a:off x="6483962" y="2604017"/>
            <a:ext cx="4188598" cy="1013649"/>
          </a:xfrm>
          <a:prstGeom prst="rect">
            <a:avLst/>
          </a:prstGeom>
        </p:spPr>
      </p:pic>
      <p:pic>
        <p:nvPicPr>
          <p:cNvPr id="17" name="Graphic 16" descr="Close with solid fill">
            <a:extLst>
              <a:ext uri="{FF2B5EF4-FFF2-40B4-BE49-F238E27FC236}">
                <a16:creationId xmlns:a16="http://schemas.microsoft.com/office/drawing/2014/main" id="{BBEC61B5-70DD-4327-AF6A-EA483E116B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21061" y="1586293"/>
            <a:ext cx="914400" cy="914400"/>
          </a:xfrm>
          <a:prstGeom prst="rect">
            <a:avLst/>
          </a:prstGeom>
        </p:spPr>
      </p:pic>
      <p:grpSp>
        <p:nvGrpSpPr>
          <p:cNvPr id="31" name="Group 30">
            <a:extLst>
              <a:ext uri="{FF2B5EF4-FFF2-40B4-BE49-F238E27FC236}">
                <a16:creationId xmlns:a16="http://schemas.microsoft.com/office/drawing/2014/main" id="{870B38FB-CBE9-422A-9BBB-BCAB29974F18}"/>
              </a:ext>
            </a:extLst>
          </p:cNvPr>
          <p:cNvGrpSpPr/>
          <p:nvPr/>
        </p:nvGrpSpPr>
        <p:grpSpPr>
          <a:xfrm>
            <a:off x="5331472" y="5175454"/>
            <a:ext cx="6433034" cy="1380136"/>
            <a:chOff x="5331472" y="5175454"/>
            <a:chExt cx="6433034" cy="1380136"/>
          </a:xfrm>
        </p:grpSpPr>
        <p:pic>
          <p:nvPicPr>
            <p:cNvPr id="19" name="Picture 18" descr="Logo&#10;&#10;Description automatically generated">
              <a:extLst>
                <a:ext uri="{FF2B5EF4-FFF2-40B4-BE49-F238E27FC236}">
                  <a16:creationId xmlns:a16="http://schemas.microsoft.com/office/drawing/2014/main" id="{74A4B780-89CC-495A-AD79-112ADE6E92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92906" y="5177039"/>
              <a:ext cx="1371600" cy="1304925"/>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98ACD556-B5E4-47A3-8AEB-A1F42D3C04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9832" y="5175454"/>
              <a:ext cx="1352550" cy="1257300"/>
            </a:xfrm>
            <a:prstGeom prst="rect">
              <a:avLst/>
            </a:prstGeom>
          </p:spPr>
        </p:pic>
        <p:pic>
          <p:nvPicPr>
            <p:cNvPr id="23" name="Picture 22" descr="Diagram&#10;&#10;Description automatically generated">
              <a:extLst>
                <a:ext uri="{FF2B5EF4-FFF2-40B4-BE49-F238E27FC236}">
                  <a16:creationId xmlns:a16="http://schemas.microsoft.com/office/drawing/2014/main" id="{6537BB35-486C-44BF-AB33-0B640CD21D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31472" y="5193515"/>
              <a:ext cx="1362075" cy="1362075"/>
            </a:xfrm>
            <a:prstGeom prst="rect">
              <a:avLst/>
            </a:prstGeom>
          </p:spPr>
        </p:pic>
        <p:pic>
          <p:nvPicPr>
            <p:cNvPr id="25" name="Picture 24" descr="Logo&#10;&#10;Description automatically generated">
              <a:extLst>
                <a:ext uri="{FF2B5EF4-FFF2-40B4-BE49-F238E27FC236}">
                  <a16:creationId xmlns:a16="http://schemas.microsoft.com/office/drawing/2014/main" id="{71AE09FA-B2F8-456E-B8F4-780682A991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78261" y="5203252"/>
              <a:ext cx="1362075" cy="1343025"/>
            </a:xfrm>
            <a:prstGeom prst="rect">
              <a:avLst/>
            </a:prstGeom>
          </p:spPr>
        </p:pic>
      </p:grpSp>
      <p:sp>
        <p:nvSpPr>
          <p:cNvPr id="26" name="TextBox 25">
            <a:extLst>
              <a:ext uri="{FF2B5EF4-FFF2-40B4-BE49-F238E27FC236}">
                <a16:creationId xmlns:a16="http://schemas.microsoft.com/office/drawing/2014/main" id="{42B18BBA-2B4C-4300-9238-BA2898282E6E}"/>
              </a:ext>
            </a:extLst>
          </p:cNvPr>
          <p:cNvSpPr txBox="1"/>
          <p:nvPr/>
        </p:nvSpPr>
        <p:spPr>
          <a:xfrm>
            <a:off x="6134792" y="3693774"/>
            <a:ext cx="5404316" cy="338554"/>
          </a:xfrm>
          <a:prstGeom prst="rect">
            <a:avLst/>
          </a:prstGeom>
          <a:noFill/>
        </p:spPr>
        <p:txBody>
          <a:bodyPr wrap="square" rtlCol="0">
            <a:spAutoFit/>
          </a:bodyPr>
          <a:lstStyle/>
          <a:p>
            <a:pPr algn="ctr"/>
            <a:r>
              <a:rPr lang="en-AU" sz="1600" dirty="0">
                <a:solidFill>
                  <a:srgbClr val="17448F"/>
                </a:solidFill>
              </a:rPr>
              <a:t>Lock up logos now only reserved for Rotary partnerships</a:t>
            </a:r>
          </a:p>
        </p:txBody>
      </p:sp>
      <p:sp>
        <p:nvSpPr>
          <p:cNvPr id="27" name="TextBox 26">
            <a:extLst>
              <a:ext uri="{FF2B5EF4-FFF2-40B4-BE49-F238E27FC236}">
                <a16:creationId xmlns:a16="http://schemas.microsoft.com/office/drawing/2014/main" id="{44C8D789-E50A-4984-9575-CDD13029B91C}"/>
              </a:ext>
            </a:extLst>
          </p:cNvPr>
          <p:cNvSpPr txBox="1"/>
          <p:nvPr/>
        </p:nvSpPr>
        <p:spPr>
          <a:xfrm>
            <a:off x="5331472" y="4420715"/>
            <a:ext cx="5948947" cy="338554"/>
          </a:xfrm>
          <a:prstGeom prst="rect">
            <a:avLst/>
          </a:prstGeom>
          <a:noFill/>
        </p:spPr>
        <p:txBody>
          <a:bodyPr wrap="square" rtlCol="0">
            <a:spAutoFit/>
          </a:bodyPr>
          <a:lstStyle/>
          <a:p>
            <a:pPr algn="ctr"/>
            <a:r>
              <a:rPr lang="en-AU" sz="1600" b="1" dirty="0">
                <a:solidFill>
                  <a:srgbClr val="17448F"/>
                </a:solidFill>
              </a:rPr>
              <a:t>Below: Out of date logos  - do not use on new material</a:t>
            </a:r>
          </a:p>
        </p:txBody>
      </p:sp>
      <p:cxnSp>
        <p:nvCxnSpPr>
          <p:cNvPr id="6" name="Straight Connector 5">
            <a:extLst>
              <a:ext uri="{FF2B5EF4-FFF2-40B4-BE49-F238E27FC236}">
                <a16:creationId xmlns:a16="http://schemas.microsoft.com/office/drawing/2014/main" id="{A19DE248-A76E-428B-A22A-93A12CD7DE24}"/>
              </a:ext>
            </a:extLst>
          </p:cNvPr>
          <p:cNvCxnSpPr/>
          <p:nvPr/>
        </p:nvCxnSpPr>
        <p:spPr>
          <a:xfrm>
            <a:off x="5940966" y="4184543"/>
            <a:ext cx="56685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486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next to a table with food on it&#10;&#10;Description automatically generated with medium confidence">
            <a:extLst>
              <a:ext uri="{FF2B5EF4-FFF2-40B4-BE49-F238E27FC236}">
                <a16:creationId xmlns:a16="http://schemas.microsoft.com/office/drawing/2014/main" id="{6C73D796-388A-4D7A-AFB4-77C83ABCA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27" y="1360788"/>
            <a:ext cx="3787449" cy="2762915"/>
          </a:xfrm>
          <a:prstGeom prst="rect">
            <a:avLst/>
          </a:prstGeom>
        </p:spPr>
      </p:pic>
      <p:sp>
        <p:nvSpPr>
          <p:cNvPr id="2" name="Title 1">
            <a:extLst>
              <a:ext uri="{FF2B5EF4-FFF2-40B4-BE49-F238E27FC236}">
                <a16:creationId xmlns:a16="http://schemas.microsoft.com/office/drawing/2014/main" id="{C6DE01CB-9610-4EC7-93BD-9048D8314F4A}"/>
              </a:ext>
            </a:extLst>
          </p:cNvPr>
          <p:cNvSpPr>
            <a:spLocks noGrp="1"/>
          </p:cNvSpPr>
          <p:nvPr>
            <p:ph type="title"/>
          </p:nvPr>
        </p:nvSpPr>
        <p:spPr/>
        <p:txBody>
          <a:bodyPr/>
          <a:lstStyle/>
          <a:p>
            <a:r>
              <a:rPr lang="en-AU" dirty="0"/>
              <a:t>BROCHURES, SIGNAGE, CLUB APPAREL</a:t>
            </a:r>
            <a:br>
              <a:rPr lang="en-AU" dirty="0"/>
            </a:br>
            <a:endParaRPr lang="en-AU" dirty="0"/>
          </a:p>
        </p:txBody>
      </p:sp>
      <p:sp>
        <p:nvSpPr>
          <p:cNvPr id="4" name="Subtitle 3">
            <a:extLst>
              <a:ext uri="{FF2B5EF4-FFF2-40B4-BE49-F238E27FC236}">
                <a16:creationId xmlns:a16="http://schemas.microsoft.com/office/drawing/2014/main" id="{FF55D5CA-A47E-4A28-B5BA-17BC39ED097F}"/>
              </a:ext>
            </a:extLst>
          </p:cNvPr>
          <p:cNvSpPr>
            <a:spLocks noGrp="1"/>
          </p:cNvSpPr>
          <p:nvPr>
            <p:ph type="subTitle" idx="13"/>
          </p:nvPr>
        </p:nvSpPr>
        <p:spPr>
          <a:xfrm>
            <a:off x="380999" y="924764"/>
            <a:ext cx="3230106" cy="615279"/>
          </a:xfrm>
        </p:spPr>
        <p:txBody>
          <a:bodyPr/>
          <a:lstStyle/>
          <a:p>
            <a:r>
              <a:rPr lang="en-AU" dirty="0">
                <a:solidFill>
                  <a:srgbClr val="FFFFFF"/>
                </a:solidFill>
              </a:rPr>
              <a:t>Club logos</a:t>
            </a:r>
          </a:p>
        </p:txBody>
      </p:sp>
      <p:sp>
        <p:nvSpPr>
          <p:cNvPr id="5" name="Slide Number Placeholder 4">
            <a:extLst>
              <a:ext uri="{FF2B5EF4-FFF2-40B4-BE49-F238E27FC236}">
                <a16:creationId xmlns:a16="http://schemas.microsoft.com/office/drawing/2014/main" id="{B755033B-AB0F-40AC-93AD-9C0AB8210C3F}"/>
              </a:ext>
            </a:extLst>
          </p:cNvPr>
          <p:cNvSpPr>
            <a:spLocks noGrp="1"/>
          </p:cNvSpPr>
          <p:nvPr>
            <p:ph type="sldNum" sz="quarter" idx="12"/>
          </p:nvPr>
        </p:nvSpPr>
        <p:spPr/>
        <p:txBody>
          <a:bodyPr/>
          <a:lstStyle/>
          <a:p>
            <a:fld id="{97A94E25-127B-4C48-AF96-44BA7B823777}" type="slidenum">
              <a:rPr lang="en-US" smtClean="0"/>
              <a:pPr/>
              <a:t>17</a:t>
            </a:fld>
            <a:endParaRPr lang="en-US" dirty="0"/>
          </a:p>
        </p:txBody>
      </p:sp>
      <p:pic>
        <p:nvPicPr>
          <p:cNvPr id="3" name="Picture 2">
            <a:extLst>
              <a:ext uri="{FF2B5EF4-FFF2-40B4-BE49-F238E27FC236}">
                <a16:creationId xmlns:a16="http://schemas.microsoft.com/office/drawing/2014/main" id="{D9E9DDD1-861E-4A6C-84D4-AB51E949D8CB}"/>
              </a:ext>
            </a:extLst>
          </p:cNvPr>
          <p:cNvPicPr>
            <a:picLocks noChangeAspect="1"/>
          </p:cNvPicPr>
          <p:nvPr/>
        </p:nvPicPr>
        <p:blipFill rotWithShape="1">
          <a:blip r:embed="rId3"/>
          <a:srcRect l="62499" t="5585" r="21099" b="6659"/>
          <a:stretch/>
        </p:blipFill>
        <p:spPr>
          <a:xfrm>
            <a:off x="9904304" y="1501279"/>
            <a:ext cx="1745829" cy="5244848"/>
          </a:xfrm>
          <a:prstGeom prst="rect">
            <a:avLst/>
          </a:prstGeom>
        </p:spPr>
      </p:pic>
      <p:pic>
        <p:nvPicPr>
          <p:cNvPr id="6" name="Picture 5">
            <a:extLst>
              <a:ext uri="{FF2B5EF4-FFF2-40B4-BE49-F238E27FC236}">
                <a16:creationId xmlns:a16="http://schemas.microsoft.com/office/drawing/2014/main" id="{77EB3A2B-A0E0-4022-94B3-57563C68E872}"/>
              </a:ext>
            </a:extLst>
          </p:cNvPr>
          <p:cNvPicPr>
            <a:picLocks noChangeAspect="1"/>
          </p:cNvPicPr>
          <p:nvPr/>
        </p:nvPicPr>
        <p:blipFill rotWithShape="1">
          <a:blip r:embed="rId4"/>
          <a:srcRect t="31864" r="7536" b="34011"/>
          <a:stretch/>
        </p:blipFill>
        <p:spPr>
          <a:xfrm>
            <a:off x="602794" y="4001666"/>
            <a:ext cx="5567017" cy="2744461"/>
          </a:xfrm>
          <a:prstGeom prst="rect">
            <a:avLst/>
          </a:prstGeom>
        </p:spPr>
      </p:pic>
      <p:pic>
        <p:nvPicPr>
          <p:cNvPr id="16" name="Picture 15" descr="Text&#10;&#10;Description automatically generated">
            <a:extLst>
              <a:ext uri="{FF2B5EF4-FFF2-40B4-BE49-F238E27FC236}">
                <a16:creationId xmlns:a16="http://schemas.microsoft.com/office/drawing/2014/main" id="{CC2C087C-19CE-41B2-A390-8CB612E3A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2302" y="1061922"/>
            <a:ext cx="3643933" cy="5465900"/>
          </a:xfrm>
          <a:prstGeom prst="rect">
            <a:avLst/>
          </a:prstGeom>
        </p:spPr>
      </p:pic>
    </p:spTree>
    <p:extLst>
      <p:ext uri="{BB962C8B-B14F-4D97-AF65-F5344CB8AC3E}">
        <p14:creationId xmlns:p14="http://schemas.microsoft.com/office/powerpoint/2010/main" val="573654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24600" y="589390"/>
            <a:ext cx="5537200" cy="3141662"/>
          </a:xfrm>
        </p:spPr>
        <p:txBody>
          <a:bodyPr>
            <a:noAutofit/>
          </a:bodyPr>
          <a:lstStyle/>
          <a:p>
            <a:pPr marL="0" lvl="1" indent="0">
              <a:buNone/>
              <a:tabLst>
                <a:tab pos="1255713" algn="l"/>
              </a:tabLst>
            </a:pPr>
            <a:r>
              <a:rPr lang="en-US" sz="2000" b="1" i="1" dirty="0">
                <a:solidFill>
                  <a:srgbClr val="17448F"/>
                </a:solidFill>
              </a:rPr>
              <a:t>CLUB BULLETINS / NEWSLETTERS</a:t>
            </a:r>
          </a:p>
          <a:p>
            <a:pPr marL="357188" lvl="0" indent="-357188">
              <a:lnSpc>
                <a:spcPct val="107000"/>
              </a:lnSpc>
              <a:spcAft>
                <a:spcPts val="800"/>
              </a:spcAft>
              <a:buFont typeface="Wingdings" panose="05000000000000000000" pitchFamily="2" charset="2"/>
              <a:buChar char="Ø"/>
            </a:pPr>
            <a:r>
              <a:rPr lang="en-AU" sz="2000" dirty="0">
                <a:solidFill>
                  <a:srgbClr val="17448F"/>
                </a:solidFill>
                <a:latin typeface="Arial" panose="020B0604020202020204" pitchFamily="34" charset="0"/>
                <a:cs typeface="Times New Roman" panose="02020603050405020304" pitchFamily="18" charset="0"/>
              </a:rPr>
              <a:t>Put club supporters, project partners, local councillors, etc etc on your mailing list</a:t>
            </a:r>
          </a:p>
          <a:p>
            <a:pPr marL="357188" lvl="0" indent="-357188">
              <a:lnSpc>
                <a:spcPct val="107000"/>
              </a:lnSpc>
              <a:spcAft>
                <a:spcPts val="800"/>
              </a:spcAft>
              <a:buFont typeface="Wingdings" panose="05000000000000000000" pitchFamily="2" charset="2"/>
              <a:buChar char="Ø"/>
            </a:pPr>
            <a:r>
              <a:rPr lang="en-AU" sz="2000" dirty="0">
                <a:solidFill>
                  <a:srgbClr val="17448F"/>
                </a:solidFill>
                <a:latin typeface="Arial" panose="020B0604020202020204" pitchFamily="34" charset="0"/>
                <a:cs typeface="Times New Roman" panose="02020603050405020304" pitchFamily="18" charset="0"/>
              </a:rPr>
              <a:t>Ensure that content is appropriate for a non-Rotary audience</a:t>
            </a:r>
          </a:p>
          <a:p>
            <a:pPr marL="357188" lvl="0" indent="-357188">
              <a:lnSpc>
                <a:spcPct val="107000"/>
              </a:lnSpc>
              <a:spcAft>
                <a:spcPts val="800"/>
              </a:spcAft>
              <a:buFont typeface="Wingdings" panose="05000000000000000000" pitchFamily="2" charset="2"/>
              <a:buChar char="Ø"/>
            </a:pPr>
            <a:r>
              <a:rPr lang="en-AU" sz="2000" dirty="0">
                <a:solidFill>
                  <a:srgbClr val="17448F"/>
                </a:solidFill>
                <a:latin typeface="Arial" panose="020B0604020202020204" pitchFamily="34" charset="0"/>
                <a:cs typeface="Times New Roman" panose="02020603050405020304" pitchFamily="18" charset="0"/>
              </a:rPr>
              <a:t>Make it appealing, attractive and easy  to read </a:t>
            </a:r>
          </a:p>
          <a:p>
            <a:pPr marL="357188" lvl="0" indent="-357188">
              <a:lnSpc>
                <a:spcPct val="107000"/>
              </a:lnSpc>
              <a:spcAft>
                <a:spcPts val="800"/>
              </a:spcAft>
              <a:buFont typeface="Wingdings" panose="05000000000000000000" pitchFamily="2" charset="2"/>
              <a:buChar char="Ø"/>
            </a:pPr>
            <a:r>
              <a:rPr lang="en-AU" sz="2000" dirty="0">
                <a:solidFill>
                  <a:srgbClr val="17448F"/>
                </a:solidFill>
                <a:latin typeface="Arial" panose="020B0604020202020204" pitchFamily="34" charset="0"/>
                <a:cs typeface="Times New Roman" panose="02020603050405020304" pitchFamily="18" charset="0"/>
              </a:rPr>
              <a:t>Keep them concise - omit irrelevant content (do you need the Objects of Rotary, list of members, etc in every issue? There are other ways to provide this to members</a:t>
            </a: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05992" y="2727702"/>
            <a:ext cx="5513808" cy="455908"/>
          </a:xfrm>
        </p:spPr>
        <p:txBody>
          <a:bodyPr/>
          <a:lstStyle/>
          <a:p>
            <a:pPr lvl="0"/>
            <a:r>
              <a:rPr lang="en-US" sz="2400" dirty="0"/>
              <a:t>Making messages momentous</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455908"/>
          </a:xfrm>
        </p:spPr>
        <p:txBody>
          <a:bodyPr>
            <a:normAutofit lnSpcReduction="10000"/>
          </a:bodyPr>
          <a:lstStyle/>
          <a:p>
            <a:r>
              <a:rPr lang="en-US" sz="2800" b="1" i="1" dirty="0">
                <a:solidFill>
                  <a:srgbClr val="FFFFFF"/>
                </a:solidFill>
              </a:rPr>
              <a:t>HOW</a:t>
            </a:r>
            <a:r>
              <a:rPr lang="en-US" sz="2800" b="1" dirty="0">
                <a:solidFill>
                  <a:srgbClr val="FFFFFF"/>
                </a:solidFill>
              </a:rPr>
              <a:t>	</a:t>
            </a:r>
            <a:r>
              <a:rPr lang="en-US" sz="2400" b="1" dirty="0">
                <a:solidFill>
                  <a:srgbClr val="FFFFFF"/>
                </a:solidFill>
              </a:rPr>
              <a:t>–  will you promote it?</a:t>
            </a:r>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18</a:t>
            </a:fld>
            <a:endParaRPr lang="en-US" dirty="0"/>
          </a:p>
        </p:txBody>
      </p:sp>
      <p:pic>
        <p:nvPicPr>
          <p:cNvPr id="6" name="Picture 5" descr="A picture containing text&#10;&#10;Description automatically generated">
            <a:extLst>
              <a:ext uri="{FF2B5EF4-FFF2-40B4-BE49-F238E27FC236}">
                <a16:creationId xmlns:a16="http://schemas.microsoft.com/office/drawing/2014/main" id="{ADE649D0-5C7A-40C3-8008-C09F200C597D}"/>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211937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24600" y="682834"/>
            <a:ext cx="5537200" cy="3141662"/>
          </a:xfrm>
        </p:spPr>
        <p:txBody>
          <a:bodyPr>
            <a:noAutofit/>
          </a:bodyPr>
          <a:lstStyle/>
          <a:p>
            <a:pPr marL="0" lvl="1" indent="0">
              <a:buNone/>
              <a:tabLst>
                <a:tab pos="1255713" algn="l"/>
              </a:tabLst>
            </a:pPr>
            <a:r>
              <a:rPr lang="en-US" sz="2000" b="1" i="1" dirty="0">
                <a:solidFill>
                  <a:srgbClr val="17448F"/>
                </a:solidFill>
              </a:rPr>
              <a:t>YOUR MEMBERS</a:t>
            </a:r>
          </a:p>
          <a:p>
            <a:pPr lvl="0">
              <a:lnSpc>
                <a:spcPct val="107000"/>
              </a:lnSpc>
              <a:spcAft>
                <a:spcPts val="800"/>
              </a:spcAft>
            </a:pPr>
            <a:r>
              <a:rPr lang="en-AU" sz="2000" dirty="0">
                <a:solidFill>
                  <a:srgbClr val="17448F"/>
                </a:solidFill>
                <a:latin typeface="Arial" panose="020B0604020202020204" pitchFamily="34" charset="0"/>
                <a:cs typeface="Times New Roman" panose="02020603050405020304" pitchFamily="18" charset="0"/>
              </a:rPr>
              <a:t>Your members can be your best asset in positive impression of your club and Rotary in general:</a:t>
            </a:r>
          </a:p>
          <a:p>
            <a:pPr marL="342900" lvl="0" indent="-342900">
              <a:lnSpc>
                <a:spcPct val="107000"/>
              </a:lnSpc>
              <a:spcAft>
                <a:spcPts val="800"/>
              </a:spcAft>
              <a:buFont typeface="Arial" panose="020B0604020202020204" pitchFamily="34" charset="0"/>
              <a:buChar char="•"/>
            </a:pPr>
            <a:r>
              <a:rPr lang="en-AU" sz="2000" dirty="0">
                <a:solidFill>
                  <a:srgbClr val="17448F"/>
                </a:solidFill>
                <a:latin typeface="Arial" panose="020B0604020202020204" pitchFamily="34" charset="0"/>
                <a:cs typeface="Times New Roman" panose="02020603050405020304" pitchFamily="18" charset="0"/>
              </a:rPr>
              <a:t>Appearance – tidy dress (club shirts are good), safety considerations (SunSmart; closed in shoes where appropriate etc)</a:t>
            </a:r>
          </a:p>
          <a:p>
            <a:pPr marL="342900" lvl="0" indent="-342900">
              <a:lnSpc>
                <a:spcPct val="107000"/>
              </a:lnSpc>
              <a:spcAft>
                <a:spcPts val="800"/>
              </a:spcAft>
              <a:buFont typeface="Arial" panose="020B0604020202020204" pitchFamily="34" charset="0"/>
              <a:buChar char="•"/>
            </a:pPr>
            <a:r>
              <a:rPr lang="en-AU" sz="2000" dirty="0">
                <a:solidFill>
                  <a:srgbClr val="17448F"/>
                </a:solidFill>
                <a:latin typeface="Arial" panose="020B0604020202020204" pitchFamily="34" charset="0"/>
                <a:cs typeface="Times New Roman" panose="02020603050405020304" pitchFamily="18" charset="0"/>
              </a:rPr>
              <a:t>Are they showing that they are having fun?</a:t>
            </a:r>
          </a:p>
          <a:p>
            <a:pPr marL="342900" lvl="0" indent="-342900">
              <a:lnSpc>
                <a:spcPct val="107000"/>
              </a:lnSpc>
              <a:spcAft>
                <a:spcPts val="800"/>
              </a:spcAft>
              <a:buFont typeface="Arial" panose="020B0604020202020204" pitchFamily="34" charset="0"/>
              <a:buChar char="•"/>
            </a:pPr>
            <a:r>
              <a:rPr lang="en-AU" sz="2000" dirty="0">
                <a:solidFill>
                  <a:srgbClr val="17448F"/>
                </a:solidFill>
                <a:latin typeface="Arial" panose="020B0604020202020204" pitchFamily="34" charset="0"/>
                <a:cs typeface="Times New Roman" panose="02020603050405020304" pitchFamily="18" charset="0"/>
              </a:rPr>
              <a:t>Avoid public showings of discontent, disagreements (with each other or members of the public), inappropriate language etc</a:t>
            </a: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05992" y="2727702"/>
            <a:ext cx="5513808" cy="455908"/>
          </a:xfrm>
        </p:spPr>
        <p:txBody>
          <a:bodyPr/>
          <a:lstStyle/>
          <a:p>
            <a:pPr lvl="0"/>
            <a:r>
              <a:rPr lang="en-US" sz="2400" dirty="0"/>
              <a:t>Making messages momentous</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455908"/>
          </a:xfrm>
        </p:spPr>
        <p:txBody>
          <a:bodyPr>
            <a:normAutofit lnSpcReduction="10000"/>
          </a:bodyPr>
          <a:lstStyle/>
          <a:p>
            <a:r>
              <a:rPr lang="en-US" sz="2800" b="1" i="1" dirty="0">
                <a:solidFill>
                  <a:srgbClr val="FFFFFF"/>
                </a:solidFill>
              </a:rPr>
              <a:t>HOW</a:t>
            </a:r>
            <a:r>
              <a:rPr lang="en-US" sz="2800" b="1" dirty="0">
                <a:solidFill>
                  <a:srgbClr val="FFFFFF"/>
                </a:solidFill>
              </a:rPr>
              <a:t>	</a:t>
            </a:r>
            <a:r>
              <a:rPr lang="en-US" sz="2400" b="1" dirty="0">
                <a:solidFill>
                  <a:srgbClr val="FFFFFF"/>
                </a:solidFill>
              </a:rPr>
              <a:t>–  will you promote it?</a:t>
            </a:r>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19</a:t>
            </a:fld>
            <a:endParaRPr lang="en-US" dirty="0"/>
          </a:p>
        </p:txBody>
      </p:sp>
      <p:pic>
        <p:nvPicPr>
          <p:cNvPr id="6" name="Picture 5" descr="A picture containing text&#10;&#10;Description automatically generated">
            <a:extLst>
              <a:ext uri="{FF2B5EF4-FFF2-40B4-BE49-F238E27FC236}">
                <a16:creationId xmlns:a16="http://schemas.microsoft.com/office/drawing/2014/main" id="{ADE649D0-5C7A-40C3-8008-C09F200C597D}"/>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370126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8087504-2937-DA49-A67C-4C1312BE8F43}"/>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5" name="Rectangle 4">
            <a:extLst>
              <a:ext uri="{FF2B5EF4-FFF2-40B4-BE49-F238E27FC236}">
                <a16:creationId xmlns:a16="http://schemas.microsoft.com/office/drawing/2014/main" id="{02046B62-AD91-4E34-92F8-34541999D00B}"/>
              </a:ext>
            </a:extLst>
          </p:cNvPr>
          <p:cNvSpPr/>
          <p:nvPr/>
        </p:nvSpPr>
        <p:spPr>
          <a:xfrm>
            <a:off x="0" y="2215535"/>
            <a:ext cx="12192000" cy="2176117"/>
          </a:xfrm>
          <a:prstGeom prst="rect">
            <a:avLst/>
          </a:prstGeom>
          <a:solidFill>
            <a:srgbClr val="DA1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b="1" dirty="0">
                <a:effectLst/>
                <a:latin typeface="Arial" panose="020B0604020202020204" pitchFamily="34" charset="0"/>
                <a:ea typeface="Calibri" panose="020F0502020204030204" pitchFamily="34" charset="0"/>
                <a:cs typeface="Arial" panose="020B0604020202020204" pitchFamily="34" charset="0"/>
              </a:rPr>
              <a:t>SERVE TO CHANGE LIVES THROUGH ROTARY </a:t>
            </a:r>
          </a:p>
          <a:p>
            <a:pPr algn="ctr"/>
            <a:r>
              <a:rPr lang="en-AU" sz="4000" b="1" dirty="0">
                <a:effectLst/>
                <a:latin typeface="Arial" panose="020B0604020202020204" pitchFamily="34" charset="0"/>
                <a:ea typeface="Calibri" panose="020F0502020204030204" pitchFamily="34" charset="0"/>
                <a:cs typeface="Arial" panose="020B0604020202020204" pitchFamily="34" charset="0"/>
              </a:rPr>
              <a:t>BY </a:t>
            </a:r>
            <a:r>
              <a:rPr lang="en-AU" sz="4000" b="1" i="1" dirty="0">
                <a:effectLst/>
                <a:latin typeface="Arial" panose="020B0604020202020204" pitchFamily="34" charset="0"/>
                <a:ea typeface="Calibri" panose="020F0502020204030204" pitchFamily="34" charset="0"/>
                <a:cs typeface="Arial" panose="020B0604020202020204" pitchFamily="34" charset="0"/>
              </a:rPr>
              <a:t>MAKING MESSAGES MOMENTOUS</a:t>
            </a:r>
            <a:endParaRPr lang="en-US" sz="4000" i="1" dirty="0">
              <a:highlight>
                <a:srgbClr val="01B4E7"/>
              </a:highlight>
              <a:latin typeface="Arial" panose="020B0604020202020204" pitchFamily="34" charset="0"/>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7ED1F730-046A-4FBB-BDA1-420CC5390E3B}"/>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8128793" y="145177"/>
            <a:ext cx="3923721" cy="1110006"/>
          </a:xfrm>
          <a:prstGeom prst="rect">
            <a:avLst/>
          </a:prstGeom>
        </p:spPr>
      </p:pic>
      <p:pic>
        <p:nvPicPr>
          <p:cNvPr id="10" name="Picture 9">
            <a:extLst>
              <a:ext uri="{FF2B5EF4-FFF2-40B4-BE49-F238E27FC236}">
                <a16:creationId xmlns:a16="http://schemas.microsoft.com/office/drawing/2014/main" id="{26CF6350-3646-4166-8434-66A9F3EFD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01" y="112724"/>
            <a:ext cx="1439461" cy="1445173"/>
          </a:xfrm>
          <a:prstGeom prst="rect">
            <a:avLst/>
          </a:prstGeom>
        </p:spPr>
      </p:pic>
      <p:sp>
        <p:nvSpPr>
          <p:cNvPr id="12" name="TextBox 11">
            <a:extLst>
              <a:ext uri="{FF2B5EF4-FFF2-40B4-BE49-F238E27FC236}">
                <a16:creationId xmlns:a16="http://schemas.microsoft.com/office/drawing/2014/main" id="{48B79229-6BEA-4996-B2F3-309018DE05A0}"/>
              </a:ext>
            </a:extLst>
          </p:cNvPr>
          <p:cNvSpPr txBox="1"/>
          <p:nvPr/>
        </p:nvSpPr>
        <p:spPr>
          <a:xfrm>
            <a:off x="2200758" y="4636689"/>
            <a:ext cx="7361695" cy="830997"/>
          </a:xfrm>
          <a:prstGeom prst="rect">
            <a:avLst/>
          </a:prstGeom>
          <a:noFill/>
        </p:spPr>
        <p:txBody>
          <a:bodyPr wrap="square">
            <a:spAutoFit/>
          </a:bodyPr>
          <a:lstStyle/>
          <a:p>
            <a:pPr algn="ctr"/>
            <a:r>
              <a:rPr lang="en-AU" sz="2400" b="1" i="1" u="none" strike="noStrike" dirty="0">
                <a:solidFill>
                  <a:srgbClr val="DB0F64"/>
                </a:solidFill>
                <a:effectLst/>
              </a:rPr>
              <a:t>Marketing Rotary - what our Clubs can do to promote through media and other avenues</a:t>
            </a:r>
            <a:endParaRPr lang="en-AU" sz="2400" dirty="0"/>
          </a:p>
        </p:txBody>
      </p:sp>
      <p:sp>
        <p:nvSpPr>
          <p:cNvPr id="13" name="TextBox 12">
            <a:extLst>
              <a:ext uri="{FF2B5EF4-FFF2-40B4-BE49-F238E27FC236}">
                <a16:creationId xmlns:a16="http://schemas.microsoft.com/office/drawing/2014/main" id="{183555DA-4E86-4BFD-BA26-AC16A8203EBF}"/>
              </a:ext>
            </a:extLst>
          </p:cNvPr>
          <p:cNvSpPr txBox="1"/>
          <p:nvPr/>
        </p:nvSpPr>
        <p:spPr>
          <a:xfrm>
            <a:off x="4014059" y="5839550"/>
            <a:ext cx="3735091" cy="707886"/>
          </a:xfrm>
          <a:prstGeom prst="rect">
            <a:avLst/>
          </a:prstGeom>
          <a:noFill/>
        </p:spPr>
        <p:txBody>
          <a:bodyPr wrap="square" rtlCol="0">
            <a:spAutoFit/>
          </a:bodyPr>
          <a:lstStyle/>
          <a:p>
            <a:pPr algn="ctr"/>
            <a:r>
              <a:rPr lang="en-AU" sz="2000" b="1" dirty="0">
                <a:solidFill>
                  <a:srgbClr val="17448F"/>
                </a:solidFill>
              </a:rPr>
              <a:t>Presenter</a:t>
            </a:r>
          </a:p>
          <a:p>
            <a:pPr algn="ctr"/>
            <a:r>
              <a:rPr lang="en-AU" sz="2000" b="1" dirty="0">
                <a:solidFill>
                  <a:srgbClr val="17448F"/>
                </a:solidFill>
              </a:rPr>
              <a:t>IPDG Merewyn Wright</a:t>
            </a:r>
          </a:p>
        </p:txBody>
      </p:sp>
      <p:sp>
        <p:nvSpPr>
          <p:cNvPr id="17" name="TextBox 16">
            <a:extLst>
              <a:ext uri="{FF2B5EF4-FFF2-40B4-BE49-F238E27FC236}">
                <a16:creationId xmlns:a16="http://schemas.microsoft.com/office/drawing/2014/main" id="{E3134688-EA51-44EB-813D-D2306EBD9B08}"/>
              </a:ext>
            </a:extLst>
          </p:cNvPr>
          <p:cNvSpPr txBox="1"/>
          <p:nvPr/>
        </p:nvSpPr>
        <p:spPr>
          <a:xfrm>
            <a:off x="2793567" y="188979"/>
            <a:ext cx="6176074" cy="923330"/>
          </a:xfrm>
          <a:prstGeom prst="rect">
            <a:avLst/>
          </a:prstGeom>
          <a:noFill/>
        </p:spPr>
        <p:txBody>
          <a:bodyPr wrap="square">
            <a:spAutoFit/>
          </a:bodyPr>
          <a:lstStyle/>
          <a:p>
            <a:pPr algn="ctr"/>
            <a:r>
              <a:rPr lang="en-AU" b="1" i="0" u="none" strike="noStrike" cap="all" dirty="0">
                <a:solidFill>
                  <a:srgbClr val="17448F"/>
                </a:solidFill>
                <a:effectLst/>
                <a:latin typeface="YAD7Rf0lmm4 0"/>
              </a:rPr>
              <a:t>ROTARY DISTRICT 9560</a:t>
            </a:r>
            <a:endParaRPr lang="en-AU" cap="all" dirty="0">
              <a:solidFill>
                <a:srgbClr val="17448F"/>
              </a:solidFill>
              <a:effectLst/>
              <a:latin typeface="YAD7Rf0lmm4 0"/>
            </a:endParaRPr>
          </a:p>
          <a:p>
            <a:pPr algn="ctr"/>
            <a:r>
              <a:rPr lang="en-AU" b="1" i="0" u="none" strike="noStrike" cap="all" dirty="0">
                <a:solidFill>
                  <a:srgbClr val="17448F"/>
                </a:solidFill>
                <a:effectLst/>
                <a:latin typeface="YAD7Rf0lmm4 0"/>
              </a:rPr>
              <a:t>monthly membership webinar</a:t>
            </a:r>
          </a:p>
          <a:p>
            <a:pPr algn="ctr"/>
            <a:r>
              <a:rPr lang="en-AU" b="1" cap="all" dirty="0">
                <a:solidFill>
                  <a:srgbClr val="17448F"/>
                </a:solidFill>
                <a:latin typeface="YAD7Rf0lmm4 0"/>
              </a:rPr>
              <a:t>7 February, 2022</a:t>
            </a:r>
            <a:endParaRPr lang="en-AU" cap="all" dirty="0">
              <a:solidFill>
                <a:srgbClr val="17448F"/>
              </a:solidFill>
              <a:effectLst/>
              <a:latin typeface="YAD7Rf0lmm4 0"/>
            </a:endParaRPr>
          </a:p>
        </p:txBody>
      </p:sp>
    </p:spTree>
    <p:custDataLst>
      <p:tags r:id="rId1"/>
    </p:custDataLst>
    <p:extLst>
      <p:ext uri="{BB962C8B-B14F-4D97-AF65-F5344CB8AC3E}">
        <p14:creationId xmlns:p14="http://schemas.microsoft.com/office/powerpoint/2010/main" val="3266733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8" y="480695"/>
            <a:ext cx="11506200" cy="859005"/>
          </a:xfrm>
        </p:spPr>
        <p:txBody>
          <a:bodyPr>
            <a:normAutofit fontScale="90000"/>
          </a:bodyPr>
          <a:lstStyle/>
          <a:p>
            <a:pPr marR="0" lvl="1" algn="l" defTabSz="914400" rtl="0" eaLnBrk="1" fontAlgn="auto" latinLnBrk="0" hangingPunct="1">
              <a:lnSpc>
                <a:spcPct val="100000"/>
              </a:lnSpc>
              <a:spcBef>
                <a:spcPts val="1200"/>
              </a:spcBef>
              <a:spcAft>
                <a:spcPts val="1200"/>
              </a:spcAft>
              <a:buClrTx/>
              <a:buSzTx/>
              <a:tabLst>
                <a:tab pos="1255713" algn="l"/>
              </a:tabLst>
              <a:defRPr/>
            </a:pPr>
            <a:r>
              <a:rPr lang="en-US" sz="4400" dirty="0">
                <a:solidFill>
                  <a:srgbClr val="FFFFFF"/>
                </a:solidFill>
              </a:rPr>
              <a:t>Making messages momentous</a:t>
            </a:r>
            <a:br>
              <a:rPr lang="en-US" sz="4400" dirty="0">
                <a:solidFill>
                  <a:srgbClr val="FFFFFF"/>
                </a:solidFill>
              </a:rPr>
            </a:br>
            <a:r>
              <a:rPr kumimoji="0" lang="en-US" sz="3100" b="1" i="1" u="none" strike="noStrike" kern="1200" cap="none" spc="0" normalizeH="0" baseline="0" noProof="0" dirty="0">
                <a:ln>
                  <a:noFill/>
                </a:ln>
                <a:solidFill>
                  <a:srgbClr val="FFFFFF"/>
                </a:solidFill>
                <a:effectLst/>
                <a:uLnTx/>
                <a:uFillTx/>
                <a:latin typeface="Arial" panose="020B0604020202020204"/>
                <a:ea typeface="+mn-ea"/>
                <a:cs typeface="+mn-cs"/>
              </a:rPr>
              <a:t>RESOURCES TO HELP YOU</a:t>
            </a:r>
            <a:endParaRPr lang="en-US" sz="4400"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751321"/>
            <a:ext cx="11506199" cy="2619202"/>
          </a:xfrm>
        </p:spPr>
        <p:txBody>
          <a:bodyPr>
            <a:normAutofit fontScale="85000" lnSpcReduction="20000"/>
          </a:bodyPr>
          <a:lstStyle/>
          <a:p>
            <a:pPr marL="514350" lvl="0" indent="-514350">
              <a:lnSpc>
                <a:spcPct val="107000"/>
              </a:lnSpc>
              <a:buAutoNum type="arabicPeriod"/>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MY ROTARY (you will need to sign in)</a:t>
            </a:r>
          </a:p>
          <a:p>
            <a:pPr marL="514350" lvl="0" indent="-514350">
              <a:lnSpc>
                <a:spcPct val="107000"/>
              </a:lnSpc>
              <a:buAutoNum type="arabicPeriod"/>
            </a:pPr>
            <a:endPar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endParaRPr>
          </a:p>
          <a:p>
            <a:pPr marL="514350" lvl="0" indent="-514350">
              <a:lnSpc>
                <a:spcPct val="107000"/>
              </a:lnSpc>
              <a:buAutoNum type="arabicPeriod"/>
            </a:pPr>
            <a:endParaRPr lang="en-AU" sz="1600" dirty="0">
              <a:solidFill>
                <a:srgbClr val="17448F"/>
              </a:solidFill>
              <a:effectLst/>
              <a:latin typeface="Arial" panose="020B0604020202020204" pitchFamily="34" charset="0"/>
              <a:ea typeface="Calibri" panose="020F0502020204030204" pitchFamily="34" charset="0"/>
              <a:cs typeface="Arial" panose="020B0604020202020204" pitchFamily="34" charset="0"/>
            </a:endParaRPr>
          </a:p>
          <a:p>
            <a:pPr marL="898525" indent="-414338">
              <a:lnSpc>
                <a:spcPct val="107000"/>
              </a:lnSpc>
              <a:buFont typeface="Wingdings" panose="05000000000000000000" pitchFamily="2" charset="2"/>
              <a:buChar char="Ø"/>
            </a:pPr>
            <a:r>
              <a:rPr lang="en-AU" sz="3000" b="1" dirty="0">
                <a:solidFill>
                  <a:srgbClr val="17448F"/>
                </a:solidFill>
                <a:effectLst/>
                <a:latin typeface="Arial" panose="020B0604020202020204" pitchFamily="34" charset="0"/>
                <a:ea typeface="Calibri" panose="020F0502020204030204" pitchFamily="34" charset="0"/>
                <a:cs typeface="Arial" panose="020B0604020202020204" pitchFamily="34" charset="0"/>
              </a:rPr>
              <a:t>Learning &amp; Reference / Learn by Topic /  Public </a:t>
            </a:r>
            <a:r>
              <a:rPr lang="en-AU" sz="3000" b="1" dirty="0">
                <a:solidFill>
                  <a:srgbClr val="17448F"/>
                </a:solidFill>
                <a:latin typeface="Arial" panose="020B0604020202020204" pitchFamily="34" charset="0"/>
                <a:ea typeface="Calibri" panose="020F0502020204030204" pitchFamily="34" charset="0"/>
                <a:cs typeface="Arial" panose="020B0604020202020204" pitchFamily="34" charset="0"/>
              </a:rPr>
              <a:t>relations </a:t>
            </a:r>
            <a:r>
              <a:rPr lang="en-AU" sz="3000" dirty="0">
                <a:solidFill>
                  <a:srgbClr val="17448F"/>
                </a:solidFill>
                <a:latin typeface="Arial" panose="020B0604020202020204" pitchFamily="34" charset="0"/>
                <a:ea typeface="Calibri" panose="020F0502020204030204" pitchFamily="34" charset="0"/>
                <a:cs typeface="Arial" panose="020B0604020202020204" pitchFamily="34" charset="0"/>
              </a:rPr>
              <a:t>– Overview of why and how to promote Rotary.</a:t>
            </a:r>
          </a:p>
          <a:p>
            <a:pPr marL="484187" indent="0">
              <a:lnSpc>
                <a:spcPct val="107000"/>
              </a:lnSpc>
              <a:buNone/>
            </a:pPr>
            <a:r>
              <a:rPr lang="en-AU" sz="3000" dirty="0">
                <a:solidFill>
                  <a:srgbClr val="17448F"/>
                </a:solidFill>
                <a:effectLst/>
                <a:latin typeface="Arial" panose="020B0604020202020204" pitchFamily="34" charset="0"/>
                <a:ea typeface="Calibri" panose="020F0502020204030204" pitchFamily="34" charset="0"/>
                <a:cs typeface="Arial" panose="020B0604020202020204" pitchFamily="34" charset="0"/>
              </a:rPr>
              <a:t>	 </a:t>
            </a:r>
            <a:r>
              <a:rPr lang="en-AU" sz="3000" dirty="0">
                <a:solidFill>
                  <a:srgbClr val="17448F"/>
                </a:solidFill>
                <a:effectLst/>
                <a:latin typeface="Arial" panose="020B0604020202020204" pitchFamily="34" charset="0"/>
                <a:ea typeface="Calibri" panose="020F0502020204030204" pitchFamily="34" charset="0"/>
                <a:cs typeface="Arial" panose="020B0604020202020204" pitchFamily="34" charset="0"/>
                <a:hlinkClick r:id="rId3"/>
              </a:rPr>
              <a:t>https://my.rotary.org/en/learning-reference/learn-topic/public-relations</a:t>
            </a:r>
            <a:endParaRPr lang="en-AU" sz="3000" dirty="0">
              <a:solidFill>
                <a:srgbClr val="17448F"/>
              </a:solidFill>
              <a:effectLst/>
              <a:latin typeface="Arial" panose="020B0604020202020204" pitchFamily="34" charset="0"/>
              <a:ea typeface="Calibri" panose="020F0502020204030204" pitchFamily="34" charset="0"/>
              <a:cs typeface="Arial" panose="020B0604020202020204" pitchFamily="34" charset="0"/>
            </a:endParaRPr>
          </a:p>
          <a:p>
            <a:pPr marL="484187" indent="0">
              <a:lnSpc>
                <a:spcPct val="107000"/>
              </a:lnSpc>
              <a:buNone/>
            </a:pPr>
            <a:endParaRPr lang="en-AU" sz="1600" dirty="0">
              <a:solidFill>
                <a:srgbClr val="17448F"/>
              </a:solidFill>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buNone/>
            </a:pPr>
            <a:endParaRPr lang="en-US" sz="4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20</a:t>
            </a:fld>
            <a:endParaRPr lang="en-US" dirty="0"/>
          </a:p>
        </p:txBody>
      </p:sp>
      <p:pic>
        <p:nvPicPr>
          <p:cNvPr id="6" name="Picture 5" descr="A picture containing text&#10;&#10;Description automatically generated">
            <a:extLst>
              <a:ext uri="{FF2B5EF4-FFF2-40B4-BE49-F238E27FC236}">
                <a16:creationId xmlns:a16="http://schemas.microsoft.com/office/drawing/2014/main" id="{9D40A1AA-CB02-4268-A92F-F0E05EF4A723}"/>
              </a:ext>
            </a:extLst>
          </p:cNvPr>
          <p:cNvPicPr>
            <a:picLocks noChangeAspect="1"/>
          </p:cNvPicPr>
          <p:nvPr/>
        </p:nvPicPr>
        <p:blipFill rotWithShape="1">
          <a:blip r:embed="rId4">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103831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8" y="480695"/>
            <a:ext cx="11506200" cy="859005"/>
          </a:xfrm>
        </p:spPr>
        <p:txBody>
          <a:bodyPr>
            <a:normAutofit fontScale="90000"/>
          </a:bodyPr>
          <a:lstStyle/>
          <a:p>
            <a:pPr marR="0" lvl="1" algn="l" defTabSz="914400" rtl="0" eaLnBrk="1" fontAlgn="auto" latinLnBrk="0" hangingPunct="1">
              <a:lnSpc>
                <a:spcPct val="100000"/>
              </a:lnSpc>
              <a:spcBef>
                <a:spcPts val="1200"/>
              </a:spcBef>
              <a:spcAft>
                <a:spcPts val="1200"/>
              </a:spcAft>
              <a:buClrTx/>
              <a:buSzTx/>
              <a:tabLst>
                <a:tab pos="1255713" algn="l"/>
              </a:tabLst>
              <a:defRPr/>
            </a:pPr>
            <a:r>
              <a:rPr lang="en-US" sz="4400" dirty="0">
                <a:solidFill>
                  <a:srgbClr val="FFFFFF"/>
                </a:solidFill>
              </a:rPr>
              <a:t>Making messages momentous</a:t>
            </a:r>
            <a:br>
              <a:rPr lang="en-US" sz="4400" dirty="0">
                <a:solidFill>
                  <a:srgbClr val="FFFFFF"/>
                </a:solidFill>
              </a:rPr>
            </a:br>
            <a:r>
              <a:rPr kumimoji="0" lang="en-US" sz="3100" b="1" i="1" u="none" strike="noStrike" kern="1200" cap="none" spc="0" normalizeH="0" baseline="0" noProof="0" dirty="0">
                <a:ln>
                  <a:noFill/>
                </a:ln>
                <a:solidFill>
                  <a:srgbClr val="FFFFFF"/>
                </a:solidFill>
                <a:effectLst/>
                <a:uLnTx/>
                <a:uFillTx/>
                <a:latin typeface="Arial" panose="020B0604020202020204"/>
                <a:ea typeface="+mn-ea"/>
                <a:cs typeface="+mn-cs"/>
              </a:rPr>
              <a:t>RESOURCES TO HELP YOU</a:t>
            </a:r>
            <a:endParaRPr lang="en-US" sz="4400"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704826"/>
            <a:ext cx="11692468" cy="2619202"/>
          </a:xfrm>
        </p:spPr>
        <p:txBody>
          <a:bodyPr>
            <a:normAutofit/>
          </a:bodyPr>
          <a:lstStyle/>
          <a:p>
            <a:pPr marL="514350" lvl="0" indent="-514350">
              <a:lnSpc>
                <a:spcPct val="107000"/>
              </a:lnSpc>
              <a:buAutoNum type="arabicPeriod"/>
            </a:pPr>
            <a:r>
              <a:rPr lang="en-AU" dirty="0">
                <a:solidFill>
                  <a:srgbClr val="17448F"/>
                </a:solidFill>
                <a:effectLst/>
                <a:latin typeface="Arial" panose="020B0604020202020204" pitchFamily="34" charset="0"/>
                <a:ea typeface="Calibri" panose="020F0502020204030204" pitchFamily="34" charset="0"/>
                <a:cs typeface="Arial" panose="020B0604020202020204" pitchFamily="34" charset="0"/>
              </a:rPr>
              <a:t>MY ROTARY </a:t>
            </a:r>
            <a:r>
              <a:rPr lang="en-AU" sz="1600" dirty="0">
                <a:solidFill>
                  <a:srgbClr val="17448F"/>
                </a:solidFill>
                <a:effectLst/>
                <a:latin typeface="Arial" panose="020B0604020202020204" pitchFamily="34" charset="0"/>
                <a:ea typeface="Calibri" panose="020F0502020204030204" pitchFamily="34" charset="0"/>
                <a:cs typeface="Arial" panose="020B0604020202020204" pitchFamily="34" charset="0"/>
              </a:rPr>
              <a:t>(you will need to sign in)</a:t>
            </a:r>
            <a:endParaRPr lang="en-AU" sz="1600" dirty="0">
              <a:solidFill>
                <a:srgbClr val="17448F"/>
              </a:solidFill>
              <a:latin typeface="Arial" panose="020B0604020202020204" pitchFamily="34" charset="0"/>
              <a:ea typeface="Calibri" panose="020F0502020204030204" pitchFamily="34" charset="0"/>
              <a:cs typeface="Arial" panose="020B0604020202020204" pitchFamily="34" charset="0"/>
            </a:endParaRPr>
          </a:p>
          <a:p>
            <a:pPr marL="1162050" indent="-677863">
              <a:lnSpc>
                <a:spcPct val="107000"/>
              </a:lnSpc>
              <a:buFont typeface="Wingdings" panose="05000000000000000000" pitchFamily="2" charset="2"/>
              <a:buChar char="Ø"/>
            </a:pPr>
            <a:r>
              <a:rPr lang="en-AU" sz="2000" dirty="0">
                <a:solidFill>
                  <a:srgbClr val="17448F"/>
                </a:solidFill>
                <a:effectLst/>
                <a:latin typeface="Arial" panose="020B0604020202020204" pitchFamily="34" charset="0"/>
                <a:ea typeface="Calibri" panose="020F0502020204030204" pitchFamily="34" charset="0"/>
                <a:cs typeface="Arial" panose="020B0604020202020204" pitchFamily="34" charset="0"/>
              </a:rPr>
              <a:t>Learning Center Courses (Learning &amp; Reference / Learning Center)</a:t>
            </a:r>
          </a:p>
          <a:p>
            <a:pPr marL="542925" lvl="0" indent="-542925">
              <a:lnSpc>
                <a:spcPct val="107000"/>
              </a:lnSpc>
              <a:buFont typeface="Wingdings" panose="05000000000000000000" pitchFamily="2" charset="2"/>
              <a:buChar char=""/>
            </a:pPr>
            <a:endParaRPr lang="en-US" sz="4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21</a:t>
            </a:fld>
            <a:endParaRPr lang="en-US" dirty="0"/>
          </a:p>
        </p:txBody>
      </p:sp>
      <p:pic>
        <p:nvPicPr>
          <p:cNvPr id="6" name="Picture 5" descr="A picture containing text&#10;&#10;Description automatically generated">
            <a:extLst>
              <a:ext uri="{FF2B5EF4-FFF2-40B4-BE49-F238E27FC236}">
                <a16:creationId xmlns:a16="http://schemas.microsoft.com/office/drawing/2014/main" id="{9D40A1AA-CB02-4268-A92F-F0E05EF4A723}"/>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grpSp>
        <p:nvGrpSpPr>
          <p:cNvPr id="4" name="Group 3">
            <a:extLst>
              <a:ext uri="{FF2B5EF4-FFF2-40B4-BE49-F238E27FC236}">
                <a16:creationId xmlns:a16="http://schemas.microsoft.com/office/drawing/2014/main" id="{0985BDEF-E2F2-4F5B-82E7-1F70285FF7A4}"/>
              </a:ext>
            </a:extLst>
          </p:cNvPr>
          <p:cNvGrpSpPr/>
          <p:nvPr/>
        </p:nvGrpSpPr>
        <p:grpSpPr>
          <a:xfrm>
            <a:off x="1628289" y="2850472"/>
            <a:ext cx="9346838" cy="1752845"/>
            <a:chOff x="1628289" y="2850472"/>
            <a:chExt cx="9346838" cy="1752845"/>
          </a:xfrm>
        </p:grpSpPr>
        <p:pic>
          <p:nvPicPr>
            <p:cNvPr id="9" name="Picture 8">
              <a:extLst>
                <a:ext uri="{FF2B5EF4-FFF2-40B4-BE49-F238E27FC236}">
                  <a16:creationId xmlns:a16="http://schemas.microsoft.com/office/drawing/2014/main" id="{DE418B3A-944D-4110-8C4F-D12BF78B8C31}"/>
                </a:ext>
              </a:extLst>
            </p:cNvPr>
            <p:cNvPicPr>
              <a:picLocks noChangeAspect="1"/>
            </p:cNvPicPr>
            <p:nvPr/>
          </p:nvPicPr>
          <p:blipFill rotWithShape="1">
            <a:blip r:embed="rId4"/>
            <a:srcRect b="44159"/>
            <a:stretch/>
          </p:blipFill>
          <p:spPr>
            <a:xfrm>
              <a:off x="1628289" y="2891715"/>
              <a:ext cx="4505954" cy="1670358"/>
            </a:xfrm>
            <a:prstGeom prst="rect">
              <a:avLst/>
            </a:prstGeom>
          </p:spPr>
        </p:pic>
        <p:pic>
          <p:nvPicPr>
            <p:cNvPr id="11" name="Picture 10">
              <a:extLst>
                <a:ext uri="{FF2B5EF4-FFF2-40B4-BE49-F238E27FC236}">
                  <a16:creationId xmlns:a16="http://schemas.microsoft.com/office/drawing/2014/main" id="{55435E91-BC2F-4389-B80E-4FA85DEB6764}"/>
                </a:ext>
              </a:extLst>
            </p:cNvPr>
            <p:cNvPicPr>
              <a:picLocks noChangeAspect="1"/>
            </p:cNvPicPr>
            <p:nvPr/>
          </p:nvPicPr>
          <p:blipFill rotWithShape="1">
            <a:blip r:embed="rId5"/>
            <a:srcRect b="2588"/>
            <a:stretch/>
          </p:blipFill>
          <p:spPr>
            <a:xfrm>
              <a:off x="6410127" y="2891714"/>
              <a:ext cx="2162477" cy="1670359"/>
            </a:xfrm>
            <a:prstGeom prst="rect">
              <a:avLst/>
            </a:prstGeom>
          </p:spPr>
        </p:pic>
        <p:pic>
          <p:nvPicPr>
            <p:cNvPr id="13" name="Picture 12">
              <a:extLst>
                <a:ext uri="{FF2B5EF4-FFF2-40B4-BE49-F238E27FC236}">
                  <a16:creationId xmlns:a16="http://schemas.microsoft.com/office/drawing/2014/main" id="{B4872294-B223-4E07-8ECE-0D1720C5DA94}"/>
                </a:ext>
              </a:extLst>
            </p:cNvPr>
            <p:cNvPicPr>
              <a:picLocks noChangeAspect="1"/>
            </p:cNvPicPr>
            <p:nvPr/>
          </p:nvPicPr>
          <p:blipFill>
            <a:blip r:embed="rId6"/>
            <a:stretch>
              <a:fillRect/>
            </a:stretch>
          </p:blipFill>
          <p:spPr>
            <a:xfrm>
              <a:off x="8879335" y="2850472"/>
              <a:ext cx="2095792" cy="1752845"/>
            </a:xfrm>
            <a:prstGeom prst="rect">
              <a:avLst/>
            </a:prstGeom>
          </p:spPr>
        </p:pic>
      </p:grpSp>
      <p:pic>
        <p:nvPicPr>
          <p:cNvPr id="15" name="Picture 14">
            <a:extLst>
              <a:ext uri="{FF2B5EF4-FFF2-40B4-BE49-F238E27FC236}">
                <a16:creationId xmlns:a16="http://schemas.microsoft.com/office/drawing/2014/main" id="{D130F74A-D78E-4E46-B415-C8BA391E4C75}"/>
              </a:ext>
            </a:extLst>
          </p:cNvPr>
          <p:cNvPicPr>
            <a:picLocks noChangeAspect="1"/>
          </p:cNvPicPr>
          <p:nvPr/>
        </p:nvPicPr>
        <p:blipFill>
          <a:blip r:embed="rId7"/>
          <a:stretch>
            <a:fillRect/>
          </a:stretch>
        </p:blipFill>
        <p:spPr>
          <a:xfrm>
            <a:off x="1628289" y="4901117"/>
            <a:ext cx="6687483" cy="1695687"/>
          </a:xfrm>
          <a:prstGeom prst="rect">
            <a:avLst/>
          </a:prstGeom>
        </p:spPr>
      </p:pic>
    </p:spTree>
    <p:custDataLst>
      <p:tags r:id="rId1"/>
    </p:custDataLst>
    <p:extLst>
      <p:ext uri="{BB962C8B-B14F-4D97-AF65-F5344CB8AC3E}">
        <p14:creationId xmlns:p14="http://schemas.microsoft.com/office/powerpoint/2010/main" val="42680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8" y="480695"/>
            <a:ext cx="11506200" cy="859005"/>
          </a:xfrm>
        </p:spPr>
        <p:txBody>
          <a:bodyPr>
            <a:normAutofit fontScale="90000"/>
          </a:bodyPr>
          <a:lstStyle/>
          <a:p>
            <a:pPr marR="0" lvl="1" algn="l" defTabSz="914400" rtl="0" eaLnBrk="1" fontAlgn="auto" latinLnBrk="0" hangingPunct="1">
              <a:lnSpc>
                <a:spcPct val="100000"/>
              </a:lnSpc>
              <a:spcBef>
                <a:spcPts val="1200"/>
              </a:spcBef>
              <a:spcAft>
                <a:spcPts val="1200"/>
              </a:spcAft>
              <a:buClrTx/>
              <a:buSzTx/>
              <a:tabLst>
                <a:tab pos="1255713" algn="l"/>
              </a:tabLst>
              <a:defRPr/>
            </a:pPr>
            <a:r>
              <a:rPr lang="en-US" sz="4400" dirty="0">
                <a:solidFill>
                  <a:srgbClr val="FFFFFF"/>
                </a:solidFill>
              </a:rPr>
              <a:t>Making messages momentous</a:t>
            </a:r>
            <a:br>
              <a:rPr lang="en-US" sz="4400" dirty="0">
                <a:solidFill>
                  <a:srgbClr val="FFFFFF"/>
                </a:solidFill>
              </a:rPr>
            </a:br>
            <a:r>
              <a:rPr kumimoji="0" lang="en-US" sz="3100" b="1" i="1" u="none" strike="noStrike" kern="1200" cap="none" spc="0" normalizeH="0" baseline="0" noProof="0" dirty="0">
                <a:ln>
                  <a:noFill/>
                </a:ln>
                <a:solidFill>
                  <a:srgbClr val="FFFFFF"/>
                </a:solidFill>
                <a:effectLst/>
                <a:uLnTx/>
                <a:uFillTx/>
                <a:latin typeface="Arial" panose="020B0604020202020204"/>
                <a:ea typeface="+mn-ea"/>
                <a:cs typeface="+mn-cs"/>
              </a:rPr>
              <a:t>RESOURCES TO HELP YOU</a:t>
            </a:r>
            <a:endParaRPr lang="en-US" sz="4400"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704825"/>
            <a:ext cx="11692468" cy="4344199"/>
          </a:xfrm>
        </p:spPr>
        <p:txBody>
          <a:bodyPr>
            <a:normAutofit/>
          </a:bodyPr>
          <a:lstStyle/>
          <a:p>
            <a:pPr marL="514350" lvl="0" indent="-514350">
              <a:lnSpc>
                <a:spcPct val="107000"/>
              </a:lnSpc>
              <a:buAutoNum type="arabicPeriod"/>
            </a:pPr>
            <a:r>
              <a:rPr lang="en-AU" sz="2800" dirty="0">
                <a:solidFill>
                  <a:srgbClr val="17448F"/>
                </a:solidFill>
                <a:effectLst/>
                <a:latin typeface="Arial" panose="020B0604020202020204" pitchFamily="34" charset="0"/>
                <a:ea typeface="Calibri" panose="020F0502020204030204" pitchFamily="34" charset="0"/>
                <a:cs typeface="Arial" panose="020B0604020202020204" pitchFamily="34" charset="0"/>
              </a:rPr>
              <a:t>MY ROTARY (you will need to sign in)</a:t>
            </a:r>
          </a:p>
          <a:p>
            <a:pPr marL="1162050" indent="-677863">
              <a:lnSpc>
                <a:spcPct val="107000"/>
              </a:lnSpc>
              <a:buFont typeface="Wingdings" panose="05000000000000000000" pitchFamily="2" charset="2"/>
              <a:buChar char="Ø"/>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Brand Center </a:t>
            </a:r>
            <a:r>
              <a:rPr lang="en-AU" sz="1600" dirty="0">
                <a:solidFill>
                  <a:srgbClr val="17448F"/>
                </a:solidFill>
                <a:effectLst/>
                <a:latin typeface="Arial" panose="020B0604020202020204" pitchFamily="34" charset="0"/>
                <a:ea typeface="Calibri" panose="020F0502020204030204" pitchFamily="34" charset="0"/>
                <a:cs typeface="Arial" panose="020B0604020202020204" pitchFamily="34" charset="0"/>
              </a:rPr>
              <a:t>(Look under Member Center tab)</a:t>
            </a:r>
          </a:p>
          <a:p>
            <a:pPr marL="542925" lvl="0" indent="-542925">
              <a:lnSpc>
                <a:spcPct val="107000"/>
              </a:lnSpc>
              <a:buFont typeface="Wingdings" panose="05000000000000000000" pitchFamily="2" charset="2"/>
              <a:buChar char=""/>
            </a:pPr>
            <a:endParaRPr lang="en-US" sz="4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22</a:t>
            </a:fld>
            <a:endParaRPr lang="en-US" dirty="0"/>
          </a:p>
        </p:txBody>
      </p:sp>
      <p:pic>
        <p:nvPicPr>
          <p:cNvPr id="6" name="Picture 5" descr="A picture containing text&#10;&#10;Description automatically generated">
            <a:extLst>
              <a:ext uri="{FF2B5EF4-FFF2-40B4-BE49-F238E27FC236}">
                <a16:creationId xmlns:a16="http://schemas.microsoft.com/office/drawing/2014/main" id="{9D40A1AA-CB02-4268-A92F-F0E05EF4A723}"/>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grpSp>
        <p:nvGrpSpPr>
          <p:cNvPr id="16" name="Group 15">
            <a:extLst>
              <a:ext uri="{FF2B5EF4-FFF2-40B4-BE49-F238E27FC236}">
                <a16:creationId xmlns:a16="http://schemas.microsoft.com/office/drawing/2014/main" id="{56FA958F-239B-4705-B0D4-8D477A8C96A4}"/>
              </a:ext>
            </a:extLst>
          </p:cNvPr>
          <p:cNvGrpSpPr/>
          <p:nvPr/>
        </p:nvGrpSpPr>
        <p:grpSpPr>
          <a:xfrm>
            <a:off x="2888843" y="2907157"/>
            <a:ext cx="6071788" cy="3647053"/>
            <a:chOff x="2344980" y="2796411"/>
            <a:chExt cx="6186909" cy="3708635"/>
          </a:xfrm>
        </p:grpSpPr>
        <p:pic>
          <p:nvPicPr>
            <p:cNvPr id="4" name="Picture 3">
              <a:extLst>
                <a:ext uri="{FF2B5EF4-FFF2-40B4-BE49-F238E27FC236}">
                  <a16:creationId xmlns:a16="http://schemas.microsoft.com/office/drawing/2014/main" id="{87A86AD8-4CCD-489C-A0AE-53446D606F72}"/>
                </a:ext>
              </a:extLst>
            </p:cNvPr>
            <p:cNvPicPr>
              <a:picLocks noChangeAspect="1"/>
            </p:cNvPicPr>
            <p:nvPr/>
          </p:nvPicPr>
          <p:blipFill rotWithShape="1">
            <a:blip r:embed="rId4"/>
            <a:srcRect b="24369"/>
            <a:stretch/>
          </p:blipFill>
          <p:spPr>
            <a:xfrm>
              <a:off x="2344980" y="2796411"/>
              <a:ext cx="6186909" cy="1744699"/>
            </a:xfrm>
            <a:prstGeom prst="rect">
              <a:avLst/>
            </a:prstGeom>
          </p:spPr>
        </p:pic>
        <p:pic>
          <p:nvPicPr>
            <p:cNvPr id="9" name="Picture 8">
              <a:extLst>
                <a:ext uri="{FF2B5EF4-FFF2-40B4-BE49-F238E27FC236}">
                  <a16:creationId xmlns:a16="http://schemas.microsoft.com/office/drawing/2014/main" id="{3B208BE6-C0DB-4F16-B3AC-E799DB7F515D}"/>
                </a:ext>
              </a:extLst>
            </p:cNvPr>
            <p:cNvPicPr>
              <a:picLocks noChangeAspect="1"/>
            </p:cNvPicPr>
            <p:nvPr/>
          </p:nvPicPr>
          <p:blipFill rotWithShape="1">
            <a:blip r:embed="rId5"/>
            <a:srcRect b="21765"/>
            <a:stretch/>
          </p:blipFill>
          <p:spPr>
            <a:xfrm>
              <a:off x="2424697" y="4737271"/>
              <a:ext cx="6107191" cy="1767775"/>
            </a:xfrm>
            <a:prstGeom prst="rect">
              <a:avLst/>
            </a:prstGeom>
          </p:spPr>
        </p:pic>
      </p:grpSp>
      <p:grpSp>
        <p:nvGrpSpPr>
          <p:cNvPr id="17" name="Group 16">
            <a:extLst>
              <a:ext uri="{FF2B5EF4-FFF2-40B4-BE49-F238E27FC236}">
                <a16:creationId xmlns:a16="http://schemas.microsoft.com/office/drawing/2014/main" id="{345858DB-E5DD-4FB5-9553-9A87145F1702}"/>
              </a:ext>
            </a:extLst>
          </p:cNvPr>
          <p:cNvGrpSpPr/>
          <p:nvPr/>
        </p:nvGrpSpPr>
        <p:grpSpPr>
          <a:xfrm>
            <a:off x="8948406" y="1859339"/>
            <a:ext cx="2701727" cy="2095637"/>
            <a:chOff x="9397969" y="1859340"/>
            <a:chExt cx="2252164" cy="1569660"/>
          </a:xfrm>
        </p:grpSpPr>
        <p:sp>
          <p:nvSpPr>
            <p:cNvPr id="10" name="Arrow: Left 9">
              <a:extLst>
                <a:ext uri="{FF2B5EF4-FFF2-40B4-BE49-F238E27FC236}">
                  <a16:creationId xmlns:a16="http://schemas.microsoft.com/office/drawing/2014/main" id="{01DE3CBF-CE5F-45C6-9664-FF60D8B0DC77}"/>
                </a:ext>
              </a:extLst>
            </p:cNvPr>
            <p:cNvSpPr/>
            <p:nvPr/>
          </p:nvSpPr>
          <p:spPr>
            <a:xfrm rot="19998329">
              <a:off x="9397969" y="2598500"/>
              <a:ext cx="600421" cy="259227"/>
            </a:xfrm>
            <a:prstGeom prst="leftArrow">
              <a:avLst/>
            </a:prstGeom>
            <a:solidFill>
              <a:srgbClr val="D9185C"/>
            </a:solidFill>
            <a:ln>
              <a:solidFill>
                <a:srgbClr val="D918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D9185C"/>
                </a:solidFill>
              </a:endParaRPr>
            </a:p>
          </p:txBody>
        </p:sp>
        <p:sp>
          <p:nvSpPr>
            <p:cNvPr id="11" name="TextBox 10">
              <a:extLst>
                <a:ext uri="{FF2B5EF4-FFF2-40B4-BE49-F238E27FC236}">
                  <a16:creationId xmlns:a16="http://schemas.microsoft.com/office/drawing/2014/main" id="{02398A01-D740-4696-8764-401B402D1576}"/>
                </a:ext>
              </a:extLst>
            </p:cNvPr>
            <p:cNvSpPr txBox="1"/>
            <p:nvPr/>
          </p:nvSpPr>
          <p:spPr>
            <a:xfrm>
              <a:off x="10191648" y="1859340"/>
              <a:ext cx="1458485" cy="1569660"/>
            </a:xfrm>
            <a:prstGeom prst="rect">
              <a:avLst/>
            </a:prstGeom>
            <a:noFill/>
          </p:spPr>
          <p:txBody>
            <a:bodyPr wrap="square" rtlCol="0">
              <a:spAutoFit/>
            </a:bodyPr>
            <a:lstStyle/>
            <a:p>
              <a:r>
                <a:rPr lang="en-AU" sz="1600" dirty="0">
                  <a:solidFill>
                    <a:srgbClr val="17448F"/>
                  </a:solidFill>
                </a:rPr>
                <a:t>Includes template to create &amp; download your own club logo</a:t>
              </a:r>
            </a:p>
          </p:txBody>
        </p:sp>
      </p:grpSp>
      <p:sp>
        <p:nvSpPr>
          <p:cNvPr id="14" name="Arrow: Left 13">
            <a:extLst>
              <a:ext uri="{FF2B5EF4-FFF2-40B4-BE49-F238E27FC236}">
                <a16:creationId xmlns:a16="http://schemas.microsoft.com/office/drawing/2014/main" id="{CCD01909-013C-4775-8260-3C4F55DC0CB6}"/>
              </a:ext>
            </a:extLst>
          </p:cNvPr>
          <p:cNvSpPr/>
          <p:nvPr/>
        </p:nvSpPr>
        <p:spPr>
          <a:xfrm rot="11805140">
            <a:off x="1839903" y="3490638"/>
            <a:ext cx="1090478" cy="313841"/>
          </a:xfrm>
          <a:prstGeom prst="leftArrow">
            <a:avLst/>
          </a:prstGeom>
          <a:solidFill>
            <a:srgbClr val="D9185C"/>
          </a:solidFill>
          <a:ln>
            <a:solidFill>
              <a:srgbClr val="D918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D9185C"/>
              </a:solidFill>
            </a:endParaRPr>
          </a:p>
        </p:txBody>
      </p:sp>
      <p:sp>
        <p:nvSpPr>
          <p:cNvPr id="15" name="TextBox 14">
            <a:extLst>
              <a:ext uri="{FF2B5EF4-FFF2-40B4-BE49-F238E27FC236}">
                <a16:creationId xmlns:a16="http://schemas.microsoft.com/office/drawing/2014/main" id="{C17BF7DD-53CE-4055-84E5-225132CB63F0}"/>
              </a:ext>
            </a:extLst>
          </p:cNvPr>
          <p:cNvSpPr txBox="1"/>
          <p:nvPr/>
        </p:nvSpPr>
        <p:spPr>
          <a:xfrm>
            <a:off x="424165" y="2978777"/>
            <a:ext cx="1277892" cy="2062103"/>
          </a:xfrm>
          <a:prstGeom prst="rect">
            <a:avLst/>
          </a:prstGeom>
          <a:noFill/>
          <a:ln>
            <a:solidFill>
              <a:srgbClr val="16468F"/>
            </a:solidFill>
          </a:ln>
        </p:spPr>
        <p:txBody>
          <a:bodyPr wrap="square" rtlCol="0">
            <a:spAutoFit/>
          </a:bodyPr>
          <a:lstStyle/>
          <a:p>
            <a:r>
              <a:rPr lang="en-AU" sz="1600" dirty="0">
                <a:solidFill>
                  <a:srgbClr val="17448F"/>
                </a:solidFill>
              </a:rPr>
              <a:t>Includes templates to create your own People of Action ads with your photos</a:t>
            </a:r>
          </a:p>
        </p:txBody>
      </p:sp>
      <p:sp>
        <p:nvSpPr>
          <p:cNvPr id="20" name="Arrow: Left 19">
            <a:extLst>
              <a:ext uri="{FF2B5EF4-FFF2-40B4-BE49-F238E27FC236}">
                <a16:creationId xmlns:a16="http://schemas.microsoft.com/office/drawing/2014/main" id="{EE60F527-80BF-4F05-BF4F-3B5E82628EC8}"/>
              </a:ext>
            </a:extLst>
          </p:cNvPr>
          <p:cNvSpPr/>
          <p:nvPr/>
        </p:nvSpPr>
        <p:spPr>
          <a:xfrm rot="10028528">
            <a:off x="2173607" y="5387629"/>
            <a:ext cx="751062" cy="334495"/>
          </a:xfrm>
          <a:prstGeom prst="leftArrow">
            <a:avLst/>
          </a:prstGeom>
          <a:solidFill>
            <a:srgbClr val="D9185C"/>
          </a:solidFill>
          <a:ln>
            <a:solidFill>
              <a:srgbClr val="D918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D9185C"/>
              </a:solidFill>
            </a:endParaRPr>
          </a:p>
        </p:txBody>
      </p:sp>
      <p:sp>
        <p:nvSpPr>
          <p:cNvPr id="21" name="TextBox 20">
            <a:extLst>
              <a:ext uri="{FF2B5EF4-FFF2-40B4-BE49-F238E27FC236}">
                <a16:creationId xmlns:a16="http://schemas.microsoft.com/office/drawing/2014/main" id="{145D2812-B934-4640-B509-E4FE1F63ABAA}"/>
              </a:ext>
            </a:extLst>
          </p:cNvPr>
          <p:cNvSpPr txBox="1"/>
          <p:nvPr/>
        </p:nvSpPr>
        <p:spPr>
          <a:xfrm>
            <a:off x="424166" y="5262890"/>
            <a:ext cx="1588422" cy="1077218"/>
          </a:xfrm>
          <a:prstGeom prst="rect">
            <a:avLst/>
          </a:prstGeom>
          <a:noFill/>
          <a:ln>
            <a:solidFill>
              <a:srgbClr val="16468F"/>
            </a:solidFill>
          </a:ln>
        </p:spPr>
        <p:txBody>
          <a:bodyPr wrap="square" rtlCol="0">
            <a:spAutoFit/>
          </a:bodyPr>
          <a:lstStyle/>
          <a:p>
            <a:r>
              <a:rPr lang="en-AU" sz="1600" dirty="0">
                <a:solidFill>
                  <a:srgbClr val="17448F"/>
                </a:solidFill>
              </a:rPr>
              <a:t>Templates for club brochures, news releases, posters &amp; more</a:t>
            </a:r>
          </a:p>
        </p:txBody>
      </p:sp>
    </p:spTree>
    <p:custDataLst>
      <p:tags r:id="rId1"/>
    </p:custDataLst>
    <p:extLst>
      <p:ext uri="{BB962C8B-B14F-4D97-AF65-F5344CB8AC3E}">
        <p14:creationId xmlns:p14="http://schemas.microsoft.com/office/powerpoint/2010/main" val="196277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22DD5B-A42F-4AD3-A6BE-66C18646FD20}"/>
              </a:ext>
            </a:extLst>
          </p:cNvPr>
          <p:cNvSpPr>
            <a:spLocks noGrp="1"/>
          </p:cNvSpPr>
          <p:nvPr>
            <p:ph type="body" sz="quarter" idx="14"/>
          </p:nvPr>
        </p:nvSpPr>
        <p:spPr>
          <a:xfrm>
            <a:off x="554567" y="1615734"/>
            <a:ext cx="5144576" cy="457624"/>
          </a:xfrm>
        </p:spPr>
        <p:txBody>
          <a:bodyPr/>
          <a:lstStyle/>
          <a:p>
            <a:r>
              <a:rPr lang="en-AU" sz="2400" dirty="0"/>
              <a:t>PEOPLE OF ACTION CAMPAIGN</a:t>
            </a:r>
          </a:p>
        </p:txBody>
      </p:sp>
      <p:sp>
        <p:nvSpPr>
          <p:cNvPr id="4" name="Subtitle 3">
            <a:extLst>
              <a:ext uri="{FF2B5EF4-FFF2-40B4-BE49-F238E27FC236}">
                <a16:creationId xmlns:a16="http://schemas.microsoft.com/office/drawing/2014/main" id="{1B31DBBC-72B5-4C68-8371-080739149D1B}"/>
              </a:ext>
            </a:extLst>
          </p:cNvPr>
          <p:cNvSpPr>
            <a:spLocks noGrp="1"/>
          </p:cNvSpPr>
          <p:nvPr>
            <p:ph type="subTitle" idx="1"/>
          </p:nvPr>
        </p:nvSpPr>
        <p:spPr>
          <a:xfrm>
            <a:off x="554567" y="2326358"/>
            <a:ext cx="4986867" cy="4306917"/>
          </a:xfrm>
        </p:spPr>
        <p:txBody>
          <a:bodyPr>
            <a:normAutofit lnSpcReduction="10000"/>
          </a:bodyPr>
          <a:lstStyle/>
          <a:p>
            <a:r>
              <a:rPr lang="en-AU" sz="1800" dirty="0"/>
              <a:t>Although many people recognize Rotary’s name, we know that too many prospective members and supporters don’t understand who we are or what we do. People of Action messages capture and reflect the essence of who we are. It’s a way of talking about ourselves so that people outside Rotary better understand what connects us as committed volunteers who channel our skills and expertise into taking action to solve problems in our communities and around the world.</a:t>
            </a:r>
          </a:p>
          <a:p>
            <a:endParaRPr lang="en-AU" sz="1800" dirty="0"/>
          </a:p>
          <a:p>
            <a:r>
              <a:rPr lang="en-AU" sz="1800" dirty="0"/>
              <a:t>The People of Action message provides a simple, consistent answer to the question, “What is Rotary?” and rallies us around a single idea: telling — and showing — the world that we are people of action.</a:t>
            </a:r>
          </a:p>
        </p:txBody>
      </p:sp>
      <p:sp>
        <p:nvSpPr>
          <p:cNvPr id="5" name="Slide Number Placeholder 4">
            <a:extLst>
              <a:ext uri="{FF2B5EF4-FFF2-40B4-BE49-F238E27FC236}">
                <a16:creationId xmlns:a16="http://schemas.microsoft.com/office/drawing/2014/main" id="{4FC39EB9-5FF7-428E-A28D-8557A1733F81}"/>
              </a:ext>
            </a:extLst>
          </p:cNvPr>
          <p:cNvSpPr>
            <a:spLocks noGrp="1"/>
          </p:cNvSpPr>
          <p:nvPr>
            <p:ph type="sldNum" sz="quarter" idx="15"/>
          </p:nvPr>
        </p:nvSpPr>
        <p:spPr/>
        <p:txBody>
          <a:bodyPr/>
          <a:lstStyle/>
          <a:p>
            <a:fld id="{97A94E25-127B-4C48-AF96-44BA7B823777}" type="slidenum">
              <a:rPr lang="en-US" smtClean="0"/>
              <a:pPr/>
              <a:t>23</a:t>
            </a:fld>
            <a:endParaRPr lang="en-US" dirty="0"/>
          </a:p>
        </p:txBody>
      </p:sp>
      <p:pic>
        <p:nvPicPr>
          <p:cNvPr id="9" name="Picture 8" descr="Logo&#10;&#10;Description automatically generated">
            <a:extLst>
              <a:ext uri="{FF2B5EF4-FFF2-40B4-BE49-F238E27FC236}">
                <a16:creationId xmlns:a16="http://schemas.microsoft.com/office/drawing/2014/main" id="{531BE870-EAA7-468D-9BDB-054C858E8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473" y="527580"/>
            <a:ext cx="4047752" cy="835154"/>
          </a:xfrm>
          <a:prstGeom prst="rect">
            <a:avLst/>
          </a:prstGeom>
        </p:spPr>
      </p:pic>
      <p:pic>
        <p:nvPicPr>
          <p:cNvPr id="11" name="Picture 10">
            <a:extLst>
              <a:ext uri="{FF2B5EF4-FFF2-40B4-BE49-F238E27FC236}">
                <a16:creationId xmlns:a16="http://schemas.microsoft.com/office/drawing/2014/main" id="{8BA5302E-86D5-46C9-B2ED-357553A7FE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9209" y="3429000"/>
            <a:ext cx="4277865" cy="3208398"/>
          </a:xfrm>
          <a:prstGeom prst="rect">
            <a:avLst/>
          </a:prstGeom>
        </p:spPr>
      </p:pic>
      <p:pic>
        <p:nvPicPr>
          <p:cNvPr id="13" name="Picture 12">
            <a:extLst>
              <a:ext uri="{FF2B5EF4-FFF2-40B4-BE49-F238E27FC236}">
                <a16:creationId xmlns:a16="http://schemas.microsoft.com/office/drawing/2014/main" id="{B4C21737-7252-4E79-A99F-A11ADFD03DC5}"/>
              </a:ext>
            </a:extLst>
          </p:cNvPr>
          <p:cNvPicPr>
            <a:picLocks noChangeAspect="1"/>
          </p:cNvPicPr>
          <p:nvPr/>
        </p:nvPicPr>
        <p:blipFill>
          <a:blip r:embed="rId4"/>
          <a:stretch>
            <a:fillRect/>
          </a:stretch>
        </p:blipFill>
        <p:spPr>
          <a:xfrm>
            <a:off x="7034662" y="298607"/>
            <a:ext cx="4277865" cy="2984710"/>
          </a:xfrm>
          <a:prstGeom prst="rect">
            <a:avLst/>
          </a:prstGeom>
        </p:spPr>
      </p:pic>
    </p:spTree>
    <p:extLst>
      <p:ext uri="{BB962C8B-B14F-4D97-AF65-F5344CB8AC3E}">
        <p14:creationId xmlns:p14="http://schemas.microsoft.com/office/powerpoint/2010/main" val="1333309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8" y="480695"/>
            <a:ext cx="11506200" cy="859005"/>
          </a:xfrm>
        </p:spPr>
        <p:txBody>
          <a:bodyPr>
            <a:normAutofit fontScale="90000"/>
          </a:bodyPr>
          <a:lstStyle/>
          <a:p>
            <a:pPr marR="0" lvl="1" algn="l" defTabSz="914400" rtl="0" eaLnBrk="1" fontAlgn="auto" latinLnBrk="0" hangingPunct="1">
              <a:lnSpc>
                <a:spcPct val="100000"/>
              </a:lnSpc>
              <a:spcBef>
                <a:spcPts val="1200"/>
              </a:spcBef>
              <a:spcAft>
                <a:spcPts val="1200"/>
              </a:spcAft>
              <a:buClrTx/>
              <a:buSzTx/>
              <a:tabLst>
                <a:tab pos="1255713" algn="l"/>
              </a:tabLst>
              <a:defRPr/>
            </a:pPr>
            <a:r>
              <a:rPr lang="en-US" sz="4400" dirty="0">
                <a:solidFill>
                  <a:srgbClr val="FFFFFF"/>
                </a:solidFill>
              </a:rPr>
              <a:t>Making messages momentous</a:t>
            </a:r>
            <a:br>
              <a:rPr lang="en-US" sz="4400" dirty="0">
                <a:solidFill>
                  <a:srgbClr val="FFFFFF"/>
                </a:solidFill>
              </a:rPr>
            </a:br>
            <a:r>
              <a:rPr kumimoji="0" lang="en-US" sz="3100" b="1" i="1" u="none" strike="noStrike" kern="1200" cap="none" spc="0" normalizeH="0" baseline="0" noProof="0" dirty="0">
                <a:ln>
                  <a:noFill/>
                </a:ln>
                <a:solidFill>
                  <a:srgbClr val="FFFFFF"/>
                </a:solidFill>
                <a:effectLst/>
                <a:uLnTx/>
                <a:uFillTx/>
                <a:latin typeface="Arial" panose="020B0604020202020204"/>
                <a:ea typeface="+mn-ea"/>
                <a:cs typeface="+mn-cs"/>
              </a:rPr>
              <a:t>RESOURCES TO HELP YOU</a:t>
            </a:r>
            <a:endParaRPr lang="en-US" sz="4400"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2014128"/>
            <a:ext cx="11506199" cy="4034896"/>
          </a:xfrm>
        </p:spPr>
        <p:txBody>
          <a:bodyPr>
            <a:normAutofit fontScale="70000" lnSpcReduction="20000"/>
          </a:bodyPr>
          <a:lstStyle/>
          <a:p>
            <a:pPr marL="0" lvl="0" indent="0">
              <a:lnSpc>
                <a:spcPct val="107000"/>
              </a:lnSpc>
              <a:buNone/>
            </a:pPr>
            <a:r>
              <a:rPr lang="en-AU" sz="5100" b="1" dirty="0">
                <a:solidFill>
                  <a:srgbClr val="17448F"/>
                </a:solidFill>
                <a:effectLst/>
                <a:latin typeface="Arial" panose="020B0604020202020204" pitchFamily="34" charset="0"/>
                <a:ea typeface="Calibri" panose="020F0502020204030204" pitchFamily="34" charset="0"/>
                <a:cs typeface="Arial" panose="020B0604020202020204" pitchFamily="34" charset="0"/>
              </a:rPr>
              <a:t>2. People</a:t>
            </a:r>
          </a:p>
          <a:p>
            <a:pPr marL="1069975" lvl="0" indent="-620713">
              <a:lnSpc>
                <a:spcPct val="107000"/>
              </a:lnSpc>
              <a:buFont typeface="Wingdings" panose="05000000000000000000" pitchFamily="2" charset="2"/>
              <a:buChar char="Ø"/>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District personnel </a:t>
            </a:r>
          </a:p>
          <a:p>
            <a:pPr marL="1519238" lvl="0" indent="-449263">
              <a:lnSpc>
                <a:spcPct val="107000"/>
              </a:lnSpc>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District Public Image Chair (Current PDG Mike Woods; MJW from 1 July)</a:t>
            </a:r>
          </a:p>
          <a:p>
            <a:pPr marL="1519238" lvl="0" indent="-449263">
              <a:lnSpc>
                <a:spcPct val="107000"/>
              </a:lnSpc>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District Trainer Rachael Sampson (Learning Center)</a:t>
            </a:r>
          </a:p>
          <a:p>
            <a:pPr marL="1069975" lvl="0" indent="-622300">
              <a:lnSpc>
                <a:spcPct val="107000"/>
              </a:lnSpc>
              <a:buFont typeface="Wingdings" panose="05000000000000000000" pitchFamily="2" charset="2"/>
              <a:buChar char="Ø"/>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Zone 8 </a:t>
            </a:r>
            <a:r>
              <a:rPr lang="en-AU" sz="2900" i="1" dirty="0">
                <a:solidFill>
                  <a:srgbClr val="17448F"/>
                </a:solidFill>
                <a:effectLst/>
                <a:latin typeface="Arial" panose="020B0604020202020204" pitchFamily="34" charset="0"/>
                <a:ea typeface="Calibri" panose="020F0502020204030204" pitchFamily="34" charset="0"/>
                <a:cs typeface="Arial" panose="020B0604020202020204" pitchFamily="34" charset="0"/>
              </a:rPr>
              <a:t>(Look out for monthly webinars by Zone 8 Team)</a:t>
            </a:r>
            <a:endParaRPr lang="en-AU" sz="2900" i="1" dirty="0">
              <a:solidFill>
                <a:srgbClr val="17448F"/>
              </a:solidFill>
              <a:latin typeface="Arial" panose="020B0604020202020204" pitchFamily="34" charset="0"/>
              <a:ea typeface="Calibri" panose="020F0502020204030204" pitchFamily="34" charset="0"/>
              <a:cs typeface="Arial" panose="020B0604020202020204" pitchFamily="34" charset="0"/>
            </a:endParaRPr>
          </a:p>
          <a:p>
            <a:pPr marL="1519238" lvl="0" indent="-527050" defTabSz="1519238">
              <a:lnSpc>
                <a:spcPct val="107000"/>
              </a:lnSpc>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Public Image Coordinator PDG Sarita McLean (Christchurch, NZ)</a:t>
            </a:r>
          </a:p>
          <a:p>
            <a:pPr marL="1519238" lvl="0" indent="-527050" defTabSz="1519238">
              <a:lnSpc>
                <a:spcPct val="107000"/>
              </a:lnSpc>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Assistant Coordinator (D9560 &amp; 9620) – PDG Darryl Iseppi </a:t>
            </a:r>
          </a:p>
          <a:p>
            <a:pPr marL="1519238" lvl="0" indent="-527050" defTabSz="1519238">
              <a:lnSpc>
                <a:spcPct val="107000"/>
              </a:lnSpc>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RISPPO – Trudy Grice or Angela Stavrogiannopoulos</a:t>
            </a:r>
          </a:p>
          <a:p>
            <a:pPr marL="542925" lvl="0" indent="-542925">
              <a:lnSpc>
                <a:spcPct val="107000"/>
              </a:lnSpc>
              <a:buFont typeface="Wingdings" panose="05000000000000000000" pitchFamily="2" charset="2"/>
              <a:buChar char=""/>
            </a:pPr>
            <a:endPar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endParaRPr>
          </a:p>
          <a:p>
            <a:pPr marL="542925" lvl="0" indent="-542925">
              <a:lnSpc>
                <a:spcPct val="107000"/>
              </a:lnSpc>
              <a:buFont typeface="Wingdings" panose="05000000000000000000" pitchFamily="2" charset="2"/>
              <a:buChar char=""/>
            </a:pPr>
            <a:endParaRPr lang="en-US" sz="4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24</a:t>
            </a:fld>
            <a:endParaRPr lang="en-US" dirty="0"/>
          </a:p>
        </p:txBody>
      </p:sp>
      <p:pic>
        <p:nvPicPr>
          <p:cNvPr id="6" name="Picture 5" descr="A picture containing text&#10;&#10;Description automatically generated">
            <a:extLst>
              <a:ext uri="{FF2B5EF4-FFF2-40B4-BE49-F238E27FC236}">
                <a16:creationId xmlns:a16="http://schemas.microsoft.com/office/drawing/2014/main" id="{9D40A1AA-CB02-4268-A92F-F0E05EF4A723}"/>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62142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8" y="480695"/>
            <a:ext cx="11506200" cy="859005"/>
          </a:xfrm>
        </p:spPr>
        <p:txBody>
          <a:bodyPr>
            <a:normAutofit fontScale="90000"/>
          </a:bodyPr>
          <a:lstStyle/>
          <a:p>
            <a:pPr marR="0" lvl="1" algn="l" defTabSz="914400" rtl="0" eaLnBrk="1" fontAlgn="auto" latinLnBrk="0" hangingPunct="1">
              <a:lnSpc>
                <a:spcPct val="100000"/>
              </a:lnSpc>
              <a:spcBef>
                <a:spcPts val="1200"/>
              </a:spcBef>
              <a:spcAft>
                <a:spcPts val="1200"/>
              </a:spcAft>
              <a:buClrTx/>
              <a:buSzTx/>
              <a:tabLst>
                <a:tab pos="1255713" algn="l"/>
              </a:tabLst>
              <a:defRPr/>
            </a:pPr>
            <a:r>
              <a:rPr lang="en-US" sz="4400" dirty="0">
                <a:solidFill>
                  <a:srgbClr val="FFFFFF"/>
                </a:solidFill>
              </a:rPr>
              <a:t>Making messages momentous</a:t>
            </a:r>
            <a:br>
              <a:rPr lang="en-US" sz="4400" dirty="0">
                <a:solidFill>
                  <a:srgbClr val="FFFFFF"/>
                </a:solidFill>
              </a:rPr>
            </a:br>
            <a:r>
              <a:rPr kumimoji="0" lang="en-US" sz="3100" b="1" i="1" u="none" strike="noStrike" kern="1200" cap="none" spc="0" normalizeH="0" baseline="0" noProof="0" dirty="0">
                <a:ln>
                  <a:noFill/>
                </a:ln>
                <a:solidFill>
                  <a:srgbClr val="FFFFFF"/>
                </a:solidFill>
                <a:effectLst/>
                <a:uLnTx/>
                <a:uFillTx/>
                <a:latin typeface="Arial" panose="020B0604020202020204"/>
                <a:ea typeface="+mn-ea"/>
                <a:cs typeface="+mn-cs"/>
              </a:rPr>
              <a:t>RESOURCES TO HELP YOU</a:t>
            </a:r>
            <a:endParaRPr lang="en-US" sz="4400"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30200" y="1704825"/>
            <a:ext cx="11506199" cy="4696638"/>
          </a:xfrm>
        </p:spPr>
        <p:txBody>
          <a:bodyPr>
            <a:normAutofit/>
          </a:bodyPr>
          <a:lstStyle/>
          <a:p>
            <a:pPr marL="0" lvl="0" indent="0">
              <a:lnSpc>
                <a:spcPct val="107000"/>
              </a:lnSpc>
              <a:buNone/>
            </a:pPr>
            <a:r>
              <a:rPr lang="en-AU" sz="3500" b="1" dirty="0">
                <a:solidFill>
                  <a:srgbClr val="17448F"/>
                </a:solidFill>
                <a:effectLst/>
                <a:latin typeface="Arial" panose="020B0604020202020204" pitchFamily="34" charset="0"/>
                <a:ea typeface="Calibri" panose="020F0502020204030204" pitchFamily="34" charset="0"/>
                <a:cs typeface="Arial" panose="020B0604020202020204" pitchFamily="34" charset="0"/>
              </a:rPr>
              <a:t>2. Other Resources</a:t>
            </a:r>
          </a:p>
          <a:p>
            <a:pPr marL="542925" indent="-542925">
              <a:lnSpc>
                <a:spcPct val="107000"/>
              </a:lnSpc>
              <a:buFont typeface="Wingdings" panose="05000000000000000000" pitchFamily="2" charset="2"/>
              <a:buChar char=""/>
            </a:pPr>
            <a:r>
              <a:rPr lang="en-AU" sz="2200" dirty="0">
                <a:solidFill>
                  <a:srgbClr val="17448F"/>
                </a:solidFill>
                <a:effectLst/>
                <a:latin typeface="Arial" panose="020B0604020202020204" pitchFamily="34" charset="0"/>
                <a:ea typeface="Calibri" panose="020F0502020204030204" pitchFamily="34" charset="0"/>
                <a:cs typeface="Arial" panose="020B0604020202020204" pitchFamily="34" charset="0"/>
              </a:rPr>
              <a:t>Useful Facebook Pages and Groups </a:t>
            </a:r>
          </a:p>
          <a:p>
            <a:pPr marL="1069975" indent="-527050">
              <a:lnSpc>
                <a:spcPct val="107000"/>
              </a:lnSpc>
            </a:pPr>
            <a:r>
              <a:rPr lang="en-AU" sz="1900" dirty="0">
                <a:solidFill>
                  <a:srgbClr val="17448F"/>
                </a:solidFill>
                <a:effectLst/>
                <a:latin typeface="Arial" panose="020B0604020202020204" pitchFamily="34" charset="0"/>
                <a:ea typeface="Calibri" panose="020F0502020204030204" pitchFamily="34" charset="0"/>
                <a:cs typeface="Arial" panose="020B0604020202020204" pitchFamily="34" charset="0"/>
              </a:rPr>
              <a:t>Rotary International Page (Good “big picture” social media content to share to club pages)</a:t>
            </a:r>
          </a:p>
          <a:p>
            <a:pPr marL="1069975" indent="-527050">
              <a:lnSpc>
                <a:spcPct val="107000"/>
              </a:lnSpc>
            </a:pPr>
            <a:r>
              <a:rPr lang="en-AU" sz="1900" dirty="0">
                <a:solidFill>
                  <a:srgbClr val="17448F"/>
                </a:solidFill>
                <a:latin typeface="Arial" panose="020B0604020202020204" pitchFamily="34" charset="0"/>
                <a:ea typeface="Calibri" panose="020F0502020204030204" pitchFamily="34" charset="0"/>
                <a:cs typeface="Arial" panose="020B0604020202020204" pitchFamily="34" charset="0"/>
              </a:rPr>
              <a:t>Rotary Down Under Page (as above)</a:t>
            </a:r>
          </a:p>
          <a:p>
            <a:pPr marL="1069975" indent="-527050">
              <a:lnSpc>
                <a:spcPct val="107000"/>
              </a:lnSpc>
            </a:pPr>
            <a:r>
              <a:rPr lang="en-AU" sz="1900" dirty="0">
                <a:solidFill>
                  <a:srgbClr val="17448F"/>
                </a:solidFill>
                <a:effectLst/>
                <a:latin typeface="Arial" panose="020B0604020202020204" pitchFamily="34" charset="0"/>
                <a:ea typeface="Calibri" panose="020F0502020204030204" pitchFamily="34" charset="0"/>
                <a:cs typeface="Arial" panose="020B0604020202020204" pitchFamily="34" charset="0"/>
              </a:rPr>
              <a:t>Rotary International South Pacific and Philippines Page (as above – plus events etc)</a:t>
            </a:r>
          </a:p>
          <a:p>
            <a:pPr marL="1069975" indent="-527050">
              <a:lnSpc>
                <a:spcPct val="107000"/>
              </a:lnSpc>
            </a:pPr>
            <a:r>
              <a:rPr lang="en-AU" sz="1900" dirty="0">
                <a:solidFill>
                  <a:srgbClr val="17448F"/>
                </a:solidFill>
                <a:effectLst/>
                <a:latin typeface="Arial" panose="020B0604020202020204" pitchFamily="34" charset="0"/>
                <a:ea typeface="Calibri" panose="020F0502020204030204" pitchFamily="34" charset="0"/>
                <a:cs typeface="Arial" panose="020B0604020202020204" pitchFamily="34" charset="0"/>
              </a:rPr>
              <a:t>Rotary Northern Australia and Timor Leste Page (Our District page – as above)</a:t>
            </a:r>
          </a:p>
          <a:p>
            <a:pPr marL="1069975" indent="-527050">
              <a:lnSpc>
                <a:spcPct val="107000"/>
              </a:lnSpc>
            </a:pPr>
            <a:r>
              <a:rPr lang="en-AU" sz="1900" dirty="0">
                <a:solidFill>
                  <a:srgbClr val="17448F"/>
                </a:solidFill>
                <a:effectLst/>
                <a:latin typeface="Arial" panose="020B0604020202020204" pitchFamily="34" charset="0"/>
                <a:ea typeface="Calibri" panose="020F0502020204030204" pitchFamily="34" charset="0"/>
                <a:cs typeface="Arial" panose="020B0604020202020204" pitchFamily="34" charset="0"/>
              </a:rPr>
              <a:t>Rotary Club Members: Public Image, Graphics &amp; Ideas Hub (Group) </a:t>
            </a:r>
            <a:endParaRPr lang="en-AU" sz="2000" dirty="0">
              <a:solidFill>
                <a:srgbClr val="17448F"/>
              </a:solidFill>
              <a:effectLst/>
              <a:latin typeface="Arial" panose="020B0604020202020204" pitchFamily="34" charset="0"/>
              <a:ea typeface="Calibri" panose="020F0502020204030204" pitchFamily="34" charset="0"/>
              <a:cs typeface="Arial" panose="020B0604020202020204" pitchFamily="34" charset="0"/>
            </a:endParaRPr>
          </a:p>
          <a:p>
            <a:pPr marL="542925" indent="-542925" defTabSz="542925">
              <a:lnSpc>
                <a:spcPct val="107000"/>
              </a:lnSpc>
              <a:buFont typeface="Wingdings" panose="05000000000000000000" pitchFamily="2" charset="2"/>
              <a:buChar char="Ø"/>
            </a:pPr>
            <a:r>
              <a:rPr lang="en-AU" sz="2200" dirty="0">
                <a:solidFill>
                  <a:srgbClr val="17448F"/>
                </a:solidFill>
                <a:latin typeface="Arial" panose="020B0604020202020204" pitchFamily="34" charset="0"/>
                <a:ea typeface="Calibri" panose="020F0502020204030204" pitchFamily="34" charset="0"/>
                <a:cs typeface="Arial" panose="020B0604020202020204" pitchFamily="34" charset="0"/>
              </a:rPr>
              <a:t>Canva – for designing social media posts, brochures, etc (Clubs can get a free Pro account, with more design options)</a:t>
            </a:r>
          </a:p>
          <a:p>
            <a:pPr marL="542925" lvl="0" indent="-542925">
              <a:lnSpc>
                <a:spcPct val="107000"/>
              </a:lnSpc>
              <a:buFont typeface="Wingdings" panose="05000000000000000000" pitchFamily="2" charset="2"/>
              <a:buChar char=""/>
            </a:pPr>
            <a:endPar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endParaRPr>
          </a:p>
          <a:p>
            <a:pPr marL="542925" lvl="0" indent="-542925">
              <a:lnSpc>
                <a:spcPct val="107000"/>
              </a:lnSpc>
              <a:buFont typeface="Wingdings" panose="05000000000000000000" pitchFamily="2" charset="2"/>
              <a:buChar char=""/>
            </a:pPr>
            <a:endParaRPr lang="en-US" sz="4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25</a:t>
            </a:fld>
            <a:endParaRPr lang="en-US" dirty="0"/>
          </a:p>
        </p:txBody>
      </p:sp>
      <p:pic>
        <p:nvPicPr>
          <p:cNvPr id="6" name="Picture 5" descr="A picture containing text&#10;&#10;Description automatically generated">
            <a:extLst>
              <a:ext uri="{FF2B5EF4-FFF2-40B4-BE49-F238E27FC236}">
                <a16:creationId xmlns:a16="http://schemas.microsoft.com/office/drawing/2014/main" id="{9D40A1AA-CB02-4268-A92F-F0E05EF4A723}"/>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286553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6C09D-5036-5F43-9FD8-2BC00CA17F62}"/>
              </a:ext>
            </a:extLst>
          </p:cNvPr>
          <p:cNvSpPr/>
          <p:nvPr/>
        </p:nvSpPr>
        <p:spPr>
          <a:xfrm>
            <a:off x="0" y="0"/>
            <a:ext cx="12192000" cy="68580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5CFE7D-AB3F-A445-86A0-CA0092445563}"/>
              </a:ext>
            </a:extLst>
          </p:cNvPr>
          <p:cNvPicPr>
            <a:picLocks noChangeAspect="1"/>
          </p:cNvPicPr>
          <p:nvPr/>
        </p:nvPicPr>
        <p:blipFill>
          <a:blip r:embed="rId3"/>
          <a:stretch>
            <a:fillRect/>
          </a:stretch>
        </p:blipFill>
        <p:spPr>
          <a:xfrm>
            <a:off x="3188332" y="1396993"/>
            <a:ext cx="5627077" cy="4735514"/>
          </a:xfrm>
          <a:prstGeom prst="rect">
            <a:avLst/>
          </a:prstGeom>
        </p:spPr>
      </p:pic>
      <p:sp>
        <p:nvSpPr>
          <p:cNvPr id="3" name="TextBox 2">
            <a:extLst>
              <a:ext uri="{FF2B5EF4-FFF2-40B4-BE49-F238E27FC236}">
                <a16:creationId xmlns:a16="http://schemas.microsoft.com/office/drawing/2014/main" id="{DFA526B4-D541-A844-BBDB-11AFBEC298ED}"/>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pic>
        <p:nvPicPr>
          <p:cNvPr id="7" name="Picture 6" descr="Logo&#10;&#10;Description automatically generated">
            <a:extLst>
              <a:ext uri="{FF2B5EF4-FFF2-40B4-BE49-F238E27FC236}">
                <a16:creationId xmlns:a16="http://schemas.microsoft.com/office/drawing/2014/main" id="{A7CC3121-CBA8-4C0F-84B0-767809E46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7057" y="5704140"/>
            <a:ext cx="3130657" cy="791114"/>
          </a:xfrm>
          <a:prstGeom prst="rect">
            <a:avLst/>
          </a:prstGeom>
        </p:spPr>
      </p:pic>
    </p:spTree>
    <p:custDataLst>
      <p:tags r:id="rId1"/>
    </p:custDataLst>
    <p:extLst>
      <p:ext uri="{BB962C8B-B14F-4D97-AF65-F5344CB8AC3E}">
        <p14:creationId xmlns:p14="http://schemas.microsoft.com/office/powerpoint/2010/main" val="203398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
        <p:nvSpPr>
          <p:cNvPr id="9" name="Text Placeholder 39">
            <a:extLst>
              <a:ext uri="{FF2B5EF4-FFF2-40B4-BE49-F238E27FC236}">
                <a16:creationId xmlns:a16="http://schemas.microsoft.com/office/drawing/2014/main" id="{67E692D6-F145-864C-8253-D69CC3BDC730}"/>
              </a:ext>
            </a:extLst>
          </p:cNvPr>
          <p:cNvSpPr txBox="1">
            <a:spLocks/>
          </p:cNvSpPr>
          <p:nvPr/>
        </p:nvSpPr>
        <p:spPr>
          <a:xfrm>
            <a:off x="0" y="0"/>
            <a:ext cx="12192000" cy="6858000"/>
          </a:xfrm>
          <a:prstGeom prst="rect">
            <a:avLst/>
          </a:prstGeom>
          <a:solidFill>
            <a:srgbClr val="16468F"/>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6B4E6">
                    <a:alpha val="0"/>
                  </a:srgbClr>
                </a:solidFill>
              </a:rPr>
              <a:t>subhead</a:t>
            </a:r>
          </a:p>
        </p:txBody>
      </p:sp>
      <p:sp>
        <p:nvSpPr>
          <p:cNvPr id="7" name="TextBox 6">
            <a:extLst>
              <a:ext uri="{FF2B5EF4-FFF2-40B4-BE49-F238E27FC236}">
                <a16:creationId xmlns:a16="http://schemas.microsoft.com/office/drawing/2014/main" id="{7F2F210B-874C-9E48-B089-CFDE49347CFB}"/>
              </a:ext>
            </a:extLst>
          </p:cNvPr>
          <p:cNvSpPr txBox="1"/>
          <p:nvPr/>
        </p:nvSpPr>
        <p:spPr>
          <a:xfrm>
            <a:off x="402956" y="991105"/>
            <a:ext cx="11065789" cy="3600986"/>
          </a:xfrm>
          <a:prstGeom prst="rect">
            <a:avLst/>
          </a:prstGeom>
          <a:noFill/>
        </p:spPr>
        <p:txBody>
          <a:bodyPr wrap="square" rtlCol="0">
            <a:spAutoFit/>
          </a:bodyPr>
          <a:lstStyle/>
          <a:p>
            <a:pPr algn="ctr"/>
            <a:r>
              <a:rPr lang="en-AU" sz="3200" b="1" dirty="0">
                <a:solidFill>
                  <a:schemeClr val="bg1"/>
                </a:solidFill>
                <a:latin typeface="Arial" panose="020B0604020202020204" pitchFamily="34" charset="0"/>
                <a:cs typeface="Arial" panose="020B0604020202020204" pitchFamily="34" charset="0"/>
              </a:rPr>
              <a:t>Let’s not just “do good” in our communities; </a:t>
            </a:r>
          </a:p>
          <a:p>
            <a:pPr algn="ctr"/>
            <a:r>
              <a:rPr lang="en-AU" sz="3200" b="1" dirty="0">
                <a:solidFill>
                  <a:schemeClr val="bg1"/>
                </a:solidFill>
                <a:latin typeface="Arial" panose="020B0604020202020204" pitchFamily="34" charset="0"/>
                <a:cs typeface="Arial" panose="020B0604020202020204" pitchFamily="34" charset="0"/>
              </a:rPr>
              <a:t>let’s make sure we tell everyone about it! </a:t>
            </a:r>
          </a:p>
          <a:p>
            <a:pPr algn="ctr"/>
            <a:r>
              <a:rPr lang="en-AU" sz="3200" b="1" dirty="0">
                <a:solidFill>
                  <a:schemeClr val="bg1"/>
                </a:solidFill>
                <a:latin typeface="Arial" panose="020B0604020202020204" pitchFamily="34" charset="0"/>
                <a:cs typeface="Arial" panose="020B0604020202020204" pitchFamily="34" charset="0"/>
              </a:rPr>
              <a:t>But let’s do it well! </a:t>
            </a:r>
          </a:p>
          <a:p>
            <a:pPr algn="ctr"/>
            <a:r>
              <a:rPr lang="en-AU" sz="3200" b="1" dirty="0">
                <a:solidFill>
                  <a:schemeClr val="bg1"/>
                </a:solidFill>
                <a:latin typeface="Arial" panose="020B0604020202020204" pitchFamily="34" charset="0"/>
                <a:cs typeface="Arial" panose="020B0604020202020204" pitchFamily="34" charset="0"/>
              </a:rPr>
              <a:t>It helps people to know who we are; </a:t>
            </a:r>
          </a:p>
          <a:p>
            <a:pPr algn="ctr"/>
            <a:r>
              <a:rPr lang="en-AU" sz="3200" b="1" dirty="0">
                <a:solidFill>
                  <a:schemeClr val="bg1"/>
                </a:solidFill>
                <a:latin typeface="Arial" panose="020B0604020202020204" pitchFamily="34" charset="0"/>
                <a:cs typeface="Arial" panose="020B0604020202020204" pitchFamily="34" charset="0"/>
              </a:rPr>
              <a:t>it helps us get more members; </a:t>
            </a:r>
          </a:p>
          <a:p>
            <a:pPr algn="ctr"/>
            <a:r>
              <a:rPr lang="en-AU" sz="3200" b="1" dirty="0">
                <a:solidFill>
                  <a:schemeClr val="bg1"/>
                </a:solidFill>
                <a:latin typeface="Arial" panose="020B0604020202020204" pitchFamily="34" charset="0"/>
                <a:cs typeface="Arial" panose="020B0604020202020204" pitchFamily="34" charset="0"/>
              </a:rPr>
              <a:t>it helps us gain more community partners </a:t>
            </a:r>
          </a:p>
          <a:p>
            <a:pPr algn="ctr"/>
            <a:r>
              <a:rPr lang="en-AU" sz="3200" b="1" dirty="0">
                <a:solidFill>
                  <a:schemeClr val="bg1"/>
                </a:solidFill>
                <a:latin typeface="Arial" panose="020B0604020202020204" pitchFamily="34" charset="0"/>
                <a:cs typeface="Arial" panose="020B0604020202020204" pitchFamily="34" charset="0"/>
              </a:rPr>
              <a:t>– it opens opportunities to </a:t>
            </a:r>
            <a:r>
              <a:rPr lang="en-AU" sz="3600" b="1" i="1" dirty="0">
                <a:solidFill>
                  <a:schemeClr val="bg1"/>
                </a:solidFill>
                <a:latin typeface="Arial" panose="020B0604020202020204" pitchFamily="34" charset="0"/>
                <a:cs typeface="Arial" panose="020B0604020202020204" pitchFamily="34" charset="0"/>
              </a:rPr>
              <a:t>“Serve to Change Lives”</a:t>
            </a:r>
            <a:endParaRPr lang="en-US" sz="3200" b="1" i="1" dirty="0">
              <a:solidFill>
                <a:schemeClr val="bg1"/>
              </a:solidFill>
              <a:latin typeface="Arial" panose="020B0604020202020204" pitchFamily="34" charset="0"/>
              <a:cs typeface="Arial" panose="020B0604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AB2EAF2B-DC02-4C70-AABD-A9D54D617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050" y="5355729"/>
            <a:ext cx="6263900" cy="985892"/>
          </a:xfrm>
          <a:prstGeom prst="rect">
            <a:avLst/>
          </a:prstGeom>
        </p:spPr>
      </p:pic>
    </p:spTree>
    <p:custDataLst>
      <p:tags r:id="rId1"/>
    </p:custDataLst>
    <p:extLst>
      <p:ext uri="{BB962C8B-B14F-4D97-AF65-F5344CB8AC3E}">
        <p14:creationId xmlns:p14="http://schemas.microsoft.com/office/powerpoint/2010/main" val="112121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24600" y="1612779"/>
            <a:ext cx="5537200" cy="3141662"/>
          </a:xfrm>
        </p:spPr>
        <p:txBody>
          <a:bodyPr>
            <a:noAutofit/>
          </a:bodyPr>
          <a:lstStyle/>
          <a:p>
            <a:pPr lvl="1" indent="-228600">
              <a:tabLst>
                <a:tab pos="1255713" algn="l"/>
              </a:tabLst>
            </a:pPr>
            <a:r>
              <a:rPr lang="en-US" sz="2000" b="1" i="1" dirty="0">
                <a:solidFill>
                  <a:srgbClr val="17448F"/>
                </a:solidFill>
              </a:rPr>
              <a:t>WHY</a:t>
            </a:r>
            <a:r>
              <a:rPr lang="en-US" sz="2000" b="1" dirty="0">
                <a:solidFill>
                  <a:srgbClr val="17448F"/>
                </a:solidFill>
              </a:rPr>
              <a:t>	</a:t>
            </a:r>
            <a:r>
              <a:rPr lang="en-US" b="1" dirty="0">
                <a:solidFill>
                  <a:srgbClr val="17448F"/>
                </a:solidFill>
              </a:rPr>
              <a:t>–  do you want to promote your club? </a:t>
            </a:r>
          </a:p>
          <a:p>
            <a:pPr lvl="1">
              <a:tabLst>
                <a:tab pos="1255713" algn="l"/>
              </a:tabLst>
            </a:pPr>
            <a:r>
              <a:rPr lang="en-US" sz="2000" b="1" i="1" dirty="0">
                <a:solidFill>
                  <a:srgbClr val="17448F"/>
                </a:solidFill>
              </a:rPr>
              <a:t>WHAT</a:t>
            </a:r>
            <a:r>
              <a:rPr lang="en-US" sz="2000" b="1" dirty="0">
                <a:solidFill>
                  <a:srgbClr val="17448F"/>
                </a:solidFill>
              </a:rPr>
              <a:t>	</a:t>
            </a:r>
            <a:r>
              <a:rPr lang="en-US" b="1" dirty="0">
                <a:solidFill>
                  <a:srgbClr val="17448F"/>
                </a:solidFill>
              </a:rPr>
              <a:t>–  do you want to promote?</a:t>
            </a:r>
          </a:p>
          <a:p>
            <a:pPr lvl="1">
              <a:tabLst>
                <a:tab pos="1255713" algn="l"/>
              </a:tabLst>
            </a:pPr>
            <a:r>
              <a:rPr lang="en-US" sz="2000" b="1" i="1" dirty="0">
                <a:solidFill>
                  <a:srgbClr val="17448F"/>
                </a:solidFill>
              </a:rPr>
              <a:t>WHEN</a:t>
            </a:r>
            <a:r>
              <a:rPr lang="en-US" sz="2000" b="1" dirty="0">
                <a:solidFill>
                  <a:srgbClr val="17448F"/>
                </a:solidFill>
              </a:rPr>
              <a:t>	</a:t>
            </a:r>
            <a:r>
              <a:rPr lang="en-US" b="1" dirty="0">
                <a:solidFill>
                  <a:srgbClr val="17448F"/>
                </a:solidFill>
              </a:rPr>
              <a:t>–  is the best time?</a:t>
            </a:r>
          </a:p>
          <a:p>
            <a:pPr lvl="1">
              <a:tabLst>
                <a:tab pos="1255713" algn="l"/>
              </a:tabLst>
            </a:pPr>
            <a:r>
              <a:rPr lang="en-US" sz="2000" b="1" i="1" dirty="0">
                <a:solidFill>
                  <a:srgbClr val="17448F"/>
                </a:solidFill>
              </a:rPr>
              <a:t>WHO</a:t>
            </a:r>
            <a:r>
              <a:rPr lang="en-US" sz="2000" b="1" dirty="0">
                <a:solidFill>
                  <a:srgbClr val="17448F"/>
                </a:solidFill>
              </a:rPr>
              <a:t>	</a:t>
            </a:r>
            <a:r>
              <a:rPr lang="en-US" b="1" dirty="0">
                <a:solidFill>
                  <a:srgbClr val="17448F"/>
                </a:solidFill>
              </a:rPr>
              <a:t>–  is your audience?</a:t>
            </a:r>
          </a:p>
          <a:p>
            <a:pPr lvl="1">
              <a:tabLst>
                <a:tab pos="1255713" algn="l"/>
              </a:tabLst>
            </a:pPr>
            <a:r>
              <a:rPr lang="en-US" sz="2000" b="1" i="1" dirty="0">
                <a:solidFill>
                  <a:srgbClr val="17448F"/>
                </a:solidFill>
              </a:rPr>
              <a:t>HOW</a:t>
            </a:r>
            <a:r>
              <a:rPr lang="en-US" sz="2000" b="1" dirty="0">
                <a:solidFill>
                  <a:srgbClr val="17448F"/>
                </a:solidFill>
              </a:rPr>
              <a:t>	</a:t>
            </a:r>
            <a:r>
              <a:rPr lang="en-US" b="1" dirty="0">
                <a:solidFill>
                  <a:srgbClr val="17448F"/>
                </a:solidFill>
              </a:rPr>
              <a:t>–  will you promote it?</a:t>
            </a:r>
          </a:p>
          <a:p>
            <a:pPr lvl="1">
              <a:tabLst>
                <a:tab pos="1255713" algn="l"/>
              </a:tabLst>
            </a:pPr>
            <a:r>
              <a:rPr lang="en-US" b="1" i="1" dirty="0">
                <a:solidFill>
                  <a:srgbClr val="17448F"/>
                </a:solidFill>
              </a:rPr>
              <a:t>WHERE</a:t>
            </a:r>
            <a:r>
              <a:rPr lang="en-US" b="1" dirty="0">
                <a:solidFill>
                  <a:srgbClr val="17448F"/>
                </a:solidFill>
              </a:rPr>
              <a:t>	–  can you go for help?</a:t>
            </a: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05992" y="2727702"/>
            <a:ext cx="5513808" cy="455908"/>
          </a:xfrm>
        </p:spPr>
        <p:txBody>
          <a:bodyPr/>
          <a:lstStyle/>
          <a:p>
            <a:pPr lvl="0"/>
            <a:r>
              <a:rPr lang="en-US" sz="2400" dirty="0"/>
              <a:t>Making messages momentous</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455908"/>
          </a:xfrm>
        </p:spPr>
        <p:txBody>
          <a:bodyPr/>
          <a:lstStyle/>
          <a:p>
            <a:r>
              <a:rPr lang="en-US" dirty="0"/>
              <a:t>Presentation overview</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4</a:t>
            </a:fld>
            <a:endParaRPr lang="en-US" dirty="0"/>
          </a:p>
        </p:txBody>
      </p:sp>
      <p:pic>
        <p:nvPicPr>
          <p:cNvPr id="6" name="Picture 5" descr="A picture containing text&#10;&#10;Description automatically generated">
            <a:extLst>
              <a:ext uri="{FF2B5EF4-FFF2-40B4-BE49-F238E27FC236}">
                <a16:creationId xmlns:a16="http://schemas.microsoft.com/office/drawing/2014/main" id="{ADE649D0-5C7A-40C3-8008-C09F200C597D}"/>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8" y="480695"/>
            <a:ext cx="11506200" cy="859005"/>
          </a:xfrm>
        </p:spPr>
        <p:txBody>
          <a:bodyPr>
            <a:normAutofit fontScale="90000"/>
          </a:bodyPr>
          <a:lstStyle/>
          <a:p>
            <a:pPr marR="0" lvl="1" algn="l" defTabSz="914400" rtl="0" eaLnBrk="1" fontAlgn="auto" latinLnBrk="0" hangingPunct="1">
              <a:lnSpc>
                <a:spcPct val="100000"/>
              </a:lnSpc>
              <a:spcBef>
                <a:spcPts val="1200"/>
              </a:spcBef>
              <a:spcAft>
                <a:spcPts val="1200"/>
              </a:spcAft>
              <a:buClrTx/>
              <a:buSzTx/>
              <a:tabLst>
                <a:tab pos="1255713" algn="l"/>
              </a:tabLst>
              <a:defRPr/>
            </a:pPr>
            <a:r>
              <a:rPr lang="en-US" sz="4400" dirty="0">
                <a:solidFill>
                  <a:srgbClr val="FFFFFF"/>
                </a:solidFill>
              </a:rPr>
              <a:t>Making messages momentous</a:t>
            </a:r>
            <a:br>
              <a:rPr lang="en-US" sz="4400" dirty="0">
                <a:solidFill>
                  <a:srgbClr val="FFFFFF"/>
                </a:solidFill>
              </a:rPr>
            </a:br>
            <a:r>
              <a:rPr kumimoji="0" lang="en-US" sz="3100" b="1" i="1" u="none" strike="noStrike" kern="1200" cap="none" spc="0" normalizeH="0" baseline="0" noProof="0" dirty="0">
                <a:ln>
                  <a:noFill/>
                </a:ln>
                <a:solidFill>
                  <a:srgbClr val="FFFFFF"/>
                </a:solidFill>
                <a:effectLst/>
                <a:uLnTx/>
                <a:uFillTx/>
                <a:latin typeface="Arial" panose="020B0604020202020204"/>
                <a:ea typeface="+mn-ea"/>
                <a:cs typeface="+mn-cs"/>
              </a:rPr>
              <a:t>WHY</a:t>
            </a:r>
            <a:r>
              <a:rPr lang="en-US" sz="3100" b="1" kern="1200" dirty="0">
                <a:solidFill>
                  <a:srgbClr val="FFFFFF"/>
                </a:solidFill>
                <a:latin typeface="Arial" panose="020B0604020202020204"/>
                <a:ea typeface="+mn-ea"/>
                <a:cs typeface="+mn-cs"/>
              </a:rPr>
              <a:t> </a:t>
            </a:r>
            <a:r>
              <a:rPr kumimoji="0" lang="en-US" sz="2700" b="1" i="0" u="none" strike="noStrike" kern="1200" cap="none" spc="0" normalizeH="0" baseline="0" noProof="0" dirty="0">
                <a:ln>
                  <a:noFill/>
                </a:ln>
                <a:solidFill>
                  <a:srgbClr val="FFFFFF"/>
                </a:solidFill>
                <a:effectLst/>
                <a:uLnTx/>
                <a:uFillTx/>
                <a:latin typeface="Arial" panose="020B0604020202020204"/>
                <a:ea typeface="+mn-ea"/>
                <a:cs typeface="+mn-cs"/>
              </a:rPr>
              <a:t>–  do you want to promote your club? </a:t>
            </a:r>
            <a:endParaRPr lang="en-US" sz="4400"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normAutofit/>
          </a:bodyPr>
          <a:lstStyle/>
          <a:p>
            <a:pPr marL="542925" lvl="0" indent="-542925">
              <a:lnSpc>
                <a:spcPct val="107000"/>
              </a:lnSpc>
              <a:buFont typeface="Wingdings" panose="05000000000000000000" pitchFamily="2" charset="2"/>
              <a:buChar char=""/>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General awareness-raising?</a:t>
            </a:r>
          </a:p>
          <a:p>
            <a:pPr marL="542925" lvl="0" indent="-542925">
              <a:lnSpc>
                <a:spcPct val="107000"/>
              </a:lnSpc>
              <a:buFont typeface="Wingdings" panose="05000000000000000000" pitchFamily="2" charset="2"/>
              <a:buChar char=""/>
            </a:pPr>
            <a:r>
              <a:rPr lang="en-AU" sz="3200" dirty="0">
                <a:solidFill>
                  <a:srgbClr val="17448F"/>
                </a:solidFill>
                <a:latin typeface="Arial" panose="020B0604020202020204" pitchFamily="34" charset="0"/>
                <a:cs typeface="Arial" panose="020B0604020202020204" pitchFamily="34" charset="0"/>
              </a:rPr>
              <a:t>Seeking members?</a:t>
            </a:r>
          </a:p>
          <a:p>
            <a:pPr marL="542925" lvl="0" indent="-542925">
              <a:lnSpc>
                <a:spcPct val="107000"/>
              </a:lnSpc>
              <a:buFont typeface="Wingdings" panose="05000000000000000000" pitchFamily="2" charset="2"/>
              <a:buChar char=""/>
            </a:pPr>
            <a:r>
              <a:rPr lang="en-AU" sz="3200" dirty="0">
                <a:solidFill>
                  <a:srgbClr val="17448F"/>
                </a:solidFill>
                <a:latin typeface="Arial" panose="020B0604020202020204" pitchFamily="34" charset="0"/>
                <a:cs typeface="Arial" panose="020B0604020202020204" pitchFamily="34" charset="0"/>
              </a:rPr>
              <a:t>Looking for a project partner?</a:t>
            </a:r>
          </a:p>
          <a:p>
            <a:pPr marL="542925" lvl="0" indent="-542925">
              <a:lnSpc>
                <a:spcPct val="107000"/>
              </a:lnSpc>
              <a:buFont typeface="Wingdings" panose="05000000000000000000" pitchFamily="2" charset="2"/>
              <a:buChar char=""/>
            </a:pPr>
            <a:endParaRPr lang="en-AU" sz="3200" dirty="0">
              <a:latin typeface="Arial" panose="020B0604020202020204" pitchFamily="34" charset="0"/>
              <a:cs typeface="Arial" panose="020B0604020202020204" pitchFamily="34" charset="0"/>
            </a:endParaRPr>
          </a:p>
          <a:p>
            <a:pPr marL="542925" lvl="0" indent="-542925">
              <a:lnSpc>
                <a:spcPct val="107000"/>
              </a:lnSpc>
              <a:buFont typeface="Wingdings" panose="05000000000000000000" pitchFamily="2" charset="2"/>
              <a:buChar char=""/>
            </a:pPr>
            <a:endParaRPr lang="en-US" sz="4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5</a:t>
            </a:fld>
            <a:endParaRPr lang="en-US" dirty="0"/>
          </a:p>
        </p:txBody>
      </p:sp>
      <p:pic>
        <p:nvPicPr>
          <p:cNvPr id="6" name="Picture 5" descr="A picture containing text&#10;&#10;Description automatically generated">
            <a:extLst>
              <a:ext uri="{FF2B5EF4-FFF2-40B4-BE49-F238E27FC236}">
                <a16:creationId xmlns:a16="http://schemas.microsoft.com/office/drawing/2014/main" id="{9D40A1AA-CB02-4268-A92F-F0E05EF4A723}"/>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4666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8" y="480695"/>
            <a:ext cx="11506200" cy="859005"/>
          </a:xfrm>
        </p:spPr>
        <p:txBody>
          <a:bodyPr>
            <a:normAutofit fontScale="90000"/>
          </a:bodyPr>
          <a:lstStyle/>
          <a:p>
            <a:pPr lvl="1" algn="l" rtl="0">
              <a:spcBef>
                <a:spcPts val="1200"/>
              </a:spcBef>
              <a:spcAft>
                <a:spcPts val="1200"/>
              </a:spcAft>
              <a:tabLst>
                <a:tab pos="1255713" algn="l"/>
              </a:tabLst>
              <a:defRPr/>
            </a:pPr>
            <a:r>
              <a:rPr lang="en-US" sz="4400" dirty="0">
                <a:solidFill>
                  <a:srgbClr val="FFFFFF"/>
                </a:solidFill>
              </a:rPr>
              <a:t>Making messages momentous</a:t>
            </a:r>
            <a:br>
              <a:rPr lang="en-US" sz="4400" dirty="0">
                <a:solidFill>
                  <a:srgbClr val="FFFFFF"/>
                </a:solidFill>
              </a:rPr>
            </a:br>
            <a:r>
              <a:rPr lang="en-US" sz="3100" b="1" i="1" dirty="0">
                <a:solidFill>
                  <a:srgbClr val="FFFFFF"/>
                </a:solidFill>
              </a:rPr>
              <a:t>WHAT</a:t>
            </a:r>
            <a:r>
              <a:rPr lang="en-US" sz="3100" b="1" dirty="0">
                <a:solidFill>
                  <a:srgbClr val="FFFFFF"/>
                </a:solidFill>
              </a:rPr>
              <a:t>	–  do you want to promote?</a:t>
            </a:r>
            <a:endParaRPr lang="en-US" sz="4400" dirty="0">
              <a:solidFill>
                <a:srgbClr val="FFFFFF"/>
              </a:solidFill>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6</a:t>
            </a:fld>
            <a:endParaRPr lang="en-US" dirty="0"/>
          </a:p>
        </p:txBody>
      </p:sp>
      <p:pic>
        <p:nvPicPr>
          <p:cNvPr id="6" name="Picture 5" descr="A picture containing text&#10;&#10;Description automatically generated">
            <a:extLst>
              <a:ext uri="{FF2B5EF4-FFF2-40B4-BE49-F238E27FC236}">
                <a16:creationId xmlns:a16="http://schemas.microsoft.com/office/drawing/2014/main" id="{9D40A1AA-CB02-4268-A92F-F0E05EF4A723}"/>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
        <p:nvSpPr>
          <p:cNvPr id="7" name="Content Placeholder 7">
            <a:extLst>
              <a:ext uri="{FF2B5EF4-FFF2-40B4-BE49-F238E27FC236}">
                <a16:creationId xmlns:a16="http://schemas.microsoft.com/office/drawing/2014/main" id="{512B4407-4289-4B17-BF11-818769CE95BF}"/>
              </a:ext>
            </a:extLst>
          </p:cNvPr>
          <p:cNvSpPr>
            <a:spLocks noGrp="1"/>
          </p:cNvSpPr>
          <p:nvPr>
            <p:ph idx="1"/>
          </p:nvPr>
        </p:nvSpPr>
        <p:spPr>
          <a:xfrm>
            <a:off x="380999" y="2142067"/>
            <a:ext cx="11506199" cy="4034896"/>
          </a:xfrm>
        </p:spPr>
        <p:txBody>
          <a:bodyPr>
            <a:normAutofit/>
          </a:bodyPr>
          <a:lstStyle/>
          <a:p>
            <a:pPr marL="542925" lvl="0" indent="-542925">
              <a:lnSpc>
                <a:spcPct val="107000"/>
              </a:lnSpc>
              <a:buFont typeface="Wingdings" panose="05000000000000000000" pitchFamily="2" charset="2"/>
              <a:buChar char=""/>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A specific upcoming event or project?</a:t>
            </a:r>
          </a:p>
          <a:p>
            <a:pPr marL="542925" lvl="0" indent="-542925">
              <a:lnSpc>
                <a:spcPct val="107000"/>
              </a:lnSpc>
              <a:buFont typeface="Wingdings" panose="05000000000000000000" pitchFamily="2" charset="2"/>
              <a:buChar char=""/>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An achievement of your club or individual member?</a:t>
            </a:r>
          </a:p>
          <a:p>
            <a:pPr marL="542925" lvl="0" indent="-542925">
              <a:lnSpc>
                <a:spcPct val="107000"/>
              </a:lnSpc>
              <a:spcAft>
                <a:spcPts val="800"/>
              </a:spcAft>
              <a:buFont typeface="Wingdings" panose="05000000000000000000" pitchFamily="2" charset="2"/>
              <a:buChar char=""/>
            </a:pPr>
            <a:r>
              <a:rPr lang="en-AU" sz="3200" dirty="0">
                <a:solidFill>
                  <a:srgbClr val="17448F"/>
                </a:solidFill>
                <a:effectLst/>
                <a:latin typeface="Arial" panose="020B0604020202020204" pitchFamily="34" charset="0"/>
                <a:ea typeface="Calibri" panose="020F0502020204030204" pitchFamily="34" charset="0"/>
                <a:cs typeface="Arial" panose="020B0604020202020204" pitchFamily="34" charset="0"/>
              </a:rPr>
              <a:t>Promoting “big picture” Rotary e.g., polio eradication</a:t>
            </a:r>
            <a:endParaRPr lang="en-US" sz="4000" dirty="0">
              <a:solidFill>
                <a:srgbClr val="17448F"/>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1492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8" y="480695"/>
            <a:ext cx="11506200" cy="859005"/>
          </a:xfrm>
        </p:spPr>
        <p:txBody>
          <a:bodyPr>
            <a:normAutofit fontScale="90000"/>
          </a:bodyPr>
          <a:lstStyle/>
          <a:p>
            <a:pPr marR="0" lvl="1" algn="l" defTabSz="914400" rtl="0" eaLnBrk="1" fontAlgn="auto" latinLnBrk="0" hangingPunct="1">
              <a:lnSpc>
                <a:spcPct val="100000"/>
              </a:lnSpc>
              <a:spcBef>
                <a:spcPts val="1200"/>
              </a:spcBef>
              <a:spcAft>
                <a:spcPts val="1200"/>
              </a:spcAft>
              <a:buClrTx/>
              <a:buSzTx/>
              <a:tabLst>
                <a:tab pos="1255713" algn="l"/>
              </a:tabLst>
              <a:defRPr/>
            </a:pPr>
            <a:r>
              <a:rPr lang="en-US" sz="4400" dirty="0">
                <a:solidFill>
                  <a:srgbClr val="FFFFFF"/>
                </a:solidFill>
              </a:rPr>
              <a:t>Making messages momentous</a:t>
            </a:r>
            <a:br>
              <a:rPr lang="en-US" sz="4400" dirty="0">
                <a:solidFill>
                  <a:srgbClr val="FFFFFF"/>
                </a:solidFill>
              </a:rPr>
            </a:br>
            <a:r>
              <a:rPr kumimoji="0" lang="en-AU" sz="3100" b="1" i="1" u="none" strike="noStrike" kern="1200" cap="none" spc="0" normalizeH="0" baseline="0" noProof="0" dirty="0">
                <a:ln>
                  <a:noFill/>
                </a:ln>
                <a:solidFill>
                  <a:srgbClr val="FFFFFF"/>
                </a:solidFill>
                <a:effectLst/>
                <a:uLnTx/>
                <a:uFillTx/>
                <a:latin typeface="Arial" panose="020B0604020202020204"/>
                <a:ea typeface="+mn-ea"/>
                <a:cs typeface="+mn-cs"/>
              </a:rPr>
              <a:t>WHEN	–  is the best time?</a:t>
            </a:r>
            <a:endParaRPr lang="en-US" sz="4400"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2014128"/>
            <a:ext cx="11506199" cy="4034896"/>
          </a:xfrm>
        </p:spPr>
        <p:txBody>
          <a:bodyPr/>
          <a:lstStyle/>
          <a:p>
            <a:pPr marL="0" lvl="0" indent="0">
              <a:lnSpc>
                <a:spcPct val="107000"/>
              </a:lnSpc>
              <a:buNone/>
            </a:pPr>
            <a:r>
              <a:rPr lang="en-AU" sz="2800" b="1" dirty="0">
                <a:solidFill>
                  <a:srgbClr val="17448F"/>
                </a:solidFill>
                <a:effectLst/>
                <a:ea typeface="Calibri" panose="020F0502020204030204" pitchFamily="34" charset="0"/>
                <a:cs typeface="Times New Roman" panose="02020603050405020304" pitchFamily="18" charset="0"/>
              </a:rPr>
              <a:t>ARE YOU READY…</a:t>
            </a:r>
          </a:p>
          <a:p>
            <a:pPr marL="0" lvl="0" indent="0">
              <a:lnSpc>
                <a:spcPct val="107000"/>
              </a:lnSpc>
              <a:buNone/>
            </a:pPr>
            <a:endParaRPr lang="en-AU" sz="1800" b="1" dirty="0">
              <a:solidFill>
                <a:srgbClr val="17448F"/>
              </a:solidFill>
              <a:effectLst/>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AU" sz="2000" b="1" dirty="0">
                <a:solidFill>
                  <a:srgbClr val="17448F"/>
                </a:solidFill>
                <a:ea typeface="Calibri" panose="020F0502020204030204" pitchFamily="34" charset="0"/>
                <a:cs typeface="Times New Roman" panose="02020603050405020304" pitchFamily="18" charset="0"/>
              </a:rPr>
              <a:t>TO ATTRACT NEW MEMBERS?</a:t>
            </a:r>
            <a:endParaRPr lang="en-AU" sz="2000" b="1" dirty="0">
              <a:solidFill>
                <a:srgbClr val="17448F"/>
              </a:solidFill>
              <a:effectLst/>
              <a:ea typeface="Calibri" panose="020F0502020204030204" pitchFamily="34" charset="0"/>
              <a:cs typeface="Times New Roman" panose="02020603050405020304" pitchFamily="18" charset="0"/>
            </a:endParaRPr>
          </a:p>
          <a:p>
            <a:pPr marL="898525" indent="-541338">
              <a:lnSpc>
                <a:spcPct val="107000"/>
              </a:lnSpc>
            </a:pPr>
            <a:r>
              <a:rPr lang="en-AU" sz="2000" dirty="0">
                <a:solidFill>
                  <a:srgbClr val="17448F"/>
                </a:solidFill>
                <a:effectLst/>
                <a:ea typeface="Calibri" panose="020F0502020204030204" pitchFamily="34" charset="0"/>
                <a:cs typeface="Times New Roman" panose="02020603050405020304" pitchFamily="18" charset="0"/>
              </a:rPr>
              <a:t>Do you have your club branding – logos, signage, banners, club apparel - up to date and in good condition?</a:t>
            </a:r>
          </a:p>
          <a:p>
            <a:pPr marL="898525" indent="-541338">
              <a:lnSpc>
                <a:spcPct val="107000"/>
              </a:lnSpc>
            </a:pPr>
            <a:r>
              <a:rPr lang="en-AU" sz="2000" dirty="0">
                <a:solidFill>
                  <a:srgbClr val="17448F"/>
                </a:solidFill>
                <a:effectLst/>
                <a:ea typeface="Calibri" panose="020F0502020204030204" pitchFamily="34" charset="0"/>
                <a:cs typeface="Times New Roman" panose="02020603050405020304" pitchFamily="18" charset="0"/>
              </a:rPr>
              <a:t>Will people like what they see at your event and at your club meetings (Refer Jessie Harman’s Top Tips from our previous webinar – “Create the right first impression”; “Make it fun”).</a:t>
            </a:r>
          </a:p>
          <a:p>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7</a:t>
            </a:fld>
            <a:endParaRPr lang="en-US" dirty="0"/>
          </a:p>
        </p:txBody>
      </p:sp>
      <p:pic>
        <p:nvPicPr>
          <p:cNvPr id="6" name="Picture 5" descr="A picture containing text&#10;&#10;Description automatically generated">
            <a:extLst>
              <a:ext uri="{FF2B5EF4-FFF2-40B4-BE49-F238E27FC236}">
                <a16:creationId xmlns:a16="http://schemas.microsoft.com/office/drawing/2014/main" id="{9D40A1AA-CB02-4268-A92F-F0E05EF4A723}"/>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215673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33B677-AD9E-484F-B253-DC8676C8327B}"/>
              </a:ext>
            </a:extLst>
          </p:cNvPr>
          <p:cNvSpPr/>
          <p:nvPr/>
        </p:nvSpPr>
        <p:spPr>
          <a:xfrm>
            <a:off x="-1094926" y="59751"/>
            <a:ext cx="13261383" cy="6858000"/>
          </a:xfrm>
          <a:prstGeom prst="rect">
            <a:avLst/>
          </a:prstGeom>
          <a:solidFill>
            <a:srgbClr val="17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CB004E3E-97CE-4D2B-86C0-2EE3CED42F58}"/>
              </a:ext>
            </a:extLst>
          </p:cNvPr>
          <p:cNvSpPr>
            <a:spLocks noGrp="1"/>
          </p:cNvSpPr>
          <p:nvPr>
            <p:ph type="body" sz="quarter" idx="14"/>
          </p:nvPr>
        </p:nvSpPr>
        <p:spPr>
          <a:xfrm>
            <a:off x="836909" y="836909"/>
            <a:ext cx="9732935" cy="4045057"/>
          </a:xfrm>
        </p:spPr>
        <p:txBody>
          <a:bodyPr>
            <a:normAutofit fontScale="32500" lnSpcReduction="20000"/>
          </a:bodyPr>
          <a:lstStyle/>
          <a:p>
            <a:pPr>
              <a:lnSpc>
                <a:spcPct val="120000"/>
              </a:lnSpc>
              <a:spcAft>
                <a:spcPts val="800"/>
              </a:spcAft>
            </a:pPr>
            <a:r>
              <a:rPr lang="en-US" sz="5700" i="1" dirty="0"/>
              <a:t>“…</a:t>
            </a:r>
            <a:r>
              <a:rPr lang="en-AU" sz="7400" b="0" i="0" dirty="0">
                <a:solidFill>
                  <a:srgbClr val="FFFFFF"/>
                </a:solidFill>
                <a:effectLst/>
              </a:rPr>
              <a:t>we need to be cautious about putting the cart before the horse. </a:t>
            </a:r>
            <a:r>
              <a:rPr lang="en-AU" sz="7400" i="1" dirty="0">
                <a:effectLst/>
                <a:ea typeface="Calibri" panose="020F0502020204030204" pitchFamily="34" charset="0"/>
                <a:cs typeface="Times New Roman" panose="02020603050405020304" pitchFamily="18" charset="0"/>
              </a:rPr>
              <a:t>To sell anything (cars, homes, plumbing services) you need two things: a great PRODUCT and great PROMOTION. One will not work without the other. You can have the best product in the world, but if you don't promote it effectively, you will struggle to grow your operation. Likewise, if your product is sub-standard, the greatest promotional initiatives will struggle to sell it.</a:t>
            </a:r>
          </a:p>
          <a:p>
            <a:pPr>
              <a:lnSpc>
                <a:spcPct val="120000"/>
              </a:lnSpc>
              <a:spcAft>
                <a:spcPts val="800"/>
              </a:spcAft>
            </a:pPr>
            <a:r>
              <a:rPr lang="en-AU" sz="7400" i="1" dirty="0">
                <a:effectLst/>
                <a:ea typeface="Calibri" panose="020F0502020204030204" pitchFamily="34" charset="0"/>
                <a:cs typeface="Times New Roman" panose="02020603050405020304" pitchFamily="18" charset="0"/>
              </a:rPr>
              <a:t>Rotary membership is a product.... If we can create flexible, impactful clubs with good leadership, direction and value for its members, the promotional side is made a lot easier.</a:t>
            </a:r>
            <a:r>
              <a:rPr lang="en-US" sz="6400" i="1" dirty="0"/>
              <a:t>”</a:t>
            </a:r>
            <a:endParaRPr lang="en-US" i="1" dirty="0"/>
          </a:p>
        </p:txBody>
      </p:sp>
      <p:sp>
        <p:nvSpPr>
          <p:cNvPr id="17" name="Text Placeholder 16">
            <a:extLst>
              <a:ext uri="{FF2B5EF4-FFF2-40B4-BE49-F238E27FC236}">
                <a16:creationId xmlns:a16="http://schemas.microsoft.com/office/drawing/2014/main" id="{ACC5FE4B-B93F-47FF-B180-247BC479CE13}"/>
              </a:ext>
            </a:extLst>
          </p:cNvPr>
          <p:cNvSpPr>
            <a:spLocks noGrp="1"/>
          </p:cNvSpPr>
          <p:nvPr>
            <p:ph type="body" sz="quarter" idx="15"/>
          </p:nvPr>
        </p:nvSpPr>
        <p:spPr>
          <a:xfrm>
            <a:off x="836908" y="4881966"/>
            <a:ext cx="9732935" cy="1234356"/>
          </a:xfrm>
          <a:ln>
            <a:solidFill>
              <a:schemeClr val="bg1"/>
            </a:solidFill>
          </a:ln>
        </p:spPr>
        <p:txBody>
          <a:bodyPr/>
          <a:lstStyle/>
          <a:p>
            <a:r>
              <a:rPr lang="en-US" sz="2000" b="1" i="1" dirty="0"/>
              <a:t>Mark Huddleston</a:t>
            </a:r>
          </a:p>
          <a:p>
            <a:r>
              <a:rPr lang="en-US" sz="2000" b="1" i="1" dirty="0"/>
              <a:t>Author – Creatures of Habit</a:t>
            </a:r>
          </a:p>
          <a:p>
            <a:r>
              <a:rPr lang="en-US" sz="2000" b="1" i="1" dirty="0"/>
              <a:t>Facebook Comment – circa 27/01/2022</a:t>
            </a:r>
          </a:p>
        </p:txBody>
      </p:sp>
      <p:sp>
        <p:nvSpPr>
          <p:cNvPr id="12" name="Slide Number Placeholder 11">
            <a:extLst>
              <a:ext uri="{FF2B5EF4-FFF2-40B4-BE49-F238E27FC236}">
                <a16:creationId xmlns:a16="http://schemas.microsoft.com/office/drawing/2014/main" id="{D68D1CF4-004B-43A9-8D91-3C912472F095}"/>
              </a:ext>
            </a:extLst>
          </p:cNvPr>
          <p:cNvSpPr>
            <a:spLocks noGrp="1"/>
          </p:cNvSpPr>
          <p:nvPr>
            <p:ph type="sldNum" sz="quarter" idx="12"/>
          </p:nvPr>
        </p:nvSpPr>
        <p:spPr/>
        <p:txBody>
          <a:bodyPr/>
          <a:lstStyle/>
          <a:p>
            <a:fld id="{97A94E25-127B-4C48-AF96-44BA7B823777}" type="slidenum">
              <a:rPr lang="en-US" smtClean="0"/>
              <a:pPr/>
              <a:t>8</a:t>
            </a:fld>
            <a:endParaRPr lang="en-US" dirty="0"/>
          </a:p>
        </p:txBody>
      </p:sp>
    </p:spTree>
    <p:custDataLst>
      <p:tags r:id="rId1"/>
    </p:custDataLst>
    <p:extLst>
      <p:ext uri="{BB962C8B-B14F-4D97-AF65-F5344CB8AC3E}">
        <p14:creationId xmlns:p14="http://schemas.microsoft.com/office/powerpoint/2010/main" val="102718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8" y="480695"/>
            <a:ext cx="11506200" cy="859005"/>
          </a:xfrm>
        </p:spPr>
        <p:txBody>
          <a:bodyPr>
            <a:normAutofit fontScale="90000"/>
          </a:bodyPr>
          <a:lstStyle/>
          <a:p>
            <a:pPr marR="0" lvl="1" algn="l" defTabSz="914400" rtl="0" eaLnBrk="1" fontAlgn="auto" latinLnBrk="0" hangingPunct="1">
              <a:lnSpc>
                <a:spcPct val="100000"/>
              </a:lnSpc>
              <a:spcBef>
                <a:spcPts val="1200"/>
              </a:spcBef>
              <a:spcAft>
                <a:spcPts val="1200"/>
              </a:spcAft>
              <a:buClrTx/>
              <a:buSzTx/>
              <a:tabLst>
                <a:tab pos="1255713" algn="l"/>
              </a:tabLst>
              <a:defRPr/>
            </a:pPr>
            <a:r>
              <a:rPr lang="en-US" sz="4400" dirty="0">
                <a:solidFill>
                  <a:srgbClr val="FFFFFF"/>
                </a:solidFill>
              </a:rPr>
              <a:t>Making messages momentous</a:t>
            </a:r>
            <a:br>
              <a:rPr lang="en-US" sz="4400" dirty="0">
                <a:solidFill>
                  <a:srgbClr val="FFFFFF"/>
                </a:solidFill>
              </a:rPr>
            </a:br>
            <a:r>
              <a:rPr kumimoji="0" lang="en-AU" sz="3100" b="1" i="1" u="none" strike="noStrike" kern="1200" cap="none" spc="0" normalizeH="0" baseline="0" noProof="0" dirty="0">
                <a:ln>
                  <a:noFill/>
                </a:ln>
                <a:solidFill>
                  <a:srgbClr val="FFFFFF"/>
                </a:solidFill>
                <a:effectLst/>
                <a:uLnTx/>
                <a:uFillTx/>
                <a:latin typeface="Arial" panose="020B0604020202020204"/>
                <a:ea typeface="+mn-ea"/>
                <a:cs typeface="+mn-cs"/>
              </a:rPr>
              <a:t>WHEN	–  is the best time?</a:t>
            </a:r>
            <a:endParaRPr lang="en-US" sz="4400"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847600"/>
            <a:ext cx="11506199" cy="4034896"/>
          </a:xfrm>
        </p:spPr>
        <p:txBody>
          <a:bodyPr/>
          <a:lstStyle/>
          <a:p>
            <a:pPr marL="0" lvl="0" indent="0">
              <a:lnSpc>
                <a:spcPct val="107000"/>
              </a:lnSpc>
              <a:buNone/>
            </a:pPr>
            <a:r>
              <a:rPr lang="en-AU" sz="2800" b="1" dirty="0">
                <a:solidFill>
                  <a:srgbClr val="17448F"/>
                </a:solidFill>
                <a:effectLst/>
                <a:ea typeface="Calibri" panose="020F0502020204030204" pitchFamily="34" charset="0"/>
                <a:cs typeface="Times New Roman" panose="02020603050405020304" pitchFamily="18" charset="0"/>
              </a:rPr>
              <a:t>ARE YOU READY…</a:t>
            </a:r>
          </a:p>
          <a:p>
            <a:pPr marL="0" lvl="0" indent="0">
              <a:lnSpc>
                <a:spcPct val="107000"/>
              </a:lnSpc>
              <a:buNone/>
            </a:pPr>
            <a:endParaRPr lang="en-AU" sz="1800" b="1" dirty="0">
              <a:solidFill>
                <a:srgbClr val="17448F"/>
              </a:solidFill>
              <a:effectLst/>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AU" sz="2000" b="1" dirty="0">
                <a:solidFill>
                  <a:srgbClr val="17448F"/>
                </a:solidFill>
                <a:ea typeface="Calibri" panose="020F0502020204030204" pitchFamily="34" charset="0"/>
                <a:cs typeface="Times New Roman" panose="02020603050405020304" pitchFamily="18" charset="0"/>
              </a:rPr>
              <a:t>TO PROMOTE YOUR EVENT OR PROJECT?</a:t>
            </a:r>
            <a:endParaRPr lang="en-AU" sz="2000" dirty="0">
              <a:solidFill>
                <a:srgbClr val="17448F"/>
              </a:solidFill>
              <a:effectLst/>
              <a:ea typeface="Calibri" panose="020F0502020204030204" pitchFamily="34" charset="0"/>
              <a:cs typeface="Times New Roman" panose="02020603050405020304" pitchFamily="18" charset="0"/>
            </a:endParaRPr>
          </a:p>
          <a:p>
            <a:pPr marL="898525" indent="-541338">
              <a:lnSpc>
                <a:spcPct val="107000"/>
              </a:lnSpc>
              <a:spcAft>
                <a:spcPts val="800"/>
              </a:spcAft>
            </a:pPr>
            <a:r>
              <a:rPr lang="en-AU" sz="2000" dirty="0">
                <a:solidFill>
                  <a:srgbClr val="17448F"/>
                </a:solidFill>
                <a:effectLst/>
                <a:ea typeface="Calibri" panose="020F0502020204030204" pitchFamily="34" charset="0"/>
                <a:cs typeface="Times New Roman" panose="02020603050405020304" pitchFamily="18" charset="0"/>
              </a:rPr>
              <a:t>Is your event well-planned - are all the details of your event organised and in place, ready for promotion? </a:t>
            </a:r>
          </a:p>
          <a:p>
            <a:pPr marL="898525" indent="-541338">
              <a:lnSpc>
                <a:spcPct val="107000"/>
              </a:lnSpc>
              <a:spcAft>
                <a:spcPts val="800"/>
              </a:spcAft>
            </a:pPr>
            <a:r>
              <a:rPr lang="en-AU" sz="2000" dirty="0">
                <a:solidFill>
                  <a:srgbClr val="17448F"/>
                </a:solidFill>
                <a:effectLst/>
                <a:ea typeface="Calibri" panose="020F0502020204030204" pitchFamily="34" charset="0"/>
                <a:cs typeface="Times New Roman" panose="02020603050405020304" pitchFamily="18" charset="0"/>
              </a:rPr>
              <a:t>Is publicity an</a:t>
            </a:r>
            <a:r>
              <a:rPr lang="en-AU" sz="2000" dirty="0">
                <a:solidFill>
                  <a:srgbClr val="17448F"/>
                </a:solidFill>
                <a:ea typeface="Calibri" panose="020F0502020204030204" pitchFamily="34" charset="0"/>
                <a:cs typeface="Times New Roman" panose="02020603050405020304" pitchFamily="18" charset="0"/>
              </a:rPr>
              <a:t>d promotion included as part of the planning process for your event (and not just an afterthought)? </a:t>
            </a:r>
          </a:p>
          <a:p>
            <a:pPr marL="898525" indent="-541338">
              <a:lnSpc>
                <a:spcPct val="107000"/>
              </a:lnSpc>
              <a:spcAft>
                <a:spcPts val="800"/>
              </a:spcAft>
            </a:pPr>
            <a:r>
              <a:rPr lang="en-AU" sz="2000" dirty="0">
                <a:solidFill>
                  <a:srgbClr val="17448F"/>
                </a:solidFill>
                <a:effectLst/>
                <a:ea typeface="Calibri" panose="020F0502020204030204" pitchFamily="34" charset="0"/>
                <a:cs typeface="Times New Roman" panose="02020603050405020304" pitchFamily="18" charset="0"/>
              </a:rPr>
              <a:t>Do you ha</a:t>
            </a:r>
            <a:r>
              <a:rPr lang="en-AU" sz="2000" dirty="0">
                <a:solidFill>
                  <a:srgbClr val="17448F"/>
                </a:solidFill>
                <a:ea typeface="Calibri" panose="020F0502020204030204" pitchFamily="34" charset="0"/>
                <a:cs typeface="Times New Roman" panose="02020603050405020304" pitchFamily="18" charset="0"/>
              </a:rPr>
              <a:t>ve a schedule for promotion? When will you publish the details, and how often?</a:t>
            </a:r>
          </a:p>
          <a:p>
            <a:pPr marL="898525" indent="-541338">
              <a:lnSpc>
                <a:spcPct val="107000"/>
              </a:lnSpc>
              <a:spcAft>
                <a:spcPts val="800"/>
              </a:spcAft>
            </a:pPr>
            <a:endParaRPr lang="en-AU" sz="1800" dirty="0">
              <a:solidFill>
                <a:srgbClr val="17448F"/>
              </a:solidFill>
              <a:effectLst/>
              <a:ea typeface="Calibri" panose="020F0502020204030204" pitchFamily="34" charset="0"/>
              <a:cs typeface="Times New Roman" panose="02020603050405020304" pitchFamily="18" charset="0"/>
            </a:endParaRPr>
          </a:p>
          <a:p>
            <a:pPr marL="898525" indent="-541338">
              <a:lnSpc>
                <a:spcPct val="107000"/>
              </a:lnSpc>
              <a:spcAft>
                <a:spcPts val="800"/>
              </a:spcAft>
            </a:pPr>
            <a:endParaRPr lang="en-AU" sz="1800" dirty="0">
              <a:solidFill>
                <a:srgbClr val="17448F"/>
              </a:solidFill>
              <a:effectLst/>
              <a:ea typeface="Calibri" panose="020F0502020204030204" pitchFamily="34" charset="0"/>
              <a:cs typeface="Times New Roman" panose="02020603050405020304" pitchFamily="18" charset="0"/>
            </a:endParaRPr>
          </a:p>
          <a:p>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9</a:t>
            </a:fld>
            <a:endParaRPr lang="en-US" dirty="0"/>
          </a:p>
        </p:txBody>
      </p:sp>
      <p:pic>
        <p:nvPicPr>
          <p:cNvPr id="6" name="Picture 5" descr="A picture containing text&#10;&#10;Description automatically generated">
            <a:extLst>
              <a:ext uri="{FF2B5EF4-FFF2-40B4-BE49-F238E27FC236}">
                <a16:creationId xmlns:a16="http://schemas.microsoft.com/office/drawing/2014/main" id="{9D40A1AA-CB02-4268-A92F-F0E05EF4A723}"/>
              </a:ext>
            </a:extLst>
          </p:cNvPr>
          <p:cNvPicPr>
            <a:picLocks noChangeAspect="1"/>
          </p:cNvPicPr>
          <p:nvPr/>
        </p:nvPicPr>
        <p:blipFill rotWithShape="1">
          <a:blip r:embed="rId3">
            <a:extLst>
              <a:ext uri="{28A0092B-C50C-407E-A947-70E740481C1C}">
                <a14:useLocalDpi xmlns:a14="http://schemas.microsoft.com/office/drawing/2010/main" val="0"/>
              </a:ext>
            </a:extLst>
          </a:blip>
          <a:srcRect t="31412" b="28588"/>
          <a:stretch/>
        </p:blipFill>
        <p:spPr>
          <a:xfrm>
            <a:off x="9410705" y="6049024"/>
            <a:ext cx="2451095" cy="693406"/>
          </a:xfrm>
          <a:prstGeom prst="rect">
            <a:avLst/>
          </a:prstGeom>
        </p:spPr>
      </p:pic>
    </p:spTree>
    <p:custDataLst>
      <p:tags r:id="rId1"/>
    </p:custDataLst>
    <p:extLst>
      <p:ext uri="{BB962C8B-B14F-4D97-AF65-F5344CB8AC3E}">
        <p14:creationId xmlns:p14="http://schemas.microsoft.com/office/powerpoint/2010/main" val="243831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4713</TotalTime>
  <Words>1616</Words>
  <Application>Microsoft Office PowerPoint</Application>
  <PresentationFormat>Widescreen</PresentationFormat>
  <Paragraphs>175</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Wingdings</vt:lpstr>
      <vt:lpstr>YAD7Rf0lmm4 0</vt:lpstr>
      <vt:lpstr>Office Theme</vt:lpstr>
      <vt:lpstr>PowerPoint Presentation</vt:lpstr>
      <vt:lpstr>PowerPoint Presentation</vt:lpstr>
      <vt:lpstr>PowerPoint Presentation</vt:lpstr>
      <vt:lpstr>PowerPoint Presentation</vt:lpstr>
      <vt:lpstr>Making messages momentous WHY –  do you want to promote your club? </vt:lpstr>
      <vt:lpstr>Making messages momentous WHAT –  do you want to promote?</vt:lpstr>
      <vt:lpstr>Making messages momentous WHEN –  is the best time?</vt:lpstr>
      <vt:lpstr>PowerPoint Presentation</vt:lpstr>
      <vt:lpstr>Making messages momentous WHEN –  is the best time?</vt:lpstr>
      <vt:lpstr>Making messages momentous WHO –  is your audience?</vt:lpstr>
      <vt:lpstr>Making messages momentous HOW –  will you promote it?</vt:lpstr>
      <vt:lpstr>PowerPoint Presentation</vt:lpstr>
      <vt:lpstr>PowerPoint Presentation</vt:lpstr>
      <vt:lpstr>PowerPoint Presentation</vt:lpstr>
      <vt:lpstr>PowerPoint Presentation</vt:lpstr>
      <vt:lpstr>BROCHURES, SIGNAGE, CLUB APPAREL </vt:lpstr>
      <vt:lpstr>BROCHURES, SIGNAGE, CLUB APPAREL </vt:lpstr>
      <vt:lpstr>PowerPoint Presentation</vt:lpstr>
      <vt:lpstr>PowerPoint Presentation</vt:lpstr>
      <vt:lpstr>Making messages momentous RESOURCES TO HELP YOU</vt:lpstr>
      <vt:lpstr>Making messages momentous RESOURCES TO HELP YOU</vt:lpstr>
      <vt:lpstr>Making messages momentous RESOURCES TO HELP YOU</vt:lpstr>
      <vt:lpstr>PowerPoint Presentation</vt:lpstr>
      <vt:lpstr>Making messages momentous RESOURCES TO HELP YOU</vt:lpstr>
      <vt:lpstr>Making messages momentous RESOURCES TO HELP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PDG Merewyn Wright</cp:lastModifiedBy>
  <cp:revision>176</cp:revision>
  <cp:lastPrinted>2022-02-07T03:50:44Z</cp:lastPrinted>
  <dcterms:created xsi:type="dcterms:W3CDTF">2019-11-18T03:22:22Z</dcterms:created>
  <dcterms:modified xsi:type="dcterms:W3CDTF">2022-03-09T06:50:25Z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