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5" r:id="rId3"/>
    <p:sldId id="376" r:id="rId4"/>
    <p:sldId id="380" r:id="rId5"/>
    <p:sldId id="373" r:id="rId6"/>
    <p:sldId id="288" r:id="rId7"/>
    <p:sldId id="257" r:id="rId8"/>
    <p:sldId id="258" r:id="rId9"/>
    <p:sldId id="284" r:id="rId10"/>
    <p:sldId id="260" r:id="rId11"/>
    <p:sldId id="261" r:id="rId12"/>
    <p:sldId id="262" r:id="rId13"/>
    <p:sldId id="275" r:id="rId14"/>
    <p:sldId id="276" r:id="rId15"/>
    <p:sldId id="263" r:id="rId16"/>
    <p:sldId id="264" r:id="rId17"/>
    <p:sldId id="285" r:id="rId18"/>
    <p:sldId id="384" r:id="rId19"/>
    <p:sldId id="266" r:id="rId20"/>
    <p:sldId id="348" r:id="rId21"/>
    <p:sldId id="382" r:id="rId22"/>
    <p:sldId id="265" r:id="rId23"/>
    <p:sldId id="267" r:id="rId24"/>
    <p:sldId id="383" r:id="rId25"/>
    <p:sldId id="385" r:id="rId26"/>
    <p:sldId id="270" r:id="rId27"/>
    <p:sldId id="271" r:id="rId28"/>
    <p:sldId id="280" r:id="rId29"/>
    <p:sldId id="272" r:id="rId30"/>
    <p:sldId id="283" r:id="rId31"/>
  </p:sldIdLst>
  <p:sldSz cx="9144000" cy="6858000" type="screen4x3"/>
  <p:notesSz cx="6858000" cy="8891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DDDDD"/>
    <a:srgbClr val="FFFFFF"/>
    <a:srgbClr val="414141"/>
    <a:srgbClr val="FC0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3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4FEA-75DC-4044-9AC1-B1F69C9FCF8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9BCB0-3543-4681-9473-0D7F52B577ED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Inhibit</a:t>
          </a:r>
        </a:p>
      </dgm:t>
    </dgm:pt>
    <dgm:pt modelId="{AC08B1DC-501C-49E5-B83D-2F2ADFFD88EC}" type="parTrans" cxnId="{A19359D9-71D1-425C-B006-806D98AAFE03}">
      <dgm:prSet/>
      <dgm:spPr/>
      <dgm:t>
        <a:bodyPr/>
        <a:lstStyle/>
        <a:p>
          <a:endParaRPr lang="en-US"/>
        </a:p>
      </dgm:t>
    </dgm:pt>
    <dgm:pt modelId="{86A779C9-B04C-4CA5-9B26-15B575200EBE}" type="sibTrans" cxnId="{A19359D9-71D1-425C-B006-806D98AAFE03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1122E47F-EE8F-4B0D-9881-F98232608BC7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Lengthen</a:t>
          </a:r>
        </a:p>
      </dgm:t>
    </dgm:pt>
    <dgm:pt modelId="{A24D90B4-5071-4A95-AF5F-AA778A6CA689}" type="parTrans" cxnId="{57A53885-A169-4CB3-8C92-98523C9E7878}">
      <dgm:prSet/>
      <dgm:spPr/>
      <dgm:t>
        <a:bodyPr/>
        <a:lstStyle/>
        <a:p>
          <a:endParaRPr lang="en-US"/>
        </a:p>
      </dgm:t>
    </dgm:pt>
    <dgm:pt modelId="{2025EC83-9AAD-44EF-A8A0-9F01DD6989F4}" type="sibTrans" cxnId="{57A53885-A169-4CB3-8C92-98523C9E7878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3C48FDE2-220D-4171-B9F4-24A6B4CFFE57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Activate</a:t>
          </a:r>
        </a:p>
      </dgm:t>
    </dgm:pt>
    <dgm:pt modelId="{3CBD18A8-F87F-40BC-B127-735E7EB6892C}" type="parTrans" cxnId="{11675972-34D0-4839-A10C-CE3D899687BB}">
      <dgm:prSet/>
      <dgm:spPr/>
      <dgm:t>
        <a:bodyPr/>
        <a:lstStyle/>
        <a:p>
          <a:endParaRPr lang="en-US"/>
        </a:p>
      </dgm:t>
    </dgm:pt>
    <dgm:pt modelId="{64089048-69E0-47A7-AD84-F357AD0910FE}" type="sibTrans" cxnId="{11675972-34D0-4839-A10C-CE3D899687BB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E1284051-F735-4629-B966-1FCFB8E56228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Integrate</a:t>
          </a:r>
        </a:p>
      </dgm:t>
    </dgm:pt>
    <dgm:pt modelId="{0AA1D33E-0926-41FE-8F0D-4CF5373F4BD6}" type="parTrans" cxnId="{39249061-9C41-4745-AF6B-02C42EE1D031}">
      <dgm:prSet/>
      <dgm:spPr/>
      <dgm:t>
        <a:bodyPr/>
        <a:lstStyle/>
        <a:p>
          <a:endParaRPr lang="en-US"/>
        </a:p>
      </dgm:t>
    </dgm:pt>
    <dgm:pt modelId="{1B616EBD-50D7-4CCF-A0FB-7DF36CA33709}" type="sibTrans" cxnId="{39249061-9C41-4745-AF6B-02C42EE1D031}">
      <dgm:prSet/>
      <dgm:spPr/>
      <dgm:t>
        <a:bodyPr/>
        <a:lstStyle/>
        <a:p>
          <a:endParaRPr lang="en-US"/>
        </a:p>
      </dgm:t>
    </dgm:pt>
    <dgm:pt modelId="{81F59863-1681-426B-A6C2-A6F48FC802EB}" type="pres">
      <dgm:prSet presAssocID="{39624FEA-75DC-4044-9AC1-B1F69C9FCF82}" presName="outerComposite" presStyleCnt="0">
        <dgm:presLayoutVars>
          <dgm:chMax val="5"/>
          <dgm:dir/>
          <dgm:resizeHandles val="exact"/>
        </dgm:presLayoutVars>
      </dgm:prSet>
      <dgm:spPr/>
    </dgm:pt>
    <dgm:pt modelId="{3997124B-0246-4A32-A723-EA1FF66A6821}" type="pres">
      <dgm:prSet presAssocID="{39624FEA-75DC-4044-9AC1-B1F69C9FCF82}" presName="dummyMaxCanvas" presStyleCnt="0">
        <dgm:presLayoutVars/>
      </dgm:prSet>
      <dgm:spPr/>
    </dgm:pt>
    <dgm:pt modelId="{0473821F-9C92-4D1F-8F4C-CF671AD110F8}" type="pres">
      <dgm:prSet presAssocID="{39624FEA-75DC-4044-9AC1-B1F69C9FCF82}" presName="FourNodes_1" presStyleLbl="node1" presStyleIdx="0" presStyleCnt="4">
        <dgm:presLayoutVars>
          <dgm:bulletEnabled val="1"/>
        </dgm:presLayoutVars>
      </dgm:prSet>
      <dgm:spPr/>
    </dgm:pt>
    <dgm:pt modelId="{3E1C2695-D0E6-496D-A124-2DFDD91CB3EC}" type="pres">
      <dgm:prSet presAssocID="{39624FEA-75DC-4044-9AC1-B1F69C9FCF82}" presName="FourNodes_2" presStyleLbl="node1" presStyleIdx="1" presStyleCnt="4">
        <dgm:presLayoutVars>
          <dgm:bulletEnabled val="1"/>
        </dgm:presLayoutVars>
      </dgm:prSet>
      <dgm:spPr/>
    </dgm:pt>
    <dgm:pt modelId="{488DE394-DC21-4C1B-A257-9C52CA244F3E}" type="pres">
      <dgm:prSet presAssocID="{39624FEA-75DC-4044-9AC1-B1F69C9FCF82}" presName="FourNodes_3" presStyleLbl="node1" presStyleIdx="2" presStyleCnt="4">
        <dgm:presLayoutVars>
          <dgm:bulletEnabled val="1"/>
        </dgm:presLayoutVars>
      </dgm:prSet>
      <dgm:spPr/>
    </dgm:pt>
    <dgm:pt modelId="{59F3185F-6ADA-4D2E-8451-37151A3B8D78}" type="pres">
      <dgm:prSet presAssocID="{39624FEA-75DC-4044-9AC1-B1F69C9FCF82}" presName="FourNodes_4" presStyleLbl="node1" presStyleIdx="3" presStyleCnt="4">
        <dgm:presLayoutVars>
          <dgm:bulletEnabled val="1"/>
        </dgm:presLayoutVars>
      </dgm:prSet>
      <dgm:spPr/>
    </dgm:pt>
    <dgm:pt modelId="{8695C0EA-3575-4969-B150-83EF07B4D701}" type="pres">
      <dgm:prSet presAssocID="{39624FEA-75DC-4044-9AC1-B1F69C9FCF82}" presName="FourConn_1-2" presStyleLbl="fgAccFollowNode1" presStyleIdx="0" presStyleCnt="3">
        <dgm:presLayoutVars>
          <dgm:bulletEnabled val="1"/>
        </dgm:presLayoutVars>
      </dgm:prSet>
      <dgm:spPr/>
    </dgm:pt>
    <dgm:pt modelId="{06570437-40B9-44AA-910E-761088576235}" type="pres">
      <dgm:prSet presAssocID="{39624FEA-75DC-4044-9AC1-B1F69C9FCF82}" presName="FourConn_2-3" presStyleLbl="fgAccFollowNode1" presStyleIdx="1" presStyleCnt="3">
        <dgm:presLayoutVars>
          <dgm:bulletEnabled val="1"/>
        </dgm:presLayoutVars>
      </dgm:prSet>
      <dgm:spPr/>
    </dgm:pt>
    <dgm:pt modelId="{E1BC2DF6-BF28-4D27-8A90-23419737113B}" type="pres">
      <dgm:prSet presAssocID="{39624FEA-75DC-4044-9AC1-B1F69C9FCF82}" presName="FourConn_3-4" presStyleLbl="fgAccFollowNode1" presStyleIdx="2" presStyleCnt="3" custLinFactNeighborX="-3928" custLinFactNeighborY="-1198">
        <dgm:presLayoutVars>
          <dgm:bulletEnabled val="1"/>
        </dgm:presLayoutVars>
      </dgm:prSet>
      <dgm:spPr/>
    </dgm:pt>
    <dgm:pt modelId="{9997A5BA-B70A-495C-9D76-0C64A55D6897}" type="pres">
      <dgm:prSet presAssocID="{39624FEA-75DC-4044-9AC1-B1F69C9FCF82}" presName="FourNodes_1_text" presStyleLbl="node1" presStyleIdx="3" presStyleCnt="4">
        <dgm:presLayoutVars>
          <dgm:bulletEnabled val="1"/>
        </dgm:presLayoutVars>
      </dgm:prSet>
      <dgm:spPr/>
    </dgm:pt>
    <dgm:pt modelId="{ECB30197-D873-46FB-9682-5C1A7731B5A2}" type="pres">
      <dgm:prSet presAssocID="{39624FEA-75DC-4044-9AC1-B1F69C9FCF82}" presName="FourNodes_2_text" presStyleLbl="node1" presStyleIdx="3" presStyleCnt="4">
        <dgm:presLayoutVars>
          <dgm:bulletEnabled val="1"/>
        </dgm:presLayoutVars>
      </dgm:prSet>
      <dgm:spPr/>
    </dgm:pt>
    <dgm:pt modelId="{1E8CFBDF-5961-486C-B322-9AB2D3607211}" type="pres">
      <dgm:prSet presAssocID="{39624FEA-75DC-4044-9AC1-B1F69C9FCF82}" presName="FourNodes_3_text" presStyleLbl="node1" presStyleIdx="3" presStyleCnt="4">
        <dgm:presLayoutVars>
          <dgm:bulletEnabled val="1"/>
        </dgm:presLayoutVars>
      </dgm:prSet>
      <dgm:spPr/>
    </dgm:pt>
    <dgm:pt modelId="{33030641-691D-4DB8-BF07-806E6040C83D}" type="pres">
      <dgm:prSet presAssocID="{39624FEA-75DC-4044-9AC1-B1F69C9FCF8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64C910E-FBE3-442D-9680-7974B98BE628}" type="presOf" srcId="{64089048-69E0-47A7-AD84-F357AD0910FE}" destId="{E1BC2DF6-BF28-4D27-8A90-23419737113B}" srcOrd="0" destOrd="0" presId="urn:microsoft.com/office/officeart/2005/8/layout/vProcess5"/>
    <dgm:cxn modelId="{4689001E-B31D-4999-9444-5313F06EB3C7}" type="presOf" srcId="{4C69BCB0-3543-4681-9473-0D7F52B577ED}" destId="{9997A5BA-B70A-495C-9D76-0C64A55D6897}" srcOrd="1" destOrd="0" presId="urn:microsoft.com/office/officeart/2005/8/layout/vProcess5"/>
    <dgm:cxn modelId="{A60FBB25-4716-461E-9DC1-7FDB350C70A4}" type="presOf" srcId="{2025EC83-9AAD-44EF-A8A0-9F01DD6989F4}" destId="{06570437-40B9-44AA-910E-761088576235}" srcOrd="0" destOrd="0" presId="urn:microsoft.com/office/officeart/2005/8/layout/vProcess5"/>
    <dgm:cxn modelId="{39249061-9C41-4745-AF6B-02C42EE1D031}" srcId="{39624FEA-75DC-4044-9AC1-B1F69C9FCF82}" destId="{E1284051-F735-4629-B966-1FCFB8E56228}" srcOrd="3" destOrd="0" parTransId="{0AA1D33E-0926-41FE-8F0D-4CF5373F4BD6}" sibTransId="{1B616EBD-50D7-4CCF-A0FB-7DF36CA33709}"/>
    <dgm:cxn modelId="{4CB18F46-2A3C-4605-90D5-0762B645C8D0}" type="presOf" srcId="{86A779C9-B04C-4CA5-9B26-15B575200EBE}" destId="{8695C0EA-3575-4969-B150-83EF07B4D701}" srcOrd="0" destOrd="0" presId="urn:microsoft.com/office/officeart/2005/8/layout/vProcess5"/>
    <dgm:cxn modelId="{1BD00A70-99BC-4ACC-A27D-BED82E0EC231}" type="presOf" srcId="{E1284051-F735-4629-B966-1FCFB8E56228}" destId="{33030641-691D-4DB8-BF07-806E6040C83D}" srcOrd="1" destOrd="0" presId="urn:microsoft.com/office/officeart/2005/8/layout/vProcess5"/>
    <dgm:cxn modelId="{11675972-34D0-4839-A10C-CE3D899687BB}" srcId="{39624FEA-75DC-4044-9AC1-B1F69C9FCF82}" destId="{3C48FDE2-220D-4171-B9F4-24A6B4CFFE57}" srcOrd="2" destOrd="0" parTransId="{3CBD18A8-F87F-40BC-B127-735E7EB6892C}" sibTransId="{64089048-69E0-47A7-AD84-F357AD0910FE}"/>
    <dgm:cxn modelId="{1841D572-ACD5-460B-B5E0-AAD9330529C9}" type="presOf" srcId="{39624FEA-75DC-4044-9AC1-B1F69C9FCF82}" destId="{81F59863-1681-426B-A6C2-A6F48FC802EB}" srcOrd="0" destOrd="0" presId="urn:microsoft.com/office/officeart/2005/8/layout/vProcess5"/>
    <dgm:cxn modelId="{0C6BDD54-D1A3-42AD-9822-04E12BABDB6D}" type="presOf" srcId="{4C69BCB0-3543-4681-9473-0D7F52B577ED}" destId="{0473821F-9C92-4D1F-8F4C-CF671AD110F8}" srcOrd="0" destOrd="0" presId="urn:microsoft.com/office/officeart/2005/8/layout/vProcess5"/>
    <dgm:cxn modelId="{57A53885-A169-4CB3-8C92-98523C9E7878}" srcId="{39624FEA-75DC-4044-9AC1-B1F69C9FCF82}" destId="{1122E47F-EE8F-4B0D-9881-F98232608BC7}" srcOrd="1" destOrd="0" parTransId="{A24D90B4-5071-4A95-AF5F-AA778A6CA689}" sibTransId="{2025EC83-9AAD-44EF-A8A0-9F01DD6989F4}"/>
    <dgm:cxn modelId="{15B79787-A76C-458C-8B54-D0BD9852F708}" type="presOf" srcId="{1122E47F-EE8F-4B0D-9881-F98232608BC7}" destId="{3E1C2695-D0E6-496D-A124-2DFDD91CB3EC}" srcOrd="0" destOrd="0" presId="urn:microsoft.com/office/officeart/2005/8/layout/vProcess5"/>
    <dgm:cxn modelId="{A0F9719A-24D7-41A8-8BAD-E756C6AB2F43}" type="presOf" srcId="{E1284051-F735-4629-B966-1FCFB8E56228}" destId="{59F3185F-6ADA-4D2E-8451-37151A3B8D78}" srcOrd="0" destOrd="0" presId="urn:microsoft.com/office/officeart/2005/8/layout/vProcess5"/>
    <dgm:cxn modelId="{6A2809C3-B94C-4A03-9FB6-9055945E8C26}" type="presOf" srcId="{3C48FDE2-220D-4171-B9F4-24A6B4CFFE57}" destId="{488DE394-DC21-4C1B-A257-9C52CA244F3E}" srcOrd="0" destOrd="0" presId="urn:microsoft.com/office/officeart/2005/8/layout/vProcess5"/>
    <dgm:cxn modelId="{5EDE83CC-77D3-48FE-9601-DFB3D16CBC07}" type="presOf" srcId="{1122E47F-EE8F-4B0D-9881-F98232608BC7}" destId="{ECB30197-D873-46FB-9682-5C1A7731B5A2}" srcOrd="1" destOrd="0" presId="urn:microsoft.com/office/officeart/2005/8/layout/vProcess5"/>
    <dgm:cxn modelId="{A19359D9-71D1-425C-B006-806D98AAFE03}" srcId="{39624FEA-75DC-4044-9AC1-B1F69C9FCF82}" destId="{4C69BCB0-3543-4681-9473-0D7F52B577ED}" srcOrd="0" destOrd="0" parTransId="{AC08B1DC-501C-49E5-B83D-2F2ADFFD88EC}" sibTransId="{86A779C9-B04C-4CA5-9B26-15B575200EBE}"/>
    <dgm:cxn modelId="{416200E8-020A-4E34-93B7-85CA983790D4}" type="presOf" srcId="{3C48FDE2-220D-4171-B9F4-24A6B4CFFE57}" destId="{1E8CFBDF-5961-486C-B322-9AB2D3607211}" srcOrd="1" destOrd="0" presId="urn:microsoft.com/office/officeart/2005/8/layout/vProcess5"/>
    <dgm:cxn modelId="{FEE36DB2-8A79-4505-AB6B-F8A1E441E592}" type="presParOf" srcId="{81F59863-1681-426B-A6C2-A6F48FC802EB}" destId="{3997124B-0246-4A32-A723-EA1FF66A6821}" srcOrd="0" destOrd="0" presId="urn:microsoft.com/office/officeart/2005/8/layout/vProcess5"/>
    <dgm:cxn modelId="{E7443939-AC7D-4AA8-B6AF-B50DBB3BF15B}" type="presParOf" srcId="{81F59863-1681-426B-A6C2-A6F48FC802EB}" destId="{0473821F-9C92-4D1F-8F4C-CF671AD110F8}" srcOrd="1" destOrd="0" presId="urn:microsoft.com/office/officeart/2005/8/layout/vProcess5"/>
    <dgm:cxn modelId="{D29F5BFD-1F0F-47CA-9181-7B7E706DD498}" type="presParOf" srcId="{81F59863-1681-426B-A6C2-A6F48FC802EB}" destId="{3E1C2695-D0E6-496D-A124-2DFDD91CB3EC}" srcOrd="2" destOrd="0" presId="urn:microsoft.com/office/officeart/2005/8/layout/vProcess5"/>
    <dgm:cxn modelId="{43025373-5C83-4C93-A4D9-2B5D5467F8FA}" type="presParOf" srcId="{81F59863-1681-426B-A6C2-A6F48FC802EB}" destId="{488DE394-DC21-4C1B-A257-9C52CA244F3E}" srcOrd="3" destOrd="0" presId="urn:microsoft.com/office/officeart/2005/8/layout/vProcess5"/>
    <dgm:cxn modelId="{90265A03-93ED-4B74-A408-2AC18E30A5A1}" type="presParOf" srcId="{81F59863-1681-426B-A6C2-A6F48FC802EB}" destId="{59F3185F-6ADA-4D2E-8451-37151A3B8D78}" srcOrd="4" destOrd="0" presId="urn:microsoft.com/office/officeart/2005/8/layout/vProcess5"/>
    <dgm:cxn modelId="{EB7AD337-41F3-44A5-9A0C-667F763BFD7E}" type="presParOf" srcId="{81F59863-1681-426B-A6C2-A6F48FC802EB}" destId="{8695C0EA-3575-4969-B150-83EF07B4D701}" srcOrd="5" destOrd="0" presId="urn:microsoft.com/office/officeart/2005/8/layout/vProcess5"/>
    <dgm:cxn modelId="{CFBA02BC-243C-43ED-A41A-A4270B4CF787}" type="presParOf" srcId="{81F59863-1681-426B-A6C2-A6F48FC802EB}" destId="{06570437-40B9-44AA-910E-761088576235}" srcOrd="6" destOrd="0" presId="urn:microsoft.com/office/officeart/2005/8/layout/vProcess5"/>
    <dgm:cxn modelId="{4C3816E8-4947-4E66-A64C-F06A63A91C07}" type="presParOf" srcId="{81F59863-1681-426B-A6C2-A6F48FC802EB}" destId="{E1BC2DF6-BF28-4D27-8A90-23419737113B}" srcOrd="7" destOrd="0" presId="urn:microsoft.com/office/officeart/2005/8/layout/vProcess5"/>
    <dgm:cxn modelId="{5795BF5C-1A51-4780-8616-956F83425A04}" type="presParOf" srcId="{81F59863-1681-426B-A6C2-A6F48FC802EB}" destId="{9997A5BA-B70A-495C-9D76-0C64A55D6897}" srcOrd="8" destOrd="0" presId="urn:microsoft.com/office/officeart/2005/8/layout/vProcess5"/>
    <dgm:cxn modelId="{7CFC169B-9DF9-461C-B48E-1646040C191E}" type="presParOf" srcId="{81F59863-1681-426B-A6C2-A6F48FC802EB}" destId="{ECB30197-D873-46FB-9682-5C1A7731B5A2}" srcOrd="9" destOrd="0" presId="urn:microsoft.com/office/officeart/2005/8/layout/vProcess5"/>
    <dgm:cxn modelId="{5B29888D-AF59-452D-A3A0-7CE30D5D940C}" type="presParOf" srcId="{81F59863-1681-426B-A6C2-A6F48FC802EB}" destId="{1E8CFBDF-5961-486C-B322-9AB2D3607211}" srcOrd="10" destOrd="0" presId="urn:microsoft.com/office/officeart/2005/8/layout/vProcess5"/>
    <dgm:cxn modelId="{B547966B-5E7C-45F2-80CC-1C3B9C59120C}" type="presParOf" srcId="{81F59863-1681-426B-A6C2-A6F48FC802EB}" destId="{33030641-691D-4DB8-BF07-806E6040C83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C13DB-41EB-4199-B972-BA1A44351B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4921C-4474-4713-88C7-3CC7971C9498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Squat</a:t>
          </a:r>
        </a:p>
      </dgm:t>
    </dgm:pt>
    <dgm:pt modelId="{F4577C7D-3A35-444A-83C7-56BAA57E5BAD}" type="parTrans" cxnId="{9FD04576-11B1-4B55-B48C-C7E16E9B2F95}">
      <dgm:prSet/>
      <dgm:spPr/>
      <dgm:t>
        <a:bodyPr/>
        <a:lstStyle/>
        <a:p>
          <a:endParaRPr lang="en-US"/>
        </a:p>
      </dgm:t>
    </dgm:pt>
    <dgm:pt modelId="{83670EB7-FBE8-43E3-8CC7-6AA759B3951E}" type="sibTrans" cxnId="{9FD04576-11B1-4B55-B48C-C7E16E9B2F95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82C5A1DD-915C-4F27-AF6B-3796829C6196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Lunge</a:t>
          </a:r>
        </a:p>
      </dgm:t>
    </dgm:pt>
    <dgm:pt modelId="{44FCDD62-5066-421B-A5EA-1178E235B12C}" type="parTrans" cxnId="{AAF25732-EDB4-47DB-AAED-0FC7FDDE3A4F}">
      <dgm:prSet/>
      <dgm:spPr/>
      <dgm:t>
        <a:bodyPr/>
        <a:lstStyle/>
        <a:p>
          <a:endParaRPr lang="en-US"/>
        </a:p>
      </dgm:t>
    </dgm:pt>
    <dgm:pt modelId="{7A316667-29BE-4B27-A6A4-1820077E1950}" type="sibTrans" cxnId="{AAF25732-EDB4-47DB-AAED-0FC7FDDE3A4F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BBB109AE-AD22-4025-BA91-B5311925294C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Push</a:t>
          </a:r>
        </a:p>
      </dgm:t>
    </dgm:pt>
    <dgm:pt modelId="{25980D5E-73A0-48F5-A973-B851873CA22F}" type="parTrans" cxnId="{4C80D509-8A67-4275-B4AD-DFDAAC74B262}">
      <dgm:prSet/>
      <dgm:spPr/>
      <dgm:t>
        <a:bodyPr/>
        <a:lstStyle/>
        <a:p>
          <a:endParaRPr lang="en-US"/>
        </a:p>
      </dgm:t>
    </dgm:pt>
    <dgm:pt modelId="{39ECF30C-F835-4DC9-B09A-BE4ECDC9D49D}" type="sibTrans" cxnId="{4C80D509-8A67-4275-B4AD-DFDAAC74B262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2A5868AF-D541-4702-8B3A-257B3273F986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Pull</a:t>
          </a:r>
        </a:p>
      </dgm:t>
    </dgm:pt>
    <dgm:pt modelId="{56D92FD5-ECC5-41B6-A8C1-747DEF80F6CD}" type="parTrans" cxnId="{B4F1B6D8-9879-468F-920A-D813D21A90BB}">
      <dgm:prSet/>
      <dgm:spPr/>
      <dgm:t>
        <a:bodyPr/>
        <a:lstStyle/>
        <a:p>
          <a:endParaRPr lang="en-US"/>
        </a:p>
      </dgm:t>
    </dgm:pt>
    <dgm:pt modelId="{9BA85015-8A2B-4EDD-88C6-C06B38A00382}" type="sibTrans" cxnId="{B4F1B6D8-9879-468F-920A-D813D21A90BB}">
      <dgm:prSet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7F61CCCC-A8B3-4928-9E36-1365ECD15309}">
      <dgm:prSet phldrT="[Text]"/>
      <dgm:spPr>
        <a:noFill/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Twist</a:t>
          </a:r>
        </a:p>
      </dgm:t>
    </dgm:pt>
    <dgm:pt modelId="{98570F47-AB41-4824-B36D-E07EEB0B7C88}" type="parTrans" cxnId="{A62F8E9B-F3ED-45FD-A3C8-1096BB25B444}">
      <dgm:prSet/>
      <dgm:spPr/>
      <dgm:t>
        <a:bodyPr/>
        <a:lstStyle/>
        <a:p>
          <a:endParaRPr lang="en-US"/>
        </a:p>
      </dgm:t>
    </dgm:pt>
    <dgm:pt modelId="{40614EBB-AD9E-4A50-A725-DE42BC16D1F2}" type="sibTrans" cxnId="{A62F8E9B-F3ED-45FD-A3C8-1096BB25B444}">
      <dgm:prSet/>
      <dgm:spPr/>
      <dgm:t>
        <a:bodyPr/>
        <a:lstStyle/>
        <a:p>
          <a:endParaRPr lang="en-US"/>
        </a:p>
      </dgm:t>
    </dgm:pt>
    <dgm:pt modelId="{DFF662FE-4720-4AAE-9CFE-343379A98A85}" type="pres">
      <dgm:prSet presAssocID="{F15C13DB-41EB-4199-B972-BA1A44351B92}" presName="outerComposite" presStyleCnt="0">
        <dgm:presLayoutVars>
          <dgm:chMax val="5"/>
          <dgm:dir/>
          <dgm:resizeHandles val="exact"/>
        </dgm:presLayoutVars>
      </dgm:prSet>
      <dgm:spPr/>
    </dgm:pt>
    <dgm:pt modelId="{552E6091-48C2-425B-95C4-B6CD8F33395C}" type="pres">
      <dgm:prSet presAssocID="{F15C13DB-41EB-4199-B972-BA1A44351B92}" presName="dummyMaxCanvas" presStyleCnt="0">
        <dgm:presLayoutVars/>
      </dgm:prSet>
      <dgm:spPr/>
    </dgm:pt>
    <dgm:pt modelId="{F365DC41-7191-40D1-8092-2799B537CE24}" type="pres">
      <dgm:prSet presAssocID="{F15C13DB-41EB-4199-B972-BA1A44351B92}" presName="FiveNodes_1" presStyleLbl="node1" presStyleIdx="0" presStyleCnt="5">
        <dgm:presLayoutVars>
          <dgm:bulletEnabled val="1"/>
        </dgm:presLayoutVars>
      </dgm:prSet>
      <dgm:spPr/>
    </dgm:pt>
    <dgm:pt modelId="{658FD4DB-90FA-49EA-B560-2745ABBCC2E0}" type="pres">
      <dgm:prSet presAssocID="{F15C13DB-41EB-4199-B972-BA1A44351B92}" presName="FiveNodes_2" presStyleLbl="node1" presStyleIdx="1" presStyleCnt="5">
        <dgm:presLayoutVars>
          <dgm:bulletEnabled val="1"/>
        </dgm:presLayoutVars>
      </dgm:prSet>
      <dgm:spPr/>
    </dgm:pt>
    <dgm:pt modelId="{57A4FBC8-9D50-4C3B-81D0-CBB694E5BCFA}" type="pres">
      <dgm:prSet presAssocID="{F15C13DB-41EB-4199-B972-BA1A44351B92}" presName="FiveNodes_3" presStyleLbl="node1" presStyleIdx="2" presStyleCnt="5">
        <dgm:presLayoutVars>
          <dgm:bulletEnabled val="1"/>
        </dgm:presLayoutVars>
      </dgm:prSet>
      <dgm:spPr/>
    </dgm:pt>
    <dgm:pt modelId="{46D7611D-8FBF-47E6-9A9C-1E6E9C73DFDE}" type="pres">
      <dgm:prSet presAssocID="{F15C13DB-41EB-4199-B972-BA1A44351B92}" presName="FiveNodes_4" presStyleLbl="node1" presStyleIdx="3" presStyleCnt="5">
        <dgm:presLayoutVars>
          <dgm:bulletEnabled val="1"/>
        </dgm:presLayoutVars>
      </dgm:prSet>
      <dgm:spPr/>
    </dgm:pt>
    <dgm:pt modelId="{57049207-6020-47B7-A60B-9843415BE26B}" type="pres">
      <dgm:prSet presAssocID="{F15C13DB-41EB-4199-B972-BA1A44351B92}" presName="FiveNodes_5" presStyleLbl="node1" presStyleIdx="4" presStyleCnt="5">
        <dgm:presLayoutVars>
          <dgm:bulletEnabled val="1"/>
        </dgm:presLayoutVars>
      </dgm:prSet>
      <dgm:spPr/>
    </dgm:pt>
    <dgm:pt modelId="{6F435F5F-90A5-4572-9C86-38A45C474623}" type="pres">
      <dgm:prSet presAssocID="{F15C13DB-41EB-4199-B972-BA1A44351B92}" presName="FiveConn_1-2" presStyleLbl="fgAccFollowNode1" presStyleIdx="0" presStyleCnt="4">
        <dgm:presLayoutVars>
          <dgm:bulletEnabled val="1"/>
        </dgm:presLayoutVars>
      </dgm:prSet>
      <dgm:spPr/>
    </dgm:pt>
    <dgm:pt modelId="{E3059C5E-3DC4-4406-8257-CF9E8317704A}" type="pres">
      <dgm:prSet presAssocID="{F15C13DB-41EB-4199-B972-BA1A44351B92}" presName="FiveConn_2-3" presStyleLbl="fgAccFollowNode1" presStyleIdx="1" presStyleCnt="4">
        <dgm:presLayoutVars>
          <dgm:bulletEnabled val="1"/>
        </dgm:presLayoutVars>
      </dgm:prSet>
      <dgm:spPr/>
    </dgm:pt>
    <dgm:pt modelId="{22302C1B-B486-4834-B5A6-6A40417585DC}" type="pres">
      <dgm:prSet presAssocID="{F15C13DB-41EB-4199-B972-BA1A44351B92}" presName="FiveConn_3-4" presStyleLbl="fgAccFollowNode1" presStyleIdx="2" presStyleCnt="4">
        <dgm:presLayoutVars>
          <dgm:bulletEnabled val="1"/>
        </dgm:presLayoutVars>
      </dgm:prSet>
      <dgm:spPr/>
    </dgm:pt>
    <dgm:pt modelId="{BAF980ED-8A9C-4049-A50A-7C45D55AAA04}" type="pres">
      <dgm:prSet presAssocID="{F15C13DB-41EB-4199-B972-BA1A44351B92}" presName="FiveConn_4-5" presStyleLbl="fgAccFollowNode1" presStyleIdx="3" presStyleCnt="4">
        <dgm:presLayoutVars>
          <dgm:bulletEnabled val="1"/>
        </dgm:presLayoutVars>
      </dgm:prSet>
      <dgm:spPr/>
    </dgm:pt>
    <dgm:pt modelId="{AAAF5051-17CB-4330-AAAC-22F8008BD09B}" type="pres">
      <dgm:prSet presAssocID="{F15C13DB-41EB-4199-B972-BA1A44351B92}" presName="FiveNodes_1_text" presStyleLbl="node1" presStyleIdx="4" presStyleCnt="5">
        <dgm:presLayoutVars>
          <dgm:bulletEnabled val="1"/>
        </dgm:presLayoutVars>
      </dgm:prSet>
      <dgm:spPr/>
    </dgm:pt>
    <dgm:pt modelId="{4106B4A7-D290-4EF6-B1D2-8653DF88FF40}" type="pres">
      <dgm:prSet presAssocID="{F15C13DB-41EB-4199-B972-BA1A44351B92}" presName="FiveNodes_2_text" presStyleLbl="node1" presStyleIdx="4" presStyleCnt="5">
        <dgm:presLayoutVars>
          <dgm:bulletEnabled val="1"/>
        </dgm:presLayoutVars>
      </dgm:prSet>
      <dgm:spPr/>
    </dgm:pt>
    <dgm:pt modelId="{26329F7A-7106-486C-920F-34EB26E24E34}" type="pres">
      <dgm:prSet presAssocID="{F15C13DB-41EB-4199-B972-BA1A44351B92}" presName="FiveNodes_3_text" presStyleLbl="node1" presStyleIdx="4" presStyleCnt="5">
        <dgm:presLayoutVars>
          <dgm:bulletEnabled val="1"/>
        </dgm:presLayoutVars>
      </dgm:prSet>
      <dgm:spPr/>
    </dgm:pt>
    <dgm:pt modelId="{A51F607E-2AA9-45E9-AEE3-DB6D69462F4F}" type="pres">
      <dgm:prSet presAssocID="{F15C13DB-41EB-4199-B972-BA1A44351B92}" presName="FiveNodes_4_text" presStyleLbl="node1" presStyleIdx="4" presStyleCnt="5">
        <dgm:presLayoutVars>
          <dgm:bulletEnabled val="1"/>
        </dgm:presLayoutVars>
      </dgm:prSet>
      <dgm:spPr/>
    </dgm:pt>
    <dgm:pt modelId="{C2F47EFF-8E34-42C0-B936-21B88D59B95B}" type="pres">
      <dgm:prSet presAssocID="{F15C13DB-41EB-4199-B972-BA1A44351B9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C80D509-8A67-4275-B4AD-DFDAAC74B262}" srcId="{F15C13DB-41EB-4199-B972-BA1A44351B92}" destId="{BBB109AE-AD22-4025-BA91-B5311925294C}" srcOrd="2" destOrd="0" parTransId="{25980D5E-73A0-48F5-A973-B851873CA22F}" sibTransId="{39ECF30C-F835-4DC9-B09A-BE4ECDC9D49D}"/>
    <dgm:cxn modelId="{3808CB1B-9055-46E1-A4BF-12D996C7342F}" type="presOf" srcId="{9BA85015-8A2B-4EDD-88C6-C06B38A00382}" destId="{BAF980ED-8A9C-4049-A50A-7C45D55AAA04}" srcOrd="0" destOrd="0" presId="urn:microsoft.com/office/officeart/2005/8/layout/vProcess5"/>
    <dgm:cxn modelId="{D68EA420-30FA-43D4-B9E6-8F20CD6C5A25}" type="presOf" srcId="{7A316667-29BE-4B27-A6A4-1820077E1950}" destId="{E3059C5E-3DC4-4406-8257-CF9E8317704A}" srcOrd="0" destOrd="0" presId="urn:microsoft.com/office/officeart/2005/8/layout/vProcess5"/>
    <dgm:cxn modelId="{37C9952C-58D7-418C-81A7-3FDD04485720}" type="presOf" srcId="{82C5A1DD-915C-4F27-AF6B-3796829C6196}" destId="{4106B4A7-D290-4EF6-B1D2-8653DF88FF40}" srcOrd="1" destOrd="0" presId="urn:microsoft.com/office/officeart/2005/8/layout/vProcess5"/>
    <dgm:cxn modelId="{AAF25732-EDB4-47DB-AAED-0FC7FDDE3A4F}" srcId="{F15C13DB-41EB-4199-B972-BA1A44351B92}" destId="{82C5A1DD-915C-4F27-AF6B-3796829C6196}" srcOrd="1" destOrd="0" parTransId="{44FCDD62-5066-421B-A5EA-1178E235B12C}" sibTransId="{7A316667-29BE-4B27-A6A4-1820077E1950}"/>
    <dgm:cxn modelId="{097BB73A-6193-49FA-B7A8-D210C9CF8928}" type="presOf" srcId="{F15C13DB-41EB-4199-B972-BA1A44351B92}" destId="{DFF662FE-4720-4AAE-9CFE-343379A98A85}" srcOrd="0" destOrd="0" presId="urn:microsoft.com/office/officeart/2005/8/layout/vProcess5"/>
    <dgm:cxn modelId="{6C595C43-5A6F-4B8B-9E5B-08A698D0FB4A}" type="presOf" srcId="{83670EB7-FBE8-43E3-8CC7-6AA759B3951E}" destId="{6F435F5F-90A5-4572-9C86-38A45C474623}" srcOrd="0" destOrd="0" presId="urn:microsoft.com/office/officeart/2005/8/layout/vProcess5"/>
    <dgm:cxn modelId="{5CA68169-BC75-4B8C-8125-11060E91664B}" type="presOf" srcId="{BBB109AE-AD22-4025-BA91-B5311925294C}" destId="{26329F7A-7106-486C-920F-34EB26E24E34}" srcOrd="1" destOrd="0" presId="urn:microsoft.com/office/officeart/2005/8/layout/vProcess5"/>
    <dgm:cxn modelId="{E4A73651-A875-4DC8-92E5-4209030E79A6}" type="presOf" srcId="{2A5868AF-D541-4702-8B3A-257B3273F986}" destId="{46D7611D-8FBF-47E6-9A9C-1E6E9C73DFDE}" srcOrd="0" destOrd="0" presId="urn:microsoft.com/office/officeart/2005/8/layout/vProcess5"/>
    <dgm:cxn modelId="{9FD04576-11B1-4B55-B48C-C7E16E9B2F95}" srcId="{F15C13DB-41EB-4199-B972-BA1A44351B92}" destId="{9AF4921C-4474-4713-88C7-3CC7971C9498}" srcOrd="0" destOrd="0" parTransId="{F4577C7D-3A35-444A-83C7-56BAA57E5BAD}" sibTransId="{83670EB7-FBE8-43E3-8CC7-6AA759B3951E}"/>
    <dgm:cxn modelId="{32DD7277-D910-4032-98AD-A9B0C1287224}" type="presOf" srcId="{2A5868AF-D541-4702-8B3A-257B3273F986}" destId="{A51F607E-2AA9-45E9-AEE3-DB6D69462F4F}" srcOrd="1" destOrd="0" presId="urn:microsoft.com/office/officeart/2005/8/layout/vProcess5"/>
    <dgm:cxn modelId="{A62F8E9B-F3ED-45FD-A3C8-1096BB25B444}" srcId="{F15C13DB-41EB-4199-B972-BA1A44351B92}" destId="{7F61CCCC-A8B3-4928-9E36-1365ECD15309}" srcOrd="4" destOrd="0" parTransId="{98570F47-AB41-4824-B36D-E07EEB0B7C88}" sibTransId="{40614EBB-AD9E-4A50-A725-DE42BC16D1F2}"/>
    <dgm:cxn modelId="{1C8FF49D-966F-4A3F-AC46-FB3B3BFB9F09}" type="presOf" srcId="{39ECF30C-F835-4DC9-B09A-BE4ECDC9D49D}" destId="{22302C1B-B486-4834-B5A6-6A40417585DC}" srcOrd="0" destOrd="0" presId="urn:microsoft.com/office/officeart/2005/8/layout/vProcess5"/>
    <dgm:cxn modelId="{0FBFA4A3-0D35-4EF8-8422-F240C39D2223}" type="presOf" srcId="{7F61CCCC-A8B3-4928-9E36-1365ECD15309}" destId="{57049207-6020-47B7-A60B-9843415BE26B}" srcOrd="0" destOrd="0" presId="urn:microsoft.com/office/officeart/2005/8/layout/vProcess5"/>
    <dgm:cxn modelId="{3BF626AC-C388-4540-BDDF-1B8E514CEA56}" type="presOf" srcId="{9AF4921C-4474-4713-88C7-3CC7971C9498}" destId="{AAAF5051-17CB-4330-AAAC-22F8008BD09B}" srcOrd="1" destOrd="0" presId="urn:microsoft.com/office/officeart/2005/8/layout/vProcess5"/>
    <dgm:cxn modelId="{2AACA1C2-7B50-4C14-8312-79337EFABDAD}" type="presOf" srcId="{82C5A1DD-915C-4F27-AF6B-3796829C6196}" destId="{658FD4DB-90FA-49EA-B560-2745ABBCC2E0}" srcOrd="0" destOrd="0" presId="urn:microsoft.com/office/officeart/2005/8/layout/vProcess5"/>
    <dgm:cxn modelId="{C6ABAED0-B49B-46F7-A031-50C031A2B971}" type="presOf" srcId="{7F61CCCC-A8B3-4928-9E36-1365ECD15309}" destId="{C2F47EFF-8E34-42C0-B936-21B88D59B95B}" srcOrd="1" destOrd="0" presId="urn:microsoft.com/office/officeart/2005/8/layout/vProcess5"/>
    <dgm:cxn modelId="{B4F1B6D8-9879-468F-920A-D813D21A90BB}" srcId="{F15C13DB-41EB-4199-B972-BA1A44351B92}" destId="{2A5868AF-D541-4702-8B3A-257B3273F986}" srcOrd="3" destOrd="0" parTransId="{56D92FD5-ECC5-41B6-A8C1-747DEF80F6CD}" sibTransId="{9BA85015-8A2B-4EDD-88C6-C06B38A00382}"/>
    <dgm:cxn modelId="{941DF2F6-467B-4605-A10C-19061FB45547}" type="presOf" srcId="{9AF4921C-4474-4713-88C7-3CC7971C9498}" destId="{F365DC41-7191-40D1-8092-2799B537CE24}" srcOrd="0" destOrd="0" presId="urn:microsoft.com/office/officeart/2005/8/layout/vProcess5"/>
    <dgm:cxn modelId="{C83EF1FC-DCB6-46AD-9043-5C7F572F3980}" type="presOf" srcId="{BBB109AE-AD22-4025-BA91-B5311925294C}" destId="{57A4FBC8-9D50-4C3B-81D0-CBB694E5BCFA}" srcOrd="0" destOrd="0" presId="urn:microsoft.com/office/officeart/2005/8/layout/vProcess5"/>
    <dgm:cxn modelId="{E474DDAB-78DF-41DD-B4D9-3998322FA9B6}" type="presParOf" srcId="{DFF662FE-4720-4AAE-9CFE-343379A98A85}" destId="{552E6091-48C2-425B-95C4-B6CD8F33395C}" srcOrd="0" destOrd="0" presId="urn:microsoft.com/office/officeart/2005/8/layout/vProcess5"/>
    <dgm:cxn modelId="{801D7399-0DBB-4925-B4BC-F4A427CCD93C}" type="presParOf" srcId="{DFF662FE-4720-4AAE-9CFE-343379A98A85}" destId="{F365DC41-7191-40D1-8092-2799B537CE24}" srcOrd="1" destOrd="0" presId="urn:microsoft.com/office/officeart/2005/8/layout/vProcess5"/>
    <dgm:cxn modelId="{0A561F93-1485-44DE-940F-ACAB4EF70D65}" type="presParOf" srcId="{DFF662FE-4720-4AAE-9CFE-343379A98A85}" destId="{658FD4DB-90FA-49EA-B560-2745ABBCC2E0}" srcOrd="2" destOrd="0" presId="urn:microsoft.com/office/officeart/2005/8/layout/vProcess5"/>
    <dgm:cxn modelId="{BA2170D0-B9EF-4DFB-9BA9-C8F0C15CCA5D}" type="presParOf" srcId="{DFF662FE-4720-4AAE-9CFE-343379A98A85}" destId="{57A4FBC8-9D50-4C3B-81D0-CBB694E5BCFA}" srcOrd="3" destOrd="0" presId="urn:microsoft.com/office/officeart/2005/8/layout/vProcess5"/>
    <dgm:cxn modelId="{4A2312EE-43B5-4A6C-A945-56BE97B3A678}" type="presParOf" srcId="{DFF662FE-4720-4AAE-9CFE-343379A98A85}" destId="{46D7611D-8FBF-47E6-9A9C-1E6E9C73DFDE}" srcOrd="4" destOrd="0" presId="urn:microsoft.com/office/officeart/2005/8/layout/vProcess5"/>
    <dgm:cxn modelId="{80CA8A34-F075-4B01-8A72-11BF492FFA9B}" type="presParOf" srcId="{DFF662FE-4720-4AAE-9CFE-343379A98A85}" destId="{57049207-6020-47B7-A60B-9843415BE26B}" srcOrd="5" destOrd="0" presId="urn:microsoft.com/office/officeart/2005/8/layout/vProcess5"/>
    <dgm:cxn modelId="{77EC69D6-DD77-473D-9D42-AA539A3E233A}" type="presParOf" srcId="{DFF662FE-4720-4AAE-9CFE-343379A98A85}" destId="{6F435F5F-90A5-4572-9C86-38A45C474623}" srcOrd="6" destOrd="0" presId="urn:microsoft.com/office/officeart/2005/8/layout/vProcess5"/>
    <dgm:cxn modelId="{B0869A11-5665-4132-A760-50BAE3FF7CFA}" type="presParOf" srcId="{DFF662FE-4720-4AAE-9CFE-343379A98A85}" destId="{E3059C5E-3DC4-4406-8257-CF9E8317704A}" srcOrd="7" destOrd="0" presId="urn:microsoft.com/office/officeart/2005/8/layout/vProcess5"/>
    <dgm:cxn modelId="{749D38F3-7831-44E8-B507-DAC243B30F32}" type="presParOf" srcId="{DFF662FE-4720-4AAE-9CFE-343379A98A85}" destId="{22302C1B-B486-4834-B5A6-6A40417585DC}" srcOrd="8" destOrd="0" presId="urn:microsoft.com/office/officeart/2005/8/layout/vProcess5"/>
    <dgm:cxn modelId="{742D9AA9-47ED-4659-9792-704DAC291424}" type="presParOf" srcId="{DFF662FE-4720-4AAE-9CFE-343379A98A85}" destId="{BAF980ED-8A9C-4049-A50A-7C45D55AAA04}" srcOrd="9" destOrd="0" presId="urn:microsoft.com/office/officeart/2005/8/layout/vProcess5"/>
    <dgm:cxn modelId="{BFA9E902-56D1-49C6-A9DE-B0BF6E875022}" type="presParOf" srcId="{DFF662FE-4720-4AAE-9CFE-343379A98A85}" destId="{AAAF5051-17CB-4330-AAAC-22F8008BD09B}" srcOrd="10" destOrd="0" presId="urn:microsoft.com/office/officeart/2005/8/layout/vProcess5"/>
    <dgm:cxn modelId="{80FE6EF8-7071-4CA2-8B48-884A86F9B739}" type="presParOf" srcId="{DFF662FE-4720-4AAE-9CFE-343379A98A85}" destId="{4106B4A7-D290-4EF6-B1D2-8653DF88FF40}" srcOrd="11" destOrd="0" presId="urn:microsoft.com/office/officeart/2005/8/layout/vProcess5"/>
    <dgm:cxn modelId="{7ABA533C-3FC4-47D8-8C53-80EE9F31D4BB}" type="presParOf" srcId="{DFF662FE-4720-4AAE-9CFE-343379A98A85}" destId="{26329F7A-7106-486C-920F-34EB26E24E34}" srcOrd="12" destOrd="0" presId="urn:microsoft.com/office/officeart/2005/8/layout/vProcess5"/>
    <dgm:cxn modelId="{655A0FBE-518E-4367-89CE-8A48A5226DF8}" type="presParOf" srcId="{DFF662FE-4720-4AAE-9CFE-343379A98A85}" destId="{A51F607E-2AA9-45E9-AEE3-DB6D69462F4F}" srcOrd="13" destOrd="0" presId="urn:microsoft.com/office/officeart/2005/8/layout/vProcess5"/>
    <dgm:cxn modelId="{8973DEDC-D9EF-447B-871A-42974AEE7CD4}" type="presParOf" srcId="{DFF662FE-4720-4AAE-9CFE-343379A98A85}" destId="{C2F47EFF-8E34-42C0-B936-21B88D59B9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3821F-9C92-4D1F-8F4C-CF671AD110F8}">
      <dsp:nvSpPr>
        <dsp:cNvPr id="0" name=""/>
        <dsp:cNvSpPr/>
      </dsp:nvSpPr>
      <dsp:spPr>
        <a:xfrm>
          <a:off x="0" y="0"/>
          <a:ext cx="2743200" cy="78790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0000"/>
              </a:solidFill>
            </a:rPr>
            <a:t>Inhibit</a:t>
          </a:r>
        </a:p>
      </dsp:txBody>
      <dsp:txXfrm>
        <a:off x="23077" y="23077"/>
        <a:ext cx="1826407" cy="741753"/>
      </dsp:txXfrm>
    </dsp:sp>
    <dsp:sp modelId="{3E1C2695-D0E6-496D-A124-2DFDD91CB3EC}">
      <dsp:nvSpPr>
        <dsp:cNvPr id="0" name=""/>
        <dsp:cNvSpPr/>
      </dsp:nvSpPr>
      <dsp:spPr>
        <a:xfrm>
          <a:off x="229743" y="931163"/>
          <a:ext cx="2743200" cy="78790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0000"/>
              </a:solidFill>
            </a:rPr>
            <a:t>Lengthen</a:t>
          </a:r>
        </a:p>
      </dsp:txBody>
      <dsp:txXfrm>
        <a:off x="252820" y="954240"/>
        <a:ext cx="1955162" cy="741753"/>
      </dsp:txXfrm>
    </dsp:sp>
    <dsp:sp modelId="{488DE394-DC21-4C1B-A257-9C52CA244F3E}">
      <dsp:nvSpPr>
        <dsp:cNvPr id="0" name=""/>
        <dsp:cNvSpPr/>
      </dsp:nvSpPr>
      <dsp:spPr>
        <a:xfrm>
          <a:off x="456057" y="1862327"/>
          <a:ext cx="2743200" cy="78790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0000"/>
              </a:solidFill>
            </a:rPr>
            <a:t>Activate</a:t>
          </a:r>
        </a:p>
      </dsp:txBody>
      <dsp:txXfrm>
        <a:off x="479134" y="1885404"/>
        <a:ext cx="1958591" cy="741753"/>
      </dsp:txXfrm>
    </dsp:sp>
    <dsp:sp modelId="{59F3185F-6ADA-4D2E-8451-37151A3B8D78}">
      <dsp:nvSpPr>
        <dsp:cNvPr id="0" name=""/>
        <dsp:cNvSpPr/>
      </dsp:nvSpPr>
      <dsp:spPr>
        <a:xfrm>
          <a:off x="685799" y="2793491"/>
          <a:ext cx="2743200" cy="78790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0000"/>
              </a:solidFill>
            </a:rPr>
            <a:t>Integrate</a:t>
          </a:r>
        </a:p>
      </dsp:txBody>
      <dsp:txXfrm>
        <a:off x="708876" y="2816568"/>
        <a:ext cx="1955162" cy="741753"/>
      </dsp:txXfrm>
    </dsp:sp>
    <dsp:sp modelId="{8695C0EA-3575-4969-B150-83EF07B4D701}">
      <dsp:nvSpPr>
        <dsp:cNvPr id="0" name=""/>
        <dsp:cNvSpPr/>
      </dsp:nvSpPr>
      <dsp:spPr>
        <a:xfrm>
          <a:off x="2231059" y="603465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46291" y="603465"/>
        <a:ext cx="281677" cy="385385"/>
      </dsp:txXfrm>
    </dsp:sp>
    <dsp:sp modelId="{06570437-40B9-44AA-910E-761088576235}">
      <dsp:nvSpPr>
        <dsp:cNvPr id="0" name=""/>
        <dsp:cNvSpPr/>
      </dsp:nvSpPr>
      <dsp:spPr>
        <a:xfrm>
          <a:off x="2460802" y="1534629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576034" y="1534629"/>
        <a:ext cx="281677" cy="385385"/>
      </dsp:txXfrm>
    </dsp:sp>
    <dsp:sp modelId="{E1BC2DF6-BF28-4D27-8A90-23419737113B}">
      <dsp:nvSpPr>
        <dsp:cNvPr id="0" name=""/>
        <dsp:cNvSpPr/>
      </dsp:nvSpPr>
      <dsp:spPr>
        <a:xfrm>
          <a:off x="2667000" y="2459657"/>
          <a:ext cx="512140" cy="512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782232" y="2459657"/>
        <a:ext cx="281677" cy="385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5DC41-7191-40D1-8092-2799B537CE24}">
      <dsp:nvSpPr>
        <dsp:cNvPr id="0" name=""/>
        <dsp:cNvSpPr/>
      </dsp:nvSpPr>
      <dsp:spPr>
        <a:xfrm>
          <a:off x="0" y="0"/>
          <a:ext cx="3461766" cy="6995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0000"/>
              </a:solidFill>
            </a:rPr>
            <a:t>Squat</a:t>
          </a:r>
        </a:p>
      </dsp:txBody>
      <dsp:txXfrm>
        <a:off x="20488" y="20488"/>
        <a:ext cx="2625090" cy="658540"/>
      </dsp:txXfrm>
    </dsp:sp>
    <dsp:sp modelId="{658FD4DB-90FA-49EA-B560-2745ABBCC2E0}">
      <dsp:nvSpPr>
        <dsp:cNvPr id="0" name=""/>
        <dsp:cNvSpPr/>
      </dsp:nvSpPr>
      <dsp:spPr>
        <a:xfrm>
          <a:off x="258508" y="796671"/>
          <a:ext cx="3461766" cy="6995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0000"/>
              </a:solidFill>
            </a:rPr>
            <a:t>Lunge</a:t>
          </a:r>
        </a:p>
      </dsp:txBody>
      <dsp:txXfrm>
        <a:off x="278996" y="817159"/>
        <a:ext cx="2707596" cy="658540"/>
      </dsp:txXfrm>
    </dsp:sp>
    <dsp:sp modelId="{57A4FBC8-9D50-4C3B-81D0-CBB694E5BCFA}">
      <dsp:nvSpPr>
        <dsp:cNvPr id="0" name=""/>
        <dsp:cNvSpPr/>
      </dsp:nvSpPr>
      <dsp:spPr>
        <a:xfrm>
          <a:off x="517017" y="1593342"/>
          <a:ext cx="3461766" cy="6995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0000"/>
              </a:solidFill>
            </a:rPr>
            <a:t>Push</a:t>
          </a:r>
        </a:p>
      </dsp:txBody>
      <dsp:txXfrm>
        <a:off x="537505" y="1613830"/>
        <a:ext cx="2707596" cy="658539"/>
      </dsp:txXfrm>
    </dsp:sp>
    <dsp:sp modelId="{46D7611D-8FBF-47E6-9A9C-1E6E9C73DFDE}">
      <dsp:nvSpPr>
        <dsp:cNvPr id="0" name=""/>
        <dsp:cNvSpPr/>
      </dsp:nvSpPr>
      <dsp:spPr>
        <a:xfrm>
          <a:off x="775525" y="2390013"/>
          <a:ext cx="3461766" cy="6995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0000"/>
              </a:solidFill>
            </a:rPr>
            <a:t>Pull</a:t>
          </a:r>
        </a:p>
      </dsp:txBody>
      <dsp:txXfrm>
        <a:off x="796013" y="2410501"/>
        <a:ext cx="2707596" cy="658540"/>
      </dsp:txXfrm>
    </dsp:sp>
    <dsp:sp modelId="{57049207-6020-47B7-A60B-9843415BE26B}">
      <dsp:nvSpPr>
        <dsp:cNvPr id="0" name=""/>
        <dsp:cNvSpPr/>
      </dsp:nvSpPr>
      <dsp:spPr>
        <a:xfrm>
          <a:off x="1034034" y="3186684"/>
          <a:ext cx="3461766" cy="69951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0000"/>
              </a:solidFill>
            </a:rPr>
            <a:t>Twist</a:t>
          </a:r>
        </a:p>
      </dsp:txBody>
      <dsp:txXfrm>
        <a:off x="1054522" y="3207172"/>
        <a:ext cx="2707596" cy="658539"/>
      </dsp:txXfrm>
    </dsp:sp>
    <dsp:sp modelId="{6F435F5F-90A5-4572-9C86-38A45C474623}">
      <dsp:nvSpPr>
        <dsp:cNvPr id="0" name=""/>
        <dsp:cNvSpPr/>
      </dsp:nvSpPr>
      <dsp:spPr>
        <a:xfrm>
          <a:off x="3007080" y="511035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109384" y="511035"/>
        <a:ext cx="250077" cy="342150"/>
      </dsp:txXfrm>
    </dsp:sp>
    <dsp:sp modelId="{E3059C5E-3DC4-4406-8257-CF9E8317704A}">
      <dsp:nvSpPr>
        <dsp:cNvPr id="0" name=""/>
        <dsp:cNvSpPr/>
      </dsp:nvSpPr>
      <dsp:spPr>
        <a:xfrm>
          <a:off x="3265589" y="1307706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67893" y="1307706"/>
        <a:ext cx="250077" cy="342150"/>
      </dsp:txXfrm>
    </dsp:sp>
    <dsp:sp modelId="{22302C1B-B486-4834-B5A6-6A40417585DC}">
      <dsp:nvSpPr>
        <dsp:cNvPr id="0" name=""/>
        <dsp:cNvSpPr/>
      </dsp:nvSpPr>
      <dsp:spPr>
        <a:xfrm>
          <a:off x="3524097" y="2092718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26401" y="2092718"/>
        <a:ext cx="250077" cy="342150"/>
      </dsp:txXfrm>
    </dsp:sp>
    <dsp:sp modelId="{BAF980ED-8A9C-4049-A50A-7C45D55AAA04}">
      <dsp:nvSpPr>
        <dsp:cNvPr id="0" name=""/>
        <dsp:cNvSpPr/>
      </dsp:nvSpPr>
      <dsp:spPr>
        <a:xfrm>
          <a:off x="3782606" y="2897162"/>
          <a:ext cx="454685" cy="454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84910" y="2897162"/>
        <a:ext cx="250077" cy="34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093C3AF-69DA-493D-BE9B-8E417421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271" y="8503046"/>
            <a:ext cx="452845" cy="3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676" tIns="45033" rIns="91676" bIns="45033" anchor="ctr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698326-C061-46DF-9BCF-7E93A599A7B4}" type="slidenum">
              <a:rPr lang="en-US" altLang="en-US" sz="1400">
                <a:latin typeface="Tahoma" panose="020B0604030504040204" pitchFamily="34" charset="0"/>
              </a:rPr>
              <a:pPr algn="r"/>
              <a:t>‹#›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EDBB10-E8FA-41A0-8BF5-D1F001D501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222594"/>
            <a:ext cx="5028579" cy="400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6" tIns="45033" rIns="91676" bIns="45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788128D-E2FC-4577-B662-A799256E700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673100"/>
            <a:ext cx="4425950" cy="3319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3740DE6B-B570-4D05-8E14-E197EDEB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271" y="8503046"/>
            <a:ext cx="452845" cy="3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676" tIns="45033" rIns="91676" bIns="45033" anchor="ctr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0FA47BA-3AC7-4078-90D1-97530E10E83B}" type="slidenum">
              <a:rPr lang="en-US" altLang="en-US" sz="1400">
                <a:latin typeface="Tahoma" panose="020B0604030504040204" pitchFamily="34" charset="0"/>
              </a:rPr>
              <a:pPr algn="r"/>
              <a:t>‹#›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3941875-CCC4-4EC0-9207-0186ADEA5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CB02373-46B6-4157-843E-EFAA5432A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AC807FC-65D6-4062-B85B-2C571717D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771EFA9-F104-4DD1-B141-4B0D07F8C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ABCE2F-F895-4A34-8018-D35838B0A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0E271B-31A7-47A7-A06D-91284E61A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C3C5A45-30FB-4770-A299-F167BD9FD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6AD0C3F-26BE-4ED6-9E7D-642C2FCC7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95F9C94-1DBC-4F63-86F2-58062E6FC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841A47E-41A6-4F74-B699-A9367E380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2730016-AFD9-4E5B-93D1-9A797A96F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75C8988-A36C-4C3D-862D-FFBEE8918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829DBC7-EBD8-4F46-9004-03B02CA81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D3B7CB-C4EB-4D45-BA3F-215162826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8A80989-6343-4D10-B476-4C20A359A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9CB6DEB-A668-4329-BC6B-0DF2D0FA4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0801E4D-64F8-403B-A916-00BC666CF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F917611-B5A0-47EA-AA6D-8304E8677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928CBF8-7EA9-4990-88D7-DDD092D1D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4D8A5CB-817D-4DB3-BBC8-4E64CB3F7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3F2512C-85DF-4DCA-AFFC-F6A32A3B0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3A5ABBA-2ECC-4580-83BF-DE30C0B23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0DD4A64-F9D2-4E23-A3E7-1AD9B6EBB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B4B099C-369E-4294-89EC-26C9D3530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CE04E3F-1E02-4562-8970-EDEE6A9D4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BB596D7-C9E1-4965-94DB-B7D4F5327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5A4536B-CAC9-42AD-ADDC-991B55047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D2A745-4846-4C54-A06B-A4E584018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0EFD58E-D1A9-48DF-8506-02D58CA19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668338"/>
            <a:ext cx="4443412" cy="3332162"/>
          </a:xfrm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7C5EA8C-DF4A-4036-9CA6-FDDC1204A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641" tIns="46320" rIns="92641" bIns="46320"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7D928DF-9D2E-4C9C-85EA-313A57AD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7E6974D-0BC0-4745-BAED-22D152995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D1F4A0-945F-433E-AE55-29107A9C4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FE9F69-BA5C-4666-9109-CCC3ADC7E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C86C31-9B45-4DCD-A828-325B000BF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842C7-812E-43A5-9807-2A42393C5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C65C4E-D433-4589-85A9-8032D5DB6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2F7019-3C64-49F7-AB71-818FD3427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6896E4-19BF-4E1A-A580-72A41F1A0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5D749-6BA3-4441-A6A1-A9F14060C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B6225-B0C9-482D-8059-2FD9E9592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123D9-032E-4159-A32B-08877AE64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B1807-5804-43CC-91EE-7065699F1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EF473-6D05-4906-90EE-5717B8AA7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8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C1246-E4AD-4D9C-BDB9-D75CF9C25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69335-7A19-4EF2-A728-E4B2E3171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001729-9223-4F71-A7D4-4AAF843A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F7764-DA75-4C3A-B7D8-6BDA7021D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48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B2462-CCFD-44F7-83FF-3456C7D8F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A8DAB2-7377-4FE4-BC28-DB3717CA5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9E6A4-121E-4316-8412-876498C4E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5FBD0-EEDA-4EB2-864D-8013091EBB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11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600" b="1" cap="none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CA16B-7EE9-48BA-B31E-8CEC54FF8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08F71-A89B-47A4-A00F-FF4B9B5B8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EDD6C-3B01-4CB3-9ADE-75E00B3CE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AACAD-3912-49EF-9A13-1DC45A681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9FA42-CD9D-4FB6-9F70-A311D9278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9E93A-C266-4423-94FB-E32BF428D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EC40E-D273-48AE-B67A-5BBB19C5C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14D66-FD0E-494C-8400-10A94B6C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4EFB8E-F4AF-4A12-A0AE-BF6DE3D61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9BC1D1-6CA2-4E45-8993-E3A47FB61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DE41CE-729B-4C00-BBFE-3A5B6F616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62376-56B9-4B98-A158-E550B7D7A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1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4D8EBD-F81A-4F8E-8936-6DEE28176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04AEA7-C42F-4A38-9B86-CB3C735B7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6C8771-D950-415A-BAA6-A59096093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0E740-04CD-4289-92BF-611DF902D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7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1D2F45-272E-4A67-97EF-53C7C424F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32BA4E-2CEE-4C21-B18C-D85E8FF6F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C18E81-BFF9-43D9-B235-8DEF92DB4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73833-CBFB-4AF3-B519-1953E80C4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FA7E2-C7B8-44C3-B015-EEC76B140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68338-EE18-4BD6-BEB0-B444E7C95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220DD-2C73-4EA2-BF68-BCDDB03BF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51F60-3973-4043-A737-916720858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42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8C6D2-4AA6-4541-A39D-F9B7B760C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46E94-D832-4E56-8595-45DD839A9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99B80-E1CC-4648-A1DD-72E7FCCB0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2218C-C94E-4F57-8585-10B6901C9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1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4EFCC1-FC1C-4BA4-9963-76A81CAE7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118521-7578-4539-8A36-92265F295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734D1DFC-7D77-4DCC-8FAB-0B852882D0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B3C4543B-B305-4CB7-87F3-29D1598495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7B33524E-7A91-4E33-9806-9FE2D68BBC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35E93E4D-1AC7-4B51-B527-469B2B32F6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7A2BC4A-20FD-4C06-A694-64FB5828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88FC048A-BD06-4576-916C-2BA05442F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7924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10">
            <a:extLst>
              <a:ext uri="{FF2B5EF4-FFF2-40B4-BE49-F238E27FC236}">
                <a16:creationId xmlns:a16="http://schemas.microsoft.com/office/drawing/2014/main" id="{2D245747-FD2B-4AC8-BC10-C65876CE47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546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34" name="Text Box 11">
            <a:extLst>
              <a:ext uri="{FF2B5EF4-FFF2-40B4-BE49-F238E27FC236}">
                <a16:creationId xmlns:a16="http://schemas.microsoft.com/office/drawing/2014/main" id="{E577F1DE-BB0B-4DA8-9CB5-4704907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86600" y="61722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Century Gothic" panose="020B0502020202020204" pitchFamily="34" charset="0"/>
              </a:rPr>
              <a:t>mike </a:t>
            </a:r>
            <a:r>
              <a:rPr lang="en-US" altLang="en-US" sz="1200" dirty="0" err="1">
                <a:latin typeface="Century Gothic" panose="020B0502020202020204" pitchFamily="34" charset="0"/>
              </a:rPr>
              <a:t>rickett</a:t>
            </a:r>
            <a:r>
              <a:rPr lang="en-US" alt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©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0CAcQjRxqFQoTCLaE6_7ZgccCFck2PgodmrYA4g&amp;url=http://flavorwire.com/457515/quiz-are-you-a-mod-or-a-rocker/view-all&amp;ei=zX25VfbpJcnt-AGa7YKQDg&amp;bvm=bv.99028883,d.cWw&amp;psig=AFQjCNHthkuE4C-pUKG626C2ArP31ebAcw&amp;ust=143830604779512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images.vectorhq.com/images/previews/53b/dart-in-target-psd-456242.png&amp;imgrefurl=http://www.vectorhq.com/psd/dart-in-target-psd-456242&amp;h=400&amp;w=362&amp;tbnid=MiW1PGhbAF_uHM:&amp;docid=B4gyW237HOFFyM&amp;ei=TX65Vb6jLoLx-AHt34DYBQ&amp;tbm=isch&amp;ved=0CEEQMygQMBBqFQoTCP7997vagccCFYI4Pgod7S8AW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CAB747-23B1-4E5A-AC6F-352ECB34A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152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Personal Fitness Trainer Certification Online</a:t>
            </a:r>
          </a:p>
        </p:txBody>
      </p:sp>
      <p:grpSp>
        <p:nvGrpSpPr>
          <p:cNvPr id="3075" name="Group 5">
            <a:extLst>
              <a:ext uri="{FF2B5EF4-FFF2-40B4-BE49-F238E27FC236}">
                <a16:creationId xmlns:a16="http://schemas.microsoft.com/office/drawing/2014/main" id="{8BD989D8-DB10-42D7-B0BD-86A91A6A4EF7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2087219"/>
            <a:ext cx="6451600" cy="2514600"/>
            <a:chOff x="1109" y="1824"/>
            <a:chExt cx="4064" cy="1696"/>
          </a:xfrm>
        </p:grpSpPr>
        <p:pic>
          <p:nvPicPr>
            <p:cNvPr id="3077" name="Picture 3">
              <a:extLst>
                <a:ext uri="{FF2B5EF4-FFF2-40B4-BE49-F238E27FC236}">
                  <a16:creationId xmlns:a16="http://schemas.microsoft.com/office/drawing/2014/main" id="{A33B51EC-B16C-4F70-B8FB-1A9BC83E2D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" y="1824"/>
              <a:ext cx="4064" cy="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8" name="Rectangle 4">
              <a:extLst>
                <a:ext uri="{FF2B5EF4-FFF2-40B4-BE49-F238E27FC236}">
                  <a16:creationId xmlns:a16="http://schemas.microsoft.com/office/drawing/2014/main" id="{C4A9E9B2-9A39-4D41-94F3-AD671F51A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" y="1852"/>
              <a:ext cx="3934" cy="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76" name="Text Box 6">
            <a:extLst>
              <a:ext uri="{FF2B5EF4-FFF2-40B4-BE49-F238E27FC236}">
                <a16:creationId xmlns:a16="http://schemas.microsoft.com/office/drawing/2014/main" id="{44C5D6E9-B515-45F8-8CB5-FC88EA17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dirty="0">
                <a:latin typeface="Tahoma" panose="020B0604030504040204" pitchFamily="34" charset="0"/>
              </a:rPr>
              <a:t>Prepared by </a:t>
            </a:r>
            <a:r>
              <a:rPr lang="en-US" altLang="en-US" sz="2400" i="1" dirty="0">
                <a:latin typeface="+mn-lt"/>
              </a:rPr>
              <a:t>Mike Rickett MS, CSCS*D, CSPS*D, RCPT*E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764112F7-8D8F-438C-B0CE-2838C09CD5D6}"/>
              </a:ext>
            </a:extLst>
          </p:cNvPr>
          <p:cNvGrpSpPr>
            <a:grpSpLocks/>
          </p:cNvGrpSpPr>
          <p:nvPr/>
        </p:nvGrpSpPr>
        <p:grpSpPr bwMode="auto">
          <a:xfrm>
            <a:off x="4866284" y="4343400"/>
            <a:ext cx="3748088" cy="733425"/>
            <a:chOff x="108688749" y="107911783"/>
            <a:chExt cx="3748153" cy="73300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010F2917-D91A-44BE-AE78-9732B184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88749" y="107911783"/>
              <a:ext cx="533311" cy="70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0" algn="ctr">
                  <a:solidFill>
                    <a:srgbClr val="C8C6B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5B35C20-5C2B-406E-9080-9E712D37A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0655" y="108066526"/>
              <a:ext cx="3376247" cy="578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D19701"/>
                  </a:solidFill>
                  <a:effectLst/>
                  <a:latin typeface="Impact" panose="020B0806030902050204" pitchFamily="34" charset="0"/>
                </a:rPr>
                <a:t>Application</a:t>
              </a: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Impact" panose="020B0806030902050204" pitchFamily="34" charset="0"/>
                </a:rPr>
                <a:t>in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4E6EB1"/>
                  </a:solidFill>
                  <a:effectLst/>
                  <a:latin typeface="Impact" panose="020B0806030902050204" pitchFamily="34" charset="0"/>
                </a:rPr>
                <a:t>Motion.com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F14A78-6DCA-4916-981C-33369ED16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4600" i="1">
                <a:effectLst>
                  <a:outerShdw blurRad="38100" dist="38100" dir="2700000" algn="tl">
                    <a:srgbClr val="C0C0C0"/>
                  </a:outerShdw>
                </a:effectLst>
              </a:rPr>
              <a:t>Cardiovascular Physiology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D38C24-E74D-4400-860F-C1AFC9111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67738" cy="3886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2max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(ml 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/ KG body weight / min)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MET </a:t>
            </a:r>
            <a:r>
              <a:rPr lang="en-US" dirty="0">
                <a:solidFill>
                  <a:srgbClr val="000000"/>
                </a:solidFill>
              </a:rPr>
              <a:t>= 3.5 ml 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/ KG  BW/ min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Cardiac Output </a:t>
            </a:r>
            <a:r>
              <a:rPr lang="en-US" dirty="0">
                <a:solidFill>
                  <a:srgbClr val="000000"/>
                </a:solidFill>
              </a:rPr>
              <a:t>= 						Stroke Volume (SV) X Heart Rate (HR)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Ejection Fraction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Pressure </a:t>
            </a:r>
            <a:r>
              <a:rPr lang="en-US" dirty="0"/>
              <a:t>						Systolic / Diastolic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CFC6E64-EAE8-4FB5-B299-CAA687ADF3D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743200" cy="20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03A09FF-40A8-4910-B422-9BF7A4D06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152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Karvonen’s Formula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B3D0315-0724-405B-966A-ABD318F43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220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(Maximum Heart Rate at Birth)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220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Age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Predicted Maximum HR (PMHR)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PMHR - Resting Heart Rate (RHR) = 		Heart Rate Reserve (HRR)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HRR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 Effort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Percentages 				(i.e. 60%, 70%, 80%)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Add RHR to Effort Values = 				</a:t>
            </a:r>
            <a:r>
              <a:rPr lang="en-US" sz="3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Target Heart Rates</a:t>
            </a:r>
          </a:p>
        </p:txBody>
      </p:sp>
      <p:pic>
        <p:nvPicPr>
          <p:cNvPr id="9221" name="Picture 5" descr="SO00452_">
            <a:extLst>
              <a:ext uri="{FF2B5EF4-FFF2-40B4-BE49-F238E27FC236}">
                <a16:creationId xmlns:a16="http://schemas.microsoft.com/office/drawing/2014/main" id="{2689B41C-CCF8-4D34-8F04-E0849C0FB31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568">
            <a:off x="6104940" y="3821749"/>
            <a:ext cx="1955545" cy="18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E1993E-2625-495B-9DD4-5E886301D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Muscle Physiology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8C0144-C9D2-4FB7-A316-0DA04349D0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9525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900" b="1">
                <a:effectLst>
                  <a:outerShdw blurRad="38100" dist="38100" dir="2700000" algn="tl">
                    <a:srgbClr val="C0C0C0"/>
                  </a:outerShdw>
                </a:effectLst>
              </a:rPr>
              <a:t>Hypertrophy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900" b="1">
                <a:effectLst>
                  <a:outerShdw blurRad="38100" dist="38100" dir="2700000" algn="tl">
                    <a:srgbClr val="C0C0C0"/>
                  </a:outerShdw>
                </a:effectLst>
              </a:rPr>
              <a:t>Hyperplasia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9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Atrophy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900" b="1">
                <a:effectLst>
                  <a:outerShdw blurRad="38100" dist="38100" dir="2700000" algn="tl">
                    <a:srgbClr val="C0C0C0"/>
                  </a:outerShdw>
                </a:effectLst>
              </a:rPr>
              <a:t>Sarcopenia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A17BDEA-0F6B-4FBD-BA89-CF89B68C88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50292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Contraction Types</a:t>
            </a:r>
            <a:endParaRPr lang="en-US" sz="39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i="1" dirty="0"/>
              <a:t>		Eccentric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i="1" dirty="0"/>
              <a:t>		Isometric</a:t>
            </a:r>
          </a:p>
          <a:p>
            <a:pPr eaLnBrk="1" hangingPunct="1">
              <a:buNone/>
              <a:defRPr/>
            </a:pPr>
            <a:r>
              <a:rPr lang="en-US" sz="3900" i="1" dirty="0"/>
              <a:t>		Concentric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900" i="1" dirty="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50B0E7D-3FFF-45AA-9521-3052CD6E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76800"/>
            <a:ext cx="6397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latin typeface="Tahoma" panose="020B0604030504040204" pitchFamily="34" charset="0"/>
              </a:rPr>
              <a:t>Size</a:t>
            </a:r>
            <a:r>
              <a:rPr lang="en-US" altLang="en-US" sz="3200">
                <a:latin typeface="Tahoma" panose="020B0604030504040204" pitchFamily="34" charset="0"/>
              </a:rPr>
              <a:t> vs. </a:t>
            </a:r>
            <a:r>
              <a:rPr lang="en-US" altLang="en-US" sz="4800" b="1" i="1">
                <a:latin typeface="Tahoma" panose="020B0604030504040204" pitchFamily="34" charset="0"/>
              </a:rPr>
              <a:t>Strength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2CCAFC18-45BD-412A-864D-BD9FCD908F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824412"/>
            <a:ext cx="1447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E27F51F3-2367-488D-8D00-3DBB3B823B0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572000"/>
            <a:ext cx="121602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66146AB-813C-4406-8691-38DDA7AE3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152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Size vs. Strength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AB113A-DE80-4899-9FE5-F1F9918CA5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41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800" b="1"/>
              <a:t>Size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#Type II</a:t>
            </a:r>
            <a:r>
              <a:rPr lang="en-US" altLang="en-US" sz="3400" i="1" baseline="-25000"/>
              <a:t>b </a:t>
            </a:r>
            <a:r>
              <a:rPr lang="en-US" altLang="en-US" sz="3400" i="1"/>
              <a:t>Fibers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Skeletal Size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Muscle Belly Size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567DC2B-34C6-49FD-AD07-BA897FF00A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371600"/>
            <a:ext cx="4124325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800" b="1"/>
              <a:t>Strength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#Type II</a:t>
            </a:r>
            <a:r>
              <a:rPr lang="en-US" altLang="en-US" sz="3400" i="1" baseline="-25000"/>
              <a:t>b </a:t>
            </a:r>
            <a:r>
              <a:rPr lang="en-US" altLang="en-US" sz="3400" i="1"/>
              <a:t>Fibers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Skeletal Size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Recruitment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altLang="en-US" sz="3400" i="1"/>
              <a:t>Leverage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320F6770-510E-4B9A-BB58-19DB6B80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72390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Tahoma" panose="020B0604030504040204" pitchFamily="34" charset="0"/>
              </a:rPr>
              <a:t>  </a:t>
            </a:r>
            <a:r>
              <a:rPr lang="en-US" altLang="en-US" sz="3600" b="1">
                <a:latin typeface="Tahoma" panose="020B0604030504040204" pitchFamily="34" charset="0"/>
              </a:rPr>
              <a:t>Other Factors</a:t>
            </a:r>
            <a:endParaRPr lang="en-US" altLang="en-US" sz="4000" b="1">
              <a:latin typeface="Tahoma" panose="020B0604030504040204" pitchFamily="34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altLang="en-US" sz="3200">
                <a:latin typeface="Tahoma" panose="020B0604030504040204" pitchFamily="34" charset="0"/>
              </a:rPr>
              <a:t> </a:t>
            </a:r>
            <a:r>
              <a:rPr lang="en-US" altLang="en-US" sz="3200" i="1">
                <a:latin typeface="Tahoma" panose="020B0604030504040204" pitchFamily="34" charset="0"/>
              </a:rPr>
              <a:t>Genetics	 </a:t>
            </a:r>
            <a:r>
              <a:rPr lang="en-US" altLang="en-US" sz="3200" i="1"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altLang="en-US" sz="3200" i="1">
                <a:latin typeface="Tahoma" panose="020B0604030504040204" pitchFamily="34" charset="0"/>
              </a:rPr>
              <a:t> Toxins	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i="1"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altLang="en-US" sz="3200" i="1">
                <a:latin typeface="Tahoma" panose="020B0604030504040204" pitchFamily="34" charset="0"/>
              </a:rPr>
              <a:t> Nutrition	 </a:t>
            </a:r>
            <a:r>
              <a:rPr lang="en-US" altLang="en-US" sz="3200" i="1">
                <a:latin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en-US" altLang="en-US" sz="3200" i="1">
                <a:latin typeface="Tahoma" panose="020B0604030504040204" pitchFamily="34" charset="0"/>
              </a:rPr>
              <a:t> Hormonal Setup</a:t>
            </a:r>
          </a:p>
          <a:p>
            <a:pPr>
              <a:spcBef>
                <a:spcPct val="50000"/>
              </a:spcBef>
            </a:pPr>
            <a:endParaRPr lang="en-US" altLang="en-US" sz="3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27B9325-4E89-46EF-AE61-55F8D0A42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Muscle Distinctions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018FB71-A67C-48A8-81D7-133FFAAA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3588" y="1684338"/>
            <a:ext cx="4411662" cy="2936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4200" dirty="0"/>
              <a:t>Cardiac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3800" i="1" dirty="0"/>
              <a:t>Characteristics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4200" dirty="0"/>
              <a:t>Smooth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3800" i="1" dirty="0"/>
              <a:t>Characteristics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4200" dirty="0"/>
              <a:t>Skeletal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800" i="1" dirty="0"/>
              <a:t>Functions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C&amp;H19">
            <a:extLst>
              <a:ext uri="{FF2B5EF4-FFF2-40B4-BE49-F238E27FC236}">
                <a16:creationId xmlns:a16="http://schemas.microsoft.com/office/drawing/2014/main" id="{3D389408-1801-4DA9-B260-E5723877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34" b="94148" l="3865" r="95169">
                        <a14:foregroundMark x1="76812" y1="31043" x2="76812" y2="31043"/>
                        <a14:foregroundMark x1="80193" y1="39186" x2="78502" y2="40204"/>
                        <a14:foregroundMark x1="76812" y1="41985" x2="76812" y2="41985"/>
                        <a14:foregroundMark x1="72464" y1="46819" x2="72464" y2="46819"/>
                        <a14:foregroundMark x1="73188" y1="45038" x2="73188" y2="45038"/>
                        <a14:foregroundMark x1="81159" y1="29008" x2="81159" y2="29008"/>
                        <a14:foregroundMark x1="83816" y1="26209" x2="78019" y2="33333"/>
                        <a14:foregroundMark x1="60145" y1="53690" x2="60145" y2="53690"/>
                        <a14:foregroundMark x1="78019" y1="10687" x2="78019" y2="10687"/>
                        <a14:foregroundMark x1="70290" y1="7888" x2="70290" y2="7888"/>
                        <a14:foregroundMark x1="70290" y1="12723" x2="70290" y2="12723"/>
                        <a14:foregroundMark x1="68841" y1="70992" x2="68841" y2="70992"/>
                        <a14:foregroundMark x1="54106" y1="62850" x2="54106" y2="62850"/>
                        <a14:foregroundMark x1="55797" y1="66667" x2="55797" y2="66667"/>
                        <a14:foregroundMark x1="39614" y1="46310" x2="39614" y2="46310"/>
                        <a14:foregroundMark x1="37923" y1="45802" x2="37923" y2="45802"/>
                        <a14:foregroundMark x1="39614" y1="35369" x2="39614" y2="35369"/>
                        <a14:foregroundMark x1="21739" y1="52672" x2="16425" y2="55471"/>
                        <a14:foregroundMark x1="44928" y1="48855" x2="44928" y2="48855"/>
                        <a14:foregroundMark x1="47101" y1="48855" x2="44444" y2="48855"/>
                        <a14:foregroundMark x1="23913" y1="91094" x2="23913" y2="91094"/>
                        <a14:foregroundMark x1="14251" y1="94402" x2="14251" y2="94402"/>
                        <a14:foregroundMark x1="3865" y1="52163" x2="3865" y2="52163"/>
                        <a14:foregroundMark x1="6763" y1="46819" x2="6763" y2="46819"/>
                        <a14:foregroundMark x1="10386" y1="42494" x2="10386" y2="42494"/>
                        <a14:foregroundMark x1="5072" y1="80662" x2="5072" y2="80662"/>
                        <a14:foregroundMark x1="95169" y1="40712" x2="95169" y2="40712"/>
                        <a14:foregroundMark x1="73188" y1="44529" x2="73188" y2="44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F4D6F5A8-4BF1-4A20-B6AE-1BA569FB1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Muscle Fiber 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89C4AC-263B-4819-8D65-89D3009CEF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3062288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</a:t>
            </a:r>
            <a:r>
              <a:rPr lang="en-US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i="1" dirty="0"/>
              <a:t>Oxidative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3400" i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3400" i="1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400" b="1" i="1" dirty="0"/>
              <a:t>Slow Twitch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AED3B75C-3273-40AB-95A5-49A02A2918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15026" y="1600200"/>
            <a:ext cx="2827338" cy="45307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</a:rPr>
              <a:t>Type IIb(x)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000" i="1" dirty="0"/>
              <a:t>Glycolytic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000" i="1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400" i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400" b="1" i="1" dirty="0"/>
              <a:t>Fast Twitch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2B3C09D4-4A48-4B54-A143-0EA3C03B6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2057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6A456AF-FA3D-4382-913D-13356E3F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1981200"/>
            <a:ext cx="19669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107E1B9E-1A5A-481D-AF18-9652802B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00200"/>
            <a:ext cx="2424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Type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IIa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200" i="1" dirty="0">
                <a:latin typeface="+mn-lt"/>
              </a:rPr>
              <a:t>Fast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200" i="1" dirty="0">
                <a:latin typeface="+mn-lt"/>
              </a:rPr>
              <a:t>Oxidative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200" i="1" dirty="0">
                <a:latin typeface="+mn-lt"/>
              </a:rPr>
              <a:t>Glycolytic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3600" i="1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i="1" dirty="0">
                <a:latin typeface="+mn-lt"/>
              </a:rPr>
              <a:t>FOG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&amp;H55">
            <a:extLst>
              <a:ext uri="{FF2B5EF4-FFF2-40B4-BE49-F238E27FC236}">
                <a16:creationId xmlns:a16="http://schemas.microsoft.com/office/drawing/2014/main" id="{A7895120-41E3-4126-9140-7A0B850BD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133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65D1F262-950A-4C83-B69C-CFBD4A08B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Energy Producing Systems</a:t>
            </a:r>
          </a:p>
        </p:txBody>
      </p:sp>
      <p:graphicFrame>
        <p:nvGraphicFramePr>
          <p:cNvPr id="14340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E7E46C0-62BB-466A-A699-C6E3F55F6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97844"/>
              </p:ext>
            </p:extLst>
          </p:nvPr>
        </p:nvGraphicFramePr>
        <p:xfrm>
          <a:off x="246063" y="1851025"/>
          <a:ext cx="8897937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5" imgW="8586343" imgH="4129352" progId="Word.Document.8">
                  <p:embed/>
                </p:oleObj>
              </mc:Choice>
              <mc:Fallback>
                <p:oleObj name="Document" r:id="rId5" imgW="8586343" imgH="4129352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851025"/>
                        <a:ext cx="8897937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FE63CDD-98DF-4056-843D-D0BC4FDF2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15250" cy="966788"/>
          </a:xfrm>
        </p:spPr>
        <p:txBody>
          <a:bodyPr/>
          <a:lstStyle/>
          <a:p>
            <a:pPr eaLnBrk="1" hangingPunct="1"/>
            <a:r>
              <a:rPr lang="en-US" altLang="en-US" sz="3400" i="1">
                <a:solidFill>
                  <a:srgbClr val="000000"/>
                </a:solidFill>
              </a:rPr>
              <a:t>Adaptation to  Exercise  - Intensity</a:t>
            </a:r>
          </a:p>
        </p:txBody>
      </p:sp>
      <p:graphicFrame>
        <p:nvGraphicFramePr>
          <p:cNvPr id="64647" name="Group 135">
            <a:extLst>
              <a:ext uri="{FF2B5EF4-FFF2-40B4-BE49-F238E27FC236}">
                <a16:creationId xmlns:a16="http://schemas.microsoft.com/office/drawing/2014/main" id="{0AB5184A-79AD-4831-A639-78D7010577E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1295400"/>
          <a:ext cx="7656513" cy="4432784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Level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%VO</a:t>
                      </a:r>
                      <a:r>
                        <a:rPr kumimoji="0" lang="en-US" sz="17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2max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/ HRR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% max HR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Adaptations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Type of Exercise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2-3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55-65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60-70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Aerobic Source Pathways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Over Distance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3-4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66-75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71-75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Capillarization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FFA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Mitrochondria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Endurance Foundation / Base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4-5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76-80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76-80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FOG Fibers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</a:t>
                      </a:r>
                      <a:r>
                        <a:rPr kumimoji="0" lang="en-US" sz="13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Transport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Glycolysis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Endurance Foundation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5-6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81-90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81-90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FOG Fibers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O</a:t>
                      </a:r>
                      <a:r>
                        <a:rPr kumimoji="0" lang="en-US" sz="13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Transport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Lactate Clearing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Intervals / Race Pace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7-10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91-100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91-100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FT Fibers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Neurons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Muscle Coordination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Race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96" name="Text Box 47">
            <a:extLst>
              <a:ext uri="{FF2B5EF4-FFF2-40B4-BE49-F238E27FC236}">
                <a16:creationId xmlns:a16="http://schemas.microsoft.com/office/drawing/2014/main" id="{D9765E1A-8D7D-47A2-85B4-A364629B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48400"/>
            <a:ext cx="609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Brooks, D.  </a:t>
            </a:r>
            <a:r>
              <a:rPr lang="en-US" altLang="en-US" sz="1200" i="1">
                <a:solidFill>
                  <a:srgbClr val="000000"/>
                </a:solidFill>
                <a:latin typeface="Tahoma" panose="020B0604030504040204" pitchFamily="34" charset="0"/>
              </a:rPr>
              <a:t>The Complete Book of Personal Training.  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Human Kinetics Publishers 2003</a:t>
            </a:r>
            <a:r>
              <a:rPr lang="en-US" altLang="en-US" sz="1200" i="1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974C22D2-2437-43AC-AAAA-24D94260D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i="1" dirty="0"/>
              <a:t>Success Pyramid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8200" y="914400"/>
            <a:ext cx="7772400" cy="5903913"/>
            <a:chOff x="1371600" y="914400"/>
            <a:chExt cx="7772400" cy="5904131"/>
          </a:xfrm>
        </p:grpSpPr>
        <p:sp>
          <p:nvSpPr>
            <p:cNvPr id="67588" name="AutoShape 5"/>
            <p:cNvSpPr>
              <a:spLocks noChangeArrowheads="1"/>
            </p:cNvSpPr>
            <p:nvPr/>
          </p:nvSpPr>
          <p:spPr bwMode="auto">
            <a:xfrm flipV="1">
              <a:off x="4222750" y="2200275"/>
              <a:ext cx="785813" cy="949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/>
                <a:t>Power</a:t>
              </a:r>
            </a:p>
          </p:txBody>
        </p:sp>
        <p:sp>
          <p:nvSpPr>
            <p:cNvPr id="67589" name="AutoShape 6"/>
            <p:cNvSpPr>
              <a:spLocks noChangeArrowheads="1"/>
            </p:cNvSpPr>
            <p:nvPr/>
          </p:nvSpPr>
          <p:spPr bwMode="auto">
            <a:xfrm flipV="1">
              <a:off x="3873500" y="3149600"/>
              <a:ext cx="1485900" cy="9493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/>
                <a:t>Strength</a:t>
              </a:r>
            </a:p>
          </p:txBody>
        </p:sp>
        <p:sp>
          <p:nvSpPr>
            <p:cNvPr id="67590" name="AutoShape 7"/>
            <p:cNvSpPr>
              <a:spLocks noChangeArrowheads="1"/>
            </p:cNvSpPr>
            <p:nvPr/>
          </p:nvSpPr>
          <p:spPr bwMode="auto">
            <a:xfrm flipV="1">
              <a:off x="3086100" y="4098925"/>
              <a:ext cx="3009900" cy="95091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>
                  <a:solidFill>
                    <a:schemeClr val="bg1"/>
                  </a:solidFill>
                </a:rPr>
                <a:t>Flexibility</a:t>
              </a:r>
            </a:p>
          </p:txBody>
        </p:sp>
        <p:sp>
          <p:nvSpPr>
            <p:cNvPr id="67591" name="AutoShape 8"/>
            <p:cNvSpPr>
              <a:spLocks noChangeArrowheads="1"/>
            </p:cNvSpPr>
            <p:nvPr/>
          </p:nvSpPr>
          <p:spPr bwMode="auto">
            <a:xfrm flipV="1">
              <a:off x="1600200" y="5049838"/>
              <a:ext cx="5943600" cy="112236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0">
                  <a:solidFill>
                    <a:schemeClr val="bg1"/>
                  </a:solidFill>
                </a:rPr>
                <a:t>Stability</a:t>
              </a:r>
            </a:p>
          </p:txBody>
        </p:sp>
        <p:sp>
          <p:nvSpPr>
            <p:cNvPr id="3" name="AutoShape 9">
              <a:extLst>
                <a:ext uri="{FF2B5EF4-FFF2-40B4-BE49-F238E27FC236}">
                  <a16:creationId xmlns:a16="http://schemas.microsoft.com/office/drawing/2014/main" id="{241A8BAD-66D8-4BEC-8CA4-FD4C42C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375" y="990603"/>
              <a:ext cx="436563" cy="120972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b="0" dirty="0"/>
                <a:t>Agility</a:t>
              </a:r>
            </a:p>
          </p:txBody>
        </p:sp>
        <p:sp>
          <p:nvSpPr>
            <p:cNvPr id="67593" name="Text Box 12"/>
            <p:cNvSpPr txBox="1">
              <a:spLocks noChangeArrowheads="1"/>
            </p:cNvSpPr>
            <p:nvPr/>
          </p:nvSpPr>
          <p:spPr bwMode="auto">
            <a:xfrm>
              <a:off x="3111500" y="6172200"/>
              <a:ext cx="29083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600" b="0">
                  <a:latin typeface="Arial" charset="0"/>
                </a:rPr>
                <a:t>Mobility</a:t>
              </a:r>
            </a:p>
          </p:txBody>
        </p:sp>
        <p:sp>
          <p:nvSpPr>
            <p:cNvPr id="67594" name="AutoShape 14"/>
            <p:cNvSpPr>
              <a:spLocks noChangeArrowheads="1"/>
            </p:cNvSpPr>
            <p:nvPr/>
          </p:nvSpPr>
          <p:spPr bwMode="auto">
            <a:xfrm rot="-5400000">
              <a:off x="5867400" y="4648200"/>
              <a:ext cx="1066800" cy="762000"/>
            </a:xfrm>
            <a:prstGeom prst="curvedUpArrow">
              <a:avLst>
                <a:gd name="adj1" fmla="val 28000"/>
                <a:gd name="adj2" fmla="val 5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/>
            </a:p>
          </p:txBody>
        </p:sp>
        <p:sp>
          <p:nvSpPr>
            <p:cNvPr id="67595" name="AutoShape 15"/>
            <p:cNvSpPr>
              <a:spLocks noChangeArrowheads="1"/>
            </p:cNvSpPr>
            <p:nvPr/>
          </p:nvSpPr>
          <p:spPr bwMode="auto">
            <a:xfrm rot="5400000" flipH="1">
              <a:off x="2667000" y="3733800"/>
              <a:ext cx="1066800" cy="762000"/>
            </a:xfrm>
            <a:prstGeom prst="curvedUpArrow">
              <a:avLst>
                <a:gd name="adj1" fmla="val 28000"/>
                <a:gd name="adj2" fmla="val 5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/>
            </a:p>
          </p:txBody>
        </p:sp>
        <p:sp>
          <p:nvSpPr>
            <p:cNvPr id="67596" name="AutoShape 16"/>
            <p:cNvSpPr>
              <a:spLocks noChangeArrowheads="1"/>
            </p:cNvSpPr>
            <p:nvPr/>
          </p:nvSpPr>
          <p:spPr bwMode="auto">
            <a:xfrm rot="5400000" flipH="1">
              <a:off x="2959100" y="1832272"/>
              <a:ext cx="1066800" cy="762000"/>
            </a:xfrm>
            <a:prstGeom prst="curvedUpArrow">
              <a:avLst>
                <a:gd name="adj1" fmla="val 28000"/>
                <a:gd name="adj2" fmla="val 5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/>
            </a:p>
          </p:txBody>
        </p:sp>
        <p:sp>
          <p:nvSpPr>
            <p:cNvPr id="67597" name="AutoShape 17"/>
            <p:cNvSpPr>
              <a:spLocks noChangeArrowheads="1"/>
            </p:cNvSpPr>
            <p:nvPr/>
          </p:nvSpPr>
          <p:spPr bwMode="auto">
            <a:xfrm rot="-5400000">
              <a:off x="5334000" y="2768600"/>
              <a:ext cx="1066800" cy="762000"/>
            </a:xfrm>
            <a:prstGeom prst="curvedUpArrow">
              <a:avLst>
                <a:gd name="adj1" fmla="val 28000"/>
                <a:gd name="adj2" fmla="val 56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/>
            </a:p>
          </p:txBody>
        </p:sp>
        <p:sp>
          <p:nvSpPr>
            <p:cNvPr id="67598" name="Text Box 18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251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proprioceptors</a:t>
              </a:r>
            </a:p>
          </p:txBody>
        </p:sp>
        <p:sp>
          <p:nvSpPr>
            <p:cNvPr id="67599" name="Text Box 19"/>
            <p:cNvSpPr txBox="1">
              <a:spLocks noChangeArrowheads="1"/>
            </p:cNvSpPr>
            <p:nvPr/>
          </p:nvSpPr>
          <p:spPr bwMode="auto">
            <a:xfrm>
              <a:off x="5943600" y="4038600"/>
              <a:ext cx="182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movement</a:t>
              </a:r>
            </a:p>
          </p:txBody>
        </p:sp>
        <p:sp>
          <p:nvSpPr>
            <p:cNvPr id="67600" name="Text Box 20"/>
            <p:cNvSpPr txBox="1">
              <a:spLocks noChangeArrowheads="1"/>
            </p:cNvSpPr>
            <p:nvPr/>
          </p:nvSpPr>
          <p:spPr bwMode="auto">
            <a:xfrm>
              <a:off x="1371600" y="3200399"/>
              <a:ext cx="243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muscle types</a:t>
              </a:r>
            </a:p>
          </p:txBody>
        </p:sp>
        <p:sp>
          <p:nvSpPr>
            <p:cNvPr id="67601" name="Text Box 21"/>
            <p:cNvSpPr txBox="1">
              <a:spLocks noChangeArrowheads="1"/>
            </p:cNvSpPr>
            <p:nvPr/>
          </p:nvSpPr>
          <p:spPr bwMode="auto">
            <a:xfrm>
              <a:off x="5676900" y="2213272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neurons</a:t>
              </a:r>
            </a:p>
          </p:txBody>
        </p:sp>
        <p:sp>
          <p:nvSpPr>
            <p:cNvPr id="67602" name="Text Box 22"/>
            <p:cNvSpPr txBox="1">
              <a:spLocks noChangeArrowheads="1"/>
            </p:cNvSpPr>
            <p:nvPr/>
          </p:nvSpPr>
          <p:spPr bwMode="auto">
            <a:xfrm>
              <a:off x="2438400" y="914400"/>
              <a:ext cx="1981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motor units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8BE806-F7C8-4B8D-B296-AC4F34787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Periodization</a:t>
            </a:r>
            <a:r>
              <a:rPr lang="en-US" sz="56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9AE0D04-3F9D-4F87-B58B-B4EAEF5C14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8838" y="1600200"/>
            <a:ext cx="3606800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3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Cycles</a:t>
            </a:r>
            <a:endParaRPr lang="en-US" sz="3900" dirty="0">
              <a:solidFill>
                <a:schemeClr val="tx2"/>
              </a:solidFill>
              <a:latin typeface="Tahoma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dirty="0">
                <a:latin typeface="Tahoma" charset="0"/>
              </a:rPr>
              <a:t>	</a:t>
            </a:r>
            <a:r>
              <a:rPr lang="en-US" sz="3900" i="1" dirty="0">
                <a:latin typeface="Tahoma" charset="0"/>
              </a:rPr>
              <a:t>Macro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i="1" dirty="0">
                <a:latin typeface="Tahoma" charset="0"/>
              </a:rPr>
              <a:t>	Meso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i="1" dirty="0">
                <a:latin typeface="Tahoma" charset="0"/>
              </a:rPr>
              <a:t>	Micro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A52F5A0-DF4D-4565-8CC9-47EE34F1E4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00200"/>
            <a:ext cx="4711700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Workout Components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3400" i="1"/>
              <a:t>Mental Prep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400" i="1"/>
              <a:t>		Warm-up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400" i="1"/>
              <a:t>		Skill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400" i="1"/>
              <a:t>		Strength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400" i="1"/>
              <a:t>		Cardiovascular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r>
              <a:rPr lang="en-US" sz="3400" i="1"/>
              <a:t>		Cool-down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 result for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810000"/>
            <a:ext cx="39735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6AF76-C041-4F90-99B2-4866CC2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Dave Ramsey – Baby Steps</a:t>
            </a:r>
          </a:p>
        </p:txBody>
      </p:sp>
      <p:sp>
        <p:nvSpPr>
          <p:cNvPr id="1741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$1000 Emergency Fund ($2000)</a:t>
            </a:r>
          </a:p>
          <a:p>
            <a:r>
              <a:rPr lang="en-US" altLang="en-US"/>
              <a:t>Get out of Debt (ASAP)</a:t>
            </a:r>
          </a:p>
          <a:p>
            <a:r>
              <a:rPr lang="en-US" altLang="en-US"/>
              <a:t>3 – 6 Months Reserve Account (6)</a:t>
            </a:r>
          </a:p>
          <a:p>
            <a:r>
              <a:rPr lang="en-US" altLang="en-US"/>
              <a:t>15% to Investments </a:t>
            </a:r>
            <a:r>
              <a:rPr lang="en-US" altLang="en-US" sz="2400"/>
              <a:t>(+5% per decade &gt; 30)</a:t>
            </a:r>
          </a:p>
          <a:p>
            <a:r>
              <a:rPr lang="en-US" altLang="en-US"/>
              <a:t>College</a:t>
            </a:r>
            <a:endParaRPr lang="en-US" altLang="en-US" sz="4000"/>
          </a:p>
          <a:p>
            <a:r>
              <a:rPr lang="en-US" altLang="en-US"/>
              <a:t>Pay off Mortgage</a:t>
            </a:r>
          </a:p>
          <a:p>
            <a:r>
              <a:rPr lang="en-US" altLang="en-US"/>
              <a:t>Give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>
            <a:extLst>
              <a:ext uri="{FF2B5EF4-FFF2-40B4-BE49-F238E27FC236}">
                <a16:creationId xmlns:a16="http://schemas.microsoft.com/office/drawing/2014/main" id="{CA8A8AF7-6AE7-431B-B34E-1828F637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/>
              <a:t>Non-Linear Periodization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33057" y="1163637"/>
            <a:ext cx="8229600" cy="4530725"/>
          </a:xfrm>
        </p:spPr>
        <p:txBody>
          <a:bodyPr/>
          <a:lstStyle/>
          <a:p>
            <a:r>
              <a:rPr lang="en-US" altLang="en-US" sz="4000" dirty="0"/>
              <a:t>Perfect Week: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Monday – Foundation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Tuesday – Tempo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Wednesday – Circuit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Thursday – 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Friday – Neurological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Saturday – Interval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Sunday - 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z="4400" dirty="0"/>
              <a:t>Workouts Made Simple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98059"/>
              </p:ext>
            </p:extLst>
          </p:nvPr>
        </p:nvGraphicFramePr>
        <p:xfrm>
          <a:off x="533400" y="2209800"/>
          <a:ext cx="3429000" cy="358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416600"/>
              </p:ext>
            </p:extLst>
          </p:nvPr>
        </p:nvGraphicFramePr>
        <p:xfrm>
          <a:off x="4114800" y="1447800"/>
          <a:ext cx="449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45003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n-lt"/>
              </a:rPr>
              <a:t>Corrective</a:t>
            </a:r>
            <a:r>
              <a:rPr lang="en-US" sz="2400" b="0" dirty="0">
                <a:latin typeface="+mn-lt"/>
              </a:rPr>
              <a:t> Continuum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410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n-lt"/>
              </a:rPr>
              <a:t>Primary Movements</a:t>
            </a:r>
          </a:p>
        </p:txBody>
      </p:sp>
    </p:spTree>
    <p:extLst>
      <p:ext uri="{BB962C8B-B14F-4D97-AF65-F5344CB8AC3E}">
        <p14:creationId xmlns:p14="http://schemas.microsoft.com/office/powerpoint/2010/main" val="286372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&amp;H13">
            <a:extLst>
              <a:ext uri="{FF2B5EF4-FFF2-40B4-BE49-F238E27FC236}">
                <a16:creationId xmlns:a16="http://schemas.microsoft.com/office/drawing/2014/main" id="{B106993E-207D-459C-9F28-53FCA23A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FD8CE535-69A9-4E98-9A26-A9D7970FB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81913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4300">
                <a:effectLst>
                  <a:outerShdw blurRad="38100" dist="38100" dir="2700000" algn="tl">
                    <a:srgbClr val="C0C0C0"/>
                  </a:outerShdw>
                </a:effectLst>
              </a:rPr>
              <a:t>Golgi Tendon Organ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4300">
                <a:effectLst>
                  <a:outerShdw blurRad="38100" dist="38100" dir="2700000" algn="tl">
                    <a:srgbClr val="C0C0C0"/>
                  </a:outerShdw>
                </a:effectLst>
              </a:rPr>
              <a:t>Muscle Spindle Unit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4300">
                <a:effectLst>
                  <a:outerShdw blurRad="38100" dist="38100" dir="2700000" algn="tl">
                    <a:srgbClr val="C0C0C0"/>
                  </a:outerShdw>
                </a:effectLst>
              </a:rPr>
              <a:t>Labyrinthian Receptors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4300">
                <a:effectLst>
                  <a:outerShdw blurRad="38100" dist="38100" dir="2700000" algn="tl">
                    <a:srgbClr val="C0C0C0"/>
                  </a:outerShdw>
                </a:effectLst>
              </a:rPr>
              <a:t>Cutaneous Receptors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4141476-0039-40A6-8AD9-9BC3AA3F3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Proprioception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05199E8-634C-45A7-9E59-600E34C6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Lifting Acronyms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2420F46-4E61-442F-AB4A-8262FEF4C6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2004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SAID</a:t>
            </a:r>
            <a:endParaRPr lang="en-US" sz="430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400" i="1">
                <a:solidFill>
                  <a:srgbClr val="000000"/>
                </a:solidFill>
              </a:rPr>
              <a:t>pecific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</a:t>
            </a:r>
            <a:r>
              <a:rPr lang="en-US" sz="3400" i="1">
                <a:solidFill>
                  <a:srgbClr val="000000"/>
                </a:solidFill>
              </a:rPr>
              <a:t>daptation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</a:rPr>
              <a:t>	to </a:t>
            </a: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400" i="1">
                <a:solidFill>
                  <a:srgbClr val="000000"/>
                </a:solidFill>
              </a:rPr>
              <a:t>mposed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</a:t>
            </a:r>
            <a:r>
              <a:rPr lang="en-US" sz="3400" i="1">
                <a:solidFill>
                  <a:srgbClr val="000000"/>
                </a:solidFill>
              </a:rPr>
              <a:t>emands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73DB877-4FAD-484F-BA3F-EA5D8724B0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752600"/>
            <a:ext cx="31242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FITT</a:t>
            </a:r>
            <a:endParaRPr lang="en-US" sz="430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F</a:t>
            </a:r>
            <a:r>
              <a:rPr lang="en-US" sz="3400" i="1">
                <a:solidFill>
                  <a:srgbClr val="000000"/>
                </a:solidFill>
              </a:rPr>
              <a:t>requency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I</a:t>
            </a:r>
            <a:r>
              <a:rPr lang="en-US" sz="3400" i="1">
                <a:solidFill>
                  <a:srgbClr val="000000"/>
                </a:solidFill>
              </a:rPr>
              <a:t>ntensity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</a:t>
            </a:r>
            <a:r>
              <a:rPr lang="en-US" sz="3400" i="1">
                <a:solidFill>
                  <a:srgbClr val="000000"/>
                </a:solidFill>
              </a:rPr>
              <a:t>ime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</a:t>
            </a:r>
            <a:r>
              <a:rPr lang="en-US" sz="3400" i="1">
                <a:solidFill>
                  <a:srgbClr val="000000"/>
                </a:solidFill>
              </a:rPr>
              <a:t>ype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2433F2F-88CA-4550-B734-E5E0EAE6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297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GPO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000" i="1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</a:t>
            </a:r>
            <a:r>
              <a:rPr lang="en-US" sz="3600" i="1">
                <a:solidFill>
                  <a:srgbClr val="000000"/>
                </a:solidFill>
                <a:latin typeface="Tahoma" charset="0"/>
              </a:rPr>
              <a:t>radual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i="1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</a:t>
            </a:r>
            <a:r>
              <a:rPr lang="en-US" sz="3600" i="1">
                <a:solidFill>
                  <a:srgbClr val="000000"/>
                </a:solidFill>
                <a:latin typeface="Tahoma" charset="0"/>
              </a:rPr>
              <a:t>rogressive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i="1">
                <a:solidFill>
                  <a:srgbClr val="000000"/>
                </a:solidFill>
                <a:latin typeface="Tahoma" charset="0"/>
              </a:rPr>
              <a:t>	</a:t>
            </a:r>
            <a:r>
              <a:rPr lang="en-US" sz="3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</a:t>
            </a:r>
            <a:r>
              <a:rPr lang="en-US" sz="3600" i="1">
                <a:solidFill>
                  <a:srgbClr val="000000"/>
                </a:solidFill>
                <a:latin typeface="Tahoma" charset="0"/>
              </a:rPr>
              <a:t>verload</a:t>
            </a:r>
          </a:p>
        </p:txBody>
      </p:sp>
      <p:pic>
        <p:nvPicPr>
          <p:cNvPr id="18438" name="Picture 6" descr="C&amp;H35">
            <a:extLst>
              <a:ext uri="{FF2B5EF4-FFF2-40B4-BE49-F238E27FC236}">
                <a16:creationId xmlns:a16="http://schemas.microsoft.com/office/drawing/2014/main" id="{9DBE37B4-221D-4E6D-BFFF-F009D8D5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0906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0AF1C-53D3-42B2-A8D2-57E6D600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algn="ctr"/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7AFA8-3562-4617-8699-27E4E9BD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Rhabdomyolysis</a:t>
            </a:r>
          </a:p>
          <a:p>
            <a:r>
              <a:rPr lang="en-US" dirty="0"/>
              <a:t>Mental Reboot</a:t>
            </a:r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Resistance</a:t>
            </a:r>
          </a:p>
          <a:p>
            <a:pPr lvl="1"/>
            <a:r>
              <a:rPr lang="en-US" dirty="0"/>
              <a:t>Cardio</a:t>
            </a:r>
          </a:p>
          <a:p>
            <a:pPr lvl="1"/>
            <a:r>
              <a:rPr lang="en-US" dirty="0"/>
              <a:t>Neurological</a:t>
            </a:r>
          </a:p>
          <a:p>
            <a:pPr lvl="1"/>
            <a:r>
              <a:rPr lang="en-US" dirty="0"/>
              <a:t>Injury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77DF5-84EA-4C51-BAF3-1AA5CF27F039}"/>
              </a:ext>
            </a:extLst>
          </p:cNvPr>
          <p:cNvSpPr txBox="1"/>
          <p:nvPr/>
        </p:nvSpPr>
        <p:spPr>
          <a:xfrm>
            <a:off x="3733800" y="274320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 Training Symptoms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Decline in Performance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Increased RHR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Decreased Immune System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Lack of Motivation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Injuries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+mn-lt"/>
              </a:rPr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88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0DB0-893C-4A60-86F6-DF8F788C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Rhabadomyolysis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9710-28D9-410F-851A-C15D0805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53" y="1206840"/>
            <a:ext cx="8229600" cy="3810000"/>
          </a:xfrm>
        </p:spPr>
        <p:txBody>
          <a:bodyPr/>
          <a:lstStyle/>
          <a:p>
            <a:r>
              <a:rPr lang="en-US" sz="2400" dirty="0"/>
              <a:t>Muscle tissue breakdown</a:t>
            </a:r>
          </a:p>
          <a:p>
            <a:r>
              <a:rPr lang="en-US" sz="2400" dirty="0"/>
              <a:t>Release of a (myoglobin) into the blood. </a:t>
            </a:r>
          </a:p>
          <a:p>
            <a:r>
              <a:rPr lang="en-US" sz="2400" dirty="0"/>
              <a:t>Myoglobin can damage the kidneys.</a:t>
            </a:r>
          </a:p>
          <a:p>
            <a:r>
              <a:rPr lang="en-US" sz="2400" dirty="0"/>
              <a:t>Symptoms include </a:t>
            </a:r>
          </a:p>
          <a:p>
            <a:pPr lvl="1"/>
            <a:r>
              <a:rPr lang="en-US" sz="1900" dirty="0"/>
              <a:t>Dark, reddish urine, </a:t>
            </a:r>
          </a:p>
          <a:p>
            <a:pPr lvl="1"/>
            <a:r>
              <a:rPr lang="en-US" sz="1900" dirty="0"/>
              <a:t>Decreased amount of urine, weakness</a:t>
            </a:r>
          </a:p>
          <a:p>
            <a:pPr lvl="1"/>
            <a:r>
              <a:rPr lang="en-US" sz="1900" dirty="0"/>
              <a:t>Severe muscle aches.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r>
              <a:rPr lang="en-US" sz="2400" dirty="0"/>
              <a:t>Early treatment with aggressive fluid replacement reduces the risk of kidney damage.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FF4683-C5C2-4C30-AB9D-EFC79B56D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03" y="3725830"/>
            <a:ext cx="3733800" cy="192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D0350-2F32-4031-AE6A-1A451A4B2BB2}"/>
              </a:ext>
            </a:extLst>
          </p:cNvPr>
          <p:cNvSpPr txBox="1"/>
          <p:nvPr/>
        </p:nvSpPr>
        <p:spPr>
          <a:xfrm>
            <a:off x="1863035" y="6391430"/>
            <a:ext cx="1826753" cy="16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AD3DD58-2457-40F6-AA29-B912BF7A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235" y="6374605"/>
            <a:ext cx="1416935" cy="205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1200" b="1" dirty="0"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570BB4-CFB9-4AB4-82D1-FFF2A180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656" y="4026240"/>
            <a:ext cx="3527757" cy="161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ED17C-3113-4880-BA86-7A04A884268F}"/>
              </a:ext>
            </a:extLst>
          </p:cNvPr>
          <p:cNvSpPr/>
          <p:nvPr/>
        </p:nvSpPr>
        <p:spPr>
          <a:xfrm>
            <a:off x="381000" y="5657082"/>
            <a:ext cx="445135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+mj-lt"/>
              </a:rPr>
              <a:t>Society of Hospital Medicine: 2014 RIV Abstract Issue, Volume 9, March 2014 Abstract Supplement</a:t>
            </a:r>
          </a:p>
        </p:txBody>
      </p:sp>
    </p:spTree>
    <p:extLst>
      <p:ext uri="{BB962C8B-B14F-4D97-AF65-F5344CB8AC3E}">
        <p14:creationId xmlns:p14="http://schemas.microsoft.com/office/powerpoint/2010/main" val="1931586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A3ED47B7-E651-4CA7-B935-F7FF4358E4E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35525"/>
            <a:ext cx="1939925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A8B70C3F-AB29-413B-80AE-3590BCC41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1525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5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njuries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1C5B95B-1A13-4C3D-BC7D-BB068AB05D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186238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endParaRPr lang="en-US" sz="3400" dirty="0">
              <a:solidFill>
                <a:srgbClr val="000000"/>
              </a:solidFill>
            </a:endParaRP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Sprains 	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Strains 		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Tendonitis 	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Bursitis 		 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Stress Fractures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3000" i="1" dirty="0">
                <a:solidFill>
                  <a:srgbClr val="000000"/>
                </a:solidFill>
              </a:rPr>
              <a:t>Shin Splints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7F50E2C-F21E-4691-8879-0AA7785372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3435350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RICE </a:t>
            </a:r>
            <a:r>
              <a:rPr lang="en-US" sz="3400" b="1" dirty="0">
                <a:solidFill>
                  <a:srgbClr val="000000"/>
                </a:solidFill>
              </a:rPr>
              <a:t>	</a:t>
            </a:r>
            <a:r>
              <a:rPr lang="en-US" sz="3400" dirty="0">
                <a:solidFill>
                  <a:srgbClr val="000000"/>
                </a:solidFill>
              </a:rPr>
              <a:t>	    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3400" i="1" dirty="0">
                <a:solidFill>
                  <a:srgbClr val="000000"/>
                </a:solidFill>
              </a:rPr>
              <a:t>est 		      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400" i="1" dirty="0">
                <a:solidFill>
                  <a:srgbClr val="000000"/>
                </a:solidFill>
              </a:rPr>
              <a:t>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</a:t>
            </a:r>
            <a:r>
              <a:rPr lang="en-US" sz="3400" i="1" dirty="0">
                <a:solidFill>
                  <a:srgbClr val="000000"/>
                </a:solidFill>
              </a:rPr>
              <a:t>ompression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400" i="1" dirty="0">
                <a:solidFill>
                  <a:srgbClr val="000000"/>
                </a:solidFill>
              </a:rPr>
              <a:t>	</a:t>
            </a:r>
            <a:r>
              <a:rPr lang="en-US" sz="3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400" i="1" dirty="0">
                <a:solidFill>
                  <a:srgbClr val="000000"/>
                </a:solidFill>
              </a:rPr>
              <a:t>levation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97D167-5CDC-441A-B5CF-19C07B07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6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Basic Nutrition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422A5E7-6767-42D2-8476-2233BDC1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373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Carbohydrates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4 Kcal / gram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latin typeface="+mn-lt"/>
              </a:rPr>
              <a:t>	Sources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Protein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4 Kcal / gram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latin typeface="+mn-lt"/>
              </a:rPr>
              <a:t>	Sources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88D46517-EEE8-4869-A413-C3B4BFD6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9 Kcal / gram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latin typeface="+mn-lt"/>
              </a:rPr>
              <a:t>	Kinds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latin typeface="+mn-lt"/>
              </a:rPr>
              <a:t>	Sources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i="1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Alcohol</a:t>
            </a:r>
            <a:endParaRPr lang="en-US" sz="32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200" i="1" dirty="0">
                <a:solidFill>
                  <a:srgbClr val="000000"/>
                </a:solidFill>
                <a:latin typeface="+mn-lt"/>
              </a:rPr>
              <a:t>7 Kcal / gram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ahoma" charset="0"/>
              </a:rPr>
              <a:t>	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156C57A-A511-4B47-A8BB-8EC6D6925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Nutrition Components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E3AE5F-F2F5-4CBD-882C-65E21A24F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5129" y="1432727"/>
            <a:ext cx="7681913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3500 Kcal / </a:t>
            </a:r>
            <a:r>
              <a:rPr lang="en-US" altLang="en-US" sz="3600" dirty="0" err="1"/>
              <a:t>Lb</a:t>
            </a:r>
            <a:endParaRPr lang="en-US" altLang="en-US" sz="36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/>
              <a:t>1.0 – 2.0 </a:t>
            </a:r>
            <a:r>
              <a:rPr lang="en-US" altLang="en-US" sz="3600" dirty="0" err="1"/>
              <a:t>lbs</a:t>
            </a:r>
            <a:r>
              <a:rPr lang="en-US" altLang="en-US" sz="3600" dirty="0"/>
              <a:t>/week loss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5 Components</a:t>
            </a:r>
          </a:p>
          <a:p>
            <a:pPr marL="936625" lvl="1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Increase water</a:t>
            </a:r>
          </a:p>
          <a:p>
            <a:pPr marL="936625" lvl="1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Increase fiber</a:t>
            </a:r>
          </a:p>
          <a:p>
            <a:pPr marL="936625" lvl="1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Reduce toxins</a:t>
            </a:r>
          </a:p>
          <a:p>
            <a:pPr marL="936625" lvl="1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Eat a va</a:t>
            </a:r>
            <a:r>
              <a:rPr lang="en-US" altLang="en-US" sz="3200" dirty="0"/>
              <a:t>riety of foods</a:t>
            </a:r>
          </a:p>
          <a:p>
            <a:pPr marL="936625" lvl="1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Move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 	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b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>
            <a:extLst>
              <a:ext uri="{FF2B5EF4-FFF2-40B4-BE49-F238E27FC236}">
                <a16:creationId xmlns:a16="http://schemas.microsoft.com/office/drawing/2014/main" id="{E5B89E53-122C-43C7-8E93-5A85C19D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85800"/>
            <a:ext cx="5715000" cy="52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Mike Rickett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1116 South Hillcrest Drive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Fort Collins CO 80521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970-484-8847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Web site:  www.mikerickett.com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E-mail:  mike@mikerickett.com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Instagram:  mrickett6069</a:t>
            </a:r>
          </a:p>
        </p:txBody>
      </p:sp>
      <p:grpSp>
        <p:nvGrpSpPr>
          <p:cNvPr id="26627" name="Group 14">
            <a:extLst>
              <a:ext uri="{FF2B5EF4-FFF2-40B4-BE49-F238E27FC236}">
                <a16:creationId xmlns:a16="http://schemas.microsoft.com/office/drawing/2014/main" id="{86E558D3-7F0F-4D4F-9C05-FA87E031C1E2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7121525"/>
            <a:ext cx="1857375" cy="2430463"/>
            <a:chOff x="109385531" y="108779220"/>
            <a:chExt cx="2062105" cy="2764335"/>
          </a:xfrm>
        </p:grpSpPr>
        <p:sp>
          <p:nvSpPr>
            <p:cNvPr id="26631" name="Oval 15">
              <a:extLst>
                <a:ext uri="{FF2B5EF4-FFF2-40B4-BE49-F238E27FC236}">
                  <a16:creationId xmlns:a16="http://schemas.microsoft.com/office/drawing/2014/main" id="{8C91F624-A65D-4C5A-A000-C2D744B77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06215">
              <a:off x="110213775" y="109527975"/>
              <a:ext cx="239025" cy="416703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100000">
                  <a:srgbClr val="2F002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2" name="AutoShape 16">
              <a:extLst>
                <a:ext uri="{FF2B5EF4-FFF2-40B4-BE49-F238E27FC236}">
                  <a16:creationId xmlns:a16="http://schemas.microsoft.com/office/drawing/2014/main" id="{46C217EE-A543-488A-B9C9-F32FBD1E9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93784">
              <a:off x="109731045" y="109074165"/>
              <a:ext cx="1207303" cy="1310506"/>
            </a:xfrm>
            <a:prstGeom prst="moon">
              <a:avLst>
                <a:gd name="adj" fmla="val 23343"/>
              </a:avLst>
            </a:prstGeom>
            <a:gradFill rotWithShape="1">
              <a:gsLst>
                <a:gs pos="0">
                  <a:srgbClr val="660066"/>
                </a:gs>
                <a:gs pos="100000">
                  <a:srgbClr val="2F002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3" name="Line 17">
              <a:extLst>
                <a:ext uri="{FF2B5EF4-FFF2-40B4-BE49-F238E27FC236}">
                  <a16:creationId xmlns:a16="http://schemas.microsoft.com/office/drawing/2014/main" id="{CEB67C35-D4D3-477D-B48E-FB7946B701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06215">
              <a:off x="109577025" y="109382630"/>
              <a:ext cx="1724354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6634" name="Rectangle 18">
              <a:extLst>
                <a:ext uri="{FF2B5EF4-FFF2-40B4-BE49-F238E27FC236}">
                  <a16:creationId xmlns:a16="http://schemas.microsoft.com/office/drawing/2014/main" id="{3C8DDB29-F46D-4767-B8B9-B854F74E8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06215">
              <a:off x="111209511" y="109328878"/>
              <a:ext cx="238125" cy="64221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100000">
                  <a:srgbClr val="2F002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5" name="AutoShape 19">
              <a:extLst>
                <a:ext uri="{FF2B5EF4-FFF2-40B4-BE49-F238E27FC236}">
                  <a16:creationId xmlns:a16="http://schemas.microsoft.com/office/drawing/2014/main" id="{9D5B53A8-A5CB-4A10-947E-E164542ED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06215">
              <a:off x="109396280" y="110439841"/>
              <a:ext cx="1207303" cy="1000125"/>
            </a:xfrm>
            <a:prstGeom prst="moon">
              <a:avLst>
                <a:gd name="adj" fmla="val 31153"/>
              </a:avLst>
            </a:prstGeom>
            <a:gradFill rotWithShape="1">
              <a:gsLst>
                <a:gs pos="0">
                  <a:srgbClr val="660066"/>
                </a:gs>
                <a:gs pos="100000">
                  <a:srgbClr val="2F002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6" name="Rectangle 20">
              <a:extLst>
                <a:ext uri="{FF2B5EF4-FFF2-40B4-BE49-F238E27FC236}">
                  <a16:creationId xmlns:a16="http://schemas.microsoft.com/office/drawing/2014/main" id="{6BB58F89-411A-4B02-A0B6-A9765EBE0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06215">
              <a:off x="109385531" y="108779220"/>
              <a:ext cx="238125" cy="64221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100000">
                  <a:srgbClr val="2F002F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6628" name="Picture 21" descr="0125 - Mike Rickett Logo - Transparent - No text">
            <a:extLst>
              <a:ext uri="{FF2B5EF4-FFF2-40B4-BE49-F238E27FC236}">
                <a16:creationId xmlns:a16="http://schemas.microsoft.com/office/drawing/2014/main" id="{98E046AE-9557-4174-B40E-902B4D2E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48600"/>
            <a:ext cx="14478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629" name="Text Box 22">
            <a:extLst>
              <a:ext uri="{FF2B5EF4-FFF2-40B4-BE49-F238E27FC236}">
                <a16:creationId xmlns:a16="http://schemas.microsoft.com/office/drawing/2014/main" id="{5A1F988C-1933-453C-9CDC-1D06FD23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8416925"/>
            <a:ext cx="3019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ahoma" panose="020B0604030504040204" pitchFamily="34" charset="0"/>
              </a:rPr>
              <a:t>advancing health</a:t>
            </a:r>
            <a:endParaRPr lang="en-US" altLang="en-US">
              <a:latin typeface="Tahoma" panose="020B0604030504040204" pitchFamily="34" charset="0"/>
            </a:endParaRPr>
          </a:p>
        </p:txBody>
      </p:sp>
      <p:pic>
        <p:nvPicPr>
          <p:cNvPr id="26630" name="Picture 24">
            <a:extLst>
              <a:ext uri="{FF2B5EF4-FFF2-40B4-BE49-F238E27FC236}">
                <a16:creationId xmlns:a16="http://schemas.microsoft.com/office/drawing/2014/main" id="{78CF40F8-ED9F-405C-9903-F4A3550E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17" y="2691946"/>
            <a:ext cx="1524000" cy="14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8D984AB-0B9C-473D-9884-A20E9C69A7F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00400"/>
            <a:ext cx="3748088" cy="733425"/>
            <a:chOff x="108688749" y="107911783"/>
            <a:chExt cx="3748153" cy="733003"/>
          </a:xfrm>
        </p:grpSpPr>
        <p:pic>
          <p:nvPicPr>
            <p:cNvPr id="15363" name="Picture 3">
              <a:extLst>
                <a:ext uri="{FF2B5EF4-FFF2-40B4-BE49-F238E27FC236}">
                  <a16:creationId xmlns:a16="http://schemas.microsoft.com/office/drawing/2014/main" id="{9A30B0EC-27F3-41F3-9E0A-9FA8695C6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88749" y="107911783"/>
              <a:ext cx="533311" cy="70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0" algn="ctr">
                  <a:solidFill>
                    <a:srgbClr val="C8C6B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A78A5399-8159-4522-A53C-9676D81A1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0655" y="108066526"/>
              <a:ext cx="3376247" cy="578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D19701"/>
                  </a:solidFill>
                  <a:effectLst/>
                  <a:latin typeface="Impact" panose="020B0806030902050204" pitchFamily="34" charset="0"/>
                </a:rPr>
                <a:t>Application</a:t>
              </a: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mpact" panose="020B0806030902050204" pitchFamily="34" charset="0"/>
                </a:rPr>
                <a:t>in</a:t>
              </a: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4E6EB1"/>
                  </a:solidFill>
                  <a:effectLst/>
                  <a:latin typeface="Impact" panose="020B0806030902050204" pitchFamily="34" charset="0"/>
                </a:rPr>
                <a:t>Motion.com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5335-82DE-48CF-A86D-4BF9D307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Generational Difference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r>
              <a:rPr lang="en-US" altLang="en-US" sz="3600"/>
              <a:t>Greatest Generation</a:t>
            </a:r>
          </a:p>
          <a:p>
            <a:r>
              <a:rPr lang="en-US" altLang="en-US" sz="3600"/>
              <a:t>Baby Boomers</a:t>
            </a:r>
          </a:p>
          <a:p>
            <a:r>
              <a:rPr lang="en-US" altLang="en-US" sz="3600"/>
              <a:t>Gen X</a:t>
            </a:r>
          </a:p>
          <a:p>
            <a:r>
              <a:rPr lang="en-US" altLang="en-US" sz="3600"/>
              <a:t>Millennials</a:t>
            </a:r>
          </a:p>
          <a:p>
            <a:r>
              <a:rPr lang="en-US" altLang="en-US" sz="3600"/>
              <a:t>Gen Z</a:t>
            </a:r>
          </a:p>
        </p:txBody>
      </p:sp>
      <p:pic>
        <p:nvPicPr>
          <p:cNvPr id="143362" name="Picture 2" descr="Image result for generations">
            <a:extLst>
              <a:ext uri="{FF2B5EF4-FFF2-40B4-BE49-F238E27FC236}">
                <a16:creationId xmlns:a16="http://schemas.microsoft.com/office/drawing/2014/main" id="{834F78A0-5AE2-4E4C-BD28-355D0727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2895600"/>
            <a:ext cx="57150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8F3013B8-E6F3-4202-A085-AC0D979F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flavorwire.files.wordpress.com/2014/05/mod-target-i75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8088" y="-2495550"/>
            <a:ext cx="55975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-4541838" y="0"/>
            <a:ext cx="2119313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latin typeface="Calibri" pitchFamily="34" charset="0"/>
                <a:ea typeface="MS PGothic" pitchFamily="34" charset="-128"/>
              </a:rPr>
              <a:t>Why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latin typeface="Calibri" pitchFamily="34" charset="0"/>
                <a:ea typeface="MS PGothic" pitchFamily="34" charset="-128"/>
              </a:rPr>
              <a:t>How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>
                <a:latin typeface="Calibri" pitchFamily="34" charset="0"/>
                <a:ea typeface="MS PGothic" pitchFamily="34" charset="-128"/>
              </a:rPr>
              <a:t>What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4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510" name="Text Box 11">
            <a:extLst>
              <a:ext uri="{FF2B5EF4-FFF2-40B4-BE49-F238E27FC236}">
                <a16:creationId xmlns:a16="http://schemas.microsoft.com/office/drawing/2014/main" id="{2479E27A-5937-45B2-AB7B-1F94DA34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25450"/>
            <a:ext cx="2924175" cy="486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00" dirty="0">
                <a:latin typeface="+mn-lt"/>
                <a:ea typeface="MS PGothic" panose="020B0600070205080204" pitchFamily="34" charset="-128"/>
              </a:rPr>
              <a:t>What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b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Product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latin typeface="+mn-lt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800" dirty="0">
                <a:latin typeface="+mn-lt"/>
                <a:ea typeface="MS PGothic" panose="020B0600070205080204" pitchFamily="34" charset="-128"/>
              </a:rPr>
              <a:t>How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600" b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Process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latin typeface="+mn-lt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5400" dirty="0">
                <a:latin typeface="+mn-lt"/>
                <a:ea typeface="MS PGothic" panose="020B0600070205080204" pitchFamily="34" charset="-128"/>
              </a:rPr>
              <a:t>Why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00" b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Motivation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3406775" y="392113"/>
            <a:ext cx="5483225" cy="5573712"/>
            <a:chOff x="1243" y="0"/>
            <a:chExt cx="3614" cy="3758"/>
          </a:xfrm>
        </p:grpSpPr>
        <p:pic>
          <p:nvPicPr>
            <p:cNvPr id="22537" name="Picture 7" descr="Image result for dar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0"/>
              <a:ext cx="3614" cy="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1369" y="2696"/>
              <a:ext cx="85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¡"/>
                <a:defRPr sz="27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  <a:buClrTx/>
                <a:buFontTx/>
                <a:buNone/>
              </a:pPr>
              <a:r>
                <a:rPr lang="en-US" altLang="en-US" sz="1600">
                  <a:latin typeface="Calibri" pitchFamily="34" charset="0"/>
                  <a:ea typeface="MS PGothic" pitchFamily="34" charset="-128"/>
                </a:rPr>
                <a:t>Why</a:t>
              </a:r>
            </a:p>
            <a:p>
              <a:pPr algn="ctr" eaLnBrk="1" hangingPunct="1">
                <a:spcBef>
                  <a:spcPct val="30000"/>
                </a:spcBef>
                <a:buClrTx/>
                <a:buFontTx/>
                <a:buNone/>
              </a:pPr>
              <a:r>
                <a:rPr lang="en-US" altLang="en-US" sz="1600">
                  <a:latin typeface="Calibri" pitchFamily="34" charset="0"/>
                  <a:ea typeface="MS PGothic" pitchFamily="34" charset="-128"/>
                </a:rPr>
                <a:t>How</a:t>
              </a:r>
            </a:p>
            <a:p>
              <a:pPr algn="ctr" eaLnBrk="1" hangingPunct="1">
                <a:spcBef>
                  <a:spcPct val="30000"/>
                </a:spcBef>
                <a:buClrTx/>
                <a:buFontTx/>
                <a:buNone/>
              </a:pPr>
              <a:r>
                <a:rPr lang="en-US" altLang="en-US" sz="1600">
                  <a:latin typeface="Calibri" pitchFamily="34" charset="0"/>
                  <a:ea typeface="MS PGothic" pitchFamily="34" charset="-128"/>
                </a:rPr>
                <a:t>What</a:t>
              </a:r>
              <a:endParaRPr lang="en-US" altLang="en-US" sz="4800"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059363"/>
            <a:ext cx="6572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81FA7-7A10-406C-BEB4-AD09C678D986}"/>
              </a:ext>
            </a:extLst>
          </p:cNvPr>
          <p:cNvSpPr txBox="1"/>
          <p:nvPr/>
        </p:nvSpPr>
        <p:spPr>
          <a:xfrm>
            <a:off x="2133600" y="6067425"/>
            <a:ext cx="3505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Simon Sinek </a:t>
            </a:r>
            <a:r>
              <a:rPr lang="en-US" dirty="0">
                <a:latin typeface="Arial" panose="020B0604020202020204" pitchFamily="34" charset="0"/>
              </a:rPr>
              <a:t>About the Why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to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500"/>
            <a:ext cx="42481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3177F-E5D2-4139-87CE-D5C1CC5FE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508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Insurance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CPR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10 Sessions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Train / Network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Cards / Brochure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Affiliates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Trademark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Development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CEC5A96-3606-452B-858D-6543BA911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First Steps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1E01A27-211E-447A-92BD-255A4189A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4200" dirty="0"/>
              <a:t>Know your Weaknesses</a:t>
            </a:r>
          </a:p>
          <a:p>
            <a:pPr marL="571500" indent="-5715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4200" dirty="0"/>
              <a:t>5-Year Plan</a:t>
            </a:r>
          </a:p>
          <a:p>
            <a:pPr marL="571500" indent="-5715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4200" dirty="0"/>
              <a:t>Find a Mentor</a:t>
            </a:r>
          </a:p>
          <a:p>
            <a:pPr marL="571500" indent="-5715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4200" dirty="0"/>
              <a:t>Club or Solo?</a:t>
            </a:r>
          </a:p>
          <a:p>
            <a:pPr marL="571500" indent="-5715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altLang="en-US" sz="4200" dirty="0"/>
              <a:t>Ask Questions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143ADB-FAF2-4DD9-88BA-8BF8F9D9F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100" i="1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Teaching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1BE6496-421E-4325-9EBB-C11752F59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4300"/>
              <a:t>Interview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4300"/>
              <a:t>Health History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4300"/>
              <a:t>Release Form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4300"/>
              <a:t>Goals / Plan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4300"/>
              <a:t>Evaluation</a:t>
            </a:r>
          </a:p>
          <a:p>
            <a:pPr eaLnBrk="1" hangingPunct="1"/>
            <a:endParaRPr lang="en-US" altLang="en-US" sz="430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EF489DD-1393-405C-9395-39DFD8FCE2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5146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&amp;H49">
            <a:extLst>
              <a:ext uri="{FF2B5EF4-FFF2-40B4-BE49-F238E27FC236}">
                <a16:creationId xmlns:a16="http://schemas.microsoft.com/office/drawing/2014/main" id="{F4D0041F-85D6-446C-A529-CC1FD10B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8" b="95960" l="5597" r="94403">
                        <a14:foregroundMark x1="72388" y1="20539" x2="72388" y2="20539"/>
                        <a14:foregroundMark x1="69030" y1="12458" x2="69030" y2="12458"/>
                        <a14:foregroundMark x1="75000" y1="26936" x2="75000" y2="26936"/>
                        <a14:foregroundMark x1="77239" y1="28283" x2="78358" y2="26263"/>
                        <a14:foregroundMark x1="66045" y1="29966" x2="66045" y2="29966"/>
                        <a14:foregroundMark x1="64179" y1="30303" x2="70522" y2="33333"/>
                        <a14:foregroundMark x1="62687" y1="39057" x2="62687" y2="39057"/>
                        <a14:foregroundMark x1="61194" y1="36364" x2="61194" y2="36364"/>
                        <a14:foregroundMark x1="62687" y1="31650" x2="63433" y2="30303"/>
                        <a14:foregroundMark x1="64179" y1="29630" x2="52612" y2="51178"/>
                        <a14:foregroundMark x1="52612" y1="51178" x2="54104" y2="74747"/>
                        <a14:foregroundMark x1="54104" y1="74747" x2="52985" y2="51178"/>
                        <a14:foregroundMark x1="52985" y1="51178" x2="57836" y2="46801"/>
                        <a14:foregroundMark x1="94403" y1="53199" x2="91045" y2="48485"/>
                        <a14:foregroundMark x1="83209" y1="44781" x2="66418" y2="37710"/>
                        <a14:foregroundMark x1="47015" y1="28956" x2="20896" y2="29966"/>
                        <a14:foregroundMark x1="20896" y1="29966" x2="20896" y2="30303"/>
                        <a14:foregroundMark x1="33955" y1="26263" x2="41791" y2="24916"/>
                        <a14:foregroundMark x1="59701" y1="88552" x2="54478" y2="84512"/>
                        <a14:foregroundMark x1="58582" y1="78451" x2="59701" y2="82155"/>
                        <a14:foregroundMark x1="34328" y1="61279" x2="27612" y2="61953"/>
                        <a14:foregroundMark x1="29851" y1="83165" x2="26493" y2="89899"/>
                        <a14:foregroundMark x1="37313" y1="91582" x2="37313" y2="91246"/>
                        <a14:foregroundMark x1="27612" y1="96296" x2="27612" y2="96296"/>
                        <a14:foregroundMark x1="9191" y1="77104" x2="8209" y2="70370"/>
                        <a14:foregroundMark x1="9240" y1="77441" x2="9191" y2="77104"/>
                        <a14:foregroundMark x1="9289" y1="77778" x2="9240" y2="77441"/>
                        <a14:foregroundMark x1="9387" y1="78451" x2="9289" y2="77778"/>
                        <a14:foregroundMark x1="9485" y1="79125" x2="9387" y2="78451"/>
                        <a14:foregroundMark x1="10075" y1="83165" x2="9485" y2="79125"/>
                        <a14:foregroundMark x1="5597" y1="74411" x2="5597" y2="74411"/>
                        <a14:foregroundMark x1="48507" y1="78451" x2="48507" y2="78451"/>
                        <a14:foregroundMark x1="41045" y1="82155" x2="41045" y2="82155"/>
                        <a14:foregroundMark x1="29478" y1="79798" x2="29478" y2="79798"/>
                        <a14:foregroundMark x1="41045" y1="89899" x2="41045" y2="89899"/>
                        <a14:foregroundMark x1="40299" y1="94613" x2="40299" y2="94613"/>
                        <a14:foregroundMark x1="50373" y1="41077" x2="44776" y2="50505"/>
                        <a14:backgroundMark x1="11940" y1="77104" x2="11940" y2="77104"/>
                        <a14:backgroundMark x1="10448" y1="78451" x2="10448" y2="78451"/>
                        <a14:backgroundMark x1="10075" y1="77441" x2="10075" y2="77441"/>
                        <a14:backgroundMark x1="9328" y1="77778" x2="9328" y2="77778"/>
                        <a14:backgroundMark x1="9328" y1="77778" x2="9328" y2="77778"/>
                        <a14:backgroundMark x1="9328" y1="79125" x2="9328" y2="7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22787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E63DBAF6-ABBF-4B8F-B26D-9F057DE38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5700" i="1">
                <a:effectLst>
                  <a:outerShdw blurRad="38100" dist="38100" dir="2700000" algn="tl">
                    <a:srgbClr val="C0C0C0"/>
                  </a:outerShdw>
                </a:effectLst>
              </a:rPr>
              <a:t>Fitness Components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5E2113B-2C06-49FB-83F6-7F628C187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Endurance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Flexibility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Balance /Coordination / Agility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4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Body Composition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6756381-C8D8-42CF-8D46-FE9FEC1D6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600" i="1">
                <a:effectLst>
                  <a:outerShdw blurRad="38100" dist="38100" dir="2700000" algn="tl">
                    <a:srgbClr val="C0C0C0"/>
                  </a:outerShdw>
                </a:effectLst>
              </a:rPr>
              <a:t>Heart Anatomy</a:t>
            </a:r>
          </a:p>
        </p:txBody>
      </p:sp>
      <p:pic>
        <p:nvPicPr>
          <p:cNvPr id="7171" name="Picture 3" descr="heart3a">
            <a:extLst>
              <a:ext uri="{FF2B5EF4-FFF2-40B4-BE49-F238E27FC236}">
                <a16:creationId xmlns:a16="http://schemas.microsoft.com/office/drawing/2014/main" id="{F9A52382-FC65-4FBB-B129-AD3F98F2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0650"/>
            <a:ext cx="68421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1604</TotalTime>
  <Pages>17</Pages>
  <Words>826</Words>
  <Application>Microsoft Office PowerPoint</Application>
  <PresentationFormat>On-screen Show (4:3)</PresentationFormat>
  <Paragraphs>313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Garamond</vt:lpstr>
      <vt:lpstr>Impact</vt:lpstr>
      <vt:lpstr>Tahoma</vt:lpstr>
      <vt:lpstr>Wingdings</vt:lpstr>
      <vt:lpstr>Edge</vt:lpstr>
      <vt:lpstr>Document</vt:lpstr>
      <vt:lpstr>Personal Fitness Trainer Certification Online</vt:lpstr>
      <vt:lpstr>Dave Ramsey – Baby Steps</vt:lpstr>
      <vt:lpstr>Generational Difference</vt:lpstr>
      <vt:lpstr>PowerPoint Presentation</vt:lpstr>
      <vt:lpstr>PowerPoint Presentation</vt:lpstr>
      <vt:lpstr>First Steps</vt:lpstr>
      <vt:lpstr>Introduction to Teaching</vt:lpstr>
      <vt:lpstr>Fitness Components</vt:lpstr>
      <vt:lpstr>Heart Anatomy</vt:lpstr>
      <vt:lpstr>Cardiovascular Physiology</vt:lpstr>
      <vt:lpstr>Karvonen’s Formula</vt:lpstr>
      <vt:lpstr>Muscle Physiology</vt:lpstr>
      <vt:lpstr>Size vs. Strength</vt:lpstr>
      <vt:lpstr>Muscle Distinctions</vt:lpstr>
      <vt:lpstr>Muscle Fiber Types</vt:lpstr>
      <vt:lpstr>Major Energy Producing Systems</vt:lpstr>
      <vt:lpstr>Adaptation to  Exercise  - Intensity</vt:lpstr>
      <vt:lpstr>Success Pyramid</vt:lpstr>
      <vt:lpstr>Periodization </vt:lpstr>
      <vt:lpstr>Non-Linear Periodization</vt:lpstr>
      <vt:lpstr>Workouts Made Simple</vt:lpstr>
      <vt:lpstr>Proprioception</vt:lpstr>
      <vt:lpstr>Lifting Acronyms</vt:lpstr>
      <vt:lpstr>Recovery</vt:lpstr>
      <vt:lpstr>Rhabadomyolysis</vt:lpstr>
      <vt:lpstr>Injuries</vt:lpstr>
      <vt:lpstr>PowerPoint Presentation</vt:lpstr>
      <vt:lpstr>Nutrition Components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Step Certification</dc:title>
  <dc:creator>Michael Rickett</dc:creator>
  <cp:lastModifiedBy>Mike Rickett</cp:lastModifiedBy>
  <cp:revision>44</cp:revision>
  <cp:lastPrinted>2019-02-01T22:37:20Z</cp:lastPrinted>
  <dcterms:created xsi:type="dcterms:W3CDTF">1999-08-12T04:21:52Z</dcterms:created>
  <dcterms:modified xsi:type="dcterms:W3CDTF">2020-09-16T01:26:35Z</dcterms:modified>
</cp:coreProperties>
</file>