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1117" r:id="rId4"/>
    <p:sldId id="285" r:id="rId5"/>
    <p:sldId id="1115" r:id="rId6"/>
    <p:sldId id="1098" r:id="rId7"/>
    <p:sldId id="258" r:id="rId8"/>
    <p:sldId id="267" r:id="rId9"/>
    <p:sldId id="259" r:id="rId10"/>
    <p:sldId id="269" r:id="rId11"/>
    <p:sldId id="270" r:id="rId12"/>
    <p:sldId id="273" r:id="rId13"/>
    <p:sldId id="271" r:id="rId14"/>
    <p:sldId id="1114" r:id="rId15"/>
    <p:sldId id="260" r:id="rId16"/>
    <p:sldId id="280" r:id="rId17"/>
    <p:sldId id="282" r:id="rId18"/>
    <p:sldId id="283" r:id="rId19"/>
    <p:sldId id="261" r:id="rId20"/>
    <p:sldId id="1100" r:id="rId21"/>
    <p:sldId id="1104" r:id="rId22"/>
    <p:sldId id="263" r:id="rId23"/>
    <p:sldId id="1103" r:id="rId24"/>
    <p:sldId id="1110" r:id="rId25"/>
    <p:sldId id="262" r:id="rId26"/>
    <p:sldId id="1105" r:id="rId27"/>
    <p:sldId id="1106" r:id="rId28"/>
    <p:sldId id="264" r:id="rId29"/>
    <p:sldId id="1107" r:id="rId30"/>
    <p:sldId id="265" r:id="rId31"/>
    <p:sldId id="1108" r:id="rId32"/>
    <p:sldId id="276" r:id="rId33"/>
    <p:sldId id="278" r:id="rId34"/>
    <p:sldId id="266" r:id="rId35"/>
    <p:sldId id="1109" r:id="rId36"/>
    <p:sldId id="1116" r:id="rId37"/>
    <p:sldId id="1112" r:id="rId38"/>
    <p:sldId id="274" r:id="rId39"/>
    <p:sldId id="281" r:id="rId40"/>
    <p:sldId id="279" r:id="rId41"/>
    <p:sldId id="1113" r:id="rId42"/>
    <p:sldId id="1111" r:id="rId4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9242-9295-1736-A9F0-DC77CDDC0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C7FB1-FF14-7709-9DDC-BC5308CE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F9864-BE6F-848A-B028-36E1CACE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B4FB-EB67-19E5-DBE1-7AD5A9615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6CF27-11D1-C560-CB69-64A9414B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2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8AC0-856A-BC77-F9E2-92D69028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208DA-2AF8-23A3-4B51-E48C256B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9A8B2-AA76-F5E0-5C44-758F65C9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9148-0569-1BFD-EB4A-A813B90C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E5B0-EF85-EBCA-A55D-FAB13AF7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8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C6046-C017-DC22-C143-AAD53F0AA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59345-AC71-F127-8926-4CD2B4DA4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0A71D-6B73-84FF-7567-CBDE664E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19110-BF12-E7BB-E873-0029D256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5B679-E790-ABEF-156D-C8DCD72B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3F41-BB3A-DF9B-C572-BF5583D3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CDFB5-93E2-92A3-6515-2C9A545E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C1CB2-719C-5F22-380E-AA9E41E2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7C704-8E58-0051-A2E4-5666A95F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263AA-E4B8-88D5-92C6-1B90D2F5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6BE3-63C3-C5B7-425B-29E6129D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CFE13-5D3A-41E0-5144-1981D18C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F0C6-C1B2-5BC8-DE4F-AD8582A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4703F-228E-7F2F-97E6-09FA000D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7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28D9-3628-0333-75FF-A7E2C59A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DBAE-D52C-D120-A115-FB31C4E89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BCB45-CD44-9F96-F4A9-29B50C45B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6FDC0-E66B-1E2D-D37E-1E86B3CE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EA897-CB91-5085-959F-AFFFA424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C73BB-9539-FAD3-E19B-EACD8921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9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4A75-E144-17BB-408C-F51F89FA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5E7E3-CC2D-DB21-B9C7-3DC6289B0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6A162-D844-6835-10E7-735607805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1C3FD-7E42-65BF-0B8F-DD184A3A1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CD140-F346-3EAC-9B5A-1D2DD0954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32F8C-F301-ED12-2581-D3CAC6BB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FD267-0085-FB3B-CC20-F9FA2E03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96022-ACFC-C030-20B8-F15B15E7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6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BE05-7A0F-4298-7247-9C8F78F4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5E3402-948E-8773-A398-AF71D2B6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736B6-1DB8-BEFD-40BC-9EA5655B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5F27A-14C9-B0E3-FE2C-7473C0CE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4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21FD41-DAF2-1CDD-986F-B489D8CB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26094-4DF7-5C60-5ED7-7ADFFC30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630B8-4A8B-1EB8-D8D2-C24F0F79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5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EDF-5E9C-882C-B541-1F6327B1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825AF-2167-525D-0A2E-626D3BEA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A6A61-CA2A-8249-BA07-BA1165846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1D18E-AA64-1A1C-A9BB-1909B80DA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7DA68-5437-36AF-F0A6-CE18F61F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A5EF-9789-3774-DA13-91FCE523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A54F-0585-085A-17EF-F42324D4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02CCC-23F7-2287-AD2D-1C91E2D27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408A9-EFDA-B15D-9C42-3AC4372EB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1184C-FC07-EEE5-FE31-1471A72F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857B0-F23E-16AA-2EDB-FDE5A5E4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91AE4-50D0-35B1-072E-B80B1458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3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71221-4C01-A7BA-EDDC-7E1CA2DB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79C2B-83B6-C79B-DD06-EF9E42D4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C5A1-68EB-F60C-8C34-FA2D5EEA5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E78D-EA64-4561-9C21-3F6CF5D6EAC4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F5BF6-74D0-08E9-03E8-1EAABF4FC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EE682-C296-A64B-4276-238A35112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3290-0DB1-4B02-B5E7-656BE1039D4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1C15E-62AA-D05C-0F10-EAB30ACC1873}"/>
              </a:ext>
            </a:extLst>
          </p:cNvPr>
          <p:cNvGrpSpPr/>
          <p:nvPr userDrawn="1"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D1458E5-273C-F40D-133C-EF3CECD64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99F48E-DE7B-ED77-B176-B76AD8B0FB2F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5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870914-63C7-485F-065C-B96CB649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pPr algn="l"/>
            <a:r>
              <a:rPr lang="en-US" sz="5000" b="0" i="0">
                <a:effectLst/>
                <a:latin typeface="Segoe UI" panose="020B0502040204020203" pitchFamily="34" charset="0"/>
              </a:rPr>
              <a:t>Stretching For Flexibility, Function &amp; Strength</a:t>
            </a:r>
            <a:endParaRPr lang="en-US" sz="5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F45B4-3962-B464-B20A-BC505F66F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/>
              <a:t>Mike Rickett MS, CSCS*D, CSPS*D, RCPT*E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1CC6E0FF-8E8B-89D7-0570-073F839C6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56" y="1233392"/>
            <a:ext cx="5441001" cy="10609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8C8458-DC5F-3692-32A5-C9306FD1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27" y="2796499"/>
            <a:ext cx="3470797" cy="24902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E72057-FD30-F33A-358F-A14CAA34D5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821DD-B715-42E5-E1C7-2DF4E079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538" y="6586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Proprioceptors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2AA8C-7F54-460B-14AD-33399D43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8" y="3567100"/>
            <a:ext cx="10515600" cy="4351338"/>
          </a:xfrm>
        </p:spPr>
        <p:txBody>
          <a:bodyPr/>
          <a:lstStyle/>
          <a:p>
            <a:r>
              <a:rPr lang="en-US" sz="4000" dirty="0"/>
              <a:t>GTO</a:t>
            </a:r>
          </a:p>
          <a:p>
            <a:r>
              <a:rPr lang="en-US" sz="4000" dirty="0"/>
              <a:t>Muscle Spindles</a:t>
            </a:r>
          </a:p>
          <a:p>
            <a:r>
              <a:rPr lang="en-US" sz="4000" dirty="0"/>
              <a:t>Labyrinthian</a:t>
            </a:r>
          </a:p>
          <a:p>
            <a:r>
              <a:rPr lang="en-US" sz="4000" dirty="0"/>
              <a:t>Cutaneous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B4980-4F51-7919-C43E-EC384B3D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561"/>
            <a:ext cx="7217525" cy="44236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00C826-0319-0D67-82C4-7A3CC1631A2B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DC617BA0-15B2-0F9C-310E-E7A806098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A4827D-DFE4-FF7E-5CDC-2353BB399B98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5552FD2-B1BA-41B8-E8B9-1E5C066B5F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7BCE-0618-ABF7-4C44-BEDD8059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5" y="91240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3938-7634-36EA-3A7F-08BC5291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235"/>
            <a:ext cx="10515600" cy="4351338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Tendons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Cartledge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2050" name="Picture 2" descr="The Science of Stretching - Simply Explained » UESCA">
            <a:extLst>
              <a:ext uri="{FF2B5EF4-FFF2-40B4-BE49-F238E27FC236}">
                <a16:creationId xmlns:a16="http://schemas.microsoft.com/office/drawing/2014/main" id="{F888318F-DB68-9883-E189-BBAE5AB2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92" y="429146"/>
            <a:ext cx="6851939" cy="59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6452A9-0450-9DD2-36C7-3FF1A4415AD5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796B6A-E715-763F-8995-B6185B8B2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D1CAAB-FABC-2A16-406F-3C80EF7DAD44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D66AB8C-7A3F-BCC6-04DC-EB5A1C9453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98F8-4468-9A9F-CC96-832AE0DA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Fascial Nets</a:t>
            </a:r>
          </a:p>
        </p:txBody>
      </p:sp>
      <p:pic>
        <p:nvPicPr>
          <p:cNvPr id="5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909576BB-1CCA-A87B-8FB0-40793BF9C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95" y="410304"/>
            <a:ext cx="6561905" cy="239047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5F108A0-5A25-9A34-3FD3-AEC32BD09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32" y="2742500"/>
            <a:ext cx="5247619" cy="247619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8584D7F-B94E-803A-B4AC-1D269C254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" y="5090687"/>
            <a:ext cx="5609524" cy="1466667"/>
          </a:xfrm>
          <a:prstGeom prst="rect">
            <a:avLst/>
          </a:prstGeom>
        </p:spPr>
      </p:pic>
      <p:pic>
        <p:nvPicPr>
          <p:cNvPr id="2050" name="Picture 2" descr="Dance Photography | Dance photography, Dance art, Ballet dance">
            <a:extLst>
              <a:ext uri="{FF2B5EF4-FFF2-40B4-BE49-F238E27FC236}">
                <a16:creationId xmlns:a16="http://schemas.microsoft.com/office/drawing/2014/main" id="{A0D1B1F3-9E7D-8C7E-8577-6FCDC8E9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9" b="89833" l="9783" r="89946">
                        <a14:foregroundMark x1="35326" y1="81579" x2="35326" y2="81579"/>
                        <a14:foregroundMark x1="35734" y1="65789" x2="35734" y2="67344"/>
                        <a14:foregroundMark x1="34783" y1="63876" x2="36549" y2="78469"/>
                        <a14:foregroundMark x1="34239" y1="60287" x2="34239" y2="60287"/>
                        <a14:foregroundMark x1="33832" y1="59689" x2="33832" y2="59689"/>
                        <a14:foregroundMark x1="47690" y1="36005" x2="36821" y2="31220"/>
                        <a14:foregroundMark x1="61413" y1="10407" x2="61685" y2="7775"/>
                        <a14:foregroundMark x1="64130" y1="3589" x2="64130" y2="3589"/>
                        <a14:foregroundMark x1="50408" y1="40431" x2="50408" y2="40431"/>
                        <a14:foregroundMark x1="50000" y1="40431" x2="50000" y2="40431"/>
                        <a14:foregroundMark x1="50679" y1="41507" x2="50679" y2="41507"/>
                        <a14:foregroundMark x1="49728" y1="42823" x2="49728" y2="42823"/>
                        <a14:foregroundMark x1="35326" y1="32536" x2="35326" y2="32536"/>
                        <a14:foregroundMark x1="35054" y1="77871" x2="35054" y2="77871"/>
                        <a14:backgroundMark x1="47962" y1="41268" x2="47690" y2="4126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1038">
            <a:off x="7374150" y="2382397"/>
            <a:ext cx="3963446" cy="45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03AB59-5ACC-F950-776C-50EDDF73C0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CB05F-7267-CC50-91BD-05A19FBE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/>
              <a:t>Compounding Issues</a:t>
            </a:r>
          </a:p>
        </p:txBody>
      </p:sp>
      <p:sp>
        <p:nvSpPr>
          <p:cNvPr id="308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FE41-88C9-E0B6-E384-788FF6C8A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93" y="1305142"/>
            <a:ext cx="4530190" cy="5050702"/>
          </a:xfrm>
        </p:spPr>
        <p:txBody>
          <a:bodyPr>
            <a:normAutofit/>
          </a:bodyPr>
          <a:lstStyle/>
          <a:p>
            <a:r>
              <a:rPr lang="en-US" sz="3900" dirty="0"/>
              <a:t>Age</a:t>
            </a:r>
          </a:p>
          <a:p>
            <a:r>
              <a:rPr lang="en-US" sz="3900" dirty="0"/>
              <a:t>Activity</a:t>
            </a:r>
          </a:p>
          <a:p>
            <a:r>
              <a:rPr lang="en-US" sz="3900" dirty="0"/>
              <a:t>Vagus Tone</a:t>
            </a:r>
          </a:p>
          <a:p>
            <a:r>
              <a:rPr lang="en-US" sz="3900" dirty="0"/>
              <a:t>Hydration</a:t>
            </a:r>
          </a:p>
          <a:p>
            <a:r>
              <a:rPr lang="en-US" sz="3900" dirty="0"/>
              <a:t>Nutrition</a:t>
            </a:r>
          </a:p>
          <a:p>
            <a:r>
              <a:rPr lang="en-US" sz="3900" dirty="0"/>
              <a:t>Recovery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688ED2-5D6C-95B9-1127-C832C7BA26D9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8E4F6BD2-D27E-3233-04C0-A33DCE27F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68E99D-80B8-00F4-86B7-CC1974509DA4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74444-C403-5A05-2B8B-A945EBEC1D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28057-8505-6977-48DF-CA6634BD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787180"/>
            <a:ext cx="4094922" cy="917634"/>
          </a:xfrm>
        </p:spPr>
        <p:txBody>
          <a:bodyPr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5CB1A-6650-AE76-4F30-A8CA1005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35" y="1841028"/>
            <a:ext cx="5477932" cy="4880758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Stabilize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Issues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Move slowly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Pain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Repeat until No Changes Occur</a:t>
            </a:r>
          </a:p>
          <a:p>
            <a:pPr marL="0" indent="0">
              <a:buNone/>
            </a:pPr>
            <a:r>
              <a:rPr lang="en-US" sz="2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Assisted Stretching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Synchronized Breath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No Pain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Traction</a:t>
            </a:r>
          </a:p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Progress to Perpetual Movement</a:t>
            </a:r>
          </a:p>
          <a:p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3A5BA-F939-BA6A-FD0D-5058BCDBC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9899" r="21880" b="1"/>
          <a:stretch/>
        </p:blipFill>
        <p:spPr>
          <a:xfrm>
            <a:off x="6096000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3068432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A91C45-558E-9E7A-D6F3-8F8DD880B938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66356D4-A74A-6F78-73FB-5F10CFB92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4E959F-4FF7-3D6A-9C53-D9E49F5304CA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9651A90-ED34-B4B9-CB2A-8356B42018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EB01-7F43-4254-D801-3A92A38B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Stretching and Flexibility</a:t>
            </a:r>
            <a:br>
              <a:rPr lang="en-US" dirty="0"/>
            </a:br>
            <a:r>
              <a:rPr lang="en-US" dirty="0"/>
              <a:t>Lower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EBDB-90F6-7390-C13F-DFBAF56A571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79522"/>
            <a:ext cx="10515600" cy="71012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762596E-AF49-40F6-C4C6-D0F2BDED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2E1B38F-FE5D-7073-97BC-4CFCC5C265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542762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305188-637C-EB67-510C-7BA5F3C780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F508F-59D9-E8D1-4553-77A9EF43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48BEC9-8F46-3370-E6B2-D9BCB0BB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26" y="1825625"/>
            <a:ext cx="10515600" cy="4351338"/>
          </a:xfrm>
        </p:spPr>
        <p:txBody>
          <a:bodyPr/>
          <a:lstStyle/>
          <a:p>
            <a:r>
              <a:rPr lang="en-US" dirty="0"/>
              <a:t>Introceptors Receptors</a:t>
            </a:r>
          </a:p>
          <a:p>
            <a:r>
              <a:rPr lang="en-US" dirty="0"/>
              <a:t>Extroceptive Receptors</a:t>
            </a:r>
          </a:p>
          <a:p>
            <a:r>
              <a:rPr lang="en-US" dirty="0"/>
              <a:t>Short Foot</a:t>
            </a:r>
          </a:p>
          <a:p>
            <a:r>
              <a:rPr lang="en-US" dirty="0"/>
              <a:t>Naboso</a:t>
            </a:r>
          </a:p>
          <a:p>
            <a:r>
              <a:rPr lang="en-US" dirty="0"/>
              <a:t>Toe </a:t>
            </a:r>
            <a:r>
              <a:rPr lang="en-US" dirty="0" err="1"/>
              <a:t>Splayers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84" name="Picture 4" descr="Foot: Anatomy | Concise Medical Knowledge">
            <a:extLst>
              <a:ext uri="{FF2B5EF4-FFF2-40B4-BE49-F238E27FC236}">
                <a16:creationId xmlns:a16="http://schemas.microsoft.com/office/drawing/2014/main" id="{8560B87E-5D65-626C-F48D-EAC232A0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33" y="681037"/>
            <a:ext cx="6456441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3D4AB5-75EE-6531-809D-278619F9EB58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C26675D8-8920-4DB8-451A-D83F7A7629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26C2D2-0459-E6B3-6AC9-FFE5C0C18C32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E3D84C1-645E-628B-5388-C193F47D8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85858-D13C-CC58-2FEC-A7E3578B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205" y="2324555"/>
            <a:ext cx="3840678" cy="1325563"/>
          </a:xfrm>
        </p:spPr>
        <p:txBody>
          <a:bodyPr>
            <a:noAutofit/>
          </a:bodyPr>
          <a:lstStyle/>
          <a:p>
            <a:r>
              <a:rPr lang="en-US" sz="6000" dirty="0"/>
              <a:t>Calf &amp;</a:t>
            </a:r>
            <a:br>
              <a:rPr lang="en-US" sz="6000" dirty="0"/>
            </a:br>
            <a:r>
              <a:rPr lang="en-US" sz="6000" dirty="0"/>
              <a:t>Shin</a:t>
            </a:r>
          </a:p>
        </p:txBody>
      </p:sp>
      <p:pic>
        <p:nvPicPr>
          <p:cNvPr id="4098" name="Picture 2" descr="Leg: Anatomy | Concise Medical Knowledge">
            <a:extLst>
              <a:ext uri="{FF2B5EF4-FFF2-40B4-BE49-F238E27FC236}">
                <a16:creationId xmlns:a16="http://schemas.microsoft.com/office/drawing/2014/main" id="{020C013E-4F23-82D6-9CCB-A4170C7A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53" y="365125"/>
            <a:ext cx="5800085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9DF8A94-6129-E437-E894-C1D029BE2BA1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205AC753-5A9E-C1CE-9D8B-23335EAA8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CB4CA8-2DC2-6F1F-51C5-87CDE2436CF5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8AB56BB-FA86-F4DB-582F-772B455E14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41C0-CD1A-46E6-6DD5-FD7E3CDA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92" y="2149250"/>
            <a:ext cx="10515600" cy="2057442"/>
          </a:xfrm>
        </p:spPr>
        <p:txBody>
          <a:bodyPr>
            <a:normAutofit/>
          </a:bodyPr>
          <a:lstStyle/>
          <a:p>
            <a:r>
              <a:rPr lang="en-US" sz="6000" dirty="0"/>
              <a:t>Knee &amp;</a:t>
            </a:r>
            <a:br>
              <a:rPr lang="en-US" sz="6000" dirty="0"/>
            </a:br>
            <a:r>
              <a:rPr lang="en-US" sz="6000" dirty="0"/>
              <a:t>Thigh</a:t>
            </a:r>
          </a:p>
        </p:txBody>
      </p:sp>
      <p:pic>
        <p:nvPicPr>
          <p:cNvPr id="5122" name="Picture 2" descr="Knee - Wikipedia">
            <a:extLst>
              <a:ext uri="{FF2B5EF4-FFF2-40B4-BE49-F238E27FC236}">
                <a16:creationId xmlns:a16="http://schemas.microsoft.com/office/drawing/2014/main" id="{2124CF87-8D89-85E5-6C99-118C8A21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81" y="613043"/>
            <a:ext cx="7509219" cy="5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C4ED971-C1EC-C7E1-BC33-A568B93FB826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9890646-A2C5-C919-5FA9-735B47D25E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0D2108-E5B3-EA5E-C18A-06E12D8211B7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6B70A20-89B2-AD49-A98F-E581396DFC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706A-44AD-ADEA-636F-D05EBC336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Stretching and Flexibility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Hips and Torso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77335A-C203-7862-4360-3FDA6886E9C5}"/>
              </a:ext>
            </a:extLst>
          </p:cNvPr>
          <p:cNvSpPr txBox="1">
            <a:spLocks/>
          </p:cNvSpPr>
          <p:nvPr/>
        </p:nvSpPr>
        <p:spPr>
          <a:xfrm>
            <a:off x="831850" y="5367647"/>
            <a:ext cx="10515600" cy="722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14957F6-7622-C03E-078D-FF508DAD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BF63D7A-5350-2469-8FEE-99381368CF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888588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79CF55-239E-6B74-8212-EAB166A084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C1BF0E-0671-684C-5700-2815233C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Stretching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5FCFE-8929-6E63-9A47-7A7844E68BA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79522"/>
            <a:ext cx="10515600" cy="710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Mike Rickett MS, CSCS*D, CSPS*D, RCPT*E</a:t>
            </a:r>
          </a:p>
          <a:p>
            <a:endParaRPr lang="en-US" dirty="0"/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BE895174-DF28-AF97-CF50-CFED6E898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CA61351-E9B2-ADC1-E4C7-231BAFE416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10" y="4562475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AE1D6-C577-9A6E-DACA-613A642233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91980E-D9CA-EE34-1176-4A12721FE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979" y="2526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/>
              <a:t>Hips</a:t>
            </a:r>
          </a:p>
        </p:txBody>
      </p:sp>
      <p:pic>
        <p:nvPicPr>
          <p:cNvPr id="6146" name="Picture 2" descr="Medical Doctors Worldwide on Instagram: “Muscles of the hip. . . . . # anatomy #medicalstudent #learn #medic… | Muscle anatomy, Human muscle  anatomy, Medical anatomy">
            <a:extLst>
              <a:ext uri="{FF2B5EF4-FFF2-40B4-BE49-F238E27FC236}">
                <a16:creationId xmlns:a16="http://schemas.microsoft.com/office/drawing/2014/main" id="{4E0A3220-5448-66DC-5ED1-3408EC19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56" y="571438"/>
            <a:ext cx="4573742" cy="571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0B5B13-F64F-3D99-10EB-734982BF1388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AE0B09AA-2562-B386-9F7C-FDE8267CD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73F144-F7D3-C332-1BF9-2A4C4E412BCB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A31C9CE-A3F5-863A-7DD4-420EEF4B7B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3D3B-9035-ED7E-70BA-B5545F81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5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Torso</a:t>
            </a:r>
          </a:p>
        </p:txBody>
      </p:sp>
      <p:pic>
        <p:nvPicPr>
          <p:cNvPr id="11266" name="Picture 2" descr="Image result for torso anatomy muscle bone | Abdominal muscles anatomy,  Muscle diagram, Human body muscles">
            <a:extLst>
              <a:ext uri="{FF2B5EF4-FFF2-40B4-BE49-F238E27FC236}">
                <a16:creationId xmlns:a16="http://schemas.microsoft.com/office/drawing/2014/main" id="{AE72D4E2-C606-0D50-77CD-A0BD5C4F4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83" y="523525"/>
            <a:ext cx="7104417" cy="58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60EED1F-666A-A65A-87B0-5217B5B7E01B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6FDF7691-E583-3A00-87AC-578FE625A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81CC17-69DC-C336-4CCC-AC879FFD9FDE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4D13AF-616F-8C59-C881-838ABE127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2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B7EF-6C60-DA75-A033-06E787EC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Stretching and Flexibility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Chest Shoulders &amp; Back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7AB1C4-3FCB-554E-946A-5831A81BC75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80038"/>
            <a:ext cx="10515600" cy="7096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4C7179AB-5AC3-4CAC-DEB8-EBB5D59E9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18E30DA-87C9-181F-E11B-44EC1E79B4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562475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A49F3C-8BBC-6590-BF85-336CE8AF99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2F96E-6A93-DCC1-84CE-EFC7BE65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82" y="2259688"/>
            <a:ext cx="3424480" cy="2039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Back &amp;</a:t>
            </a:r>
          </a:p>
          <a:p>
            <a:pPr marL="0" indent="0">
              <a:buNone/>
            </a:pPr>
            <a:r>
              <a:rPr lang="en-US" sz="6000" dirty="0"/>
              <a:t>Chest</a:t>
            </a:r>
          </a:p>
        </p:txBody>
      </p:sp>
      <p:pic>
        <p:nvPicPr>
          <p:cNvPr id="10242" name="Picture 2" descr="SHOULDER MUSCLES ANATOMY, EXERCISE, NAME LIST : -">
            <a:extLst>
              <a:ext uri="{FF2B5EF4-FFF2-40B4-BE49-F238E27FC236}">
                <a16:creationId xmlns:a16="http://schemas.microsoft.com/office/drawing/2014/main" id="{581DCBA8-F23A-B6CC-1FB3-EFABCAC7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04" y="589934"/>
            <a:ext cx="5802738" cy="60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9A73681-BC02-BECF-6FA0-786F098CF20D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8C8DA38D-5F77-7881-A4B8-9D3CCFAE3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BF12C4-CB68-22D1-B699-4E7D7481B1A8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21AC05B-843B-DE92-066F-1ACFC20F7D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AF21-56B3-E9BD-CFDA-84226AAD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455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Shoulders</a:t>
            </a:r>
          </a:p>
        </p:txBody>
      </p:sp>
      <p:pic>
        <p:nvPicPr>
          <p:cNvPr id="31746" name="Picture 2" descr="SHOULDER MUSCLES ANATOMY, EXERCISE, NAME LIST : -">
            <a:extLst>
              <a:ext uri="{FF2B5EF4-FFF2-40B4-BE49-F238E27FC236}">
                <a16:creationId xmlns:a16="http://schemas.microsoft.com/office/drawing/2014/main" id="{9FC1B0E4-BE31-27BC-02B8-386D6FB2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365125"/>
            <a:ext cx="5521492" cy="61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766696E-BA96-870F-2714-F6F845D7BC8F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4B519BF-72BA-0D62-88C7-3470034C5E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224DA7-7A8C-348B-B1D3-8E130147E761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4CCA7DA-831F-BF78-9A44-4BB770CB62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CE9BB-5732-B434-F9D0-FB997CDD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Stretching and Flexibility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Hands, Wrists &amp; Arms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573E20D-8E18-C77E-5E4E-CD9058D9E2D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80038"/>
            <a:ext cx="10515600" cy="7096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044F5B9-E21C-817F-5BF1-D5984E4FB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18B8D9E-4BF0-13AF-9EE1-C33C966F3C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642527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3CAA7-6E86-90A2-86BD-69E55F6A6C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F3234-B028-6492-F182-68D2A6FF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58" y="2514559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Arms</a:t>
            </a:r>
          </a:p>
        </p:txBody>
      </p:sp>
      <p:pic>
        <p:nvPicPr>
          <p:cNvPr id="12290" name="Picture 2" descr="Arm Muscle Anatomy 3d Medical Illustration Forearm Stock Vector -  Illustration of bodybuilding, articular: 142344075">
            <a:extLst>
              <a:ext uri="{FF2B5EF4-FFF2-40B4-BE49-F238E27FC236}">
                <a16:creationId xmlns:a16="http://schemas.microsoft.com/office/drawing/2014/main" id="{823EBBD3-81ED-0167-5F43-258280C8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0" y="370492"/>
            <a:ext cx="4393870" cy="61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3C9DE7C-0664-0FF1-9CAB-32F091CA397B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C91B3364-E34F-8244-8C11-8369887D78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0AB42D-05E1-2566-6B8A-97B7425CF0B9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49E4919-A772-4750-034E-41ECDFE861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232A-8126-0214-4A85-9E17999B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47" y="281914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Wrist</a:t>
            </a:r>
          </a:p>
        </p:txBody>
      </p:sp>
      <p:pic>
        <p:nvPicPr>
          <p:cNvPr id="13314" name="Picture 2" descr="More Insight Into Developing Grip Strength: Your Hand Digits - Breaking  Muscle | Hand therapy, Medical anatomy, Muscle anatomy">
            <a:extLst>
              <a:ext uri="{FF2B5EF4-FFF2-40B4-BE49-F238E27FC236}">
                <a16:creationId xmlns:a16="http://schemas.microsoft.com/office/drawing/2014/main" id="{7F8D979A-BD93-A22A-626D-C24E54A2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04" y="470972"/>
            <a:ext cx="4792431" cy="60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075A83-EFDA-6A66-8289-6C80920AE99D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EE536CA-8A56-9FC7-1D78-205810EFA0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E03D77-2D9F-54B9-2C44-B45FE3B60A40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6CC1E93-1E34-4DF3-7CED-EFAE013A37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0194-82A7-33DC-192A-12DD51DA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Stretching and Flexibility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Neck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A53051-378C-22AA-F3E2-20A0AB53BE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80038"/>
            <a:ext cx="10515600" cy="70961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0402789-0C92-138B-AAD3-9689F3068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9AD217-B89E-F3A6-8272-52C2100E0D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562475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18271C-B5AD-3E4D-4BC9-5F4883ACA0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B31263-D7D7-C272-4985-51720981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844273-BC3A-000F-BDA5-31D88AB4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 descr="The left panel shows the lateral view of the neck. The middle panel shows the superficial neck muscles, and the right panel shows the deep neck muscles">
            <a:extLst>
              <a:ext uri="{FF2B5EF4-FFF2-40B4-BE49-F238E27FC236}">
                <a16:creationId xmlns:a16="http://schemas.microsoft.com/office/drawing/2014/main" id="{089F6688-47CE-0836-D40A-2BF2C54EF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1" y="1753823"/>
            <a:ext cx="10931434" cy="42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9EA8BE-DA02-9E2B-E267-22AEB18B8D45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39AD925D-C4B8-8689-826A-AF05053BCD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F22508-71B0-E868-156E-7E02E0A33EA2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24642B-9E7F-9B87-8DFF-25D50C96EE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411A95-96D1-2452-E0D8-1C0C7B8B35FA}"/>
              </a:ext>
            </a:extLst>
          </p:cNvPr>
          <p:cNvSpPr/>
          <p:nvPr/>
        </p:nvSpPr>
        <p:spPr>
          <a:xfrm>
            <a:off x="403761" y="1330036"/>
            <a:ext cx="1769423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Traditional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B6860B-D45B-B4A9-C769-C3211F1FC130}"/>
              </a:ext>
            </a:extLst>
          </p:cNvPr>
          <p:cNvSpPr/>
          <p:nvPr/>
        </p:nvSpPr>
        <p:spPr>
          <a:xfrm>
            <a:off x="403761" y="4239487"/>
            <a:ext cx="176942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Integrated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191354-8DAB-8361-A0DD-7F590C361B30}"/>
              </a:ext>
            </a:extLst>
          </p:cNvPr>
          <p:cNvSpPr/>
          <p:nvPr/>
        </p:nvSpPr>
        <p:spPr>
          <a:xfrm>
            <a:off x="2622467" y="674914"/>
            <a:ext cx="1769423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Biomechanical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4FEE5-E779-40E2-F12A-8215B8CD1748}"/>
              </a:ext>
            </a:extLst>
          </p:cNvPr>
          <p:cNvSpPr/>
          <p:nvPr/>
        </p:nvSpPr>
        <p:spPr>
          <a:xfrm>
            <a:off x="2622466" y="2004950"/>
            <a:ext cx="1769423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Soft tissue enable joint ROM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AD49D1-BF22-D0C5-5DBC-D0DB82DF7069}"/>
              </a:ext>
            </a:extLst>
          </p:cNvPr>
          <p:cNvSpPr/>
          <p:nvPr/>
        </p:nvSpPr>
        <p:spPr>
          <a:xfrm>
            <a:off x="2622465" y="4889661"/>
            <a:ext cx="176942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Movement imbedded in FS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96E706-870C-3F29-5BF2-DEA350759BE1}"/>
              </a:ext>
            </a:extLst>
          </p:cNvPr>
          <p:cNvSpPr/>
          <p:nvPr/>
        </p:nvSpPr>
        <p:spPr>
          <a:xfrm>
            <a:off x="2622465" y="3559625"/>
            <a:ext cx="1769423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Fascia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140657-1B31-40AA-3DEF-890FF35713B4}"/>
              </a:ext>
            </a:extLst>
          </p:cNvPr>
          <p:cNvSpPr/>
          <p:nvPr/>
        </p:nvSpPr>
        <p:spPr>
          <a:xfrm>
            <a:off x="5019302" y="674913"/>
            <a:ext cx="3269675" cy="1213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Body is made of separate/different parts located in separate/different systems that mechanically work together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51D06-BEB1-18E6-7D5F-C6DDD05ACF41}"/>
              </a:ext>
            </a:extLst>
          </p:cNvPr>
          <p:cNvSpPr/>
          <p:nvPr/>
        </p:nvSpPr>
        <p:spPr>
          <a:xfrm>
            <a:off x="5019302" y="3559624"/>
            <a:ext cx="3269675" cy="1213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Body more than sum of parts do to the connection and communication between FS and the body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C106C4-2E3D-7141-371E-F23C6A5F8590}"/>
              </a:ext>
            </a:extLst>
          </p:cNvPr>
          <p:cNvSpPr/>
          <p:nvPr/>
        </p:nvSpPr>
        <p:spPr>
          <a:xfrm>
            <a:off x="9270669" y="395843"/>
            <a:ext cx="2165269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Fitness: train/stretch individual muscle to improve function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C3E9E6-A97A-D04A-7093-57499854F660}"/>
              </a:ext>
            </a:extLst>
          </p:cNvPr>
          <p:cNvSpPr/>
          <p:nvPr/>
        </p:nvSpPr>
        <p:spPr>
          <a:xfrm>
            <a:off x="9270667" y="2213759"/>
            <a:ext cx="2165269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Medical: Replace body part and it will work fine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E8AB4C-D161-CA44-CA42-77349C0EF0AB}"/>
              </a:ext>
            </a:extLst>
          </p:cNvPr>
          <p:cNvSpPr/>
          <p:nvPr/>
        </p:nvSpPr>
        <p:spPr>
          <a:xfrm>
            <a:off x="9270666" y="1293419"/>
            <a:ext cx="2165269" cy="558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Rehab: Rehab individual body part to improve function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1E048E-BBE6-9A33-5F6F-E500C2ACED54}"/>
              </a:ext>
            </a:extLst>
          </p:cNvPr>
          <p:cNvSpPr/>
          <p:nvPr/>
        </p:nvSpPr>
        <p:spPr>
          <a:xfrm>
            <a:off x="9270665" y="5069774"/>
            <a:ext cx="2165269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Medical:  Rehabilitate the body before replacing the part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28C378-220C-D7C5-2772-382E6DB549F9}"/>
              </a:ext>
            </a:extLst>
          </p:cNvPr>
          <p:cNvSpPr/>
          <p:nvPr/>
        </p:nvSpPr>
        <p:spPr>
          <a:xfrm>
            <a:off x="9270665" y="4150424"/>
            <a:ext cx="2165269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Rehab:  Train kinetic chain and nets not just one body part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454304-C2E1-A69B-32B7-39B4D50A1358}"/>
              </a:ext>
            </a:extLst>
          </p:cNvPr>
          <p:cNvSpPr/>
          <p:nvPr/>
        </p:nvSpPr>
        <p:spPr>
          <a:xfrm>
            <a:off x="9270666" y="3231074"/>
            <a:ext cx="2165269" cy="558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Fitness: train kinetic chain and nets not just muscle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E28D02-8361-54DD-BE01-33E16B99A54C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173184" y="953985"/>
            <a:ext cx="449283" cy="655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0B7D65-4EA3-CEBD-A261-8C3CFF55AAAE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2173184" y="1609107"/>
            <a:ext cx="449282" cy="6749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6023E5-8282-966D-EF35-A00FF818E64B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4391890" y="953985"/>
            <a:ext cx="627412" cy="3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7649AD-FE15-1C72-3872-56E08C80902F}"/>
              </a:ext>
            </a:extLst>
          </p:cNvPr>
          <p:cNvCxnSpPr>
            <a:stCxn id="11" idx="3"/>
            <a:endCxn id="14" idx="1"/>
          </p:cNvCxnSpPr>
          <p:nvPr/>
        </p:nvCxnSpPr>
        <p:spPr>
          <a:xfrm flipV="1">
            <a:off x="8288977" y="674914"/>
            <a:ext cx="981692" cy="6066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B127163-79ED-F5FF-F9C4-57043582DDB2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8288977" y="1281545"/>
            <a:ext cx="981689" cy="290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6B4961-1A6F-BECD-5B63-5AA04C49A03E}"/>
              </a:ext>
            </a:extLst>
          </p:cNvPr>
          <p:cNvCxnSpPr>
            <a:stCxn id="11" idx="3"/>
            <a:endCxn id="15" idx="1"/>
          </p:cNvCxnSpPr>
          <p:nvPr/>
        </p:nvCxnSpPr>
        <p:spPr>
          <a:xfrm>
            <a:off x="8288977" y="1281545"/>
            <a:ext cx="981690" cy="12112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7E79ADB-584F-F3D7-93AB-3159AEBC8F5A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2173184" y="3838696"/>
            <a:ext cx="449281" cy="679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A138E9-997D-E10E-A941-AD1D431D8AFA}"/>
              </a:ext>
            </a:extLst>
          </p:cNvPr>
          <p:cNvCxnSpPr>
            <a:stCxn id="5" idx="3"/>
            <a:endCxn id="9" idx="1"/>
          </p:cNvCxnSpPr>
          <p:nvPr/>
        </p:nvCxnSpPr>
        <p:spPr>
          <a:xfrm>
            <a:off x="2173184" y="4518558"/>
            <a:ext cx="449281" cy="650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F115FF-2A07-206B-9DC9-629F9FCD88F4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4391888" y="3838696"/>
            <a:ext cx="627414" cy="3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EDD57E9-BBF4-1F80-1FA3-2BCA8A1A5E41}"/>
              </a:ext>
            </a:extLst>
          </p:cNvPr>
          <p:cNvCxnSpPr>
            <a:stCxn id="12" idx="3"/>
            <a:endCxn id="19" idx="1"/>
          </p:cNvCxnSpPr>
          <p:nvPr/>
        </p:nvCxnSpPr>
        <p:spPr>
          <a:xfrm flipV="1">
            <a:off x="8288977" y="3510145"/>
            <a:ext cx="981689" cy="656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506D86A-15FE-9E06-68AA-4A7504B1B2EA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8288977" y="4166256"/>
            <a:ext cx="981688" cy="263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2EC10D-0898-0BE1-FBB7-058D8803FB5B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>
            <a:off x="8288977" y="4166256"/>
            <a:ext cx="981688" cy="1182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D4B175-0D2A-D80F-6D85-D64A1A37471C}"/>
              </a:ext>
            </a:extLst>
          </p:cNvPr>
          <p:cNvSpPr txBox="1"/>
          <p:nvPr/>
        </p:nvSpPr>
        <p:spPr>
          <a:xfrm>
            <a:off x="403761" y="5830784"/>
            <a:ext cx="851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Traditional vs Integrated Flexibility Training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8EED7-4060-24AD-344E-62D4709A43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1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AFD5-A635-BDB9-9DC1-8CC0E5E0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Mindful Stretching, Breathing into the Movements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87D87-5A97-55CE-0808-6CABE10B2D8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79522"/>
            <a:ext cx="10515600" cy="710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Mike Rickett MS&lt; CSCS*D, CSPS*D, RCPT*E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BE88E7B-5D9E-8010-6EEA-D02DA4402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E1C16F6-5B12-0647-A5FD-89C4C260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562475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7567C8-1AF2-CEC1-4828-BF48E39A9E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6E93A-8EB2-1653-1151-C47B6A0C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446002" cy="1807305"/>
          </a:xfrm>
        </p:spPr>
        <p:txBody>
          <a:bodyPr>
            <a:normAutofit/>
          </a:bodyPr>
          <a:lstStyle/>
          <a:p>
            <a:r>
              <a:rPr lang="en-US" sz="6000" dirty="0"/>
              <a:t>Breathing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BE04-999C-703C-5B40-FFA38F4D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11002505" cy="3843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i="1" dirty="0">
                <a:effectLst/>
              </a:rPr>
              <a:t>Eupnea</a:t>
            </a:r>
            <a:r>
              <a:rPr lang="en-US" sz="4000" b="0" i="0" dirty="0">
                <a:effectLst/>
              </a:rPr>
              <a:t> - normal Hyperpnea.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i="1" dirty="0">
                <a:effectLst/>
              </a:rPr>
              <a:t>Hyperpnea</a:t>
            </a:r>
            <a:r>
              <a:rPr lang="en-US" sz="4000" b="0" i="0" dirty="0">
                <a:effectLst/>
              </a:rPr>
              <a:t> - deep breathing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i="1" dirty="0">
                <a:effectLst/>
              </a:rPr>
              <a:t>Diaphragmatic</a:t>
            </a:r>
            <a:r>
              <a:rPr lang="en-US" sz="4000" b="0" i="0" dirty="0">
                <a:effectLst/>
              </a:rPr>
              <a:t> - take deep low breaths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i="1" dirty="0">
                <a:effectLst/>
              </a:rPr>
              <a:t>Costal</a:t>
            </a:r>
            <a:r>
              <a:rPr lang="en-US" sz="4000" b="0" i="0" dirty="0">
                <a:effectLst/>
              </a:rPr>
              <a:t> – ri</a:t>
            </a:r>
            <a:r>
              <a:rPr lang="en-US" sz="4000" dirty="0"/>
              <a:t>b cage assisted</a:t>
            </a:r>
            <a:endParaRPr lang="en-US" sz="4000" b="0" i="0" dirty="0">
              <a:effectLst/>
            </a:endParaRP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64271-0A0C-CD28-AACF-41325278D3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512EA-5A03-4C37-BF1D-BD1B1340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30981"/>
            <a:ext cx="7951496" cy="1124712"/>
          </a:xfrm>
        </p:spPr>
        <p:txBody>
          <a:bodyPr anchor="b">
            <a:noAutofit/>
          </a:bodyPr>
          <a:lstStyle/>
          <a:p>
            <a:r>
              <a:rPr lang="en-US" sz="6000" dirty="0"/>
              <a:t>Breathing protocols</a:t>
            </a:r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9EC2D0-369E-0138-10DB-B9FE5887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928608" cy="3207258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</a:rPr>
              <a:t>Box breathing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</a:rPr>
              <a:t>4-7-8 breathing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</a:rPr>
              <a:t>Pursed lip breathing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</a:rPr>
              <a:t>Diaphragmatic breathing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0" i="0" dirty="0">
                <a:effectLst/>
              </a:rPr>
              <a:t>Alternate nostril breathing</a:t>
            </a:r>
            <a:endParaRPr lang="en-US" sz="4000" b="0" i="0" dirty="0">
              <a:effectLst/>
              <a:latin typeface="Roboto" panose="02000000000000000000" pitchFamily="2" charset="0"/>
            </a:endParaRPr>
          </a:p>
          <a:p>
            <a:endParaRPr lang="en-US" sz="1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2AD137-7142-977E-E0EC-5F106DA7F3EE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D4857EFD-B2CD-61FB-8C3C-8FF2C4A579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36276A-88B9-C877-8BAB-8A55B82CB9FE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059DB16-5ABC-F721-E4EA-2A6DA7FF4863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41F7-36C1-7D0A-8125-1F1B0D46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899912"/>
          </a:xfrm>
        </p:spPr>
        <p:txBody>
          <a:bodyPr>
            <a:normAutofit/>
          </a:bodyPr>
          <a:lstStyle/>
          <a:p>
            <a:r>
              <a:rPr lang="en-US" sz="5400" dirty="0"/>
              <a:t>Breath’s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ADD8-8772-80E5-BA6F-DB8E9069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4201"/>
            <a:ext cx="7510153" cy="3742762"/>
          </a:xfrm>
        </p:spPr>
        <p:txBody>
          <a:bodyPr>
            <a:normAutofit/>
          </a:bodyPr>
          <a:lstStyle/>
          <a:p>
            <a:r>
              <a:rPr lang="en-US" sz="3600" dirty="0"/>
              <a:t>Increase O</a:t>
            </a:r>
            <a:r>
              <a:rPr lang="en-US" sz="3600" baseline="-25000" dirty="0"/>
              <a:t>2</a:t>
            </a:r>
            <a:r>
              <a:rPr lang="en-US" sz="3600" dirty="0"/>
              <a:t> Uptake</a:t>
            </a:r>
          </a:p>
          <a:p>
            <a:r>
              <a:rPr lang="en-US" sz="3600" dirty="0"/>
              <a:t>Increase Focus</a:t>
            </a:r>
          </a:p>
          <a:p>
            <a:r>
              <a:rPr lang="en-US" sz="3600" dirty="0"/>
              <a:t>Parasympathetic Enhancer</a:t>
            </a:r>
          </a:p>
          <a:p>
            <a:r>
              <a:rPr lang="en-US" sz="3600" dirty="0"/>
              <a:t>Increase Energy</a:t>
            </a:r>
          </a:p>
          <a:p>
            <a:r>
              <a:rPr lang="en-US" sz="3600" dirty="0"/>
              <a:t>Relax Muscles</a:t>
            </a:r>
          </a:p>
          <a:p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22D4A7-86E8-F0A8-9DC8-F00AE7EEEA39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ECF21945-0BB1-FE86-8782-48179DFF6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3B377A-7D79-BF88-83F7-1EBECF0605E8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6AD908C-9FFA-AD6D-DF4B-268AD8FE2E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FB1B-F7D0-88D3-C2BD-C90AB3F5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Specific Stretching Programs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5DFE015-5473-8C3F-1676-FFF693B571C1}"/>
              </a:ext>
            </a:extLst>
          </p:cNvPr>
          <p:cNvSpPr txBox="1">
            <a:spLocks/>
          </p:cNvSpPr>
          <p:nvPr/>
        </p:nvSpPr>
        <p:spPr>
          <a:xfrm>
            <a:off x="831850" y="5367647"/>
            <a:ext cx="10515600" cy="722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214681B-3E02-A845-5C33-553612FB4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72C351-1DF2-DE03-1ACE-A5705085DD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642527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5F0052-8F03-C4BD-ADEB-665A0F9614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FA2836-1166-CDE0-3190-466F7C7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6600" dirty="0"/>
              <a:t>Protocol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4331CE-7D90-5FF5-15EC-560A32481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762" y="2193661"/>
            <a:ext cx="8119821" cy="4162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Movement Patterns</a:t>
            </a:r>
          </a:p>
          <a:p>
            <a:pPr marL="0" indent="0">
              <a:buNone/>
            </a:pPr>
            <a:r>
              <a:rPr lang="en-US" sz="3600" dirty="0"/>
              <a:t>Flexibility Needs</a:t>
            </a:r>
          </a:p>
          <a:p>
            <a:pPr marL="0" indent="0">
              <a:buNone/>
            </a:pPr>
            <a:r>
              <a:rPr lang="en-US" sz="3600" dirty="0"/>
              <a:t>Strength Required</a:t>
            </a:r>
          </a:p>
          <a:p>
            <a:pPr marL="0" indent="0">
              <a:buNone/>
            </a:pPr>
            <a:r>
              <a:rPr lang="en-US" sz="3600" dirty="0"/>
              <a:t>Limitations</a:t>
            </a:r>
          </a:p>
          <a:p>
            <a:pPr marL="0" indent="0">
              <a:buNone/>
            </a:pPr>
            <a:r>
              <a:rPr lang="en-US" sz="3600" dirty="0"/>
              <a:t>Manipulation</a:t>
            </a:r>
          </a:p>
          <a:p>
            <a:pPr marL="0" indent="0">
              <a:buNone/>
            </a:pPr>
            <a:r>
              <a:rPr lang="en-US" sz="3600" dirty="0"/>
              <a:t>Assess Movement Patterns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1CF168-DA2E-D0EF-E011-6FF84C63C3E1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340CC82-E365-2AA7-CCB3-78FD19962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378574-17DD-46A7-B0EB-D0955C5E849B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1317CB1-FAA9-1E9C-3ECE-6659699165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9F29-661E-207E-6294-EBF85A70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Hyperbolic Stretching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7B5C-991F-C33B-7CFA-5B0F63C9C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Warm-up</a:t>
            </a:r>
          </a:p>
          <a:p>
            <a:r>
              <a:rPr lang="en-US" sz="3600" dirty="0"/>
              <a:t>Activity</a:t>
            </a:r>
          </a:p>
          <a:p>
            <a:r>
              <a:rPr lang="en-US" sz="3600" i="1" dirty="0"/>
              <a:t>Protocol</a:t>
            </a:r>
          </a:p>
          <a:p>
            <a:pPr lvl="1"/>
            <a:r>
              <a:rPr lang="en-US" sz="3200" dirty="0"/>
              <a:t>Stretch	hold 5 sec - 30-40%		rest 3 sec</a:t>
            </a:r>
          </a:p>
          <a:p>
            <a:pPr lvl="1"/>
            <a:r>
              <a:rPr lang="en-US" sz="3200" dirty="0"/>
              <a:t>Stretch	hold 5 sec - 40-50%		rest 3 sec</a:t>
            </a:r>
          </a:p>
          <a:p>
            <a:pPr lvl="1"/>
            <a:r>
              <a:rPr lang="en-US" sz="3200" dirty="0"/>
              <a:t>Stretch	hold 5 sec - 50-60%		rest 3 sec</a:t>
            </a:r>
          </a:p>
          <a:p>
            <a:pPr lvl="1"/>
            <a:r>
              <a:rPr lang="en-US" sz="3200" dirty="0"/>
              <a:t>Stretch	hold 5 sec - 100%		rest 30 sec</a:t>
            </a:r>
          </a:p>
          <a:p>
            <a:pPr lvl="1"/>
            <a:r>
              <a:rPr lang="en-US" sz="3200" dirty="0"/>
              <a:t>Complete twice</a:t>
            </a:r>
          </a:p>
          <a:p>
            <a:r>
              <a:rPr lang="en-US" sz="3600" dirty="0"/>
              <a:t>Recovery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BD559-F379-2A5E-F4B1-CDAF9D3F02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2E0C8B-5978-2889-13AB-5D385093E1B3}"/>
              </a:ext>
            </a:extLst>
          </p:cNvPr>
          <p:cNvSpPr txBox="1"/>
          <p:nvPr/>
        </p:nvSpPr>
        <p:spPr>
          <a:xfrm>
            <a:off x="621557" y="1717985"/>
            <a:ext cx="215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1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 Joint Warm-Up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squatt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7CF7F2E4-36FC-6472-191C-785E4582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7" y="2431868"/>
            <a:ext cx="2033987" cy="11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B6311-1F1B-23F1-2D6D-E4B82500698F}"/>
              </a:ext>
            </a:extLst>
          </p:cNvPr>
          <p:cNvSpPr txBox="1"/>
          <p:nvPr/>
        </p:nvSpPr>
        <p:spPr>
          <a:xfrm>
            <a:off x="2957886" y="1717985"/>
            <a:ext cx="1926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2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Glute/Hip Rotator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erson squa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341B88C1-074F-5FEC-873C-FE402B2AF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19" y="2431868"/>
            <a:ext cx="2033987" cy="11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C59077-9BBF-0040-F791-74CD13F1800D}"/>
              </a:ext>
            </a:extLst>
          </p:cNvPr>
          <p:cNvSpPr txBox="1"/>
          <p:nvPr/>
        </p:nvSpPr>
        <p:spPr>
          <a:xfrm>
            <a:off x="5064629" y="1717985"/>
            <a:ext cx="215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3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Quadratus Lumborum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grass, person, sport, athletic game&#10;&#10;Description automatically generated">
            <a:extLst>
              <a:ext uri="{FF2B5EF4-FFF2-40B4-BE49-F238E27FC236}">
                <a16:creationId xmlns:a16="http://schemas.microsoft.com/office/drawing/2014/main" id="{CE455479-EF13-B687-A5CC-9E6F6177F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12" y="2431868"/>
            <a:ext cx="2033987" cy="11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2BA8D4-2A08-F618-BA0D-7CCB91A12DC9}"/>
              </a:ext>
            </a:extLst>
          </p:cNvPr>
          <p:cNvSpPr txBox="1"/>
          <p:nvPr/>
        </p:nvSpPr>
        <p:spPr>
          <a:xfrm>
            <a:off x="7397004" y="1787452"/>
            <a:ext cx="1926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4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Iliopsoas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4F798E-FB1A-10AB-3099-77C5465C0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267" y="2431868"/>
            <a:ext cx="2033987" cy="11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E6EDC81-96DD-A299-2F4C-06A5BEAB372D}"/>
              </a:ext>
            </a:extLst>
          </p:cNvPr>
          <p:cNvSpPr txBox="1"/>
          <p:nvPr/>
        </p:nvSpPr>
        <p:spPr>
          <a:xfrm>
            <a:off x="9503747" y="1765472"/>
            <a:ext cx="2152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5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Latissimus Dorsi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grass&#10;&#10;Description automatically generated">
            <a:extLst>
              <a:ext uri="{FF2B5EF4-FFF2-40B4-BE49-F238E27FC236}">
                <a16:creationId xmlns:a16="http://schemas.microsoft.com/office/drawing/2014/main" id="{21495F76-651C-5D58-8FF0-2ECFE49A6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26" y="2431868"/>
            <a:ext cx="2033987" cy="111869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0CC938-5CDC-33B7-51A1-CDDF2386C82F}"/>
              </a:ext>
            </a:extLst>
          </p:cNvPr>
          <p:cNvSpPr txBox="1"/>
          <p:nvPr/>
        </p:nvSpPr>
        <p:spPr>
          <a:xfrm>
            <a:off x="582384" y="4553901"/>
            <a:ext cx="1855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6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Rhomboid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picture containing text, indoor, seat, sofa&#10;&#10;Description automatically generated">
            <a:extLst>
              <a:ext uri="{FF2B5EF4-FFF2-40B4-BE49-F238E27FC236}">
                <a16:creationId xmlns:a16="http://schemas.microsoft.com/office/drawing/2014/main" id="{7888128E-0C71-CE49-1A56-E0741AFD9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5" y="5157088"/>
            <a:ext cx="2081564" cy="11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9C1BF2-47C9-39E7-7BB7-AAF38F8332EB}"/>
              </a:ext>
            </a:extLst>
          </p:cNvPr>
          <p:cNvSpPr txBox="1"/>
          <p:nvPr/>
        </p:nvSpPr>
        <p:spPr>
          <a:xfrm>
            <a:off x="2729049" y="4485618"/>
            <a:ext cx="2018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7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Calf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person throwing a baseball&#10;&#10;Description automatically generated with low confidence">
            <a:extLst>
              <a:ext uri="{FF2B5EF4-FFF2-40B4-BE49-F238E27FC236}">
                <a16:creationId xmlns:a16="http://schemas.microsoft.com/office/drawing/2014/main" id="{232028E7-2CDC-F986-A18F-4336A9A09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68" y="5146259"/>
            <a:ext cx="2081564" cy="11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D135D7C-1750-BB2B-C1BE-8AF3A73EE429}"/>
              </a:ext>
            </a:extLst>
          </p:cNvPr>
          <p:cNvSpPr txBox="1"/>
          <p:nvPr/>
        </p:nvSpPr>
        <p:spPr>
          <a:xfrm>
            <a:off x="4765879" y="4485620"/>
            <a:ext cx="2520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8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Pectoral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A person standing on a baseball field&#10;&#10;Description automatically generated with medium confidence">
            <a:extLst>
              <a:ext uri="{FF2B5EF4-FFF2-40B4-BE49-F238E27FC236}">
                <a16:creationId xmlns:a16="http://schemas.microsoft.com/office/drawing/2014/main" id="{A766CE70-DD4E-5B46-AC55-6FA2B85D0B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61" y="5146259"/>
            <a:ext cx="2081564" cy="11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AD1AB81-B18D-A0F0-402A-15C373E14C65}"/>
              </a:ext>
            </a:extLst>
          </p:cNvPr>
          <p:cNvSpPr txBox="1"/>
          <p:nvPr/>
        </p:nvSpPr>
        <p:spPr>
          <a:xfrm>
            <a:off x="6820734" y="4485618"/>
            <a:ext cx="276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9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Rotator Cuff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E18CF7-4192-F93E-1896-1D564FAF98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68" y="5146259"/>
            <a:ext cx="2081564" cy="11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784B5F51-F202-8619-66B2-191A984ACB3B}"/>
              </a:ext>
            </a:extLst>
          </p:cNvPr>
          <p:cNvSpPr/>
          <p:nvPr/>
        </p:nvSpPr>
        <p:spPr>
          <a:xfrm>
            <a:off x="8878478" y="5398478"/>
            <a:ext cx="162942" cy="269276"/>
          </a:xfrm>
          <a:prstGeom prst="up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5F3E0E-2CEC-9392-4AD2-9BC33C94C923}"/>
              </a:ext>
            </a:extLst>
          </p:cNvPr>
          <p:cNvSpPr txBox="1"/>
          <p:nvPr/>
        </p:nvSpPr>
        <p:spPr>
          <a:xfrm>
            <a:off x="9041420" y="4506400"/>
            <a:ext cx="2769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Stretch 10</a:t>
            </a:r>
            <a:endParaRPr lang="en-US" sz="12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200" dirty="0">
                <a:solidFill>
                  <a:srgbClr val="21252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Standing Levator Scapula</a:t>
            </a:r>
            <a:endParaRPr lang="en-U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 descr="A picture containing grass, outdoor, sport, athletic game&#10;&#10;Description automatically generated">
            <a:extLst>
              <a:ext uri="{FF2B5EF4-FFF2-40B4-BE49-F238E27FC236}">
                <a16:creationId xmlns:a16="http://schemas.microsoft.com/office/drawing/2014/main" id="{673954BF-4B0E-664F-B9A3-257EE6AE9B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75" y="5174639"/>
            <a:ext cx="2081564" cy="114486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52824109-4D0A-163E-BCE8-BA7E2EF3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Basic Stretches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BF0F55-FF30-7BFD-2BD6-1A8EDED12714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879CAAD7-95C2-5A91-AB96-5726962F8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7B4D9B3-A754-DD45-7E4C-8855A3ED6197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7A451F-357A-7B2E-DEC8-9F3CA3794B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4297-CD5C-81FB-807C-125D79B8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8" y="48180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/>
              <a:t>Mobility 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61C4-8DDE-1163-4F77-11C75203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807369"/>
            <a:ext cx="10515600" cy="4351338"/>
          </a:xfrm>
        </p:spPr>
        <p:txBody>
          <a:bodyPr/>
          <a:lstStyle/>
          <a:p>
            <a:r>
              <a:rPr lang="en-US" sz="4000" dirty="0"/>
              <a:t>Biomimicry</a:t>
            </a:r>
          </a:p>
          <a:p>
            <a:r>
              <a:rPr lang="en-US" sz="4000" dirty="0"/>
              <a:t>Flow Exercises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8428AE-4FDF-CCF4-08E4-883A844C1F6A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04A381AE-D5E9-9E92-13B7-7C2AF918F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A9B4D8-950F-9AFF-742A-B999513C84D9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3033CD-0FA7-1676-9070-04017D5FA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D2E1-DAAA-0F0B-45FC-10DAC4F1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Enhancers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6C9A-5521-0785-D4D9-A43B7C75B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Kinesio tape</a:t>
            </a:r>
          </a:p>
          <a:p>
            <a:r>
              <a:rPr lang="en-US" sz="3600" dirty="0"/>
              <a:t>Compression</a:t>
            </a:r>
          </a:p>
          <a:p>
            <a:r>
              <a:rPr lang="en-US" sz="3600" dirty="0"/>
              <a:t>Vibration</a:t>
            </a:r>
          </a:p>
          <a:p>
            <a:r>
              <a:rPr lang="en-US" sz="3600" dirty="0"/>
              <a:t>Percussion</a:t>
            </a:r>
          </a:p>
          <a:p>
            <a:r>
              <a:rPr lang="en-US" sz="3600" dirty="0"/>
              <a:t>Electro Stimulation</a:t>
            </a:r>
          </a:p>
          <a:p>
            <a:r>
              <a:rPr lang="en-US" sz="3600" dirty="0"/>
              <a:t>Heat</a:t>
            </a:r>
          </a:p>
          <a:p>
            <a:endParaRPr lang="en-US" dirty="0"/>
          </a:p>
        </p:txBody>
      </p:sp>
      <p:pic>
        <p:nvPicPr>
          <p:cNvPr id="1026" name="Picture 2" descr="Lining up blocks... what does this tell us? - Nurtured Noggins">
            <a:extLst>
              <a:ext uri="{FF2B5EF4-FFF2-40B4-BE49-F238E27FC236}">
                <a16:creationId xmlns:a16="http://schemas.microsoft.com/office/drawing/2014/main" id="{BED89306-A800-E17F-F123-5528DA95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F0E942-877E-EB6C-B68C-C4F04E0401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9370-46A8-9F58-125F-7C642A39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Stretch /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406F1-8846-847F-2635-7941F335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58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Stretch</a:t>
            </a:r>
          </a:p>
          <a:p>
            <a:pPr lvl="1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B</a:t>
            </a:r>
            <a:r>
              <a:rPr lang="en-US" b="0" i="0" dirty="0">
                <a:solidFill>
                  <a:srgbClr val="202124"/>
                </a:solidFill>
                <a:effectLst/>
              </a:rPr>
              <a:t>e made or be capable of being made longer</a:t>
            </a:r>
            <a:endParaRPr lang="en-US" dirty="0"/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Bending without breaking</a:t>
            </a:r>
          </a:p>
          <a:p>
            <a:r>
              <a:rPr lang="en-US" dirty="0"/>
              <a:t>Strength</a:t>
            </a:r>
          </a:p>
          <a:p>
            <a:pPr lvl="1"/>
            <a:r>
              <a:rPr lang="en-US" dirty="0"/>
              <a:t>Force over distance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Force over distance / time</a:t>
            </a:r>
          </a:p>
          <a:p>
            <a:r>
              <a:rPr lang="en-US" dirty="0"/>
              <a:t>Agility</a:t>
            </a:r>
          </a:p>
          <a:p>
            <a:pPr lvl="1"/>
            <a:r>
              <a:rPr lang="en-US" dirty="0"/>
              <a:t>Ability to adapt quickly</a:t>
            </a:r>
          </a:p>
        </p:txBody>
      </p:sp>
      <p:pic>
        <p:nvPicPr>
          <p:cNvPr id="21506" name="Picture 2" descr="What Stretch Armstrong can teach us about trying to do too much">
            <a:extLst>
              <a:ext uri="{FF2B5EF4-FFF2-40B4-BE49-F238E27FC236}">
                <a16:creationId xmlns:a16="http://schemas.microsoft.com/office/drawing/2014/main" id="{FF9FB281-91EB-82B6-A1D4-C8BB949B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28" y="2789695"/>
            <a:ext cx="6140974" cy="37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871C7E8-54CB-61A8-6FC8-4ADBA5FEA664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88114E70-E260-303E-0A28-31668DF8C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FF73EC-8C10-948B-FBCA-253D3EF0491F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EA23945-4ED4-91B0-E1CB-86D291760E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6A104-3FC1-80DF-F7B5-23DAB0A4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7251915" cy="1899912"/>
          </a:xfrm>
        </p:spPr>
        <p:txBody>
          <a:bodyPr>
            <a:normAutofit/>
          </a:bodyPr>
          <a:lstStyle/>
          <a:p>
            <a:r>
              <a:rPr lang="en-US" sz="4800" i="0" dirty="0">
                <a:effectLst/>
              </a:rPr>
              <a:t>Ehlers-Danlos Syndrome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9A46-C730-4A33-40BC-200E1373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0113"/>
            <a:ext cx="6864458" cy="3742762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Loose joints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Fragile, small blood vessels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Abnormal scar formation and wound healing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Soft, velvety, stretchy skin that bruises easily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7B641-D942-A626-DA83-B947323216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590C1-923C-8452-0B5B-FDC6AC3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236220" cy="1899912"/>
          </a:xfrm>
        </p:spPr>
        <p:txBody>
          <a:bodyPr>
            <a:normAutofit/>
          </a:bodyPr>
          <a:lstStyle/>
          <a:p>
            <a:r>
              <a:rPr lang="en-US" sz="5400" dirty="0"/>
              <a:t>Things to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833A-FE8F-A471-3BE6-D47ED71C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65037"/>
            <a:ext cx="7856350" cy="3911926"/>
          </a:xfrm>
        </p:spPr>
        <p:txBody>
          <a:bodyPr>
            <a:normAutofit/>
          </a:bodyPr>
          <a:lstStyle/>
          <a:p>
            <a:r>
              <a:rPr lang="en-US" sz="3600" dirty="0"/>
              <a:t>Go Slow</a:t>
            </a:r>
          </a:p>
          <a:p>
            <a:r>
              <a:rPr lang="en-US" sz="3600" dirty="0"/>
              <a:t>Not a Competition</a:t>
            </a:r>
          </a:p>
          <a:p>
            <a:r>
              <a:rPr lang="en-US" sz="3600" dirty="0"/>
              <a:t>Select Stretches You Need First</a:t>
            </a:r>
          </a:p>
          <a:p>
            <a:r>
              <a:rPr lang="en-US" sz="3600" dirty="0"/>
              <a:t>Combine Stretches</a:t>
            </a:r>
          </a:p>
          <a:p>
            <a:r>
              <a:rPr lang="en-US" sz="3600" dirty="0"/>
              <a:t>No Pain</a:t>
            </a:r>
          </a:p>
          <a:p>
            <a:r>
              <a:rPr lang="en-US" sz="3600" dirty="0"/>
              <a:t>Vary Stretches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F5915-7A11-C62E-E10E-5AE713F7B7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9426B-6748-B7E1-C2EB-A72F6BD5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60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B0163-0C92-D4B2-49B7-B7EEC1A6C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4427295" cy="4393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Mike Rickett</a:t>
            </a:r>
          </a:p>
          <a:p>
            <a:pPr marL="0" indent="0" algn="ctr">
              <a:buNone/>
            </a:pPr>
            <a:r>
              <a:rPr lang="en-US" dirty="0"/>
              <a:t>1116 S Hillcrest Dr</a:t>
            </a:r>
          </a:p>
          <a:p>
            <a:pPr marL="0" indent="0" algn="ctr">
              <a:buNone/>
            </a:pPr>
            <a:r>
              <a:rPr lang="en-US" dirty="0"/>
              <a:t>Fort Collins CO 80521</a:t>
            </a:r>
          </a:p>
          <a:p>
            <a:pPr marL="0" indent="0" algn="ctr">
              <a:buNone/>
            </a:pPr>
            <a:r>
              <a:rPr lang="en-US" dirty="0"/>
              <a:t>970-484-8847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Instagram: mrickett6069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2FCB2E4-CEAF-3823-E92B-E554025BA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71" y="1782982"/>
            <a:ext cx="2949906" cy="2116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A0413CE-3AC3-3282-2744-B1E35CEC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20" y="4492952"/>
            <a:ext cx="6253212" cy="1219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B2AD47-1C96-1C1B-2D55-46D81022470A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3610-D99A-D793-CE68-A7A126CF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Elasticity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2F20-7A26-E893-B55C-10BDCDF4F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Tension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Tension: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A baseline amount of tension throughout the myofascial network is necessary to accommodate, adapt, and respond to the multiple, varied forces generated by the human movement system.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Compression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Compression: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A baseline amount of compression through the skeletal system counterbalances the tension of the myofascial network.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12529"/>
              </a:solidFill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Collagen: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The molecule is made of three long protein chains (polypeptides) and, after water, is the second largest component that makes up fascia. It represents about 30% of human body protein.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Elastin: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12529"/>
                </a:solidFill>
                <a:effectLst/>
                <a:ea typeface="Times New Roman" panose="02020603050405020304" pitchFamily="18" charset="0"/>
              </a:rPr>
              <a:t>A protein that gives collagen the ability to tolerate stretch and distension; creates a three-dimensional network around collagen fibers.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12B65-AD5A-E396-D378-CD5C2BEC6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>
            <a:extLst>
              <a:ext uri="{FF2B5EF4-FFF2-40B4-BE49-F238E27FC236}">
                <a16:creationId xmlns:a16="http://schemas.microsoft.com/office/drawing/2014/main" id="{DCC84D49-26F6-4D8E-93BA-FB6D9FCFF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480" y="677103"/>
            <a:ext cx="613269" cy="895665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cxnSp>
        <p:nvCxnSpPr>
          <p:cNvPr id="2051" name="AutoShape 3">
            <a:extLst>
              <a:ext uri="{FF2B5EF4-FFF2-40B4-BE49-F238E27FC236}">
                <a16:creationId xmlns:a16="http://schemas.microsoft.com/office/drawing/2014/main" id="{3DA84011-845B-427D-9DF5-6D842BF13D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1115" y="1572768"/>
            <a:ext cx="13048" cy="1853031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2" name="AutoShape 4">
            <a:extLst>
              <a:ext uri="{FF2B5EF4-FFF2-40B4-BE49-F238E27FC236}">
                <a16:creationId xmlns:a16="http://schemas.microsoft.com/office/drawing/2014/main" id="{664CBA50-722D-45BD-8C24-D2EA2C97CC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7593" y="3654253"/>
            <a:ext cx="3261" cy="1088971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AutoShape 5">
            <a:extLst>
              <a:ext uri="{FF2B5EF4-FFF2-40B4-BE49-F238E27FC236}">
                <a16:creationId xmlns:a16="http://schemas.microsoft.com/office/drawing/2014/main" id="{578FCC56-D2AE-4C11-8269-5A44F2DA6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941" y="1857069"/>
            <a:ext cx="1252637" cy="85290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99A31CCE-2AC0-40E6-8CCC-26792FD41A6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35279" y="2994271"/>
            <a:ext cx="1069961" cy="771673"/>
          </a:xfrm>
          <a:prstGeom prst="pentagon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cxnSp>
        <p:nvCxnSpPr>
          <p:cNvPr id="2055" name="AutoShape 7">
            <a:extLst>
              <a:ext uri="{FF2B5EF4-FFF2-40B4-BE49-F238E27FC236}">
                <a16:creationId xmlns:a16="http://schemas.microsoft.com/office/drawing/2014/main" id="{94FA27D1-F5C4-49C2-9704-9CB2C162EC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93996" y="4989453"/>
            <a:ext cx="0" cy="117781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2056" name="AutoShape 8">
            <a:extLst>
              <a:ext uri="{FF2B5EF4-FFF2-40B4-BE49-F238E27FC236}">
                <a16:creationId xmlns:a16="http://schemas.microsoft.com/office/drawing/2014/main" id="{D724C520-73BC-4EC0-A8FF-5F196FA5C4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0426" y="4989453"/>
            <a:ext cx="0" cy="117781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B958F223-45FF-4424-8E8E-F7AD79704DB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23246" y="6218036"/>
            <a:ext cx="453427" cy="16753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943900DF-92A3-4DC4-A493-370F290D64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95343" y="6218036"/>
            <a:ext cx="450166" cy="16753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cxnSp>
        <p:nvCxnSpPr>
          <p:cNvPr id="2059" name="AutoShape 11">
            <a:extLst>
              <a:ext uri="{FF2B5EF4-FFF2-40B4-BE49-F238E27FC236}">
                <a16:creationId xmlns:a16="http://schemas.microsoft.com/office/drawing/2014/main" id="{02113E53-A5B4-47EE-8CBA-A195D8EA1A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00520" y="3639025"/>
            <a:ext cx="16311" cy="1119433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7" name="Oval 12">
            <a:extLst>
              <a:ext uri="{FF2B5EF4-FFF2-40B4-BE49-F238E27FC236}">
                <a16:creationId xmlns:a16="http://schemas.microsoft.com/office/drawing/2014/main" id="{2F44EC5C-0E2B-41C3-B612-4BA1DF1D6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158" y="1587998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9ADD5292-1E4D-4344-BE9B-ACEDC687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81" y="2143906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0CFF889A-5AEB-4537-9867-1C85BA54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16" y="6004811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9AF3AA20-FF76-417C-9654-11A5CE314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158" y="3562872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E4245ECC-6007-4281-874A-4E26A63EF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895" y="4773687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2" name="Oval 17">
            <a:extLst>
              <a:ext uri="{FF2B5EF4-FFF2-40B4-BE49-F238E27FC236}">
                <a16:creationId xmlns:a16="http://schemas.microsoft.com/office/drawing/2014/main" id="{96805242-017F-4057-9B00-56AD8230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254" y="4788917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209AE1C3-A9A2-459F-AECE-09D900B7C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158" y="1765685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99876FA0-8F1E-48FE-B0DE-C4BA70BD7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18" y="6218036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4503525A-2E3C-4FD5-BFBF-FD6570DFE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468" y="6218036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B643324-B52E-4901-B13D-D32F5849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399" y="3547641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C5A93038-4AEE-4E83-81F0-C3162392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3514" y="5999734"/>
            <a:ext cx="234869" cy="18276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1AAE0E13-64E7-48E2-9814-3C1BB9AFE24F}"/>
              </a:ext>
            </a:extLst>
          </p:cNvPr>
          <p:cNvGrpSpPr>
            <a:grpSpLocks/>
          </p:cNvGrpSpPr>
          <p:nvPr/>
        </p:nvGrpSpPr>
        <p:grpSpPr bwMode="auto">
          <a:xfrm>
            <a:off x="5947803" y="1838028"/>
            <a:ext cx="352304" cy="2360711"/>
            <a:chOff x="110812262" y="111318453"/>
            <a:chExt cx="171450" cy="1476375"/>
          </a:xfrm>
        </p:grpSpPr>
        <p:grpSp>
          <p:nvGrpSpPr>
            <p:cNvPr id="19" name="Group 24">
              <a:extLst>
                <a:ext uri="{FF2B5EF4-FFF2-40B4-BE49-F238E27FC236}">
                  <a16:creationId xmlns:a16="http://schemas.microsoft.com/office/drawing/2014/main" id="{50B6BA32-71BD-43E3-9ABC-6B9A41DD2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37662" y="112470978"/>
              <a:ext cx="88900" cy="323850"/>
              <a:chOff x="113585625" y="109088971"/>
              <a:chExt cx="152400" cy="409575"/>
            </a:xfrm>
          </p:grpSpPr>
          <p:sp>
            <p:nvSpPr>
              <p:cNvPr id="23" name="Oval 25">
                <a:extLst>
                  <a:ext uri="{FF2B5EF4-FFF2-40B4-BE49-F238E27FC236}">
                    <a16:creationId xmlns:a16="http://schemas.microsoft.com/office/drawing/2014/main" id="{EF267098-E550-4B7D-9B6A-DF3857054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85625" y="109108021"/>
                <a:ext cx="104775" cy="39052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" name="Oval 26">
                <a:extLst>
                  <a:ext uri="{FF2B5EF4-FFF2-40B4-BE49-F238E27FC236}">
                    <a16:creationId xmlns:a16="http://schemas.microsoft.com/office/drawing/2014/main" id="{CDD1B5A5-E0CE-4F03-A69B-3D42D9DBB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04132" flipH="1">
                <a:off x="113652300" y="109088971"/>
                <a:ext cx="85725" cy="27622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cxnSp>
          <p:nvCxnSpPr>
            <p:cNvPr id="2075" name="AutoShape 27">
              <a:extLst>
                <a:ext uri="{FF2B5EF4-FFF2-40B4-BE49-F238E27FC236}">
                  <a16:creationId xmlns:a16="http://schemas.microsoft.com/office/drawing/2014/main" id="{E7F4DA3A-0A59-4EBB-9CA6-9D415F17D7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898781" y="111334328"/>
              <a:ext cx="34925" cy="51117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2076" name="AutoShape 28">
              <a:extLst>
                <a:ext uri="{FF2B5EF4-FFF2-40B4-BE49-F238E27FC236}">
                  <a16:creationId xmlns:a16="http://schemas.microsoft.com/office/drawing/2014/main" id="{D6447D3D-ED67-46A4-ABCF-4264659F94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886081" y="111950278"/>
              <a:ext cx="3175" cy="454025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383C91C4-8602-4B92-ACF5-7D1ADFD2B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19406" y="111845503"/>
              <a:ext cx="114300" cy="1143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7EAA31B5-1469-448D-BDFC-E604E8FE3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12262" y="112397953"/>
              <a:ext cx="114300" cy="114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Oval 31">
              <a:extLst>
                <a:ext uri="{FF2B5EF4-FFF2-40B4-BE49-F238E27FC236}">
                  <a16:creationId xmlns:a16="http://schemas.microsoft.com/office/drawing/2014/main" id="{5936A75B-F603-48C9-A96B-14C3AECE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69412" y="111318453"/>
              <a:ext cx="114300" cy="114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9F217352-07E2-C728-1979-BF7940D48883}"/>
              </a:ext>
            </a:extLst>
          </p:cNvPr>
          <p:cNvGrpSpPr/>
          <p:nvPr/>
        </p:nvGrpSpPr>
        <p:grpSpPr>
          <a:xfrm flipV="1">
            <a:off x="7596834" y="1831684"/>
            <a:ext cx="328899" cy="2345480"/>
            <a:chOff x="4316440" y="622772"/>
            <a:chExt cx="303466" cy="2028457"/>
          </a:xfrm>
        </p:grpSpPr>
        <p:cxnSp>
          <p:nvCxnSpPr>
            <p:cNvPr id="2081" name="AutoShape 33">
              <a:extLst>
                <a:ext uri="{FF2B5EF4-FFF2-40B4-BE49-F238E27FC236}">
                  <a16:creationId xmlns:a16="http://schemas.microsoft.com/office/drawing/2014/main" id="{8E5304AE-4EED-4348-ABBC-5BB8D2A68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1428690" flipV="1">
              <a:off x="4371550" y="1944342"/>
              <a:ext cx="65982" cy="706887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2082" name="AutoShape 34">
              <a:extLst>
                <a:ext uri="{FF2B5EF4-FFF2-40B4-BE49-F238E27FC236}">
                  <a16:creationId xmlns:a16="http://schemas.microsoft.com/office/drawing/2014/main" id="{34246FE3-88D2-425C-8963-BDD0EB51A1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21428690" flipV="1">
              <a:off x="4475944" y="1175986"/>
              <a:ext cx="5999" cy="627856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grpSp>
          <p:nvGrpSpPr>
            <p:cNvPr id="26" name="Group 35">
              <a:extLst>
                <a:ext uri="{FF2B5EF4-FFF2-40B4-BE49-F238E27FC236}">
                  <a16:creationId xmlns:a16="http://schemas.microsoft.com/office/drawing/2014/main" id="{208521CC-46DE-46B3-9A0D-34E61395C9D1}"/>
                </a:ext>
              </a:extLst>
            </p:cNvPr>
            <p:cNvGrpSpPr>
              <a:grpSpLocks/>
            </p:cNvGrpSpPr>
            <p:nvPr/>
          </p:nvGrpSpPr>
          <p:grpSpPr bwMode="auto">
            <a:xfrm rot="21428690" flipH="1" flipV="1">
              <a:off x="4379970" y="622772"/>
              <a:ext cx="149961" cy="447841"/>
              <a:chOff x="113585625" y="109088971"/>
              <a:chExt cx="152400" cy="409575"/>
            </a:xfrm>
          </p:grpSpPr>
          <p:sp>
            <p:nvSpPr>
              <p:cNvPr id="30" name="Oval 36">
                <a:extLst>
                  <a:ext uri="{FF2B5EF4-FFF2-40B4-BE49-F238E27FC236}">
                    <a16:creationId xmlns:a16="http://schemas.microsoft.com/office/drawing/2014/main" id="{C3BF8129-F506-409C-954C-983EA39C3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85625" y="109108021"/>
                <a:ext cx="104775" cy="39052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1" name="Oval 37">
                <a:extLst>
                  <a:ext uri="{FF2B5EF4-FFF2-40B4-BE49-F238E27FC236}">
                    <a16:creationId xmlns:a16="http://schemas.microsoft.com/office/drawing/2014/main" id="{CA472E32-9B78-4C42-B0A6-9C9B4198A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604132" flipH="1">
                <a:off x="113652300" y="109088971"/>
                <a:ext cx="85725" cy="27622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7DC9A665-907B-4871-9567-289A553029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8690" flipV="1">
              <a:off x="4403962" y="1004753"/>
              <a:ext cx="215944" cy="1580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8" name="Oval 39">
              <a:extLst>
                <a:ext uri="{FF2B5EF4-FFF2-40B4-BE49-F238E27FC236}">
                  <a16:creationId xmlns:a16="http://schemas.microsoft.com/office/drawing/2014/main" id="{00B170FE-5BBC-4D9D-A83E-13D8034A1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8690" flipV="1">
              <a:off x="4352431" y="1764326"/>
              <a:ext cx="215944" cy="1580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9" name="Oval 40">
              <a:extLst>
                <a:ext uri="{FF2B5EF4-FFF2-40B4-BE49-F238E27FC236}">
                  <a16:creationId xmlns:a16="http://schemas.microsoft.com/office/drawing/2014/main" id="{20FCDC77-A240-456A-B262-975F7692A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8690" flipV="1">
              <a:off x="4316440" y="2493166"/>
              <a:ext cx="215944" cy="1580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2048" name="Oval 41">
            <a:extLst>
              <a:ext uri="{FF2B5EF4-FFF2-40B4-BE49-F238E27FC236}">
                <a16:creationId xmlns:a16="http://schemas.microsoft.com/office/drawing/2014/main" id="{593F3AC0-4058-4959-8E89-3EA0AB70F42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53493" y="1269894"/>
            <a:ext cx="233533" cy="1174347"/>
          </a:xfrm>
          <a:prstGeom prst="ellipse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049" name="Oval 42">
            <a:extLst>
              <a:ext uri="{FF2B5EF4-FFF2-40B4-BE49-F238E27FC236}">
                <a16:creationId xmlns:a16="http://schemas.microsoft.com/office/drawing/2014/main" id="{DCBB6F89-8ED7-4F43-A44F-1CA484AF6C8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38084" y="2327384"/>
            <a:ext cx="251301" cy="691559"/>
          </a:xfrm>
          <a:prstGeom prst="ellipse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050" name="Oval 43">
            <a:extLst>
              <a:ext uri="{FF2B5EF4-FFF2-40B4-BE49-F238E27FC236}">
                <a16:creationId xmlns:a16="http://schemas.microsoft.com/office/drawing/2014/main" id="{CC54BCE0-BA1D-4DCF-93EA-4EDEF9ECD4A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65094" y="2696364"/>
            <a:ext cx="223379" cy="717656"/>
          </a:xfrm>
          <a:prstGeom prst="ellipse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053" name="Oval 44">
            <a:extLst>
              <a:ext uri="{FF2B5EF4-FFF2-40B4-BE49-F238E27FC236}">
                <a16:creationId xmlns:a16="http://schemas.microsoft.com/office/drawing/2014/main" id="{1D113C8C-9E62-473B-B8E0-9E28A2B1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826" y="2913042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054" name="Oval 45">
            <a:extLst>
              <a:ext uri="{FF2B5EF4-FFF2-40B4-BE49-F238E27FC236}">
                <a16:creationId xmlns:a16="http://schemas.microsoft.com/office/drawing/2014/main" id="{919964CB-F88A-439A-A72E-5DC8EA91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681" y="1765685"/>
            <a:ext cx="234869" cy="1827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5658912A-70E7-2ADC-9BE9-547D89259CA3}"/>
              </a:ext>
            </a:extLst>
          </p:cNvPr>
          <p:cNvGrpSpPr/>
          <p:nvPr/>
        </p:nvGrpSpPr>
        <p:grpSpPr>
          <a:xfrm>
            <a:off x="9538485" y="776803"/>
            <a:ext cx="788618" cy="5623998"/>
            <a:chOff x="6670843" y="776803"/>
            <a:chExt cx="788618" cy="5623998"/>
          </a:xfrm>
        </p:grpSpPr>
        <p:sp>
          <p:nvSpPr>
            <p:cNvPr id="2057" name="Oval 46">
              <a:extLst>
                <a:ext uri="{FF2B5EF4-FFF2-40B4-BE49-F238E27FC236}">
                  <a16:creationId xmlns:a16="http://schemas.microsoft.com/office/drawing/2014/main" id="{842265D2-1DF5-4924-99F2-6F2A6832F8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419">
              <a:off x="6768783" y="2950091"/>
              <a:ext cx="588602" cy="766082"/>
            </a:xfrm>
            <a:prstGeom prst="ellipse">
              <a:avLst/>
            </a:prstGeom>
            <a:solidFill>
              <a:srgbClr val="5B9BD5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58" name="Oval 47">
              <a:extLst>
                <a:ext uri="{FF2B5EF4-FFF2-40B4-BE49-F238E27FC236}">
                  <a16:creationId xmlns:a16="http://schemas.microsoft.com/office/drawing/2014/main" id="{4558D78B-07F4-440E-A320-8ACD563C4D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32452">
              <a:off x="6834068" y="776803"/>
              <a:ext cx="545109" cy="821405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cxnSp>
          <p:nvCxnSpPr>
            <p:cNvPr id="2096" name="AutoShape 48">
              <a:extLst>
                <a:ext uri="{FF2B5EF4-FFF2-40B4-BE49-F238E27FC236}">
                  <a16:creationId xmlns:a16="http://schemas.microsoft.com/office/drawing/2014/main" id="{4B87D727-2C4A-4A0B-A133-4A1D1094FA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97071" y="5090347"/>
              <a:ext cx="173971" cy="1081248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2097" name="AutoShape 49">
              <a:extLst>
                <a:ext uri="{FF2B5EF4-FFF2-40B4-BE49-F238E27FC236}">
                  <a16:creationId xmlns:a16="http://schemas.microsoft.com/office/drawing/2014/main" id="{DA065B4B-4B21-46CD-829C-E9011991A9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56477" y="3735050"/>
              <a:ext cx="40593" cy="1068791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060" name="Freeform 50">
              <a:extLst>
                <a:ext uri="{FF2B5EF4-FFF2-40B4-BE49-F238E27FC236}">
                  <a16:creationId xmlns:a16="http://schemas.microsoft.com/office/drawing/2014/main" id="{B0289183-57A2-4C0C-89AE-8BFF19732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766" y="1512760"/>
              <a:ext cx="159472" cy="1435021"/>
            </a:xfrm>
            <a:custGeom>
              <a:avLst/>
              <a:gdLst>
                <a:gd name="T0" fmla="*/ 74084 w 151870"/>
                <a:gd name="T1" fmla="*/ 0 h 914400"/>
                <a:gd name="T2" fmla="*/ 99483 w 151870"/>
                <a:gd name="T3" fmla="*/ 114300 h 914400"/>
                <a:gd name="T4" fmla="*/ 147108 w 151870"/>
                <a:gd name="T5" fmla="*/ 304800 h 914400"/>
                <a:gd name="T6" fmla="*/ 128058 w 151870"/>
                <a:gd name="T7" fmla="*/ 400050 h 914400"/>
                <a:gd name="T8" fmla="*/ 89958 w 151870"/>
                <a:gd name="T9" fmla="*/ 504825 h 914400"/>
                <a:gd name="T10" fmla="*/ 16933 w 151870"/>
                <a:gd name="T11" fmla="*/ 685800 h 914400"/>
                <a:gd name="T12" fmla="*/ 4233 w 151870"/>
                <a:gd name="T13" fmla="*/ 800100 h 914400"/>
                <a:gd name="T14" fmla="*/ 42333 w 151870"/>
                <a:gd name="T15" fmla="*/ 914400 h 91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870" h="914400">
                  <a:moveTo>
                    <a:pt x="74084" y="0"/>
                  </a:moveTo>
                  <a:cubicBezTo>
                    <a:pt x="80698" y="31750"/>
                    <a:pt x="87312" y="63500"/>
                    <a:pt x="99483" y="114300"/>
                  </a:cubicBezTo>
                  <a:cubicBezTo>
                    <a:pt x="111654" y="165100"/>
                    <a:pt x="142346" y="257175"/>
                    <a:pt x="147108" y="304800"/>
                  </a:cubicBezTo>
                  <a:cubicBezTo>
                    <a:pt x="151870" y="352425"/>
                    <a:pt x="137583" y="366712"/>
                    <a:pt x="128058" y="400050"/>
                  </a:cubicBezTo>
                  <a:cubicBezTo>
                    <a:pt x="118533" y="433388"/>
                    <a:pt x="108479" y="457200"/>
                    <a:pt x="89958" y="504825"/>
                  </a:cubicBezTo>
                  <a:cubicBezTo>
                    <a:pt x="71437" y="552450"/>
                    <a:pt x="31220" y="636588"/>
                    <a:pt x="16933" y="685800"/>
                  </a:cubicBezTo>
                  <a:cubicBezTo>
                    <a:pt x="2646" y="735012"/>
                    <a:pt x="0" y="762000"/>
                    <a:pt x="4233" y="800100"/>
                  </a:cubicBezTo>
                  <a:cubicBezTo>
                    <a:pt x="8466" y="838200"/>
                    <a:pt x="35983" y="889000"/>
                    <a:pt x="42333" y="914400"/>
                  </a:cubicBezTo>
                </a:path>
              </a:pathLst>
            </a:custGeom>
            <a:noFill/>
            <a:ln w="25400" cap="flat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1" name="Oval 51">
              <a:extLst>
                <a:ext uri="{FF2B5EF4-FFF2-40B4-BE49-F238E27FC236}">
                  <a16:creationId xmlns:a16="http://schemas.microsoft.com/office/drawing/2014/main" id="{6496564C-5648-4D37-A866-CD6FF29631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419">
              <a:off x="6705637" y="1871516"/>
              <a:ext cx="536409" cy="879448"/>
            </a:xfrm>
            <a:prstGeom prst="ellipse">
              <a:avLst/>
            </a:prstGeom>
            <a:solidFill>
              <a:srgbClr val="5B9BD5"/>
            </a:solidFill>
            <a:ln w="25400" algn="ctr">
              <a:noFill/>
              <a:round/>
              <a:headEnd/>
              <a:tailEnd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2" name="AutoShape 52">
              <a:extLst>
                <a:ext uri="{FF2B5EF4-FFF2-40B4-BE49-F238E27FC236}">
                  <a16:creationId xmlns:a16="http://schemas.microsoft.com/office/drawing/2014/main" id="{04AE7129-5DEF-40C2-A91B-1DAABA6AE18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670843" y="6116787"/>
              <a:ext cx="765472" cy="254118"/>
            </a:xfrm>
            <a:prstGeom prst="rtTriangle">
              <a:avLst/>
            </a:prstGeom>
            <a:solidFill>
              <a:srgbClr val="000000"/>
            </a:soli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3" name="Oval 53">
              <a:extLst>
                <a:ext uri="{FF2B5EF4-FFF2-40B4-BE49-F238E27FC236}">
                  <a16:creationId xmlns:a16="http://schemas.microsoft.com/office/drawing/2014/main" id="{EEAF7A10-68D2-473F-BC1F-9F3B3474A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23" y="6221423"/>
              <a:ext cx="208765" cy="1793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4" name="Oval 54">
              <a:extLst>
                <a:ext uri="{FF2B5EF4-FFF2-40B4-BE49-F238E27FC236}">
                  <a16:creationId xmlns:a16="http://schemas.microsoft.com/office/drawing/2014/main" id="{34E9D1E6-5F80-484A-88D6-400A2A41F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66" y="6101839"/>
              <a:ext cx="208765" cy="179378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5" name="Oval 55">
              <a:extLst>
                <a:ext uri="{FF2B5EF4-FFF2-40B4-BE49-F238E27FC236}">
                  <a16:creationId xmlns:a16="http://schemas.microsoft.com/office/drawing/2014/main" id="{5B1AD8E4-D620-4207-8B84-12EF58FF6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7550" y="1871516"/>
              <a:ext cx="208765" cy="1793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6" name="Oval 56">
              <a:extLst>
                <a:ext uri="{FF2B5EF4-FFF2-40B4-BE49-F238E27FC236}">
                  <a16:creationId xmlns:a16="http://schemas.microsoft.com/office/drawing/2014/main" id="{BE9F267B-67D9-4EF1-A553-0E96CB8E8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689" y="4836229"/>
              <a:ext cx="208765" cy="1793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7" name="Oval 57">
              <a:extLst>
                <a:ext uri="{FF2B5EF4-FFF2-40B4-BE49-F238E27FC236}">
                  <a16:creationId xmlns:a16="http://schemas.microsoft.com/office/drawing/2014/main" id="{4FE12967-266D-4C47-9875-4D339101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696" y="2191164"/>
              <a:ext cx="208765" cy="1793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8" name="Oval 58">
              <a:extLst>
                <a:ext uri="{FF2B5EF4-FFF2-40B4-BE49-F238E27FC236}">
                  <a16:creationId xmlns:a16="http://schemas.microsoft.com/office/drawing/2014/main" id="{28384972-9182-49A4-B199-5496EC284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1421" y="3540063"/>
              <a:ext cx="208765" cy="1793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9" name="Oval 59">
              <a:extLst>
                <a:ext uri="{FF2B5EF4-FFF2-40B4-BE49-F238E27FC236}">
                  <a16:creationId xmlns:a16="http://schemas.microsoft.com/office/drawing/2014/main" id="{F863C286-F2B8-441C-96F0-62D53467A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664" y="6042046"/>
              <a:ext cx="208765" cy="1793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0" name="Oval 60">
              <a:extLst>
                <a:ext uri="{FF2B5EF4-FFF2-40B4-BE49-F238E27FC236}">
                  <a16:creationId xmlns:a16="http://schemas.microsoft.com/office/drawing/2014/main" id="{5608831A-42F5-452C-A45A-9AD7CA5F5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66" y="1662241"/>
              <a:ext cx="208765" cy="1793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1" name="Oval 61">
              <a:extLst>
                <a:ext uri="{FF2B5EF4-FFF2-40B4-BE49-F238E27FC236}">
                  <a16:creationId xmlns:a16="http://schemas.microsoft.com/office/drawing/2014/main" id="{AFA89F36-A210-4393-A742-270EA124F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884" y="1956222"/>
              <a:ext cx="208765" cy="1793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cxnSp>
          <p:nvCxnSpPr>
            <p:cNvPr id="2110" name="AutoShape 62">
              <a:extLst>
                <a:ext uri="{FF2B5EF4-FFF2-40B4-BE49-F238E27FC236}">
                  <a16:creationId xmlns:a16="http://schemas.microsoft.com/office/drawing/2014/main" id="{2AC5F746-264A-42B2-936D-12C45926C158}"/>
                </a:ext>
              </a:extLst>
            </p:cNvPr>
            <p:cNvCxnSpPr>
              <a:cxnSpLocks noChangeShapeType="1"/>
              <a:endCxn id="2072" idx="4"/>
            </p:cNvCxnSpPr>
            <p:nvPr/>
          </p:nvCxnSpPr>
          <p:spPr bwMode="auto">
            <a:xfrm flipH="1">
              <a:off x="7028360" y="2130250"/>
              <a:ext cx="146708" cy="81860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2111" name="AutoShape 63">
              <a:extLst>
                <a:ext uri="{FF2B5EF4-FFF2-40B4-BE49-F238E27FC236}">
                  <a16:creationId xmlns:a16="http://schemas.microsoft.com/office/drawing/2014/main" id="{F42CA473-39C1-40FC-A2AC-F3E9136FF5D5}"/>
                </a:ext>
              </a:extLst>
            </p:cNvPr>
            <p:cNvCxnSpPr>
              <a:cxnSpLocks noChangeShapeType="1"/>
              <a:stCxn id="2072" idx="4"/>
            </p:cNvCxnSpPr>
            <p:nvPr/>
          </p:nvCxnSpPr>
          <p:spPr bwMode="auto">
            <a:xfrm flipH="1">
              <a:off x="6951155" y="2948854"/>
              <a:ext cx="77205" cy="741164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2072" name="Oval 64">
              <a:extLst>
                <a:ext uri="{FF2B5EF4-FFF2-40B4-BE49-F238E27FC236}">
                  <a16:creationId xmlns:a16="http://schemas.microsoft.com/office/drawing/2014/main" id="{41FBCE03-EC20-4DA0-93AA-592EF29526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42706" flipV="1">
              <a:off x="6948264" y="2793740"/>
              <a:ext cx="198409" cy="1574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grpSp>
          <p:nvGrpSpPr>
            <p:cNvPr id="2073" name="Group 65">
              <a:extLst>
                <a:ext uri="{FF2B5EF4-FFF2-40B4-BE49-F238E27FC236}">
                  <a16:creationId xmlns:a16="http://schemas.microsoft.com/office/drawing/2014/main" id="{BFD7883D-B1FF-4B46-9827-5041840DAF95}"/>
                </a:ext>
              </a:extLst>
            </p:cNvPr>
            <p:cNvGrpSpPr>
              <a:grpSpLocks/>
            </p:cNvGrpSpPr>
            <p:nvPr/>
          </p:nvGrpSpPr>
          <p:grpSpPr bwMode="auto">
            <a:xfrm rot="11642706" flipH="1" flipV="1">
              <a:off x="6720442" y="3792046"/>
              <a:ext cx="204129" cy="469353"/>
              <a:chOff x="112254211" y="108112480"/>
              <a:chExt cx="217499" cy="365542"/>
            </a:xfrm>
          </p:grpSpPr>
          <p:sp>
            <p:nvSpPr>
              <p:cNvPr id="2074" name="Oval 66">
                <a:extLst>
                  <a:ext uri="{FF2B5EF4-FFF2-40B4-BE49-F238E27FC236}">
                    <a16:creationId xmlns:a16="http://schemas.microsoft.com/office/drawing/2014/main" id="{87B126A7-6C81-4924-95B4-2E15B4347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978387">
                <a:off x="112203602" y="108209913"/>
                <a:ext cx="365542" cy="170675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77" name="Oval 67">
                <a:extLst>
                  <a:ext uri="{FF2B5EF4-FFF2-40B4-BE49-F238E27FC236}">
                    <a16:creationId xmlns:a16="http://schemas.microsoft.com/office/drawing/2014/main" id="{2B99ECA2-3B01-43DA-B96E-B113686F9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14807">
                <a:off x="112178508" y="108203039"/>
                <a:ext cx="254095" cy="102689"/>
              </a:xfrm>
              <a:prstGeom prst="ellipse">
                <a:avLst/>
              </a:prstGeom>
              <a:solidFill>
                <a:srgbClr val="000000"/>
              </a:solidFill>
              <a:ln w="25400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27432" tIns="27432" rIns="27432" bIns="2743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078" name="Oval 68">
              <a:extLst>
                <a:ext uri="{FF2B5EF4-FFF2-40B4-BE49-F238E27FC236}">
                  <a16:creationId xmlns:a16="http://schemas.microsoft.com/office/drawing/2014/main" id="{128A505E-6E27-45F3-A8E4-5DB76395C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42706" flipV="1">
              <a:off x="6770201" y="3663572"/>
              <a:ext cx="213204" cy="2086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73" name="Oval 44">
              <a:extLst>
                <a:ext uri="{FF2B5EF4-FFF2-40B4-BE49-F238E27FC236}">
                  <a16:creationId xmlns:a16="http://schemas.microsoft.com/office/drawing/2014/main" id="{43F867D6-C359-492F-B254-BFF513371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51" y="2933593"/>
              <a:ext cx="206579" cy="1771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</p:grpSp>
      <p:sp>
        <p:nvSpPr>
          <p:cNvPr id="2093" name="TextBox 2092">
            <a:extLst>
              <a:ext uri="{FF2B5EF4-FFF2-40B4-BE49-F238E27FC236}">
                <a16:creationId xmlns:a16="http://schemas.microsoft.com/office/drawing/2014/main" id="{027EBBBE-68F6-6FF6-F579-550A180E670B}"/>
              </a:ext>
            </a:extLst>
          </p:cNvPr>
          <p:cNvSpPr txBox="1"/>
          <p:nvPr/>
        </p:nvSpPr>
        <p:spPr>
          <a:xfrm>
            <a:off x="276570" y="1275043"/>
            <a:ext cx="4535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Bodies are Arranged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CB1E8B-BC2A-B39D-62FA-39C676A32DD9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2079" name="Picture 2078" descr="Icon&#10;&#10;Description automatically generated">
              <a:extLst>
                <a:ext uri="{FF2B5EF4-FFF2-40B4-BE49-F238E27FC236}">
                  <a16:creationId xmlns:a16="http://schemas.microsoft.com/office/drawing/2014/main" id="{D8D4191C-3061-E0B9-6961-50E511D352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2080" name="TextBox 2079">
              <a:extLst>
                <a:ext uri="{FF2B5EF4-FFF2-40B4-BE49-F238E27FC236}">
                  <a16:creationId xmlns:a16="http://schemas.microsoft.com/office/drawing/2014/main" id="{B0810A10-4DA6-7705-3A22-A2E508AFE849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1EA99D37-E13F-C727-42DA-EB9FD03CF0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9580-D707-5846-7E2F-41F7E84F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Anatomy and Physiology of Stretching…Types and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6F11D-733C-B7C2-2D99-7B2AB25A4C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79522"/>
            <a:ext cx="10515600" cy="7101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Mike Rickett MS, CSCS*D, CSPS*D, RCPT*E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9F37AA2-70AE-5146-263C-A4F2298BA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EC5D737-D393-C322-BE6E-263D62D2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562475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27107-1EC2-CA16-E286-F13C04EA3B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FF7B7-F011-6458-AB3D-D54F0696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481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Techniques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0C17E-FBD2-333A-732D-116D332EC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36" y="1991891"/>
            <a:ext cx="4699309" cy="3007621"/>
          </a:xfrm>
        </p:spPr>
        <p:txBody>
          <a:bodyPr>
            <a:normAutofit/>
          </a:bodyPr>
          <a:lstStyle/>
          <a:p>
            <a:r>
              <a:rPr lang="en-US" sz="4400" dirty="0"/>
              <a:t>Static</a:t>
            </a:r>
          </a:p>
          <a:p>
            <a:r>
              <a:rPr lang="en-US" sz="4400" dirty="0"/>
              <a:t>Dynamic</a:t>
            </a:r>
          </a:p>
          <a:p>
            <a:r>
              <a:rPr lang="en-US" sz="4400" dirty="0"/>
              <a:t>Ballistic*</a:t>
            </a:r>
          </a:p>
          <a:p>
            <a:r>
              <a:rPr lang="en-US" sz="4400" dirty="0"/>
              <a:t>Assisted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8FE22-7D84-CA3B-4446-823F60131591}"/>
              </a:ext>
            </a:extLst>
          </p:cNvPr>
          <p:cNvGrpSpPr/>
          <p:nvPr/>
        </p:nvGrpSpPr>
        <p:grpSpPr>
          <a:xfrm>
            <a:off x="10508387" y="5742899"/>
            <a:ext cx="2148027" cy="868127"/>
            <a:chOff x="5266134" y="2314460"/>
            <a:chExt cx="2148027" cy="868127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78E31AC-4ADC-14CF-72D8-6558A4A4E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134" y="2314460"/>
              <a:ext cx="646392" cy="8681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D4F04C-E823-AA04-4E3E-56D1A6EF1557}"/>
                </a:ext>
              </a:extLst>
            </p:cNvPr>
            <p:cNvSpPr txBox="1"/>
            <p:nvPr userDrawn="1"/>
          </p:nvSpPr>
          <p:spPr>
            <a:xfrm>
              <a:off x="5715989" y="2619628"/>
              <a:ext cx="16981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© 2023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E30D79A-43BF-337C-D692-400F49A2B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84C7E-2C4A-BA39-BE60-35B150411331}"/>
              </a:ext>
            </a:extLst>
          </p:cNvPr>
          <p:cNvSpPr txBox="1"/>
          <p:nvPr/>
        </p:nvSpPr>
        <p:spPr>
          <a:xfrm>
            <a:off x="5775257" y="2275425"/>
            <a:ext cx="53795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</a:rPr>
              <a:t>PNF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Perpetual Motion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Hyperbolic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BE2774-EC13-DFBE-6803-1FB460033A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2BAC-FA75-5E44-6BCE-7D665362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of The Stretch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B077C-E680-124A-37CD-B09FB5EFEE1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5367647"/>
            <a:ext cx="10515600" cy="7220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Rickett MS, CSCS*D, CSPS*D, RCPT*E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4EAA2BA8-9329-8FC7-5B4D-CE7D7C71A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47" y="688309"/>
            <a:ext cx="3749365" cy="7315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EE12E4-49C9-2A82-9FD5-4A27ED33D6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38" y="4888588"/>
            <a:ext cx="1411374" cy="101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E252BA-37BB-0E23-FAFC-35A01029AF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17296</TotalTime>
  <Words>881</Words>
  <Application>Microsoft Office PowerPoint</Application>
  <PresentationFormat>Widescreen</PresentationFormat>
  <Paragraphs>223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Roboto</vt:lpstr>
      <vt:lpstr>Segoe UI</vt:lpstr>
      <vt:lpstr>Times New Roman</vt:lpstr>
      <vt:lpstr>Office Theme</vt:lpstr>
      <vt:lpstr>Stretching For Flexibility, Function &amp; Strength</vt:lpstr>
      <vt:lpstr>Stretching Introduction</vt:lpstr>
      <vt:lpstr>PowerPoint Presentation</vt:lpstr>
      <vt:lpstr>Definition of Stretch / Flexibility</vt:lpstr>
      <vt:lpstr>Components of Elasticity </vt:lpstr>
      <vt:lpstr>PowerPoint Presentation</vt:lpstr>
      <vt:lpstr>Anatomy and Physiology of Stretching…Types and Benefits</vt:lpstr>
      <vt:lpstr>Types &amp; Techniques</vt:lpstr>
      <vt:lpstr>Mechanisms of The Stretch</vt:lpstr>
      <vt:lpstr>Proprioceptors</vt:lpstr>
      <vt:lpstr>Structure</vt:lpstr>
      <vt:lpstr>Fascial Nets</vt:lpstr>
      <vt:lpstr>Compounding Issues</vt:lpstr>
      <vt:lpstr>Protocol</vt:lpstr>
      <vt:lpstr>Stretching and Flexibility Lower Body</vt:lpstr>
      <vt:lpstr>Feet</vt:lpstr>
      <vt:lpstr>Calf &amp; Shin</vt:lpstr>
      <vt:lpstr>Knee &amp; Thigh</vt:lpstr>
      <vt:lpstr>Stretching and Flexibility Hips and Torso</vt:lpstr>
      <vt:lpstr>Hips</vt:lpstr>
      <vt:lpstr>Torso</vt:lpstr>
      <vt:lpstr>Stretching and Flexibility for the Chest Shoulders &amp; Back</vt:lpstr>
      <vt:lpstr>PowerPoint Presentation</vt:lpstr>
      <vt:lpstr>Shoulders</vt:lpstr>
      <vt:lpstr>Stretching and Flexibility Hands, Wrists &amp; Arms</vt:lpstr>
      <vt:lpstr>Arms</vt:lpstr>
      <vt:lpstr>Wrist</vt:lpstr>
      <vt:lpstr>Stretching and Flexibility for the Neck</vt:lpstr>
      <vt:lpstr>Neck</vt:lpstr>
      <vt:lpstr>Mindful Stretching, Breathing into the Movements</vt:lpstr>
      <vt:lpstr>Breathing Types</vt:lpstr>
      <vt:lpstr>Breathing protocols</vt:lpstr>
      <vt:lpstr>Breath’s Role</vt:lpstr>
      <vt:lpstr>Sport Specific Stretching Programs</vt:lpstr>
      <vt:lpstr>Protocol</vt:lpstr>
      <vt:lpstr>Hyperbolic Stretching</vt:lpstr>
      <vt:lpstr>10 Basic Stretches</vt:lpstr>
      <vt:lpstr>Mobility Makers</vt:lpstr>
      <vt:lpstr>Enhancers</vt:lpstr>
      <vt:lpstr>Ehlers-Danlos Syndrome</vt:lpstr>
      <vt:lpstr>Things to Remember…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Stretching For Flexibility, Function &amp; Strength</dc:title>
  <dc:creator>Mike Rickett</dc:creator>
  <cp:lastModifiedBy>Mike Rickett</cp:lastModifiedBy>
  <cp:revision>10</cp:revision>
  <cp:lastPrinted>2023-03-04T22:28:58Z</cp:lastPrinted>
  <dcterms:created xsi:type="dcterms:W3CDTF">2023-02-10T20:37:44Z</dcterms:created>
  <dcterms:modified xsi:type="dcterms:W3CDTF">2023-03-04T22:30:53Z</dcterms:modified>
</cp:coreProperties>
</file>