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58" r:id="rId4"/>
    <p:sldId id="259" r:id="rId5"/>
    <p:sldId id="260" r:id="rId6"/>
    <p:sldId id="261" r:id="rId7"/>
    <p:sldId id="262" r:id="rId8"/>
    <p:sldId id="263"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F9A7F-FF0D-4DCD-B872-E43D5C8E44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051F0C6-1217-404A-9874-84ECD7D589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FE8DF3D-8130-44FD-81D5-47BF5E594270}"/>
              </a:ext>
            </a:extLst>
          </p:cNvPr>
          <p:cNvSpPr>
            <a:spLocks noGrp="1"/>
          </p:cNvSpPr>
          <p:nvPr>
            <p:ph type="dt" sz="half" idx="10"/>
          </p:nvPr>
        </p:nvSpPr>
        <p:spPr/>
        <p:txBody>
          <a:bodyPr/>
          <a:lstStyle/>
          <a:p>
            <a:fld id="{004BE7E0-ED2F-43E7-886C-FF46C284A445}" type="datetimeFigureOut">
              <a:rPr lang="en-GB" smtClean="0"/>
              <a:t>17/09/2020</a:t>
            </a:fld>
            <a:endParaRPr lang="en-GB" dirty="0"/>
          </a:p>
        </p:txBody>
      </p:sp>
      <p:sp>
        <p:nvSpPr>
          <p:cNvPr id="5" name="Footer Placeholder 4">
            <a:extLst>
              <a:ext uri="{FF2B5EF4-FFF2-40B4-BE49-F238E27FC236}">
                <a16:creationId xmlns:a16="http://schemas.microsoft.com/office/drawing/2014/main" id="{3A2720BB-AECA-4821-B910-4AECDAEEB43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7C07A8D-62F7-4C7F-BF83-CD6E93747805}"/>
              </a:ext>
            </a:extLst>
          </p:cNvPr>
          <p:cNvSpPr>
            <a:spLocks noGrp="1"/>
          </p:cNvSpPr>
          <p:nvPr>
            <p:ph type="sldNum" sz="quarter" idx="12"/>
          </p:nvPr>
        </p:nvSpPr>
        <p:spPr/>
        <p:txBody>
          <a:bodyPr/>
          <a:lstStyle/>
          <a:p>
            <a:fld id="{3AE77B04-1618-4B35-94F2-3F4CF35A996E}" type="slidenum">
              <a:rPr lang="en-GB" smtClean="0"/>
              <a:t>‹#›</a:t>
            </a:fld>
            <a:endParaRPr lang="en-GB" dirty="0"/>
          </a:p>
        </p:txBody>
      </p:sp>
    </p:spTree>
    <p:extLst>
      <p:ext uri="{BB962C8B-B14F-4D97-AF65-F5344CB8AC3E}">
        <p14:creationId xmlns:p14="http://schemas.microsoft.com/office/powerpoint/2010/main" val="3702854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4FD67-B07F-47D4-9C48-5EC75AAFE3A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6C75318-3BA4-461E-B878-403D56876F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5A7E17-68CA-4700-8AA8-D663AC618146}"/>
              </a:ext>
            </a:extLst>
          </p:cNvPr>
          <p:cNvSpPr>
            <a:spLocks noGrp="1"/>
          </p:cNvSpPr>
          <p:nvPr>
            <p:ph type="dt" sz="half" idx="10"/>
          </p:nvPr>
        </p:nvSpPr>
        <p:spPr/>
        <p:txBody>
          <a:bodyPr/>
          <a:lstStyle/>
          <a:p>
            <a:fld id="{004BE7E0-ED2F-43E7-886C-FF46C284A445}" type="datetimeFigureOut">
              <a:rPr lang="en-GB" smtClean="0"/>
              <a:t>17/09/2020</a:t>
            </a:fld>
            <a:endParaRPr lang="en-GB" dirty="0"/>
          </a:p>
        </p:txBody>
      </p:sp>
      <p:sp>
        <p:nvSpPr>
          <p:cNvPr id="5" name="Footer Placeholder 4">
            <a:extLst>
              <a:ext uri="{FF2B5EF4-FFF2-40B4-BE49-F238E27FC236}">
                <a16:creationId xmlns:a16="http://schemas.microsoft.com/office/drawing/2014/main" id="{67CD48BC-A65A-42C9-831A-EB31429EA2A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70D78FD-EA8D-4B29-B73D-3F488E9BFC64}"/>
              </a:ext>
            </a:extLst>
          </p:cNvPr>
          <p:cNvSpPr>
            <a:spLocks noGrp="1"/>
          </p:cNvSpPr>
          <p:nvPr>
            <p:ph type="sldNum" sz="quarter" idx="12"/>
          </p:nvPr>
        </p:nvSpPr>
        <p:spPr/>
        <p:txBody>
          <a:bodyPr/>
          <a:lstStyle/>
          <a:p>
            <a:fld id="{3AE77B04-1618-4B35-94F2-3F4CF35A996E}" type="slidenum">
              <a:rPr lang="en-GB" smtClean="0"/>
              <a:t>‹#›</a:t>
            </a:fld>
            <a:endParaRPr lang="en-GB" dirty="0"/>
          </a:p>
        </p:txBody>
      </p:sp>
    </p:spTree>
    <p:extLst>
      <p:ext uri="{BB962C8B-B14F-4D97-AF65-F5344CB8AC3E}">
        <p14:creationId xmlns:p14="http://schemas.microsoft.com/office/powerpoint/2010/main" val="4186093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412B74-BFE2-4F75-B703-F8A8A9037F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AEBE3D7-E514-49B3-B733-DF4FDF5545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43071A-19EF-407F-9A4C-98E777C32D9E}"/>
              </a:ext>
            </a:extLst>
          </p:cNvPr>
          <p:cNvSpPr>
            <a:spLocks noGrp="1"/>
          </p:cNvSpPr>
          <p:nvPr>
            <p:ph type="dt" sz="half" idx="10"/>
          </p:nvPr>
        </p:nvSpPr>
        <p:spPr/>
        <p:txBody>
          <a:bodyPr/>
          <a:lstStyle/>
          <a:p>
            <a:fld id="{004BE7E0-ED2F-43E7-886C-FF46C284A445}" type="datetimeFigureOut">
              <a:rPr lang="en-GB" smtClean="0"/>
              <a:t>17/09/2020</a:t>
            </a:fld>
            <a:endParaRPr lang="en-GB" dirty="0"/>
          </a:p>
        </p:txBody>
      </p:sp>
      <p:sp>
        <p:nvSpPr>
          <p:cNvPr id="5" name="Footer Placeholder 4">
            <a:extLst>
              <a:ext uri="{FF2B5EF4-FFF2-40B4-BE49-F238E27FC236}">
                <a16:creationId xmlns:a16="http://schemas.microsoft.com/office/drawing/2014/main" id="{319784EC-756A-4D3D-84B1-8E00BD00CEB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D86BCEE-15CA-4123-9C55-0DD81EE1E420}"/>
              </a:ext>
            </a:extLst>
          </p:cNvPr>
          <p:cNvSpPr>
            <a:spLocks noGrp="1"/>
          </p:cNvSpPr>
          <p:nvPr>
            <p:ph type="sldNum" sz="quarter" idx="12"/>
          </p:nvPr>
        </p:nvSpPr>
        <p:spPr/>
        <p:txBody>
          <a:bodyPr/>
          <a:lstStyle/>
          <a:p>
            <a:fld id="{3AE77B04-1618-4B35-94F2-3F4CF35A996E}" type="slidenum">
              <a:rPr lang="en-GB" smtClean="0"/>
              <a:t>‹#›</a:t>
            </a:fld>
            <a:endParaRPr lang="en-GB" dirty="0"/>
          </a:p>
        </p:txBody>
      </p:sp>
    </p:spTree>
    <p:extLst>
      <p:ext uri="{BB962C8B-B14F-4D97-AF65-F5344CB8AC3E}">
        <p14:creationId xmlns:p14="http://schemas.microsoft.com/office/powerpoint/2010/main" val="303507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98BD4-358A-4981-BCE6-30B8AFE97E7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B552EC3-3094-462A-925F-E4C52B3F1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CB2904-F249-48C5-B252-44E2D75C5EFA}"/>
              </a:ext>
            </a:extLst>
          </p:cNvPr>
          <p:cNvSpPr>
            <a:spLocks noGrp="1"/>
          </p:cNvSpPr>
          <p:nvPr>
            <p:ph type="dt" sz="half" idx="10"/>
          </p:nvPr>
        </p:nvSpPr>
        <p:spPr/>
        <p:txBody>
          <a:bodyPr/>
          <a:lstStyle/>
          <a:p>
            <a:fld id="{004BE7E0-ED2F-43E7-886C-FF46C284A445}" type="datetimeFigureOut">
              <a:rPr lang="en-GB" smtClean="0"/>
              <a:t>17/09/2020</a:t>
            </a:fld>
            <a:endParaRPr lang="en-GB" dirty="0"/>
          </a:p>
        </p:txBody>
      </p:sp>
      <p:sp>
        <p:nvSpPr>
          <p:cNvPr id="5" name="Footer Placeholder 4">
            <a:extLst>
              <a:ext uri="{FF2B5EF4-FFF2-40B4-BE49-F238E27FC236}">
                <a16:creationId xmlns:a16="http://schemas.microsoft.com/office/drawing/2014/main" id="{C4833B79-EC4C-4051-8DE5-A2DD7AFA129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E1C2B1D-4B7C-47C5-AC53-3FDB2460EDE2}"/>
              </a:ext>
            </a:extLst>
          </p:cNvPr>
          <p:cNvSpPr>
            <a:spLocks noGrp="1"/>
          </p:cNvSpPr>
          <p:nvPr>
            <p:ph type="sldNum" sz="quarter" idx="12"/>
          </p:nvPr>
        </p:nvSpPr>
        <p:spPr/>
        <p:txBody>
          <a:bodyPr/>
          <a:lstStyle/>
          <a:p>
            <a:fld id="{3AE77B04-1618-4B35-94F2-3F4CF35A996E}" type="slidenum">
              <a:rPr lang="en-GB" smtClean="0"/>
              <a:t>‹#›</a:t>
            </a:fld>
            <a:endParaRPr lang="en-GB" dirty="0"/>
          </a:p>
        </p:txBody>
      </p:sp>
    </p:spTree>
    <p:extLst>
      <p:ext uri="{BB962C8B-B14F-4D97-AF65-F5344CB8AC3E}">
        <p14:creationId xmlns:p14="http://schemas.microsoft.com/office/powerpoint/2010/main" val="484859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9B182-5ECE-4A07-95AA-E933DF6B12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BB48668-EC98-409C-B85B-C0EF388A42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E97249-B5CC-4B44-97E1-60C62645D8FD}"/>
              </a:ext>
            </a:extLst>
          </p:cNvPr>
          <p:cNvSpPr>
            <a:spLocks noGrp="1"/>
          </p:cNvSpPr>
          <p:nvPr>
            <p:ph type="dt" sz="half" idx="10"/>
          </p:nvPr>
        </p:nvSpPr>
        <p:spPr/>
        <p:txBody>
          <a:bodyPr/>
          <a:lstStyle/>
          <a:p>
            <a:fld id="{004BE7E0-ED2F-43E7-886C-FF46C284A445}" type="datetimeFigureOut">
              <a:rPr lang="en-GB" smtClean="0"/>
              <a:t>17/09/2020</a:t>
            </a:fld>
            <a:endParaRPr lang="en-GB" dirty="0"/>
          </a:p>
        </p:txBody>
      </p:sp>
      <p:sp>
        <p:nvSpPr>
          <p:cNvPr id="5" name="Footer Placeholder 4">
            <a:extLst>
              <a:ext uri="{FF2B5EF4-FFF2-40B4-BE49-F238E27FC236}">
                <a16:creationId xmlns:a16="http://schemas.microsoft.com/office/drawing/2014/main" id="{5A1D112C-0AB3-4E3E-A90E-ABEABA13525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72F3864-68E0-4EDA-A078-DE3B875CE370}"/>
              </a:ext>
            </a:extLst>
          </p:cNvPr>
          <p:cNvSpPr>
            <a:spLocks noGrp="1"/>
          </p:cNvSpPr>
          <p:nvPr>
            <p:ph type="sldNum" sz="quarter" idx="12"/>
          </p:nvPr>
        </p:nvSpPr>
        <p:spPr/>
        <p:txBody>
          <a:bodyPr/>
          <a:lstStyle/>
          <a:p>
            <a:fld id="{3AE77B04-1618-4B35-94F2-3F4CF35A996E}" type="slidenum">
              <a:rPr lang="en-GB" smtClean="0"/>
              <a:t>‹#›</a:t>
            </a:fld>
            <a:endParaRPr lang="en-GB" dirty="0"/>
          </a:p>
        </p:txBody>
      </p:sp>
    </p:spTree>
    <p:extLst>
      <p:ext uri="{BB962C8B-B14F-4D97-AF65-F5344CB8AC3E}">
        <p14:creationId xmlns:p14="http://schemas.microsoft.com/office/powerpoint/2010/main" val="4115297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0666-CA9B-43FB-9D30-5D273EC67F5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795B41C-F0F8-45F1-8F8E-FB41DF0696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08A8165-F627-46B0-88E7-D800FABC1F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6BC553B-6D1A-41A8-914D-FE2BE9607051}"/>
              </a:ext>
            </a:extLst>
          </p:cNvPr>
          <p:cNvSpPr>
            <a:spLocks noGrp="1"/>
          </p:cNvSpPr>
          <p:nvPr>
            <p:ph type="dt" sz="half" idx="10"/>
          </p:nvPr>
        </p:nvSpPr>
        <p:spPr/>
        <p:txBody>
          <a:bodyPr/>
          <a:lstStyle/>
          <a:p>
            <a:fld id="{004BE7E0-ED2F-43E7-886C-FF46C284A445}" type="datetimeFigureOut">
              <a:rPr lang="en-GB" smtClean="0"/>
              <a:t>17/09/2020</a:t>
            </a:fld>
            <a:endParaRPr lang="en-GB" dirty="0"/>
          </a:p>
        </p:txBody>
      </p:sp>
      <p:sp>
        <p:nvSpPr>
          <p:cNvPr id="6" name="Footer Placeholder 5">
            <a:extLst>
              <a:ext uri="{FF2B5EF4-FFF2-40B4-BE49-F238E27FC236}">
                <a16:creationId xmlns:a16="http://schemas.microsoft.com/office/drawing/2014/main" id="{92EA2AA5-10B5-4A66-8718-6375073A9A2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1CD369C-EACD-407D-AF2B-58A21D151FE6}"/>
              </a:ext>
            </a:extLst>
          </p:cNvPr>
          <p:cNvSpPr>
            <a:spLocks noGrp="1"/>
          </p:cNvSpPr>
          <p:nvPr>
            <p:ph type="sldNum" sz="quarter" idx="12"/>
          </p:nvPr>
        </p:nvSpPr>
        <p:spPr/>
        <p:txBody>
          <a:bodyPr/>
          <a:lstStyle/>
          <a:p>
            <a:fld id="{3AE77B04-1618-4B35-94F2-3F4CF35A996E}" type="slidenum">
              <a:rPr lang="en-GB" smtClean="0"/>
              <a:t>‹#›</a:t>
            </a:fld>
            <a:endParaRPr lang="en-GB" dirty="0"/>
          </a:p>
        </p:txBody>
      </p:sp>
    </p:spTree>
    <p:extLst>
      <p:ext uri="{BB962C8B-B14F-4D97-AF65-F5344CB8AC3E}">
        <p14:creationId xmlns:p14="http://schemas.microsoft.com/office/powerpoint/2010/main" val="368681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512-0BFA-421A-AF70-7946E9B02BB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43A163-4BE5-4FF6-8A65-B0B17FAB60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E5C29F-C643-4FB1-B6E9-F8F293C62D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8A35F5E-2E11-4A7C-B4BB-4CC8F9BE49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7E3942-8D59-4A78-8883-0BB8825C0E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4F58DAE-EFB4-42F9-BC57-8409E66FBC06}"/>
              </a:ext>
            </a:extLst>
          </p:cNvPr>
          <p:cNvSpPr>
            <a:spLocks noGrp="1"/>
          </p:cNvSpPr>
          <p:nvPr>
            <p:ph type="dt" sz="half" idx="10"/>
          </p:nvPr>
        </p:nvSpPr>
        <p:spPr/>
        <p:txBody>
          <a:bodyPr/>
          <a:lstStyle/>
          <a:p>
            <a:fld id="{004BE7E0-ED2F-43E7-886C-FF46C284A445}" type="datetimeFigureOut">
              <a:rPr lang="en-GB" smtClean="0"/>
              <a:t>17/09/2020</a:t>
            </a:fld>
            <a:endParaRPr lang="en-GB" dirty="0"/>
          </a:p>
        </p:txBody>
      </p:sp>
      <p:sp>
        <p:nvSpPr>
          <p:cNvPr id="8" name="Footer Placeholder 7">
            <a:extLst>
              <a:ext uri="{FF2B5EF4-FFF2-40B4-BE49-F238E27FC236}">
                <a16:creationId xmlns:a16="http://schemas.microsoft.com/office/drawing/2014/main" id="{454D90EF-CB9F-440A-BA80-D70449D10945}"/>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B9A16E9F-101E-4CD4-93D6-9FBC4152A8A7}"/>
              </a:ext>
            </a:extLst>
          </p:cNvPr>
          <p:cNvSpPr>
            <a:spLocks noGrp="1"/>
          </p:cNvSpPr>
          <p:nvPr>
            <p:ph type="sldNum" sz="quarter" idx="12"/>
          </p:nvPr>
        </p:nvSpPr>
        <p:spPr/>
        <p:txBody>
          <a:bodyPr/>
          <a:lstStyle/>
          <a:p>
            <a:fld id="{3AE77B04-1618-4B35-94F2-3F4CF35A996E}" type="slidenum">
              <a:rPr lang="en-GB" smtClean="0"/>
              <a:t>‹#›</a:t>
            </a:fld>
            <a:endParaRPr lang="en-GB" dirty="0"/>
          </a:p>
        </p:txBody>
      </p:sp>
    </p:spTree>
    <p:extLst>
      <p:ext uri="{BB962C8B-B14F-4D97-AF65-F5344CB8AC3E}">
        <p14:creationId xmlns:p14="http://schemas.microsoft.com/office/powerpoint/2010/main" val="425291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A507F-BA45-4F17-A01D-278E40B52E1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B9A07E3-D345-4B8A-9C85-A7144ADF1FFD}"/>
              </a:ext>
            </a:extLst>
          </p:cNvPr>
          <p:cNvSpPr>
            <a:spLocks noGrp="1"/>
          </p:cNvSpPr>
          <p:nvPr>
            <p:ph type="dt" sz="half" idx="10"/>
          </p:nvPr>
        </p:nvSpPr>
        <p:spPr/>
        <p:txBody>
          <a:bodyPr/>
          <a:lstStyle/>
          <a:p>
            <a:fld id="{004BE7E0-ED2F-43E7-886C-FF46C284A445}" type="datetimeFigureOut">
              <a:rPr lang="en-GB" smtClean="0"/>
              <a:t>17/09/2020</a:t>
            </a:fld>
            <a:endParaRPr lang="en-GB" dirty="0"/>
          </a:p>
        </p:txBody>
      </p:sp>
      <p:sp>
        <p:nvSpPr>
          <p:cNvPr id="4" name="Footer Placeholder 3">
            <a:extLst>
              <a:ext uri="{FF2B5EF4-FFF2-40B4-BE49-F238E27FC236}">
                <a16:creationId xmlns:a16="http://schemas.microsoft.com/office/drawing/2014/main" id="{2BC9FD8E-AB1D-4432-B6C6-9301FFD707C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55ECE246-D39D-4ED1-99F0-A0290AA8473B}"/>
              </a:ext>
            </a:extLst>
          </p:cNvPr>
          <p:cNvSpPr>
            <a:spLocks noGrp="1"/>
          </p:cNvSpPr>
          <p:nvPr>
            <p:ph type="sldNum" sz="quarter" idx="12"/>
          </p:nvPr>
        </p:nvSpPr>
        <p:spPr/>
        <p:txBody>
          <a:bodyPr/>
          <a:lstStyle/>
          <a:p>
            <a:fld id="{3AE77B04-1618-4B35-94F2-3F4CF35A996E}" type="slidenum">
              <a:rPr lang="en-GB" smtClean="0"/>
              <a:t>‹#›</a:t>
            </a:fld>
            <a:endParaRPr lang="en-GB" dirty="0"/>
          </a:p>
        </p:txBody>
      </p:sp>
    </p:spTree>
    <p:extLst>
      <p:ext uri="{BB962C8B-B14F-4D97-AF65-F5344CB8AC3E}">
        <p14:creationId xmlns:p14="http://schemas.microsoft.com/office/powerpoint/2010/main" val="3067065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81345B-258F-4700-B142-68F2D1C49CB6}"/>
              </a:ext>
            </a:extLst>
          </p:cNvPr>
          <p:cNvSpPr>
            <a:spLocks noGrp="1"/>
          </p:cNvSpPr>
          <p:nvPr>
            <p:ph type="dt" sz="half" idx="10"/>
          </p:nvPr>
        </p:nvSpPr>
        <p:spPr/>
        <p:txBody>
          <a:bodyPr/>
          <a:lstStyle/>
          <a:p>
            <a:fld id="{004BE7E0-ED2F-43E7-886C-FF46C284A445}" type="datetimeFigureOut">
              <a:rPr lang="en-GB" smtClean="0"/>
              <a:t>17/09/2020</a:t>
            </a:fld>
            <a:endParaRPr lang="en-GB" dirty="0"/>
          </a:p>
        </p:txBody>
      </p:sp>
      <p:sp>
        <p:nvSpPr>
          <p:cNvPr id="3" name="Footer Placeholder 2">
            <a:extLst>
              <a:ext uri="{FF2B5EF4-FFF2-40B4-BE49-F238E27FC236}">
                <a16:creationId xmlns:a16="http://schemas.microsoft.com/office/drawing/2014/main" id="{FF49C65C-DF92-4BB1-ACAE-C6CA4289B5F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43A5F2D4-9D6B-4994-B328-23FD2C24B075}"/>
              </a:ext>
            </a:extLst>
          </p:cNvPr>
          <p:cNvSpPr>
            <a:spLocks noGrp="1"/>
          </p:cNvSpPr>
          <p:nvPr>
            <p:ph type="sldNum" sz="quarter" idx="12"/>
          </p:nvPr>
        </p:nvSpPr>
        <p:spPr/>
        <p:txBody>
          <a:bodyPr/>
          <a:lstStyle/>
          <a:p>
            <a:fld id="{3AE77B04-1618-4B35-94F2-3F4CF35A996E}" type="slidenum">
              <a:rPr lang="en-GB" smtClean="0"/>
              <a:t>‹#›</a:t>
            </a:fld>
            <a:endParaRPr lang="en-GB" dirty="0"/>
          </a:p>
        </p:txBody>
      </p:sp>
    </p:spTree>
    <p:extLst>
      <p:ext uri="{BB962C8B-B14F-4D97-AF65-F5344CB8AC3E}">
        <p14:creationId xmlns:p14="http://schemas.microsoft.com/office/powerpoint/2010/main" val="331352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3F2BD-6968-4CC3-86FD-607A6580F9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222DDF-F54E-412D-87A8-FE964BF996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4143FC0-EE38-48ED-AE68-5D76684F3B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FC40C7-2EFD-4314-A9D7-E80E0BA30646}"/>
              </a:ext>
            </a:extLst>
          </p:cNvPr>
          <p:cNvSpPr>
            <a:spLocks noGrp="1"/>
          </p:cNvSpPr>
          <p:nvPr>
            <p:ph type="dt" sz="half" idx="10"/>
          </p:nvPr>
        </p:nvSpPr>
        <p:spPr/>
        <p:txBody>
          <a:bodyPr/>
          <a:lstStyle/>
          <a:p>
            <a:fld id="{004BE7E0-ED2F-43E7-886C-FF46C284A445}" type="datetimeFigureOut">
              <a:rPr lang="en-GB" smtClean="0"/>
              <a:t>17/09/2020</a:t>
            </a:fld>
            <a:endParaRPr lang="en-GB" dirty="0"/>
          </a:p>
        </p:txBody>
      </p:sp>
      <p:sp>
        <p:nvSpPr>
          <p:cNvPr id="6" name="Footer Placeholder 5">
            <a:extLst>
              <a:ext uri="{FF2B5EF4-FFF2-40B4-BE49-F238E27FC236}">
                <a16:creationId xmlns:a16="http://schemas.microsoft.com/office/drawing/2014/main" id="{7C29E733-35A6-467A-A0E0-54F32FCC26F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DAA50CE-736F-4294-82E6-1C5E3AE4E5F7}"/>
              </a:ext>
            </a:extLst>
          </p:cNvPr>
          <p:cNvSpPr>
            <a:spLocks noGrp="1"/>
          </p:cNvSpPr>
          <p:nvPr>
            <p:ph type="sldNum" sz="quarter" idx="12"/>
          </p:nvPr>
        </p:nvSpPr>
        <p:spPr/>
        <p:txBody>
          <a:bodyPr/>
          <a:lstStyle/>
          <a:p>
            <a:fld id="{3AE77B04-1618-4B35-94F2-3F4CF35A996E}" type="slidenum">
              <a:rPr lang="en-GB" smtClean="0"/>
              <a:t>‹#›</a:t>
            </a:fld>
            <a:endParaRPr lang="en-GB" dirty="0"/>
          </a:p>
        </p:txBody>
      </p:sp>
    </p:spTree>
    <p:extLst>
      <p:ext uri="{BB962C8B-B14F-4D97-AF65-F5344CB8AC3E}">
        <p14:creationId xmlns:p14="http://schemas.microsoft.com/office/powerpoint/2010/main" val="2548247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95E56-B2AC-46EE-B86C-0A2D2B77B5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BC077D7-DE02-4C87-ADA2-5B07A20747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E9804601-FB2E-45DE-8EF3-12AF7E7985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ABE2B-A1E9-484C-BABE-55C9A31AAC9E}"/>
              </a:ext>
            </a:extLst>
          </p:cNvPr>
          <p:cNvSpPr>
            <a:spLocks noGrp="1"/>
          </p:cNvSpPr>
          <p:nvPr>
            <p:ph type="dt" sz="half" idx="10"/>
          </p:nvPr>
        </p:nvSpPr>
        <p:spPr/>
        <p:txBody>
          <a:bodyPr/>
          <a:lstStyle/>
          <a:p>
            <a:fld id="{004BE7E0-ED2F-43E7-886C-FF46C284A445}" type="datetimeFigureOut">
              <a:rPr lang="en-GB" smtClean="0"/>
              <a:t>17/09/2020</a:t>
            </a:fld>
            <a:endParaRPr lang="en-GB" dirty="0"/>
          </a:p>
        </p:txBody>
      </p:sp>
      <p:sp>
        <p:nvSpPr>
          <p:cNvPr id="6" name="Footer Placeholder 5">
            <a:extLst>
              <a:ext uri="{FF2B5EF4-FFF2-40B4-BE49-F238E27FC236}">
                <a16:creationId xmlns:a16="http://schemas.microsoft.com/office/drawing/2014/main" id="{5EB8140D-5213-460B-B6E6-F2D8B29736B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36A7CFD-EDBF-408A-B76B-76DDE29A35A1}"/>
              </a:ext>
            </a:extLst>
          </p:cNvPr>
          <p:cNvSpPr>
            <a:spLocks noGrp="1"/>
          </p:cNvSpPr>
          <p:nvPr>
            <p:ph type="sldNum" sz="quarter" idx="12"/>
          </p:nvPr>
        </p:nvSpPr>
        <p:spPr/>
        <p:txBody>
          <a:bodyPr/>
          <a:lstStyle/>
          <a:p>
            <a:fld id="{3AE77B04-1618-4B35-94F2-3F4CF35A996E}" type="slidenum">
              <a:rPr lang="en-GB" smtClean="0"/>
              <a:t>‹#›</a:t>
            </a:fld>
            <a:endParaRPr lang="en-GB" dirty="0"/>
          </a:p>
        </p:txBody>
      </p:sp>
    </p:spTree>
    <p:extLst>
      <p:ext uri="{BB962C8B-B14F-4D97-AF65-F5344CB8AC3E}">
        <p14:creationId xmlns:p14="http://schemas.microsoft.com/office/powerpoint/2010/main" val="1749596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531718-9A5D-4E05-8172-7CE7F7BDAD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214C28-24D0-430C-94CF-6AC9CB8638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1AF729-D0D6-4845-B4F7-56AEA29242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BE7E0-ED2F-43E7-886C-FF46C284A445}" type="datetimeFigureOut">
              <a:rPr lang="en-GB" smtClean="0"/>
              <a:t>17/09/2020</a:t>
            </a:fld>
            <a:endParaRPr lang="en-GB" dirty="0"/>
          </a:p>
        </p:txBody>
      </p:sp>
      <p:sp>
        <p:nvSpPr>
          <p:cNvPr id="5" name="Footer Placeholder 4">
            <a:extLst>
              <a:ext uri="{FF2B5EF4-FFF2-40B4-BE49-F238E27FC236}">
                <a16:creationId xmlns:a16="http://schemas.microsoft.com/office/drawing/2014/main" id="{616CCA83-D410-4271-9639-DAC9BCB326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BA8F8E3C-C151-4048-ADA9-010E1667DA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E77B04-1618-4B35-94F2-3F4CF35A996E}" type="slidenum">
              <a:rPr lang="en-GB" smtClean="0"/>
              <a:t>‹#›</a:t>
            </a:fld>
            <a:endParaRPr lang="en-GB" dirty="0"/>
          </a:p>
        </p:txBody>
      </p:sp>
    </p:spTree>
    <p:extLst>
      <p:ext uri="{BB962C8B-B14F-4D97-AF65-F5344CB8AC3E}">
        <p14:creationId xmlns:p14="http://schemas.microsoft.com/office/powerpoint/2010/main" val="2347386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lliswhittam.com/blog/reasonably-practicable-mea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779BE9-4CFB-4702-A7C5-E3AFBECD7186}"/>
              </a:ext>
            </a:extLst>
          </p:cNvPr>
          <p:cNvSpPr>
            <a:spLocks noGrp="1"/>
          </p:cNvSpPr>
          <p:nvPr>
            <p:ph idx="1"/>
          </p:nvPr>
        </p:nvSpPr>
        <p:spPr>
          <a:xfrm>
            <a:off x="623596" y="4284080"/>
            <a:ext cx="10515600" cy="2405970"/>
          </a:xfrm>
        </p:spPr>
        <p:txBody>
          <a:bodyPr/>
          <a:lstStyle/>
          <a:p>
            <a:pPr marL="1828800" lvl="4" indent="0">
              <a:buNone/>
            </a:pPr>
            <a:endParaRPr lang="en-GB" dirty="0"/>
          </a:p>
          <a:p>
            <a:pPr marL="1828800" lvl="4" indent="0">
              <a:buNone/>
            </a:pPr>
            <a:r>
              <a:rPr lang="en-GB" sz="3200" b="1" dirty="0">
                <a:solidFill>
                  <a:srgbClr val="0070C0"/>
                </a:solidFill>
                <a:latin typeface="Comic Sans MS" panose="030F0702030302020204" pitchFamily="66" charset="0"/>
                <a:cs typeface="Arial" panose="020B0604020202020204" pitchFamily="34" charset="0"/>
              </a:rPr>
              <a:t>An Introduction to Health &amp; Safety at 				Work.</a:t>
            </a:r>
          </a:p>
        </p:txBody>
      </p:sp>
      <p:pic>
        <p:nvPicPr>
          <p:cNvPr id="4" name="Picture 3">
            <a:extLst>
              <a:ext uri="{FF2B5EF4-FFF2-40B4-BE49-F238E27FC236}">
                <a16:creationId xmlns:a16="http://schemas.microsoft.com/office/drawing/2014/main" id="{C47CB738-4543-4512-9A1C-710AB807418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25820" y="1295853"/>
            <a:ext cx="2911151" cy="210282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90225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21C0B-BB0C-4623-AE45-18A8C97A3E81}"/>
              </a:ext>
            </a:extLst>
          </p:cNvPr>
          <p:cNvSpPr>
            <a:spLocks noGrp="1"/>
          </p:cNvSpPr>
          <p:nvPr>
            <p:ph type="title"/>
          </p:nvPr>
        </p:nvSpPr>
        <p:spPr/>
        <p:txBody>
          <a:bodyPr>
            <a:normAutofit/>
          </a:bodyPr>
          <a:lstStyle/>
          <a:p>
            <a:r>
              <a:rPr lang="en-GB" sz="3200" dirty="0">
                <a:solidFill>
                  <a:srgbClr val="C00000"/>
                </a:solidFill>
                <a:latin typeface="Comic Sans MS" panose="030F0702030302020204" pitchFamily="66" charset="0"/>
              </a:rPr>
              <a:t>9. </a:t>
            </a:r>
            <a:r>
              <a:rPr lang="en-GB" sz="3200" b="1" dirty="0">
                <a:solidFill>
                  <a:srgbClr val="0070C0"/>
                </a:solidFill>
                <a:latin typeface="Comic Sans MS" panose="030F0702030302020204" pitchFamily="66" charset="0"/>
              </a:rPr>
              <a:t>Action Points for all employees.</a:t>
            </a:r>
          </a:p>
        </p:txBody>
      </p:sp>
      <p:sp>
        <p:nvSpPr>
          <p:cNvPr id="3" name="Content Placeholder 2">
            <a:extLst>
              <a:ext uri="{FF2B5EF4-FFF2-40B4-BE49-F238E27FC236}">
                <a16:creationId xmlns:a16="http://schemas.microsoft.com/office/drawing/2014/main" id="{2212F5C8-6156-4EBB-864D-4E99448606A6}"/>
              </a:ext>
            </a:extLst>
          </p:cNvPr>
          <p:cNvSpPr>
            <a:spLocks noGrp="1"/>
          </p:cNvSpPr>
          <p:nvPr>
            <p:ph idx="1"/>
          </p:nvPr>
        </p:nvSpPr>
        <p:spPr/>
        <p:txBody>
          <a:bodyPr>
            <a:normAutofit/>
          </a:bodyPr>
          <a:lstStyle/>
          <a:p>
            <a:pPr>
              <a:buFont typeface="Wingdings" panose="05000000000000000000" pitchFamily="2" charset="2"/>
              <a:buChar char="Ø"/>
            </a:pPr>
            <a:r>
              <a:rPr lang="en-GB" sz="2000" b="1" dirty="0">
                <a:solidFill>
                  <a:srgbClr val="C00000"/>
                </a:solidFill>
                <a:latin typeface="Comic Sans MS" panose="030F0702030302020204" pitchFamily="66" charset="0"/>
              </a:rPr>
              <a:t>Follow the Company policies and procedures. </a:t>
            </a:r>
          </a:p>
          <a:p>
            <a:pPr>
              <a:buFont typeface="Wingdings" panose="05000000000000000000" pitchFamily="2" charset="2"/>
              <a:buChar char="Ø"/>
            </a:pPr>
            <a:r>
              <a:rPr lang="en-GB" sz="2000" b="1" dirty="0">
                <a:solidFill>
                  <a:srgbClr val="C00000"/>
                </a:solidFill>
                <a:latin typeface="Comic Sans MS" panose="030F0702030302020204" pitchFamily="66" charset="0"/>
              </a:rPr>
              <a:t>Report any accidents, incidents, concerns or issues immediately to the office.</a:t>
            </a:r>
          </a:p>
          <a:p>
            <a:pPr>
              <a:buFont typeface="Wingdings" panose="05000000000000000000" pitchFamily="2" charset="2"/>
              <a:buChar char="Ø"/>
            </a:pPr>
            <a:r>
              <a:rPr lang="en-GB" sz="2000" b="1" dirty="0">
                <a:solidFill>
                  <a:srgbClr val="C00000"/>
                </a:solidFill>
                <a:latin typeface="Comic Sans MS" panose="030F0702030302020204" pitchFamily="66" charset="0"/>
              </a:rPr>
              <a:t>Work in a manner which will not put yourself, your work colleagues and Service Users open to risk of harm.</a:t>
            </a:r>
          </a:p>
          <a:p>
            <a:pPr>
              <a:buFont typeface="Wingdings" panose="05000000000000000000" pitchFamily="2" charset="2"/>
              <a:buChar char="Ø"/>
            </a:pPr>
            <a:r>
              <a:rPr lang="en-GB" sz="2000" b="1" dirty="0">
                <a:solidFill>
                  <a:srgbClr val="C00000"/>
                </a:solidFill>
                <a:latin typeface="Comic Sans MS" panose="030F0702030302020204" pitchFamily="66" charset="0"/>
              </a:rPr>
              <a:t>Always wear your PPE (&amp; Face Masks until otherwise advised)</a:t>
            </a:r>
          </a:p>
          <a:p>
            <a:pPr>
              <a:buFont typeface="Wingdings" panose="05000000000000000000" pitchFamily="2" charset="2"/>
              <a:buChar char="Ø"/>
            </a:pPr>
            <a:r>
              <a:rPr lang="en-GB" sz="2000" b="1" dirty="0">
                <a:solidFill>
                  <a:srgbClr val="C00000"/>
                </a:solidFill>
                <a:latin typeface="Comic Sans MS" panose="030F0702030302020204" pitchFamily="66" charset="0"/>
              </a:rPr>
              <a:t>Check Service User equipment is working properly prior to use.</a:t>
            </a:r>
          </a:p>
          <a:p>
            <a:pPr>
              <a:buFont typeface="Wingdings" panose="05000000000000000000" pitchFamily="2" charset="2"/>
              <a:buChar char="Ø"/>
            </a:pPr>
            <a:r>
              <a:rPr lang="en-GB" sz="2000" b="1" dirty="0">
                <a:solidFill>
                  <a:srgbClr val="C00000"/>
                </a:solidFill>
                <a:latin typeface="Comic Sans MS" panose="030F0702030302020204" pitchFamily="66" charset="0"/>
              </a:rPr>
              <a:t>Keep Service User premises as neat and tidy as possible.</a:t>
            </a:r>
          </a:p>
          <a:p>
            <a:pPr>
              <a:buFont typeface="Wingdings" panose="05000000000000000000" pitchFamily="2" charset="2"/>
              <a:buChar char="Ø"/>
            </a:pPr>
            <a:r>
              <a:rPr lang="en-GB" sz="2000" b="1" dirty="0">
                <a:solidFill>
                  <a:srgbClr val="C00000"/>
                </a:solidFill>
                <a:latin typeface="Comic Sans MS" panose="030F0702030302020204" pitchFamily="66" charset="0"/>
              </a:rPr>
              <a:t>If in doubt about anything, contact office for advice.</a:t>
            </a:r>
          </a:p>
          <a:p>
            <a:pPr>
              <a:buFont typeface="Wingdings" panose="05000000000000000000" pitchFamily="2" charset="2"/>
              <a:buChar char="Ø"/>
            </a:pPr>
            <a:endParaRPr lang="en-GB" sz="2000" dirty="0"/>
          </a:p>
          <a:p>
            <a:pPr>
              <a:buFont typeface="Wingdings" panose="05000000000000000000" pitchFamily="2" charset="2"/>
              <a:buChar char="Ø"/>
            </a:pPr>
            <a:endParaRPr lang="en-GB" dirty="0"/>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3116380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79F9B-8525-4FDB-BACB-5842FCE7FF0B}"/>
              </a:ext>
            </a:extLst>
          </p:cNvPr>
          <p:cNvSpPr>
            <a:spLocks noGrp="1"/>
          </p:cNvSpPr>
          <p:nvPr>
            <p:ph type="title"/>
          </p:nvPr>
        </p:nvSpPr>
        <p:spPr/>
        <p:txBody>
          <a:bodyPr>
            <a:normAutofit/>
          </a:bodyPr>
          <a:lstStyle/>
          <a:p>
            <a:r>
              <a:rPr lang="en-GB" sz="3200" b="1" dirty="0">
                <a:solidFill>
                  <a:srgbClr val="0070C0"/>
                </a:solidFill>
                <a:latin typeface="Comic Sans MS" panose="030F0702030302020204" pitchFamily="66" charset="0"/>
              </a:rPr>
              <a:t>1.Laws relating to Health &amp; Safety at Work.</a:t>
            </a:r>
          </a:p>
        </p:txBody>
      </p:sp>
      <p:sp>
        <p:nvSpPr>
          <p:cNvPr id="3" name="Content Placeholder 2">
            <a:extLst>
              <a:ext uri="{FF2B5EF4-FFF2-40B4-BE49-F238E27FC236}">
                <a16:creationId xmlns:a16="http://schemas.microsoft.com/office/drawing/2014/main" id="{3C339E32-1CF8-4F30-A2A6-7B4957F1701D}"/>
              </a:ext>
            </a:extLst>
          </p:cNvPr>
          <p:cNvSpPr>
            <a:spLocks noGrp="1"/>
          </p:cNvSpPr>
          <p:nvPr>
            <p:ph idx="1"/>
          </p:nvPr>
        </p:nvSpPr>
        <p:spPr/>
        <p:txBody>
          <a:bodyPr>
            <a:normAutofit/>
          </a:bodyPr>
          <a:lstStyle/>
          <a:p>
            <a:pPr>
              <a:buFont typeface="Wingdings" panose="05000000000000000000" pitchFamily="2" charset="2"/>
              <a:buChar char="Ø"/>
            </a:pPr>
            <a:r>
              <a:rPr lang="en-GB" sz="2400" b="1" dirty="0">
                <a:solidFill>
                  <a:srgbClr val="C00000"/>
                </a:solidFill>
                <a:latin typeface="Comic Sans MS" panose="030F0702030302020204" pitchFamily="66" charset="0"/>
              </a:rPr>
              <a:t>The main one is</a:t>
            </a:r>
            <a:r>
              <a:rPr lang="en-GB" sz="2400" b="1" dirty="0">
                <a:solidFill>
                  <a:srgbClr val="0070C0"/>
                </a:solidFill>
                <a:latin typeface="Comic Sans MS" panose="030F0702030302020204" pitchFamily="66" charset="0"/>
              </a:rPr>
              <a:t> The Health &amp; Safety at Work Act 1974</a:t>
            </a:r>
          </a:p>
          <a:p>
            <a:pPr>
              <a:buFont typeface="Wingdings" panose="05000000000000000000" pitchFamily="2" charset="2"/>
              <a:buChar char="Ø"/>
            </a:pPr>
            <a:r>
              <a:rPr lang="en-GB" sz="2400" b="1" dirty="0">
                <a:solidFill>
                  <a:srgbClr val="0070C0"/>
                </a:solidFill>
                <a:latin typeface="Comic Sans MS" panose="030F0702030302020204" pitchFamily="66" charset="0"/>
              </a:rPr>
              <a:t>The Management of Health &amp; Safety Regulations 1999 – </a:t>
            </a:r>
            <a:r>
              <a:rPr lang="en-GB" sz="2400" b="1" dirty="0">
                <a:solidFill>
                  <a:srgbClr val="C00000"/>
                </a:solidFill>
                <a:latin typeface="Comic Sans MS" panose="030F0702030302020204" pitchFamily="66" charset="0"/>
              </a:rPr>
              <a:t>recording, reporting and evaluating all serious incidents.</a:t>
            </a:r>
          </a:p>
          <a:p>
            <a:pPr>
              <a:buFont typeface="Wingdings" panose="05000000000000000000" pitchFamily="2" charset="2"/>
              <a:buChar char="Ø"/>
            </a:pPr>
            <a:r>
              <a:rPr lang="en-GB" sz="2400" b="1" dirty="0">
                <a:solidFill>
                  <a:srgbClr val="0070C0"/>
                </a:solidFill>
                <a:latin typeface="Comic Sans MS" panose="030F0702030302020204" pitchFamily="66" charset="0"/>
              </a:rPr>
              <a:t>RIDDOR</a:t>
            </a:r>
            <a:r>
              <a:rPr lang="en-GB" sz="2400" b="1" dirty="0">
                <a:solidFill>
                  <a:srgbClr val="C00000"/>
                </a:solidFill>
                <a:latin typeface="Comic Sans MS" panose="030F0702030302020204" pitchFamily="66" charset="0"/>
              </a:rPr>
              <a:t> – The reporting of Injuries, Diseases and Dangerous Occurrences Regulations 2013.</a:t>
            </a:r>
          </a:p>
          <a:p>
            <a:pPr>
              <a:buFont typeface="Wingdings" panose="05000000000000000000" pitchFamily="2" charset="2"/>
              <a:buChar char="Ø"/>
            </a:pPr>
            <a:r>
              <a:rPr lang="en-GB" sz="2400" b="1" dirty="0">
                <a:solidFill>
                  <a:srgbClr val="0070C0"/>
                </a:solidFill>
                <a:latin typeface="Comic Sans MS" panose="030F0702030302020204" pitchFamily="66" charset="0"/>
              </a:rPr>
              <a:t>COSHH</a:t>
            </a:r>
            <a:r>
              <a:rPr lang="en-GB" sz="2400" b="1" dirty="0">
                <a:solidFill>
                  <a:srgbClr val="C00000"/>
                </a:solidFill>
                <a:latin typeface="Comic Sans MS" panose="030F0702030302020204" pitchFamily="66" charset="0"/>
              </a:rPr>
              <a:t> – The Control of substances Hazardous to Health Regulations 2002 –Assessing risks of potentially harmful substances e.g. cleaning materials and medication.</a:t>
            </a:r>
          </a:p>
          <a:p>
            <a:pPr>
              <a:buFont typeface="Wingdings" panose="05000000000000000000" pitchFamily="2" charset="2"/>
              <a:buChar char="Ø"/>
            </a:pPr>
            <a:r>
              <a:rPr lang="en-GB" sz="2400" b="1" dirty="0">
                <a:solidFill>
                  <a:srgbClr val="0070C0"/>
                </a:solidFill>
                <a:latin typeface="Comic Sans MS" panose="030F0702030302020204" pitchFamily="66" charset="0"/>
              </a:rPr>
              <a:t>PUWER</a:t>
            </a:r>
            <a:r>
              <a:rPr lang="en-GB" sz="2400" b="1" dirty="0">
                <a:solidFill>
                  <a:srgbClr val="C00000"/>
                </a:solidFill>
                <a:latin typeface="Comic Sans MS" panose="030F0702030302020204" pitchFamily="66" charset="0"/>
              </a:rPr>
              <a:t> – The Provisions and Use of Work Equipment 1998 – equipment must be fit for purpose, regularly inspected and operated only by trained staff.</a:t>
            </a:r>
          </a:p>
        </p:txBody>
      </p:sp>
    </p:spTree>
    <p:extLst>
      <p:ext uri="{BB962C8B-B14F-4D97-AF65-F5344CB8AC3E}">
        <p14:creationId xmlns:p14="http://schemas.microsoft.com/office/powerpoint/2010/main" val="1910389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D2961-5B9D-4BF4-97AF-996389708A6F}"/>
              </a:ext>
            </a:extLst>
          </p:cNvPr>
          <p:cNvSpPr>
            <a:spLocks noGrp="1"/>
          </p:cNvSpPr>
          <p:nvPr>
            <p:ph type="title"/>
          </p:nvPr>
        </p:nvSpPr>
        <p:spPr/>
        <p:txBody>
          <a:bodyPr/>
          <a:lstStyle/>
          <a:p>
            <a:r>
              <a:rPr lang="en-GB" sz="3600" b="1" dirty="0">
                <a:solidFill>
                  <a:srgbClr val="C00000"/>
                </a:solidFill>
                <a:latin typeface="Comic Sans MS" panose="030F0702030302020204" pitchFamily="66" charset="0"/>
              </a:rPr>
              <a:t>2.</a:t>
            </a:r>
            <a:r>
              <a:rPr lang="en-GB" b="1" dirty="0">
                <a:solidFill>
                  <a:srgbClr val="C00000"/>
                </a:solidFill>
              </a:rPr>
              <a:t> </a:t>
            </a:r>
            <a:r>
              <a:rPr lang="en-GB" sz="3200" b="1" dirty="0">
                <a:solidFill>
                  <a:srgbClr val="0070C0"/>
                </a:solidFill>
                <a:latin typeface="Comic Sans MS" panose="030F0702030302020204" pitchFamily="66" charset="0"/>
                <a:cs typeface="Arial" panose="020B0604020202020204" pitchFamily="34" charset="0"/>
              </a:rPr>
              <a:t>Health and Safety @Work act 1974</a:t>
            </a:r>
          </a:p>
        </p:txBody>
      </p:sp>
      <p:sp>
        <p:nvSpPr>
          <p:cNvPr id="3" name="Content Placeholder 2">
            <a:extLst>
              <a:ext uri="{FF2B5EF4-FFF2-40B4-BE49-F238E27FC236}">
                <a16:creationId xmlns:a16="http://schemas.microsoft.com/office/drawing/2014/main" id="{23BF9DA3-FF66-41FB-B197-D4ECC48AF3D8}"/>
              </a:ext>
            </a:extLst>
          </p:cNvPr>
          <p:cNvSpPr>
            <a:spLocks noGrp="1"/>
          </p:cNvSpPr>
          <p:nvPr>
            <p:ph idx="1"/>
          </p:nvPr>
        </p:nvSpPr>
        <p:spPr/>
        <p:txBody>
          <a:bodyPr/>
          <a:lstStyle/>
          <a:p>
            <a:r>
              <a:rPr lang="en-GB" b="1" dirty="0">
                <a:solidFill>
                  <a:srgbClr val="C00000"/>
                </a:solidFill>
                <a:latin typeface="Comic Sans MS" panose="030F0702030302020204" pitchFamily="66" charset="0"/>
              </a:rPr>
              <a:t>There are two main responsibilities within the 1974 Health &amp; Safety at Work Act namely:</a:t>
            </a:r>
          </a:p>
          <a:p>
            <a:pPr marL="0" indent="0">
              <a:buNone/>
            </a:pPr>
            <a:endParaRPr lang="en-GB" b="1" dirty="0">
              <a:solidFill>
                <a:srgbClr val="C00000"/>
              </a:solidFill>
              <a:latin typeface="Comic Sans MS" panose="030F0702030302020204" pitchFamily="66" charset="0"/>
            </a:endParaRPr>
          </a:p>
          <a:p>
            <a:r>
              <a:rPr lang="en-GB" b="1" dirty="0">
                <a:solidFill>
                  <a:srgbClr val="C00000"/>
                </a:solidFill>
                <a:latin typeface="Comic Sans MS" panose="030F0702030302020204" pitchFamily="66" charset="0"/>
              </a:rPr>
              <a:t>Responsibilities of the Employers</a:t>
            </a:r>
          </a:p>
          <a:p>
            <a:pPr marL="0" indent="0">
              <a:buNone/>
            </a:pPr>
            <a:endParaRPr lang="en-GB" b="1" dirty="0">
              <a:solidFill>
                <a:srgbClr val="C00000"/>
              </a:solidFill>
              <a:latin typeface="Comic Sans MS" panose="030F0702030302020204" pitchFamily="66" charset="0"/>
            </a:endParaRPr>
          </a:p>
          <a:p>
            <a:r>
              <a:rPr lang="en-GB" b="1" dirty="0">
                <a:solidFill>
                  <a:srgbClr val="C00000"/>
                </a:solidFill>
                <a:latin typeface="Comic Sans MS" panose="030F0702030302020204" pitchFamily="66" charset="0"/>
              </a:rPr>
              <a:t>Responsibilities of the Employee.</a:t>
            </a:r>
          </a:p>
          <a:p>
            <a:pPr marL="0" indent="0">
              <a:buNone/>
            </a:pPr>
            <a:endParaRPr lang="en-GB" dirty="0">
              <a:latin typeface="Comic Sans MS" panose="030F0702030302020204" pitchFamily="66" charset="0"/>
            </a:endParaRPr>
          </a:p>
          <a:p>
            <a:endParaRPr lang="en-GB" dirty="0"/>
          </a:p>
        </p:txBody>
      </p:sp>
    </p:spTree>
    <p:extLst>
      <p:ext uri="{BB962C8B-B14F-4D97-AF65-F5344CB8AC3E}">
        <p14:creationId xmlns:p14="http://schemas.microsoft.com/office/powerpoint/2010/main" val="3612039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AE44C-231F-4157-916F-0B7084AE03E1}"/>
              </a:ext>
            </a:extLst>
          </p:cNvPr>
          <p:cNvSpPr>
            <a:spLocks noGrp="1"/>
          </p:cNvSpPr>
          <p:nvPr>
            <p:ph type="title"/>
          </p:nvPr>
        </p:nvSpPr>
        <p:spPr/>
        <p:txBody>
          <a:bodyPr/>
          <a:lstStyle/>
          <a:p>
            <a:r>
              <a:rPr lang="en-GB" sz="3200" b="1" dirty="0">
                <a:solidFill>
                  <a:srgbClr val="C00000"/>
                </a:solidFill>
                <a:latin typeface="Comic Sans MS" panose="030F0702030302020204" pitchFamily="66" charset="0"/>
              </a:rPr>
              <a:t>3.</a:t>
            </a:r>
            <a:r>
              <a:rPr lang="en-GB" sz="3200" b="1" dirty="0">
                <a:solidFill>
                  <a:srgbClr val="C00000"/>
                </a:solidFill>
              </a:rPr>
              <a:t> </a:t>
            </a:r>
            <a:r>
              <a:rPr lang="en-GB" sz="3200" b="1" dirty="0">
                <a:solidFill>
                  <a:srgbClr val="0070C0"/>
                </a:solidFill>
                <a:latin typeface="Comic Sans MS" panose="030F0702030302020204" pitchFamily="66" charset="0"/>
                <a:cs typeface="Arial" panose="020B0604020202020204" pitchFamily="34" charset="0"/>
              </a:rPr>
              <a:t>Employers</a:t>
            </a:r>
            <a:r>
              <a:rPr lang="en-GB" sz="3200" b="1" dirty="0">
                <a:solidFill>
                  <a:srgbClr val="0070C0"/>
                </a:solidFill>
                <a:latin typeface="Comic Sans MS" panose="030F0702030302020204" pitchFamily="66" charset="0"/>
              </a:rPr>
              <a:t> </a:t>
            </a:r>
            <a:r>
              <a:rPr lang="en-GB" sz="3200" b="1" dirty="0">
                <a:solidFill>
                  <a:srgbClr val="0070C0"/>
                </a:solidFill>
                <a:latin typeface="Comic Sans MS" panose="030F0702030302020204" pitchFamily="66" charset="0"/>
                <a:cs typeface="Arial" panose="020B0604020202020204" pitchFamily="34" charset="0"/>
              </a:rPr>
              <a:t>responsibilities</a:t>
            </a:r>
            <a:r>
              <a:rPr lang="en-GB" sz="3600" b="1" dirty="0">
                <a:solidFill>
                  <a:srgbClr val="0070C0"/>
                </a:solidFill>
                <a:latin typeface="Comic Sans MS" panose="030F0702030302020204" pitchFamily="66" charset="0"/>
              </a:rPr>
              <a:t>.</a:t>
            </a:r>
          </a:p>
        </p:txBody>
      </p:sp>
      <p:sp>
        <p:nvSpPr>
          <p:cNvPr id="3" name="Content Placeholder 2">
            <a:extLst>
              <a:ext uri="{FF2B5EF4-FFF2-40B4-BE49-F238E27FC236}">
                <a16:creationId xmlns:a16="http://schemas.microsoft.com/office/drawing/2014/main" id="{ECB8A3F5-A4B8-4C3F-9209-02A4C6CB270E}"/>
              </a:ext>
            </a:extLst>
          </p:cNvPr>
          <p:cNvSpPr>
            <a:spLocks noGrp="1"/>
          </p:cNvSpPr>
          <p:nvPr>
            <p:ph idx="1"/>
          </p:nvPr>
        </p:nvSpPr>
        <p:spPr/>
        <p:txBody>
          <a:bodyPr>
            <a:noAutofit/>
          </a:bodyPr>
          <a:lstStyle/>
          <a:p>
            <a:r>
              <a:rPr lang="en-GB" sz="2000" b="1" dirty="0">
                <a:solidFill>
                  <a:srgbClr val="0070C0"/>
                </a:solidFill>
                <a:latin typeface="Comic Sans MS" panose="030F0702030302020204" pitchFamily="66" charset="0"/>
              </a:rPr>
              <a:t>The most important sections of the 1974 act are:</a:t>
            </a:r>
          </a:p>
          <a:p>
            <a:pPr>
              <a:buFont typeface="Wingdings" panose="05000000000000000000" pitchFamily="2" charset="2"/>
              <a:buChar char="Ø"/>
            </a:pPr>
            <a:r>
              <a:rPr lang="en-GB" sz="2000" b="1" dirty="0">
                <a:solidFill>
                  <a:srgbClr val="C00000"/>
                </a:solidFill>
                <a:latin typeface="Comic Sans MS" panose="030F0702030302020204" pitchFamily="66" charset="0"/>
                <a:cs typeface="Arial" panose="020B0604020202020204" pitchFamily="34" charset="0"/>
              </a:rPr>
              <a:t>Section 2 </a:t>
            </a:r>
            <a:r>
              <a:rPr lang="en-GB" sz="2000" dirty="0">
                <a:solidFill>
                  <a:srgbClr val="C00000"/>
                </a:solidFill>
                <a:latin typeface="Comic Sans MS" panose="030F0702030302020204" pitchFamily="66" charset="0"/>
                <a:cs typeface="Arial" panose="020B0604020202020204" pitchFamily="34" charset="0"/>
              </a:rPr>
              <a:t>- </a:t>
            </a:r>
            <a:r>
              <a:rPr lang="en-GB" sz="2000" b="1" i="0" dirty="0">
                <a:solidFill>
                  <a:srgbClr val="C00000"/>
                </a:solidFill>
                <a:effectLst/>
                <a:latin typeface="Comic Sans MS" panose="030F0702030302020204" pitchFamily="66" charset="0"/>
              </a:rPr>
              <a:t>This places a duty on employers to ensure, so far as is </a:t>
            </a:r>
            <a:r>
              <a:rPr lang="en-GB" sz="2000" b="1" i="0" u="none" strike="noStrike" dirty="0">
                <a:solidFill>
                  <a:srgbClr val="0070C0"/>
                </a:solidFill>
                <a:effectLst/>
                <a:latin typeface="Comic Sans MS" panose="030F0702030302020204" pitchFamily="66" charset="0"/>
                <a:hlinkClick r:id="rId2">
                  <a:extLst>
                    <a:ext uri="{A12FA001-AC4F-418D-AE19-62706E023703}">
                      <ahyp:hlinkClr xmlns:ahyp="http://schemas.microsoft.com/office/drawing/2018/hyperlinkcolor" val="tx"/>
                    </a:ext>
                  </a:extLst>
                </a:hlinkClick>
              </a:rPr>
              <a:t>reasonably practicable</a:t>
            </a:r>
            <a:r>
              <a:rPr lang="en-GB" sz="2000" b="1" i="0" dirty="0">
                <a:solidFill>
                  <a:srgbClr val="C00000"/>
                </a:solidFill>
                <a:effectLst/>
                <a:latin typeface="Comic Sans MS" panose="030F0702030302020204" pitchFamily="66" charset="0"/>
              </a:rPr>
              <a:t>, the health, safety and wellbeing of all employees at work</a:t>
            </a:r>
            <a:r>
              <a:rPr lang="en-GB" sz="2000" b="0" i="0" dirty="0">
                <a:solidFill>
                  <a:srgbClr val="C00000"/>
                </a:solidFill>
                <a:effectLst/>
                <a:latin typeface="Comic Sans MS" panose="030F0702030302020204" pitchFamily="66" charset="0"/>
              </a:rPr>
              <a:t>.</a:t>
            </a:r>
          </a:p>
          <a:p>
            <a:pPr>
              <a:buFont typeface="Wingdings" panose="05000000000000000000" pitchFamily="2" charset="2"/>
              <a:buChar char="Ø"/>
            </a:pPr>
            <a:r>
              <a:rPr lang="en-GB" sz="2000" b="1" dirty="0">
                <a:solidFill>
                  <a:srgbClr val="C00000"/>
                </a:solidFill>
                <a:latin typeface="Comic Sans MS" panose="030F0702030302020204" pitchFamily="66" charset="0"/>
                <a:cs typeface="Arial" panose="020B0604020202020204" pitchFamily="34" charset="0"/>
              </a:rPr>
              <a:t>Section 3 </a:t>
            </a:r>
            <a:r>
              <a:rPr lang="en-GB" sz="2000" b="1" dirty="0">
                <a:solidFill>
                  <a:srgbClr val="C00000"/>
                </a:solidFill>
                <a:latin typeface="Comic Sans MS" panose="030F0702030302020204" pitchFamily="66" charset="0"/>
              </a:rPr>
              <a:t>- T</a:t>
            </a:r>
            <a:r>
              <a:rPr lang="en-GB" sz="2000" b="1" i="0" dirty="0">
                <a:solidFill>
                  <a:srgbClr val="C00000"/>
                </a:solidFill>
                <a:effectLst/>
                <a:latin typeface="Comic Sans MS" panose="030F0702030302020204" pitchFamily="66" charset="0"/>
              </a:rPr>
              <a:t>his provides that employers must, so far as is </a:t>
            </a:r>
            <a:r>
              <a:rPr lang="en-GB" sz="2000" b="1" i="0" u="none" strike="noStrike" dirty="0">
                <a:solidFill>
                  <a:srgbClr val="0070C0"/>
                </a:solidFill>
                <a:effectLst/>
                <a:latin typeface="Comic Sans MS" panose="030F0702030302020204" pitchFamily="66" charset="0"/>
                <a:hlinkClick r:id="rId2">
                  <a:extLst>
                    <a:ext uri="{A12FA001-AC4F-418D-AE19-62706E023703}">
                      <ahyp:hlinkClr xmlns:ahyp="http://schemas.microsoft.com/office/drawing/2018/hyperlinkcolor" val="tx"/>
                    </a:ext>
                  </a:extLst>
                </a:hlinkClick>
              </a:rPr>
              <a:t>reasonably practicable</a:t>
            </a:r>
            <a:r>
              <a:rPr lang="en-GB" sz="2000" b="1" i="0" dirty="0">
                <a:solidFill>
                  <a:srgbClr val="C00000"/>
                </a:solidFill>
                <a:effectLst/>
                <a:latin typeface="Comic Sans MS" panose="030F0702030302020204" pitchFamily="66" charset="0"/>
              </a:rPr>
              <a:t>, ensure the health and safety of any non-employees who may be affected by the conduct of their undertaking. This includes members of the public, contractors and visitors.</a:t>
            </a:r>
          </a:p>
          <a:p>
            <a:pPr>
              <a:buFont typeface="Wingdings" panose="05000000000000000000" pitchFamily="2" charset="2"/>
              <a:buChar char="Ø"/>
            </a:pPr>
            <a:r>
              <a:rPr lang="en-GB" sz="2000" b="1" dirty="0">
                <a:solidFill>
                  <a:srgbClr val="C00000"/>
                </a:solidFill>
                <a:latin typeface="Comic Sans MS" panose="030F0702030302020204" pitchFamily="66" charset="0"/>
                <a:cs typeface="Arial" panose="020B0604020202020204" pitchFamily="34" charset="0"/>
              </a:rPr>
              <a:t>Section 7 - </a:t>
            </a:r>
            <a:r>
              <a:rPr lang="en-GB" sz="2000" b="1" dirty="0">
                <a:solidFill>
                  <a:srgbClr val="C00000"/>
                </a:solidFill>
                <a:latin typeface="Comic Sans MS" panose="030F0702030302020204" pitchFamily="66" charset="0"/>
              </a:rPr>
              <a:t>T</a:t>
            </a:r>
            <a:r>
              <a:rPr lang="en-GB" sz="2000" b="1" i="0" dirty="0">
                <a:solidFill>
                  <a:srgbClr val="C00000"/>
                </a:solidFill>
                <a:effectLst/>
                <a:latin typeface="Comic Sans MS" panose="030F0702030302020204" pitchFamily="66" charset="0"/>
              </a:rPr>
              <a:t>his states that employees themselves have a duty to take reasonable care for their own health and safety. They must also protect the health and safety of other workers and anybody else who may be affected by their actions or omissions at work.</a:t>
            </a:r>
          </a:p>
          <a:p>
            <a:pPr>
              <a:buFont typeface="Wingdings" panose="05000000000000000000" pitchFamily="2" charset="2"/>
              <a:buChar char="Ø"/>
            </a:pPr>
            <a:r>
              <a:rPr lang="en-GB" sz="2000" b="1" dirty="0">
                <a:solidFill>
                  <a:srgbClr val="C00000"/>
                </a:solidFill>
                <a:latin typeface="Comic Sans MS" panose="030F0702030302020204" pitchFamily="66" charset="0"/>
                <a:cs typeface="Arial" panose="020B0604020202020204" pitchFamily="34" charset="0"/>
              </a:rPr>
              <a:t>Section 37</a:t>
            </a:r>
            <a:r>
              <a:rPr lang="en-GB" sz="2000" b="1" dirty="0">
                <a:solidFill>
                  <a:srgbClr val="C00000"/>
                </a:solidFill>
                <a:latin typeface="Comic Sans MS" panose="030F0702030302020204" pitchFamily="66" charset="0"/>
              </a:rPr>
              <a:t>-</a:t>
            </a:r>
            <a:r>
              <a:rPr lang="en-GB" sz="2000" b="1" i="0" dirty="0">
                <a:solidFill>
                  <a:srgbClr val="C00000"/>
                </a:solidFill>
                <a:effectLst/>
                <a:latin typeface="Comic Sans MS" panose="030F0702030302020204" pitchFamily="66" charset="0"/>
              </a:rPr>
              <a:t>This places a duty on directors and senior managers and provides that they may be prosecuted if it is found that an offence committed by the company was committed with their consent, their connivance, or was attributable to their neglect</a:t>
            </a:r>
            <a:r>
              <a:rPr lang="en-GB" sz="2000" b="0" i="0" dirty="0">
                <a:solidFill>
                  <a:srgbClr val="C00000"/>
                </a:solidFill>
                <a:effectLst/>
                <a:latin typeface="Comic Sans MS" panose="030F0702030302020204" pitchFamily="66" charset="0"/>
              </a:rPr>
              <a:t>.</a:t>
            </a:r>
            <a:endParaRPr lang="en-GB" sz="2000" dirty="0">
              <a:solidFill>
                <a:srgbClr val="C00000"/>
              </a:solidFill>
              <a:latin typeface="Comic Sans MS" panose="030F0702030302020204" pitchFamily="66" charset="0"/>
            </a:endParaRPr>
          </a:p>
        </p:txBody>
      </p:sp>
    </p:spTree>
    <p:extLst>
      <p:ext uri="{BB962C8B-B14F-4D97-AF65-F5344CB8AC3E}">
        <p14:creationId xmlns:p14="http://schemas.microsoft.com/office/powerpoint/2010/main" val="4242734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BB546-A7A5-4E2E-9071-F4BF10AA34A7}"/>
              </a:ext>
            </a:extLst>
          </p:cNvPr>
          <p:cNvSpPr>
            <a:spLocks noGrp="1"/>
          </p:cNvSpPr>
          <p:nvPr>
            <p:ph type="title"/>
          </p:nvPr>
        </p:nvSpPr>
        <p:spPr/>
        <p:txBody>
          <a:bodyPr>
            <a:normAutofit/>
          </a:bodyPr>
          <a:lstStyle/>
          <a:p>
            <a:r>
              <a:rPr lang="en-GB" sz="3600" b="1" dirty="0">
                <a:solidFill>
                  <a:srgbClr val="C00000"/>
                </a:solidFill>
                <a:latin typeface="Comic Sans MS" panose="030F0702030302020204" pitchFamily="66" charset="0"/>
                <a:cs typeface="Arial" panose="020B0604020202020204" pitchFamily="34" charset="0"/>
              </a:rPr>
              <a:t>4.</a:t>
            </a:r>
            <a:r>
              <a:rPr lang="en-GB" sz="3200" b="1" dirty="0">
                <a:solidFill>
                  <a:srgbClr val="0070C0"/>
                </a:solidFill>
                <a:latin typeface="Comic Sans MS" panose="030F0702030302020204" pitchFamily="66" charset="0"/>
                <a:cs typeface="Arial" panose="020B0604020202020204" pitchFamily="34" charset="0"/>
              </a:rPr>
              <a:t>How does the 1974 Act affect Chapter Care as an Employer in practice?</a:t>
            </a:r>
          </a:p>
        </p:txBody>
      </p:sp>
      <p:sp>
        <p:nvSpPr>
          <p:cNvPr id="3" name="Content Placeholder 2">
            <a:extLst>
              <a:ext uri="{FF2B5EF4-FFF2-40B4-BE49-F238E27FC236}">
                <a16:creationId xmlns:a16="http://schemas.microsoft.com/office/drawing/2014/main" id="{7D818D38-8708-4C6A-A306-9924336B65D6}"/>
              </a:ext>
            </a:extLst>
          </p:cNvPr>
          <p:cNvSpPr>
            <a:spLocks noGrp="1"/>
          </p:cNvSpPr>
          <p:nvPr>
            <p:ph idx="1"/>
          </p:nvPr>
        </p:nvSpPr>
        <p:spPr/>
        <p:txBody>
          <a:bodyPr>
            <a:normAutofit/>
          </a:bodyPr>
          <a:lstStyle/>
          <a:p>
            <a:pPr>
              <a:buFont typeface="Wingdings" panose="05000000000000000000" pitchFamily="2" charset="2"/>
              <a:buChar char="Ø"/>
            </a:pPr>
            <a:r>
              <a:rPr lang="en-GB" sz="2000" b="1" dirty="0">
                <a:solidFill>
                  <a:srgbClr val="C00000"/>
                </a:solidFill>
                <a:latin typeface="Comic Sans MS" panose="030F0702030302020204" pitchFamily="66" charset="0"/>
              </a:rPr>
              <a:t>We must have a written Health and Safety policy (included in your handbook)</a:t>
            </a:r>
          </a:p>
          <a:p>
            <a:pPr>
              <a:buFont typeface="Wingdings" panose="05000000000000000000" pitchFamily="2" charset="2"/>
              <a:buChar char="Ø"/>
            </a:pPr>
            <a:r>
              <a:rPr lang="en-GB" sz="2000" b="1" dirty="0">
                <a:solidFill>
                  <a:srgbClr val="C00000"/>
                </a:solidFill>
                <a:latin typeface="Comic Sans MS" panose="030F0702030302020204" pitchFamily="66" charset="0"/>
              </a:rPr>
              <a:t>We must set out all procedures for Health &amp; Safety for all employees. </a:t>
            </a:r>
          </a:p>
          <a:p>
            <a:pPr>
              <a:buFont typeface="Wingdings" panose="05000000000000000000" pitchFamily="2" charset="2"/>
              <a:buChar char="Ø"/>
            </a:pPr>
            <a:r>
              <a:rPr lang="en-GB" sz="2000" b="1" dirty="0">
                <a:solidFill>
                  <a:srgbClr val="C00000"/>
                </a:solidFill>
                <a:latin typeface="Comic Sans MS" panose="030F0702030302020204" pitchFamily="66" charset="0"/>
              </a:rPr>
              <a:t>We must provide a safe working environment for all employees, wherever they may work, including contractors or visitors to the office.</a:t>
            </a:r>
          </a:p>
          <a:p>
            <a:pPr>
              <a:buFont typeface="Wingdings" panose="05000000000000000000" pitchFamily="2" charset="2"/>
              <a:buChar char="Ø"/>
            </a:pPr>
            <a:r>
              <a:rPr lang="en-GB" sz="2000" b="1" dirty="0">
                <a:solidFill>
                  <a:srgbClr val="C00000"/>
                </a:solidFill>
                <a:latin typeface="Comic Sans MS" panose="030F0702030302020204" pitchFamily="66" charset="0"/>
              </a:rPr>
              <a:t>We must provide PPE (and face masks) where and when appropriate.</a:t>
            </a:r>
          </a:p>
          <a:p>
            <a:pPr>
              <a:buFont typeface="Wingdings" panose="05000000000000000000" pitchFamily="2" charset="2"/>
              <a:buChar char="Ø"/>
            </a:pPr>
            <a:r>
              <a:rPr lang="en-GB" sz="2000" b="1" dirty="0">
                <a:solidFill>
                  <a:srgbClr val="C00000"/>
                </a:solidFill>
                <a:latin typeface="Comic Sans MS" panose="030F0702030302020204" pitchFamily="66" charset="0"/>
              </a:rPr>
              <a:t>We must provide Health &amp; Safety Training for all staff.</a:t>
            </a:r>
          </a:p>
          <a:p>
            <a:pPr>
              <a:buFont typeface="Wingdings" panose="05000000000000000000" pitchFamily="2" charset="2"/>
              <a:buChar char="Ø"/>
            </a:pPr>
            <a:r>
              <a:rPr lang="en-GB" sz="2000" b="1" dirty="0">
                <a:solidFill>
                  <a:srgbClr val="C00000"/>
                </a:solidFill>
                <a:latin typeface="Comic Sans MS" panose="030F0702030302020204" pitchFamily="66" charset="0"/>
              </a:rPr>
              <a:t>We must record and log all accidents in the Accident book (held at the office) and if serious report them to the appropriate authority.</a:t>
            </a:r>
          </a:p>
          <a:p>
            <a:pPr>
              <a:buFont typeface="Wingdings" panose="05000000000000000000" pitchFamily="2" charset="2"/>
              <a:buChar char="Ø"/>
            </a:pPr>
            <a:r>
              <a:rPr lang="en-GB" sz="2000" b="1" dirty="0">
                <a:solidFill>
                  <a:srgbClr val="C00000"/>
                </a:solidFill>
                <a:latin typeface="Comic Sans MS" panose="030F0702030302020204" pitchFamily="66" charset="0"/>
              </a:rPr>
              <a:t>We must appoint a Health &amp; Safety Officer – Jeff-Wilton-Love.</a:t>
            </a:r>
          </a:p>
        </p:txBody>
      </p:sp>
    </p:spTree>
    <p:extLst>
      <p:ext uri="{BB962C8B-B14F-4D97-AF65-F5344CB8AC3E}">
        <p14:creationId xmlns:p14="http://schemas.microsoft.com/office/powerpoint/2010/main" val="3368002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51C30-4E2C-4662-980A-F36FF100101E}"/>
              </a:ext>
            </a:extLst>
          </p:cNvPr>
          <p:cNvSpPr>
            <a:spLocks noGrp="1"/>
          </p:cNvSpPr>
          <p:nvPr>
            <p:ph type="title"/>
          </p:nvPr>
        </p:nvSpPr>
        <p:spPr/>
        <p:txBody>
          <a:bodyPr>
            <a:normAutofit/>
          </a:bodyPr>
          <a:lstStyle/>
          <a:p>
            <a:r>
              <a:rPr lang="en-GB" sz="3600" b="1" dirty="0">
                <a:solidFill>
                  <a:srgbClr val="C00000"/>
                </a:solidFill>
                <a:latin typeface="Comic Sans MS" panose="030F0702030302020204" pitchFamily="66" charset="0"/>
              </a:rPr>
              <a:t>5. </a:t>
            </a:r>
            <a:r>
              <a:rPr lang="en-GB" sz="3200" b="1" dirty="0">
                <a:solidFill>
                  <a:srgbClr val="0070C0"/>
                </a:solidFill>
                <a:latin typeface="Comic Sans MS" panose="030F0702030302020204" pitchFamily="66" charset="0"/>
              </a:rPr>
              <a:t>How do we ensure a safe working environment in the office?</a:t>
            </a:r>
          </a:p>
        </p:txBody>
      </p:sp>
      <p:sp>
        <p:nvSpPr>
          <p:cNvPr id="3" name="Content Placeholder 2">
            <a:extLst>
              <a:ext uri="{FF2B5EF4-FFF2-40B4-BE49-F238E27FC236}">
                <a16:creationId xmlns:a16="http://schemas.microsoft.com/office/drawing/2014/main" id="{D1A848BC-E2B2-48AB-802A-6189271C27C0}"/>
              </a:ext>
            </a:extLst>
          </p:cNvPr>
          <p:cNvSpPr>
            <a:spLocks noGrp="1"/>
          </p:cNvSpPr>
          <p:nvPr>
            <p:ph idx="1"/>
          </p:nvPr>
        </p:nvSpPr>
        <p:spPr/>
        <p:txBody>
          <a:bodyPr>
            <a:normAutofit fontScale="62500" lnSpcReduction="20000"/>
          </a:bodyPr>
          <a:lstStyle/>
          <a:p>
            <a:pPr>
              <a:buFont typeface="Wingdings" panose="05000000000000000000" pitchFamily="2" charset="2"/>
              <a:buChar char="Ø"/>
            </a:pPr>
            <a:r>
              <a:rPr lang="en-GB" b="1" dirty="0">
                <a:solidFill>
                  <a:srgbClr val="C00000"/>
                </a:solidFill>
                <a:latin typeface="Comic Sans MS" panose="030F0702030302020204" pitchFamily="66" charset="0"/>
              </a:rPr>
              <a:t>In theory this should be straightforward namely:</a:t>
            </a:r>
          </a:p>
          <a:p>
            <a:pPr>
              <a:buFont typeface="Wingdings" panose="05000000000000000000" pitchFamily="2" charset="2"/>
              <a:buChar char="Ø"/>
            </a:pPr>
            <a:r>
              <a:rPr lang="en-GB" b="1" dirty="0">
                <a:solidFill>
                  <a:srgbClr val="C00000"/>
                </a:solidFill>
                <a:latin typeface="Comic Sans MS" panose="030F0702030302020204" pitchFamily="66" charset="0"/>
              </a:rPr>
              <a:t>making sure that the office is kept tidy, free from litter &amp; clutter, no wires or trip hazards. </a:t>
            </a:r>
          </a:p>
          <a:p>
            <a:pPr>
              <a:buFont typeface="Wingdings" panose="05000000000000000000" pitchFamily="2" charset="2"/>
              <a:buChar char="Ø"/>
            </a:pPr>
            <a:r>
              <a:rPr lang="en-GB" b="1" dirty="0">
                <a:solidFill>
                  <a:srgbClr val="C00000"/>
                </a:solidFill>
                <a:latin typeface="Comic Sans MS" panose="030F0702030302020204" pitchFamily="66" charset="0"/>
              </a:rPr>
              <a:t>all furniture and office equipment is safe to work with, carpets or floor coverings are in good condition, heating and lighting is well maintained.</a:t>
            </a:r>
          </a:p>
          <a:p>
            <a:pPr>
              <a:buFont typeface="Wingdings" panose="05000000000000000000" pitchFamily="2" charset="2"/>
              <a:buChar char="Ø"/>
            </a:pPr>
            <a:r>
              <a:rPr lang="en-GB" b="1" dirty="0">
                <a:solidFill>
                  <a:srgbClr val="C00000"/>
                </a:solidFill>
                <a:latin typeface="Comic Sans MS" panose="030F0702030302020204" pitchFamily="66" charset="0"/>
              </a:rPr>
              <a:t>cupboards &amp; shelves are not overloaded with “stuff” which could fall out causing accidents</a:t>
            </a:r>
          </a:p>
          <a:p>
            <a:pPr>
              <a:buFont typeface="Wingdings" panose="05000000000000000000" pitchFamily="2" charset="2"/>
              <a:buChar char="Ø"/>
            </a:pPr>
            <a:r>
              <a:rPr lang="en-GB" b="1" dirty="0">
                <a:solidFill>
                  <a:srgbClr val="C00000"/>
                </a:solidFill>
                <a:latin typeface="Comic Sans MS" panose="030F0702030302020204" pitchFamily="66" charset="0"/>
              </a:rPr>
              <a:t>all doors and windows are able to open and close, fire doors are kept closed.</a:t>
            </a:r>
          </a:p>
          <a:p>
            <a:pPr>
              <a:buFont typeface="Wingdings" panose="05000000000000000000" pitchFamily="2" charset="2"/>
              <a:buChar char="Ø"/>
            </a:pPr>
            <a:r>
              <a:rPr lang="en-GB" b="1" dirty="0">
                <a:solidFill>
                  <a:srgbClr val="C00000"/>
                </a:solidFill>
                <a:latin typeface="Comic Sans MS" panose="030F0702030302020204" pitchFamily="66" charset="0"/>
              </a:rPr>
              <a:t>Covid restrictions are in place and advertised on the front door and are operational.</a:t>
            </a:r>
          </a:p>
          <a:p>
            <a:pPr>
              <a:buFont typeface="Wingdings" panose="05000000000000000000" pitchFamily="2" charset="2"/>
              <a:buChar char="Ø"/>
            </a:pPr>
            <a:r>
              <a:rPr lang="en-GB" b="1" dirty="0">
                <a:solidFill>
                  <a:srgbClr val="C00000"/>
                </a:solidFill>
                <a:latin typeface="Comic Sans MS" panose="030F0702030302020204" pitchFamily="66" charset="0"/>
              </a:rPr>
              <a:t>employees and visitors sign in and out </a:t>
            </a:r>
          </a:p>
          <a:p>
            <a:pPr>
              <a:buFont typeface="Wingdings" panose="05000000000000000000" pitchFamily="2" charset="2"/>
              <a:buChar char="Ø"/>
            </a:pPr>
            <a:r>
              <a:rPr lang="en-GB" b="1" dirty="0">
                <a:solidFill>
                  <a:srgbClr val="C00000"/>
                </a:solidFill>
                <a:latin typeface="Comic Sans MS" panose="030F0702030302020204" pitchFamily="66" charset="0"/>
              </a:rPr>
              <a:t>display health &amp; safety notice</a:t>
            </a:r>
          </a:p>
          <a:p>
            <a:pPr>
              <a:buFont typeface="Wingdings" panose="05000000000000000000" pitchFamily="2" charset="2"/>
              <a:buChar char="Ø"/>
            </a:pPr>
            <a:r>
              <a:rPr lang="en-GB" b="1" dirty="0">
                <a:solidFill>
                  <a:srgbClr val="C00000"/>
                </a:solidFill>
                <a:latin typeface="Comic Sans MS" panose="030F0702030302020204" pitchFamily="66" charset="0"/>
              </a:rPr>
              <a:t>all electrical equipment is PAT tested.</a:t>
            </a:r>
          </a:p>
          <a:p>
            <a:pPr>
              <a:buFont typeface="Wingdings" panose="05000000000000000000" pitchFamily="2" charset="2"/>
              <a:buChar char="Ø"/>
            </a:pPr>
            <a:r>
              <a:rPr lang="en-GB" b="1" dirty="0">
                <a:solidFill>
                  <a:srgbClr val="C00000"/>
                </a:solidFill>
                <a:latin typeface="Comic Sans MS" panose="030F0702030302020204" pitchFamily="66" charset="0"/>
              </a:rPr>
              <a:t>Fire drill is publicised and practiced.</a:t>
            </a:r>
          </a:p>
          <a:p>
            <a:pPr>
              <a:buFont typeface="Wingdings" panose="05000000000000000000" pitchFamily="2" charset="2"/>
              <a:buChar char="Ø"/>
            </a:pPr>
            <a:r>
              <a:rPr lang="en-GB" b="1" dirty="0">
                <a:solidFill>
                  <a:srgbClr val="C00000"/>
                </a:solidFill>
                <a:latin typeface="Comic Sans MS" panose="030F0702030302020204" pitchFamily="66" charset="0"/>
              </a:rPr>
              <a:t>Fire extinguishers in place and serviced annually.</a:t>
            </a:r>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2729195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95637-36DE-48CC-BD07-1D5EEDA65B27}"/>
              </a:ext>
            </a:extLst>
          </p:cNvPr>
          <p:cNvSpPr>
            <a:spLocks noGrp="1"/>
          </p:cNvSpPr>
          <p:nvPr>
            <p:ph type="title"/>
          </p:nvPr>
        </p:nvSpPr>
        <p:spPr/>
        <p:txBody>
          <a:bodyPr>
            <a:normAutofit/>
          </a:bodyPr>
          <a:lstStyle/>
          <a:p>
            <a:r>
              <a:rPr lang="en-GB" sz="3600" b="1" dirty="0">
                <a:solidFill>
                  <a:srgbClr val="C00000"/>
                </a:solidFill>
                <a:latin typeface="Comic Sans MS" panose="030F0702030302020204" pitchFamily="66" charset="0"/>
              </a:rPr>
              <a:t>6</a:t>
            </a:r>
            <a:r>
              <a:rPr lang="en-GB" sz="3600" b="1" dirty="0">
                <a:solidFill>
                  <a:srgbClr val="0070C0"/>
                </a:solidFill>
                <a:latin typeface="Comic Sans MS" panose="030F0702030302020204" pitchFamily="66" charset="0"/>
              </a:rPr>
              <a:t>. </a:t>
            </a:r>
            <a:r>
              <a:rPr lang="en-GB" sz="3200" b="1" dirty="0">
                <a:solidFill>
                  <a:srgbClr val="0070C0"/>
                </a:solidFill>
                <a:latin typeface="Comic Sans MS" panose="030F0702030302020204" pitchFamily="66" charset="0"/>
              </a:rPr>
              <a:t>What about Service Users premises?</a:t>
            </a:r>
          </a:p>
        </p:txBody>
      </p:sp>
      <p:sp>
        <p:nvSpPr>
          <p:cNvPr id="3" name="Content Placeholder 2">
            <a:extLst>
              <a:ext uri="{FF2B5EF4-FFF2-40B4-BE49-F238E27FC236}">
                <a16:creationId xmlns:a16="http://schemas.microsoft.com/office/drawing/2014/main" id="{647E1F0A-4063-4375-AB5C-1CEE3D3211A6}"/>
              </a:ext>
            </a:extLst>
          </p:cNvPr>
          <p:cNvSpPr>
            <a:spLocks noGrp="1"/>
          </p:cNvSpPr>
          <p:nvPr>
            <p:ph idx="1"/>
          </p:nvPr>
        </p:nvSpPr>
        <p:spPr/>
        <p:txBody>
          <a:bodyPr>
            <a:normAutofit lnSpcReduction="10000"/>
          </a:bodyPr>
          <a:lstStyle/>
          <a:p>
            <a:pPr>
              <a:buFont typeface="Wingdings" panose="05000000000000000000" pitchFamily="2" charset="2"/>
              <a:buChar char="Ø"/>
            </a:pPr>
            <a:r>
              <a:rPr lang="en-GB" sz="2000" b="1" dirty="0">
                <a:solidFill>
                  <a:srgbClr val="C00000"/>
                </a:solidFill>
                <a:latin typeface="Comic Sans MS" panose="030F0702030302020204" pitchFamily="66" charset="0"/>
              </a:rPr>
              <a:t>We must ensure as far as it is “reasonably practical” that we create a safe working environment for our employees to work in.</a:t>
            </a:r>
          </a:p>
          <a:p>
            <a:pPr marL="0" indent="0">
              <a:buNone/>
            </a:pPr>
            <a:endParaRPr lang="en-GB" sz="2000" b="1" dirty="0">
              <a:solidFill>
                <a:srgbClr val="C00000"/>
              </a:solidFill>
              <a:latin typeface="Comic Sans MS" panose="030F0702030302020204" pitchFamily="66" charset="0"/>
            </a:endParaRPr>
          </a:p>
          <a:p>
            <a:pPr>
              <a:buFont typeface="Wingdings" panose="05000000000000000000" pitchFamily="2" charset="2"/>
              <a:buChar char="Ø"/>
            </a:pPr>
            <a:r>
              <a:rPr lang="en-GB" sz="2000" b="1" dirty="0">
                <a:solidFill>
                  <a:srgbClr val="C00000"/>
                </a:solidFill>
                <a:latin typeface="Comic Sans MS" panose="030F0702030302020204" pitchFamily="66" charset="0"/>
              </a:rPr>
              <a:t>Difficult to achieve when the property belongs to the Service User.</a:t>
            </a:r>
          </a:p>
          <a:p>
            <a:pPr>
              <a:buFont typeface="Wingdings" panose="05000000000000000000" pitchFamily="2" charset="2"/>
              <a:buChar char="Ø"/>
            </a:pPr>
            <a:endParaRPr lang="en-GB" sz="2000" b="1" dirty="0">
              <a:solidFill>
                <a:srgbClr val="C00000"/>
              </a:solidFill>
              <a:latin typeface="Comic Sans MS" panose="030F0702030302020204" pitchFamily="66" charset="0"/>
            </a:endParaRPr>
          </a:p>
          <a:p>
            <a:pPr>
              <a:buFont typeface="Wingdings" panose="05000000000000000000" pitchFamily="2" charset="2"/>
              <a:buChar char="Ø"/>
            </a:pPr>
            <a:r>
              <a:rPr lang="en-GB" sz="2000" b="1" dirty="0">
                <a:solidFill>
                  <a:srgbClr val="C00000"/>
                </a:solidFill>
                <a:latin typeface="Comic Sans MS" panose="030F0702030302020204" pitchFamily="66" charset="0"/>
              </a:rPr>
              <a:t>Carry out an Environmental Risk Assessment before working with a Service User to highlight any immediate concerns or issues and updated as and when necessary.</a:t>
            </a:r>
          </a:p>
          <a:p>
            <a:pPr>
              <a:buFont typeface="Wingdings" panose="05000000000000000000" pitchFamily="2" charset="2"/>
              <a:buChar char="Ø"/>
            </a:pPr>
            <a:endParaRPr lang="en-GB" sz="2000" b="1" dirty="0">
              <a:solidFill>
                <a:srgbClr val="C00000"/>
              </a:solidFill>
              <a:latin typeface="Comic Sans MS" panose="030F0702030302020204" pitchFamily="66" charset="0"/>
            </a:endParaRPr>
          </a:p>
          <a:p>
            <a:pPr>
              <a:buFont typeface="Wingdings" panose="05000000000000000000" pitchFamily="2" charset="2"/>
              <a:buChar char="Ø"/>
            </a:pPr>
            <a:r>
              <a:rPr lang="en-GB" sz="2000" b="1" dirty="0">
                <a:solidFill>
                  <a:srgbClr val="C00000"/>
                </a:solidFill>
                <a:latin typeface="Comic Sans MS" panose="030F0702030302020204" pitchFamily="66" charset="0"/>
              </a:rPr>
              <a:t>Employees to report to the office any new concerns, as and when noticed.</a:t>
            </a:r>
          </a:p>
          <a:p>
            <a:pPr marL="0" indent="0">
              <a:buNone/>
            </a:pPr>
            <a:endParaRPr lang="en-GB" sz="2000" b="1" dirty="0">
              <a:solidFill>
                <a:srgbClr val="C00000"/>
              </a:solidFill>
              <a:latin typeface="Comic Sans MS" panose="030F0702030302020204" pitchFamily="66" charset="0"/>
            </a:endParaRPr>
          </a:p>
          <a:p>
            <a:pPr>
              <a:buFont typeface="Wingdings" panose="05000000000000000000" pitchFamily="2" charset="2"/>
              <a:buChar char="Ø"/>
            </a:pPr>
            <a:r>
              <a:rPr lang="en-GB" sz="2000" b="1" dirty="0">
                <a:solidFill>
                  <a:srgbClr val="C00000"/>
                </a:solidFill>
                <a:latin typeface="Comic Sans MS" panose="030F0702030302020204" pitchFamily="66" charset="0"/>
              </a:rPr>
              <a:t>Management will discuss these with Service User / family and appropriate action taken.</a:t>
            </a:r>
          </a:p>
        </p:txBody>
      </p:sp>
    </p:spTree>
    <p:extLst>
      <p:ext uri="{BB962C8B-B14F-4D97-AF65-F5344CB8AC3E}">
        <p14:creationId xmlns:p14="http://schemas.microsoft.com/office/powerpoint/2010/main" val="1517113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3B5A1-B216-4B1F-AB2C-5E0BDA60FAF1}"/>
              </a:ext>
            </a:extLst>
          </p:cNvPr>
          <p:cNvSpPr>
            <a:spLocks noGrp="1"/>
          </p:cNvSpPr>
          <p:nvPr>
            <p:ph type="title"/>
          </p:nvPr>
        </p:nvSpPr>
        <p:spPr/>
        <p:txBody>
          <a:bodyPr>
            <a:normAutofit/>
          </a:bodyPr>
          <a:lstStyle/>
          <a:p>
            <a:r>
              <a:rPr lang="en-GB" sz="3600" b="1" dirty="0">
                <a:solidFill>
                  <a:srgbClr val="C00000"/>
                </a:solidFill>
                <a:latin typeface="Comic Sans MS" panose="030F0702030302020204" pitchFamily="66" charset="0"/>
              </a:rPr>
              <a:t>7</a:t>
            </a:r>
            <a:r>
              <a:rPr lang="en-GB" sz="3600" b="1" dirty="0">
                <a:solidFill>
                  <a:srgbClr val="0070C0"/>
                </a:solidFill>
                <a:latin typeface="Comic Sans MS" panose="030F0702030302020204" pitchFamily="66" charset="0"/>
              </a:rPr>
              <a:t>. </a:t>
            </a:r>
            <a:r>
              <a:rPr lang="en-GB" sz="3200" b="1" dirty="0">
                <a:solidFill>
                  <a:srgbClr val="0070C0"/>
                </a:solidFill>
                <a:latin typeface="Comic Sans MS" panose="030F0702030302020204" pitchFamily="66" charset="0"/>
              </a:rPr>
              <a:t>Potential Risks in Service Users’ properties.</a:t>
            </a:r>
          </a:p>
        </p:txBody>
      </p:sp>
      <p:sp>
        <p:nvSpPr>
          <p:cNvPr id="3" name="Content Placeholder 2">
            <a:extLst>
              <a:ext uri="{FF2B5EF4-FFF2-40B4-BE49-F238E27FC236}">
                <a16:creationId xmlns:a16="http://schemas.microsoft.com/office/drawing/2014/main" id="{BCC22ABE-8C2C-49CD-9DF0-3D590AF5388D}"/>
              </a:ext>
            </a:extLst>
          </p:cNvPr>
          <p:cNvSpPr>
            <a:spLocks noGrp="1"/>
          </p:cNvSpPr>
          <p:nvPr>
            <p:ph idx="1"/>
          </p:nvPr>
        </p:nvSpPr>
        <p:spPr>
          <a:xfrm>
            <a:off x="838200" y="1408922"/>
            <a:ext cx="10515600" cy="5215813"/>
          </a:xfrm>
        </p:spPr>
        <p:txBody>
          <a:bodyPr>
            <a:normAutofit fontScale="25000" lnSpcReduction="20000"/>
          </a:bodyPr>
          <a:lstStyle/>
          <a:p>
            <a:pPr marL="342900" lvl="0" indent="-342900">
              <a:lnSpc>
                <a:spcPct val="107000"/>
              </a:lnSpc>
              <a:buFont typeface="Wingdings" panose="05000000000000000000" pitchFamily="2" charset="2"/>
              <a:buChar char=""/>
            </a:pPr>
            <a:endParaRPr lang="en-GB" sz="1800" b="1"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Clutter in rooms / too much furniture</a:t>
            </a:r>
          </a:p>
          <a:p>
            <a:pPr marL="342900" lvl="0" indent="-342900">
              <a:lnSpc>
                <a:spcPct val="107000"/>
              </a:lnSpc>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Uneven floor surfaces (especially when moving and handling slings) Torn Carpets, Loose rugs</a:t>
            </a:r>
          </a:p>
          <a:p>
            <a:pPr marL="342900" lvl="0" indent="-342900">
              <a:lnSpc>
                <a:spcPct val="107000"/>
              </a:lnSpc>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Electrical wiring in poor condition Problems with electrical sockets – not working, Spilt liquids / food on floor </a:t>
            </a:r>
          </a:p>
          <a:p>
            <a:pPr marL="342900" lvl="0" indent="-342900">
              <a:lnSpc>
                <a:spcPct val="107000"/>
              </a:lnSpc>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Lights flickering </a:t>
            </a:r>
            <a:r>
              <a:rPr lang="en-GB" sz="5600" b="1"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 switches not working, </a:t>
            </a:r>
          </a:p>
          <a:p>
            <a:pPr marL="342900" lvl="0" indent="-342900">
              <a:lnSpc>
                <a:spcPct val="107000"/>
              </a:lnSpc>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Problems with fridges / freezers / toasters / kettles, Fridge doors not closing properly / not retaining their correct temperatures Ovens not working properly / taking too long to heat up</a:t>
            </a:r>
          </a:p>
          <a:p>
            <a:pPr marL="342900" lvl="0" indent="-342900">
              <a:lnSpc>
                <a:spcPct val="107000"/>
              </a:lnSpc>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No stair rods / loose stair rods on stairs carpet Windows not opening / closing properly.</a:t>
            </a:r>
          </a:p>
          <a:p>
            <a:pPr marL="342900" lvl="0" indent="-342900">
              <a:lnSpc>
                <a:spcPct val="107000"/>
              </a:lnSpc>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Doors sticking / loose on hinges, not working properly  difficult to close or won’t lock, stiff to open / close</a:t>
            </a:r>
          </a:p>
          <a:p>
            <a:pPr marL="342900" lvl="0" indent="-342900">
              <a:lnSpc>
                <a:spcPct val="107000"/>
              </a:lnSpc>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Key safe not working / difficult to open / close</a:t>
            </a:r>
          </a:p>
          <a:p>
            <a:pPr marL="342900" lvl="0" indent="-342900">
              <a:lnSpc>
                <a:spcPct val="107000"/>
              </a:lnSpc>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Taps not working / dripping, Sinks / baths leaking, Chairs / tables / sofas in poor condition </a:t>
            </a:r>
          </a:p>
          <a:p>
            <a:pPr marL="342900" lvl="0" indent="-342900">
              <a:lnSpc>
                <a:spcPct val="107000"/>
              </a:lnSpc>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Open Fires / No fire guards, Gas / Electric fires / heaters in poor condition, controls not working properly</a:t>
            </a:r>
          </a:p>
          <a:p>
            <a:pPr marL="342900" lvl="0" indent="-342900">
              <a:lnSpc>
                <a:spcPct val="107000"/>
              </a:lnSpc>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Overflowing waste bins – health hazard, Fire hazards – paper / combustible materials near fires / heaters</a:t>
            </a:r>
          </a:p>
          <a:p>
            <a:pPr marL="342900" lvl="0" indent="-342900">
              <a:lnSpc>
                <a:spcPct val="107000"/>
              </a:lnSpc>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No smoke alarms / carbon monoxide monitors</a:t>
            </a:r>
          </a:p>
          <a:p>
            <a:pPr marL="342900" lvl="0" indent="-342900">
              <a:lnSpc>
                <a:spcPct val="107000"/>
              </a:lnSpc>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Rodents – rats / mice / cockroaches etc infestation Pets – faeces on floor/ stale food Spilt liquids / food on floor </a:t>
            </a:r>
          </a:p>
          <a:p>
            <a:pPr marL="342900" lvl="0" indent="-342900">
              <a:lnSpc>
                <a:spcPct val="107000"/>
              </a:lnSpc>
              <a:spcAft>
                <a:spcPts val="800"/>
              </a:spcAft>
              <a:buFont typeface="Wingdings" panose="05000000000000000000" pitchFamily="2" charset="2"/>
              <a:buChar char=""/>
            </a:pPr>
            <a:r>
              <a:rPr lang="en-GB" sz="5600" b="1"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Dirty laundry / clothes lying around premises</a:t>
            </a:r>
          </a:p>
          <a:p>
            <a:endParaRPr lang="en-GB" dirty="0">
              <a:latin typeface="Comic Sans MS" panose="030F0702030302020204" pitchFamily="66" charset="0"/>
            </a:endParaRPr>
          </a:p>
        </p:txBody>
      </p:sp>
    </p:spTree>
    <p:extLst>
      <p:ext uri="{BB962C8B-B14F-4D97-AF65-F5344CB8AC3E}">
        <p14:creationId xmlns:p14="http://schemas.microsoft.com/office/powerpoint/2010/main" val="2426974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96990-40DB-4C46-9B82-BEE5ECDF7589}"/>
              </a:ext>
            </a:extLst>
          </p:cNvPr>
          <p:cNvSpPr>
            <a:spLocks noGrp="1"/>
          </p:cNvSpPr>
          <p:nvPr>
            <p:ph type="title"/>
          </p:nvPr>
        </p:nvSpPr>
        <p:spPr/>
        <p:txBody>
          <a:bodyPr>
            <a:normAutofit/>
          </a:bodyPr>
          <a:lstStyle/>
          <a:p>
            <a:r>
              <a:rPr lang="en-GB" sz="3600" b="1" dirty="0">
                <a:solidFill>
                  <a:srgbClr val="C00000"/>
                </a:solidFill>
                <a:latin typeface="Comic Sans MS" panose="030F0702030302020204" pitchFamily="66" charset="0"/>
              </a:rPr>
              <a:t>8</a:t>
            </a:r>
            <a:r>
              <a:rPr lang="en-GB" sz="3600" b="1" dirty="0">
                <a:solidFill>
                  <a:srgbClr val="0070C0"/>
                </a:solidFill>
                <a:latin typeface="Comic Sans MS" panose="030F0702030302020204" pitchFamily="66" charset="0"/>
              </a:rPr>
              <a:t>.</a:t>
            </a:r>
            <a:r>
              <a:rPr lang="en-GB" sz="3200" b="1" dirty="0">
                <a:solidFill>
                  <a:srgbClr val="0070C0"/>
                </a:solidFill>
                <a:latin typeface="Comic Sans MS" panose="030F0702030302020204" pitchFamily="66" charset="0"/>
              </a:rPr>
              <a:t>So what are your responsibilities under the 1974 Act?</a:t>
            </a:r>
          </a:p>
        </p:txBody>
      </p:sp>
      <p:sp>
        <p:nvSpPr>
          <p:cNvPr id="3" name="Content Placeholder 2">
            <a:extLst>
              <a:ext uri="{FF2B5EF4-FFF2-40B4-BE49-F238E27FC236}">
                <a16:creationId xmlns:a16="http://schemas.microsoft.com/office/drawing/2014/main" id="{59E5C80E-1792-4FE6-945E-D405401B05BD}"/>
              </a:ext>
            </a:extLst>
          </p:cNvPr>
          <p:cNvSpPr>
            <a:spLocks noGrp="1"/>
          </p:cNvSpPr>
          <p:nvPr>
            <p:ph idx="1"/>
          </p:nvPr>
        </p:nvSpPr>
        <p:spPr/>
        <p:txBody>
          <a:bodyPr>
            <a:normAutofit/>
          </a:bodyPr>
          <a:lstStyle/>
          <a:p>
            <a:pPr>
              <a:buFont typeface="Wingdings" panose="05000000000000000000" pitchFamily="2" charset="2"/>
              <a:buChar char="Ø"/>
            </a:pPr>
            <a:r>
              <a:rPr lang="en-GB" sz="2000" b="1" dirty="0">
                <a:solidFill>
                  <a:srgbClr val="C00000"/>
                </a:solidFill>
                <a:latin typeface="Comic Sans MS" panose="030F0702030302020204" pitchFamily="66" charset="0"/>
              </a:rPr>
              <a:t>Follow the policies and procedures as laid out in the Employee Handbook.</a:t>
            </a:r>
          </a:p>
          <a:p>
            <a:pPr>
              <a:buFont typeface="Wingdings" panose="05000000000000000000" pitchFamily="2" charset="2"/>
              <a:buChar char="Ø"/>
            </a:pPr>
            <a:r>
              <a:rPr lang="en-GB" sz="2000" b="1" dirty="0">
                <a:solidFill>
                  <a:srgbClr val="C00000"/>
                </a:solidFill>
                <a:latin typeface="Comic Sans MS" panose="030F0702030302020204" pitchFamily="66" charset="0"/>
              </a:rPr>
              <a:t>Do not work in a manner that puts you, your co-workers or the Service User at any risk.</a:t>
            </a:r>
          </a:p>
          <a:p>
            <a:pPr>
              <a:buFont typeface="Wingdings" panose="05000000000000000000" pitchFamily="2" charset="2"/>
              <a:buChar char="Ø"/>
            </a:pPr>
            <a:r>
              <a:rPr lang="en-GB" sz="2000" b="1" dirty="0">
                <a:solidFill>
                  <a:srgbClr val="C00000"/>
                </a:solidFill>
                <a:latin typeface="Comic Sans MS" panose="030F0702030302020204" pitchFamily="66" charset="0"/>
              </a:rPr>
              <a:t>Check the Risk Assessment and Service User visit records for any comments / observations before starting work with the Service User.</a:t>
            </a:r>
          </a:p>
          <a:p>
            <a:pPr>
              <a:buFont typeface="Wingdings" panose="05000000000000000000" pitchFamily="2" charset="2"/>
              <a:buChar char="Ø"/>
            </a:pPr>
            <a:r>
              <a:rPr lang="en-GB" sz="2000" b="1" dirty="0">
                <a:solidFill>
                  <a:srgbClr val="C00000"/>
                </a:solidFill>
                <a:latin typeface="Comic Sans MS" panose="030F0702030302020204" pitchFamily="66" charset="0"/>
              </a:rPr>
              <a:t>Report any new concerns / issues to the office as soon as possible. Record in the Service User visit record.</a:t>
            </a:r>
          </a:p>
          <a:p>
            <a:pPr>
              <a:buFont typeface="Wingdings" panose="05000000000000000000" pitchFamily="2" charset="2"/>
              <a:buChar char="Ø"/>
            </a:pPr>
            <a:r>
              <a:rPr lang="en-GB" sz="2000" b="1" dirty="0">
                <a:solidFill>
                  <a:srgbClr val="C00000"/>
                </a:solidFill>
                <a:latin typeface="Comic Sans MS" panose="030F0702030302020204" pitchFamily="66" charset="0"/>
              </a:rPr>
              <a:t>Always wear your PPE / Face Mask when working with a Service User.</a:t>
            </a:r>
          </a:p>
          <a:p>
            <a:pPr>
              <a:buFont typeface="Wingdings" panose="05000000000000000000" pitchFamily="2" charset="2"/>
              <a:buChar char="Ø"/>
            </a:pPr>
            <a:r>
              <a:rPr lang="en-GB" sz="2000" b="1" dirty="0">
                <a:solidFill>
                  <a:srgbClr val="C00000"/>
                </a:solidFill>
                <a:latin typeface="Comic Sans MS" panose="030F0702030302020204" pitchFamily="66" charset="0"/>
              </a:rPr>
              <a:t>Leave the Service User premises as clean and tidy as possible within the time permitted.</a:t>
            </a:r>
          </a:p>
          <a:p>
            <a:pPr>
              <a:buFont typeface="Wingdings" panose="05000000000000000000" pitchFamily="2" charset="2"/>
              <a:buChar char="Ø"/>
            </a:pPr>
            <a:r>
              <a:rPr lang="en-GB" sz="2000" b="1" dirty="0">
                <a:solidFill>
                  <a:srgbClr val="C00000"/>
                </a:solidFill>
                <a:latin typeface="Comic Sans MS" panose="030F0702030302020204" pitchFamily="66" charset="0"/>
              </a:rPr>
              <a:t>Do not let litter, rubbish or dirty laundry build up and just left lying around.</a:t>
            </a:r>
          </a:p>
        </p:txBody>
      </p:sp>
    </p:spTree>
    <p:extLst>
      <p:ext uri="{BB962C8B-B14F-4D97-AF65-F5344CB8AC3E}">
        <p14:creationId xmlns:p14="http://schemas.microsoft.com/office/powerpoint/2010/main" val="21525807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TotalTime>
  <Words>1191</Words>
  <Application>Microsoft Office PowerPoint</Application>
  <PresentationFormat>Widescreen</PresentationFormat>
  <Paragraphs>83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Comic Sans MS</vt:lpstr>
      <vt:lpstr>Wingdings</vt:lpstr>
      <vt:lpstr>Office Theme</vt:lpstr>
      <vt:lpstr>PowerPoint Presentation</vt:lpstr>
      <vt:lpstr>1.Laws relating to Health &amp; Safety at Work.</vt:lpstr>
      <vt:lpstr>2. Health and Safety @Work act 1974</vt:lpstr>
      <vt:lpstr>3. Employers responsibilities.</vt:lpstr>
      <vt:lpstr>4.How does the 1974 Act affect Chapter Care as an Employer in practice?</vt:lpstr>
      <vt:lpstr>5. How do we ensure a safe working environment in the office?</vt:lpstr>
      <vt:lpstr>6. What about Service Users premises?</vt:lpstr>
      <vt:lpstr>7. Potential Risks in Service Users’ properties.</vt:lpstr>
      <vt:lpstr>8.So what are your responsibilities under the 1974 Act?</vt:lpstr>
      <vt:lpstr>9. Action Points for all employees.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Goodman</dc:creator>
  <cp:lastModifiedBy>Mike Goodman</cp:lastModifiedBy>
  <cp:revision>31</cp:revision>
  <dcterms:created xsi:type="dcterms:W3CDTF">2020-09-16T13:17:28Z</dcterms:created>
  <dcterms:modified xsi:type="dcterms:W3CDTF">2020-09-17T13:25:15Z</dcterms:modified>
</cp:coreProperties>
</file>