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6"/>
  </p:notesMasterIdLst>
  <p:handoutMasterIdLst>
    <p:handoutMasterId r:id="rId27"/>
  </p:handoutMasterIdLst>
  <p:sldIdLst>
    <p:sldId id="257" r:id="rId5"/>
    <p:sldId id="384" r:id="rId6"/>
    <p:sldId id="389" r:id="rId7"/>
    <p:sldId id="317" r:id="rId8"/>
    <p:sldId id="397" r:id="rId9"/>
    <p:sldId id="392" r:id="rId10"/>
    <p:sldId id="398" r:id="rId11"/>
    <p:sldId id="393" r:id="rId12"/>
    <p:sldId id="399" r:id="rId13"/>
    <p:sldId id="395" r:id="rId14"/>
    <p:sldId id="401" r:id="rId15"/>
    <p:sldId id="400" r:id="rId16"/>
    <p:sldId id="394" r:id="rId17"/>
    <p:sldId id="404" r:id="rId18"/>
    <p:sldId id="403" r:id="rId19"/>
    <p:sldId id="396" r:id="rId20"/>
    <p:sldId id="402" r:id="rId21"/>
    <p:sldId id="406" r:id="rId22"/>
    <p:sldId id="407" r:id="rId23"/>
    <p:sldId id="405" r:id="rId24"/>
    <p:sldId id="39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AD03"/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725" autoAdjust="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1911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F2C1D-F243-42AB-ADF2-E7CB4E04900E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CDBB5-5B4A-4483-935D-A73935186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CE34E-5667-4A32-A6BA-10C7A552BC63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CE34D-CFF1-4FFE-815B-D050E7ED2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1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3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50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60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11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44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1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116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83A999-5E0E-42CA-8400-604AE921FF7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1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anchor="b" anchorCtr="0">
            <a:noAutofit/>
          </a:bodyPr>
          <a:lstStyle/>
          <a:p>
            <a:r>
              <a:rPr lang="en-US" sz="4800" dirty="0"/>
              <a:t>3DFloat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sz="48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 dirty="0"/>
              <a:t>Click to EDIT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Autofit/>
          </a:bodyPr>
          <a:lstStyle>
            <a:lvl1pPr>
              <a:buNone/>
              <a:defRPr sz="2400"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anchor="b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anchor="t" anchorCtr="0">
            <a:noAutofit/>
          </a:bodyPr>
          <a:lstStyle>
            <a:lvl1pPr>
              <a:buNone/>
              <a:defRPr/>
            </a:lvl1pPr>
          </a:lstStyle>
          <a:p>
            <a:pPr>
              <a:lnSpc>
                <a:spcPct val="120000"/>
              </a:lnSpc>
            </a:pPr>
            <a:r>
              <a:rPr lang="en-US" sz="1600" dirty="0"/>
              <a:t>Click to add text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 anchorCtr="0">
            <a:noAutofit/>
          </a:bodyPr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>
            <a:noAutofit/>
          </a:bodyPr>
          <a:lstStyle>
            <a:lvl1pPr>
              <a:buNone/>
              <a:defRPr sz="2400"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Chart Ta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anchor="b" anchorCtr="0"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Title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>
            <a:noAutofit/>
          </a:bodyPr>
          <a:lstStyle/>
          <a:p>
            <a:r>
              <a:rPr lang="en-US" dirty="0"/>
              <a:t>Team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7" name="Picture Placeholder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58" name="Picture Placeholder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Picture Placeholder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5" name="Text Placeholder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7" name="Text Placeholder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9" name="Text Placeholder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>
            <a:noAutofit/>
          </a:bodyPr>
          <a:lstStyle>
            <a:lvl1pPr>
              <a:buNone/>
              <a:defRPr sz="20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>
            <a:no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sz="48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US"/>
              <a:t>Tuesday, February 2, 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r>
              <a:rPr lang="en-US"/>
              <a:t>Tuesday, February 2, 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astos.com/podcast-structure/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ixkit.co/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s://www.smartpassiveincome.com/guide/how-to-start-a-podcast-tutorial-pat-flynn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castos.com/how-to-start-a-podcast/" TargetMode="External"/><Relationship Id="rId5" Type="http://schemas.openxmlformats.org/officeDocument/2006/relationships/hyperlink" Target="https://improvepodcast.com/blog" TargetMode="Externa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.Mcnabb@xjtlu.edu.cn" TargetMode="External"/><Relationship Id="rId2" Type="http://schemas.openxmlformats.org/officeDocument/2006/relationships/hyperlink" Target="https://xjtlu.zhumu.com/j/629634548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051551"/>
            <a:ext cx="3565524" cy="2384898"/>
          </a:xfrm>
        </p:spPr>
        <p:txBody>
          <a:bodyPr anchor="b" anchorCtr="0">
            <a:normAutofit fontScale="90000"/>
          </a:bodyPr>
          <a:lstStyle/>
          <a:p>
            <a:r>
              <a:rPr lang="en-US" dirty="0"/>
              <a:t>Creating and recording your podcast episode</a:t>
            </a:r>
          </a:p>
        </p:txBody>
      </p:sp>
      <p:pic>
        <p:nvPicPr>
          <p:cNvPr id="14" name="Picture Placeholder 13" descr="Data Points Digital background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>
            <a:normAutofit/>
          </a:bodyPr>
          <a:lstStyle/>
          <a:p>
            <a:r>
              <a:rPr lang="en-US" dirty="0"/>
              <a:t>Laura McNabb</a:t>
            </a:r>
          </a:p>
          <a:p>
            <a:r>
              <a:rPr lang="en-US" dirty="0"/>
              <a:t>Continuing Studies, ELC, XJTLU</a:t>
            </a:r>
          </a:p>
          <a:p>
            <a:r>
              <a:rPr lang="en-US" dirty="0"/>
              <a:t>March 23,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The structure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What is your story?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72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Diagram, timeline&#10;&#10;Description automatically generated">
            <a:extLst>
              <a:ext uri="{FF2B5EF4-FFF2-40B4-BE49-F238E27FC236}">
                <a16:creationId xmlns:a16="http://schemas.microsoft.com/office/drawing/2014/main" id="{090C6207-F2B3-452C-8F8B-A9E17EF4F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98" y="-4"/>
            <a:ext cx="10800002" cy="6858003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7750348-5249-48BE-B8D8-43608AD7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BC3C586-41D9-4369-AF7F-3A2DB21DB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 vert="horz" wrap="square" lIns="0" tIns="0" rIns="0" bIns="0" rtlCol="0" anchor="ctr">
            <a:normAutofit/>
          </a:bodyPr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 vert="horz" wrap="square" lIns="0" tIns="0" rIns="0" bIns="0" rtlCol="0" anchor="ctr">
            <a:normAutofit/>
          </a:bodyPr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vert="horz" wrap="square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DBA1B0FB-D917-4C8C-928F-313BD683BF39}" type="slidenum">
              <a:rPr lang="en-US" smtClean="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281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95387"/>
            <a:ext cx="10597428" cy="1057852"/>
          </a:xfrm>
        </p:spPr>
        <p:txBody>
          <a:bodyPr/>
          <a:lstStyle/>
          <a:p>
            <a:r>
              <a:rPr lang="en-CA" sz="4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You are building a story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7872701" cy="4252059"/>
          </a:xfrm>
        </p:spPr>
        <p:txBody>
          <a:bodyPr/>
          <a:lstStyle/>
          <a:p>
            <a:r>
              <a:rPr lang="en-CA" dirty="0"/>
              <a:t>Your teachers have always called it Introduction, Body, Conclusion</a:t>
            </a:r>
          </a:p>
          <a:p>
            <a:r>
              <a:rPr lang="en-CA" b="1" dirty="0">
                <a:solidFill>
                  <a:schemeClr val="accent6">
                    <a:lumMod val="60000"/>
                    <a:lumOff val="40000"/>
                    <a:alpha val="60000"/>
                  </a:schemeClr>
                </a:solidFill>
              </a:rPr>
              <a:t>Let’s get more specific.</a:t>
            </a:r>
          </a:p>
          <a:p>
            <a:r>
              <a:rPr lang="en-CA" dirty="0"/>
              <a:t>What is the foundation of the story? What do listeners need to know?</a:t>
            </a:r>
          </a:p>
          <a:p>
            <a:r>
              <a:rPr lang="en-CA" dirty="0"/>
              <a:t>How does the conflict develop? What went wrong?</a:t>
            </a:r>
          </a:p>
          <a:p>
            <a:r>
              <a:rPr lang="en-CA" dirty="0"/>
              <a:t>How was the conflict solved? What was learned?</a:t>
            </a:r>
          </a:p>
          <a:p>
            <a:r>
              <a:rPr lang="en-CA" dirty="0">
                <a:hlinkClick r:id="rId2"/>
              </a:rPr>
              <a:t>https://castos.com/podcast-structure/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9812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The content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What specifically will you include? What references will you use?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90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95387"/>
            <a:ext cx="10597428" cy="1057852"/>
          </a:xfrm>
        </p:spPr>
        <p:txBody>
          <a:bodyPr/>
          <a:lstStyle/>
          <a:p>
            <a:r>
              <a:rPr lang="en-CA" sz="4000" dirty="0">
                <a:solidFill>
                  <a:srgbClr val="00B050"/>
                </a:solidFill>
              </a:rPr>
              <a:t>What are the main points for your theme/thesis?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7872701" cy="4252059"/>
          </a:xfrm>
        </p:spPr>
        <p:txBody>
          <a:bodyPr/>
          <a:lstStyle/>
          <a:p>
            <a:r>
              <a:rPr lang="en-CA" dirty="0"/>
              <a:t>Create an outline. Just like an essay or speech or presentation.</a:t>
            </a:r>
          </a:p>
          <a:p>
            <a:r>
              <a:rPr lang="en-CA" b="1" dirty="0">
                <a:solidFill>
                  <a:schemeClr val="accent3">
                    <a:lumMod val="75000"/>
                    <a:alpha val="60000"/>
                  </a:schemeClr>
                </a:solidFill>
              </a:rPr>
              <a:t>Go back to your main idea/theme/thesis.</a:t>
            </a:r>
          </a:p>
          <a:p>
            <a:r>
              <a:rPr lang="en-CA" dirty="0"/>
              <a:t>What are you supporting points and details?</a:t>
            </a:r>
          </a:p>
          <a:p>
            <a:r>
              <a:rPr lang="en-CA" dirty="0"/>
              <a:t>Organize in paragraphs/chunks – idea, explanation, example, explanation, example</a:t>
            </a:r>
          </a:p>
          <a:p>
            <a:r>
              <a:rPr lang="en-CA" b="1" u="sng" dirty="0"/>
              <a:t>Very important! </a:t>
            </a:r>
            <a:r>
              <a:rPr lang="en-CA" dirty="0"/>
              <a:t>– what supporting source/material do you need?</a:t>
            </a:r>
          </a:p>
        </p:txBody>
      </p:sp>
    </p:spTree>
    <p:extLst>
      <p:ext uri="{BB962C8B-B14F-4D97-AF65-F5344CB8AC3E}">
        <p14:creationId xmlns:p14="http://schemas.microsoft.com/office/powerpoint/2010/main" val="3955858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95387"/>
            <a:ext cx="10597428" cy="1057852"/>
          </a:xfrm>
        </p:spPr>
        <p:txBody>
          <a:bodyPr/>
          <a:lstStyle/>
          <a:p>
            <a:r>
              <a:rPr lang="en-CA" sz="4000" dirty="0">
                <a:solidFill>
                  <a:srgbClr val="00B050"/>
                </a:solidFill>
              </a:rPr>
              <a:t>Copyright and Plagiarism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10486592" cy="4252059"/>
          </a:xfrm>
        </p:spPr>
        <p:txBody>
          <a:bodyPr/>
          <a:lstStyle/>
          <a:p>
            <a:r>
              <a:rPr lang="en-CA" b="1" dirty="0">
                <a:solidFill>
                  <a:srgbClr val="00B050">
                    <a:alpha val="60000"/>
                  </a:srgbClr>
                </a:solidFill>
              </a:rPr>
              <a:t>Using other people’s ideas is fine</a:t>
            </a:r>
            <a:r>
              <a:rPr lang="en-CA" dirty="0"/>
              <a:t>, but we always need to give credit.</a:t>
            </a:r>
          </a:p>
          <a:p>
            <a:r>
              <a:rPr lang="en-CA" dirty="0"/>
              <a:t>Referring to other people’s ideas can add authority to your own thoughts/opinions.</a:t>
            </a:r>
          </a:p>
          <a:p>
            <a:r>
              <a:rPr lang="en-CA" dirty="0"/>
              <a:t>Ideas – give the author name, publication year, publication title</a:t>
            </a:r>
          </a:p>
          <a:p>
            <a:r>
              <a:rPr lang="en-CA" b="1" dirty="0">
                <a:solidFill>
                  <a:srgbClr val="B1AD03"/>
                </a:solidFill>
              </a:rPr>
              <a:t>Using other people’s art is not fine </a:t>
            </a:r>
            <a:r>
              <a:rPr lang="en-CA" dirty="0"/>
              <a:t>(audio clips of movies, music, etc.) – only if you find it in the </a:t>
            </a:r>
            <a:r>
              <a:rPr lang="en-CA" b="1" dirty="0"/>
              <a:t>free music sites</a:t>
            </a:r>
            <a:r>
              <a:rPr lang="en-CA" dirty="0"/>
              <a:t>. Otherwise it is an infringement of copyright.</a:t>
            </a:r>
          </a:p>
          <a:p>
            <a:r>
              <a:rPr lang="en-CA" dirty="0"/>
              <a:t>Check out websites for free images and sound bytes like </a:t>
            </a:r>
            <a:r>
              <a:rPr lang="en-CA" dirty="0">
                <a:hlinkClick r:id="rId2"/>
              </a:rPr>
              <a:t>https://mixkit.co/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6987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The delivery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How will you make your speech dynamic and engaging?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29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95387"/>
            <a:ext cx="10597428" cy="1057852"/>
          </a:xfrm>
        </p:spPr>
        <p:txBody>
          <a:bodyPr/>
          <a:lstStyle/>
          <a:p>
            <a:r>
              <a:rPr lang="en-CA" sz="4000" dirty="0">
                <a:solidFill>
                  <a:srgbClr val="FF0000"/>
                </a:solidFill>
              </a:rPr>
              <a:t>Speech Prosody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7872701" cy="4252059"/>
          </a:xfrm>
        </p:spPr>
        <p:txBody>
          <a:bodyPr/>
          <a:lstStyle/>
          <a:p>
            <a:r>
              <a:rPr lang="en-CA" dirty="0"/>
              <a:t>Dynamic – word stress, word emphasis, pitch, volume</a:t>
            </a:r>
          </a:p>
          <a:p>
            <a:r>
              <a:rPr lang="en-CA" dirty="0"/>
              <a:t>Good pace – energetic with changes communication clarity (speed up, slow down) (150-160 wpm; not less than 100 wpm for certain)</a:t>
            </a:r>
          </a:p>
          <a:p>
            <a:r>
              <a:rPr lang="en-CA" dirty="0"/>
              <a:t>It is useful to either have a complete script or use cue cards. </a:t>
            </a:r>
          </a:p>
        </p:txBody>
      </p:sp>
    </p:spTree>
    <p:extLst>
      <p:ext uri="{BB962C8B-B14F-4D97-AF65-F5344CB8AC3E}">
        <p14:creationId xmlns:p14="http://schemas.microsoft.com/office/powerpoint/2010/main" val="3542524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The recording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How to make a quality recording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50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19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95387"/>
            <a:ext cx="10597428" cy="1057852"/>
          </a:xfrm>
        </p:spPr>
        <p:txBody>
          <a:bodyPr/>
          <a:lstStyle/>
          <a:p>
            <a:r>
              <a:rPr lang="en-CA" sz="4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Equipment and Environment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7872701" cy="4252059"/>
          </a:xfrm>
        </p:spPr>
        <p:txBody>
          <a:bodyPr/>
          <a:lstStyle/>
          <a:p>
            <a:r>
              <a:rPr lang="en-CA" dirty="0"/>
              <a:t>What do you need?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dirty="0"/>
              <a:t>A device with audio recording (laptop/tablet/phone)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dirty="0"/>
              <a:t>A clear microphone (internal or external)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dirty="0"/>
              <a:t>A quiet, undisturbed place to do your recording (beware of open windows or other reasons why unwanted sounds may show up on the recording)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dirty="0"/>
              <a:t>An audio recording editing program (you don’t have to make it perfect all in one recording session)</a:t>
            </a:r>
          </a:p>
        </p:txBody>
      </p:sp>
    </p:spTree>
    <p:extLst>
      <p:ext uri="{BB962C8B-B14F-4D97-AF65-F5344CB8AC3E}">
        <p14:creationId xmlns:p14="http://schemas.microsoft.com/office/powerpoint/2010/main" val="367887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3418ADF-358F-4647-A511-FCFFEDA8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081" y="325277"/>
            <a:ext cx="4500562" cy="1562959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pic>
        <p:nvPicPr>
          <p:cNvPr id="20" name="Picture Placeholder 19" descr="Data Points Digital background">
            <a:extLst>
              <a:ext uri="{FF2B5EF4-FFF2-40B4-BE49-F238E27FC236}">
                <a16:creationId xmlns:a16="http://schemas.microsoft.com/office/drawing/2014/main" id="{528A7D8D-1AB5-46C4-93FA-D92C2FD5169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6096000" y="0"/>
            <a:ext cx="3054096" cy="3776472"/>
          </a:xfrm>
        </p:spPr>
      </p:pic>
      <p:pic>
        <p:nvPicPr>
          <p:cNvPr id="25" name="Picture Placeholder 24" descr="Digital Graph Screen">
            <a:extLst>
              <a:ext uri="{FF2B5EF4-FFF2-40B4-BE49-F238E27FC236}">
                <a16:creationId xmlns:a16="http://schemas.microsoft.com/office/drawing/2014/main" id="{B7353C46-ACC1-4078-85C2-26B57B0E58B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9137904" y="0"/>
            <a:ext cx="3054096" cy="3776472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5127060-CDBF-435F-9009-A5451CCE305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343" y="1571337"/>
            <a:ext cx="5491566" cy="4145972"/>
          </a:xfrm>
          <a:noFill/>
        </p:spPr>
        <p:txBody>
          <a:bodyPr>
            <a:normAutofit/>
          </a:bodyPr>
          <a:lstStyle/>
          <a:p>
            <a:r>
              <a:rPr lang="en-US" dirty="0"/>
              <a:t>Today the goal is to get you started and well on your way to recording your podcast episode. </a:t>
            </a:r>
          </a:p>
          <a:p>
            <a:r>
              <a:rPr lang="en-US" dirty="0"/>
              <a:t>The overall goal is to have a podcast channel for XJTLU students with episodes made by XJTLU students. </a:t>
            </a:r>
          </a:p>
          <a:p>
            <a:r>
              <a:rPr lang="en-US" dirty="0"/>
              <a:t>After you have completed your episode recording and submitted it, there will be a schedule for an ‘in-studio recording session’. </a:t>
            </a:r>
          </a:p>
          <a:p>
            <a:r>
              <a:rPr lang="en-US" dirty="0"/>
              <a:t>So, let’s get started!</a:t>
            </a:r>
          </a:p>
        </p:txBody>
      </p:sp>
    </p:spTree>
    <p:extLst>
      <p:ext uri="{BB962C8B-B14F-4D97-AF65-F5344CB8AC3E}">
        <p14:creationId xmlns:p14="http://schemas.microsoft.com/office/powerpoint/2010/main" val="2158886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3418ADF-358F-4647-A511-FCFFEDA8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081" y="325277"/>
            <a:ext cx="4500562" cy="1562959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pic>
        <p:nvPicPr>
          <p:cNvPr id="20" name="Picture Placeholder 19" descr="Data Points Digital background">
            <a:extLst>
              <a:ext uri="{FF2B5EF4-FFF2-40B4-BE49-F238E27FC236}">
                <a16:creationId xmlns:a16="http://schemas.microsoft.com/office/drawing/2014/main" id="{528A7D8D-1AB5-46C4-93FA-D92C2FD5169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6096000" y="0"/>
            <a:ext cx="3054096" cy="3776472"/>
          </a:xfrm>
        </p:spPr>
      </p:pic>
      <p:pic>
        <p:nvPicPr>
          <p:cNvPr id="25" name="Picture Placeholder 24" descr="Digital Graph Screen">
            <a:extLst>
              <a:ext uri="{FF2B5EF4-FFF2-40B4-BE49-F238E27FC236}">
                <a16:creationId xmlns:a16="http://schemas.microsoft.com/office/drawing/2014/main" id="{B7353C46-ACC1-4078-85C2-26B57B0E58B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" b="42"/>
          <a:stretch/>
        </p:blipFill>
        <p:spPr>
          <a:xfrm>
            <a:off x="9137904" y="0"/>
            <a:ext cx="3054096" cy="3776472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29F70-04F7-4C70-BCF8-D4371F54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3302E-502D-4151-81C9-5FD6AF95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907F8-C614-4D59-A03F-BF9CD5E35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5127060-CDBF-435F-9009-A5451CCE305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7343" y="1571337"/>
            <a:ext cx="5491566" cy="4145972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en-US" dirty="0"/>
              <a:t>A podcast episode can be about anything</a:t>
            </a:r>
          </a:p>
          <a:p>
            <a:r>
              <a:rPr lang="en-US" dirty="0"/>
              <a:t>Organize your content and follow the structure of 3-act arc.</a:t>
            </a:r>
          </a:p>
          <a:p>
            <a:r>
              <a:rPr lang="en-US" dirty="0"/>
              <a:t>Use a script if it will help you remain more fluent.</a:t>
            </a:r>
          </a:p>
          <a:p>
            <a:r>
              <a:rPr lang="en-US" dirty="0"/>
              <a:t>Remember to check your surroundings for ambient sound and interference before starting to record.</a:t>
            </a:r>
          </a:p>
          <a:p>
            <a:r>
              <a:rPr lang="en-US" dirty="0"/>
              <a:t>Check out these websites for further info:</a:t>
            </a:r>
          </a:p>
          <a:p>
            <a:pPr lvl="1"/>
            <a:r>
              <a:rPr lang="en-US" dirty="0">
                <a:hlinkClick r:id="rId5"/>
              </a:rPr>
              <a:t>https://improvepodcast.com/blog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6"/>
              </a:rPr>
              <a:t>https://castos.com/how-to-start-a-podcast/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7"/>
              </a:rPr>
              <a:t>https://www.smartpassiveincome.com/guide/how-to-start-a-podcast-tutorial-pat-flynn/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4384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1565852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23" name="Subtitle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2918691"/>
            <a:ext cx="5437187" cy="3174135"/>
          </a:xfrm>
        </p:spPr>
        <p:txBody>
          <a:bodyPr/>
          <a:lstStyle/>
          <a:p>
            <a:r>
              <a:rPr lang="en-US" dirty="0"/>
              <a:t>Laura’s Podcast Office Hour is Wednesdays at 11am-noon </a:t>
            </a:r>
            <a:r>
              <a:rPr lang="en-US"/>
              <a:t>at </a:t>
            </a:r>
            <a:r>
              <a:rPr lang="en-US">
                <a:hlinkClick r:id="rId2"/>
              </a:rPr>
              <a:t>https://xjtlu.zhumu.com/j/629634548</a:t>
            </a:r>
            <a:r>
              <a:rPr lang="en-US"/>
              <a:t> </a:t>
            </a:r>
            <a:endParaRPr lang="en-US" dirty="0"/>
          </a:p>
          <a:p>
            <a:r>
              <a:rPr lang="en-US" dirty="0">
                <a:hlinkClick r:id="rId3"/>
              </a:rPr>
              <a:t>Laura.Mcnabb@xjtlu.edu.cn</a:t>
            </a:r>
            <a:r>
              <a:rPr lang="en-US" dirty="0"/>
              <a:t> </a:t>
            </a:r>
          </a:p>
          <a:p>
            <a:r>
              <a:rPr lang="en-US" dirty="0"/>
              <a:t>Submit your podcast to </a:t>
            </a:r>
          </a:p>
        </p:txBody>
      </p:sp>
      <p:pic>
        <p:nvPicPr>
          <p:cNvPr id="27" name="Picture Placeholder 26" descr="Data Points Digital background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Picture Placeholder 32" descr="Data Points Digital background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3E305-6365-4345-8BD1-4A31C61D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FF-ED32-4C4A-A21F-848A3BF6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6"/>
            <a:ext cx="3565524" cy="891598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686478"/>
            <a:ext cx="4396976" cy="4406348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60000"/>
                    <a:lumOff val="40000"/>
                    <a:alpha val="60000"/>
                  </a:schemeClr>
                </a:solidFill>
              </a:rPr>
              <a:t>The topic and theme</a:t>
            </a:r>
          </a:p>
          <a:p>
            <a:r>
              <a:rPr lang="en-US" b="1" dirty="0">
                <a:solidFill>
                  <a:srgbClr val="00B0F0">
                    <a:alpha val="60000"/>
                  </a:srgbClr>
                </a:solidFill>
              </a:rPr>
              <a:t>The audience</a:t>
            </a:r>
          </a:p>
          <a:p>
            <a:r>
              <a:rPr lang="en-US" b="1" dirty="0">
                <a:solidFill>
                  <a:srgbClr val="FFC000">
                    <a:alpha val="60000"/>
                  </a:srgbClr>
                </a:solidFill>
              </a:rPr>
              <a:t>The format</a:t>
            </a:r>
          </a:p>
          <a:p>
            <a:r>
              <a:rPr lang="en-US" b="1" dirty="0">
                <a:solidFill>
                  <a:schemeClr val="accent6">
                    <a:lumMod val="60000"/>
                    <a:lumOff val="40000"/>
                    <a:alpha val="60000"/>
                  </a:schemeClr>
                </a:solidFill>
              </a:rPr>
              <a:t>The structure</a:t>
            </a:r>
          </a:p>
          <a:p>
            <a:r>
              <a:rPr lang="en-US" b="1" dirty="0">
                <a:solidFill>
                  <a:srgbClr val="00B050">
                    <a:alpha val="60000"/>
                  </a:srgbClr>
                </a:solidFill>
              </a:rPr>
              <a:t>The content</a:t>
            </a:r>
          </a:p>
          <a:p>
            <a:r>
              <a:rPr lang="en-US" b="1" dirty="0">
                <a:solidFill>
                  <a:srgbClr val="FF0000">
                    <a:alpha val="60000"/>
                  </a:srgbClr>
                </a:solidFill>
              </a:rPr>
              <a:t>The delivery</a:t>
            </a:r>
          </a:p>
          <a:p>
            <a:r>
              <a:rPr lang="en-US" b="1" dirty="0">
                <a:solidFill>
                  <a:schemeClr val="accent1">
                    <a:lumMod val="40000"/>
                    <a:lumOff val="60000"/>
                    <a:alpha val="60000"/>
                  </a:schemeClr>
                </a:solidFill>
              </a:rPr>
              <a:t>The recording </a:t>
            </a:r>
          </a:p>
          <a:p>
            <a:r>
              <a:rPr lang="en-US" i="1" dirty="0">
                <a:solidFill>
                  <a:srgbClr val="FFFF00">
                    <a:alpha val="60000"/>
                  </a:srgbClr>
                </a:solidFill>
              </a:rPr>
              <a:t>Look at the outline shared in Chat by Laura.</a:t>
            </a:r>
          </a:p>
          <a:p>
            <a:endParaRPr lang="en-US" dirty="0"/>
          </a:p>
        </p:txBody>
      </p:sp>
      <p:pic>
        <p:nvPicPr>
          <p:cNvPr id="8" name="Picture Placeholder 7" descr="Digital Data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8928" y="1596771"/>
            <a:ext cx="3448558" cy="3448558"/>
          </a:xfrm>
        </p:spPr>
      </p:pic>
      <p:pic>
        <p:nvPicPr>
          <p:cNvPr id="10" name="Picture Placeholder 9" descr="Data Points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8575" y="596392"/>
            <a:ext cx="2263776" cy="2263776"/>
          </a:xfrm>
        </p:spPr>
      </p:pic>
      <p:pic>
        <p:nvPicPr>
          <p:cNvPr id="12" name="Picture Placeholder 11" descr="Data Background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1612" y="3324733"/>
            <a:ext cx="2936876" cy="2936876"/>
          </a:xfrm>
        </p:spPr>
      </p:pic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15FE2C5-E66A-4405-B19E-2C5C546C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/>
          <a:lstStyle/>
          <a:p>
            <a:r>
              <a:rPr lang="en-US"/>
              <a:t>Wednesday, March 23, 2022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01DF4D0-78BC-4C8C-9570-26F0B2254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9150" y="6507212"/>
            <a:ext cx="6379210" cy="153888"/>
          </a:xfrm>
        </p:spPr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chemeClr val="accent3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The topic &amp; theme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What will you be talking about?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507212"/>
            <a:ext cx="2628900" cy="153888"/>
          </a:xfrm>
        </p:spPr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2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7549428" cy="660689"/>
          </a:xfrm>
        </p:spPr>
        <p:txBody>
          <a:bodyPr/>
          <a:lstStyle/>
          <a:p>
            <a:r>
              <a:rPr lang="en-CA" sz="4000" dirty="0">
                <a:solidFill>
                  <a:schemeClr val="accent3">
                    <a:lumMod val="75000"/>
                  </a:schemeClr>
                </a:solidFill>
              </a:rPr>
              <a:t>How to decide your topic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8510010" cy="4252059"/>
          </a:xfrm>
        </p:spPr>
        <p:txBody>
          <a:bodyPr/>
          <a:lstStyle/>
          <a:p>
            <a:r>
              <a:rPr lang="en-CA" dirty="0"/>
              <a:t>Think about a topic that is interesting and engaging for you. Something that you get excited to discuss. </a:t>
            </a:r>
          </a:p>
          <a:p>
            <a:r>
              <a:rPr lang="en-CA" dirty="0"/>
              <a:t>Check out the categories suggested on the form.</a:t>
            </a:r>
          </a:p>
          <a:p>
            <a:r>
              <a:rPr lang="en-CA" dirty="0"/>
              <a:t>After you have your topic, then you need a theme/thesis for your episode. What is your specific message?</a:t>
            </a:r>
          </a:p>
          <a:p>
            <a:r>
              <a:rPr lang="en-CA" dirty="0"/>
              <a:t>Also, is this a one-off episode or a series (2 or more)?</a:t>
            </a:r>
          </a:p>
        </p:txBody>
      </p:sp>
    </p:spTree>
    <p:extLst>
      <p:ext uri="{BB962C8B-B14F-4D97-AF65-F5344CB8AC3E}">
        <p14:creationId xmlns:p14="http://schemas.microsoft.com/office/powerpoint/2010/main" val="4029871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The audience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Who are you talking to?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45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7549428" cy="660689"/>
          </a:xfrm>
        </p:spPr>
        <p:txBody>
          <a:bodyPr/>
          <a:lstStyle/>
          <a:p>
            <a:r>
              <a:rPr lang="en-CA" sz="4000" dirty="0">
                <a:solidFill>
                  <a:srgbClr val="0070C0"/>
                </a:solidFill>
              </a:rPr>
              <a:t>A profile XJTLU of students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9187497" cy="4252059"/>
          </a:xfrm>
        </p:spPr>
        <p:txBody>
          <a:bodyPr/>
          <a:lstStyle/>
          <a:p>
            <a:r>
              <a:rPr lang="en-CA" dirty="0"/>
              <a:t>While XJTLU students are from different backgrounds and have different interests, there are still key factors to consider about this demographic.</a:t>
            </a:r>
          </a:p>
          <a:p>
            <a:r>
              <a:rPr lang="en-CA" dirty="0"/>
              <a:t>How much time do they have?</a:t>
            </a:r>
          </a:p>
          <a:p>
            <a:r>
              <a:rPr lang="en-CA" dirty="0"/>
              <a:t>What do they do during the day?</a:t>
            </a:r>
          </a:p>
          <a:p>
            <a:r>
              <a:rPr lang="en-CA" dirty="0"/>
              <a:t>When might they be listening to a podcast episode?</a:t>
            </a:r>
          </a:p>
          <a:p>
            <a:r>
              <a:rPr lang="en-CA" dirty="0"/>
              <a:t>What purpose might they have for listening to a podcast episode?</a:t>
            </a:r>
          </a:p>
        </p:txBody>
      </p:sp>
    </p:spTree>
    <p:extLst>
      <p:ext uri="{BB962C8B-B14F-4D97-AF65-F5344CB8AC3E}">
        <p14:creationId xmlns:p14="http://schemas.microsoft.com/office/powerpoint/2010/main" val="341254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Placeholder 7" descr="Data Points Digital background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400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The format</a:t>
            </a:r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4BDCF583-1D5D-4235-97C2-39272B80A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>
                <a:latin typeface="+mn-lt"/>
                <a:ea typeface="+mn-ea"/>
                <a:cs typeface="+mn-cs"/>
              </a:rPr>
              <a:t>How will you set up your episode?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0D835-B454-4270-BB35-86A1873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F653B-90B5-4F47-A33F-93DCB2EF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Student Podcast Induction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71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33CB8-43FC-4C8B-AF04-DA6A8058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Wednesday, March 23, 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E4D1B-4A53-45BC-99DB-8E32F4B8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B38B5-1AE0-481D-8605-785D1152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1FE3913-EB0F-405B-9598-6384B665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7549428" cy="660689"/>
          </a:xfrm>
        </p:spPr>
        <p:txBody>
          <a:bodyPr/>
          <a:lstStyle/>
          <a:p>
            <a:r>
              <a:rPr lang="en-CA" sz="4000" dirty="0">
                <a:solidFill>
                  <a:srgbClr val="FFC000"/>
                </a:solidFill>
              </a:rPr>
              <a:t>How many hosts?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BA9F3F3-72F5-4CDF-AC1A-BEF5FDD3C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1705395"/>
            <a:ext cx="5437187" cy="4252059"/>
          </a:xfrm>
        </p:spPr>
        <p:txBody>
          <a:bodyPr/>
          <a:lstStyle/>
          <a:p>
            <a:r>
              <a:rPr lang="en-CA" dirty="0"/>
              <a:t>Most podcasts are either a one-person show or co-hosts in conversation.</a:t>
            </a:r>
          </a:p>
          <a:p>
            <a:r>
              <a:rPr lang="en-CA" dirty="0"/>
              <a:t>Both are good.</a:t>
            </a:r>
          </a:p>
          <a:p>
            <a:r>
              <a:rPr lang="en-CA" dirty="0"/>
              <a:t>You may have a personal preference.</a:t>
            </a:r>
          </a:p>
          <a:p>
            <a:r>
              <a:rPr lang="en-CA" dirty="0"/>
              <a:t>Your topic may lend itself better for one format or the other.</a:t>
            </a:r>
          </a:p>
          <a:p>
            <a:r>
              <a:rPr lang="en-CA" dirty="0"/>
              <a:t>Both styles are challenging.</a:t>
            </a:r>
          </a:p>
        </p:txBody>
      </p:sp>
    </p:spTree>
    <p:extLst>
      <p:ext uri="{BB962C8B-B14F-4D97-AF65-F5344CB8AC3E}">
        <p14:creationId xmlns:p14="http://schemas.microsoft.com/office/powerpoint/2010/main" val="3188823471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{FF813D46-84D3-40AD-B4A5-409193BD24A6}tf33713516_win32</Template>
  <TotalTime>100</TotalTime>
  <Words>1070</Words>
  <Application>Microsoft Office PowerPoint</Application>
  <PresentationFormat>Widescreen</PresentationFormat>
  <Paragraphs>161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Gill Sans MT</vt:lpstr>
      <vt:lpstr>Walbaum Display</vt:lpstr>
      <vt:lpstr>3DFloatVTI</vt:lpstr>
      <vt:lpstr>Creating and recording your podcast episode</vt:lpstr>
      <vt:lpstr>Introduction</vt:lpstr>
      <vt:lpstr>Agenda</vt:lpstr>
      <vt:lpstr>The topic &amp; theme</vt:lpstr>
      <vt:lpstr>How to decide your topic</vt:lpstr>
      <vt:lpstr>The audience</vt:lpstr>
      <vt:lpstr>A profile XJTLU of students</vt:lpstr>
      <vt:lpstr>The format</vt:lpstr>
      <vt:lpstr>How many hosts? </vt:lpstr>
      <vt:lpstr>The structure</vt:lpstr>
      <vt:lpstr>PowerPoint Presentation</vt:lpstr>
      <vt:lpstr>You are building a story</vt:lpstr>
      <vt:lpstr>The content</vt:lpstr>
      <vt:lpstr>What are the main points for your theme/thesis?</vt:lpstr>
      <vt:lpstr>Copyright and Plagiarism</vt:lpstr>
      <vt:lpstr>The delivery</vt:lpstr>
      <vt:lpstr>Speech Prosody</vt:lpstr>
      <vt:lpstr>The recording</vt:lpstr>
      <vt:lpstr>Equipment and Environment 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and recording your podcast episode</dc:title>
  <dc:creator>Laura McNabb</dc:creator>
  <cp:lastModifiedBy>Laura McNabb</cp:lastModifiedBy>
  <cp:revision>18</cp:revision>
  <dcterms:created xsi:type="dcterms:W3CDTF">2022-03-15T04:44:54Z</dcterms:created>
  <dcterms:modified xsi:type="dcterms:W3CDTF">2022-03-20T19:51:58Z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