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9" r:id="rId2"/>
  </p:sldMasterIdLst>
  <p:notesMasterIdLst>
    <p:notesMasterId r:id="rId12"/>
  </p:notesMasterIdLst>
  <p:handoutMasterIdLst>
    <p:handoutMasterId r:id="rId13"/>
  </p:handoutMasterIdLst>
  <p:sldIdLst>
    <p:sldId id="270" r:id="rId3"/>
    <p:sldId id="271" r:id="rId4"/>
    <p:sldId id="268" r:id="rId5"/>
    <p:sldId id="273" r:id="rId6"/>
    <p:sldId id="274" r:id="rId7"/>
    <p:sldId id="277" r:id="rId8"/>
    <p:sldId id="275" r:id="rId9"/>
    <p:sldId id="278" r:id="rId10"/>
    <p:sldId id="276" r:id="rId11"/>
  </p:sldIdLst>
  <p:sldSz cx="9144000" cy="6858000" type="screen4x3"/>
  <p:notesSz cx="7010400" cy="9296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A21"/>
    <a:srgbClr val="8BB9D5"/>
    <a:srgbClr val="8D9ED3"/>
    <a:srgbClr val="46B9C6"/>
    <a:srgbClr val="358578"/>
    <a:srgbClr val="466673"/>
    <a:srgbClr val="4655C6"/>
    <a:srgbClr val="00A651"/>
    <a:srgbClr val="717050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>
        <p:scale>
          <a:sx n="75" d="100"/>
          <a:sy n="75" d="100"/>
        </p:scale>
        <p:origin x="-2688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49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AE1CD9EC-6CDA-4E02-A3EE-B720857B01A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82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/>
            </a:lvl1pPr>
          </a:lstStyle>
          <a:p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fld id="{F06E89AB-C037-47EE-97F1-37AA8A3F2B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34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A8099-CE9A-4C60-A270-ED43FCFA1D8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E89AB-C037-47EE-97F1-37AA8A3F2B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39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A8099-CE9A-4C60-A270-ED43FCFA1D8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962150" cy="5622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734050" cy="5622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AEC34-743D-4BA1-B36F-2A083A019F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02658-0D0D-44DC-95B7-32AB340F99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9ADD8-3B0B-4BEC-B45D-53942FACFA0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0B2F-0D7C-4A9E-B06B-D32DBFBA1C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2F44F-8550-4E01-B9A8-8DA9C96431F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0D3F0-A206-408C-B453-21451B3F561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93932-AF68-4FBE-A2A2-D2D2501CEDE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3C1-9739-42BA-B4EF-D8F57DEF337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467600" cy="5635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466673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0" y="6096000"/>
            <a:ext cx="9144000" cy="0"/>
          </a:xfrm>
          <a:prstGeom prst="line">
            <a:avLst/>
          </a:prstGeom>
          <a:ln>
            <a:solidFill>
              <a:srgbClr val="46B9C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71E6B-C95C-4C9C-A200-245ADD8CE29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DFCD1-D3C1-447F-B021-99623A1FE22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3B100-BD2C-4CF0-956F-48A1AF3201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3716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pic>
        <p:nvPicPr>
          <p:cNvPr id="9223" name="Picture 7" descr="Bio-Rad 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543800" y="6329362"/>
            <a:ext cx="1066800" cy="300038"/>
          </a:xfrm>
          <a:prstGeom prst="rect">
            <a:avLst/>
          </a:prstGeom>
          <a:noFill/>
        </p:spPr>
      </p:pic>
      <p:sp>
        <p:nvSpPr>
          <p:cNvPr id="9224" name="Text Box 8"/>
          <p:cNvSpPr txBox="1">
            <a:spLocks noChangeArrowheads="1"/>
          </p:cNvSpPr>
          <p:nvPr userDrawn="1"/>
        </p:nvSpPr>
        <p:spPr bwMode="auto">
          <a:xfrm>
            <a:off x="533400" y="6172200"/>
            <a:ext cx="1752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fld id="{87CA3E1B-73DB-4C3F-9138-7BD624520A41}" type="slidenum">
              <a:rPr lang="en-US" sz="1600"/>
              <a:pPr algn="l">
                <a:spcBef>
                  <a:spcPct val="50000"/>
                </a:spcBef>
              </a:pPr>
              <a:t>‹#›</a:t>
            </a:fld>
            <a:endParaRPr lang="en-US" sz="1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7467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326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204ACA-E2B5-41DF-A93E-369FEE2672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28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25400" y="-12700"/>
            <a:ext cx="9169400" cy="6934200"/>
          </a:xfrm>
          <a:prstGeom prst="rect">
            <a:avLst/>
          </a:prstGeom>
          <a:solidFill>
            <a:srgbClr val="46667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701800"/>
            <a:ext cx="9144000" cy="3048000"/>
          </a:xfrm>
          <a:prstGeom prst="rect">
            <a:avLst/>
          </a:prstGeom>
          <a:solidFill>
            <a:srgbClr val="466673">
              <a:alpha val="4745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2736885" y="2438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3000" b="1" kern="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581685" y="31623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2500" kern="0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600700" y="35814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2500" kern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9906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MEDICAL TECHNOLOGY</a:t>
            </a:r>
          </a:p>
          <a:p>
            <a:pPr algn="ctr"/>
            <a:r>
              <a:rPr lang="en-US" sz="3200" b="1" i="1" dirty="0" smtClean="0">
                <a:solidFill>
                  <a:schemeClr val="bg1"/>
                </a:solidFill>
              </a:rPr>
              <a:t>SHAPING THE FUTURE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485" y="2195036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Presented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Ferri Solaimani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October 2019</a:t>
            </a:r>
            <a:endParaRPr lang="en-US" b="1" i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43400"/>
            <a:ext cx="2335238" cy="23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-6111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4550906"/>
          </a:xfrm>
          <a:prstGeom prst="rect">
            <a:avLst/>
          </a:prstGeom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0" y="4734580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3505200"/>
            <a:ext cx="9144000" cy="969506"/>
          </a:xfrm>
          <a:prstGeom prst="rect">
            <a:avLst/>
          </a:prstGeom>
          <a:solidFill>
            <a:srgbClr val="466673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00" y="4436606"/>
            <a:ext cx="807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/>
              <a:t>Agenda:</a:t>
            </a:r>
          </a:p>
          <a:p>
            <a:pPr algn="l"/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Presenter Bio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Medical Technology Program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Future </a:t>
            </a:r>
            <a:r>
              <a:rPr lang="en-US" sz="2400" dirty="0" smtClean="0"/>
              <a:t>State</a:t>
            </a:r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Q &amp; A</a:t>
            </a:r>
            <a:endParaRPr lang="en-US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68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800600"/>
          </a:xfrm>
          <a:noFill/>
          <a:ln/>
        </p:spPr>
        <p:txBody>
          <a:bodyPr/>
          <a:lstStyle/>
          <a:p>
            <a:r>
              <a:rPr lang="en-US" sz="2000" dirty="0" smtClean="0"/>
              <a:t>Bachelor of Science in Medical Technology</a:t>
            </a:r>
          </a:p>
          <a:p>
            <a:r>
              <a:rPr lang="en-US" sz="2000" dirty="0" smtClean="0"/>
              <a:t>Master’s Degree in Business Administration</a:t>
            </a:r>
          </a:p>
          <a:p>
            <a:r>
              <a:rPr lang="en-US" sz="2000" dirty="0" smtClean="0"/>
              <a:t>Clinical Laboratory Scientist Licensed by California DHS </a:t>
            </a:r>
          </a:p>
          <a:p>
            <a:r>
              <a:rPr lang="en-US" sz="2000" dirty="0" smtClean="0"/>
              <a:t>Medical Laboratory Scientist Certified by ASCP</a:t>
            </a:r>
          </a:p>
          <a:p>
            <a:r>
              <a:rPr lang="en-US" sz="2000" dirty="0" smtClean="0"/>
              <a:t>Certified Quality Improvement Associates by ASQ</a:t>
            </a:r>
          </a:p>
          <a:p>
            <a:r>
              <a:rPr lang="en-US" sz="2000" dirty="0" smtClean="0"/>
              <a:t>Regulatory Affairs Management &amp; Medical Product Development Certificates from UCI </a:t>
            </a:r>
          </a:p>
          <a:p>
            <a:r>
              <a:rPr lang="en-US" sz="2000" dirty="0" smtClean="0"/>
              <a:t>Certificate of Competent Leader and Communicator by Toastmaster International</a:t>
            </a:r>
          </a:p>
          <a:p>
            <a:r>
              <a:rPr lang="en-US" sz="2000" dirty="0" smtClean="0"/>
              <a:t>Over </a:t>
            </a:r>
            <a:r>
              <a:rPr lang="en-US" sz="2000" dirty="0" smtClean="0"/>
              <a:t>30 Years </a:t>
            </a:r>
            <a:r>
              <a:rPr lang="en-US" sz="2000" dirty="0" smtClean="0"/>
              <a:t>Laboratory, Manufacturing &amp; Management Experience</a:t>
            </a:r>
          </a:p>
          <a:p>
            <a:r>
              <a:rPr lang="en-US" sz="2000" dirty="0" smtClean="0"/>
              <a:t>Educator &amp; Consultant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466673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7467600" cy="5635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Presenter </a:t>
            </a:r>
            <a:r>
              <a:rPr lang="en-US" b="1" dirty="0" smtClean="0">
                <a:solidFill>
                  <a:schemeClr val="bg1"/>
                </a:solidFill>
              </a:rPr>
              <a:t>Bio, Ferri Solaimani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349920" cy="142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466673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37319"/>
            <a:ext cx="8534400" cy="563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Medical Technology Program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57531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534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It is a study of clinical diagnostics testing and use knowledge of research  to correlate laboratory findings with pathophysiology</a:t>
            </a:r>
          </a:p>
          <a:p>
            <a:pPr algn="l"/>
            <a:endParaRPr lang="en-US" sz="1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Application of quality standards to conduct accurate, reliable clinical laboratory testing</a:t>
            </a:r>
          </a:p>
          <a:p>
            <a:pPr algn="l"/>
            <a:endParaRPr lang="en-US" sz="1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Performing complex tests on biological specimens, analyzing test results, relaying test results to physicians or researchers</a:t>
            </a:r>
          </a:p>
          <a:p>
            <a:pPr algn="l"/>
            <a:endParaRPr lang="en-US" sz="1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Making observation and recommendation based on statistical data and references, assist with the diagnosis, treatment and monitoring various conditions and diseases</a:t>
            </a:r>
          </a:p>
          <a:p>
            <a:pPr algn="l"/>
            <a:endParaRPr lang="en-US" sz="1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Supervise or train Medical Lab Technicians and Phlebotomists</a:t>
            </a:r>
          </a:p>
          <a:p>
            <a:pPr algn="l"/>
            <a:endParaRPr lang="en-US" sz="1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Apply principles of management to address lab operations, regulatory and compliance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950" y="5557480"/>
            <a:ext cx="1414807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7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92200"/>
            <a:ext cx="8534400" cy="4775200"/>
          </a:xfrm>
        </p:spPr>
        <p:txBody>
          <a:bodyPr/>
          <a:lstStyle/>
          <a:p>
            <a:r>
              <a:rPr lang="en-US" sz="2000" dirty="0" smtClean="0"/>
              <a:t>Two programs: Associate Degree as Medical Lab Technician (MLT) or Bachelor Degree as Medical Technologist (MT) also known as Medical Laboratory Scientist or Clinical Laboratory Scientist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Four-year program covers: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General </a:t>
            </a:r>
            <a:r>
              <a:rPr lang="en-US" sz="1900" dirty="0" smtClean="0"/>
              <a:t>subjects: Biology, Human Anatomy, General Chemistry, Organic Chemistry, Physics, Statistics &amp; Probability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Core subjects: Clinical Chemistry, Biochemistry, Molecular Biology, Microbiology, Clinical Urinalysis &amp; Body Fluids, Immunology, Immunohematology, Hematology, Virology, Mycology, Parasitology and Phlebotomy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900" dirty="0" smtClean="0"/>
              <a:t>One year Clinical Internship</a:t>
            </a:r>
          </a:p>
          <a:p>
            <a:pPr marL="457200" lvl="1" indent="0">
              <a:buNone/>
            </a:pPr>
            <a:endParaRPr lang="en-US" sz="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 license is required to work as MLT, CLS or Phlebotomists in California</a:t>
            </a:r>
          </a:p>
          <a:p>
            <a:pPr marL="0" indent="0">
              <a:buNone/>
            </a:pPr>
            <a:endParaRPr lang="en-US" sz="8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22900"/>
            <a:ext cx="1538123" cy="127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4876800"/>
          </a:xfrm>
        </p:spPr>
        <p:txBody>
          <a:bodyPr/>
          <a:lstStyle/>
          <a:p>
            <a:r>
              <a:rPr lang="en-US" sz="2000" dirty="0"/>
              <a:t>Specialty license is available in Chemistry, Hematology, Microbiology, Blood Banking, Cytogenetics, Cytotechnology, Histotechnology and Molecular Biology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Average pay: $ 53, 230-$ 79,530 per year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There are 300,000 laboratory entities nationwide regulated by the Centers for Medicare &amp; Medicaid Services (CMS)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Job Opportunities: Hospital Laboratory, Reference Laboratory, Physician Office Laboratory, Medical Device Manufacturing, Research and Pharmaceutical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Master’s degree available in Medical Laboratory Science and specialization in the area of Blood Banking, Chemistry, Cytogenetics, Cytotechnology, Hematology, Histotechnology, Microbiology and Molecular Biology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638800"/>
            <a:ext cx="1448463" cy="115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/>
              <a:t>Addition of 2.4 million jobs in healthcare between 2016- 2026 (U.S. Bureau of Labor Statistics)</a:t>
            </a:r>
          </a:p>
          <a:p>
            <a:r>
              <a:rPr lang="en-US" dirty="0" smtClean="0"/>
              <a:t>13% increase and projected 19,800 jobs will be added for Medical Technologists/Clinical Lab Scientists by 2026</a:t>
            </a:r>
          </a:p>
          <a:p>
            <a:r>
              <a:rPr lang="en-US" dirty="0" smtClean="0"/>
              <a:t>Advances in technology and aging baby boomer generation are making laboratory testing more affordable and increase in demands</a:t>
            </a:r>
          </a:p>
          <a:p>
            <a:r>
              <a:rPr lang="en-US" dirty="0" smtClean="0"/>
              <a:t>Expansion of Molecular and Genomic testing offers new opportunities in clinical diagnostics laboratory, research laboratory and pharmaceuticals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92" y="5334000"/>
            <a:ext cx="176313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0" y="-76200"/>
            <a:ext cx="9144000" cy="601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28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25400" y="-12700"/>
            <a:ext cx="9169400" cy="6934200"/>
          </a:xfrm>
          <a:prstGeom prst="rect">
            <a:avLst/>
          </a:prstGeom>
          <a:solidFill>
            <a:srgbClr val="46667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1701800"/>
            <a:ext cx="9144000" cy="3048000"/>
          </a:xfrm>
          <a:prstGeom prst="rect">
            <a:avLst/>
          </a:prstGeom>
          <a:solidFill>
            <a:srgbClr val="466673">
              <a:alpha val="4745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2736885" y="24384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3000" b="1" kern="0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5581685" y="31623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2500" kern="0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600700" y="3581400"/>
            <a:ext cx="285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en-US" sz="2500" kern="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8485" y="219503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Q &amp; 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848600" cy="4525963"/>
          </a:xfrm>
        </p:spPr>
        <p:txBody>
          <a:bodyPr/>
          <a:lstStyle/>
          <a:p>
            <a:r>
              <a:rPr lang="en-US" sz="2000" dirty="0" smtClean="0"/>
              <a:t>Why did you choose medical technology field?</a:t>
            </a:r>
          </a:p>
          <a:p>
            <a:r>
              <a:rPr lang="en-US" sz="2000" dirty="0" smtClean="0"/>
              <a:t>What is like to be working in a laboratory?</a:t>
            </a:r>
          </a:p>
          <a:p>
            <a:r>
              <a:rPr lang="en-US" sz="2000" dirty="0" smtClean="0"/>
              <a:t>What did you like most about it?</a:t>
            </a:r>
          </a:p>
          <a:p>
            <a:r>
              <a:rPr lang="en-US" sz="2000" dirty="0" smtClean="0"/>
              <a:t>What skill sets are most important for this job?</a:t>
            </a:r>
          </a:p>
          <a:p>
            <a:r>
              <a:rPr lang="en-US" sz="2000" dirty="0" smtClean="0"/>
              <a:t>How do you see ratio of female and male balance in the medical technology field?</a:t>
            </a:r>
          </a:p>
          <a:p>
            <a:r>
              <a:rPr lang="en-US" sz="2000" dirty="0" smtClean="0"/>
              <a:t>What are some potential barriers for women to succeed in this field?</a:t>
            </a:r>
          </a:p>
          <a:p>
            <a:r>
              <a:rPr lang="en-US" sz="2000" dirty="0" smtClean="0"/>
              <a:t>Why did you choose to move from the medical technology to industry?</a:t>
            </a:r>
          </a:p>
          <a:p>
            <a:r>
              <a:rPr lang="en-US" sz="2000" dirty="0" smtClean="0"/>
              <a:t>How do you compare working in a medical laboratory  vs. working in a medical device company?</a:t>
            </a:r>
          </a:p>
          <a:p>
            <a:endParaRPr 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1" y="54864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574</Words>
  <Application>Microsoft Office PowerPoint</Application>
  <PresentationFormat>On-screen Show (4:3)</PresentationFormat>
  <Paragraphs>73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1_Custom Design</vt:lpstr>
      <vt:lpstr>Custom Design</vt:lpstr>
      <vt:lpstr>PowerPoint Presentation</vt:lpstr>
      <vt:lpstr>PowerPoint Presentation</vt:lpstr>
      <vt:lpstr>Presenter Bio, Ferri Solaimani</vt:lpstr>
      <vt:lpstr>Medical Technology Program</vt:lpstr>
      <vt:lpstr>Medical Technology Program</vt:lpstr>
      <vt:lpstr>Medical Technology Program</vt:lpstr>
      <vt:lpstr>Future State</vt:lpstr>
      <vt:lpstr>PowerPoint Presentation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Cuccia</dc:creator>
  <cp:lastModifiedBy>Authorized User</cp:lastModifiedBy>
  <cp:revision>120</cp:revision>
  <cp:lastPrinted>2019-10-23T19:06:01Z</cp:lastPrinted>
  <dcterms:created xsi:type="dcterms:W3CDTF">2016-04-12T17:02:30Z</dcterms:created>
  <dcterms:modified xsi:type="dcterms:W3CDTF">2019-10-23T19:06:52Z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