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70" r:id="rId3"/>
    <p:sldId id="265" r:id="rId4"/>
    <p:sldId id="257" r:id="rId5"/>
    <p:sldId id="272" r:id="rId6"/>
    <p:sldId id="260" r:id="rId7"/>
    <p:sldId id="258" r:id="rId8"/>
    <p:sldId id="259" r:id="rId9"/>
    <p:sldId id="266" r:id="rId10"/>
    <p:sldId id="268" r:id="rId11"/>
    <p:sldId id="261" r:id="rId12"/>
    <p:sldId id="262" r:id="rId13"/>
    <p:sldId id="271" r:id="rId14"/>
    <p:sldId id="269" r:id="rId15"/>
    <p:sldId id="278" r:id="rId16"/>
    <p:sldId id="273" r:id="rId17"/>
    <p:sldId id="288" r:id="rId18"/>
    <p:sldId id="289" r:id="rId19"/>
    <p:sldId id="286" r:id="rId20"/>
    <p:sldId id="287" r:id="rId21"/>
    <p:sldId id="274" r:id="rId22"/>
    <p:sldId id="275" r:id="rId23"/>
    <p:sldId id="283" r:id="rId24"/>
    <p:sldId id="282" r:id="rId25"/>
    <p:sldId id="285" r:id="rId26"/>
    <p:sldId id="264" r:id="rId27"/>
    <p:sldId id="284" r:id="rId2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3" autoAdjust="0"/>
    <p:restoredTop sz="69509" autoAdjust="0"/>
  </p:normalViewPr>
  <p:slideViewPr>
    <p:cSldViewPr snapToGrid="0">
      <p:cViewPr varScale="1">
        <p:scale>
          <a:sx n="79" d="100"/>
          <a:sy n="79" d="100"/>
        </p:scale>
        <p:origin x="165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AE85DA4C-073C-4052-905E-403B1F95A277}" type="datetimeFigureOut">
              <a:rPr lang="en-US" smtClean="0"/>
              <a:t>10/13/2020</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29457AD0-EB0E-4518-8E6B-F0420E131F7B}" type="slidenum">
              <a:rPr lang="en-US" smtClean="0"/>
              <a:t>‹#›</a:t>
            </a:fld>
            <a:endParaRPr lang="en-US"/>
          </a:p>
        </p:txBody>
      </p:sp>
    </p:spTree>
    <p:extLst>
      <p:ext uri="{BB962C8B-B14F-4D97-AF65-F5344CB8AC3E}">
        <p14:creationId xmlns:p14="http://schemas.microsoft.com/office/powerpoint/2010/main" val="3682392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growthengineering.co.uk/wp-content/uploads/2019/11/70-20-10-60-top-tips.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Introductions (</a:t>
            </a:r>
            <a:r>
              <a:rPr lang="en-US" i="1" dirty="0"/>
              <a:t>myself and Amanda or Heather</a:t>
            </a:r>
            <a:r>
              <a:rPr lang="en-US" i="0" dirty="0"/>
              <a:t>)</a:t>
            </a:r>
          </a:p>
          <a:p>
            <a:pPr marL="181240" indent="-181240">
              <a:buFont typeface="Arial" panose="020B0604020202020204" pitchFamily="34" charset="0"/>
              <a:buChar char="•"/>
            </a:pPr>
            <a:r>
              <a:rPr lang="en-US" i="0" dirty="0"/>
              <a:t>Thank everyone for taking the online learning material</a:t>
            </a:r>
          </a:p>
          <a:p>
            <a:pPr marL="181240" indent="-181240">
              <a:buFont typeface="Arial" panose="020B0604020202020204" pitchFamily="34" charset="0"/>
              <a:buChar char="•"/>
            </a:pPr>
            <a:r>
              <a:rPr lang="en-US" i="0" dirty="0"/>
              <a:t>Introduce this concept of virtual leadership workshops (a development opportunity)</a:t>
            </a:r>
          </a:p>
          <a:p>
            <a:pPr marL="181240" indent="-181240">
              <a:buFont typeface="Arial" panose="020B0604020202020204" pitchFamily="34" charset="0"/>
              <a:buChar char="•"/>
            </a:pPr>
            <a:r>
              <a:rPr lang="en-US" i="0" dirty="0"/>
              <a:t>Tech check</a:t>
            </a:r>
          </a:p>
          <a:p>
            <a:pPr marL="664546" lvl="1" indent="-181240">
              <a:buFont typeface="Arial" panose="020B0604020202020204" pitchFamily="34" charset="0"/>
              <a:buChar char="•"/>
            </a:pPr>
            <a:r>
              <a:rPr lang="en-US" i="0" dirty="0"/>
              <a:t>Chat box</a:t>
            </a:r>
          </a:p>
          <a:p>
            <a:pPr marL="664546" lvl="1" indent="-181240">
              <a:buFont typeface="Arial" panose="020B0604020202020204" pitchFamily="34" charset="0"/>
              <a:buChar char="•"/>
            </a:pPr>
            <a:r>
              <a:rPr lang="en-US" i="0" dirty="0"/>
              <a:t>Participation List</a:t>
            </a:r>
          </a:p>
          <a:p>
            <a:pPr marL="1147852" lvl="2" indent="-181240">
              <a:buFont typeface="Arial" panose="020B0604020202020204" pitchFamily="34" charset="0"/>
              <a:buChar char="•"/>
            </a:pPr>
            <a:r>
              <a:rPr lang="en-US" i="0" dirty="0"/>
              <a:t>Hand raise</a:t>
            </a:r>
          </a:p>
          <a:p>
            <a:pPr marL="1147852" lvl="2" indent="-181240">
              <a:buFont typeface="Arial" panose="020B0604020202020204" pitchFamily="34" charset="0"/>
              <a:buChar char="•"/>
            </a:pPr>
            <a:r>
              <a:rPr lang="en-US" i="0" dirty="0"/>
              <a:t>Green check/red “x”</a:t>
            </a:r>
          </a:p>
          <a:p>
            <a:pPr marL="181240" indent="-181240">
              <a:buFont typeface="Arial" panose="020B0604020202020204" pitchFamily="34" charset="0"/>
              <a:buChar char="•"/>
            </a:pPr>
            <a:r>
              <a:rPr lang="en-US" i="0" dirty="0"/>
              <a:t>Participation tools to have on hand:</a:t>
            </a:r>
          </a:p>
          <a:p>
            <a:pPr marL="664546" lvl="1" indent="-181240">
              <a:buFont typeface="Arial" panose="020B0604020202020204" pitchFamily="34" charset="0"/>
              <a:buChar char="•"/>
            </a:pPr>
            <a:r>
              <a:rPr lang="en-US" i="0" dirty="0"/>
              <a:t>Phone</a:t>
            </a:r>
          </a:p>
          <a:p>
            <a:pPr marL="664546" lvl="1" indent="-181240">
              <a:buFont typeface="Arial" panose="020B0604020202020204" pitchFamily="34" charset="0"/>
              <a:buChar char="•"/>
            </a:pPr>
            <a:r>
              <a:rPr lang="en-US" i="0" dirty="0"/>
              <a:t>Pen/Paper</a:t>
            </a:r>
          </a:p>
          <a:p>
            <a:pPr marL="181240" indent="-181240">
              <a:buFont typeface="Arial" panose="020B0604020202020204" pitchFamily="34" charset="0"/>
              <a:buChar char="•"/>
            </a:pPr>
            <a:r>
              <a:rPr lang="en-US" b="1" i="0" dirty="0"/>
              <a:t>CLICK</a:t>
            </a:r>
            <a:endParaRPr lang="en-US" b="1" dirty="0"/>
          </a:p>
        </p:txBody>
      </p:sp>
      <p:sp>
        <p:nvSpPr>
          <p:cNvPr id="4" name="Slide Number Placeholder 3"/>
          <p:cNvSpPr>
            <a:spLocks noGrp="1"/>
          </p:cNvSpPr>
          <p:nvPr>
            <p:ph type="sldNum" sz="quarter" idx="5"/>
          </p:nvPr>
        </p:nvSpPr>
        <p:spPr/>
        <p:txBody>
          <a:bodyPr/>
          <a:lstStyle/>
          <a:p>
            <a:fld id="{29457AD0-EB0E-4518-8E6B-F0420E131F7B}" type="slidenum">
              <a:rPr lang="en-US" smtClean="0"/>
              <a:t>1</a:t>
            </a:fld>
            <a:endParaRPr lang="en-US"/>
          </a:p>
        </p:txBody>
      </p:sp>
    </p:spTree>
    <p:extLst>
      <p:ext uri="{BB962C8B-B14F-4D97-AF65-F5344CB8AC3E}">
        <p14:creationId xmlns:p14="http://schemas.microsoft.com/office/powerpoint/2010/main" val="4173763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So if we return to this idea of the flywheel introduced in the </a:t>
            </a:r>
            <a:r>
              <a:rPr lang="en-US" dirty="0" err="1"/>
              <a:t>TEDTalk</a:t>
            </a:r>
            <a:r>
              <a:rPr lang="en-US" dirty="0"/>
              <a:t> from our map specifically, what was sitting at the center was “POTENTIAL”. </a:t>
            </a:r>
          </a:p>
          <a:p>
            <a:pPr marL="664546" lvl="1" indent="-181240">
              <a:buFont typeface="Arial" panose="020B0604020202020204" pitchFamily="34" charset="0"/>
              <a:buChar char="•"/>
            </a:pPr>
            <a:r>
              <a:rPr lang="en-US" dirty="0"/>
              <a:t>But a Potential for </a:t>
            </a:r>
            <a:r>
              <a:rPr lang="en-US" u="sng" dirty="0"/>
              <a:t>what</a:t>
            </a:r>
            <a:r>
              <a:rPr lang="en-US" dirty="0"/>
              <a:t> was pretty unclear. </a:t>
            </a:r>
          </a:p>
          <a:p>
            <a:pPr marL="664546" lvl="1" indent="-181240">
              <a:buFont typeface="Arial" panose="020B0604020202020204" pitchFamily="34" charset="0"/>
              <a:buChar char="•"/>
            </a:pPr>
            <a:r>
              <a:rPr lang="en-US" dirty="0"/>
              <a:t>Have you ever seen a </a:t>
            </a:r>
            <a:r>
              <a:rPr lang="en-US" dirty="0" err="1"/>
              <a:t>venn</a:t>
            </a:r>
            <a:r>
              <a:rPr lang="en-US" dirty="0"/>
              <a:t> diagram? The possible logical relation between what you enjoy in your role and what you’re good at sits in the center of your wheel.</a:t>
            </a:r>
          </a:p>
          <a:p>
            <a:pPr marL="181240" indent="-181240">
              <a:buFont typeface="Arial" panose="020B0604020202020204" pitchFamily="34" charset="0"/>
              <a:buChar char="•"/>
            </a:pPr>
            <a:r>
              <a:rPr lang="en-US" dirty="0"/>
              <a:t>Based on your conversations just now, what sits at the center of your wheel is what brings you joy and what you’re innately good at. </a:t>
            </a:r>
          </a:p>
          <a:p>
            <a:pPr marL="181240" indent="-181240">
              <a:buFont typeface="Arial" panose="020B0604020202020204" pitchFamily="34" charset="0"/>
              <a:buChar char="•"/>
            </a:pPr>
            <a:r>
              <a:rPr lang="en-US" dirty="0"/>
              <a:t>And what else the </a:t>
            </a:r>
            <a:r>
              <a:rPr lang="en-US" dirty="0" err="1"/>
              <a:t>TEDTalk</a:t>
            </a:r>
            <a:r>
              <a:rPr lang="en-US" dirty="0"/>
              <a:t> speaker didn't address specifically was HOW to start the flywheel. He spent the majority of his presentation relating the flywheel concept to experience – the idea that if you’ve seen it work before, it should help you get started on moving the wheel towards your goals - and while that's fine assumption, we really need to start somewhere else in order to get the wheel moving because that is the hardest part.</a:t>
            </a:r>
          </a:p>
          <a:p>
            <a:pPr marL="181240" indent="-181240">
              <a:buFont typeface="Arial" panose="020B0604020202020204" pitchFamily="34" charset="0"/>
              <a:buChar char="•"/>
            </a:pPr>
            <a:r>
              <a:rPr lang="en-US" b="1" dirty="0"/>
              <a:t>CLICK</a:t>
            </a:r>
          </a:p>
        </p:txBody>
      </p:sp>
      <p:sp>
        <p:nvSpPr>
          <p:cNvPr id="4" name="Slide Number Placeholder 3"/>
          <p:cNvSpPr>
            <a:spLocks noGrp="1"/>
          </p:cNvSpPr>
          <p:nvPr>
            <p:ph type="sldNum" sz="quarter" idx="5"/>
          </p:nvPr>
        </p:nvSpPr>
        <p:spPr/>
        <p:txBody>
          <a:bodyPr/>
          <a:lstStyle/>
          <a:p>
            <a:fld id="{29457AD0-EB0E-4518-8E6B-F0420E131F7B}" type="slidenum">
              <a:rPr lang="en-US" smtClean="0"/>
              <a:t>10</a:t>
            </a:fld>
            <a:endParaRPr lang="en-US"/>
          </a:p>
        </p:txBody>
      </p:sp>
    </p:spTree>
    <p:extLst>
      <p:ext uri="{BB962C8B-B14F-4D97-AF65-F5344CB8AC3E}">
        <p14:creationId xmlns:p14="http://schemas.microsoft.com/office/powerpoint/2010/main" val="290641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b="1" dirty="0"/>
              <a:t>Ask</a:t>
            </a:r>
            <a:r>
              <a:rPr lang="en-US" dirty="0"/>
              <a:t>: When you think about the flywheel...getting it started, it’s movement building to create faster and faster momentum...what from our definition of leadership is the actionable item? What can we can compound on? What can we work on to reach our leadership goals?</a:t>
            </a:r>
            <a:endParaRPr lang="en-US" i="1" dirty="0"/>
          </a:p>
          <a:p>
            <a:r>
              <a:rPr lang="en-US" i="1" dirty="0"/>
              <a:t>The idea is that they recognize that the only way to influence success is to focus on our behaviors. </a:t>
            </a:r>
          </a:p>
          <a:p>
            <a:r>
              <a:rPr lang="en-US" b="1" i="0" dirty="0"/>
              <a:t>CLICK</a:t>
            </a:r>
          </a:p>
        </p:txBody>
      </p:sp>
      <p:sp>
        <p:nvSpPr>
          <p:cNvPr id="4" name="Slide Number Placeholder 3"/>
          <p:cNvSpPr>
            <a:spLocks noGrp="1"/>
          </p:cNvSpPr>
          <p:nvPr>
            <p:ph type="sldNum" sz="quarter" idx="5"/>
          </p:nvPr>
        </p:nvSpPr>
        <p:spPr/>
        <p:txBody>
          <a:bodyPr/>
          <a:lstStyle/>
          <a:p>
            <a:fld id="{29457AD0-EB0E-4518-8E6B-F0420E131F7B}" type="slidenum">
              <a:rPr lang="en-US" smtClean="0"/>
              <a:t>11</a:t>
            </a:fld>
            <a:endParaRPr lang="en-US"/>
          </a:p>
        </p:txBody>
      </p:sp>
    </p:spTree>
    <p:extLst>
      <p:ext uri="{BB962C8B-B14F-4D97-AF65-F5344CB8AC3E}">
        <p14:creationId xmlns:p14="http://schemas.microsoft.com/office/powerpoint/2010/main" val="3007054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So if of this definition, our </a:t>
            </a:r>
            <a:r>
              <a:rPr lang="en-US" i="1" dirty="0"/>
              <a:t>behaviors</a:t>
            </a:r>
            <a:r>
              <a:rPr lang="en-US" i="0" dirty="0"/>
              <a:t> are the items we can act on now, then a logical next step would be to focus on how we create behaviors that will lead to success. Another way of thinking of our behaviors in this way is to look at them as habits. </a:t>
            </a:r>
          </a:p>
          <a:p>
            <a:pPr marL="181240" indent="-181240">
              <a:buFont typeface="Arial" panose="020B0604020202020204" pitchFamily="34" charset="0"/>
              <a:buChar char="•"/>
            </a:pPr>
            <a:r>
              <a:rPr lang="en-US" b="1" i="0" dirty="0"/>
              <a:t>CLICK</a:t>
            </a:r>
          </a:p>
          <a:p>
            <a:endParaRPr lang="en-US" dirty="0"/>
          </a:p>
        </p:txBody>
      </p:sp>
      <p:sp>
        <p:nvSpPr>
          <p:cNvPr id="4" name="Slide Number Placeholder 3"/>
          <p:cNvSpPr>
            <a:spLocks noGrp="1"/>
          </p:cNvSpPr>
          <p:nvPr>
            <p:ph type="sldNum" sz="quarter" idx="5"/>
          </p:nvPr>
        </p:nvSpPr>
        <p:spPr/>
        <p:txBody>
          <a:bodyPr/>
          <a:lstStyle/>
          <a:p>
            <a:fld id="{29457AD0-EB0E-4518-8E6B-F0420E131F7B}" type="slidenum">
              <a:rPr lang="en-US" smtClean="0"/>
              <a:t>12</a:t>
            </a:fld>
            <a:endParaRPr lang="en-US"/>
          </a:p>
        </p:txBody>
      </p:sp>
    </p:spTree>
    <p:extLst>
      <p:ext uri="{BB962C8B-B14F-4D97-AF65-F5344CB8AC3E}">
        <p14:creationId xmlns:p14="http://schemas.microsoft.com/office/powerpoint/2010/main" val="3274052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brings us to our next section: Discipline.</a:t>
            </a:r>
          </a:p>
          <a:p>
            <a:r>
              <a:rPr lang="en-US" b="1" dirty="0"/>
              <a:t>CLICK</a:t>
            </a:r>
          </a:p>
        </p:txBody>
      </p:sp>
      <p:sp>
        <p:nvSpPr>
          <p:cNvPr id="4" name="Slide Number Placeholder 3"/>
          <p:cNvSpPr>
            <a:spLocks noGrp="1"/>
          </p:cNvSpPr>
          <p:nvPr>
            <p:ph type="sldNum" sz="quarter" idx="5"/>
          </p:nvPr>
        </p:nvSpPr>
        <p:spPr/>
        <p:txBody>
          <a:bodyPr/>
          <a:lstStyle/>
          <a:p>
            <a:fld id="{29457AD0-EB0E-4518-8E6B-F0420E131F7B}" type="slidenum">
              <a:rPr lang="en-US" smtClean="0"/>
              <a:t>13</a:t>
            </a:fld>
            <a:endParaRPr lang="en-US"/>
          </a:p>
        </p:txBody>
      </p:sp>
    </p:spTree>
    <p:extLst>
      <p:ext uri="{BB962C8B-B14F-4D97-AF65-F5344CB8AC3E}">
        <p14:creationId xmlns:p14="http://schemas.microsoft.com/office/powerpoint/2010/main" val="4271739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i="0" dirty="0"/>
              <a:t>When we’re trying to get healthier, we can usually easily identify the habits we might need to change…</a:t>
            </a:r>
          </a:p>
          <a:p>
            <a:pPr marL="664546" lvl="1" indent="-181240">
              <a:buFont typeface="Arial" panose="020B0604020202020204" pitchFamily="34" charset="0"/>
              <a:buChar char="•"/>
            </a:pPr>
            <a:r>
              <a:rPr lang="en-US" i="0" dirty="0"/>
              <a:t>eating whole foods</a:t>
            </a:r>
          </a:p>
          <a:p>
            <a:pPr marL="664546" lvl="1" indent="-181240">
              <a:buFont typeface="Arial" panose="020B0604020202020204" pitchFamily="34" charset="0"/>
              <a:buChar char="•"/>
            </a:pPr>
            <a:r>
              <a:rPr lang="en-US" i="0" dirty="0"/>
              <a:t>looking into supplementing our diet with important vitamins and minerals</a:t>
            </a:r>
          </a:p>
          <a:p>
            <a:pPr marL="664546" lvl="1" indent="-181240">
              <a:buFont typeface="Arial" panose="020B0604020202020204" pitchFamily="34" charset="0"/>
              <a:buChar char="•"/>
            </a:pPr>
            <a:r>
              <a:rPr lang="en-US" i="0" dirty="0"/>
              <a:t>incorporating purposeful movement in our lives, perhaps even meditating </a:t>
            </a:r>
          </a:p>
          <a:p>
            <a:pPr marL="664546" lvl="1" indent="-181240">
              <a:buFont typeface="Arial" panose="020B0604020202020204" pitchFamily="34" charset="0"/>
              <a:buChar char="•"/>
            </a:pPr>
            <a:r>
              <a:rPr lang="en-US" i="0" dirty="0"/>
              <a:t>Or seeking help from a professional to help with a fully rounded sense of health.</a:t>
            </a:r>
          </a:p>
          <a:p>
            <a:pPr marL="181240" indent="-181240">
              <a:buFont typeface="Arial" panose="020B0604020202020204" pitchFamily="34" charset="0"/>
              <a:buChar char="•"/>
            </a:pPr>
            <a:r>
              <a:rPr lang="en-US" i="0" dirty="0"/>
              <a:t>So our goal might be to lose weight or get healthier overall, but it’s the habits we incorporate that will decide whether we’re successful or not.</a:t>
            </a:r>
          </a:p>
          <a:p>
            <a:pPr marL="181240" indent="-181240">
              <a:buFont typeface="Arial" panose="020B0604020202020204" pitchFamily="34" charset="0"/>
              <a:buChar char="•"/>
            </a:pPr>
            <a:r>
              <a:rPr lang="en-US" i="0" dirty="0"/>
              <a:t>The same can be said for our learning goals. If our professional goal right now is to become a supervisor in our department or take over a customer account or become controller one day, taking control of our learning habits helps shift our mindset. </a:t>
            </a:r>
          </a:p>
          <a:p>
            <a:pPr marL="181240" indent="-181240" defTabSz="966612">
              <a:buFont typeface="Arial" panose="020B0604020202020204" pitchFamily="34" charset="0"/>
              <a:buChar char="•"/>
              <a:defRPr/>
            </a:pPr>
            <a:r>
              <a:rPr lang="en-US" sz="1300" dirty="0"/>
              <a:t>Changing a mindset is far more difficult than changing a scheduling conflict. The will it takes to change your mindset takes a lot of energy and commitment; probably more energy and commitment than taking steps to improve your health. Small and repeatable steps build habit. </a:t>
            </a:r>
          </a:p>
          <a:p>
            <a:pPr marL="181240" indent="-181240" defTabSz="966612">
              <a:buFont typeface="Arial" panose="020B0604020202020204" pitchFamily="34" charset="0"/>
              <a:buChar char="•"/>
              <a:defRPr/>
            </a:pPr>
            <a:r>
              <a:rPr lang="en-US" sz="1300" dirty="0"/>
              <a:t>By maintaining that momentum, you start to see results and reach your goals. You can take this same approach to life-long learning, which will improve your influence and options.</a:t>
            </a:r>
          </a:p>
          <a:p>
            <a:endParaRPr lang="en-US" i="0" dirty="0"/>
          </a:p>
          <a:p>
            <a:pPr marL="181240" indent="-181240">
              <a:buFont typeface="Arial" panose="020B0604020202020204" pitchFamily="34" charset="0"/>
              <a:buChar char="•"/>
            </a:pPr>
            <a:r>
              <a:rPr lang="en-US" b="1" i="0" dirty="0"/>
              <a:t>CLICK</a:t>
            </a:r>
          </a:p>
        </p:txBody>
      </p:sp>
      <p:sp>
        <p:nvSpPr>
          <p:cNvPr id="4" name="Slide Number Placeholder 3"/>
          <p:cNvSpPr>
            <a:spLocks noGrp="1"/>
          </p:cNvSpPr>
          <p:nvPr>
            <p:ph type="sldNum" sz="quarter" idx="5"/>
          </p:nvPr>
        </p:nvSpPr>
        <p:spPr/>
        <p:txBody>
          <a:bodyPr/>
          <a:lstStyle/>
          <a:p>
            <a:fld id="{29457AD0-EB0E-4518-8E6B-F0420E131F7B}" type="slidenum">
              <a:rPr lang="en-US" smtClean="0"/>
              <a:t>14</a:t>
            </a:fld>
            <a:endParaRPr lang="en-US"/>
          </a:p>
        </p:txBody>
      </p:sp>
    </p:spTree>
    <p:extLst>
      <p:ext uri="{BB962C8B-B14F-4D97-AF65-F5344CB8AC3E}">
        <p14:creationId xmlns:p14="http://schemas.microsoft.com/office/powerpoint/2010/main" val="3813361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Take out your phone or open another browser window and go to </a:t>
            </a:r>
            <a:r>
              <a:rPr lang="en-US" dirty="0" err="1"/>
              <a:t>Menti.Com</a:t>
            </a:r>
            <a:r>
              <a:rPr lang="en-US" dirty="0"/>
              <a:t>. Type in the code here on the screen. </a:t>
            </a:r>
          </a:p>
          <a:p>
            <a:pPr marL="181240" indent="-181240">
              <a:buFont typeface="Arial" panose="020B0604020202020204" pitchFamily="34" charset="0"/>
              <a:buChar char="•"/>
            </a:pPr>
            <a:r>
              <a:rPr lang="en-US" dirty="0"/>
              <a:t>We’re going to walk through a bit of a mindset self-assessment. </a:t>
            </a:r>
          </a:p>
          <a:p>
            <a:pPr marL="181240" indent="-181240">
              <a:buFont typeface="Arial" panose="020B0604020202020204" pitchFamily="34" charset="0"/>
              <a:buChar char="•"/>
            </a:pPr>
            <a:r>
              <a:rPr lang="en-US" dirty="0"/>
              <a:t>On each screen you’ll see a statement. Please move your toggle to the amount to which you agree with the statement.</a:t>
            </a:r>
          </a:p>
          <a:p>
            <a:pPr marL="664546" lvl="1" indent="-181240">
              <a:buFont typeface="Arial" panose="020B0604020202020204" pitchFamily="34" charset="0"/>
              <a:buChar char="•"/>
            </a:pPr>
            <a:r>
              <a:rPr lang="en-US" i="1" dirty="0"/>
              <a:t>Walk through all slides, ends at “opportunities”….</a:t>
            </a:r>
            <a:endParaRPr lang="en-US" i="0" dirty="0"/>
          </a:p>
          <a:p>
            <a:pPr marL="664546" lvl="1" indent="-181240">
              <a:buFont typeface="Arial" panose="020B0604020202020204" pitchFamily="34" charset="0"/>
              <a:buChar char="•"/>
            </a:pPr>
            <a:r>
              <a:rPr lang="en-US" b="1" i="0" dirty="0"/>
              <a:t>BACK TO PPT</a:t>
            </a:r>
            <a:endParaRPr lang="en-US" b="1" i="1" dirty="0"/>
          </a:p>
          <a:p>
            <a:pPr marL="664546" lvl="1" indent="-181240">
              <a:buFont typeface="Arial" panose="020B0604020202020204" pitchFamily="34" charset="0"/>
              <a:buChar char="•"/>
            </a:pPr>
            <a:r>
              <a:rPr lang="en-US" b="1" dirty="0"/>
              <a:t>CLICK</a:t>
            </a:r>
          </a:p>
        </p:txBody>
      </p:sp>
      <p:sp>
        <p:nvSpPr>
          <p:cNvPr id="4" name="Slide Number Placeholder 3"/>
          <p:cNvSpPr>
            <a:spLocks noGrp="1"/>
          </p:cNvSpPr>
          <p:nvPr>
            <p:ph type="sldNum" sz="quarter" idx="5"/>
          </p:nvPr>
        </p:nvSpPr>
        <p:spPr/>
        <p:txBody>
          <a:bodyPr/>
          <a:lstStyle/>
          <a:p>
            <a:fld id="{29457AD0-EB0E-4518-8E6B-F0420E131F7B}" type="slidenum">
              <a:rPr lang="en-US" smtClean="0"/>
              <a:t>15</a:t>
            </a:fld>
            <a:endParaRPr lang="en-US"/>
          </a:p>
        </p:txBody>
      </p:sp>
    </p:spTree>
    <p:extLst>
      <p:ext uri="{BB962C8B-B14F-4D97-AF65-F5344CB8AC3E}">
        <p14:creationId xmlns:p14="http://schemas.microsoft.com/office/powerpoint/2010/main" val="3205497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defTabSz="966612">
              <a:buFont typeface="Arial" panose="020B0604020202020204" pitchFamily="34" charset="0"/>
              <a:buChar char="•"/>
              <a:defRPr/>
            </a:pPr>
            <a:r>
              <a:rPr lang="en-US" sz="1300" dirty="0"/>
              <a:t>Discuss </a:t>
            </a:r>
            <a:r>
              <a:rPr lang="en-US" sz="1300" i="1" dirty="0"/>
              <a:t>Mindset</a:t>
            </a:r>
            <a:r>
              <a:rPr lang="en-US" sz="1300" dirty="0"/>
              <a:t> by Carol Dweck</a:t>
            </a:r>
          </a:p>
          <a:p>
            <a:pPr marL="664546" lvl="1" indent="-181240" defTabSz="966612">
              <a:buFont typeface="Arial" panose="020B0604020202020204" pitchFamily="34" charset="0"/>
              <a:buChar char="•"/>
              <a:defRPr/>
            </a:pPr>
            <a:r>
              <a:rPr lang="en-US" sz="1300" dirty="0"/>
              <a:t>In her book, Dr. Dweck states that in a GROWTH mindset, people believe that their most basic abilities can be developed through dedication, hard work, and learning…our brains and talent are just the starting point. This view creates a LOVE of learning and a resilience that is essential for great accomplishment. A fixed mindset, however, believes that they are where they are….it is what it is….things can’t change and they can’t change….if they’ve never been good at it, they never will. </a:t>
            </a:r>
          </a:p>
          <a:p>
            <a:pPr marL="664546" lvl="1" indent="-181240" defTabSz="966612">
              <a:buFont typeface="Arial" panose="020B0604020202020204" pitchFamily="34" charset="0"/>
              <a:buChar char="•"/>
              <a:defRPr/>
            </a:pPr>
            <a:r>
              <a:rPr lang="en-US" sz="1300" dirty="0"/>
              <a:t>So back to the self assessment we just walked through…if your answers were closer to the left, it means you may have a limited or fixed mindset. The closer your responses were to the right, the more you exhibit a Growth mindset.</a:t>
            </a:r>
          </a:p>
          <a:p>
            <a:pPr marL="181240" indent="-181240" defTabSz="966612">
              <a:buFont typeface="Arial" panose="020B0604020202020204" pitchFamily="34" charset="0"/>
              <a:buChar char="•"/>
              <a:defRPr/>
            </a:pPr>
            <a:r>
              <a:rPr lang="en-US" sz="1300" dirty="0"/>
              <a:t>Luckily, today we’re already two steps ahead of that way of thinking because we have identified what in our current role brings us joy and what we seem to do naturally and with little effort…we have also made some connections between those two.</a:t>
            </a:r>
          </a:p>
          <a:p>
            <a:pPr marL="181240" indent="-181240" defTabSz="966612">
              <a:buFont typeface="Arial" panose="020B0604020202020204" pitchFamily="34" charset="0"/>
              <a:buChar char="•"/>
              <a:defRPr/>
            </a:pPr>
            <a:r>
              <a:rPr lang="en-US" sz="1300" b="1" dirty="0"/>
              <a:t>CLICK</a:t>
            </a:r>
            <a:endParaRPr lang="en-US" b="1" i="0" dirty="0"/>
          </a:p>
          <a:p>
            <a:endParaRPr lang="en-US" dirty="0"/>
          </a:p>
        </p:txBody>
      </p:sp>
      <p:sp>
        <p:nvSpPr>
          <p:cNvPr id="4" name="Slide Number Placeholder 3"/>
          <p:cNvSpPr>
            <a:spLocks noGrp="1"/>
          </p:cNvSpPr>
          <p:nvPr>
            <p:ph type="sldNum" sz="quarter" idx="5"/>
          </p:nvPr>
        </p:nvSpPr>
        <p:spPr/>
        <p:txBody>
          <a:bodyPr/>
          <a:lstStyle/>
          <a:p>
            <a:fld id="{29457AD0-EB0E-4518-8E6B-F0420E131F7B}" type="slidenum">
              <a:rPr lang="en-US" smtClean="0"/>
              <a:t>16</a:t>
            </a:fld>
            <a:endParaRPr lang="en-US"/>
          </a:p>
        </p:txBody>
      </p:sp>
    </p:spTree>
    <p:extLst>
      <p:ext uri="{BB962C8B-B14F-4D97-AF65-F5344CB8AC3E}">
        <p14:creationId xmlns:p14="http://schemas.microsoft.com/office/powerpoint/2010/main" val="1782068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add onto Carol Dweck’s concept of the growth mindset, I’d like to introduce James Clear’s thoughts on improvement. He argues that possibly just setting goals really only inspires one thing: winning. And winning is great, setting goals is great, I’m definitely a big goal planner myself (show book) but his point is that if you can build a system that supports your improvement rather than “I either accomplished that goal or I failed…I won or I lost”, you’re set up for a lot more success. Let’s watch him talk a little more about that.</a:t>
            </a:r>
          </a:p>
          <a:p>
            <a:r>
              <a:rPr lang="en-US" b="1" dirty="0"/>
              <a:t>CLICK</a:t>
            </a:r>
          </a:p>
        </p:txBody>
      </p:sp>
      <p:sp>
        <p:nvSpPr>
          <p:cNvPr id="4" name="Slide Number Placeholder 3"/>
          <p:cNvSpPr>
            <a:spLocks noGrp="1"/>
          </p:cNvSpPr>
          <p:nvPr>
            <p:ph type="sldNum" sz="quarter" idx="5"/>
          </p:nvPr>
        </p:nvSpPr>
        <p:spPr/>
        <p:txBody>
          <a:bodyPr/>
          <a:lstStyle/>
          <a:p>
            <a:fld id="{29457AD0-EB0E-4518-8E6B-F0420E131F7B}" type="slidenum">
              <a:rPr lang="en-US" smtClean="0"/>
              <a:t>17</a:t>
            </a:fld>
            <a:endParaRPr lang="en-US"/>
          </a:p>
        </p:txBody>
      </p:sp>
    </p:spTree>
    <p:extLst>
      <p:ext uri="{BB962C8B-B14F-4D97-AF65-F5344CB8AC3E}">
        <p14:creationId xmlns:p14="http://schemas.microsoft.com/office/powerpoint/2010/main" val="1503073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Play the video</a:t>
            </a:r>
            <a:endParaRPr lang="en-US" b="0" dirty="0"/>
          </a:p>
          <a:p>
            <a:endParaRPr lang="en-US" b="0" dirty="0"/>
          </a:p>
          <a:p>
            <a:r>
              <a:rPr lang="en-US" b="1" i="1" dirty="0"/>
              <a:t>Ask:</a:t>
            </a:r>
            <a:r>
              <a:rPr lang="en-US" b="0" i="0" dirty="0"/>
              <a:t> Why might way of thinking, this mindset shift, be helpful when you are becoming a better leader?</a:t>
            </a:r>
            <a:endParaRPr lang="en-US" b="1" i="1" dirty="0"/>
          </a:p>
        </p:txBody>
      </p:sp>
      <p:sp>
        <p:nvSpPr>
          <p:cNvPr id="4" name="Slide Number Placeholder 3"/>
          <p:cNvSpPr>
            <a:spLocks noGrp="1"/>
          </p:cNvSpPr>
          <p:nvPr>
            <p:ph type="sldNum" sz="quarter" idx="5"/>
          </p:nvPr>
        </p:nvSpPr>
        <p:spPr/>
        <p:txBody>
          <a:bodyPr/>
          <a:lstStyle/>
          <a:p>
            <a:fld id="{29457AD0-EB0E-4518-8E6B-F0420E131F7B}" type="slidenum">
              <a:rPr lang="en-US" smtClean="0"/>
              <a:t>18</a:t>
            </a:fld>
            <a:endParaRPr lang="en-US"/>
          </a:p>
        </p:txBody>
      </p:sp>
    </p:spTree>
    <p:extLst>
      <p:ext uri="{BB962C8B-B14F-4D97-AF65-F5344CB8AC3E}">
        <p14:creationId xmlns:p14="http://schemas.microsoft.com/office/powerpoint/2010/main" val="4188145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way to incorporate a better system of learning in your life is another James Clear idea, and that is to become 1% better each day. By focusing on just 1%, James argues we will become 37 TIMES better by the end of a year. So by his logic, if you started now, improving each day by 1%, that means you could be 10% better by 2021. </a:t>
            </a:r>
          </a:p>
          <a:p>
            <a:r>
              <a:rPr lang="en-US" dirty="0"/>
              <a:t>The same can be said for bad habits. 1% decline can really compound on you when not checked. Really zeroing in on having a growth mindset when looking at your professional and personal development can help you take this upward trend rather than this downward.</a:t>
            </a:r>
          </a:p>
          <a:p>
            <a:r>
              <a:rPr lang="en-US" b="1" dirty="0"/>
              <a:t>CLICK</a:t>
            </a:r>
          </a:p>
        </p:txBody>
      </p:sp>
      <p:sp>
        <p:nvSpPr>
          <p:cNvPr id="4" name="Slide Number Placeholder 3"/>
          <p:cNvSpPr>
            <a:spLocks noGrp="1"/>
          </p:cNvSpPr>
          <p:nvPr>
            <p:ph type="sldNum" sz="quarter" idx="5"/>
          </p:nvPr>
        </p:nvSpPr>
        <p:spPr/>
        <p:txBody>
          <a:bodyPr/>
          <a:lstStyle/>
          <a:p>
            <a:fld id="{29457AD0-EB0E-4518-8E6B-F0420E131F7B}" type="slidenum">
              <a:rPr lang="en-US" smtClean="0"/>
              <a:t>19</a:t>
            </a:fld>
            <a:endParaRPr lang="en-US"/>
          </a:p>
        </p:txBody>
      </p:sp>
    </p:spTree>
    <p:extLst>
      <p:ext uri="{BB962C8B-B14F-4D97-AF65-F5344CB8AC3E}">
        <p14:creationId xmlns:p14="http://schemas.microsoft.com/office/powerpoint/2010/main" val="1889197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i="1" dirty="0"/>
              <a:t>Introduce this concept of development: 70-20-10</a:t>
            </a:r>
          </a:p>
          <a:p>
            <a:pPr marL="181240" indent="-181240">
              <a:buFont typeface="Arial" panose="020B0604020202020204" pitchFamily="34" charset="0"/>
              <a:buChar char="•"/>
            </a:pPr>
            <a:r>
              <a:rPr lang="en-US" i="0" dirty="0"/>
              <a:t>The 70/20/10 learning model was developed by Morgan McCall, Robert </a:t>
            </a:r>
            <a:r>
              <a:rPr lang="en-US" i="0" dirty="0" err="1"/>
              <a:t>Eichinger</a:t>
            </a:r>
            <a:r>
              <a:rPr lang="en-US" i="0" dirty="0"/>
              <a:t> and Michael Lombardo at the Center for Creative Leadership in the mid 1990s. Their studies and eventual discovery shifted the adult learning world’s concept of how someone can more successfully develop themselves into a leader.</a:t>
            </a:r>
          </a:p>
          <a:p>
            <a:pPr marL="181240" indent="-181240">
              <a:buFont typeface="Arial" panose="020B0604020202020204" pitchFamily="34" charset="0"/>
              <a:buChar char="•"/>
            </a:pPr>
            <a:r>
              <a:rPr lang="en-US" i="0" dirty="0"/>
              <a:t>The learning found that learning should come from a variety of sources</a:t>
            </a:r>
          </a:p>
          <a:p>
            <a:pPr marL="181240" indent="-181240">
              <a:buFont typeface="Arial" panose="020B0604020202020204" pitchFamily="34" charset="0"/>
              <a:buChar char="•"/>
            </a:pPr>
            <a:r>
              <a:rPr lang="en-US" b="1" i="0" dirty="0"/>
              <a:t>CLICK</a:t>
            </a:r>
            <a:r>
              <a:rPr lang="en-US" b="0" i="0" dirty="0"/>
              <a:t> 10%  of our learning should be formal learning. </a:t>
            </a:r>
            <a:r>
              <a:rPr lang="en-US" b="1" i="1" dirty="0"/>
              <a:t>Ask</a:t>
            </a:r>
            <a:r>
              <a:rPr lang="en-US" b="0" i="0" dirty="0"/>
              <a:t>: What are some types of formal learning that you can think of? Raise your hand if you have an idea.</a:t>
            </a:r>
          </a:p>
          <a:p>
            <a:pPr marL="181240" indent="-181240">
              <a:buFont typeface="Arial" panose="020B0604020202020204" pitchFamily="34" charset="0"/>
              <a:buChar char="•"/>
            </a:pPr>
            <a:r>
              <a:rPr lang="en-US" b="1" i="0" dirty="0"/>
              <a:t>CLICK</a:t>
            </a:r>
            <a:r>
              <a:rPr lang="en-US" b="0" i="0" dirty="0"/>
              <a:t> A whopping 70% of our learning comes from things we can experience in our day to day, also known as on-the-job learning. </a:t>
            </a:r>
            <a:r>
              <a:rPr lang="en-US" b="1" i="1" dirty="0"/>
              <a:t>Ask</a:t>
            </a:r>
            <a:r>
              <a:rPr lang="en-US" b="0" i="1" dirty="0"/>
              <a:t>: </a:t>
            </a:r>
            <a:r>
              <a:rPr lang="en-US" b="0" i="0" dirty="0"/>
              <a:t>What are some ways we can learn on the job, raise your hand if you have a thought.</a:t>
            </a:r>
          </a:p>
          <a:p>
            <a:pPr marL="181240" indent="-181240">
              <a:buFont typeface="Arial" panose="020B0604020202020204" pitchFamily="34" charset="0"/>
              <a:buChar char="•"/>
            </a:pPr>
            <a:r>
              <a:rPr lang="en-US" b="1" i="0" dirty="0"/>
              <a:t>CLICK</a:t>
            </a:r>
            <a:r>
              <a:rPr lang="en-US" b="0" i="0" dirty="0"/>
              <a:t>: And the final 20% of learning comes from the interactions we can create, or learning from others. </a:t>
            </a:r>
            <a:r>
              <a:rPr lang="en-US" b="1" i="1" dirty="0"/>
              <a:t>Ask</a:t>
            </a:r>
            <a:r>
              <a:rPr lang="en-US" b="0" i="0" dirty="0"/>
              <a:t>: What are a couple of ways we can learn from others, does anyone have any ideas?</a:t>
            </a:r>
          </a:p>
          <a:p>
            <a:pPr marL="181240" indent="-181240">
              <a:buFont typeface="Arial" panose="020B0604020202020204" pitchFamily="34" charset="0"/>
              <a:buChar char="•"/>
            </a:pPr>
            <a:r>
              <a:rPr lang="en-US" b="0" i="0" dirty="0"/>
              <a:t>Following this type of learning within our organization is practical, empowering, and yields highly successful results.</a:t>
            </a:r>
            <a:br>
              <a:rPr lang="en-US" b="0" i="0" dirty="0"/>
            </a:br>
            <a:endParaRPr lang="en-US" b="0" i="0" dirty="0"/>
          </a:p>
          <a:p>
            <a:pPr marL="181240" indent="-181240" defTabSz="966612">
              <a:buFont typeface="Arial" panose="020B0604020202020204" pitchFamily="34" charset="0"/>
              <a:buChar char="•"/>
              <a:defRPr/>
            </a:pPr>
            <a:r>
              <a:rPr lang="en-US" b="1" i="1" dirty="0"/>
              <a:t>Ask</a:t>
            </a:r>
            <a:r>
              <a:rPr lang="en-US" b="0" i="0" dirty="0"/>
              <a:t>: Why do you think that of the model formal learning should </a:t>
            </a:r>
            <a:r>
              <a:rPr lang="en-US" b="0" i="1" dirty="0"/>
              <a:t>only</a:t>
            </a:r>
            <a:r>
              <a:rPr lang="en-US" b="0" i="0" dirty="0"/>
              <a:t> take up 10% of our total learning and development?</a:t>
            </a:r>
          </a:p>
          <a:p>
            <a:endParaRPr lang="en-US" b="0" i="1" dirty="0"/>
          </a:p>
          <a:p>
            <a:pPr marL="181240" indent="-181240">
              <a:buFont typeface="Arial" panose="020B0604020202020204" pitchFamily="34" charset="0"/>
              <a:buChar char="•"/>
            </a:pPr>
            <a:r>
              <a:rPr lang="en-US" b="1" i="0" dirty="0"/>
              <a:t>CLICK</a:t>
            </a:r>
            <a:r>
              <a:rPr lang="en-US" b="0" i="0" dirty="0"/>
              <a:t> to next slide</a:t>
            </a:r>
            <a:endParaRPr lang="en-US" b="1" i="0" dirty="0"/>
          </a:p>
          <a:p>
            <a:endParaRPr lang="en-US" dirty="0"/>
          </a:p>
        </p:txBody>
      </p:sp>
      <p:sp>
        <p:nvSpPr>
          <p:cNvPr id="4" name="Slide Number Placeholder 3"/>
          <p:cNvSpPr>
            <a:spLocks noGrp="1"/>
          </p:cNvSpPr>
          <p:nvPr>
            <p:ph type="sldNum" sz="quarter" idx="5"/>
          </p:nvPr>
        </p:nvSpPr>
        <p:spPr/>
        <p:txBody>
          <a:bodyPr/>
          <a:lstStyle/>
          <a:p>
            <a:fld id="{29457AD0-EB0E-4518-8E6B-F0420E131F7B}" type="slidenum">
              <a:rPr lang="en-US" smtClean="0"/>
              <a:t>2</a:t>
            </a:fld>
            <a:endParaRPr lang="en-US"/>
          </a:p>
        </p:txBody>
      </p:sp>
    </p:spTree>
    <p:extLst>
      <p:ext uri="{BB962C8B-B14F-4D97-AF65-F5344CB8AC3E}">
        <p14:creationId xmlns:p14="http://schemas.microsoft.com/office/powerpoint/2010/main" val="4277805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mindset shift over getting better just 1% a day and focusing on longevity also comes from the book Atomic Habits by James Clear who we just saw in that video. </a:t>
            </a:r>
          </a:p>
          <a:p>
            <a:r>
              <a:rPr lang="en-US" dirty="0"/>
              <a:t>You can find this audiobook in our new audiobook provider’s library: Audible for Business. I’ll send a link to get access to everyone attending today.</a:t>
            </a:r>
          </a:p>
          <a:p>
            <a:r>
              <a:rPr lang="en-US" b="1" dirty="0"/>
              <a:t>CLICK</a:t>
            </a:r>
          </a:p>
        </p:txBody>
      </p:sp>
      <p:sp>
        <p:nvSpPr>
          <p:cNvPr id="4" name="Slide Number Placeholder 3"/>
          <p:cNvSpPr>
            <a:spLocks noGrp="1"/>
          </p:cNvSpPr>
          <p:nvPr>
            <p:ph type="sldNum" sz="quarter" idx="5"/>
          </p:nvPr>
        </p:nvSpPr>
        <p:spPr/>
        <p:txBody>
          <a:bodyPr/>
          <a:lstStyle/>
          <a:p>
            <a:fld id="{29457AD0-EB0E-4518-8E6B-F0420E131F7B}" type="slidenum">
              <a:rPr lang="en-US" smtClean="0"/>
              <a:t>20</a:t>
            </a:fld>
            <a:endParaRPr lang="en-US"/>
          </a:p>
        </p:txBody>
      </p:sp>
    </p:spTree>
    <p:extLst>
      <p:ext uri="{BB962C8B-B14F-4D97-AF65-F5344CB8AC3E}">
        <p14:creationId xmlns:p14="http://schemas.microsoft.com/office/powerpoint/2010/main" val="368507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Now with all that we’ve talked about so far…what excites you, your native genius, growth mindset, let’s spend some time reflecting.</a:t>
            </a:r>
          </a:p>
          <a:p>
            <a:r>
              <a:rPr lang="en-US" b="1" i="0" dirty="0"/>
              <a:t>Read the screen</a:t>
            </a:r>
            <a:endParaRPr lang="en-US" i="0" dirty="0"/>
          </a:p>
          <a:p>
            <a:r>
              <a:rPr lang="en-US" i="1" dirty="0"/>
              <a:t>Ask everyone to give a green checkmark once they’ve completed the reflection, but I’m planning to give them 5 minutes.</a:t>
            </a:r>
          </a:p>
        </p:txBody>
      </p:sp>
      <p:sp>
        <p:nvSpPr>
          <p:cNvPr id="4" name="Slide Number Placeholder 3"/>
          <p:cNvSpPr>
            <a:spLocks noGrp="1"/>
          </p:cNvSpPr>
          <p:nvPr>
            <p:ph type="sldNum" sz="quarter" idx="5"/>
          </p:nvPr>
        </p:nvSpPr>
        <p:spPr/>
        <p:txBody>
          <a:bodyPr/>
          <a:lstStyle/>
          <a:p>
            <a:fld id="{29457AD0-EB0E-4518-8E6B-F0420E131F7B}" type="slidenum">
              <a:rPr lang="en-US" smtClean="0"/>
              <a:t>21</a:t>
            </a:fld>
            <a:endParaRPr lang="en-US"/>
          </a:p>
        </p:txBody>
      </p:sp>
    </p:spTree>
    <p:extLst>
      <p:ext uri="{BB962C8B-B14F-4D97-AF65-F5344CB8AC3E}">
        <p14:creationId xmlns:p14="http://schemas.microsoft.com/office/powerpoint/2010/main" val="16547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By now, your partner is aware of your Native Genius, what brings you joy, and the connection between the two.</a:t>
            </a:r>
          </a:p>
          <a:p>
            <a:pPr marL="181240" indent="-181240">
              <a:buFont typeface="Arial" panose="020B0604020202020204" pitchFamily="34" charset="0"/>
              <a:buChar char="•"/>
            </a:pPr>
            <a:r>
              <a:rPr lang="en-US" dirty="0"/>
              <a:t>We will break out once more into our one on one conversations and I’d like you to let your partner know the skill or attitude you have decided you should develop in order to see that goal – or a professional goal – become a reality.</a:t>
            </a:r>
          </a:p>
          <a:p>
            <a:pPr marL="181240" indent="-181240">
              <a:buFont typeface="Arial" panose="020B0604020202020204" pitchFamily="34" charset="0"/>
              <a:buChar char="•"/>
            </a:pPr>
            <a:r>
              <a:rPr lang="en-US" dirty="0"/>
              <a:t>Together with your partner, try to think of 1-2 experiential or interactional learning experiences that can help you develop that goal</a:t>
            </a:r>
          </a:p>
          <a:p>
            <a:pPr marL="664546" lvl="1" indent="-181240">
              <a:buFont typeface="Arial" panose="020B0604020202020204" pitchFamily="34" charset="0"/>
              <a:buChar char="•"/>
            </a:pPr>
            <a:r>
              <a:rPr lang="en-US" dirty="0"/>
              <a:t>Like developing patience by delegating more tasks…or develop public speaking skills by volunteering to lead more meetings.</a:t>
            </a:r>
          </a:p>
          <a:p>
            <a:pPr marL="181240" indent="-181240">
              <a:buFont typeface="Arial" panose="020B0604020202020204" pitchFamily="34" charset="0"/>
              <a:buChar char="•"/>
            </a:pPr>
            <a:r>
              <a:rPr lang="en-US" i="1" dirty="0"/>
              <a:t>After breakout</a:t>
            </a:r>
            <a:r>
              <a:rPr lang="en-US" i="0" dirty="0"/>
              <a:t>:</a:t>
            </a:r>
          </a:p>
          <a:p>
            <a:pPr marL="664546" lvl="1" indent="-181240">
              <a:buFont typeface="Arial" panose="020B0604020202020204" pitchFamily="34" charset="0"/>
              <a:buChar char="•"/>
            </a:pPr>
            <a:r>
              <a:rPr lang="en-US" i="0" dirty="0"/>
              <a:t>Does anyone care to share what you and your partner discussed for you personally?</a:t>
            </a:r>
          </a:p>
          <a:p>
            <a:pPr marL="1147852" lvl="2" indent="-181240">
              <a:buFont typeface="Arial" panose="020B0604020202020204" pitchFamily="34" charset="0"/>
              <a:buChar char="•"/>
            </a:pPr>
            <a:r>
              <a:rPr lang="en-US" i="1" dirty="0"/>
              <a:t>Take 1-2 volunteers</a:t>
            </a:r>
          </a:p>
        </p:txBody>
      </p:sp>
      <p:sp>
        <p:nvSpPr>
          <p:cNvPr id="4" name="Slide Number Placeholder 3"/>
          <p:cNvSpPr>
            <a:spLocks noGrp="1"/>
          </p:cNvSpPr>
          <p:nvPr>
            <p:ph type="sldNum" sz="quarter" idx="5"/>
          </p:nvPr>
        </p:nvSpPr>
        <p:spPr/>
        <p:txBody>
          <a:bodyPr/>
          <a:lstStyle/>
          <a:p>
            <a:fld id="{29457AD0-EB0E-4518-8E6B-F0420E131F7B}" type="slidenum">
              <a:rPr lang="en-US" smtClean="0"/>
              <a:t>22</a:t>
            </a:fld>
            <a:endParaRPr lang="en-US"/>
          </a:p>
        </p:txBody>
      </p:sp>
    </p:spTree>
    <p:extLst>
      <p:ext uri="{BB962C8B-B14F-4D97-AF65-F5344CB8AC3E}">
        <p14:creationId xmlns:p14="http://schemas.microsoft.com/office/powerpoint/2010/main" val="27975057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so </a:t>
            </a:r>
            <a:r>
              <a:rPr lang="en-US" dirty="0" err="1"/>
              <a:t>so</a:t>
            </a:r>
            <a:r>
              <a:rPr lang="en-US" dirty="0"/>
              <a:t> far we’ve identified what brings us joy, what could be our purpose in our current day-to-day. We also talked about how we can move toward our goals by taking action to create better habits and behaviors. Now, how to move forward with what we’ve learned about ourselves and learning and actually make a plan?</a:t>
            </a:r>
          </a:p>
          <a:p>
            <a:endParaRPr lang="en-US" b="1" dirty="0"/>
          </a:p>
          <a:p>
            <a:r>
              <a:rPr lang="en-US" b="1" dirty="0"/>
              <a:t>CLICK</a:t>
            </a:r>
          </a:p>
        </p:txBody>
      </p:sp>
      <p:sp>
        <p:nvSpPr>
          <p:cNvPr id="4" name="Slide Number Placeholder 3"/>
          <p:cNvSpPr>
            <a:spLocks noGrp="1"/>
          </p:cNvSpPr>
          <p:nvPr>
            <p:ph type="sldNum" sz="quarter" idx="5"/>
          </p:nvPr>
        </p:nvSpPr>
        <p:spPr/>
        <p:txBody>
          <a:bodyPr/>
          <a:lstStyle/>
          <a:p>
            <a:fld id="{29457AD0-EB0E-4518-8E6B-F0420E131F7B}" type="slidenum">
              <a:rPr lang="en-US" smtClean="0"/>
              <a:t>23</a:t>
            </a:fld>
            <a:endParaRPr lang="en-US"/>
          </a:p>
        </p:txBody>
      </p:sp>
    </p:spTree>
    <p:extLst>
      <p:ext uri="{BB962C8B-B14F-4D97-AF65-F5344CB8AC3E}">
        <p14:creationId xmlns:p14="http://schemas.microsoft.com/office/powerpoint/2010/main" val="13913115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This is the Individual Development Plan, as featured in the eLearning </a:t>
            </a:r>
            <a:r>
              <a:rPr lang="en-US" i="1" dirty="0"/>
              <a:t>IDPs for Professional Growth</a:t>
            </a:r>
            <a:r>
              <a:rPr lang="en-US" i="0" dirty="0"/>
              <a:t> in the LMS</a:t>
            </a:r>
          </a:p>
          <a:p>
            <a:pPr marL="181240" indent="-181240">
              <a:buFont typeface="Arial" panose="020B0604020202020204" pitchFamily="34" charset="0"/>
              <a:buChar char="•"/>
            </a:pPr>
            <a:r>
              <a:rPr lang="en-US" b="1" i="1" dirty="0"/>
              <a:t>Ask</a:t>
            </a:r>
            <a:r>
              <a:rPr lang="en-US" b="0" i="0" dirty="0"/>
              <a:t>: Give me a green check if you have an IDP currently or a red ‘x’ if you do not. </a:t>
            </a:r>
          </a:p>
          <a:p>
            <a:pPr marL="181240" indent="-181240">
              <a:buFont typeface="Arial" panose="020B0604020202020204" pitchFamily="34" charset="0"/>
              <a:buChar char="•"/>
            </a:pPr>
            <a:r>
              <a:rPr lang="en-US" b="1" i="0" dirty="0"/>
              <a:t>CLICK</a:t>
            </a:r>
            <a:endParaRPr lang="en-US" b="1" i="1" dirty="0"/>
          </a:p>
        </p:txBody>
      </p:sp>
      <p:sp>
        <p:nvSpPr>
          <p:cNvPr id="4" name="Slide Number Placeholder 3"/>
          <p:cNvSpPr>
            <a:spLocks noGrp="1"/>
          </p:cNvSpPr>
          <p:nvPr>
            <p:ph type="sldNum" sz="quarter" idx="5"/>
          </p:nvPr>
        </p:nvSpPr>
        <p:spPr/>
        <p:txBody>
          <a:bodyPr/>
          <a:lstStyle/>
          <a:p>
            <a:fld id="{29457AD0-EB0E-4518-8E6B-F0420E131F7B}" type="slidenum">
              <a:rPr lang="en-US" smtClean="0"/>
              <a:t>24</a:t>
            </a:fld>
            <a:endParaRPr lang="en-US"/>
          </a:p>
        </p:txBody>
      </p:sp>
    </p:spTree>
    <p:extLst>
      <p:ext uri="{BB962C8B-B14F-4D97-AF65-F5344CB8AC3E}">
        <p14:creationId xmlns:p14="http://schemas.microsoft.com/office/powerpoint/2010/main" val="697049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Luckily for us, whether it’s time to update/revisit your IDP or you haven’t filled one out yet, we just spent some time today covering these three items on the right-hand side of the document (</a:t>
            </a:r>
            <a:r>
              <a:rPr lang="en-US" i="1" dirty="0"/>
              <a:t>I will send the IDP documents in an email to everyone along with a supervisor’s template and some instructions for those who need them</a:t>
            </a:r>
            <a:r>
              <a:rPr lang="en-US" i="0" dirty="0"/>
              <a:t>). </a:t>
            </a:r>
          </a:p>
          <a:p>
            <a:pPr marL="664546" lvl="1" indent="-181240">
              <a:buFont typeface="Arial" panose="020B0604020202020204" pitchFamily="34" charset="0"/>
              <a:buChar char="•"/>
            </a:pPr>
            <a:r>
              <a:rPr lang="en-US" i="0" dirty="0"/>
              <a:t>So you can take your purpose/joy statements along with your career goals and place them in the box to the left. </a:t>
            </a:r>
          </a:p>
          <a:p>
            <a:pPr marL="664546" lvl="1" indent="-181240">
              <a:buFont typeface="Arial" panose="020B0604020202020204" pitchFamily="34" charset="0"/>
              <a:buChar char="•"/>
            </a:pPr>
            <a:r>
              <a:rPr lang="en-US" i="0" dirty="0"/>
              <a:t>You can also use your Native Genius in the top-right box as well as </a:t>
            </a:r>
          </a:p>
          <a:p>
            <a:pPr marL="664546" lvl="1" indent="-181240">
              <a:buFont typeface="Arial" panose="020B0604020202020204" pitchFamily="34" charset="0"/>
              <a:buChar char="•"/>
            </a:pPr>
            <a:r>
              <a:rPr lang="en-US" i="0" dirty="0"/>
              <a:t>the items from your last breakout session – on the skills/attitudes you should work to develop – for the lower-right box.</a:t>
            </a:r>
          </a:p>
          <a:p>
            <a:pPr marL="181240" indent="-181240">
              <a:buFont typeface="Arial" panose="020B0604020202020204" pitchFamily="34" charset="0"/>
              <a:buChar char="•"/>
            </a:pPr>
            <a:r>
              <a:rPr lang="en-US" i="0" dirty="0"/>
              <a:t>I’m also happy to share a link to some 70/20/10 tips to help you consider how you can reach your potential and goals using that model of learning.</a:t>
            </a:r>
          </a:p>
          <a:p>
            <a:pPr marL="664546" lvl="1" indent="-181240">
              <a:buFont typeface="Arial" panose="020B0604020202020204" pitchFamily="34" charset="0"/>
              <a:buChar char="•"/>
            </a:pPr>
            <a:r>
              <a:rPr lang="en-US" i="0" dirty="0"/>
              <a:t>FYI: These one on one conversations we’ve been having today are a part of the 20%!</a:t>
            </a:r>
            <a:endParaRPr lang="en-US" dirty="0"/>
          </a:p>
          <a:p>
            <a:endParaRPr lang="en-US" dirty="0"/>
          </a:p>
          <a:p>
            <a:r>
              <a:rPr lang="en-US" b="0" i="1" dirty="0"/>
              <a:t>After session, send IDP templates, instructions, and this link; </a:t>
            </a:r>
            <a:r>
              <a:rPr lang="en-US" b="0" i="1" dirty="0">
                <a:hlinkClick r:id="rId3"/>
              </a:rPr>
              <a:t>https://www.growthengineering.co.uk/wp-content/uploads/2019/11/70-20-10-60-top-tips.pdf</a:t>
            </a:r>
            <a:endParaRPr lang="en-US" b="0" i="1" dirty="0"/>
          </a:p>
          <a:p>
            <a:endParaRPr lang="en-US" b="0" i="1" dirty="0"/>
          </a:p>
          <a:p>
            <a:r>
              <a:rPr lang="en-US" b="1" i="0" dirty="0"/>
              <a:t>CLICK</a:t>
            </a:r>
          </a:p>
        </p:txBody>
      </p:sp>
      <p:sp>
        <p:nvSpPr>
          <p:cNvPr id="4" name="Slide Number Placeholder 3"/>
          <p:cNvSpPr>
            <a:spLocks noGrp="1"/>
          </p:cNvSpPr>
          <p:nvPr>
            <p:ph type="sldNum" sz="quarter" idx="5"/>
          </p:nvPr>
        </p:nvSpPr>
        <p:spPr/>
        <p:txBody>
          <a:bodyPr/>
          <a:lstStyle/>
          <a:p>
            <a:fld id="{29457AD0-EB0E-4518-8E6B-F0420E131F7B}" type="slidenum">
              <a:rPr lang="en-US" smtClean="0"/>
              <a:t>25</a:t>
            </a:fld>
            <a:endParaRPr lang="en-US"/>
          </a:p>
        </p:txBody>
      </p:sp>
    </p:spTree>
    <p:extLst>
      <p:ext uri="{BB962C8B-B14F-4D97-AF65-F5344CB8AC3E}">
        <p14:creationId xmlns:p14="http://schemas.microsoft.com/office/powerpoint/2010/main" val="3013252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Have everyone at very end take 2 minutes to go set calendar reminders:</a:t>
            </a:r>
          </a:p>
          <a:p>
            <a:pPr marL="664546" lvl="1" indent="-181240">
              <a:buFont typeface="Arial" panose="020B0604020202020204" pitchFamily="34" charset="0"/>
              <a:buChar char="•"/>
            </a:pPr>
            <a:r>
              <a:rPr lang="en-US" dirty="0"/>
              <a:t>This week – complete/update IDP</a:t>
            </a:r>
          </a:p>
          <a:p>
            <a:pPr marL="664546" lvl="1" indent="-181240">
              <a:buFont typeface="Arial" panose="020B0604020202020204" pitchFamily="34" charset="0"/>
              <a:buChar char="•"/>
            </a:pPr>
            <a:r>
              <a:rPr lang="en-US" dirty="0"/>
              <a:t>October – schedule time with supervisor to cover IDP (</a:t>
            </a:r>
            <a:r>
              <a:rPr lang="en-US" i="1" dirty="0"/>
              <a:t>if you’re a supervisor, remind your team</a:t>
            </a:r>
            <a:r>
              <a:rPr lang="en-US" dirty="0"/>
              <a:t>)</a:t>
            </a:r>
          </a:p>
          <a:p>
            <a:pPr marL="664546" lvl="1" indent="-181240">
              <a:buFont typeface="Arial" panose="020B0604020202020204" pitchFamily="34" charset="0"/>
              <a:buChar char="•"/>
            </a:pPr>
            <a:r>
              <a:rPr lang="en-US" dirty="0"/>
              <a:t>3 months from now (beginning of 2021) to revisit their IDP</a:t>
            </a:r>
          </a:p>
          <a:p>
            <a:pPr marL="181240" indent="-181240">
              <a:buFont typeface="Arial" panose="020B0604020202020204" pitchFamily="34" charset="0"/>
              <a:buChar char="•"/>
            </a:pPr>
            <a:r>
              <a:rPr lang="en-US" b="1" dirty="0"/>
              <a:t>CLICK</a:t>
            </a:r>
          </a:p>
        </p:txBody>
      </p:sp>
      <p:sp>
        <p:nvSpPr>
          <p:cNvPr id="4" name="Slide Number Placeholder 3"/>
          <p:cNvSpPr>
            <a:spLocks noGrp="1"/>
          </p:cNvSpPr>
          <p:nvPr>
            <p:ph type="sldNum" sz="quarter" idx="5"/>
          </p:nvPr>
        </p:nvSpPr>
        <p:spPr/>
        <p:txBody>
          <a:bodyPr/>
          <a:lstStyle/>
          <a:p>
            <a:fld id="{29457AD0-EB0E-4518-8E6B-F0420E131F7B}" type="slidenum">
              <a:rPr lang="en-US" smtClean="0"/>
              <a:t>26</a:t>
            </a:fld>
            <a:endParaRPr lang="en-US"/>
          </a:p>
        </p:txBody>
      </p:sp>
    </p:spTree>
    <p:extLst>
      <p:ext uri="{BB962C8B-B14F-4D97-AF65-F5344CB8AC3E}">
        <p14:creationId xmlns:p14="http://schemas.microsoft.com/office/powerpoint/2010/main" val="15375298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So today, we:</a:t>
            </a:r>
          </a:p>
          <a:p>
            <a:pPr marL="181240" indent="-181240">
              <a:buFont typeface="Arial" panose="020B0604020202020204" pitchFamily="34" charset="0"/>
              <a:buChar char="•"/>
            </a:pPr>
            <a:r>
              <a:rPr lang="en-US" b="0" dirty="0"/>
              <a:t>Looked at what brings us joy in our current role, potentially uncovering our purpose (there’s a lot of work that can be done here, like creating a personal mission statement, to flesh out what you believe to be your Purpose, but starting with what brings you joy NOW is a good start.)</a:t>
            </a:r>
          </a:p>
          <a:p>
            <a:pPr marL="181240" indent="-181240">
              <a:buFont typeface="Arial" panose="020B0604020202020204" pitchFamily="34" charset="0"/>
              <a:buChar char="•"/>
            </a:pPr>
            <a:r>
              <a:rPr lang="en-US" b="0" dirty="0"/>
              <a:t>Discussed that on our path to great leadership, it is our behaviors (our habits) that control how far we go. </a:t>
            </a:r>
          </a:p>
          <a:p>
            <a:pPr marL="664546" lvl="1" indent="-181240">
              <a:buFont typeface="Arial" panose="020B0604020202020204" pitchFamily="34" charset="0"/>
              <a:buChar char="•"/>
            </a:pPr>
            <a:r>
              <a:rPr lang="en-US" b="1" dirty="0"/>
              <a:t>CLICK </a:t>
            </a:r>
            <a:r>
              <a:rPr lang="en-US" b="0" dirty="0"/>
              <a:t>We also discussed how harnessing a growth mindset to our discipline will help us go further.</a:t>
            </a:r>
          </a:p>
          <a:p>
            <a:pPr marL="181240" indent="-181240">
              <a:buFont typeface="Arial" panose="020B0604020202020204" pitchFamily="34" charset="0"/>
              <a:buChar char="•"/>
            </a:pPr>
            <a:r>
              <a:rPr lang="en-US" b="0" dirty="0"/>
              <a:t>And finally, we looked at how we’ve been working to fill out an IDP, a helpful document (I will be sending everyone but it’s also featured in the eLearning on the LMS, just search “LMS”). We also hopefully set a reminder this upcoming month to discuss with our immediate supervisor and then another reminder at the beginning of 2021 to revisit our IDP.</a:t>
            </a:r>
          </a:p>
          <a:p>
            <a:pPr marL="181240" indent="-181240">
              <a:buFont typeface="Arial" panose="020B0604020202020204" pitchFamily="34" charset="0"/>
              <a:buChar char="•"/>
            </a:pPr>
            <a:r>
              <a:rPr lang="en-US" b="1" i="1" dirty="0"/>
              <a:t>Time permitting, ask: </a:t>
            </a:r>
            <a:r>
              <a:rPr lang="en-US" b="0" i="0" dirty="0"/>
              <a:t>Are there any other questions or comments before we wrap up today? </a:t>
            </a:r>
            <a:endParaRPr lang="en-US" b="0" i="1" dirty="0"/>
          </a:p>
          <a:p>
            <a:endParaRPr lang="en-US" b="1" i="1" dirty="0"/>
          </a:p>
        </p:txBody>
      </p:sp>
      <p:sp>
        <p:nvSpPr>
          <p:cNvPr id="4" name="Slide Number Placeholder 3"/>
          <p:cNvSpPr>
            <a:spLocks noGrp="1"/>
          </p:cNvSpPr>
          <p:nvPr>
            <p:ph type="sldNum" sz="quarter" idx="5"/>
          </p:nvPr>
        </p:nvSpPr>
        <p:spPr/>
        <p:txBody>
          <a:bodyPr/>
          <a:lstStyle/>
          <a:p>
            <a:fld id="{29457AD0-EB0E-4518-8E6B-F0420E131F7B}" type="slidenum">
              <a:rPr lang="en-US" smtClean="0"/>
              <a:t>27</a:t>
            </a:fld>
            <a:endParaRPr lang="en-US"/>
          </a:p>
        </p:txBody>
      </p:sp>
    </p:spTree>
    <p:extLst>
      <p:ext uri="{BB962C8B-B14F-4D97-AF65-F5344CB8AC3E}">
        <p14:creationId xmlns:p14="http://schemas.microsoft.com/office/powerpoint/2010/main" val="3921720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Einstein lends an interesting perspective with this quote….that formal learning is a dangerous place to stop learning. </a:t>
            </a:r>
          </a:p>
          <a:p>
            <a:pPr marL="181240" indent="-181240">
              <a:buFont typeface="Arial" panose="020B0604020202020204" pitchFamily="34" charset="0"/>
              <a:buChar char="•"/>
            </a:pPr>
            <a:r>
              <a:rPr lang="en-US" dirty="0"/>
              <a:t>We may attend university, tack on a certificate per year to our resume, even take the leadership learning maps each month…</a:t>
            </a:r>
          </a:p>
          <a:p>
            <a:pPr marL="181240" indent="-181240">
              <a:buFont typeface="Arial" panose="020B0604020202020204" pitchFamily="34" charset="0"/>
              <a:buChar char="•"/>
            </a:pPr>
            <a:r>
              <a:rPr lang="en-US" dirty="0"/>
              <a:t>But if we stop there, we’re only 10% of the way</a:t>
            </a:r>
            <a:r>
              <a:rPr lang="en-US"/>
              <a:t>. W</a:t>
            </a:r>
            <a:endParaRPr lang="en-US" dirty="0"/>
          </a:p>
          <a:p>
            <a:pPr marL="181240" indent="-181240">
              <a:buFont typeface="Arial" panose="020B0604020202020204" pitchFamily="34" charset="0"/>
              <a:buChar char="•"/>
            </a:pPr>
            <a:r>
              <a:rPr lang="en-US" dirty="0"/>
              <a:t>Formal learning can give us something tangible…a certificate to hold…a completion mark on a computer screen…an attendance record to show our supervisor…but if we stop there, that’s the only tangible evidence that we’re developing as a leader we’ll have. </a:t>
            </a:r>
          </a:p>
          <a:p>
            <a:pPr marL="181240" indent="-181240">
              <a:buFont typeface="Arial" panose="020B0604020202020204" pitchFamily="34" charset="0"/>
              <a:buChar char="•"/>
            </a:pPr>
            <a:r>
              <a:rPr lang="en-US" dirty="0"/>
              <a:t>That is why the 70% (experiential) and 20% (</a:t>
            </a:r>
            <a:r>
              <a:rPr lang="en-US" dirty="0" err="1"/>
              <a:t>ineractional</a:t>
            </a:r>
            <a:r>
              <a:rPr lang="en-US" dirty="0"/>
              <a:t>) are so vital to our full development as a leader.</a:t>
            </a:r>
          </a:p>
          <a:p>
            <a:pPr marL="181240" indent="-181240">
              <a:buFont typeface="Arial" panose="020B0604020202020204" pitchFamily="34" charset="0"/>
              <a:buChar char="•"/>
            </a:pPr>
            <a:r>
              <a:rPr lang="en-US" b="1" dirty="0"/>
              <a:t>CLICK</a:t>
            </a:r>
          </a:p>
        </p:txBody>
      </p:sp>
      <p:sp>
        <p:nvSpPr>
          <p:cNvPr id="4" name="Slide Number Placeholder 3"/>
          <p:cNvSpPr>
            <a:spLocks noGrp="1"/>
          </p:cNvSpPr>
          <p:nvPr>
            <p:ph type="sldNum" sz="quarter" idx="5"/>
          </p:nvPr>
        </p:nvSpPr>
        <p:spPr/>
        <p:txBody>
          <a:bodyPr/>
          <a:lstStyle/>
          <a:p>
            <a:fld id="{29457AD0-EB0E-4518-8E6B-F0420E131F7B}" type="slidenum">
              <a:rPr lang="en-US" smtClean="0"/>
              <a:t>3</a:t>
            </a:fld>
            <a:endParaRPr lang="en-US"/>
          </a:p>
        </p:txBody>
      </p:sp>
    </p:spTree>
    <p:extLst>
      <p:ext uri="{BB962C8B-B14F-4D97-AF65-F5344CB8AC3E}">
        <p14:creationId xmlns:p14="http://schemas.microsoft.com/office/powerpoint/2010/main" val="1356316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we’re going to spend our time today:</a:t>
            </a:r>
          </a:p>
          <a:p>
            <a:endParaRPr lang="en-US" dirty="0"/>
          </a:p>
          <a:p>
            <a:pPr marL="181240" indent="-181240">
              <a:buFont typeface="Arial" panose="020B0604020202020204" pitchFamily="34" charset="0"/>
              <a:buChar char="•"/>
            </a:pPr>
            <a:r>
              <a:rPr lang="en-US" dirty="0"/>
              <a:t>We will start with PURPOSE: and revisit our native genius. </a:t>
            </a:r>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r>
              <a:rPr lang="en-US" dirty="0"/>
              <a:t>Next we’ll move onto DISCIPLINE: This is where we focus on our habits…what do we do every day to get where we want to be.</a:t>
            </a:r>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r>
              <a:rPr lang="en-US" dirty="0"/>
              <a:t>Finally, we’ll look at PLANNING: Something we can move forward and act on.</a:t>
            </a:r>
          </a:p>
        </p:txBody>
      </p:sp>
      <p:sp>
        <p:nvSpPr>
          <p:cNvPr id="4" name="Slide Number Placeholder 3"/>
          <p:cNvSpPr>
            <a:spLocks noGrp="1"/>
          </p:cNvSpPr>
          <p:nvPr>
            <p:ph type="sldNum" sz="quarter" idx="5"/>
          </p:nvPr>
        </p:nvSpPr>
        <p:spPr/>
        <p:txBody>
          <a:bodyPr/>
          <a:lstStyle/>
          <a:p>
            <a:fld id="{29457AD0-EB0E-4518-8E6B-F0420E131F7B}" type="slidenum">
              <a:rPr lang="en-US" smtClean="0"/>
              <a:t>4</a:t>
            </a:fld>
            <a:endParaRPr lang="en-US"/>
          </a:p>
        </p:txBody>
      </p:sp>
    </p:spTree>
    <p:extLst>
      <p:ext uri="{BB962C8B-B14F-4D97-AF65-F5344CB8AC3E}">
        <p14:creationId xmlns:p14="http://schemas.microsoft.com/office/powerpoint/2010/main" val="4261985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ahead and get started with Purpose by moving to Menti.com</a:t>
            </a:r>
          </a:p>
          <a:p>
            <a:r>
              <a:rPr lang="en-US" b="1" dirty="0"/>
              <a:t>CLICK</a:t>
            </a:r>
          </a:p>
        </p:txBody>
      </p:sp>
      <p:sp>
        <p:nvSpPr>
          <p:cNvPr id="4" name="Slide Number Placeholder 3"/>
          <p:cNvSpPr>
            <a:spLocks noGrp="1"/>
          </p:cNvSpPr>
          <p:nvPr>
            <p:ph type="sldNum" sz="quarter" idx="5"/>
          </p:nvPr>
        </p:nvSpPr>
        <p:spPr/>
        <p:txBody>
          <a:bodyPr/>
          <a:lstStyle/>
          <a:p>
            <a:fld id="{29457AD0-EB0E-4518-8E6B-F0420E131F7B}" type="slidenum">
              <a:rPr lang="en-US" smtClean="0"/>
              <a:t>5</a:t>
            </a:fld>
            <a:endParaRPr lang="en-US"/>
          </a:p>
        </p:txBody>
      </p:sp>
    </p:spTree>
    <p:extLst>
      <p:ext uri="{BB962C8B-B14F-4D97-AF65-F5344CB8AC3E}">
        <p14:creationId xmlns:p14="http://schemas.microsoft.com/office/powerpoint/2010/main" val="612711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Take out your phone or open another browser window and go to </a:t>
            </a:r>
            <a:r>
              <a:rPr lang="en-US" dirty="0" err="1"/>
              <a:t>Menti.Com</a:t>
            </a:r>
            <a:r>
              <a:rPr lang="en-US" dirty="0"/>
              <a:t>. Type in the code here on the screen. </a:t>
            </a:r>
          </a:p>
          <a:p>
            <a:pPr marL="181240" indent="-181240">
              <a:buFont typeface="Arial" panose="020B0604020202020204" pitchFamily="34" charset="0"/>
              <a:buChar char="•"/>
            </a:pPr>
            <a:r>
              <a:rPr lang="en-US" dirty="0"/>
              <a:t>Purpose and what brings us joy</a:t>
            </a:r>
          </a:p>
          <a:p>
            <a:pPr marL="664546" lvl="1" indent="-181240">
              <a:buFont typeface="Arial" panose="020B0604020202020204" pitchFamily="34" charset="0"/>
              <a:buChar char="•"/>
            </a:pPr>
            <a:r>
              <a:rPr lang="en-US" b="1" dirty="0"/>
              <a:t>MENTI SLIDE ONE:</a:t>
            </a:r>
          </a:p>
          <a:p>
            <a:pPr marL="1147852" lvl="2" indent="-181240">
              <a:buFont typeface="Arial" panose="020B0604020202020204" pitchFamily="34" charset="0"/>
              <a:buChar char="•"/>
            </a:pPr>
            <a:r>
              <a:rPr lang="en-US" dirty="0"/>
              <a:t>In his BGL podcast episode that was featured at the beginning of this month’s leadership learning map, Alan Crabtree talks about aligning passion with job roles.</a:t>
            </a:r>
          </a:p>
          <a:p>
            <a:pPr marL="1147852" lvl="2" indent="-181240">
              <a:buFont typeface="Arial" panose="020B0604020202020204" pitchFamily="34" charset="0"/>
              <a:buChar char="•"/>
            </a:pPr>
            <a:r>
              <a:rPr lang="en-US" dirty="0"/>
              <a:t>Finding joy in our work most assuredly helps with fulfillment in our roles and, from a company perspective, goes a long way in retaining talent.</a:t>
            </a:r>
          </a:p>
          <a:p>
            <a:pPr marL="1147852" lvl="2" indent="-181240">
              <a:buFont typeface="Arial" panose="020B0604020202020204" pitchFamily="34" charset="0"/>
              <a:buChar char="•"/>
            </a:pPr>
            <a:r>
              <a:rPr lang="en-US" dirty="0"/>
              <a:t>But I’m not going to sit here and tell you to quit your job and find a new one inside or outside of your company. A lot of the time, it’s not plausible. Considering we find ourselves in the middle of a pandemic currently, it’s also probably not a very smart move personally. </a:t>
            </a:r>
          </a:p>
          <a:p>
            <a:pPr marL="1147852" lvl="2" indent="-181240">
              <a:buFont typeface="Arial" panose="020B0604020202020204" pitchFamily="34" charset="0"/>
              <a:buChar char="•"/>
            </a:pPr>
            <a:r>
              <a:rPr lang="en-US" dirty="0"/>
              <a:t>So what about our current roles? Even if it’s not our dream role, we can almost always something we enjoy about our current role.</a:t>
            </a:r>
          </a:p>
          <a:p>
            <a:pPr marL="664546" lvl="1" indent="-181240">
              <a:buFont typeface="Arial" panose="020B0604020202020204" pitchFamily="34" charset="0"/>
              <a:buChar char="•"/>
            </a:pPr>
            <a:r>
              <a:rPr lang="en-US" b="1" dirty="0"/>
              <a:t>MENTI SLIDE TWO:</a:t>
            </a:r>
            <a:endParaRPr lang="en-US" b="0" dirty="0"/>
          </a:p>
          <a:p>
            <a:pPr marL="1147852" lvl="2" indent="-181240">
              <a:buFont typeface="Arial" panose="020B0604020202020204" pitchFamily="34" charset="0"/>
              <a:buChar char="•"/>
            </a:pPr>
            <a:r>
              <a:rPr lang="en-US" b="0" dirty="0"/>
              <a:t>Take a moment and share here on the screen what about your role excites you? What are the things you look forward to doing each day or week? </a:t>
            </a:r>
          </a:p>
          <a:p>
            <a:pPr marL="1631158" lvl="3" indent="-181240">
              <a:buFont typeface="Arial" panose="020B0604020202020204" pitchFamily="34" charset="0"/>
              <a:buChar char="•"/>
            </a:pPr>
            <a:r>
              <a:rPr lang="en-US" b="0" dirty="0"/>
              <a:t>Is it working with customers?</a:t>
            </a:r>
          </a:p>
          <a:p>
            <a:pPr marL="1631158" lvl="3" indent="-181240">
              <a:buFont typeface="Arial" panose="020B0604020202020204" pitchFamily="34" charset="0"/>
              <a:buChar char="•"/>
            </a:pPr>
            <a:r>
              <a:rPr lang="en-US" b="0" dirty="0"/>
              <a:t>Coordinating a team event or schedule?</a:t>
            </a:r>
          </a:p>
          <a:p>
            <a:pPr marL="1631158" lvl="3" indent="-181240">
              <a:buFont typeface="Arial" panose="020B0604020202020204" pitchFamily="34" charset="0"/>
              <a:buChar char="•"/>
            </a:pPr>
            <a:r>
              <a:rPr lang="en-US" b="0" dirty="0"/>
              <a:t>Solving problems?</a:t>
            </a:r>
          </a:p>
          <a:p>
            <a:pPr marL="1631158" lvl="3" indent="-181240">
              <a:buFont typeface="Arial" panose="020B0604020202020204" pitchFamily="34" charset="0"/>
              <a:buChar char="•"/>
            </a:pPr>
            <a:r>
              <a:rPr lang="en-US" b="0" dirty="0"/>
              <a:t>Or maybe if your current role requires a lot of interaction, you prefer those quiet, head-down moments when you can think and strategize?</a:t>
            </a:r>
          </a:p>
          <a:p>
            <a:pPr marL="1147852" lvl="2" indent="-181240">
              <a:buFont typeface="Arial" panose="020B0604020202020204" pitchFamily="34" charset="0"/>
              <a:buChar char="•"/>
            </a:pPr>
            <a:r>
              <a:rPr lang="en-US" b="0" i="1" dirty="0"/>
              <a:t>Let people fill out their responses, read out some </a:t>
            </a:r>
            <a:r>
              <a:rPr lang="en-US" b="1" i="1" dirty="0"/>
              <a:t>STOP AT WHAT ABOUT YOUR ROLE…</a:t>
            </a:r>
            <a:endParaRPr lang="en-US" b="0" i="0" dirty="0"/>
          </a:p>
          <a:p>
            <a:pPr marL="1147852" lvl="2" indent="-181240">
              <a:buFont typeface="Arial" panose="020B0604020202020204" pitchFamily="34" charset="0"/>
              <a:buChar char="•"/>
            </a:pPr>
            <a:r>
              <a:rPr lang="en-US" b="1" i="0" dirty="0"/>
              <a:t>BACK TO PPT: </a:t>
            </a:r>
            <a:r>
              <a:rPr lang="en-US" b="0" i="0" dirty="0"/>
              <a:t>Ok, now that everyone has either submitted or is thinking of what about their role excites them and makes them feel this sense of purpose…let’s write that down, set it to the side to revisit in just a few minutes.</a:t>
            </a:r>
            <a:endParaRPr lang="en-US" b="0" i="1" dirty="0"/>
          </a:p>
          <a:p>
            <a:pPr marL="664546" lvl="1" indent="-181240">
              <a:buFont typeface="Arial" panose="020B0604020202020204" pitchFamily="34" charset="0"/>
              <a:buChar char="•"/>
            </a:pPr>
            <a:r>
              <a:rPr lang="en-US" b="1" dirty="0"/>
              <a:t>CLICK</a:t>
            </a:r>
          </a:p>
        </p:txBody>
      </p:sp>
      <p:sp>
        <p:nvSpPr>
          <p:cNvPr id="4" name="Slide Number Placeholder 3"/>
          <p:cNvSpPr>
            <a:spLocks noGrp="1"/>
          </p:cNvSpPr>
          <p:nvPr>
            <p:ph type="sldNum" sz="quarter" idx="5"/>
          </p:nvPr>
        </p:nvSpPr>
        <p:spPr/>
        <p:txBody>
          <a:bodyPr/>
          <a:lstStyle/>
          <a:p>
            <a:fld id="{29457AD0-EB0E-4518-8E6B-F0420E131F7B}" type="slidenum">
              <a:rPr lang="en-US" smtClean="0"/>
              <a:t>6</a:t>
            </a:fld>
            <a:endParaRPr lang="en-US"/>
          </a:p>
        </p:txBody>
      </p:sp>
    </p:spTree>
    <p:extLst>
      <p:ext uri="{BB962C8B-B14F-4D97-AF65-F5344CB8AC3E}">
        <p14:creationId xmlns:p14="http://schemas.microsoft.com/office/powerpoint/2010/main" val="2216753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b="0" dirty="0"/>
              <a:t>In the </a:t>
            </a:r>
            <a:r>
              <a:rPr lang="en-US" b="0" dirty="0" err="1"/>
              <a:t>TEDTalk</a:t>
            </a:r>
            <a:r>
              <a:rPr lang="en-US" b="0" dirty="0"/>
              <a:t> featured in the online learning map, Jim Collins’ concept of the Flywheel was introduced by Edgar D Barron.</a:t>
            </a:r>
          </a:p>
          <a:p>
            <a:pPr marL="181240" indent="-181240">
              <a:buFont typeface="Arial" panose="020B0604020202020204" pitchFamily="34" charset="0"/>
              <a:buChar char="•"/>
            </a:pPr>
            <a:r>
              <a:rPr lang="en-US" b="0" dirty="0"/>
              <a:t>I believe in the presentation, he does share an image of a flywheel (also pictured here on the screen just in case).</a:t>
            </a:r>
          </a:p>
          <a:p>
            <a:pPr marL="181240" indent="-181240">
              <a:buFont typeface="Arial" panose="020B0604020202020204" pitchFamily="34" charset="0"/>
              <a:buChar char="•"/>
            </a:pPr>
            <a:r>
              <a:rPr lang="en-US" b="1" i="1" dirty="0"/>
              <a:t>Ask</a:t>
            </a:r>
            <a:r>
              <a:rPr lang="en-US" b="0" i="0" dirty="0"/>
              <a:t>: Give me a green check if this metaphor resonated with you, a red x if not.</a:t>
            </a:r>
            <a:endParaRPr lang="en-US" b="1" i="1" dirty="0"/>
          </a:p>
          <a:p>
            <a:pPr marL="181240" indent="-181240">
              <a:buFont typeface="Arial" panose="020B0604020202020204" pitchFamily="34" charset="0"/>
              <a:buChar char="•"/>
            </a:pPr>
            <a:r>
              <a:rPr lang="en-US" b="0" dirty="0"/>
              <a:t>If you’re like me, this image and what this device’s purpose is a little lost on me, admittedly I’m not a mechanic nor do I have a very good grasp on the mechanics of a vehicle.</a:t>
            </a:r>
          </a:p>
          <a:p>
            <a:pPr marL="181240" indent="-181240">
              <a:buFont typeface="Arial" panose="020B0604020202020204" pitchFamily="34" charset="0"/>
              <a:buChar char="•"/>
            </a:pPr>
            <a:r>
              <a:rPr lang="en-US" b="1" dirty="0"/>
              <a:t>CLICK</a:t>
            </a:r>
          </a:p>
        </p:txBody>
      </p:sp>
      <p:sp>
        <p:nvSpPr>
          <p:cNvPr id="4" name="Slide Number Placeholder 3"/>
          <p:cNvSpPr>
            <a:spLocks noGrp="1"/>
          </p:cNvSpPr>
          <p:nvPr>
            <p:ph type="sldNum" sz="quarter" idx="5"/>
          </p:nvPr>
        </p:nvSpPr>
        <p:spPr/>
        <p:txBody>
          <a:bodyPr/>
          <a:lstStyle/>
          <a:p>
            <a:fld id="{29457AD0-EB0E-4518-8E6B-F0420E131F7B}" type="slidenum">
              <a:rPr lang="en-US" smtClean="0"/>
              <a:t>7</a:t>
            </a:fld>
            <a:endParaRPr lang="en-US"/>
          </a:p>
        </p:txBody>
      </p:sp>
    </p:spTree>
    <p:extLst>
      <p:ext uri="{BB962C8B-B14F-4D97-AF65-F5344CB8AC3E}">
        <p14:creationId xmlns:p14="http://schemas.microsoft.com/office/powerpoint/2010/main" val="1637944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So another way of understanding this concept is by picturing an exercise bike, which for me, resonates more. </a:t>
            </a:r>
          </a:p>
          <a:p>
            <a:pPr marL="181240" indent="-181240">
              <a:buFont typeface="Arial" panose="020B0604020202020204" pitchFamily="34" charset="0"/>
              <a:buChar char="•"/>
            </a:pPr>
            <a:r>
              <a:rPr lang="en-US" dirty="0"/>
              <a:t>Either way you look at it, the basic idea of The Flywheel is that while getting the wheel moving is difficult, once you GET THE WHEEL GOING, it’s incredibly hard to stop. Speed compounds and it moves faster and faster at a steady pace, smoothly, and with little effort.</a:t>
            </a:r>
          </a:p>
          <a:p>
            <a:pPr marL="181240" indent="-181240">
              <a:buFont typeface="Arial" panose="020B0604020202020204" pitchFamily="34" charset="0"/>
              <a:buChar char="•"/>
            </a:pPr>
            <a:r>
              <a:rPr lang="en-US" dirty="0"/>
              <a:t>And at the center of this wheel is what we do really well. For APi Group, as an example, it’s Building Great Leaders. It’s something our company leadership is passionate about and something they do really well.</a:t>
            </a:r>
          </a:p>
          <a:p>
            <a:pPr marL="181240" indent="-181240">
              <a:buFont typeface="Arial" panose="020B0604020202020204" pitchFamily="34" charset="0"/>
              <a:buChar char="•"/>
            </a:pPr>
            <a:r>
              <a:rPr lang="en-US" b="1" dirty="0"/>
              <a:t>CLICK</a:t>
            </a:r>
          </a:p>
        </p:txBody>
      </p:sp>
      <p:sp>
        <p:nvSpPr>
          <p:cNvPr id="4" name="Slide Number Placeholder 3"/>
          <p:cNvSpPr>
            <a:spLocks noGrp="1"/>
          </p:cNvSpPr>
          <p:nvPr>
            <p:ph type="sldNum" sz="quarter" idx="5"/>
          </p:nvPr>
        </p:nvSpPr>
        <p:spPr/>
        <p:txBody>
          <a:bodyPr/>
          <a:lstStyle/>
          <a:p>
            <a:fld id="{29457AD0-EB0E-4518-8E6B-F0420E131F7B}" type="slidenum">
              <a:rPr lang="en-US" smtClean="0"/>
              <a:t>8</a:t>
            </a:fld>
            <a:endParaRPr lang="en-US"/>
          </a:p>
        </p:txBody>
      </p:sp>
    </p:spTree>
    <p:extLst>
      <p:ext uri="{BB962C8B-B14F-4D97-AF65-F5344CB8AC3E}">
        <p14:creationId xmlns:p14="http://schemas.microsoft.com/office/powerpoint/2010/main" val="2108304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So on that, we will split out everyone into groups of two. </a:t>
            </a:r>
          </a:p>
          <a:p>
            <a:pPr marL="241653" indent="-241653">
              <a:buFont typeface="+mj-lt"/>
              <a:buAutoNum type="arabicPeriod"/>
            </a:pPr>
            <a:r>
              <a:rPr lang="en-US" dirty="0"/>
              <a:t>Take about 5 minutes each to cover what each of you felt gave you purpose in your current role…that something that you really look forward to each week…</a:t>
            </a:r>
          </a:p>
          <a:p>
            <a:pPr marL="241653" indent="-241653">
              <a:buFont typeface="+mj-lt"/>
              <a:buAutoNum type="arabicPeriod"/>
            </a:pPr>
            <a:r>
              <a:rPr lang="en-US" dirty="0"/>
              <a:t>And within each of your 5 minutes, also share what your 2-5 colleagues, friends, mentors described as your Native Genius – the thing that you do better than anyone else, with little effort.</a:t>
            </a:r>
          </a:p>
          <a:p>
            <a:pPr marL="241653" indent="-241653">
              <a:buFont typeface="+mj-lt"/>
              <a:buAutoNum type="arabicPeriod"/>
            </a:pPr>
            <a:r>
              <a:rPr lang="en-US" dirty="0"/>
              <a:t>And finally, help one another connect any dots, any connections between the two. No need to get too deep on this, we’ll return to our one-on-one conversations later, but it’s a good stopping point for you to decide what those two things – what excites you and what you are innately good at – possibly have in common. It’s nice to talk this out with someone because sometimes, we’re too close to what we do day in and day out, in our role and what we do naturally, you can potentially help the other see any connections.</a:t>
            </a:r>
          </a:p>
          <a:p>
            <a:pPr marL="724959" lvl="1" indent="-241653">
              <a:buFont typeface="+mj-lt"/>
              <a:buAutoNum type="arabicPeriod"/>
            </a:pPr>
            <a:r>
              <a:rPr lang="en-US" dirty="0"/>
              <a:t>Example: As a department lead, you really enjoy coordinating…planning and executing, getting to really see things come together smoothly, making it look seamless. Your native genius according to those who know you well is connecting with others, especially customers. A possible connection could be a customer event that you can lead in organizing, to engage your customer base and create strong relationships. Another possible connection could be taking an interest in how your company keeps customers updated…maybe it’s a newsletter or your company’s website or social media outreach. </a:t>
            </a:r>
          </a:p>
          <a:p>
            <a:pPr marL="241653" indent="-241653">
              <a:buFont typeface="+mj-lt"/>
              <a:buAutoNum type="arabicPeriod"/>
            </a:pPr>
            <a:r>
              <a:rPr lang="en-US" dirty="0"/>
              <a:t>We will give you a warning when you have a couple minutes left. Be sure to take notes, since we will return to these breakout conversations.</a:t>
            </a:r>
          </a:p>
          <a:p>
            <a:pPr marL="241653" indent="-241653">
              <a:buFont typeface="+mj-lt"/>
              <a:buAutoNum type="arabicPeriod"/>
            </a:pPr>
            <a:r>
              <a:rPr lang="en-US" dirty="0"/>
              <a:t>This is a conversation, so help your partner make those connections.</a:t>
            </a:r>
          </a:p>
          <a:p>
            <a:endParaRPr lang="en-US" dirty="0"/>
          </a:p>
          <a:p>
            <a:r>
              <a:rPr lang="en-US" i="1" dirty="0"/>
              <a:t>After the breakout</a:t>
            </a:r>
          </a:p>
          <a:p>
            <a:endParaRPr lang="en-US" i="0" dirty="0"/>
          </a:p>
          <a:p>
            <a:r>
              <a:rPr lang="en-US" i="0" dirty="0"/>
              <a:t>So hopefully you made some notes on those connections between what brings you joy about your role and what you naturally good at doing. As I said before you paired off, we will return to our individual one on ones later on. </a:t>
            </a:r>
          </a:p>
        </p:txBody>
      </p:sp>
      <p:sp>
        <p:nvSpPr>
          <p:cNvPr id="4" name="Slide Number Placeholder 3"/>
          <p:cNvSpPr>
            <a:spLocks noGrp="1"/>
          </p:cNvSpPr>
          <p:nvPr>
            <p:ph type="sldNum" sz="quarter" idx="5"/>
          </p:nvPr>
        </p:nvSpPr>
        <p:spPr/>
        <p:txBody>
          <a:bodyPr/>
          <a:lstStyle/>
          <a:p>
            <a:fld id="{29457AD0-EB0E-4518-8E6B-F0420E131F7B}" type="slidenum">
              <a:rPr lang="en-US" smtClean="0"/>
              <a:t>9</a:t>
            </a:fld>
            <a:endParaRPr lang="en-US"/>
          </a:p>
        </p:txBody>
      </p:sp>
    </p:spTree>
    <p:extLst>
      <p:ext uri="{BB962C8B-B14F-4D97-AF65-F5344CB8AC3E}">
        <p14:creationId xmlns:p14="http://schemas.microsoft.com/office/powerpoint/2010/main" val="1152463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F743D-07FF-40A7-9316-89852E2078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1A8CD8-DB0B-45E6-8FB9-FC1D9741D5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1CA870-9977-40D9-B7EA-41765CE41B93}"/>
              </a:ext>
            </a:extLst>
          </p:cNvPr>
          <p:cNvSpPr>
            <a:spLocks noGrp="1"/>
          </p:cNvSpPr>
          <p:nvPr>
            <p:ph type="dt" sz="half" idx="10"/>
          </p:nvPr>
        </p:nvSpPr>
        <p:spPr/>
        <p:txBody>
          <a:bodyPr/>
          <a:lstStyle/>
          <a:p>
            <a:fld id="{EBE4D386-E203-44C8-83F1-37C13438E8FE}" type="datetimeFigureOut">
              <a:rPr lang="en-US" smtClean="0"/>
              <a:t>10/13/2020</a:t>
            </a:fld>
            <a:endParaRPr lang="en-US"/>
          </a:p>
        </p:txBody>
      </p:sp>
      <p:sp>
        <p:nvSpPr>
          <p:cNvPr id="5" name="Footer Placeholder 4">
            <a:extLst>
              <a:ext uri="{FF2B5EF4-FFF2-40B4-BE49-F238E27FC236}">
                <a16:creationId xmlns:a16="http://schemas.microsoft.com/office/drawing/2014/main" id="{64271E57-6888-41D7-977E-6A7E8BC60D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6B75A-BEA3-4E32-8C7B-DD8E68C2916F}"/>
              </a:ext>
            </a:extLst>
          </p:cNvPr>
          <p:cNvSpPr>
            <a:spLocks noGrp="1"/>
          </p:cNvSpPr>
          <p:nvPr>
            <p:ph type="sldNum" sz="quarter" idx="12"/>
          </p:nvPr>
        </p:nvSpPr>
        <p:spPr/>
        <p:txBody>
          <a:bodyPr/>
          <a:lstStyle/>
          <a:p>
            <a:fld id="{1F144141-4830-4DDA-8D6E-93722C6A1680}" type="slidenum">
              <a:rPr lang="en-US" smtClean="0"/>
              <a:t>‹#›</a:t>
            </a:fld>
            <a:endParaRPr lang="en-US"/>
          </a:p>
        </p:txBody>
      </p:sp>
    </p:spTree>
    <p:extLst>
      <p:ext uri="{BB962C8B-B14F-4D97-AF65-F5344CB8AC3E}">
        <p14:creationId xmlns:p14="http://schemas.microsoft.com/office/powerpoint/2010/main" val="4215380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1CD48-82F2-4D4A-9215-A5BBE0F1E1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7078D6-459E-4F6A-BA87-8BCE15B546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7A336E-C355-4938-8592-C647F9AB040D}"/>
              </a:ext>
            </a:extLst>
          </p:cNvPr>
          <p:cNvSpPr>
            <a:spLocks noGrp="1"/>
          </p:cNvSpPr>
          <p:nvPr>
            <p:ph type="dt" sz="half" idx="10"/>
          </p:nvPr>
        </p:nvSpPr>
        <p:spPr/>
        <p:txBody>
          <a:bodyPr/>
          <a:lstStyle/>
          <a:p>
            <a:fld id="{EBE4D386-E203-44C8-83F1-37C13438E8FE}" type="datetimeFigureOut">
              <a:rPr lang="en-US" smtClean="0"/>
              <a:t>10/13/2020</a:t>
            </a:fld>
            <a:endParaRPr lang="en-US"/>
          </a:p>
        </p:txBody>
      </p:sp>
      <p:sp>
        <p:nvSpPr>
          <p:cNvPr id="5" name="Footer Placeholder 4">
            <a:extLst>
              <a:ext uri="{FF2B5EF4-FFF2-40B4-BE49-F238E27FC236}">
                <a16:creationId xmlns:a16="http://schemas.microsoft.com/office/drawing/2014/main" id="{CF4AA677-713C-4E2C-AA81-AB942F47E4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83F75C-2E98-489A-B83E-77519E4249FC}"/>
              </a:ext>
            </a:extLst>
          </p:cNvPr>
          <p:cNvSpPr>
            <a:spLocks noGrp="1"/>
          </p:cNvSpPr>
          <p:nvPr>
            <p:ph type="sldNum" sz="quarter" idx="12"/>
          </p:nvPr>
        </p:nvSpPr>
        <p:spPr/>
        <p:txBody>
          <a:bodyPr/>
          <a:lstStyle/>
          <a:p>
            <a:fld id="{1F144141-4830-4DDA-8D6E-93722C6A1680}" type="slidenum">
              <a:rPr lang="en-US" smtClean="0"/>
              <a:t>‹#›</a:t>
            </a:fld>
            <a:endParaRPr lang="en-US"/>
          </a:p>
        </p:txBody>
      </p:sp>
    </p:spTree>
    <p:extLst>
      <p:ext uri="{BB962C8B-B14F-4D97-AF65-F5344CB8AC3E}">
        <p14:creationId xmlns:p14="http://schemas.microsoft.com/office/powerpoint/2010/main" val="2163923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E6747E-E7CA-4B3D-9DEE-790098DE97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BBF67B-B96F-49EB-9806-A46CA4001D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B061F0-F0E6-44CB-ADD1-43B608F8BF38}"/>
              </a:ext>
            </a:extLst>
          </p:cNvPr>
          <p:cNvSpPr>
            <a:spLocks noGrp="1"/>
          </p:cNvSpPr>
          <p:nvPr>
            <p:ph type="dt" sz="half" idx="10"/>
          </p:nvPr>
        </p:nvSpPr>
        <p:spPr/>
        <p:txBody>
          <a:bodyPr/>
          <a:lstStyle/>
          <a:p>
            <a:fld id="{EBE4D386-E203-44C8-83F1-37C13438E8FE}" type="datetimeFigureOut">
              <a:rPr lang="en-US" smtClean="0"/>
              <a:t>10/13/2020</a:t>
            </a:fld>
            <a:endParaRPr lang="en-US"/>
          </a:p>
        </p:txBody>
      </p:sp>
      <p:sp>
        <p:nvSpPr>
          <p:cNvPr id="5" name="Footer Placeholder 4">
            <a:extLst>
              <a:ext uri="{FF2B5EF4-FFF2-40B4-BE49-F238E27FC236}">
                <a16:creationId xmlns:a16="http://schemas.microsoft.com/office/drawing/2014/main" id="{DCE9AE8D-7A03-4F07-8C9D-0AC098FC82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DE9F6C-8C5C-4908-AD8E-BEC83FB81640}"/>
              </a:ext>
            </a:extLst>
          </p:cNvPr>
          <p:cNvSpPr>
            <a:spLocks noGrp="1"/>
          </p:cNvSpPr>
          <p:nvPr>
            <p:ph type="sldNum" sz="quarter" idx="12"/>
          </p:nvPr>
        </p:nvSpPr>
        <p:spPr/>
        <p:txBody>
          <a:bodyPr/>
          <a:lstStyle/>
          <a:p>
            <a:fld id="{1F144141-4830-4DDA-8D6E-93722C6A1680}" type="slidenum">
              <a:rPr lang="en-US" smtClean="0"/>
              <a:t>‹#›</a:t>
            </a:fld>
            <a:endParaRPr lang="en-US"/>
          </a:p>
        </p:txBody>
      </p:sp>
    </p:spTree>
    <p:extLst>
      <p:ext uri="{BB962C8B-B14F-4D97-AF65-F5344CB8AC3E}">
        <p14:creationId xmlns:p14="http://schemas.microsoft.com/office/powerpoint/2010/main" val="539395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35D65-FC2C-472A-BA9D-B22F7ED322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698EA4-D294-4424-989F-355EBF0C86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B4EE9E-B2EA-45B3-9C99-29282BBC71E4}"/>
              </a:ext>
            </a:extLst>
          </p:cNvPr>
          <p:cNvSpPr>
            <a:spLocks noGrp="1"/>
          </p:cNvSpPr>
          <p:nvPr>
            <p:ph type="dt" sz="half" idx="10"/>
          </p:nvPr>
        </p:nvSpPr>
        <p:spPr/>
        <p:txBody>
          <a:bodyPr/>
          <a:lstStyle/>
          <a:p>
            <a:fld id="{EBE4D386-E203-44C8-83F1-37C13438E8FE}" type="datetimeFigureOut">
              <a:rPr lang="en-US" smtClean="0"/>
              <a:t>10/13/2020</a:t>
            </a:fld>
            <a:endParaRPr lang="en-US"/>
          </a:p>
        </p:txBody>
      </p:sp>
      <p:sp>
        <p:nvSpPr>
          <p:cNvPr id="5" name="Footer Placeholder 4">
            <a:extLst>
              <a:ext uri="{FF2B5EF4-FFF2-40B4-BE49-F238E27FC236}">
                <a16:creationId xmlns:a16="http://schemas.microsoft.com/office/drawing/2014/main" id="{899285EE-B2FF-4468-90BB-62C2DA15B5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E0C1D2-DC1C-4583-8A00-94613424F200}"/>
              </a:ext>
            </a:extLst>
          </p:cNvPr>
          <p:cNvSpPr>
            <a:spLocks noGrp="1"/>
          </p:cNvSpPr>
          <p:nvPr>
            <p:ph type="sldNum" sz="quarter" idx="12"/>
          </p:nvPr>
        </p:nvSpPr>
        <p:spPr/>
        <p:txBody>
          <a:bodyPr/>
          <a:lstStyle/>
          <a:p>
            <a:fld id="{1F144141-4830-4DDA-8D6E-93722C6A1680}" type="slidenum">
              <a:rPr lang="en-US" smtClean="0"/>
              <a:t>‹#›</a:t>
            </a:fld>
            <a:endParaRPr lang="en-US"/>
          </a:p>
        </p:txBody>
      </p:sp>
    </p:spTree>
    <p:extLst>
      <p:ext uri="{BB962C8B-B14F-4D97-AF65-F5344CB8AC3E}">
        <p14:creationId xmlns:p14="http://schemas.microsoft.com/office/powerpoint/2010/main" val="513030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D971E-046D-4C9D-80ED-247C97754E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6E44EA-97AA-4B1E-9671-731B34C5B7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D0855C-19CB-41B1-A437-31EBF284EDFD}"/>
              </a:ext>
            </a:extLst>
          </p:cNvPr>
          <p:cNvSpPr>
            <a:spLocks noGrp="1"/>
          </p:cNvSpPr>
          <p:nvPr>
            <p:ph type="dt" sz="half" idx="10"/>
          </p:nvPr>
        </p:nvSpPr>
        <p:spPr/>
        <p:txBody>
          <a:bodyPr/>
          <a:lstStyle/>
          <a:p>
            <a:fld id="{EBE4D386-E203-44C8-83F1-37C13438E8FE}" type="datetimeFigureOut">
              <a:rPr lang="en-US" smtClean="0"/>
              <a:t>10/13/2020</a:t>
            </a:fld>
            <a:endParaRPr lang="en-US"/>
          </a:p>
        </p:txBody>
      </p:sp>
      <p:sp>
        <p:nvSpPr>
          <p:cNvPr id="5" name="Footer Placeholder 4">
            <a:extLst>
              <a:ext uri="{FF2B5EF4-FFF2-40B4-BE49-F238E27FC236}">
                <a16:creationId xmlns:a16="http://schemas.microsoft.com/office/drawing/2014/main" id="{9EDC0AED-5BC3-426D-987B-B31B52C2DD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9B14EE-F08E-4296-90DC-52FF161A647C}"/>
              </a:ext>
            </a:extLst>
          </p:cNvPr>
          <p:cNvSpPr>
            <a:spLocks noGrp="1"/>
          </p:cNvSpPr>
          <p:nvPr>
            <p:ph type="sldNum" sz="quarter" idx="12"/>
          </p:nvPr>
        </p:nvSpPr>
        <p:spPr/>
        <p:txBody>
          <a:bodyPr/>
          <a:lstStyle/>
          <a:p>
            <a:fld id="{1F144141-4830-4DDA-8D6E-93722C6A1680}" type="slidenum">
              <a:rPr lang="en-US" smtClean="0"/>
              <a:t>‹#›</a:t>
            </a:fld>
            <a:endParaRPr lang="en-US"/>
          </a:p>
        </p:txBody>
      </p:sp>
    </p:spTree>
    <p:extLst>
      <p:ext uri="{BB962C8B-B14F-4D97-AF65-F5344CB8AC3E}">
        <p14:creationId xmlns:p14="http://schemas.microsoft.com/office/powerpoint/2010/main" val="1382369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CD848-8B3A-47C5-A72B-DB9116AFAC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978070-E18F-46CD-9C57-8DD3846D14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0DE2CA-9A6A-40E1-8131-392CA2E1DD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9D6638-838D-46B6-B8C5-B22B42D6D5E2}"/>
              </a:ext>
            </a:extLst>
          </p:cNvPr>
          <p:cNvSpPr>
            <a:spLocks noGrp="1"/>
          </p:cNvSpPr>
          <p:nvPr>
            <p:ph type="dt" sz="half" idx="10"/>
          </p:nvPr>
        </p:nvSpPr>
        <p:spPr/>
        <p:txBody>
          <a:bodyPr/>
          <a:lstStyle/>
          <a:p>
            <a:fld id="{EBE4D386-E203-44C8-83F1-37C13438E8FE}" type="datetimeFigureOut">
              <a:rPr lang="en-US" smtClean="0"/>
              <a:t>10/13/2020</a:t>
            </a:fld>
            <a:endParaRPr lang="en-US"/>
          </a:p>
        </p:txBody>
      </p:sp>
      <p:sp>
        <p:nvSpPr>
          <p:cNvPr id="6" name="Footer Placeholder 5">
            <a:extLst>
              <a:ext uri="{FF2B5EF4-FFF2-40B4-BE49-F238E27FC236}">
                <a16:creationId xmlns:a16="http://schemas.microsoft.com/office/drawing/2014/main" id="{BBEA277C-136A-4F81-975B-70F6B4E65E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932EF0-E82A-4053-B453-12562EF55FF0}"/>
              </a:ext>
            </a:extLst>
          </p:cNvPr>
          <p:cNvSpPr>
            <a:spLocks noGrp="1"/>
          </p:cNvSpPr>
          <p:nvPr>
            <p:ph type="sldNum" sz="quarter" idx="12"/>
          </p:nvPr>
        </p:nvSpPr>
        <p:spPr/>
        <p:txBody>
          <a:bodyPr/>
          <a:lstStyle/>
          <a:p>
            <a:fld id="{1F144141-4830-4DDA-8D6E-93722C6A1680}" type="slidenum">
              <a:rPr lang="en-US" smtClean="0"/>
              <a:t>‹#›</a:t>
            </a:fld>
            <a:endParaRPr lang="en-US"/>
          </a:p>
        </p:txBody>
      </p:sp>
    </p:spTree>
    <p:extLst>
      <p:ext uri="{BB962C8B-B14F-4D97-AF65-F5344CB8AC3E}">
        <p14:creationId xmlns:p14="http://schemas.microsoft.com/office/powerpoint/2010/main" val="2179885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2309-F5B5-44C2-8FFB-05C579AAEF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CF51B2-479F-447F-B61D-703678E810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FEAD27-D800-4F2D-905B-BA9A62864F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266075-69EE-41E1-820F-4336145EF5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F61047-ACFB-40D8-99FE-36AC48298B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2EAFB5-F69A-44E5-853C-81618A407387}"/>
              </a:ext>
            </a:extLst>
          </p:cNvPr>
          <p:cNvSpPr>
            <a:spLocks noGrp="1"/>
          </p:cNvSpPr>
          <p:nvPr>
            <p:ph type="dt" sz="half" idx="10"/>
          </p:nvPr>
        </p:nvSpPr>
        <p:spPr/>
        <p:txBody>
          <a:bodyPr/>
          <a:lstStyle/>
          <a:p>
            <a:fld id="{EBE4D386-E203-44C8-83F1-37C13438E8FE}" type="datetimeFigureOut">
              <a:rPr lang="en-US" smtClean="0"/>
              <a:t>10/13/2020</a:t>
            </a:fld>
            <a:endParaRPr lang="en-US"/>
          </a:p>
        </p:txBody>
      </p:sp>
      <p:sp>
        <p:nvSpPr>
          <p:cNvPr id="8" name="Footer Placeholder 7">
            <a:extLst>
              <a:ext uri="{FF2B5EF4-FFF2-40B4-BE49-F238E27FC236}">
                <a16:creationId xmlns:a16="http://schemas.microsoft.com/office/drawing/2014/main" id="{F6E896B2-2230-46FD-AE0F-3C6DCF262C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7B0C33-CCBE-4092-996D-0DEB5685B551}"/>
              </a:ext>
            </a:extLst>
          </p:cNvPr>
          <p:cNvSpPr>
            <a:spLocks noGrp="1"/>
          </p:cNvSpPr>
          <p:nvPr>
            <p:ph type="sldNum" sz="quarter" idx="12"/>
          </p:nvPr>
        </p:nvSpPr>
        <p:spPr/>
        <p:txBody>
          <a:bodyPr/>
          <a:lstStyle/>
          <a:p>
            <a:fld id="{1F144141-4830-4DDA-8D6E-93722C6A1680}" type="slidenum">
              <a:rPr lang="en-US" smtClean="0"/>
              <a:t>‹#›</a:t>
            </a:fld>
            <a:endParaRPr lang="en-US"/>
          </a:p>
        </p:txBody>
      </p:sp>
    </p:spTree>
    <p:extLst>
      <p:ext uri="{BB962C8B-B14F-4D97-AF65-F5344CB8AC3E}">
        <p14:creationId xmlns:p14="http://schemas.microsoft.com/office/powerpoint/2010/main" val="1564613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6E05C-ECB7-4C81-B604-68E298FE86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9023DA-8334-47E5-8E25-DC7C7AB89E15}"/>
              </a:ext>
            </a:extLst>
          </p:cNvPr>
          <p:cNvSpPr>
            <a:spLocks noGrp="1"/>
          </p:cNvSpPr>
          <p:nvPr>
            <p:ph type="dt" sz="half" idx="10"/>
          </p:nvPr>
        </p:nvSpPr>
        <p:spPr/>
        <p:txBody>
          <a:bodyPr/>
          <a:lstStyle/>
          <a:p>
            <a:fld id="{EBE4D386-E203-44C8-83F1-37C13438E8FE}" type="datetimeFigureOut">
              <a:rPr lang="en-US" smtClean="0"/>
              <a:t>10/13/2020</a:t>
            </a:fld>
            <a:endParaRPr lang="en-US"/>
          </a:p>
        </p:txBody>
      </p:sp>
      <p:sp>
        <p:nvSpPr>
          <p:cNvPr id="4" name="Footer Placeholder 3">
            <a:extLst>
              <a:ext uri="{FF2B5EF4-FFF2-40B4-BE49-F238E27FC236}">
                <a16:creationId xmlns:a16="http://schemas.microsoft.com/office/drawing/2014/main" id="{A2B9AB7C-89A6-4B7F-90C8-7E81E1D30D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0167B1-D632-4A79-9E7C-7C6FA853E8E0}"/>
              </a:ext>
            </a:extLst>
          </p:cNvPr>
          <p:cNvSpPr>
            <a:spLocks noGrp="1"/>
          </p:cNvSpPr>
          <p:nvPr>
            <p:ph type="sldNum" sz="quarter" idx="12"/>
          </p:nvPr>
        </p:nvSpPr>
        <p:spPr/>
        <p:txBody>
          <a:bodyPr/>
          <a:lstStyle/>
          <a:p>
            <a:fld id="{1F144141-4830-4DDA-8D6E-93722C6A1680}" type="slidenum">
              <a:rPr lang="en-US" smtClean="0"/>
              <a:t>‹#›</a:t>
            </a:fld>
            <a:endParaRPr lang="en-US"/>
          </a:p>
        </p:txBody>
      </p:sp>
    </p:spTree>
    <p:extLst>
      <p:ext uri="{BB962C8B-B14F-4D97-AF65-F5344CB8AC3E}">
        <p14:creationId xmlns:p14="http://schemas.microsoft.com/office/powerpoint/2010/main" val="412473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BE098D-F00A-451C-AE7D-9BF70F799F84}"/>
              </a:ext>
            </a:extLst>
          </p:cNvPr>
          <p:cNvSpPr>
            <a:spLocks noGrp="1"/>
          </p:cNvSpPr>
          <p:nvPr>
            <p:ph type="dt" sz="half" idx="10"/>
          </p:nvPr>
        </p:nvSpPr>
        <p:spPr/>
        <p:txBody>
          <a:bodyPr/>
          <a:lstStyle/>
          <a:p>
            <a:fld id="{EBE4D386-E203-44C8-83F1-37C13438E8FE}" type="datetimeFigureOut">
              <a:rPr lang="en-US" smtClean="0"/>
              <a:t>10/13/2020</a:t>
            </a:fld>
            <a:endParaRPr lang="en-US"/>
          </a:p>
        </p:txBody>
      </p:sp>
      <p:sp>
        <p:nvSpPr>
          <p:cNvPr id="3" name="Footer Placeholder 2">
            <a:extLst>
              <a:ext uri="{FF2B5EF4-FFF2-40B4-BE49-F238E27FC236}">
                <a16:creationId xmlns:a16="http://schemas.microsoft.com/office/drawing/2014/main" id="{F61243F9-8966-4245-836B-79393B85D8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4844F1-6CFE-4CCF-B27F-B963DF644746}"/>
              </a:ext>
            </a:extLst>
          </p:cNvPr>
          <p:cNvSpPr>
            <a:spLocks noGrp="1"/>
          </p:cNvSpPr>
          <p:nvPr>
            <p:ph type="sldNum" sz="quarter" idx="12"/>
          </p:nvPr>
        </p:nvSpPr>
        <p:spPr/>
        <p:txBody>
          <a:bodyPr/>
          <a:lstStyle/>
          <a:p>
            <a:fld id="{1F144141-4830-4DDA-8D6E-93722C6A1680}" type="slidenum">
              <a:rPr lang="en-US" smtClean="0"/>
              <a:t>‹#›</a:t>
            </a:fld>
            <a:endParaRPr lang="en-US"/>
          </a:p>
        </p:txBody>
      </p:sp>
    </p:spTree>
    <p:extLst>
      <p:ext uri="{BB962C8B-B14F-4D97-AF65-F5344CB8AC3E}">
        <p14:creationId xmlns:p14="http://schemas.microsoft.com/office/powerpoint/2010/main" val="220292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CEBA2-CCBB-4686-A07C-6C6063B66D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856077-827D-4EA0-9165-4A13A6846A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4DE13A-58BA-424C-A864-3FAA1BD5D2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BB7E6D-5766-421F-90A2-8D214A8E05E0}"/>
              </a:ext>
            </a:extLst>
          </p:cNvPr>
          <p:cNvSpPr>
            <a:spLocks noGrp="1"/>
          </p:cNvSpPr>
          <p:nvPr>
            <p:ph type="dt" sz="half" idx="10"/>
          </p:nvPr>
        </p:nvSpPr>
        <p:spPr/>
        <p:txBody>
          <a:bodyPr/>
          <a:lstStyle/>
          <a:p>
            <a:fld id="{EBE4D386-E203-44C8-83F1-37C13438E8FE}" type="datetimeFigureOut">
              <a:rPr lang="en-US" smtClean="0"/>
              <a:t>10/13/2020</a:t>
            </a:fld>
            <a:endParaRPr lang="en-US"/>
          </a:p>
        </p:txBody>
      </p:sp>
      <p:sp>
        <p:nvSpPr>
          <p:cNvPr id="6" name="Footer Placeholder 5">
            <a:extLst>
              <a:ext uri="{FF2B5EF4-FFF2-40B4-BE49-F238E27FC236}">
                <a16:creationId xmlns:a16="http://schemas.microsoft.com/office/drawing/2014/main" id="{7CE2FA18-6958-4A8C-B3F6-CBF08DA094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2502EB-3CA8-4A8C-BDE1-29D688CD5DE3}"/>
              </a:ext>
            </a:extLst>
          </p:cNvPr>
          <p:cNvSpPr>
            <a:spLocks noGrp="1"/>
          </p:cNvSpPr>
          <p:nvPr>
            <p:ph type="sldNum" sz="quarter" idx="12"/>
          </p:nvPr>
        </p:nvSpPr>
        <p:spPr/>
        <p:txBody>
          <a:bodyPr/>
          <a:lstStyle/>
          <a:p>
            <a:fld id="{1F144141-4830-4DDA-8D6E-93722C6A1680}" type="slidenum">
              <a:rPr lang="en-US" smtClean="0"/>
              <a:t>‹#›</a:t>
            </a:fld>
            <a:endParaRPr lang="en-US"/>
          </a:p>
        </p:txBody>
      </p:sp>
    </p:spTree>
    <p:extLst>
      <p:ext uri="{BB962C8B-B14F-4D97-AF65-F5344CB8AC3E}">
        <p14:creationId xmlns:p14="http://schemas.microsoft.com/office/powerpoint/2010/main" val="2205635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5E8A0-5C0A-4528-9148-148C5E95CF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90C135-2F34-4059-B181-E2F0FB5F9E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3FACCD-04B2-4A32-9A1C-372C8CB289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4A64C5-A3A6-4195-B002-3F0A09F07EC7}"/>
              </a:ext>
            </a:extLst>
          </p:cNvPr>
          <p:cNvSpPr>
            <a:spLocks noGrp="1"/>
          </p:cNvSpPr>
          <p:nvPr>
            <p:ph type="dt" sz="half" idx="10"/>
          </p:nvPr>
        </p:nvSpPr>
        <p:spPr/>
        <p:txBody>
          <a:bodyPr/>
          <a:lstStyle/>
          <a:p>
            <a:fld id="{EBE4D386-E203-44C8-83F1-37C13438E8FE}" type="datetimeFigureOut">
              <a:rPr lang="en-US" smtClean="0"/>
              <a:t>10/13/2020</a:t>
            </a:fld>
            <a:endParaRPr lang="en-US"/>
          </a:p>
        </p:txBody>
      </p:sp>
      <p:sp>
        <p:nvSpPr>
          <p:cNvPr id="6" name="Footer Placeholder 5">
            <a:extLst>
              <a:ext uri="{FF2B5EF4-FFF2-40B4-BE49-F238E27FC236}">
                <a16:creationId xmlns:a16="http://schemas.microsoft.com/office/drawing/2014/main" id="{FF4FDAF2-AC8B-47F3-AC44-5374F32A0D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F56565-EA10-4406-B2F2-E2F072F9A6E2}"/>
              </a:ext>
            </a:extLst>
          </p:cNvPr>
          <p:cNvSpPr>
            <a:spLocks noGrp="1"/>
          </p:cNvSpPr>
          <p:nvPr>
            <p:ph type="sldNum" sz="quarter" idx="12"/>
          </p:nvPr>
        </p:nvSpPr>
        <p:spPr/>
        <p:txBody>
          <a:bodyPr/>
          <a:lstStyle/>
          <a:p>
            <a:fld id="{1F144141-4830-4DDA-8D6E-93722C6A1680}" type="slidenum">
              <a:rPr lang="en-US" smtClean="0"/>
              <a:t>‹#›</a:t>
            </a:fld>
            <a:endParaRPr lang="en-US"/>
          </a:p>
        </p:txBody>
      </p:sp>
    </p:spTree>
    <p:extLst>
      <p:ext uri="{BB962C8B-B14F-4D97-AF65-F5344CB8AC3E}">
        <p14:creationId xmlns:p14="http://schemas.microsoft.com/office/powerpoint/2010/main" val="760726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8FC48B-1AD5-49EC-8E07-D52B37D932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D55C38-9180-4E49-ADE4-E660E9E87F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8363C2-AC88-4691-8A39-09C7EC4D3A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E4D386-E203-44C8-83F1-37C13438E8FE}" type="datetimeFigureOut">
              <a:rPr lang="en-US" smtClean="0"/>
              <a:t>10/13/2020</a:t>
            </a:fld>
            <a:endParaRPr lang="en-US"/>
          </a:p>
        </p:txBody>
      </p:sp>
      <p:sp>
        <p:nvSpPr>
          <p:cNvPr id="5" name="Footer Placeholder 4">
            <a:extLst>
              <a:ext uri="{FF2B5EF4-FFF2-40B4-BE49-F238E27FC236}">
                <a16:creationId xmlns:a16="http://schemas.microsoft.com/office/drawing/2014/main" id="{94F115F3-372C-4FA0-AB0C-A89213D023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7D4539-6F9F-4971-A696-FD930E04C6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144141-4830-4DDA-8D6E-93722C6A1680}" type="slidenum">
              <a:rPr lang="en-US" smtClean="0"/>
              <a:t>‹#›</a:t>
            </a:fld>
            <a:endParaRPr lang="en-US"/>
          </a:p>
        </p:txBody>
      </p:sp>
    </p:spTree>
    <p:extLst>
      <p:ext uri="{BB962C8B-B14F-4D97-AF65-F5344CB8AC3E}">
        <p14:creationId xmlns:p14="http://schemas.microsoft.com/office/powerpoint/2010/main" val="972274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BC4BE-A99D-4A56-89FA-C1BFA8C2BA0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458CBB3-92EE-4A93-85D6-A386F313CD7B}"/>
              </a:ext>
            </a:extLst>
          </p:cNvPr>
          <p:cNvSpPr>
            <a:spLocks noGrp="1"/>
          </p:cNvSpPr>
          <p:nvPr>
            <p:ph type="subTitle" idx="1"/>
          </p:nvPr>
        </p:nvSpPr>
        <p:spPr/>
        <p:txBody>
          <a:bodyPr/>
          <a:lstStyle/>
          <a:p>
            <a:endParaRPr lang="en-US"/>
          </a:p>
        </p:txBody>
      </p:sp>
      <p:pic>
        <p:nvPicPr>
          <p:cNvPr id="5" name="Picture 4" descr="A picture containing looking, photo, front, mountain&#10;&#10;Description automatically generated">
            <a:extLst>
              <a:ext uri="{FF2B5EF4-FFF2-40B4-BE49-F238E27FC236}">
                <a16:creationId xmlns:a16="http://schemas.microsoft.com/office/drawing/2014/main" id="{FF59B1DE-A4DD-4C73-97E3-51FAB51B00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56639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Content Placeholder 5" descr="A picture containing ware&#10;&#10;Description automatically generated">
            <a:extLst>
              <a:ext uri="{FF2B5EF4-FFF2-40B4-BE49-F238E27FC236}">
                <a16:creationId xmlns:a16="http://schemas.microsoft.com/office/drawing/2014/main" id="{12AD4963-D74D-40E9-8FD6-425C04E8099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4334" r="-1" b="-1"/>
          <a:stretch/>
        </p:blipFill>
        <p:spPr>
          <a:xfrm>
            <a:off x="321733" y="321733"/>
            <a:ext cx="11548534" cy="6214534"/>
          </a:xfrm>
          <a:prstGeom prst="rect">
            <a:avLst/>
          </a:prstGeom>
        </p:spPr>
      </p:pic>
    </p:spTree>
    <p:extLst>
      <p:ext uri="{BB962C8B-B14F-4D97-AF65-F5344CB8AC3E}">
        <p14:creationId xmlns:p14="http://schemas.microsoft.com/office/powerpoint/2010/main" val="344193771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DB960242-9E3E-4EFB-AC50-0434B3A31D1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2188936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888804B8-A50A-4DA3-9308-F9311E42E6B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2756031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iagram&#10;&#10;Description automatically generated">
            <a:extLst>
              <a:ext uri="{FF2B5EF4-FFF2-40B4-BE49-F238E27FC236}">
                <a16:creationId xmlns:a16="http://schemas.microsoft.com/office/drawing/2014/main" id="{D8A5CFB9-38FF-463D-99E8-802879AEDC0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4" name="Star: 5 Points 3">
            <a:extLst>
              <a:ext uri="{FF2B5EF4-FFF2-40B4-BE49-F238E27FC236}">
                <a16:creationId xmlns:a16="http://schemas.microsoft.com/office/drawing/2014/main" id="{F7C4E713-5599-414E-84D2-ADE693EA72BF}"/>
              </a:ext>
            </a:extLst>
          </p:cNvPr>
          <p:cNvSpPr/>
          <p:nvPr/>
        </p:nvSpPr>
        <p:spPr>
          <a:xfrm>
            <a:off x="4518670" y="1859280"/>
            <a:ext cx="487680" cy="487680"/>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8070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Content Placeholder 12" descr="A picture containing person, photo, person, cake&#10;&#10;Description automatically generated">
            <a:extLst>
              <a:ext uri="{FF2B5EF4-FFF2-40B4-BE49-F238E27FC236}">
                <a16:creationId xmlns:a16="http://schemas.microsoft.com/office/drawing/2014/main" id="{25CBDAFB-1E23-4A9E-A20D-20FAF85B4AB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620163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10;&#10;Description automatically generated">
            <a:extLst>
              <a:ext uri="{FF2B5EF4-FFF2-40B4-BE49-F238E27FC236}">
                <a16:creationId xmlns:a16="http://schemas.microsoft.com/office/drawing/2014/main" id="{E5A332E9-4D1E-4303-BBE1-1208570C900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1784735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indoor, person, photo, room&#10;&#10;Description automatically generated">
            <a:extLst>
              <a:ext uri="{FF2B5EF4-FFF2-40B4-BE49-F238E27FC236}">
                <a16:creationId xmlns:a16="http://schemas.microsoft.com/office/drawing/2014/main" id="{00A0CE9C-A67B-408E-8931-CFE76BA6823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4427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AE816D33-AD0F-449B-A3C6-2A94C868C2E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2753641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54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TOMIC HABIT" descr="A person standing in front of a table&#10;&#10;Description automatically generated">
            <a:hlinkClick r:id="" action="ppaction://media"/>
            <a:extLst>
              <a:ext uri="{FF2B5EF4-FFF2-40B4-BE49-F238E27FC236}">
                <a16:creationId xmlns:a16="http://schemas.microsoft.com/office/drawing/2014/main" id="{9999A32B-3C54-42AA-B668-B66C42A3468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77021" y="643467"/>
            <a:ext cx="10037957" cy="5571066"/>
          </a:xfrm>
          <a:prstGeom prst="rect">
            <a:avLst/>
          </a:prstGeom>
        </p:spPr>
      </p:pic>
    </p:spTree>
    <p:extLst>
      <p:ext uri="{BB962C8B-B14F-4D97-AF65-F5344CB8AC3E}">
        <p14:creationId xmlns:p14="http://schemas.microsoft.com/office/powerpoint/2010/main" val="173067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diagram&#10;&#10;Description automatically generated">
            <a:extLst>
              <a:ext uri="{FF2B5EF4-FFF2-40B4-BE49-F238E27FC236}">
                <a16:creationId xmlns:a16="http://schemas.microsoft.com/office/drawing/2014/main" id="{7D039C18-AF6D-46F3-9D43-4C94BC6EC04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2001143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Content Placeholder 8" descr="A picture containing computer, computer, person, young&#10;&#10;Description automatically generated">
            <a:extLst>
              <a:ext uri="{FF2B5EF4-FFF2-40B4-BE49-F238E27FC236}">
                <a16:creationId xmlns:a16="http://schemas.microsoft.com/office/drawing/2014/main" id="{0C224136-1EBA-4DD1-B3A0-7683AC00CF1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12" name="Content Placeholder 2">
            <a:extLst>
              <a:ext uri="{FF2B5EF4-FFF2-40B4-BE49-F238E27FC236}">
                <a16:creationId xmlns:a16="http://schemas.microsoft.com/office/drawing/2014/main" id="{7B897CB7-5CCC-41D3-8EEF-98889AD7AF1A}"/>
              </a:ext>
            </a:extLst>
          </p:cNvPr>
          <p:cNvSpPr txBox="1">
            <a:spLocks/>
          </p:cNvSpPr>
          <p:nvPr/>
        </p:nvSpPr>
        <p:spPr>
          <a:xfrm>
            <a:off x="929640" y="720725"/>
            <a:ext cx="6236855" cy="1603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t>Certifications</a:t>
            </a:r>
          </a:p>
          <a:p>
            <a:pPr algn="r"/>
            <a:r>
              <a:rPr lang="en-US" dirty="0"/>
              <a:t>In person classes</a:t>
            </a:r>
          </a:p>
          <a:p>
            <a:pPr algn="r"/>
            <a:r>
              <a:rPr lang="en-US" dirty="0"/>
              <a:t>eLearning</a:t>
            </a:r>
          </a:p>
        </p:txBody>
      </p:sp>
      <p:sp>
        <p:nvSpPr>
          <p:cNvPr id="13" name="Content Placeholder 2">
            <a:extLst>
              <a:ext uri="{FF2B5EF4-FFF2-40B4-BE49-F238E27FC236}">
                <a16:creationId xmlns:a16="http://schemas.microsoft.com/office/drawing/2014/main" id="{6261ADE9-D502-4F87-A74E-02139561A06F}"/>
              </a:ext>
            </a:extLst>
          </p:cNvPr>
          <p:cNvSpPr txBox="1">
            <a:spLocks/>
          </p:cNvSpPr>
          <p:nvPr/>
        </p:nvSpPr>
        <p:spPr>
          <a:xfrm>
            <a:off x="929639" y="2800985"/>
            <a:ext cx="6236855" cy="1603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t>Daily tasks</a:t>
            </a:r>
          </a:p>
          <a:p>
            <a:pPr algn="r"/>
            <a:r>
              <a:rPr lang="en-US" dirty="0"/>
              <a:t>Hands-on experience</a:t>
            </a:r>
          </a:p>
          <a:p>
            <a:pPr algn="r"/>
            <a:r>
              <a:rPr lang="en-US" dirty="0"/>
              <a:t>Taking on new challenges</a:t>
            </a:r>
          </a:p>
        </p:txBody>
      </p:sp>
      <p:sp>
        <p:nvSpPr>
          <p:cNvPr id="14" name="Content Placeholder 2">
            <a:extLst>
              <a:ext uri="{FF2B5EF4-FFF2-40B4-BE49-F238E27FC236}">
                <a16:creationId xmlns:a16="http://schemas.microsoft.com/office/drawing/2014/main" id="{B1CDF7CA-B4FA-4133-862B-2C481CD91E08}"/>
              </a:ext>
            </a:extLst>
          </p:cNvPr>
          <p:cNvSpPr txBox="1">
            <a:spLocks/>
          </p:cNvSpPr>
          <p:nvPr/>
        </p:nvSpPr>
        <p:spPr>
          <a:xfrm>
            <a:off x="929639" y="5123803"/>
            <a:ext cx="6236855" cy="1603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t>Sharing knowledge</a:t>
            </a:r>
          </a:p>
          <a:p>
            <a:pPr algn="r"/>
            <a:r>
              <a:rPr lang="en-US" dirty="0"/>
              <a:t>Observing others</a:t>
            </a:r>
          </a:p>
          <a:p>
            <a:pPr algn="r"/>
            <a:r>
              <a:rPr lang="en-US" dirty="0"/>
              <a:t>Nurturing relationships</a:t>
            </a:r>
          </a:p>
        </p:txBody>
      </p:sp>
      <p:sp>
        <p:nvSpPr>
          <p:cNvPr id="16" name="Content Placeholder 2">
            <a:extLst>
              <a:ext uri="{FF2B5EF4-FFF2-40B4-BE49-F238E27FC236}">
                <a16:creationId xmlns:a16="http://schemas.microsoft.com/office/drawing/2014/main" id="{FF02C737-0B6A-4E92-A35A-534E99481452}"/>
              </a:ext>
            </a:extLst>
          </p:cNvPr>
          <p:cNvSpPr txBox="1">
            <a:spLocks/>
          </p:cNvSpPr>
          <p:nvPr/>
        </p:nvSpPr>
        <p:spPr>
          <a:xfrm>
            <a:off x="1082040" y="892890"/>
            <a:ext cx="1520075" cy="78041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5400" b="1" dirty="0"/>
              <a:t>10%</a:t>
            </a:r>
          </a:p>
        </p:txBody>
      </p:sp>
      <p:sp>
        <p:nvSpPr>
          <p:cNvPr id="17" name="Content Placeholder 2">
            <a:extLst>
              <a:ext uri="{FF2B5EF4-FFF2-40B4-BE49-F238E27FC236}">
                <a16:creationId xmlns:a16="http://schemas.microsoft.com/office/drawing/2014/main" id="{8F9B6981-18AA-42A2-9F10-B9A1E767B4B7}"/>
              </a:ext>
            </a:extLst>
          </p:cNvPr>
          <p:cNvSpPr txBox="1">
            <a:spLocks/>
          </p:cNvSpPr>
          <p:nvPr/>
        </p:nvSpPr>
        <p:spPr>
          <a:xfrm>
            <a:off x="1082038" y="2973150"/>
            <a:ext cx="1520075" cy="78041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5400" b="1" dirty="0"/>
              <a:t>70%</a:t>
            </a:r>
          </a:p>
        </p:txBody>
      </p:sp>
      <p:sp>
        <p:nvSpPr>
          <p:cNvPr id="18" name="Content Placeholder 2">
            <a:extLst>
              <a:ext uri="{FF2B5EF4-FFF2-40B4-BE49-F238E27FC236}">
                <a16:creationId xmlns:a16="http://schemas.microsoft.com/office/drawing/2014/main" id="{D4304E3A-7B6D-453F-AA09-600F076E83E6}"/>
              </a:ext>
            </a:extLst>
          </p:cNvPr>
          <p:cNvSpPr txBox="1">
            <a:spLocks/>
          </p:cNvSpPr>
          <p:nvPr/>
        </p:nvSpPr>
        <p:spPr>
          <a:xfrm>
            <a:off x="1082039" y="5295968"/>
            <a:ext cx="1520075" cy="78041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5400" b="1" dirty="0"/>
              <a:t>20%</a:t>
            </a:r>
          </a:p>
        </p:txBody>
      </p:sp>
      <p:sp>
        <p:nvSpPr>
          <p:cNvPr id="19" name="Content Placeholder 2">
            <a:extLst>
              <a:ext uri="{FF2B5EF4-FFF2-40B4-BE49-F238E27FC236}">
                <a16:creationId xmlns:a16="http://schemas.microsoft.com/office/drawing/2014/main" id="{321C0F5E-A0F8-45E0-8A7C-6D8BD938BB66}"/>
              </a:ext>
            </a:extLst>
          </p:cNvPr>
          <p:cNvSpPr txBox="1">
            <a:spLocks/>
          </p:cNvSpPr>
          <p:nvPr/>
        </p:nvSpPr>
        <p:spPr>
          <a:xfrm>
            <a:off x="845818" y="1512325"/>
            <a:ext cx="1691642" cy="39942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400" b="1" dirty="0"/>
              <a:t>“Formal”</a:t>
            </a:r>
          </a:p>
        </p:txBody>
      </p:sp>
      <p:sp>
        <p:nvSpPr>
          <p:cNvPr id="20" name="Content Placeholder 2">
            <a:extLst>
              <a:ext uri="{FF2B5EF4-FFF2-40B4-BE49-F238E27FC236}">
                <a16:creationId xmlns:a16="http://schemas.microsoft.com/office/drawing/2014/main" id="{C59647A0-D506-419A-B4F4-74C48EECBA17}"/>
              </a:ext>
            </a:extLst>
          </p:cNvPr>
          <p:cNvSpPr txBox="1">
            <a:spLocks/>
          </p:cNvSpPr>
          <p:nvPr/>
        </p:nvSpPr>
        <p:spPr>
          <a:xfrm>
            <a:off x="943355" y="3619263"/>
            <a:ext cx="1756295" cy="54577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400" b="1" dirty="0"/>
              <a:t>“Experiential”</a:t>
            </a:r>
          </a:p>
        </p:txBody>
      </p:sp>
      <p:sp>
        <p:nvSpPr>
          <p:cNvPr id="22" name="Content Placeholder 2">
            <a:extLst>
              <a:ext uri="{FF2B5EF4-FFF2-40B4-BE49-F238E27FC236}">
                <a16:creationId xmlns:a16="http://schemas.microsoft.com/office/drawing/2014/main" id="{B3F7A97C-84E8-47BC-8EA3-BD547D909E81}"/>
              </a:ext>
            </a:extLst>
          </p:cNvPr>
          <p:cNvSpPr txBox="1">
            <a:spLocks/>
          </p:cNvSpPr>
          <p:nvPr/>
        </p:nvSpPr>
        <p:spPr>
          <a:xfrm>
            <a:off x="963927" y="6009234"/>
            <a:ext cx="1756295" cy="54577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400" b="1" dirty="0"/>
              <a:t>“Interactional”</a:t>
            </a:r>
          </a:p>
        </p:txBody>
      </p:sp>
    </p:spTree>
    <p:extLst>
      <p:ext uri="{BB962C8B-B14F-4D97-AF65-F5344CB8AC3E}">
        <p14:creationId xmlns:p14="http://schemas.microsoft.com/office/powerpoint/2010/main" val="396457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build="p"/>
      <p:bldP spid="14" grpId="0" build="p"/>
      <p:bldP spid="19" grpId="0"/>
      <p:bldP spid="20" grpId="0"/>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food&#10;&#10;Description automatically generated">
            <a:extLst>
              <a:ext uri="{FF2B5EF4-FFF2-40B4-BE49-F238E27FC236}">
                <a16:creationId xmlns:a16="http://schemas.microsoft.com/office/drawing/2014/main" id="{A69CFCE5-30D8-4A4D-8A90-EA6819311C0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1865840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Graphical user interface, application&#10;&#10;Description automatically generated">
            <a:extLst>
              <a:ext uri="{FF2B5EF4-FFF2-40B4-BE49-F238E27FC236}">
                <a16:creationId xmlns:a16="http://schemas.microsoft.com/office/drawing/2014/main" id="{88D8B3BE-9BF3-4642-840D-48BF996108E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Content Placeholder 2">
            <a:extLst>
              <a:ext uri="{FF2B5EF4-FFF2-40B4-BE49-F238E27FC236}">
                <a16:creationId xmlns:a16="http://schemas.microsoft.com/office/drawing/2014/main" id="{E784A0C5-E16C-4347-B6DD-9654AAE0DA3F}"/>
              </a:ext>
            </a:extLst>
          </p:cNvPr>
          <p:cNvSpPr txBox="1">
            <a:spLocks/>
          </p:cNvSpPr>
          <p:nvPr/>
        </p:nvSpPr>
        <p:spPr>
          <a:xfrm>
            <a:off x="838200" y="1825625"/>
            <a:ext cx="5257800" cy="222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Think: What are my career options (</a:t>
            </a:r>
            <a:r>
              <a:rPr lang="en-US" i="1" dirty="0"/>
              <a:t>1-5 years</a:t>
            </a:r>
            <a:r>
              <a:rPr lang="en-US" dirty="0"/>
              <a:t>)?</a:t>
            </a:r>
          </a:p>
          <a:p>
            <a:pPr lvl="1"/>
            <a:r>
              <a:rPr lang="en-US" dirty="0"/>
              <a:t>Purpose/Joy</a:t>
            </a:r>
          </a:p>
          <a:p>
            <a:pPr lvl="1"/>
            <a:r>
              <a:rPr lang="en-US" dirty="0"/>
              <a:t>Native Genius</a:t>
            </a:r>
          </a:p>
          <a:p>
            <a:pPr lvl="1"/>
            <a:r>
              <a:rPr lang="en-US" dirty="0"/>
              <a:t>Company need/availability</a:t>
            </a:r>
          </a:p>
        </p:txBody>
      </p:sp>
      <p:sp>
        <p:nvSpPr>
          <p:cNvPr id="8" name="Content Placeholder 2">
            <a:extLst>
              <a:ext uri="{FF2B5EF4-FFF2-40B4-BE49-F238E27FC236}">
                <a16:creationId xmlns:a16="http://schemas.microsoft.com/office/drawing/2014/main" id="{E5B1F7C9-6289-4152-BBB8-B264070EECAE}"/>
              </a:ext>
            </a:extLst>
          </p:cNvPr>
          <p:cNvSpPr txBox="1">
            <a:spLocks/>
          </p:cNvSpPr>
          <p:nvPr/>
        </p:nvSpPr>
        <p:spPr>
          <a:xfrm>
            <a:off x="838200" y="4046220"/>
            <a:ext cx="5067300" cy="222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Think: What are 3-5 </a:t>
            </a:r>
            <a:r>
              <a:rPr lang="en-US" u="sng" dirty="0"/>
              <a:t>skills and attitudes</a:t>
            </a:r>
            <a:r>
              <a:rPr lang="en-US" dirty="0"/>
              <a:t> that a great leader would need in order to be successful and influential in those roles?</a:t>
            </a:r>
          </a:p>
        </p:txBody>
      </p:sp>
    </p:spTree>
    <p:extLst>
      <p:ext uri="{BB962C8B-B14F-4D97-AF65-F5344CB8AC3E}">
        <p14:creationId xmlns:p14="http://schemas.microsoft.com/office/powerpoint/2010/main" val="89881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creen shot of a computer&#10;&#10;Description automatically generated">
            <a:extLst>
              <a:ext uri="{FF2B5EF4-FFF2-40B4-BE49-F238E27FC236}">
                <a16:creationId xmlns:a16="http://schemas.microsoft.com/office/drawing/2014/main" id="{0539D73F-E252-4849-A452-72BB1FA1D57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2091149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iagram&#10;&#10;Description automatically generated">
            <a:extLst>
              <a:ext uri="{FF2B5EF4-FFF2-40B4-BE49-F238E27FC236}">
                <a16:creationId xmlns:a16="http://schemas.microsoft.com/office/drawing/2014/main" id="{D8A5CFB9-38FF-463D-99E8-802879AEDC0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4" name="Star: 5 Points 3">
            <a:extLst>
              <a:ext uri="{FF2B5EF4-FFF2-40B4-BE49-F238E27FC236}">
                <a16:creationId xmlns:a16="http://schemas.microsoft.com/office/drawing/2014/main" id="{F7C4E713-5599-414E-84D2-ADE693EA72BF}"/>
              </a:ext>
            </a:extLst>
          </p:cNvPr>
          <p:cNvSpPr/>
          <p:nvPr/>
        </p:nvSpPr>
        <p:spPr>
          <a:xfrm>
            <a:off x="8542030" y="1836420"/>
            <a:ext cx="487680" cy="487680"/>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9874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graphical user interface, application&#10;&#10;Description automatically generated">
            <a:extLst>
              <a:ext uri="{FF2B5EF4-FFF2-40B4-BE49-F238E27FC236}">
                <a16:creationId xmlns:a16="http://schemas.microsoft.com/office/drawing/2014/main" id="{2AF1479B-9D27-4B9D-B010-88418A25899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CD01AAB1-20CD-4442-89D7-52E54D3359E2}"/>
              </a:ext>
            </a:extLst>
          </p:cNvPr>
          <p:cNvSpPr/>
          <p:nvPr/>
        </p:nvSpPr>
        <p:spPr>
          <a:xfrm>
            <a:off x="457200" y="1851660"/>
            <a:ext cx="11529060" cy="4533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pic>
        <p:nvPicPr>
          <p:cNvPr id="4" name="Picture 3">
            <a:extLst>
              <a:ext uri="{FF2B5EF4-FFF2-40B4-BE49-F238E27FC236}">
                <a16:creationId xmlns:a16="http://schemas.microsoft.com/office/drawing/2014/main" id="{AFD96924-B0BF-4B68-8BC0-F53AD03E85DC}"/>
              </a:ext>
            </a:extLst>
          </p:cNvPr>
          <p:cNvPicPr>
            <a:picLocks noChangeAspect="1"/>
          </p:cNvPicPr>
          <p:nvPr/>
        </p:nvPicPr>
        <p:blipFill>
          <a:blip r:embed="rId4"/>
          <a:stretch>
            <a:fillRect/>
          </a:stretch>
        </p:blipFill>
        <p:spPr>
          <a:xfrm>
            <a:off x="2758846" y="1410329"/>
            <a:ext cx="6925767" cy="4975231"/>
          </a:xfrm>
          <a:prstGeom prst="rect">
            <a:avLst/>
          </a:prstGeom>
        </p:spPr>
      </p:pic>
      <p:sp>
        <p:nvSpPr>
          <p:cNvPr id="7" name="Rectangle 6">
            <a:extLst>
              <a:ext uri="{FF2B5EF4-FFF2-40B4-BE49-F238E27FC236}">
                <a16:creationId xmlns:a16="http://schemas.microsoft.com/office/drawing/2014/main" id="{DC2ECF37-D2EA-4D79-A1DD-181F0D4D5A42}"/>
              </a:ext>
            </a:extLst>
          </p:cNvPr>
          <p:cNvSpPr/>
          <p:nvPr/>
        </p:nvSpPr>
        <p:spPr>
          <a:xfrm>
            <a:off x="8370570" y="2019300"/>
            <a:ext cx="1154430" cy="2971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2" name="Rectangle 1">
            <a:extLst>
              <a:ext uri="{FF2B5EF4-FFF2-40B4-BE49-F238E27FC236}">
                <a16:creationId xmlns:a16="http://schemas.microsoft.com/office/drawing/2014/main" id="{CB875BDE-FA29-4DA7-8AC7-6702ECE93E48}"/>
              </a:ext>
            </a:extLst>
          </p:cNvPr>
          <p:cNvSpPr/>
          <p:nvPr/>
        </p:nvSpPr>
        <p:spPr>
          <a:xfrm>
            <a:off x="6683375" y="2554446"/>
            <a:ext cx="193675"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Tree>
    <p:extLst>
      <p:ext uri="{BB962C8B-B14F-4D97-AF65-F5344CB8AC3E}">
        <p14:creationId xmlns:p14="http://schemas.microsoft.com/office/powerpoint/2010/main" val="442979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graphical user interface, application&#10;&#10;Description automatically generated">
            <a:extLst>
              <a:ext uri="{FF2B5EF4-FFF2-40B4-BE49-F238E27FC236}">
                <a16:creationId xmlns:a16="http://schemas.microsoft.com/office/drawing/2014/main" id="{2AF1479B-9D27-4B9D-B010-88418A25899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CD01AAB1-20CD-4442-89D7-52E54D3359E2}"/>
              </a:ext>
            </a:extLst>
          </p:cNvPr>
          <p:cNvSpPr/>
          <p:nvPr/>
        </p:nvSpPr>
        <p:spPr>
          <a:xfrm>
            <a:off x="457200" y="1851660"/>
            <a:ext cx="11529060" cy="4533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pic>
        <p:nvPicPr>
          <p:cNvPr id="4" name="Picture 3">
            <a:extLst>
              <a:ext uri="{FF2B5EF4-FFF2-40B4-BE49-F238E27FC236}">
                <a16:creationId xmlns:a16="http://schemas.microsoft.com/office/drawing/2014/main" id="{AFD96924-B0BF-4B68-8BC0-F53AD03E85DC}"/>
              </a:ext>
            </a:extLst>
          </p:cNvPr>
          <p:cNvPicPr>
            <a:picLocks noChangeAspect="1"/>
          </p:cNvPicPr>
          <p:nvPr/>
        </p:nvPicPr>
        <p:blipFill>
          <a:blip r:embed="rId4"/>
          <a:stretch>
            <a:fillRect/>
          </a:stretch>
        </p:blipFill>
        <p:spPr>
          <a:xfrm>
            <a:off x="2758846" y="1410329"/>
            <a:ext cx="6925767" cy="4975231"/>
          </a:xfrm>
          <a:prstGeom prst="rect">
            <a:avLst/>
          </a:prstGeom>
        </p:spPr>
      </p:pic>
      <p:sp>
        <p:nvSpPr>
          <p:cNvPr id="7" name="Rectangle 6">
            <a:extLst>
              <a:ext uri="{FF2B5EF4-FFF2-40B4-BE49-F238E27FC236}">
                <a16:creationId xmlns:a16="http://schemas.microsoft.com/office/drawing/2014/main" id="{DC2ECF37-D2EA-4D79-A1DD-181F0D4D5A42}"/>
              </a:ext>
            </a:extLst>
          </p:cNvPr>
          <p:cNvSpPr/>
          <p:nvPr/>
        </p:nvSpPr>
        <p:spPr>
          <a:xfrm>
            <a:off x="8370570" y="2019300"/>
            <a:ext cx="1154430" cy="2971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2" name="Rectangle 1">
            <a:extLst>
              <a:ext uri="{FF2B5EF4-FFF2-40B4-BE49-F238E27FC236}">
                <a16:creationId xmlns:a16="http://schemas.microsoft.com/office/drawing/2014/main" id="{CB875BDE-FA29-4DA7-8AC7-6702ECE93E48}"/>
              </a:ext>
            </a:extLst>
          </p:cNvPr>
          <p:cNvSpPr/>
          <p:nvPr/>
        </p:nvSpPr>
        <p:spPr>
          <a:xfrm>
            <a:off x="6683375" y="2554446"/>
            <a:ext cx="193675"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pic>
        <p:nvPicPr>
          <p:cNvPr id="9" name="Graphic 8" descr="Checkmark">
            <a:extLst>
              <a:ext uri="{FF2B5EF4-FFF2-40B4-BE49-F238E27FC236}">
                <a16:creationId xmlns:a16="http://schemas.microsoft.com/office/drawing/2014/main" id="{CE0221B1-A96E-476C-93D0-AFF6B4A669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36724" y="4617456"/>
            <a:ext cx="655864" cy="655864"/>
          </a:xfrm>
          <a:prstGeom prst="rect">
            <a:avLst/>
          </a:prstGeom>
        </p:spPr>
      </p:pic>
      <p:pic>
        <p:nvPicPr>
          <p:cNvPr id="11" name="Graphic 10" descr="Checkmark">
            <a:extLst>
              <a:ext uri="{FF2B5EF4-FFF2-40B4-BE49-F238E27FC236}">
                <a16:creationId xmlns:a16="http://schemas.microsoft.com/office/drawing/2014/main" id="{056E951F-CD07-4759-A5CE-6EE40EB358D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36724" y="5560432"/>
            <a:ext cx="655864" cy="655864"/>
          </a:xfrm>
          <a:prstGeom prst="rect">
            <a:avLst/>
          </a:prstGeom>
        </p:spPr>
      </p:pic>
      <p:pic>
        <p:nvPicPr>
          <p:cNvPr id="12" name="Graphic 11" descr="Checkmark">
            <a:extLst>
              <a:ext uri="{FF2B5EF4-FFF2-40B4-BE49-F238E27FC236}">
                <a16:creationId xmlns:a16="http://schemas.microsoft.com/office/drawing/2014/main" id="{2348E454-9D4E-4C42-9E59-D74B76CB9D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36724" y="3148720"/>
            <a:ext cx="655864" cy="655864"/>
          </a:xfrm>
          <a:prstGeom prst="rect">
            <a:avLst/>
          </a:prstGeom>
        </p:spPr>
      </p:pic>
    </p:spTree>
    <p:extLst>
      <p:ext uri="{BB962C8B-B14F-4D97-AF65-F5344CB8AC3E}">
        <p14:creationId xmlns:p14="http://schemas.microsoft.com/office/powerpoint/2010/main" val="18902102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Monthly calendar">
            <a:extLst>
              <a:ext uri="{FF2B5EF4-FFF2-40B4-BE49-F238E27FC236}">
                <a16:creationId xmlns:a16="http://schemas.microsoft.com/office/drawing/2014/main" id="{3FB6FCBD-8562-4F00-B38B-78407E4D84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92630" y="213360"/>
            <a:ext cx="3299460" cy="3299460"/>
          </a:xfrm>
          <a:prstGeom prst="rect">
            <a:avLst/>
          </a:prstGeom>
        </p:spPr>
      </p:pic>
      <p:pic>
        <p:nvPicPr>
          <p:cNvPr id="7" name="Graphic 6" descr="Clock">
            <a:extLst>
              <a:ext uri="{FF2B5EF4-FFF2-40B4-BE49-F238E27FC236}">
                <a16:creationId xmlns:a16="http://schemas.microsoft.com/office/drawing/2014/main" id="{75BA13D4-563A-4DA7-B38D-D469051500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96050" y="213360"/>
            <a:ext cx="3299460" cy="3299460"/>
          </a:xfrm>
          <a:prstGeom prst="rect">
            <a:avLst/>
          </a:prstGeom>
        </p:spPr>
      </p:pic>
      <p:sp>
        <p:nvSpPr>
          <p:cNvPr id="12" name="Content Placeholder 2">
            <a:extLst>
              <a:ext uri="{FF2B5EF4-FFF2-40B4-BE49-F238E27FC236}">
                <a16:creationId xmlns:a16="http://schemas.microsoft.com/office/drawing/2014/main" id="{11333065-C167-4A6C-A60A-B16FAD5B3176}"/>
              </a:ext>
            </a:extLst>
          </p:cNvPr>
          <p:cNvSpPr txBox="1">
            <a:spLocks/>
          </p:cNvSpPr>
          <p:nvPr/>
        </p:nvSpPr>
        <p:spPr>
          <a:xfrm>
            <a:off x="3310890" y="3631565"/>
            <a:ext cx="6484620" cy="260921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u="sng" dirty="0"/>
              <a:t>SET OUTLOOK CALENDAR REMINDERS</a:t>
            </a:r>
          </a:p>
          <a:p>
            <a:r>
              <a:rPr lang="en-US" b="1" dirty="0"/>
              <a:t>This week </a:t>
            </a:r>
          </a:p>
          <a:p>
            <a:pPr lvl="1"/>
            <a:r>
              <a:rPr lang="en-US" dirty="0"/>
              <a:t>(complete IDP)</a:t>
            </a:r>
          </a:p>
          <a:p>
            <a:r>
              <a:rPr lang="en-US" b="1" dirty="0"/>
              <a:t>Next week </a:t>
            </a:r>
          </a:p>
          <a:p>
            <a:pPr lvl="1"/>
            <a:r>
              <a:rPr lang="en-US" dirty="0"/>
              <a:t>(schedule w/ supervisor or team)</a:t>
            </a:r>
          </a:p>
          <a:p>
            <a:r>
              <a:rPr lang="en-US" b="1" dirty="0"/>
              <a:t>Jan 2021 </a:t>
            </a:r>
          </a:p>
          <a:p>
            <a:pPr lvl="1"/>
            <a:r>
              <a:rPr lang="en-US" dirty="0"/>
              <a:t>(revisit IDP w/ supervisor)</a:t>
            </a:r>
          </a:p>
        </p:txBody>
      </p:sp>
    </p:spTree>
    <p:extLst>
      <p:ext uri="{BB962C8B-B14F-4D97-AF65-F5344CB8AC3E}">
        <p14:creationId xmlns:p14="http://schemas.microsoft.com/office/powerpoint/2010/main" val="114035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iagram&#10;&#10;Description automatically generated">
            <a:extLst>
              <a:ext uri="{FF2B5EF4-FFF2-40B4-BE49-F238E27FC236}">
                <a16:creationId xmlns:a16="http://schemas.microsoft.com/office/drawing/2014/main" id="{D8A5CFB9-38FF-463D-99E8-802879AEDC0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8BDA450-5A9B-48F2-B04A-992841C63BCC}"/>
              </a:ext>
            </a:extLst>
          </p:cNvPr>
          <p:cNvSpPr txBox="1"/>
          <p:nvPr/>
        </p:nvSpPr>
        <p:spPr>
          <a:xfrm rot="18133661">
            <a:off x="4853939" y="4434840"/>
            <a:ext cx="2095500" cy="369332"/>
          </a:xfrm>
          <a:prstGeom prst="rect">
            <a:avLst/>
          </a:prstGeom>
          <a:noFill/>
        </p:spPr>
        <p:txBody>
          <a:bodyPr wrap="square" rtlCol="0">
            <a:spAutoFit/>
          </a:bodyPr>
          <a:lstStyle/>
          <a:p>
            <a:r>
              <a:rPr lang="en-US" b="1" dirty="0"/>
              <a:t>GROWTH MINDSET</a:t>
            </a:r>
          </a:p>
        </p:txBody>
      </p:sp>
    </p:spTree>
    <p:extLst>
      <p:ext uri="{BB962C8B-B14F-4D97-AF65-F5344CB8AC3E}">
        <p14:creationId xmlns:p14="http://schemas.microsoft.com/office/powerpoint/2010/main" val="386113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BB6B907A-B203-4426-B7BC-679CC827FCA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 b="4706"/>
          <a:stretch/>
        </p:blipFill>
        <p:spPr>
          <a:xfrm>
            <a:off x="338328" y="338328"/>
            <a:ext cx="11548872" cy="6190488"/>
          </a:xfrm>
          <a:prstGeom prst="rect">
            <a:avLst/>
          </a:prstGeom>
        </p:spPr>
      </p:pic>
    </p:spTree>
    <p:extLst>
      <p:ext uri="{BB962C8B-B14F-4D97-AF65-F5344CB8AC3E}">
        <p14:creationId xmlns:p14="http://schemas.microsoft.com/office/powerpoint/2010/main" val="67903433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diagram&#10;&#10;Description automatically generated">
            <a:extLst>
              <a:ext uri="{FF2B5EF4-FFF2-40B4-BE49-F238E27FC236}">
                <a16:creationId xmlns:a16="http://schemas.microsoft.com/office/drawing/2014/main" id="{D8A5CFB9-38FF-463D-99E8-802879AEDC0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3656114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iagram&#10;&#10;Description automatically generated">
            <a:extLst>
              <a:ext uri="{FF2B5EF4-FFF2-40B4-BE49-F238E27FC236}">
                <a16:creationId xmlns:a16="http://schemas.microsoft.com/office/drawing/2014/main" id="{D8A5CFB9-38FF-463D-99E8-802879AEDC0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Star: 5 Points 1">
            <a:extLst>
              <a:ext uri="{FF2B5EF4-FFF2-40B4-BE49-F238E27FC236}">
                <a16:creationId xmlns:a16="http://schemas.microsoft.com/office/drawing/2014/main" id="{67A95EF1-82A9-403C-9254-E554D636E75E}"/>
              </a:ext>
            </a:extLst>
          </p:cNvPr>
          <p:cNvSpPr/>
          <p:nvPr/>
        </p:nvSpPr>
        <p:spPr>
          <a:xfrm>
            <a:off x="762010" y="1866900"/>
            <a:ext cx="487680" cy="487680"/>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9773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Graphical user interface, text, application&#10;&#10;Description automatically generated">
            <a:extLst>
              <a:ext uri="{FF2B5EF4-FFF2-40B4-BE49-F238E27FC236}">
                <a16:creationId xmlns:a16="http://schemas.microsoft.com/office/drawing/2014/main" id="{E5A332E9-4D1E-4303-BBE1-1208570C900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3462930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Content Placeholder 4" descr="A close up of ware&#10;&#10;Description automatically generated">
            <a:extLst>
              <a:ext uri="{FF2B5EF4-FFF2-40B4-BE49-F238E27FC236}">
                <a16:creationId xmlns:a16="http://schemas.microsoft.com/office/drawing/2014/main" id="{6314D8CA-9EA7-41F5-B4EE-3D556192466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45" r="-1" b="2288"/>
          <a:stretch/>
        </p:blipFill>
        <p:spPr>
          <a:xfrm>
            <a:off x="321733" y="321733"/>
            <a:ext cx="11548534" cy="6214534"/>
          </a:xfrm>
          <a:prstGeom prst="rect">
            <a:avLst/>
          </a:prstGeom>
        </p:spPr>
      </p:pic>
    </p:spTree>
    <p:extLst>
      <p:ext uri="{BB962C8B-B14F-4D97-AF65-F5344CB8AC3E}">
        <p14:creationId xmlns:p14="http://schemas.microsoft.com/office/powerpoint/2010/main" val="1179962213"/>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Content Placeholder 4" descr="Icon&#10;&#10;Description automatically generated">
            <a:extLst>
              <a:ext uri="{FF2B5EF4-FFF2-40B4-BE49-F238E27FC236}">
                <a16:creationId xmlns:a16="http://schemas.microsoft.com/office/drawing/2014/main" id="{EE9C246C-EFCB-4C03-8881-502FA3517BE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4334" r="-1" b="-1"/>
          <a:stretch/>
        </p:blipFill>
        <p:spPr>
          <a:xfrm>
            <a:off x="321733" y="321733"/>
            <a:ext cx="11548534" cy="6214534"/>
          </a:xfrm>
          <a:prstGeom prst="rect">
            <a:avLst/>
          </a:prstGeom>
        </p:spPr>
      </p:pic>
    </p:spTree>
    <p:extLst>
      <p:ext uri="{BB962C8B-B14F-4D97-AF65-F5344CB8AC3E}">
        <p14:creationId xmlns:p14="http://schemas.microsoft.com/office/powerpoint/2010/main" val="369029172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Content Placeholder 8" descr="A screen shot of a computer&#10;&#10;Description automatically generated">
            <a:extLst>
              <a:ext uri="{FF2B5EF4-FFF2-40B4-BE49-F238E27FC236}">
                <a16:creationId xmlns:a16="http://schemas.microsoft.com/office/drawing/2014/main" id="{7C6EF700-F301-49E0-8A9D-0FEB5C46D78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25963402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3461</Words>
  <Application>Microsoft Office PowerPoint</Application>
  <PresentationFormat>Widescreen</PresentationFormat>
  <Paragraphs>211</Paragraphs>
  <Slides>27</Slides>
  <Notes>27</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Lindsay Millett-Glass</dc:creator>
  <cp:lastModifiedBy>Lindsay Millett-Glass</cp:lastModifiedBy>
  <cp:revision>4</cp:revision>
  <cp:lastPrinted>2020-10-13T20:36:01Z</cp:lastPrinted>
  <dcterms:created xsi:type="dcterms:W3CDTF">2020-09-29T18:38:27Z</dcterms:created>
  <dcterms:modified xsi:type="dcterms:W3CDTF">2020-10-13T20:37:45Z</dcterms:modified>
</cp:coreProperties>
</file>