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sldIdLst>
    <p:sldId id="256" r:id="rId5"/>
    <p:sldId id="257" r:id="rId6"/>
    <p:sldId id="258" r:id="rId7"/>
    <p:sldId id="278" r:id="rId8"/>
    <p:sldId id="259" r:id="rId9"/>
    <p:sldId id="260" r:id="rId10"/>
    <p:sldId id="261" r:id="rId11"/>
    <p:sldId id="265" r:id="rId12"/>
    <p:sldId id="281" r:id="rId13"/>
    <p:sldId id="282" r:id="rId14"/>
    <p:sldId id="283" r:id="rId15"/>
    <p:sldId id="285" r:id="rId16"/>
    <p:sldId id="287" r:id="rId17"/>
    <p:sldId id="284" r:id="rId18"/>
    <p:sldId id="289" r:id="rId19"/>
    <p:sldId id="291" r:id="rId20"/>
    <p:sldId id="292" r:id="rId21"/>
    <p:sldId id="293" r:id="rId22"/>
    <p:sldId id="294" r:id="rId23"/>
    <p:sldId id="286" r:id="rId24"/>
    <p:sldId id="288" r:id="rId25"/>
    <p:sldId id="266" r:id="rId26"/>
    <p:sldId id="267" r:id="rId27"/>
    <p:sldId id="270" r:id="rId28"/>
    <p:sldId id="276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820F92C-6BE7-43B0-A9CD-16F4103A09DC}" v="76" dt="2021-04-28T18:38:28.3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3341" autoAdjust="0"/>
  </p:normalViewPr>
  <p:slideViewPr>
    <p:cSldViewPr snapToGrid="0">
      <p:cViewPr>
        <p:scale>
          <a:sx n="75" d="100"/>
          <a:sy n="75" d="100"/>
        </p:scale>
        <p:origin x="190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BDED4-C0C1-422E-BD13-B29D5B816A32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2CD26D-442B-461F-8130-79DFA6DCF4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8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base"/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LINDSAY</a:t>
            </a:r>
          </a:p>
          <a:p>
            <a:pPr rtl="0" fontAlgn="base"/>
            <a:endParaRPr lang="en-US" sz="1200" b="0" i="0" u="none" strike="noStrike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Welcome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Intros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​: Amanda, Alan, Lindsay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for taking the map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 check (Chat, Participation List)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171450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on hand: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Prework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Phone</a:t>
            </a:r>
            <a:r>
              <a:rPr lang="en-US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​</a:t>
            </a:r>
          </a:p>
          <a:p>
            <a:pPr marL="628650" lvl="1" indent="-171450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 &amp; Paper</a:t>
            </a:r>
            <a:endParaRPr lang="en-US" sz="1200" b="0" i="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496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  <a:p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="1"/>
              <a:t>ASK: </a:t>
            </a:r>
            <a:r>
              <a:rPr lang="en-US" b="0"/>
              <a:t>Why do you think we might call this dangerous? (</a:t>
            </a:r>
            <a:r>
              <a:rPr lang="en-US" b="0" i="1"/>
              <a:t>take input</a:t>
            </a:r>
            <a:r>
              <a:rPr lang="en-US" b="0" i="0"/>
              <a:t>) Why expensive? (</a:t>
            </a:r>
            <a:r>
              <a:rPr lang="en-US" b="0" i="1"/>
              <a:t>take input</a:t>
            </a:r>
            <a:r>
              <a:rPr lang="en-US" b="0" i="0"/>
              <a:t>)</a:t>
            </a:r>
            <a:endParaRPr lang="en-US" b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Thinking like this stifles innovation (</a:t>
            </a:r>
            <a:r>
              <a:rPr lang="en-US" i="1"/>
              <a:t>call back to what we identified as innovation in </a:t>
            </a:r>
            <a:r>
              <a:rPr lang="en-US" i="1" err="1"/>
              <a:t>Menti</a:t>
            </a:r>
            <a:r>
              <a:rPr lang="en-US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If we’re complacent, we’re not learning or growing, workforce become incompetent and outdated.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Not being comfortable with things ‘the way they are’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/>
              <a:t>Refer to Jim Collins’ work in </a:t>
            </a:r>
            <a:r>
              <a:rPr lang="en-US" i="1"/>
              <a:t>Good to Great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/>
              <a:t>Asking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Field leader breakfasts</a:t>
            </a:r>
            <a:endParaRPr lang="en-US" i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>
                <a:cs typeface="Calibri"/>
              </a:rPr>
              <a:t>Kroger/A&amp;P</a:t>
            </a:r>
            <a:endParaRPr lang="en-US" dirty="0"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>
              <a:cs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8341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 panose="020B0604020202020204" pitchFamily="34" charset="0"/>
              <a:buNone/>
            </a:pPr>
            <a:r>
              <a:rPr lang="en-US" i="0" dirty="0"/>
              <a:t>LINDSAY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/>
              <a:t>Transition to Subscription Based Service (AFPG)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/>
              <a:t>Work from the end: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AFPG has implemented a Subscription Based Service with over 15 of their customers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Their goal was simply “provide simple, worry-free life safety compliance” and make that their value proposition – what helped them stand apart from competition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This offer is the first of its kind within our company and likely our industry.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i="0" dirty="0"/>
              <a:t>It combats reactive thinking (putting-out-fires, current problem solving) and promotes proactive and innovative thinking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i="0" dirty="0"/>
              <a:t>But before they could begin working towards that ideal, end-state, they had to take inventory of the current state, the way things are done NOW, which brings us to the next exercise</a:t>
            </a:r>
          </a:p>
          <a:p>
            <a:pPr marL="0" lvl="0" indent="0">
              <a:buFont typeface="Arial" panose="020B0604020202020204" pitchFamily="34" charset="0"/>
              <a:buNone/>
            </a:pPr>
            <a:r>
              <a:rPr lang="en-US" b="1" i="0" dirty="0"/>
              <a:t>CLICK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0378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LINDSAY</a:t>
            </a:r>
          </a:p>
          <a:p>
            <a:endParaRPr lang="en-US" dirty="0"/>
          </a:p>
          <a:p>
            <a:r>
              <a:rPr lang="en-US" dirty="0"/>
              <a:t>5-7 minutes, individual exercise </a:t>
            </a:r>
          </a:p>
          <a:p>
            <a:endParaRPr lang="en-US" dirty="0"/>
          </a:p>
          <a:p>
            <a:r>
              <a:rPr lang="en-US" dirty="0"/>
              <a:t>Everyone was asked to bring a current individual, team or department process with which they have challenges. </a:t>
            </a:r>
          </a:p>
          <a:p>
            <a:r>
              <a:rPr lang="en-US" dirty="0"/>
              <a:t>On paper, each participant will create a current-sate blueprint for the process they have in mind that includes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What is done/performed at this step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Who does 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Why they’re doing it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Remember to be SPECIFIC and try to delineate to 5-6 steps at most.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r>
              <a:rPr lang="en-US" b="1" dirty="0"/>
              <a:t>CLICK TO THE NEXT SLIDE TO PROVIDE EXAMPLE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799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Example of what it will look like</a:t>
            </a:r>
          </a:p>
          <a:p>
            <a:r>
              <a:rPr lang="en-US"/>
              <a:t>Hands up in the Participant List when they’re done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4474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Everyone picks one of the following to draw during this next exercise – it doesn’t matter which you pick, just pick and quickly.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6697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Next, on a scratch pad or piece of paper, draw 2 lines to create four quadrants. In each section, you will draw whatever you picked within a certain allotted amount of time. (don’t begin yet!)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0782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Next round is 15 seconds less – you will have 45 seconds to draw the same thing –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6921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15 fewer seconds…30 seconds in this round. GO!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6134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And finally, you will have TEN seconds to complete the same drawing. GO!</a:t>
            </a:r>
          </a:p>
          <a:p>
            <a:endParaRPr lang="en-US"/>
          </a:p>
          <a:p>
            <a:r>
              <a:rPr lang="en-US"/>
              <a:t>Have everyone hold their drawing up to the camera.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9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LINDSAY</a:t>
            </a:r>
          </a:p>
          <a:p>
            <a:endParaRPr lang="en-US" dirty="0"/>
          </a:p>
          <a:p>
            <a:r>
              <a:rPr lang="en-US" dirty="0"/>
              <a:t>The point of this exercise is two-fold: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To illustrate that with more and more constraints, that we made up and imposed on you, you were able to find a more effective way to draw a cat, castle, or car. With less time, lines, and details, we could still tell what you were drawing.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To warm up your minds. Thinking creatively in order to consider innovation can’t be done cold, just like working out without warming up could likely not go well. 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That brings us to our next exercise…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65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1350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  <a:p>
            <a:endParaRPr lang="en-US"/>
          </a:p>
          <a:p>
            <a:r>
              <a:rPr lang="en-US"/>
              <a:t>Add: and write WHY you’re giving it that rank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00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ALAN</a:t>
            </a:r>
          </a:p>
          <a:p>
            <a:endParaRPr lang="en-US" dirty="0"/>
          </a:p>
          <a:p>
            <a:r>
              <a:rPr lang="en-US" dirty="0"/>
              <a:t>REMEMBER, for this exercise: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We don’t need to boil the whole ocean here.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Remember, we’re not problem solving…we’re trying to start thinking on a different plane than that.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7509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ALAN</a:t>
            </a:r>
          </a:p>
          <a:p>
            <a:endParaRPr lang="en-US" dirty="0"/>
          </a:p>
          <a:p>
            <a:r>
              <a:rPr lang="en-US" dirty="0"/>
              <a:t>Now we’ve talked about the current state a LOT. So clearly we need to move to what is our IDEAL state.</a:t>
            </a:r>
          </a:p>
          <a:p>
            <a:endParaRPr lang="en-US" dirty="0"/>
          </a:p>
          <a:p>
            <a:r>
              <a:rPr lang="en-US" b="1" dirty="0"/>
              <a:t>ASK:</a:t>
            </a:r>
            <a:r>
              <a:rPr lang="en-US" b="0" dirty="0"/>
              <a:t> Do you think we’ll ever get there? </a:t>
            </a:r>
            <a:r>
              <a:rPr lang="en-US" b="0" i="1"/>
              <a:t>Take input</a:t>
            </a:r>
            <a:endParaRPr lang="en-US" b="0" dirty="0"/>
          </a:p>
          <a:p>
            <a:endParaRPr lang="en-US" b="1" dirty="0"/>
          </a:p>
          <a:p>
            <a:r>
              <a:rPr lang="en-US" dirty="0"/>
              <a:t>Talk here about how the Ideal state is just that…ideal. A utopia where everything is done the way WE want it. Well, that’s not always achievable though it IS nice to set a BHAG so to speak. But the best way we can move towards something achievable, is to talk about the most important part of this journey…the FUTURE state (CLICK)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965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 - </a:t>
            </a:r>
            <a:r>
              <a:rPr lang="en-US" i="1"/>
              <a:t>I’d like Alan to talk about how the ‘future state’ is never a destination. </a:t>
            </a:r>
          </a:p>
          <a:p>
            <a:endParaRPr lang="en-US" i="1"/>
          </a:p>
          <a:p>
            <a:r>
              <a:rPr lang="en-US"/>
              <a:t>Future state is: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How do we get there?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Monitoring if we’re there yet (</a:t>
            </a:r>
            <a:r>
              <a:rPr lang="en-US" i="1"/>
              <a:t>this is beyond the workshop</a:t>
            </a:r>
            <a:r>
              <a:rPr lang="en-US" i="0"/>
              <a:t>)</a:t>
            </a:r>
            <a:endParaRPr lang="en-US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/>
              <a:t>This is implementation; it bridges current and ideal states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069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LINDSAY</a:t>
            </a:r>
          </a:p>
          <a:p>
            <a:endParaRPr lang="en-US" dirty="0"/>
          </a:p>
          <a:p>
            <a:r>
              <a:rPr lang="en-US" dirty="0"/>
              <a:t>Group exercise: How Might We</a:t>
            </a:r>
          </a:p>
          <a:p>
            <a:pPr lvl="1"/>
            <a:r>
              <a:rPr lang="en-US" dirty="0"/>
              <a:t>This process is used in design thinking, design sprints, and in brainstorm meetings</a:t>
            </a:r>
          </a:p>
          <a:p>
            <a:pPr lvl="1"/>
            <a:r>
              <a:rPr lang="en-US" dirty="0"/>
              <a:t>Proctor &amp; Gamble in the 1970s invented this process as a way to practice active listening skills when someone is sharing their wants and needs, challenges and direction</a:t>
            </a:r>
          </a:p>
          <a:p>
            <a:pPr lvl="1"/>
            <a:r>
              <a:rPr lang="en-US" dirty="0"/>
              <a:t>Reframing the way we look at problems as opportunities</a:t>
            </a:r>
          </a:p>
          <a:p>
            <a:pPr lvl="2"/>
            <a:r>
              <a:rPr lang="en-US" dirty="0"/>
              <a:t>Asking clarifying questions to get to the root of the challenge</a:t>
            </a:r>
          </a:p>
          <a:p>
            <a:pPr lvl="2"/>
            <a:r>
              <a:rPr lang="en-US" dirty="0"/>
              <a:t>Then writing down their challenge into a “how might we” question</a:t>
            </a:r>
          </a:p>
          <a:p>
            <a:pPr lvl="1"/>
            <a:r>
              <a:rPr lang="en-US" dirty="0"/>
              <a:t>Groups of 3 – 20 minutes</a:t>
            </a:r>
          </a:p>
          <a:p>
            <a:pPr lvl="2"/>
            <a:r>
              <a:rPr lang="en-US" dirty="0"/>
              <a:t>Each group will workshop 1 pre-work process challenge from their participants, assign a scribe and presenter</a:t>
            </a:r>
          </a:p>
          <a:p>
            <a:pPr lvl="2"/>
            <a:r>
              <a:rPr lang="en-US" dirty="0"/>
              <a:t>Each group will have a couple minutes to report back to the main group</a:t>
            </a:r>
          </a:p>
          <a:p>
            <a:pPr lvl="1"/>
            <a:r>
              <a:rPr lang="en-US" b="1" i="1" dirty="0"/>
              <a:t>Lindsay &amp; Alan demo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Alan’s current state map looks like: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Job description written – Someone applies and is hired based on that job description – After onboarding, the role starts to look different and doesn’t match the original job description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="0" i="0" dirty="0"/>
              <a:t>Lindsay asks clarifying questions: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Who is writing the job descriptions? (</a:t>
            </a:r>
            <a:r>
              <a:rPr lang="en-US" b="0" i="1" dirty="0"/>
              <a:t>department managers</a:t>
            </a:r>
            <a:r>
              <a:rPr lang="en-US" b="0" i="0" dirty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Who is involved in deciding roles needed within teams? 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Is this an HR issue? (</a:t>
            </a:r>
            <a:r>
              <a:rPr lang="en-US" b="0" i="1" dirty="0"/>
              <a:t>no</a:t>
            </a:r>
            <a:r>
              <a:rPr lang="en-US" b="0" i="0" dirty="0"/>
              <a:t>)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Are these typically roles that </a:t>
            </a:r>
            <a:r>
              <a:rPr lang="en-US" b="0" i="1" dirty="0"/>
              <a:t>should</a:t>
            </a:r>
            <a:r>
              <a:rPr lang="en-US" b="0" i="0" dirty="0"/>
              <a:t> evolve based on growth of the company?</a:t>
            </a:r>
          </a:p>
          <a:p>
            <a:pPr marL="1085850" lvl="2" indent="-171450">
              <a:buFont typeface="Arial" panose="020B0604020202020204" pitchFamily="34" charset="0"/>
              <a:buChar char="•"/>
            </a:pPr>
            <a:r>
              <a:rPr lang="en-US" b="0" i="0" dirty="0"/>
              <a:t>Could there be an opportunity to review role descriptions 30 days out from hiring? 60 days? 90+?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b="0" i="0" dirty="0"/>
              <a:t>Create the question here: </a:t>
            </a:r>
          </a:p>
          <a:p>
            <a:pPr marL="2000250" lvl="4" indent="-171450">
              <a:buFont typeface="Arial" panose="020B0604020202020204" pitchFamily="34" charset="0"/>
              <a:buChar char="•"/>
            </a:pPr>
            <a:r>
              <a:rPr lang="en-US" b="0" i="0" dirty="0"/>
              <a:t>How might we review roles in a way that encourages employee development and still supports the company needs?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0616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2961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6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LINDSAY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Mention that it depends on leadership too to create a culture that fosters innovation</a:t>
            </a:r>
          </a:p>
          <a:p>
            <a:endParaRPr lang="en-US" dirty="0"/>
          </a:p>
          <a:p>
            <a:r>
              <a:rPr lang="en-US" dirty="0"/>
              <a:t>Agile leaders are…</a:t>
            </a:r>
          </a:p>
          <a:p>
            <a:pPr lvl="1"/>
            <a:r>
              <a:rPr lang="en-US" dirty="0"/>
              <a:t>Open/transparent</a:t>
            </a:r>
          </a:p>
          <a:p>
            <a:pPr lvl="1"/>
            <a:r>
              <a:rPr lang="en-US" dirty="0"/>
              <a:t>Accepting and present</a:t>
            </a:r>
          </a:p>
          <a:p>
            <a:pPr lvl="1"/>
            <a:r>
              <a:rPr lang="en-US" dirty="0"/>
              <a:t>Collaborative</a:t>
            </a:r>
          </a:p>
          <a:p>
            <a:pPr lvl="1"/>
            <a:r>
              <a:rPr lang="en-US" dirty="0"/>
              <a:t>Comfortable with discomfort</a:t>
            </a:r>
          </a:p>
          <a:p>
            <a:pPr lvl="1"/>
            <a:r>
              <a:rPr lang="en-US" dirty="0"/>
              <a:t>Always listening</a:t>
            </a:r>
          </a:p>
          <a:p>
            <a:pPr lvl="1"/>
            <a:r>
              <a:rPr lang="en-US" dirty="0"/>
              <a:t>Always learning</a:t>
            </a:r>
          </a:p>
          <a:p>
            <a:pPr lvl="1"/>
            <a:r>
              <a:rPr lang="en-US" dirty="0"/>
              <a:t>Resilient</a:t>
            </a:r>
          </a:p>
          <a:p>
            <a:pPr lvl="1"/>
            <a:r>
              <a:rPr lang="en-US" dirty="0"/>
              <a:t>Curious</a:t>
            </a:r>
          </a:p>
          <a:p>
            <a:pPr lvl="1"/>
            <a:r>
              <a:rPr lang="en-US" dirty="0"/>
              <a:t>Flexible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671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55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Where are we</a:t>
            </a:r>
          </a:p>
          <a:p>
            <a:r>
              <a:rPr lang="en-US"/>
              <a:t>Why are we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5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LINDSAY</a:t>
            </a:r>
          </a:p>
          <a:p>
            <a:endParaRPr lang="en-US"/>
          </a:p>
          <a:p>
            <a:r>
              <a:rPr lang="en-US"/>
              <a:t>Where could we be?</a:t>
            </a:r>
            <a:endParaRPr lang="en-US" b="1"/>
          </a:p>
          <a:p>
            <a:endParaRPr lang="en-US"/>
          </a:p>
          <a:p>
            <a:r>
              <a:rPr lang="en-US"/>
              <a:t>There’s a third stop here on this map, and we’ll get to that. But… </a:t>
            </a:r>
          </a:p>
          <a:p>
            <a:r>
              <a:rPr lang="en-US" b="1"/>
              <a:t>CLICK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565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/>
              <a:t>LINDSAY</a:t>
            </a:r>
          </a:p>
          <a:p>
            <a:endParaRPr lang="en-US" b="0"/>
          </a:p>
          <a:p>
            <a:r>
              <a:rPr lang="en-US" b="0"/>
              <a:t>Let’s jump into the current state first, and figure out where we are right now.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627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ALAN</a:t>
            </a:r>
          </a:p>
          <a:p>
            <a:endParaRPr lang="en-US"/>
          </a:p>
          <a:p>
            <a:r>
              <a:rPr lang="en-US" b="1"/>
              <a:t>ASK:</a:t>
            </a:r>
            <a:r>
              <a:rPr lang="en-US" b="0"/>
              <a:t> Does anyone know the most dangerous and arguably the most expensive phrase in business today? (ask them to raise their hands, invite them to come off mute)</a:t>
            </a:r>
            <a:endParaRPr lang="en-US" b="1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2CD26D-442B-461F-8130-79DFA6DCF4C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737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4A323-E359-4845-816A-0F63DD548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1FB83A-FC4A-42E4-9F03-135FE735A0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741CE7-EE0F-472C-8F96-D22FF5592C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961734-DD3A-4A02-B0B3-126B6DFE6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E2BA83-9BFC-41E0-B3BA-8A237E3F5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64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5754A-11F5-4BC4-9D7A-6BBABC9A1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BF9630-0FA5-4927-85FE-9AF112F429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A6C45-9AE9-4EAD-9319-565CF100D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8ED7-2D51-406B-A1B9-6E8E22A4D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A39421-5F71-4F8F-BA79-131BE93F6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01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6B6933-4BBF-4272-AA50-8F7D5B7A70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F1935-AD70-4DDA-9E2E-659A1966E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E45F5-FD30-495F-8020-5B1FC48B9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C7EE42-55D2-41B8-838F-AF718EE6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4BF4D6-ACA4-44D4-BAED-41323234A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051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40DCE-7109-4AE7-8890-2A3BE7051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A32163-D8E3-469C-AE36-E1974546A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1ED08E-CC64-45F3-A77B-65079BF0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366A76-16C2-4285-AEA5-DF3ED3D59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FC9D9-E16A-4EA0-8178-900DDD8EC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03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91816C-A1BE-46EC-B148-BA44EE1C4A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57699-9984-41CD-A4F8-44FF169FD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7D16F0-CC74-4F41-A76B-4A970E7DD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AFAAB-C2D4-414D-89F8-6856A4FDF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FA1B4-4F62-4FA6-A251-3B9DFFD9D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48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DD8A68-3822-4B6D-8CCF-B7E02E591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84E47-A4E7-458D-AA3E-07A7CE619C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54D723-2C17-46D7-B557-4AAA772ADD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8D94F-F11E-4076-9118-B0D682F746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057ADA-4E70-49AC-9336-8C04719F2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2EE2F9-D528-4519-A660-0F6D999E3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7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1A8F3-D24A-4E27-868A-312A63AEB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D8BB7-B43E-428D-A5EE-2B1C42C5FF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DD2A2-E800-4C4F-96FC-45DEA90BE3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3A3ADF-45EA-4D6D-AF71-B9F5811939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F2D8A8-B780-456A-B768-9CB2832F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D26408-E14F-4893-9379-E050113FF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A450B8-1E0D-403A-8869-1E5A67316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A4B424-413E-420F-AD43-D1928A013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0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92D0D-C036-434B-98AE-F6AC39336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3310DC8-ECB9-4DBB-BFEB-EF6D1B578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201595-E5CA-4935-821A-FBAFA2A6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4242E0-5547-4DAB-AF6F-D54E5F1D43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217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E6511-5EBB-4A2A-A944-8528DCD66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55FC111-6B5A-4FFB-A649-1698FFBAB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2BCBD-91ED-4ADB-9689-ED97D4A40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39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7EDFD-7AFB-4675-9D36-6C9F7FB3E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314D4-8D73-4678-ABB0-1F488327E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47458-E290-4E58-B339-3C2091CFED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9AC1FD-EEDA-4D5E-9FE5-096E0D322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501D73-3060-48C3-A09B-36DA82EFE6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6CB08-C4B9-4007-8F1A-0FA6EC4E4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8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520CC7-C97B-499F-B810-0AD797E897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8DEB9D-1BC1-4A18-B8B1-AD5F907F32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2A6D5-DD7D-4BE2-9B49-DCBDCA571A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6877CC-A5C3-49CE-AFE6-5E7540604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EF5A94-2120-40C2-BA83-1E93C67F8B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C914B8-A63B-4090-A726-815AA56DE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23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7D5452-5FB9-4360-A4F3-60BF27BDC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8A88E9-FBE7-42BC-A6A1-5C03CD8B3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27809-C829-4CA5-BAD4-DB7EC08978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7CF57E-5B29-4858-978B-4497B54ED238}" type="datetimeFigureOut">
              <a:rPr lang="en-US" smtClean="0"/>
              <a:t>11/16/2021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13A49-2C43-4F33-8E8E-F74D534F9A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88A07-ED82-4112-92CC-41900F1D23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94F871-338C-4DFA-8FD4-819D24C7E0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C55CF-2AAD-4EDA-8383-28AEB61A9B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742DB6-A9C5-4BDE-87B4-F48D5D227F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309169-4A24-47D3-ACF9-19DC390107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545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4CF27E5-10DD-482A-8887-6A4EB49385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61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4D50F4D2-0F79-401F-87FE-A5A3322659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803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68B871-BB59-4C18-9652-84201D0E2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273F2DB0-98AD-4B78-9B66-1BC523E0C7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BCAA51-B54F-4AE2-AB4E-D67D23B231D4}"/>
              </a:ext>
            </a:extLst>
          </p:cNvPr>
          <p:cNvSpPr/>
          <p:nvPr/>
        </p:nvSpPr>
        <p:spPr>
          <a:xfrm>
            <a:off x="391886" y="5189517"/>
            <a:ext cx="11352810" cy="14844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7198CB5-4637-4D00-81F3-A20E1F3B1D91}"/>
              </a:ext>
            </a:extLst>
          </p:cNvPr>
          <p:cNvSpPr/>
          <p:nvPr/>
        </p:nvSpPr>
        <p:spPr>
          <a:xfrm>
            <a:off x="544286" y="3075709"/>
            <a:ext cx="11352810" cy="375062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F64652D-7E01-428C-8F10-CB8F7E898E15}"/>
              </a:ext>
            </a:extLst>
          </p:cNvPr>
          <p:cNvSpPr/>
          <p:nvPr/>
        </p:nvSpPr>
        <p:spPr>
          <a:xfrm>
            <a:off x="544286" y="1923803"/>
            <a:ext cx="11352810" cy="49025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73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E21A4543-6EDE-4EF1-ACA8-0BA40CFA2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5095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1" name="Content Placeholder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0DE3CFB-739F-4DD6-AFB6-5950503A8D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328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FD34C2-8C84-476D-ACF1-E9A252B726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980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Content Placeholder 7" descr="Table&#10;&#10;Description automatically generated">
            <a:extLst>
              <a:ext uri="{FF2B5EF4-FFF2-40B4-BE49-F238E27FC236}">
                <a16:creationId xmlns:a16="http://schemas.microsoft.com/office/drawing/2014/main" id="{C7FB97B9-708F-4711-843F-03498703BA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92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80FA60CA-BD14-4075-94C0-3C5FD719F2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1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Table&#10;&#10;Description automatically generated">
            <a:extLst>
              <a:ext uri="{FF2B5EF4-FFF2-40B4-BE49-F238E27FC236}">
                <a16:creationId xmlns:a16="http://schemas.microsoft.com/office/drawing/2014/main" id="{3D6B4EC1-4B32-4150-AF54-930C773FE6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4621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C2A2281D-6B37-430F-8C72-773183D5BE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175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0A1E284-3D84-425F-AB8F-8313416305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8969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A picture containing circle&#10;&#10;Description automatically generated">
            <a:extLst>
              <a:ext uri="{FF2B5EF4-FFF2-40B4-BE49-F238E27FC236}">
                <a16:creationId xmlns:a16="http://schemas.microsoft.com/office/drawing/2014/main" id="{9231C05E-4CFE-4560-BD06-23C1C1C51A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-1504" y="264329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950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0D4812A2-4B98-4C38-AD75-46D0488860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DC7F254-9FA0-4B66-80A5-7387B6C8DE3C}"/>
              </a:ext>
            </a:extLst>
          </p:cNvPr>
          <p:cNvSpPr/>
          <p:nvPr/>
        </p:nvSpPr>
        <p:spPr>
          <a:xfrm>
            <a:off x="118753" y="4916384"/>
            <a:ext cx="12071723" cy="1909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EE20F12-D0BD-44E7-A491-F3228EC2FC7D}"/>
              </a:ext>
            </a:extLst>
          </p:cNvPr>
          <p:cNvSpPr/>
          <p:nvPr/>
        </p:nvSpPr>
        <p:spPr>
          <a:xfrm>
            <a:off x="271153" y="3505200"/>
            <a:ext cx="12071723" cy="34735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99044B5-6F6C-443C-A7B3-3EBD745D5847}"/>
              </a:ext>
            </a:extLst>
          </p:cNvPr>
          <p:cNvSpPr/>
          <p:nvPr/>
        </p:nvSpPr>
        <p:spPr>
          <a:xfrm>
            <a:off x="423553" y="3429000"/>
            <a:ext cx="3348347" cy="370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1D60B6B-2351-48B4-A076-67B90D2363DE}"/>
              </a:ext>
            </a:extLst>
          </p:cNvPr>
          <p:cNvSpPr/>
          <p:nvPr/>
        </p:nvSpPr>
        <p:spPr>
          <a:xfrm>
            <a:off x="8724900" y="3390900"/>
            <a:ext cx="3348347" cy="37021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D1C14FF-75C4-4E03-91B1-37DB4FDF19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1957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Diagram&#10;&#10;Description automatically generated">
            <a:extLst>
              <a:ext uri="{FF2B5EF4-FFF2-40B4-BE49-F238E27FC236}">
                <a16:creationId xmlns:a16="http://schemas.microsoft.com/office/drawing/2014/main" id="{9C3FE9AB-62AC-41D2-9F85-34870D054E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963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F5DA216-AFD9-41C3-8810-5491E81345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99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9" name="Content Placeholder 8" descr="Timeline&#10;&#10;Description automatically generated">
            <a:extLst>
              <a:ext uri="{FF2B5EF4-FFF2-40B4-BE49-F238E27FC236}">
                <a16:creationId xmlns:a16="http://schemas.microsoft.com/office/drawing/2014/main" id="{20B6826D-C4D9-423A-A8FB-18A3D9B2B3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99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Content Placeholder 6" descr="Timeline&#10;&#10;Description automatically generated">
            <a:extLst>
              <a:ext uri="{FF2B5EF4-FFF2-40B4-BE49-F238E27FC236}">
                <a16:creationId xmlns:a16="http://schemas.microsoft.com/office/drawing/2014/main" id="{BC9BA80C-0556-47F2-B1C2-5E63965EE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5" r="1" b="1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7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28AF8B56-C2E9-4B8E-B055-943341732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388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Content Placeholder 5" descr="A picture containing logo&#10;&#10;Description automatically generated">
            <a:extLst>
              <a:ext uri="{FF2B5EF4-FFF2-40B4-BE49-F238E27FC236}">
                <a16:creationId xmlns:a16="http://schemas.microsoft.com/office/drawing/2014/main" id="{6FAB5EDD-A55E-465B-9418-E319AA49B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024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E892C2B1-53D6-4A14-A6C3-61EABC542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523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B607A68-7D03-4F8F-A1C9-71FE3BBF71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79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 descr="Logo&#10;&#10;Description automatically generated">
            <a:extLst>
              <a:ext uri="{FF2B5EF4-FFF2-40B4-BE49-F238E27FC236}">
                <a16:creationId xmlns:a16="http://schemas.microsoft.com/office/drawing/2014/main" id="{0761E260-1CC5-4BEC-9F34-9ADFED7F09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46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C34A82-938C-453D-949B-5F5175A04E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64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832B75E08CB94BA9BA3EB4F3C8BC21" ma:contentTypeVersion="14" ma:contentTypeDescription="Create a new document." ma:contentTypeScope="" ma:versionID="dfd394c223b64926b5b15911edb785e5">
  <xsd:schema xmlns:xsd="http://www.w3.org/2001/XMLSchema" xmlns:xs="http://www.w3.org/2001/XMLSchema" xmlns:p="http://schemas.microsoft.com/office/2006/metadata/properties" xmlns:ns2="8628edcd-fc3b-4c35-9400-b8b64e03432e" xmlns:ns3="a6b35815-15ba-4de6-99f5-037a58989309" targetNamespace="http://schemas.microsoft.com/office/2006/metadata/properties" ma:root="true" ma:fieldsID="46877deb28c7ccf365d8745a1ee1d38f" ns2:_="" ns3:_="">
    <xsd:import namespace="8628edcd-fc3b-4c35-9400-b8b64e03432e"/>
    <xsd:import namespace="a6b35815-15ba-4de6-99f5-037a5898930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_x0062_g06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28edcd-fc3b-4c35-9400-b8b64e0343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_x0062_g06" ma:index="17" nillable="true" ma:displayName="Number" ma:internalName="_x0062_g06">
      <xsd:simpleType>
        <xsd:restriction base="dms:Number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b35815-15ba-4de6-99f5-037a589893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62_g06 xmlns="8628edcd-fc3b-4c35-9400-b8b64e03432e" xsi:nil="true"/>
    <SharedWithUsers xmlns="a6b35815-15ba-4de6-99f5-037a58989309">
      <UserInfo>
        <DisplayName/>
        <AccountId xsi:nil="true"/>
        <AccountType/>
      </UserInfo>
    </SharedWithUsers>
    <MediaLengthInSeconds xmlns="8628edcd-fc3b-4c35-9400-b8b64e03432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ADA5219-D5B7-49F1-A803-5E744A30595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28edcd-fc3b-4c35-9400-b8b64e03432e"/>
    <ds:schemaRef ds:uri="a6b35815-15ba-4de6-99f5-037a589893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FC1E08-0201-4707-A9A4-5AFE696906A1}">
  <ds:schemaRefs>
    <ds:schemaRef ds:uri="http://schemas.microsoft.com/office/2006/metadata/properties"/>
    <ds:schemaRef ds:uri="http://schemas.microsoft.com/office/infopath/2007/PartnerControls"/>
    <ds:schemaRef ds:uri="8628edcd-fc3b-4c35-9400-b8b64e03432e"/>
    <ds:schemaRef ds:uri="a6b35815-15ba-4de6-99f5-037a58989309"/>
  </ds:schemaRefs>
</ds:datastoreItem>
</file>

<file path=customXml/itemProps3.xml><?xml version="1.0" encoding="utf-8"?>
<ds:datastoreItem xmlns:ds="http://schemas.openxmlformats.org/officeDocument/2006/customXml" ds:itemID="{D5602EB8-5FF9-492F-9AAC-67918A479B1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1191</Words>
  <Application>Microsoft Office PowerPoint</Application>
  <PresentationFormat>Widescreen</PresentationFormat>
  <Paragraphs>174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Millett-Glass</dc:creator>
  <cp:lastModifiedBy>Lindsay Millett-Glass</cp:lastModifiedBy>
  <cp:revision>5</cp:revision>
  <cp:lastPrinted>2021-04-26T01:36:54Z</cp:lastPrinted>
  <dcterms:created xsi:type="dcterms:W3CDTF">2021-04-21T16:19:01Z</dcterms:created>
  <dcterms:modified xsi:type="dcterms:W3CDTF">2021-11-16T15:23:32Z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0x01010096832B75E08CB94BA9BA3EB4F3C8BC21</vt:lpwstr>
  </property>
  <property fmtid="{D5CDD505-2E9C-101B-9397-08002B2CF9AE}" pid="3" name="_SourceUrl">
    <vt:lpwstr/>
  </property>
  <property fmtid="{D5CDD505-2E9C-101B-9397-08002B2CF9AE}" pid="4" name="_SharedFileIndex">
    <vt:lpwstr/>
  </property>
  <property fmtid="{D5CDD505-2E9C-101B-9397-08002B2CF9AE}" pid="5" name="ComplianceAsset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</Properties>
</file>