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7" r:id="rId3"/>
    <p:sldId id="258" r:id="rId4"/>
    <p:sldId id="289" r:id="rId5"/>
    <p:sldId id="279" r:id="rId6"/>
    <p:sldId id="259" r:id="rId7"/>
    <p:sldId id="265" r:id="rId8"/>
    <p:sldId id="266" r:id="rId9"/>
    <p:sldId id="272" r:id="rId10"/>
    <p:sldId id="296" r:id="rId11"/>
    <p:sldId id="261" r:id="rId12"/>
    <p:sldId id="295" r:id="rId13"/>
    <p:sldId id="267" r:id="rId14"/>
    <p:sldId id="262" r:id="rId15"/>
    <p:sldId id="270" r:id="rId16"/>
    <p:sldId id="271" r:id="rId17"/>
    <p:sldId id="263" r:id="rId18"/>
    <p:sldId id="288" r:id="rId19"/>
    <p:sldId id="257" r:id="rId20"/>
    <p:sldId id="273" r:id="rId21"/>
    <p:sldId id="260" r:id="rId22"/>
    <p:sldId id="269" r:id="rId23"/>
    <p:sldId id="264" r:id="rId24"/>
    <p:sldId id="268" r:id="rId25"/>
    <p:sldId id="274" r:id="rId26"/>
    <p:sldId id="275" r:id="rId27"/>
    <p:sldId id="276" r:id="rId28"/>
    <p:sldId id="277" r:id="rId29"/>
    <p:sldId id="278" r:id="rId30"/>
    <p:sldId id="280" r:id="rId31"/>
    <p:sldId id="281" r:id="rId32"/>
    <p:sldId id="282" r:id="rId33"/>
    <p:sldId id="283" r:id="rId34"/>
    <p:sldId id="284" r:id="rId35"/>
    <p:sldId id="286" r:id="rId36"/>
    <p:sldId id="287" r:id="rId37"/>
    <p:sldId id="291" r:id="rId38"/>
    <p:sldId id="292" r:id="rId39"/>
    <p:sldId id="293" r:id="rId40"/>
    <p:sldId id="294" r:id="rId41"/>
    <p:sldId id="28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C611E-B22D-4990-9F81-CA8A6119917D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B64F2-72C5-4880-BB4B-53940BE8B8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</a:t>
            </a:r>
            <a:r>
              <a:rPr lang="en-US" baseline="0" dirty="0" smtClean="0"/>
              <a:t> continued fractions can be used to approximate any real number.  You can restrict the 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 coefficients to positive natural numbers.  (whole numbers)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B64F2-72C5-4880-BB4B-53940BE8B83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Continued Fractions</a:t>
            </a:r>
            <a:br>
              <a:rPr lang="en-US" dirty="0" smtClean="0"/>
            </a:br>
            <a:r>
              <a:rPr lang="en-US" dirty="0" smtClean="0"/>
              <a:t>(starting </a:t>
            </a:r>
            <a:r>
              <a:rPr lang="en-US" smtClean="0"/>
              <a:t>with finite)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>Matthew Anderson</a:t>
            </a:r>
            <a:br>
              <a:rPr lang="en-US" dirty="0" smtClean="0"/>
            </a:br>
            <a:r>
              <a:rPr lang="en-US" dirty="0" smtClean="0"/>
              <a:t>2025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continued fractions </a:t>
            </a:r>
            <a:br>
              <a:rPr lang="en-US" dirty="0" smtClean="0"/>
            </a:br>
            <a:r>
              <a:rPr lang="en-US" dirty="0" smtClean="0"/>
              <a:t>can have any number in numerators and denominators</a:t>
            </a:r>
          </a:p>
          <a:p>
            <a:r>
              <a:rPr lang="en-US" dirty="0" smtClean="0"/>
              <a:t>Simple continued fractions</a:t>
            </a:r>
            <a:br>
              <a:rPr lang="en-US" dirty="0" smtClean="0"/>
            </a:br>
            <a:r>
              <a:rPr lang="en-US" dirty="0" smtClean="0"/>
              <a:t>have one in all numerators</a:t>
            </a:r>
          </a:p>
          <a:p>
            <a:r>
              <a:rPr lang="en-US" dirty="0" smtClean="0"/>
              <a:t>Regular continued fractions</a:t>
            </a:r>
            <a:br>
              <a:rPr lang="en-US" dirty="0" smtClean="0"/>
            </a:br>
            <a:r>
              <a:rPr lang="en-US" dirty="0" smtClean="0"/>
              <a:t>are Simple continued fractions, and also</a:t>
            </a:r>
            <a:br>
              <a:rPr lang="en-US" dirty="0" smtClean="0"/>
            </a:br>
            <a:r>
              <a:rPr lang="en-US" dirty="0" smtClean="0"/>
              <a:t>all denominators are </a:t>
            </a:r>
            <a:r>
              <a:rPr lang="en-US" smtClean="0"/>
              <a:t>positive integers.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Example,  assume that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and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are 1, </a:t>
            </a:r>
            <a:br>
              <a:rPr lang="en-US" sz="2800" dirty="0" smtClean="0"/>
            </a:br>
            <a:r>
              <a:rPr lang="en-US" sz="2800" dirty="0" smtClean="0"/>
              <a:t>and b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is 0</a:t>
            </a:r>
            <a:br>
              <a:rPr lang="en-US" sz="2800" dirty="0" smtClean="0"/>
            </a:br>
            <a:r>
              <a:rPr lang="en-US" sz="2800" dirty="0" smtClean="0"/>
              <a:t>this is , a simple continued fraction with two variables.  If we try to approximate a real number, between zero and one, we may get an error term.</a:t>
            </a:r>
            <a:endParaRPr lang="en-US" sz="2800" dirty="0"/>
          </a:p>
        </p:txBody>
      </p:sp>
      <p:pic>
        <p:nvPicPr>
          <p:cNvPr id="4" name="Content Placeholder 3" descr="small continued fraction with two level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2514600"/>
            <a:ext cx="7099665" cy="412771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Generalized case of continued fractions</a:t>
            </a:r>
          </a:p>
          <a:p>
            <a:r>
              <a:rPr lang="en-US" dirty="0" smtClean="0"/>
              <a:t>Restrict to simple continued fractions</a:t>
            </a:r>
          </a:p>
          <a:p>
            <a:r>
              <a:rPr lang="en-US" dirty="0" smtClean="0"/>
              <a:t>Further restrict to regular continued fractions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true that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Any real number can be approximated, with arbitrary precision, by a regular continued fraction.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Seems true, if we use our intuition.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Similarly, there is a rational number</a:t>
            </a:r>
            <a:r>
              <a:rPr lang="en-US" smtClean="0"/>
              <a:t>, arbitrarily </a:t>
            </a:r>
            <a:r>
              <a:rPr lang="en-US" dirty="0" smtClean="0"/>
              <a:t>close to any real number.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Again, by definition the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are partial numerators and the b</a:t>
            </a:r>
            <a:r>
              <a:rPr lang="en-US" baseline="-25000" dirty="0" smtClean="0"/>
              <a:t>i</a:t>
            </a:r>
            <a:r>
              <a:rPr lang="en-US" dirty="0" smtClean="0"/>
              <a:t> are partial denominators, except for b0.</a:t>
            </a:r>
            <a:endParaRPr lang="en-US" dirty="0"/>
          </a:p>
        </p:txBody>
      </p:sp>
      <p:pic>
        <p:nvPicPr>
          <p:cNvPr id="4" name="Content Placeholder 3" descr="math three level continued fra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95600"/>
            <a:ext cx="8229600" cy="365281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numerical example</a:t>
            </a:r>
            <a:endParaRPr lang="en-US" dirty="0"/>
          </a:p>
        </p:txBody>
      </p:sp>
      <p:pic>
        <p:nvPicPr>
          <p:cNvPr id="4" name="Content Placeholder 3" descr="finite continued fraction example with positive integer coefficient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93680" y="1600200"/>
            <a:ext cx="5356639" cy="452596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 fractions</a:t>
            </a:r>
            <a:endParaRPr lang="en-US" dirty="0"/>
          </a:p>
        </p:txBody>
      </p:sp>
      <p:pic>
        <p:nvPicPr>
          <p:cNvPr id="4" name="Content Placeholder 3" descr="mathematics continued fractions general case fini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36775"/>
            <a:ext cx="8229600" cy="365281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228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continued fraction function,</a:t>
            </a:r>
            <a:br>
              <a:rPr lang="en-US" dirty="0" smtClean="0"/>
            </a:br>
            <a:r>
              <a:rPr lang="en-US" dirty="0" smtClean="0"/>
              <a:t>as defined by Wolfram, </a:t>
            </a:r>
            <a:r>
              <a:rPr lang="en-US" dirty="0" err="1" smtClean="0"/>
              <a:t>Mathworld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is “invert and add”, also called “K”</a:t>
            </a:r>
          </a:p>
          <a:p>
            <a:pPr>
              <a:buNone/>
            </a:pPr>
            <a:r>
              <a:rPr lang="en-US" dirty="0" smtClean="0"/>
              <a:t>From the net, there is</a:t>
            </a:r>
            <a:endParaRPr lang="en-US" dirty="0"/>
          </a:p>
        </p:txBody>
      </p:sp>
      <p:pic>
        <p:nvPicPr>
          <p:cNvPr id="4" name="Picture 3" descr="wolfram continued fraction k fun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28800"/>
            <a:ext cx="9144000" cy="476998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3382962"/>
          </a:xfrm>
        </p:spPr>
        <p:txBody>
          <a:bodyPr>
            <a:normAutofit/>
          </a:bodyPr>
          <a:lstStyle/>
          <a:p>
            <a:r>
              <a:rPr lang="en-US" dirty="0" smtClean="0"/>
              <a:t>In summary, so far</a:t>
            </a:r>
            <a:br>
              <a:rPr lang="en-US" dirty="0" smtClean="0"/>
            </a:br>
            <a:r>
              <a:rPr lang="en-US" dirty="0" smtClean="0"/>
              <a:t>There are generalized, simple and regular continued fractions</a:t>
            </a:r>
            <a:endParaRPr lang="en-US" dirty="0"/>
          </a:p>
        </p:txBody>
      </p:sp>
      <p:pic>
        <p:nvPicPr>
          <p:cNvPr id="4" name="Content Placeholder 3" descr="generalized simple and regular continued fraction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3124200"/>
            <a:ext cx="7839075" cy="40100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Infinite continued fraction that converges to the positive golden ratio</a:t>
            </a:r>
            <a:endParaRPr lang="en-US" dirty="0"/>
          </a:p>
        </p:txBody>
      </p:sp>
      <p:pic>
        <p:nvPicPr>
          <p:cNvPr id="4" name="Content Placeholder 3" descr="golden rati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5251" y="1600200"/>
            <a:ext cx="3993497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general finite continued fraction</a:t>
            </a:r>
            <a:endParaRPr lang="en-US" dirty="0"/>
          </a:p>
        </p:txBody>
      </p:sp>
      <p:pic>
        <p:nvPicPr>
          <p:cNvPr id="4" name="Content Placeholder 3" descr="general finite continued frac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8362" y="2048669"/>
            <a:ext cx="4867275" cy="3629025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mtClean="0"/>
              <a:t>fun example</a:t>
            </a:r>
            <a:endParaRPr lang="en-US"/>
          </a:p>
        </p:txBody>
      </p:sp>
      <p:pic>
        <p:nvPicPr>
          <p:cNvPr id="4" name="Content Placeholder 3" descr="golden ratio continued fra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1211" y="1600200"/>
            <a:ext cx="5981578" cy="452596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 is a nifty, exact formula, for tangent of x</a:t>
            </a:r>
            <a:endParaRPr lang="en-US" dirty="0"/>
          </a:p>
        </p:txBody>
      </p:sp>
      <p:pic>
        <p:nvPicPr>
          <p:cNvPr id="4" name="Content Placeholder 3" descr="math tan x continued fra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36775"/>
            <a:ext cx="8229600" cy="3652813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tangent example</a:t>
            </a:r>
            <a:endParaRPr lang="en-US" dirty="0"/>
          </a:p>
        </p:txBody>
      </p:sp>
      <p:pic>
        <p:nvPicPr>
          <p:cNvPr id="4" name="Content Placeholder 3" descr="continued fraction with tangent and pi over tw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2203" y="1643742"/>
            <a:ext cx="6699594" cy="4438878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 Lambert’s proof of the irrationality of the constant pi, he used an isosceles, right triangle.  There is</a:t>
            </a:r>
            <a:br>
              <a:rPr lang="en-US" dirty="0" smtClean="0"/>
            </a:br>
            <a:r>
              <a:rPr lang="en-US" dirty="0" smtClean="0"/>
              <a:t>tan( pi/4) = tan( 45</a:t>
            </a:r>
            <a:r>
              <a:rPr lang="en-US" baseline="30000" dirty="0" smtClean="0"/>
              <a:t>o</a:t>
            </a:r>
            <a:r>
              <a:rPr lang="en-US" dirty="0" smtClean="0"/>
              <a:t>) = 1 </a:t>
            </a:r>
          </a:p>
          <a:p>
            <a:pPr>
              <a:buNone/>
            </a:pPr>
            <a:r>
              <a:rPr lang="en-US" dirty="0" smtClean="0"/>
              <a:t>This was a key part to his proof. See </a:t>
            </a:r>
            <a:r>
              <a:rPr lang="en-US" smtClean="0"/>
              <a:t>wikipedia</a:t>
            </a:r>
            <a:endParaRPr lang="en-US" dirty="0"/>
          </a:p>
        </p:txBody>
      </p:sp>
      <p:pic>
        <p:nvPicPr>
          <p:cNvPr id="4" name="Picture 3" descr="iscoceles right triang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028415"/>
            <a:ext cx="4915586" cy="382958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this </a:t>
            </a:r>
            <a:r>
              <a:rPr lang="en-US" smtClean="0"/>
              <a:t>nifty fact,</a:t>
            </a:r>
            <a:endParaRPr lang="en-US"/>
          </a:p>
        </p:txBody>
      </p:sp>
      <p:pic>
        <p:nvPicPr>
          <p:cNvPr id="4" name="Content Placeholder 3" descr="squart root of two _ repeating regular continued fra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02400" y="1600200"/>
            <a:ext cx="7739200" cy="452596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Continued fraction for square root of three</a:t>
            </a:r>
            <a:endParaRPr lang="en-US" dirty="0"/>
          </a:p>
        </p:txBody>
      </p:sp>
      <p:pic>
        <p:nvPicPr>
          <p:cNvPr id="4" name="Content Placeholder 3" descr="squrare root of thre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1211" y="1600200"/>
            <a:ext cx="5981578" cy="4525963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Continued fraction for the square root of 198</a:t>
            </a:r>
            <a:endParaRPr lang="en-US" dirty="0"/>
          </a:p>
        </p:txBody>
      </p:sp>
      <p:pic>
        <p:nvPicPr>
          <p:cNvPr id="4" name="Content Placeholder 3" descr="the square root of 19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1211" y="1600200"/>
            <a:ext cx="5981578" cy="4525963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</a:t>
            </a:r>
            <a:r>
              <a:rPr lang="en-US" dirty="0" err="1" smtClean="0"/>
              <a:t>sqrt</a:t>
            </a:r>
            <a:r>
              <a:rPr lang="en-US" dirty="0" smtClean="0"/>
              <a:t> n</a:t>
            </a:r>
            <a:endParaRPr lang="en-US" dirty="0"/>
          </a:p>
        </p:txBody>
      </p:sp>
      <p:pic>
        <p:nvPicPr>
          <p:cNvPr id="4" name="Content Placeholder 3" descr="table of sqrt 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21256"/>
            <a:ext cx="8229600" cy="3883851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root of seven</a:t>
            </a:r>
            <a:endParaRPr lang="en-US" dirty="0"/>
          </a:p>
        </p:txBody>
      </p:sp>
      <p:pic>
        <p:nvPicPr>
          <p:cNvPr id="4" name="Content Placeholder 3" descr="square root of seve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21256"/>
            <a:ext cx="8229600" cy="3883851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Square root of 46</a:t>
            </a:r>
            <a:endParaRPr lang="en-US" dirty="0"/>
          </a:p>
        </p:txBody>
      </p:sp>
      <p:pic>
        <p:nvPicPr>
          <p:cNvPr id="4" name="Content Placeholder 3" descr="sqrt 4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99996" y="1829310"/>
            <a:ext cx="4344007" cy="406774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If there is a finite continued fraction,</a:t>
            </a:r>
          </a:p>
          <a:p>
            <a:pPr>
              <a:buNone/>
            </a:pPr>
            <a:r>
              <a:rPr lang="en-US" dirty="0" smtClean="0"/>
              <a:t>with rational coefficients, then</a:t>
            </a:r>
          </a:p>
          <a:p>
            <a:pPr>
              <a:buNone/>
            </a:pPr>
            <a:r>
              <a:rPr lang="en-US" dirty="0" smtClean="0"/>
              <a:t>the whole continued fraction will be a rational number.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other words,</a:t>
            </a:r>
          </a:p>
          <a:p>
            <a:pPr>
              <a:buNone/>
            </a:pPr>
            <a:r>
              <a:rPr lang="en-US" dirty="0" smtClean="0"/>
              <a:t>If you add and divide rational numbers,</a:t>
            </a:r>
          </a:p>
          <a:p>
            <a:pPr>
              <a:buNone/>
            </a:pPr>
            <a:r>
              <a:rPr lang="en-US" dirty="0" smtClean="0"/>
              <a:t>You will end up with a rational number.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Wolfram Alpha for examples</a:t>
            </a:r>
            <a:endParaRPr lang="en-US" dirty="0"/>
          </a:p>
        </p:txBody>
      </p:sp>
      <p:pic>
        <p:nvPicPr>
          <p:cNvPr id="4" name="Content Placeholder 3" descr="sqrt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74011" y="1600200"/>
            <a:ext cx="5595978" cy="4525963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Wolfram Alpha for </a:t>
            </a:r>
            <a:r>
              <a:rPr lang="en-US" dirty="0" err="1" smtClean="0"/>
              <a:t>sqrt</a:t>
            </a:r>
            <a:r>
              <a:rPr lang="en-US" dirty="0" smtClean="0"/>
              <a:t>(3)</a:t>
            </a:r>
            <a:endParaRPr lang="en-US" dirty="0"/>
          </a:p>
        </p:txBody>
      </p:sp>
      <p:pic>
        <p:nvPicPr>
          <p:cNvPr id="4" name="Content Placeholder 3" descr="sqrt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6273" y="1600200"/>
            <a:ext cx="5751454" cy="4525963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Wolfram Alpha for </a:t>
            </a:r>
            <a:r>
              <a:rPr lang="en-US" dirty="0" err="1" smtClean="0"/>
              <a:t>sqrt</a:t>
            </a:r>
            <a:r>
              <a:rPr lang="en-US" dirty="0" smtClean="0"/>
              <a:t>(5)</a:t>
            </a:r>
            <a:endParaRPr lang="en-US" dirty="0"/>
          </a:p>
        </p:txBody>
      </p:sp>
      <p:pic>
        <p:nvPicPr>
          <p:cNvPr id="4" name="Content Placeholder 3" descr="sqrt 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40815" y="1600200"/>
            <a:ext cx="5462369" cy="4525963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Wolfram Alpha for </a:t>
            </a:r>
            <a:r>
              <a:rPr lang="en-US" dirty="0" err="1" smtClean="0"/>
              <a:t>sqrt</a:t>
            </a:r>
            <a:r>
              <a:rPr lang="en-US" dirty="0" smtClean="0"/>
              <a:t>(6)</a:t>
            </a:r>
            <a:endParaRPr lang="en-US" dirty="0"/>
          </a:p>
        </p:txBody>
      </p:sp>
      <p:pic>
        <p:nvPicPr>
          <p:cNvPr id="4" name="Content Placeholder 3" descr="sqrt 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2304" y="1600200"/>
            <a:ext cx="5619391" cy="4525963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Wolfram Alpha for </a:t>
            </a:r>
            <a:r>
              <a:rPr lang="en-US" dirty="0" err="1" smtClean="0"/>
              <a:t>sqrt</a:t>
            </a:r>
            <a:r>
              <a:rPr lang="en-US" dirty="0" smtClean="0"/>
              <a:t>(7)</a:t>
            </a:r>
            <a:endParaRPr lang="en-US" dirty="0"/>
          </a:p>
        </p:txBody>
      </p:sp>
      <p:pic>
        <p:nvPicPr>
          <p:cNvPr id="4" name="Content Placeholder 3" descr="sqrt 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4676" y="1600200"/>
            <a:ext cx="5634648" cy="4525963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slide is about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computer tool</a:t>
            </a:r>
            <a:endParaRPr lang="en-US" dirty="0"/>
          </a:p>
        </p:txBody>
      </p:sp>
      <p:pic>
        <p:nvPicPr>
          <p:cNvPr id="6" name="Content Placeholder 5" descr="Wolfram Alpha continued fraction for pi take tw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7178" y="1700704"/>
            <a:ext cx="7649643" cy="4324954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next slide is about something completely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Enjoy it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Numerical approximation of Zeta function</a:t>
            </a:r>
            <a:endParaRPr lang="en-US" dirty="0"/>
          </a:p>
        </p:txBody>
      </p:sp>
      <p:pic>
        <p:nvPicPr>
          <p:cNvPr id="4" name="Content Placeholder 3" descr="Zeta workshee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42066"/>
            <a:ext cx="8229600" cy="4242231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continued fraction for </a:t>
            </a:r>
            <a:r>
              <a:rPr lang="en-US" dirty="0" err="1" smtClean="0"/>
              <a:t>Reimann</a:t>
            </a:r>
            <a:r>
              <a:rPr lang="en-US" dirty="0" smtClean="0"/>
              <a:t> Zeta function</a:t>
            </a:r>
            <a:endParaRPr lang="en-US" dirty="0"/>
          </a:p>
        </p:txBody>
      </p:sp>
      <p:pic>
        <p:nvPicPr>
          <p:cNvPr id="4" name="Content Placeholder 3" descr="continued fraction for zeta function generall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60998" y="1600200"/>
            <a:ext cx="662200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 numbers are a, countable, infinite set</a:t>
            </a:r>
          </a:p>
          <a:p>
            <a:r>
              <a:rPr lang="en-US" dirty="0" smtClean="0"/>
              <a:t>The rational are a, dense, set</a:t>
            </a:r>
          </a:p>
          <a:p>
            <a:r>
              <a:rPr lang="en-US" dirty="0" smtClean="0"/>
              <a:t>Between any two rational numbers, there is another rational number.</a:t>
            </a:r>
          </a:p>
          <a:p>
            <a:r>
              <a:rPr lang="en-US" dirty="0" smtClean="0"/>
              <a:t>Namely, the average of the </a:t>
            </a:r>
            <a:r>
              <a:rPr lang="en-US" smtClean="0"/>
              <a:t>first two numbers.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Zeta Function</a:t>
            </a:r>
            <a:endParaRPr lang="en-US" dirty="0"/>
          </a:p>
        </p:txBody>
      </p:sp>
      <p:pic>
        <p:nvPicPr>
          <p:cNvPr id="4" name="Content Placeholder 3" descr="zeta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20428" y="1600200"/>
            <a:ext cx="6503144" cy="4525963"/>
          </a:xfr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 for watching </a:t>
            </a:r>
            <a:r>
              <a:rPr lang="en-US" smtClean="0"/>
              <a:t>and listening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Irrational continued 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Most infinite continued fractions,</a:t>
            </a:r>
          </a:p>
          <a:p>
            <a:pPr>
              <a:buNone/>
            </a:pPr>
            <a:r>
              <a:rPr lang="en-US" dirty="0" smtClean="0"/>
              <a:t>With integer coefficients,</a:t>
            </a:r>
          </a:p>
          <a:p>
            <a:pPr>
              <a:buNone/>
            </a:pPr>
            <a:r>
              <a:rPr lang="en-US" dirty="0" smtClean="0"/>
              <a:t>Converge to an irrational number.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Several examples </a:t>
            </a:r>
            <a:r>
              <a:rPr lang="en-US" dirty="0" smtClean="0"/>
              <a:t>to come on another slide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A, general case, finite continued fraction, with four coefficients</a:t>
            </a:r>
            <a:endParaRPr lang="en-US" dirty="0"/>
          </a:p>
        </p:txBody>
      </p:sp>
      <p:pic>
        <p:nvPicPr>
          <p:cNvPr id="4" name="Content Placeholder 3" descr="mathematics continued fractions general case fini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36775"/>
            <a:ext cx="8229600" cy="3652813"/>
          </a:xfrm>
        </p:spPr>
      </p:pic>
      <p:pic>
        <p:nvPicPr>
          <p:cNvPr id="5" name="Picture 4" descr="partial numerators and denominator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257800"/>
            <a:ext cx="9088119" cy="14575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Definition, a simple continued 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Must have all the partial numerators equal to, the value of one.</a:t>
            </a:r>
            <a:endParaRPr lang="en-US" dirty="0"/>
          </a:p>
        </p:txBody>
      </p:sp>
      <p:pic>
        <p:nvPicPr>
          <p:cNvPr id="4" name="Picture 3" descr="simple continued fra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209800"/>
            <a:ext cx="6909155" cy="40705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definition follows,</a:t>
            </a:r>
            <a:br>
              <a:rPr lang="en-US" dirty="0" smtClean="0"/>
            </a:br>
            <a:r>
              <a:rPr lang="en-US" dirty="0" smtClean="0"/>
              <a:t>a regular continued 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Must have all partial numerators equal to one,</a:t>
            </a:r>
            <a:br>
              <a:rPr lang="en-US" dirty="0" smtClean="0"/>
            </a:br>
            <a:r>
              <a:rPr lang="en-US" dirty="0" smtClean="0"/>
              <a:t>and all partial denominators are positive integers, and b</a:t>
            </a:r>
            <a:r>
              <a:rPr lang="en-US" baseline="-25000" dirty="0" smtClean="0"/>
              <a:t>0</a:t>
            </a:r>
            <a:r>
              <a:rPr lang="en-US" dirty="0" smtClean="0"/>
              <a:t> is an integer.</a:t>
            </a:r>
            <a:endParaRPr lang="en-US" dirty="0"/>
          </a:p>
        </p:txBody>
      </p:sp>
      <p:pic>
        <p:nvPicPr>
          <p:cNvPr id="5" name="Picture 4" descr="regular continued fra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3200400"/>
            <a:ext cx="5522267" cy="309973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continued fraction,</a:t>
            </a:r>
            <a:br>
              <a:rPr lang="en-US" dirty="0" smtClean="0"/>
            </a:br>
            <a:r>
              <a:rPr lang="en-US" dirty="0" smtClean="0"/>
              <a:t>where all </a:t>
            </a:r>
            <a:r>
              <a:rPr lang="en-US" dirty="0" err="1" smtClean="0"/>
              <a:t>b_i</a:t>
            </a:r>
            <a:r>
              <a:rPr lang="en-US" smtClean="0"/>
              <a:t> are positive </a:t>
            </a:r>
            <a:r>
              <a:rPr lang="en-US" dirty="0" smtClean="0"/>
              <a:t>integers</a:t>
            </a:r>
            <a:endParaRPr lang="en-US" dirty="0"/>
          </a:p>
        </p:txBody>
      </p:sp>
      <p:pic>
        <p:nvPicPr>
          <p:cNvPr id="4" name="Content Placeholder 3" descr="regula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2203" y="1657122"/>
            <a:ext cx="6699594" cy="443887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459</Words>
  <Application>Microsoft Office PowerPoint</Application>
  <PresentationFormat>On-screen Show (4:3)</PresentationFormat>
  <Paragraphs>81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Continued Fractions (starting with finite) </vt:lpstr>
      <vt:lpstr>Most general finite continued fraction</vt:lpstr>
      <vt:lpstr>Introduction</vt:lpstr>
      <vt:lpstr>Rational Numbers</vt:lpstr>
      <vt:lpstr>Irrational continued fractions</vt:lpstr>
      <vt:lpstr>A, general case, finite continued fraction, with four coefficients</vt:lpstr>
      <vt:lpstr>Definition, a simple continued fraction</vt:lpstr>
      <vt:lpstr>Another definition follows, a regular continued fraction</vt:lpstr>
      <vt:lpstr>Regular continued fraction, where all b_i are positive integers</vt:lpstr>
      <vt:lpstr>The story so far</vt:lpstr>
      <vt:lpstr>Example,  assume that a1 and a2 are 1,  and b0 is 0 this is , a simple continued fraction with two variables.  If we try to approximate a real number, between zero and one, we may get an error term.</vt:lpstr>
      <vt:lpstr>The story so far</vt:lpstr>
      <vt:lpstr>It is true that</vt:lpstr>
      <vt:lpstr>Again, by definition the ai are partial numerators and the bi are partial denominators, except for b0.</vt:lpstr>
      <vt:lpstr>Rational numerical example</vt:lpstr>
      <vt:lpstr>Combine fractions</vt:lpstr>
      <vt:lpstr>  </vt:lpstr>
      <vt:lpstr>In summary, so far There are generalized, simple and regular continued fractions</vt:lpstr>
      <vt:lpstr>Infinite continued fraction that converges to the positive golden ratio</vt:lpstr>
      <vt:lpstr>A fun example</vt:lpstr>
      <vt:lpstr>Here is a nifty, exact formula, for tangent of x</vt:lpstr>
      <vt:lpstr>A tangent example</vt:lpstr>
      <vt:lpstr> </vt:lpstr>
      <vt:lpstr>There is this nifty fact,</vt:lpstr>
      <vt:lpstr>Continued fraction for square root of three</vt:lpstr>
      <vt:lpstr>Continued fraction for the square root of 198</vt:lpstr>
      <vt:lpstr>Table of sqrt n</vt:lpstr>
      <vt:lpstr>Square root of seven</vt:lpstr>
      <vt:lpstr>Square root of 46</vt:lpstr>
      <vt:lpstr>Wolfram Alpha for examples</vt:lpstr>
      <vt:lpstr>Wolfram Alpha for sqrt(3)</vt:lpstr>
      <vt:lpstr>Wolfram Alpha for sqrt(5)</vt:lpstr>
      <vt:lpstr>Wolfram Alpha for sqrt(6)</vt:lpstr>
      <vt:lpstr>Wolfram Alpha for sqrt(7)</vt:lpstr>
      <vt:lpstr>The next slide is about pi</vt:lpstr>
      <vt:lpstr>Free computer tool</vt:lpstr>
      <vt:lpstr>This next slide is about something completely different</vt:lpstr>
      <vt:lpstr>Numerical approximation of Zeta function</vt:lpstr>
      <vt:lpstr>General continued fraction for Reimann Zeta function</vt:lpstr>
      <vt:lpstr>More Zeta Function</vt:lpstr>
      <vt:lpstr>Thank you for watching and listening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Continued Fractions (both finite and infinite)</dc:title>
  <dc:creator>Matt Anderson</dc:creator>
  <cp:lastModifiedBy>Matt Anderson</cp:lastModifiedBy>
  <cp:revision>41</cp:revision>
  <dcterms:created xsi:type="dcterms:W3CDTF">2006-08-16T00:00:00Z</dcterms:created>
  <dcterms:modified xsi:type="dcterms:W3CDTF">2025-06-06T17:04:24Z</dcterms:modified>
</cp:coreProperties>
</file>