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3" r:id="rId15"/>
    <p:sldId id="270" r:id="rId16"/>
    <p:sldId id="269" r:id="rId17"/>
    <p:sldId id="271" r:id="rId18"/>
    <p:sldId id="272" r:id="rId19"/>
    <p:sldId id="282" r:id="rId20"/>
    <p:sldId id="283" r:id="rId21"/>
    <p:sldId id="274" r:id="rId22"/>
    <p:sldId id="275" r:id="rId23"/>
    <p:sldId id="277" r:id="rId24"/>
    <p:sldId id="278" r:id="rId25"/>
    <p:sldId id="276" r:id="rId26"/>
    <p:sldId id="279" r:id="rId27"/>
    <p:sldId id="281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64739-8699-4123-8108-A97FF7741DEC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7C241-0AB3-43DA-8A98-E77A36831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[0,n] is</a:t>
            </a:r>
            <a:r>
              <a:rPr lang="en-US" baseline="0" dirty="0" smtClean="0"/>
              <a:t> a repeatable pattern for any positive even n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2*3</a:t>
            </a:r>
            <a:r>
              <a:rPr lang="en-US" baseline="0" dirty="0" smtClean="0"/>
              <a:t> = 6 and 6*5 = 30.</a:t>
            </a:r>
          </a:p>
          <a:p>
            <a:r>
              <a:rPr lang="en-US" baseline="0" dirty="0" err="1" smtClean="0"/>
              <a:t>Primorial</a:t>
            </a:r>
            <a:r>
              <a:rPr lang="en-US" baseline="0" dirty="0" smtClean="0"/>
              <a:t> grows faster than factorial.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clear why twin</a:t>
            </a:r>
            <a:r>
              <a:rPr lang="en-US" baseline="0" dirty="0" smtClean="0"/>
              <a:t> primes greater than 3, must be of the form 6*n+5?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added</a:t>
            </a:r>
            <a:r>
              <a:rPr lang="en-US" baseline="0" dirty="0" smtClean="0"/>
              <a:t> 6, 12, 18, 24 to U6 to form 5U6.</a:t>
            </a:r>
          </a:p>
          <a:p>
            <a:r>
              <a:rPr lang="en-US" baseline="0" dirty="0" smtClean="0"/>
              <a:t>The cardinality of U30 is determined by Euler’s </a:t>
            </a:r>
            <a:r>
              <a:rPr lang="en-US" baseline="0" dirty="0" err="1" smtClean="0"/>
              <a:t>totient</a:t>
            </a:r>
            <a:r>
              <a:rPr lang="en-US" baseline="0" dirty="0" smtClean="0"/>
              <a:t> function. </a:t>
            </a:r>
          </a:p>
          <a:p>
            <a:r>
              <a:rPr lang="en-US" baseline="0" dirty="0" smtClean="0"/>
              <a:t>|U30| = (2-1)(3-1)(5-1) = 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answer is yes</a:t>
            </a:r>
            <a:r>
              <a:rPr lang="en-US" baseline="0" dirty="0" smtClean="0"/>
              <a:t> for an entire p vector, you have found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5 is the 3</a:t>
            </a:r>
            <a:r>
              <a:rPr lang="en-US" baseline="30000" dirty="0" smtClean="0"/>
              <a:t>rd</a:t>
            </a:r>
            <a:r>
              <a:rPr lang="en-US" dirty="0" smtClean="0"/>
              <a:t> prime number so π(</a:t>
            </a:r>
            <a:r>
              <a:rPr lang="en-US" i="1" dirty="0" smtClean="0"/>
              <a:t>5</a:t>
            </a:r>
            <a:r>
              <a:rPr lang="en-US" dirty="0" smtClean="0"/>
              <a:t>) =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number</a:t>
            </a:r>
            <a:r>
              <a:rPr lang="en-US" baseline="0" dirty="0" smtClean="0"/>
              <a:t> of primes less than or equal to x is greater or equal to the number of primes in any window of length 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like buying a lottery ticket.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7C241-0AB3-43DA-8A98-E77A36831D6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2488B-B89F-4AC8-83D5-63C1FDD9D079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0629-0661-4E7A-B4BA-919DB6118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rtech.com/primes/k-tuples.html" TargetMode="External"/><Relationship Id="rId2" Type="http://schemas.openxmlformats.org/officeDocument/2006/relationships/hyperlink" Target="http://anthony.d.forbes.googlepages.com/ktuplets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ites.google.com/site/mattc1anderson/home-1" TargetMode="External"/><Relationship Id="rId4" Type="http://schemas.openxmlformats.org/officeDocument/2006/relationships/hyperlink" Target="http://www.fermatsearch.org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Big Prime Constellations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Matt Anderson</a:t>
            </a:r>
          </a:p>
          <a:p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set of units mod 30 can be determined</a:t>
            </a:r>
          </a:p>
          <a:p>
            <a:pPr>
              <a:buNone/>
            </a:pPr>
            <a:r>
              <a:rPr lang="en-US" sz="2400" dirty="0" smtClean="0"/>
              <a:t>U6	5U6		U30</a:t>
            </a:r>
          </a:p>
          <a:p>
            <a:pPr>
              <a:buNone/>
            </a:pPr>
            <a:r>
              <a:rPr lang="en-US" sz="2400" dirty="0" smtClean="0"/>
              <a:t>1		1		1</a:t>
            </a:r>
          </a:p>
          <a:p>
            <a:pPr>
              <a:buNone/>
            </a:pPr>
            <a:r>
              <a:rPr lang="en-US" sz="2400" dirty="0" smtClean="0"/>
              <a:t>5		5</a:t>
            </a:r>
          </a:p>
          <a:p>
            <a:pPr>
              <a:buNone/>
            </a:pPr>
            <a:r>
              <a:rPr lang="en-US" sz="2400" dirty="0" smtClean="0"/>
              <a:t>		7		7</a:t>
            </a:r>
          </a:p>
          <a:p>
            <a:pPr>
              <a:buNone/>
            </a:pPr>
            <a:r>
              <a:rPr lang="en-US" sz="2400" dirty="0" smtClean="0"/>
              <a:t>		11		11</a:t>
            </a:r>
          </a:p>
          <a:p>
            <a:pPr>
              <a:buNone/>
            </a:pPr>
            <a:r>
              <a:rPr lang="en-US" sz="2400" dirty="0" smtClean="0"/>
              <a:t>		13		13</a:t>
            </a:r>
          </a:p>
          <a:p>
            <a:pPr>
              <a:buNone/>
            </a:pPr>
            <a:r>
              <a:rPr lang="en-US" sz="2400" dirty="0" smtClean="0"/>
              <a:t>		17		17</a:t>
            </a:r>
          </a:p>
          <a:p>
            <a:pPr>
              <a:buNone/>
            </a:pPr>
            <a:r>
              <a:rPr lang="en-US" sz="2400" dirty="0" smtClean="0"/>
              <a:t>		19		19</a:t>
            </a:r>
          </a:p>
          <a:p>
            <a:pPr>
              <a:buNone/>
            </a:pPr>
            <a:r>
              <a:rPr lang="en-US" sz="2400" dirty="0" smtClean="0"/>
              <a:t>		23		23</a:t>
            </a:r>
          </a:p>
          <a:p>
            <a:pPr>
              <a:buNone/>
            </a:pPr>
            <a:r>
              <a:rPr lang="en-US" sz="2400" dirty="0" smtClean="0"/>
              <a:t>		25</a:t>
            </a:r>
          </a:p>
          <a:p>
            <a:pPr>
              <a:buNone/>
            </a:pPr>
            <a:r>
              <a:rPr lang="en-US" sz="2400" dirty="0" smtClean="0"/>
              <a:t>		29		29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can we refine our technique to find twin primes?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U30 = {1, 7, 11, 13, 17, 19, 23, 29}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 = {11, 17, 29}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30*n + o are possibilities for the smaller of a twin prime pair.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90800" y="28956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0" y="28956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2600" y="28956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002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 figure of merit is the ratio of candidates to search space.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{smaller twins} </a:t>
            </a:r>
            <a:r>
              <a:rPr lang="az-Cyrl-AZ" dirty="0" smtClean="0"/>
              <a:t>С</a:t>
            </a:r>
            <a:r>
              <a:rPr lang="en-US" dirty="0" smtClean="0"/>
              <a:t> { 6*n+5 | n </a:t>
            </a:r>
            <a:r>
              <a:rPr lang="az-Cyrl-AZ" dirty="0" smtClean="0"/>
              <a:t>С</a:t>
            </a:r>
            <a:r>
              <a:rPr lang="en-US" dirty="0" smtClean="0"/>
              <a:t> </a:t>
            </a:r>
            <a:r>
              <a:rPr lang="en-US" b="1" dirty="0" smtClean="0"/>
              <a:t>Z</a:t>
            </a:r>
            <a:r>
              <a:rPr lang="en-US" dirty="0" smtClean="0"/>
              <a:t> }</a:t>
            </a:r>
          </a:p>
          <a:p>
            <a:pPr>
              <a:buNone/>
            </a:pPr>
            <a:r>
              <a:rPr lang="en-US" dirty="0" smtClean="0"/>
              <a:t>{smaller twins} </a:t>
            </a:r>
            <a:r>
              <a:rPr lang="az-Cyrl-AZ" dirty="0" smtClean="0"/>
              <a:t>С</a:t>
            </a:r>
            <a:r>
              <a:rPr lang="en-US" dirty="0" smtClean="0"/>
              <a:t> { 30*n + {11, 17, 29} | n </a:t>
            </a:r>
            <a:r>
              <a:rPr lang="az-Cyrl-AZ" dirty="0" smtClean="0"/>
              <a:t>С</a:t>
            </a:r>
            <a:r>
              <a:rPr lang="en-US" dirty="0" smtClean="0"/>
              <a:t> </a:t>
            </a:r>
            <a:r>
              <a:rPr lang="en-US" b="1" dirty="0" smtClean="0"/>
              <a:t>Z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fom</a:t>
            </a:r>
            <a:r>
              <a:rPr lang="en-US" baseline="-25000" dirty="0" smtClean="0"/>
              <a:t>1</a:t>
            </a:r>
            <a:r>
              <a:rPr lang="en-US" dirty="0" smtClean="0"/>
              <a:t> = 1/6 = 0.166</a:t>
            </a:r>
          </a:p>
          <a:p>
            <a:pPr>
              <a:buNone/>
            </a:pPr>
            <a:r>
              <a:rPr lang="en-US" dirty="0" smtClean="0"/>
              <a:t>fom</a:t>
            </a:r>
            <a:r>
              <a:rPr lang="en-US" baseline="-25000" dirty="0" smtClean="0"/>
              <a:t>2</a:t>
            </a:r>
            <a:r>
              <a:rPr lang="en-US" dirty="0" smtClean="0"/>
              <a:t> = 3/30 = 0.1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can be repeated to search in U210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constellations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			For example</a:t>
            </a:r>
          </a:p>
          <a:p>
            <a:pPr>
              <a:buNone/>
            </a:pPr>
            <a:r>
              <a:rPr lang="en-US" dirty="0" smtClean="0"/>
              <a:t>m = multiplier				6</a:t>
            </a:r>
          </a:p>
          <a:p>
            <a:pPr>
              <a:buNone/>
            </a:pPr>
            <a:r>
              <a:rPr lang="en-US" dirty="0" smtClean="0"/>
              <a:t>n = variable to search			n</a:t>
            </a:r>
          </a:p>
          <a:p>
            <a:pPr>
              <a:buNone/>
            </a:pPr>
            <a:r>
              <a:rPr lang="en-US" dirty="0" smtClean="0"/>
              <a:t>o = offset vector				5</a:t>
            </a:r>
          </a:p>
          <a:p>
            <a:pPr>
              <a:buNone/>
            </a:pPr>
            <a:r>
              <a:rPr lang="en-US" dirty="0" smtClean="0"/>
              <a:t>p = pattern vector			[0, 2]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Ask Maple – isprime (m*n + o + p)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Some constellations are subsets of other ones.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[0, 2] 		2</a:t>
            </a:r>
          </a:p>
          <a:p>
            <a:pPr>
              <a:buNone/>
            </a:pPr>
            <a:r>
              <a:rPr lang="en-US" dirty="0" smtClean="0"/>
              <a:t>[0, 4, 6]	4	2</a:t>
            </a:r>
          </a:p>
          <a:p>
            <a:pPr>
              <a:buNone/>
            </a:pPr>
            <a:r>
              <a:rPr lang="en-US" dirty="0" smtClean="0"/>
              <a:t>[0, 2, 6]		2	4</a:t>
            </a:r>
          </a:p>
          <a:p>
            <a:pPr>
              <a:buNone/>
            </a:pPr>
            <a:r>
              <a:rPr lang="en-US" smtClean="0"/>
              <a:t>[0, 2, 6, 8]		2	4	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prime counting function π(</a:t>
            </a:r>
            <a:r>
              <a:rPr lang="en-US" i="1" dirty="0" smtClean="0"/>
              <a:t>x</a:t>
            </a:r>
            <a:r>
              <a:rPr lang="en-US" dirty="0" smtClean="0"/>
              <a:t>) is the number of primes less than or equal to x.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x		 π(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1		0</a:t>
            </a:r>
          </a:p>
          <a:p>
            <a:pPr>
              <a:buNone/>
            </a:pPr>
            <a:r>
              <a:rPr lang="en-US" dirty="0" smtClean="0"/>
              <a:t>2		1</a:t>
            </a:r>
          </a:p>
          <a:p>
            <a:pPr>
              <a:buNone/>
            </a:pPr>
            <a:r>
              <a:rPr lang="en-US" dirty="0" smtClean="0"/>
              <a:t>3		2</a:t>
            </a:r>
          </a:p>
          <a:p>
            <a:pPr>
              <a:buNone/>
            </a:pPr>
            <a:r>
              <a:rPr lang="en-US" dirty="0" smtClean="0"/>
              <a:t>4		2</a:t>
            </a:r>
          </a:p>
          <a:p>
            <a:pPr>
              <a:buNone/>
            </a:pPr>
            <a:r>
              <a:rPr lang="en-US" dirty="0" smtClean="0"/>
              <a:t>5		3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143000" y="2590800"/>
            <a:ext cx="0" cy="3429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31242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Second Hardy–</a:t>
            </a:r>
            <a:r>
              <a:rPr lang="en-US" dirty="0" err="1" smtClean="0"/>
              <a:t>Littlewood</a:t>
            </a:r>
            <a:r>
              <a:rPr lang="en-US" dirty="0" smtClean="0"/>
              <a:t> conjecture state that the densest set of n primes is the first n primes.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Said another way,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π(</a:t>
            </a:r>
            <a:r>
              <a:rPr lang="en-US" i="1" dirty="0" smtClean="0"/>
              <a:t>x</a:t>
            </a:r>
            <a:r>
              <a:rPr lang="en-US" dirty="0" smtClean="0"/>
              <a:t>) ≥ π(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y</a:t>
            </a:r>
            <a:r>
              <a:rPr lang="en-US" dirty="0" smtClean="0"/>
              <a:t>) - π(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believe this conjecture is false.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first Hardy-</a:t>
            </a:r>
            <a:r>
              <a:rPr lang="en-US" dirty="0" err="1" smtClean="0"/>
              <a:t>Littlewood</a:t>
            </a:r>
            <a:r>
              <a:rPr lang="en-US" dirty="0" smtClean="0"/>
              <a:t> conjecture states that constellations of arbitrary length exist and gives an asymptotic formula for their density.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1974, Richards proved that the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conjectures cannot both be true.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π(3159) = 446</a:t>
            </a:r>
          </a:p>
          <a:p>
            <a:pPr>
              <a:buNone/>
            </a:pPr>
            <a:r>
              <a:rPr lang="en-US" dirty="0" smtClean="0"/>
              <a:t>but a pattern of 447 primes theoretically exists</a:t>
            </a:r>
          </a:p>
          <a:p>
            <a:pPr>
              <a:buNone/>
            </a:pPr>
            <a:r>
              <a:rPr lang="en-US" dirty="0" smtClean="0"/>
              <a:t>with width 3159.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However, nobody has found a constellation of length 20 yet.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Finding a constellation of length 447 takes too much computer power to quickly.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Prime Constellations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Probably wont be found for 50 more years</a:t>
            </a:r>
          </a:p>
          <a:p>
            <a:r>
              <a:rPr lang="en-US" dirty="0" smtClean="0"/>
              <a:t>Have length 447 and greater</a:t>
            </a:r>
          </a:p>
          <a:p>
            <a:r>
              <a:rPr lang="en-US" dirty="0" smtClean="0"/>
              <a:t>Are constellations of length n and are denser than the first n primes.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and explanation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Maple Code</a:t>
            </a:r>
          </a:p>
          <a:p>
            <a:r>
              <a:rPr lang="en-US" dirty="0" smtClean="0"/>
              <a:t>Connection with Hardy-</a:t>
            </a:r>
            <a:r>
              <a:rPr lang="en-US" dirty="0" err="1" smtClean="0"/>
              <a:t>Littlewood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conjecture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Constellations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nstellations of lenght 447 and mo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74986"/>
            <a:ext cx="8610600" cy="6584577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Since I have extra time…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I will talk about the computational number theory of Fermat numbers.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Fermat numbers are defined as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F(m) = 2^(2</a:t>
            </a:r>
            <a:r>
              <a:rPr lang="en-US" baseline="30000" dirty="0" smtClean="0"/>
              <a:t>m</a:t>
            </a:r>
            <a:r>
              <a:rPr lang="en-US" dirty="0" smtClean="0"/>
              <a:t>)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m		F(m)</a:t>
            </a:r>
          </a:p>
          <a:p>
            <a:pPr>
              <a:buNone/>
            </a:pPr>
            <a:r>
              <a:rPr lang="en-US" sz="2800" dirty="0" smtClean="0"/>
              <a:t>0		3</a:t>
            </a:r>
          </a:p>
          <a:p>
            <a:pPr>
              <a:buNone/>
            </a:pPr>
            <a:r>
              <a:rPr lang="en-US" sz="2800" dirty="0" smtClean="0"/>
              <a:t>1		5</a:t>
            </a:r>
          </a:p>
          <a:p>
            <a:pPr>
              <a:buNone/>
            </a:pPr>
            <a:r>
              <a:rPr lang="en-US" sz="2800" dirty="0" smtClean="0"/>
              <a:t>2		17</a:t>
            </a:r>
          </a:p>
          <a:p>
            <a:pPr>
              <a:buNone/>
            </a:pPr>
            <a:r>
              <a:rPr lang="en-US" sz="2800" dirty="0" smtClean="0"/>
              <a:t>3		256</a:t>
            </a:r>
          </a:p>
          <a:p>
            <a:pPr>
              <a:buNone/>
            </a:pPr>
            <a:r>
              <a:rPr lang="en-US" sz="2800" dirty="0" smtClean="0"/>
              <a:t>4		65537			prime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2819400"/>
            <a:ext cx="0" cy="2971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81000" y="33528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There are no known prime Fermat numbers greater than F(4).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Euler showed that if a Fermat number F(m) has a factor, it must have the form</a:t>
            </a:r>
          </a:p>
          <a:p>
            <a:pPr>
              <a:buNone/>
            </a:pPr>
            <a:r>
              <a:rPr lang="en-US" dirty="0" smtClean="0"/>
              <a:t>	k.2</a:t>
            </a:r>
            <a:r>
              <a:rPr lang="en-US" baseline="30000" dirty="0" smtClean="0"/>
              <a:t>n</a:t>
            </a:r>
            <a:r>
              <a:rPr lang="en-US" dirty="0" smtClean="0"/>
              <a:t>+1, where n </a:t>
            </a:r>
            <a:r>
              <a:rPr lang="en-US" u="sng" dirty="0" smtClean="0"/>
              <a:t>&gt;</a:t>
            </a:r>
            <a:r>
              <a:rPr lang="en-US" dirty="0" smtClean="0"/>
              <a:t> m+2</a:t>
            </a:r>
          </a:p>
          <a:p>
            <a:pPr>
              <a:buNone/>
            </a:pPr>
            <a:r>
              <a:rPr lang="en-US" dirty="0" smtClean="0"/>
              <a:t>Where k and n are integer constants.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Euler found that 641 divides F(5).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People have used computers to factor Fermat numbers.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F(5)..F(32) have been shown to be composite.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F(24) has 5,050,446 digits and has been shown to be composite, but no factor has been found.  Richard Crandall helped do this.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 numbers grow quickly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n</a:t>
            </a:r>
            <a:r>
              <a:rPr lang="pt-BR" dirty="0" smtClean="0"/>
              <a:t> 		</a:t>
            </a:r>
            <a:r>
              <a:rPr lang="pt-BR" dirty="0" smtClean="0">
                <a:solidFill>
                  <a:srgbClr val="000000"/>
                </a:solidFill>
              </a:rPr>
              <a:t>digits in F(n)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		ceiling(2^n*log10(2))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2</a:t>
            </a:r>
            <a:r>
              <a:rPr lang="pt-BR" dirty="0" smtClean="0"/>
              <a:t> 		</a:t>
            </a:r>
            <a:r>
              <a:rPr lang="pt-BR" dirty="0" smtClean="0">
                <a:solidFill>
                  <a:srgbClr val="000000"/>
                </a:solidFill>
              </a:rPr>
              <a:t>2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3</a:t>
            </a:r>
            <a:r>
              <a:rPr lang="pt-BR" dirty="0" smtClean="0"/>
              <a:t> 		</a:t>
            </a:r>
            <a:r>
              <a:rPr lang="pt-BR" dirty="0" smtClean="0">
                <a:solidFill>
                  <a:srgbClr val="000000"/>
                </a:solidFill>
              </a:rPr>
              <a:t>3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4</a:t>
            </a:r>
            <a:r>
              <a:rPr lang="pt-BR" dirty="0" smtClean="0"/>
              <a:t> 		</a:t>
            </a:r>
            <a:r>
              <a:rPr lang="pt-BR" dirty="0" smtClean="0">
                <a:solidFill>
                  <a:srgbClr val="000000"/>
                </a:solidFill>
              </a:rPr>
              <a:t>5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>
                <a:solidFill>
                  <a:srgbClr val="000000"/>
                </a:solidFill>
              </a:rPr>
              <a:t>5</a:t>
            </a:r>
            <a:r>
              <a:rPr lang="pt-BR" dirty="0" smtClean="0"/>
              <a:t> 		</a:t>
            </a:r>
            <a:r>
              <a:rPr lang="pt-BR" dirty="0" smtClean="0">
                <a:solidFill>
                  <a:srgbClr val="000000"/>
                </a:solidFill>
              </a:rPr>
              <a:t>10</a:t>
            </a:r>
          </a:p>
          <a:p>
            <a:pPr>
              <a:buNone/>
            </a:pPr>
            <a:r>
              <a:rPr lang="en-US" dirty="0" smtClean="0"/>
              <a:t>34	 5.2E+09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143000" y="1752600"/>
            <a:ext cx="0" cy="403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" y="28194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If you want to help find Fermat factors, go to</a:t>
            </a:r>
          </a:p>
          <a:p>
            <a:pPr>
              <a:buNone/>
            </a:pPr>
            <a:r>
              <a:rPr lang="en-US" dirty="0" smtClean="0"/>
              <a:t>Fermatsearch.com</a:t>
            </a:r>
          </a:p>
          <a:p>
            <a:pPr>
              <a:buNone/>
            </a:pPr>
            <a:r>
              <a:rPr lang="en-US" dirty="0" smtClean="0"/>
              <a:t>Download the software and choose a search range.</a:t>
            </a:r>
          </a:p>
          <a:p>
            <a:pPr>
              <a:buNone/>
            </a:pPr>
            <a:r>
              <a:rPr lang="en-US" dirty="0" smtClean="0"/>
              <a:t>There are about 20 active searchers in the world, and about 5 factors are found per year.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hlinkClick r:id="rId2"/>
              </a:rPr>
              <a:t>http://anthony.d.forbes.googlepages.com/ktuplets.htm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 encyclopedia of record constellations</a:t>
            </a:r>
          </a:p>
          <a:p>
            <a:r>
              <a:rPr lang="en-US" sz="2800" dirty="0" smtClean="0">
                <a:hlinkClick r:id="rId3"/>
              </a:rPr>
              <a:t>http://www.opertech.com/primes/k-tuples.html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Tabulates length of constellations</a:t>
            </a:r>
          </a:p>
          <a:p>
            <a:r>
              <a:rPr lang="en-US" sz="2800" dirty="0" smtClean="0">
                <a:hlinkClick r:id="rId4"/>
              </a:rPr>
              <a:t>http://www.fermatsearch.org/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search for Fermat number divisors</a:t>
            </a:r>
          </a:p>
          <a:p>
            <a:r>
              <a:rPr lang="en-US" sz="2400" dirty="0" smtClean="0">
                <a:hlinkClick r:id="rId5"/>
              </a:rPr>
              <a:t>https://sites.google.com/site/mattc1anderson/home-1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My Constellation Finder, written in Maple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2697162"/>
          </a:xfrm>
        </p:spPr>
        <p:txBody>
          <a:bodyPr>
            <a:noAutofit/>
          </a:bodyPr>
          <a:lstStyle/>
          <a:p>
            <a:r>
              <a:rPr lang="en-US" sz="15000" dirty="0" smtClean="0"/>
              <a:t>The End</a:t>
            </a:r>
            <a:endParaRPr lang="en-US" sz="15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Prime Constellations are repeatable patterns of prime numbers that are as dense as possible.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For example {p, p+2} </a:t>
            </a:r>
          </a:p>
          <a:p>
            <a:pPr>
              <a:buNone/>
            </a:pPr>
            <a:r>
              <a:rPr lang="en-US" dirty="0" smtClean="0"/>
              <a:t>is a prime constellation of length 2.  </a:t>
            </a:r>
          </a:p>
          <a:p>
            <a:pPr>
              <a:buNone/>
            </a:pPr>
            <a:r>
              <a:rPr lang="en-US" dirty="0" smtClean="0"/>
              <a:t>It represents twin primes. </a:t>
            </a:r>
          </a:p>
          <a:p>
            <a:pPr>
              <a:buNone/>
            </a:pPr>
            <a:r>
              <a:rPr lang="en-US" dirty="0" smtClean="0"/>
              <a:t>Another way of writing {p, p+2} is [0,2].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Prime Constellations are repeatable </a:t>
            </a:r>
            <a:r>
              <a:rPr lang="en-US" u="sng" dirty="0" smtClean="0"/>
              <a:t>patterns</a:t>
            </a:r>
            <a:r>
              <a:rPr lang="en-US" dirty="0" smtClean="0"/>
              <a:t> of prime numbers that are as dense as possible.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 general pattern of prime numbers is</a:t>
            </a:r>
          </a:p>
          <a:p>
            <a:pPr>
              <a:buNone/>
            </a:pPr>
            <a:r>
              <a:rPr lang="en-US" dirty="0" smtClean="0"/>
              <a:t>{p, p+o</a:t>
            </a:r>
            <a:r>
              <a:rPr lang="en-US" baseline="-25000" dirty="0" smtClean="0"/>
              <a:t>1</a:t>
            </a:r>
            <a:r>
              <a:rPr lang="en-US" dirty="0" smtClean="0"/>
              <a:t>, p+o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  <a:r>
              <a:rPr lang="en-US" dirty="0" err="1" smtClean="0"/>
              <a:t>p+o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dirty="0" smtClean="0"/>
              <a:t> are the offsets.</a:t>
            </a:r>
          </a:p>
          <a:p>
            <a:pPr>
              <a:buNone/>
            </a:pPr>
            <a:r>
              <a:rPr lang="en-US" dirty="0" smtClean="0"/>
              <a:t>The primes are ordered smallest to largest.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Prime Constellations are </a:t>
            </a:r>
            <a:r>
              <a:rPr lang="en-US" u="sng" dirty="0" smtClean="0"/>
              <a:t>repeatable</a:t>
            </a:r>
            <a:r>
              <a:rPr lang="en-US" dirty="0" smtClean="0"/>
              <a:t> </a:t>
            </a:r>
            <a:r>
              <a:rPr lang="en-US" u="sng" dirty="0" smtClean="0"/>
              <a:t>patterns</a:t>
            </a:r>
            <a:r>
              <a:rPr lang="en-US" dirty="0" smtClean="0"/>
              <a:t> of prime numbers that are as dense as possible.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repeatable pattern of length k does not contain all possible remainders for any prime p&lt;k.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For example [0, 1] contains both even and odd numbers.  {2, 3} are the only primes that satisfy this pattern.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Since all primes greater than 2 are odd, a repeatable pattern starting with 0 must contain only even numbers.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 of repeatable patterns– </a:t>
            </a:r>
          </a:p>
          <a:p>
            <a:pPr>
              <a:buNone/>
            </a:pPr>
            <a:r>
              <a:rPr lang="en-US" dirty="0" smtClean="0"/>
              <a:t>[0, 2]</a:t>
            </a:r>
          </a:p>
          <a:p>
            <a:pPr>
              <a:buNone/>
            </a:pPr>
            <a:r>
              <a:rPr lang="en-US" dirty="0" smtClean="0"/>
              <a:t>[0, 4]</a:t>
            </a:r>
          </a:p>
          <a:p>
            <a:pPr>
              <a:buNone/>
            </a:pPr>
            <a:r>
              <a:rPr lang="en-US" dirty="0" smtClean="0"/>
              <a:t>[0, 6]</a:t>
            </a:r>
          </a:p>
          <a:p>
            <a:pPr>
              <a:buNone/>
            </a:pPr>
            <a:r>
              <a:rPr lang="en-US" dirty="0" smtClean="0"/>
              <a:t>[0, 2, 6]</a:t>
            </a:r>
          </a:p>
          <a:p>
            <a:pPr>
              <a:buNone/>
            </a:pPr>
            <a:r>
              <a:rPr lang="en-US" dirty="0" smtClean="0"/>
              <a:t>[0, 4, 6]</a:t>
            </a:r>
          </a:p>
          <a:p>
            <a:pPr>
              <a:buNone/>
            </a:pPr>
            <a:r>
              <a:rPr lang="en-US" dirty="0" smtClean="0"/>
              <a:t>Note [0, 2, 4] is not repeatable because of divisibility by 3.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Prime Constellations are repeatable patterns of prime numbers that are </a:t>
            </a:r>
            <a:r>
              <a:rPr lang="en-US" u="sng" dirty="0" smtClean="0"/>
              <a:t>as dense as possible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 repeatable pattern of length k is as dense as possible when the largest prime minus the smallest prime in the pattern is a minimum.</a:t>
            </a:r>
          </a:p>
          <a:p>
            <a:pPr>
              <a:buNone/>
            </a:pPr>
            <a:r>
              <a:rPr lang="en-US" dirty="0" smtClean="0"/>
              <a:t>[0, 2, 6] is a pattern of length 3 and the largest minus the smallest prime is 6.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/>
              <a:t>n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rimorial</a:t>
            </a:r>
            <a:r>
              <a:rPr lang="en-US" dirty="0" smtClean="0"/>
              <a:t> is the product of the first n primes.</a:t>
            </a:r>
          </a:p>
          <a:p>
            <a:pPr>
              <a:buNone/>
            </a:pPr>
            <a:r>
              <a:rPr lang="en-US" dirty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primorial</a:t>
            </a:r>
            <a:r>
              <a:rPr lang="en-US" dirty="0" smtClean="0"/>
              <a:t> is written n#.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		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 	n#</a:t>
            </a:r>
          </a:p>
          <a:p>
            <a:pPr>
              <a:buNone/>
            </a:pPr>
            <a:r>
              <a:rPr lang="en-US" dirty="0" smtClean="0"/>
              <a:t>1		2	2</a:t>
            </a:r>
          </a:p>
          <a:p>
            <a:pPr>
              <a:buNone/>
            </a:pPr>
            <a:r>
              <a:rPr lang="en-US" dirty="0" smtClean="0"/>
              <a:t>2		3	6</a:t>
            </a:r>
          </a:p>
          <a:p>
            <a:pPr>
              <a:buNone/>
            </a:pPr>
            <a:r>
              <a:rPr lang="en-US" dirty="0" smtClean="0"/>
              <a:t>3		5	30</a:t>
            </a:r>
          </a:p>
          <a:p>
            <a:pPr>
              <a:buNone/>
            </a:pPr>
            <a:r>
              <a:rPr lang="en-US" dirty="0" smtClean="0"/>
              <a:t>4		7	210</a:t>
            </a:r>
          </a:p>
          <a:p>
            <a:pPr>
              <a:buNone/>
            </a:pPr>
            <a:r>
              <a:rPr lang="en-US" dirty="0" smtClean="0"/>
              <a:t>5		11	2310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2590800"/>
            <a:ext cx="0" cy="3657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2590800"/>
            <a:ext cx="0" cy="3657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3200400"/>
            <a:ext cx="2514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to find twin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and 5 are relatively prime to 6.</a:t>
            </a:r>
          </a:p>
          <a:p>
            <a:pPr>
              <a:buNone/>
            </a:pPr>
            <a:r>
              <a:rPr lang="en-US" dirty="0" smtClean="0"/>
              <a:t>All primes greater than 3 have remainder 1 or 5 when divided by 6.</a:t>
            </a:r>
          </a:p>
          <a:p>
            <a:pPr>
              <a:buNone/>
            </a:pPr>
            <a:r>
              <a:rPr lang="en-US" dirty="0" smtClean="0"/>
              <a:t>The set of units mod 6, U6 = {1, 5}</a:t>
            </a:r>
          </a:p>
          <a:p>
            <a:pPr>
              <a:buNone/>
            </a:pPr>
            <a:r>
              <a:rPr lang="en-US" dirty="0" smtClean="0"/>
              <a:t>Twin primes greater than 3, must have remainder 5 mod 6.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951</Words>
  <Application>Microsoft Office PowerPoint</Application>
  <PresentationFormat>On-screen Show (4:3)</PresentationFormat>
  <Paragraphs>185</Paragraphs>
  <Slides>28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Big Prime Constellations</vt:lpstr>
      <vt:lpstr>Prime Constellations</vt:lpstr>
      <vt:lpstr>Slide 3</vt:lpstr>
      <vt:lpstr>Slide 4</vt:lpstr>
      <vt:lpstr>Slide 5</vt:lpstr>
      <vt:lpstr>Slide 6</vt:lpstr>
      <vt:lpstr>Slide 7</vt:lpstr>
      <vt:lpstr>Slide 8</vt:lpstr>
      <vt:lpstr>Method to find twin primes</vt:lpstr>
      <vt:lpstr>Slide 10</vt:lpstr>
      <vt:lpstr>Slide 11</vt:lpstr>
      <vt:lpstr>Slide 12</vt:lpstr>
      <vt:lpstr>Finding constellations</vt:lpstr>
      <vt:lpstr>Slide 14</vt:lpstr>
      <vt:lpstr>Slide 15</vt:lpstr>
      <vt:lpstr>Slide 16</vt:lpstr>
      <vt:lpstr>Slide 17</vt:lpstr>
      <vt:lpstr>Slide 18</vt:lpstr>
      <vt:lpstr>Big Prime Constellations</vt:lpstr>
      <vt:lpstr>Slide 20</vt:lpstr>
      <vt:lpstr>Slide 21</vt:lpstr>
      <vt:lpstr>Slide 22</vt:lpstr>
      <vt:lpstr>Slide 23</vt:lpstr>
      <vt:lpstr>Slide 24</vt:lpstr>
      <vt:lpstr>Fermat numbers grow quickly</vt:lpstr>
      <vt:lpstr>Slide 26</vt:lpstr>
      <vt:lpstr>References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Prime Constellations</dc:title>
  <dc:creator>Matt Anderson</dc:creator>
  <cp:lastModifiedBy>Matt Anderson</cp:lastModifiedBy>
  <cp:revision>19</cp:revision>
  <dcterms:created xsi:type="dcterms:W3CDTF">2012-02-16T03:13:34Z</dcterms:created>
  <dcterms:modified xsi:type="dcterms:W3CDTF">2012-02-25T12:35:25Z</dcterms:modified>
</cp:coreProperties>
</file>