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2" r:id="rId5"/>
    <p:sldId id="287" r:id="rId6"/>
    <p:sldId id="288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98" r:id="rId17"/>
    <p:sldId id="299" r:id="rId18"/>
    <p:sldId id="300" r:id="rId19"/>
    <p:sldId id="301" r:id="rId20"/>
    <p:sldId id="302" r:id="rId21"/>
    <p:sldId id="258" r:id="rId22"/>
    <p:sldId id="260" r:id="rId23"/>
    <p:sldId id="261" r:id="rId24"/>
    <p:sldId id="274" r:id="rId25"/>
    <p:sldId id="286" r:id="rId26"/>
    <p:sldId id="297" r:id="rId27"/>
    <p:sldId id="275" r:id="rId28"/>
    <p:sldId id="289" r:id="rId29"/>
    <p:sldId id="290" r:id="rId30"/>
    <p:sldId id="263" r:id="rId31"/>
    <p:sldId id="269" r:id="rId32"/>
    <p:sldId id="264" r:id="rId33"/>
    <p:sldId id="268" r:id="rId34"/>
    <p:sldId id="267" r:id="rId35"/>
    <p:sldId id="291" r:id="rId36"/>
    <p:sldId id="265" r:id="rId37"/>
    <p:sldId id="276" r:id="rId38"/>
    <p:sldId id="266" r:id="rId39"/>
    <p:sldId id="303" r:id="rId40"/>
    <p:sldId id="270" r:id="rId41"/>
    <p:sldId id="271" r:id="rId42"/>
    <p:sldId id="292" r:id="rId43"/>
    <p:sldId id="293" r:id="rId44"/>
    <p:sldId id="296" r:id="rId45"/>
    <p:sldId id="294" r:id="rId46"/>
    <p:sldId id="295" r:id="rId47"/>
    <p:sldId id="272" r:id="rId48"/>
    <p:sldId id="273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E6290B-81BF-DBF7-5B16-6BCA550DEA88}" v="481" dt="2026-07-08T20:42:21.677"/>
    <p1510:client id="{F45AE806-9A47-46DF-A767-E54E28A9D583}" v="28" dt="2026-07-08T20:27:21.6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6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ng.com/videos/riverview/relatedvideo?q=math+einstein+shape+tiling" TargetMode="External"/><Relationship Id="rId2" Type="http://schemas.openxmlformats.org/officeDocument/2006/relationships/hyperlink" Target="https://www.scientificamerican.com/article/newfound-mathematical-einstein-shape-creates-a-never-repeating-pattern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ath.libretexts.org/Bookshelves/Arithmetic_and_Basic_Math/Basic_Math_(Grade_6)/01:_Area_and_Surface_Area/01:_Lessons_Reasoning_to_Find_Area/1.01:_Tiling_the_Plane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Some ways to tile the plane 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/>
              <a:t>By</a:t>
            </a:r>
          </a:p>
          <a:p>
            <a:r>
              <a:rPr lang="en-US" dirty="0"/>
              <a:t>Matt C Anderson</a:t>
            </a:r>
          </a:p>
          <a:p>
            <a:r>
              <a:rPr lang="en-US" dirty="0"/>
              <a:t>2026</a:t>
            </a:r>
          </a:p>
          <a:p>
            <a:r>
              <a:rPr lang="en-US" dirty="0"/>
              <a:t>Here in Oregon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02FC4-E7BB-F404-0E3C-DA6E7825D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DF9892A-D784-B3C6-81CF-4680283C5A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603" y="1025495"/>
            <a:ext cx="7224404" cy="539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971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28958-81B9-D8B3-762F-B22895F55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FDDAC13-ED27-C5C9-2940-068BC36C9D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205" y="1119499"/>
            <a:ext cx="5280315" cy="5280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3479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EC64F-340E-FE95-C758-3AC9BEB19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4D71AE5-5A83-34D3-863E-8C1CA5CF14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549" y="1297310"/>
            <a:ext cx="7255378" cy="5225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0422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1310A-E806-04B1-D66A-79E4BF7A1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5E7AE8B-C0E9-B1C2-B2DE-E448C803BE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688" y="534594"/>
            <a:ext cx="4418175" cy="6089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77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5A6B6-410C-485D-29D4-70860DC9E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F9381A7-3600-A668-C783-A037789383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621" y="905710"/>
            <a:ext cx="7155073" cy="526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2729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C4F18-90B9-BEFB-2F57-FBA31A64F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66B6C28-8C24-2147-1D3B-22D4EB409D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7024" y="802318"/>
            <a:ext cx="5682953" cy="568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3592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B0700-B12B-1F9C-7CB3-4F473CB5E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some more pretty tiling with curves</a:t>
            </a:r>
            <a:br>
              <a:rPr lang="en-US" dirty="0"/>
            </a:br>
            <a:r>
              <a:rPr lang="en-US" dirty="0"/>
              <a:t>see the red, blue and yellow colors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E63C526-C5CD-497D-91DF-B42AA87E15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791" y="1854437"/>
            <a:ext cx="5937616" cy="4153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3340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44FCD-9683-A73E-9605-17A51DB78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4015"/>
          </a:xfrm>
        </p:spPr>
        <p:txBody>
          <a:bodyPr/>
          <a:lstStyle/>
          <a:p>
            <a:r>
              <a:rPr lang="en-US" dirty="0"/>
              <a:t>A three  sided     interlocking pattern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A69CD5B-2552-A905-3DF5-0016080691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490" y="1410056"/>
            <a:ext cx="6855059" cy="4794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8357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55A17-F617-EC83-D042-A7C20B1E1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pretty  flower looking pattern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744F48-F4BC-DFE5-821F-75208048DA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572" y="2042446"/>
            <a:ext cx="5986485" cy="4187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8184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5973F-C947-535B-3ABC-0D55FAEEB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Here, four shapes meet at a point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55133FB-B95F-3B67-216D-0C45777103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545" y="2008262"/>
            <a:ext cx="3760139" cy="416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128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B0940-50AA-E3D9-BACF-1D28EB723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Start with squares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56CF3-8051-4DEB-73A6-95282334D0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Squares can form a simple pattern, that fill a space</a:t>
            </a:r>
          </a:p>
          <a:p>
            <a:r>
              <a:rPr lang="en-US" dirty="0"/>
              <a:t>Squares have four right angles</a:t>
            </a:r>
          </a:p>
          <a:p>
            <a:r>
              <a:rPr lang="en-US" dirty="0"/>
              <a:t>Squares also have all four sides , all the same length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2089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E5F27-C283-3015-6CBD-21B5A208F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pattern has curves and cusps</a:t>
            </a:r>
            <a:br>
              <a:rPr lang="en-US" dirty="0"/>
            </a:br>
            <a:r>
              <a:rPr lang="en-US" dirty="0"/>
              <a:t>looks like leaves   Also, 3 lines meet at </a:t>
            </a:r>
            <a:r>
              <a:rPr lang="en-US"/>
              <a:t>a point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860ED93-C25E-E1C0-C2FF-E3D6E0CBE5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6505" y="2217968"/>
            <a:ext cx="5796640" cy="4054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113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9C55E-D4AE-5FC9-08FD-ED7319C2D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Next comes rectangles 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FD75FD-DF4F-EBAE-0A2A-9460F357FF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Rectangles can form a similar pattern to squares</a:t>
            </a:r>
          </a:p>
          <a:p>
            <a:r>
              <a:rPr lang="en-US" dirty="0"/>
              <a:t>Rect</a:t>
            </a:r>
            <a:r>
              <a:rPr lang="en-US"/>
              <a:t>angles have four right angles</a:t>
            </a:r>
          </a:p>
          <a:p>
            <a:r>
              <a:rPr lang="en-US" dirty="0"/>
              <a:t>Rectangles have two pairs of parallel si</a:t>
            </a:r>
            <a:r>
              <a:rPr lang="en-US"/>
              <a:t>des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/>
              <a:t>All four angles of a rectangle measure 90 degrees</a:t>
            </a:r>
          </a:p>
          <a:p>
            <a:pPr marL="0" indent="0">
              <a:buNone/>
            </a:pPr>
            <a:r>
              <a:rPr lang="en-US" dirty="0"/>
              <a:t>There can be two different side leng</a:t>
            </a:r>
            <a:r>
              <a:rPr lang="en-US"/>
              <a:t>ths in a rectangle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3913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A3FC1-2A12-711D-3412-5BF60471A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See this rectangle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5DB6D64-93AC-4B31-B623-64F6103AFA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37215" y="1713480"/>
            <a:ext cx="4974770" cy="5018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1749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F2C4A-FC99-7FFC-3C52-992F71925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fun rect</a:t>
            </a:r>
            <a:r>
              <a:rPr lang="en-US"/>
              <a:t>angular tiling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46515BE-B57E-98AB-D192-31D069B0DA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02895" y="1986757"/>
            <a:ext cx="6395809" cy="4493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5607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95197-E805-1446-6B74-091318B29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tiling of the plane is called </a:t>
            </a:r>
            <a:r>
              <a:rPr lang="en-US"/>
              <a:t>a tessellation.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B27BB2C-631C-9456-EC78-B5E406913B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2286794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1016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8AED9-CAAF-CB79-557B-25D252991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more tilling's (tessellations)</a:t>
            </a:r>
            <a:br>
              <a:rPr lang="en-US" dirty="0"/>
            </a:br>
            <a:r>
              <a:rPr lang="en-US" dirty="0"/>
              <a:t>note that the lines must touch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6B6BD58-9359-70D6-C88D-A8893F38DF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355" y="1687435"/>
            <a:ext cx="3537959" cy="4711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9439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E0F27-636D-6E4F-76A9-A8A867E46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9D59AF6-4CA4-1F8E-7AAD-CC50ABF9EB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240" y="1690688"/>
            <a:ext cx="6117133" cy="488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6541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796F4-97AE-E913-2A6F-2547E2CAC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Recall that a</a:t>
            </a:r>
            <a:r>
              <a:rPr lang="en-US" dirty="0"/>
              <a:t> </a:t>
            </a:r>
            <a:r>
              <a:rPr lang="en-US"/>
              <a:t> </a:t>
            </a:r>
            <a:r>
              <a:rPr lang="en-US" dirty="0"/>
              <a:t>tiling is called a tessellation.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0282CA-F578-2BA9-454A-45F9A2D8D1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mathematics, a tessellation (or tiling) is the arrangement of shapes on a plane so that they fit together perfectly without any gaps or overlaps. </a:t>
            </a:r>
          </a:p>
          <a:p>
            <a:endParaRPr lang="en-US" dirty="0"/>
          </a:p>
          <a:p>
            <a:r>
              <a:rPr lang="en-US" dirty="0"/>
              <a:t>Tessellations can be made from one or more polygons, such as triangles, squares, rectangles, or hexagons, and the pattern can extend infinitely in all directions </a:t>
            </a:r>
          </a:p>
        </p:txBody>
      </p:sp>
    </p:spTree>
    <p:extLst>
      <p:ext uri="{BB962C8B-B14F-4D97-AF65-F5344CB8AC3E}">
        <p14:creationId xmlns:p14="http://schemas.microsoft.com/office/powerpoint/2010/main" val="1902319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B0C50-216A-10AC-FF1E-E940E7943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tiling with a polygon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D795CC9-49F6-EA07-A92E-81907F24B5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267" y="1991170"/>
            <a:ext cx="5644403" cy="3948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2863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791A3-9C4E-0347-9996-E7E3CE172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tiling with a curved shape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A5ECFAE-E675-9EC4-826F-4DC2F9A28F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271" y="2085173"/>
            <a:ext cx="5838677" cy="404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270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33263-2237-87C9-B0E9-C72FB74FC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This is a square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726C7C1-BA9D-FB13-BD52-C74954812F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58202" y="1943894"/>
            <a:ext cx="4475597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9871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5BEC6-C6B4-1A83-3ABE-7DE9C8968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Mathematical kites and darts</a:t>
            </a:r>
            <a:br>
              <a:rPr lang="en-US" dirty="0"/>
            </a:br>
            <a:r>
              <a:rPr lang="en-US" dirty="0"/>
              <a:t>are geometric shapes</a:t>
            </a:r>
            <a:br>
              <a:rPr lang="en-US"/>
            </a:br>
            <a:r>
              <a:rPr lang="en-US"/>
              <a:t>notice </a:t>
            </a:r>
            <a:r>
              <a:rPr lang="en-US" dirty="0"/>
              <a:t>red and blue colors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C67B05C-B447-AF6E-017B-8CC81CD13E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461" y="2153541"/>
            <a:ext cx="8313786" cy="4025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0951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16E7C-2266-F8F7-2F0E-9B3B7E1D9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45C629-B55D-C00A-BC49-5501E24CA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Kites can be paired up</a:t>
            </a:r>
          </a:p>
          <a:p>
            <a:r>
              <a:rPr lang="en-US" dirty="0"/>
              <a:t>Kites and Darts can be arranged so that they fill the plane,</a:t>
            </a:r>
            <a:br>
              <a:rPr lang="en-US" dirty="0"/>
            </a:br>
            <a:r>
              <a:rPr lang="en-US" dirty="0"/>
              <a:t>with no overlaps and no gaps.</a:t>
            </a:r>
          </a:p>
        </p:txBody>
      </p:sp>
    </p:spTree>
    <p:extLst>
      <p:ext uri="{BB962C8B-B14F-4D97-AF65-F5344CB8AC3E}">
        <p14:creationId xmlns:p14="http://schemas.microsoft.com/office/powerpoint/2010/main" val="24559130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D3683-4171-E0DD-9798-352B70873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Kite and dart geometry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5FBB4D6-3B94-C22F-D53F-C3F778411A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862" y="2258219"/>
            <a:ext cx="7534275" cy="34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7900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C0C34D-7808-0E5E-B457-F9F917679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Kites and Darts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721C45-B9D7-7105-764A-8DD5AE0235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angles involve the golden ratio</a:t>
            </a:r>
            <a:br>
              <a:rPr lang="en-US" dirty="0"/>
            </a:br>
            <a:r>
              <a:rPr lang="en-US" dirty="0"/>
              <a:t>measured in radians</a:t>
            </a:r>
          </a:p>
          <a:p>
            <a:r>
              <a:rPr lang="en-US" dirty="0"/>
              <a:t>Also, the ratio of the side lengths is the golden ratio,</a:t>
            </a:r>
          </a:p>
          <a:p>
            <a:r>
              <a:rPr lang="en-US" dirty="0"/>
              <a:t>Golden Ratio is about 1.61</a:t>
            </a:r>
          </a:p>
          <a:p>
            <a:r>
              <a:rPr lang="en-US" dirty="0"/>
              <a:t>Golden ratio  is exactly (1+sqrt(5))/2.</a:t>
            </a:r>
          </a:p>
          <a:p>
            <a:endParaRPr lang="en-US" dirty="0"/>
          </a:p>
          <a:p>
            <a:r>
              <a:rPr lang="en-US" dirty="0"/>
              <a:t>Thanks to Roger Penrose for first finding these kites and darts.</a:t>
            </a:r>
            <a:br>
              <a:rPr lang="en-US" dirty="0"/>
            </a:br>
            <a:r>
              <a:rPr lang="en-US" dirty="0"/>
              <a:t>He investigated this in the 1970s</a:t>
            </a:r>
          </a:p>
        </p:txBody>
      </p:sp>
    </p:spTree>
    <p:extLst>
      <p:ext uri="{BB962C8B-B14F-4D97-AF65-F5344CB8AC3E}">
        <p14:creationId xmlns:p14="http://schemas.microsoft.com/office/powerpoint/2010/main" val="11271094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127F4-5387-CC41-8310-F6F0C7F35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Penrose Tiling</a:t>
            </a:r>
            <a:br>
              <a:rPr lang="en-US" dirty="0"/>
            </a:br>
            <a:r>
              <a:rPr lang="en-US" dirty="0"/>
              <a:t>with Kites and Darts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598AF85-A2B3-FAB5-C482-A4F7437BB5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850" y="1965533"/>
            <a:ext cx="5113318" cy="4324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2847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BE465-2644-D200-11E9-86F98EDA2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forming a tiling,</a:t>
            </a:r>
            <a:br>
              <a:rPr lang="en-US" dirty="0"/>
            </a:br>
            <a:r>
              <a:rPr lang="en-US" dirty="0"/>
              <a:t>kites can be paired up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938971-E110-ECAD-CC06-7FD7839383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Remember the five pointed star from the last slide</a:t>
            </a:r>
          </a:p>
          <a:p>
            <a:r>
              <a:rPr lang="en-US" dirty="0"/>
              <a:t>Also, there are two different side lengths</a:t>
            </a:r>
            <a:br>
              <a:rPr lang="en-US" dirty="0"/>
            </a:br>
            <a:r>
              <a:rPr lang="en-US" dirty="0"/>
              <a:t>for kites and darts</a:t>
            </a:r>
          </a:p>
          <a:p>
            <a:r>
              <a:rPr lang="en-US" dirty="0"/>
              <a:t>Again, thanks to Roger Penrose for finding them in the 1970s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Later, comes the one stone shape</a:t>
            </a:r>
            <a:br>
              <a:rPr lang="en-US" dirty="0"/>
            </a:br>
            <a:r>
              <a:rPr lang="en-US" dirty="0"/>
              <a:t>the “hat” with thirteen sides</a:t>
            </a:r>
            <a:br>
              <a:rPr lang="en-US" dirty="0"/>
            </a:br>
            <a:r>
              <a:rPr lang="en-US" dirty="0"/>
              <a:t>the , so called, “Einstein Shape”</a:t>
            </a:r>
          </a:p>
          <a:p>
            <a:pPr marL="0" indent="0">
              <a:buNone/>
            </a:pPr>
            <a:r>
              <a:rPr lang="en-US" dirty="0"/>
              <a:t>Not to be confused with the </a:t>
            </a:r>
            <a:r>
              <a:rPr lang="en-US"/>
              <a:t>last name     </a:t>
            </a:r>
            <a:r>
              <a:rPr lang="en-US">
                <a:sym typeface="Wingdings" panose="05000000000000000000" pitchFamily="2" charset="2"/>
              </a:rPr>
              <a:t>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7167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89F75-89D1-51F5-8E9D-58F09B6D3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regular triangle </a:t>
            </a:r>
            <a:br>
              <a:rPr lang="en-US" dirty="0"/>
            </a:br>
            <a:r>
              <a:rPr lang="en-US" dirty="0"/>
              <a:t>also called an equilateral triangle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F5354BD-DC95-2E90-6C58-C8B83A13AB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321" y="1964546"/>
            <a:ext cx="457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8093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1F79B-7259-5E29-7510-D51DCC60C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Here is a tiling of equilateral triangles.</a:t>
            </a:r>
            <a:br>
              <a:rPr lang="en-US" dirty="0"/>
            </a:br>
            <a:r>
              <a:rPr lang="en-US" dirty="0"/>
              <a:t>There are six different colors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73D30C2-FF0A-8CE8-7082-3E2D0F01D5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637" y="1690688"/>
            <a:ext cx="5127477" cy="512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7841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79E05-ECB9-145A-DF22-DB3BE2B96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 tiling with regular hexagons,</a:t>
            </a:r>
            <a:br>
              <a:rPr lang="en-US" dirty="0"/>
            </a:br>
            <a:r>
              <a:rPr lang="en-US" dirty="0"/>
              <a:t>which are six sided shapes,</a:t>
            </a:r>
            <a:br>
              <a:rPr lang="en-US" dirty="0"/>
            </a:br>
            <a:r>
              <a:rPr lang="en-US" dirty="0"/>
              <a:t>similar to </a:t>
            </a:r>
            <a:r>
              <a:rPr lang="en-US"/>
              <a:t>the honeycomb of bees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073FB77-9E66-4137-F7F1-7F6D83C3FA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256" y="2726089"/>
            <a:ext cx="3259285" cy="376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3443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AFEEB-9566-6CA9-5317-067735CFA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tiling (tessellation) </a:t>
            </a:r>
            <a:br>
              <a:rPr lang="en-US" dirty="0"/>
            </a:br>
            <a:r>
              <a:rPr lang="en-US" dirty="0"/>
              <a:t>with squares and octagons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E42D67E-ADDE-31AE-5114-F0BBD779C6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967" y="1606700"/>
            <a:ext cx="4554908" cy="460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672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4828D-DC28-B942-22EE-CEAFE3B08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 square tiling  </a:t>
            </a:r>
            <a:br>
              <a:rPr lang="en-US" dirty="0"/>
            </a:br>
            <a:r>
              <a:rPr lang="en-US" dirty="0"/>
              <a:t>:-)  </a:t>
            </a:r>
            <a:br>
              <a:rPr lang="en-US" dirty="0"/>
            </a:br>
            <a:r>
              <a:rPr lang="en-US"/>
              <a:t>of a room, or the mathematical plane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2E2494F-696F-9135-41E6-B0C10D3E4F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17295" y="2022590"/>
            <a:ext cx="4465409" cy="4465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1131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8C273-D0B6-D7F9-4C89-D5E64BACC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13 sided Einstein shape,</a:t>
            </a:r>
            <a:br>
              <a:rPr lang="en-US" dirty="0"/>
            </a:br>
            <a:r>
              <a:rPr lang="en-US" dirty="0"/>
              <a:t>also called the Hat</a:t>
            </a:r>
            <a:br>
              <a:rPr lang="en-US" dirty="0"/>
            </a:br>
            <a:r>
              <a:rPr lang="en-US" dirty="0"/>
              <a:t>pause to count the 13 sides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79D84D2-0717-499C-9E46-AB7F1F5ECD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677" y="1974078"/>
            <a:ext cx="6987392" cy="4883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7644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3BABE-0C32-EECF-9B16-0E6F8041C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fun tiling, with kites, darts and the Hat,</a:t>
            </a:r>
            <a:br>
              <a:rPr lang="en-US" dirty="0"/>
            </a:br>
            <a:r>
              <a:rPr lang="en-US" dirty="0"/>
              <a:t>sometimes the hat is upside down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D4F2C31-2DFD-C629-284E-7C65CF0FED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662" y="1825625"/>
            <a:ext cx="870267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68488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89B33-4E48-A5DB-2EB2-24B93B9B2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And finally, some more fun tiling's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48329C3-48F3-3420-801E-435D281816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909" y="1557904"/>
            <a:ext cx="3213218" cy="509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4695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52EEF-62B9-0273-CC58-04D60D2E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E9A53AD-ABBF-7E01-0BF6-0EF1E8043D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183" y="1751888"/>
            <a:ext cx="5888748" cy="411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4506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C840E-99C6-0CEE-8B05-23DE1D75D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square tiling </a:t>
            </a:r>
            <a:r>
              <a:rPr lang="en-US"/>
              <a:t>with curves       fun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89AA151-793F-58D6-669D-673F4D281F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715" y="2521009"/>
            <a:ext cx="2399447" cy="2399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87637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38566-545A-A244-B8C0-C7377A6AB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54374"/>
          </a:xfrm>
        </p:spPr>
        <p:txBody>
          <a:bodyPr/>
          <a:lstStyle/>
          <a:p>
            <a:r>
              <a:rPr lang="en-US" dirty="0"/>
              <a:t>A square and rectangle tiling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2FF4EB8-0742-5E75-37CE-F200BBF560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058" y="1502055"/>
            <a:ext cx="4507397" cy="478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9042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E48A4-7392-68F3-8124-0FBC92878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cool tiling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54051F4-8B34-5B37-3EDA-F7A6DB14B6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703" y="1811708"/>
            <a:ext cx="5693273" cy="3982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4388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267CE-8F05-761C-71BA-745FD5DBD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 for watching and listening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CFFEC-3F91-91EA-A780-DABE2D1005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10904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0CA86-D709-43F8-60AF-3419CB6AF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274A07-EC05-119E-AEEE-A6AC9B77D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Scientific American article</a:t>
            </a:r>
            <a:br>
              <a:rPr lang="en-US" dirty="0"/>
            </a:br>
            <a:r>
              <a:rPr lang="en-US" dirty="0">
                <a:hlinkClick r:id="rId2"/>
              </a:rPr>
              <a:t>Newfound Mathematical 'Einstein' Shape Creates a Never-Repeating Pattern | Scientific American</a:t>
            </a:r>
            <a:endParaRPr lang="en-US" dirty="0"/>
          </a:p>
          <a:p>
            <a:r>
              <a:rPr lang="en-US" dirty="0"/>
              <a:t>Bing video  about Einstein Shape</a:t>
            </a:r>
            <a:br>
              <a:rPr lang="en-US" dirty="0"/>
            </a:br>
            <a:r>
              <a:rPr lang="en-US" dirty="0">
                <a:hlinkClick r:id="rId3"/>
              </a:rPr>
              <a:t>https://www.bing.com/videos/riverview/relatedvideo?q=math+einstein+shape+tiling</a:t>
            </a:r>
            <a:endParaRPr lang="en-US" dirty="0"/>
          </a:p>
          <a:p>
            <a:r>
              <a:rPr lang="en-US" dirty="0"/>
              <a:t>Tiling the plane, also called a tessellation</a:t>
            </a:r>
            <a:br>
              <a:rPr lang="en-US" dirty="0"/>
            </a:br>
            <a:r>
              <a:rPr lang="en-US" dirty="0">
                <a:hlinkClick r:id="rId4"/>
              </a:rPr>
              <a:t>1.1: Tiling the Plane - Mathematics </a:t>
            </a:r>
            <a:r>
              <a:rPr lang="en-US">
                <a:hlinkClick r:id="rId4"/>
              </a:rPr>
              <a:t>LibreTexts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96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656A4-5F2F-44B7-B133-17DC62F03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mathematical </a:t>
            </a:r>
            <a:r>
              <a:rPr lang="en-US" dirty="0" err="1"/>
              <a:t>tilings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C469465-FDB5-F09F-130C-1158AA5220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062" y="1742356"/>
            <a:ext cx="4657457" cy="465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451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FDA10-3035-73C9-1557-05861379E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272CFF7-98AB-6EA7-F6A1-81D4EA3DD9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231" y="1211868"/>
            <a:ext cx="4529270" cy="4857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3426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03DA7-E581-BE21-F4BA-6A4C51CE7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tiling with curves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F6B9E2-E85B-EC87-2E81-A8A9DC25EE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tiling can be done with polygons that have straight lines</a:t>
            </a:r>
          </a:p>
          <a:p>
            <a:r>
              <a:rPr lang="en-US" dirty="0"/>
              <a:t>A tiling can be done with curved shapes.</a:t>
            </a:r>
          </a:p>
          <a:p>
            <a:r>
              <a:rPr lang="en-US" dirty="0"/>
              <a:t>Another word for a tiling is a tessellation</a:t>
            </a:r>
          </a:p>
          <a:p>
            <a:endParaRPr lang="en-US" dirty="0"/>
          </a:p>
          <a:p>
            <a:r>
              <a:rPr lang="en-US" dirty="0"/>
              <a:t>A tiling is possible with just circles</a:t>
            </a:r>
            <a:br>
              <a:rPr lang="en-US" dirty="0"/>
            </a:br>
            <a:r>
              <a:rPr lang="en-US" dirty="0"/>
              <a:t>It is important that the circles  “touch” or “overlap”.</a:t>
            </a:r>
          </a:p>
        </p:txBody>
      </p:sp>
    </p:spTree>
    <p:extLst>
      <p:ext uri="{BB962C8B-B14F-4D97-AF65-F5344CB8AC3E}">
        <p14:creationId xmlns:p14="http://schemas.microsoft.com/office/powerpoint/2010/main" val="2864161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A4DCF-90D8-DD8D-4F96-8FBC185F1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 ready for some beautiful tessellations</a:t>
            </a:r>
            <a:br>
              <a:rPr lang="en-US" dirty="0"/>
            </a:br>
            <a:r>
              <a:rPr lang="en-US" dirty="0"/>
              <a:t>(</a:t>
            </a:r>
            <a:r>
              <a:rPr lang="en-US" dirty="0" err="1"/>
              <a:t>tilings</a:t>
            </a:r>
            <a:r>
              <a:rPr lang="en-US" dirty="0"/>
              <a:t>)      This one looks like sand.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00DEE4E-1C2C-B788-146B-DE52458F61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6439" y="2469736"/>
            <a:ext cx="5253446" cy="3674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5642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9DEAE-4BB8-B389-C1E9-91372391E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212AD50-FD2B-2CAE-B974-5593DD824B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876" y="743484"/>
            <a:ext cx="7692947" cy="5580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450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143</TotalTime>
  <Words>711</Words>
  <Application>Microsoft Office PowerPoint</Application>
  <PresentationFormat>Widescreen</PresentationFormat>
  <Paragraphs>75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3" baseType="lpstr">
      <vt:lpstr>Aptos</vt:lpstr>
      <vt:lpstr>Aptos Display</vt:lpstr>
      <vt:lpstr>Arial</vt:lpstr>
      <vt:lpstr>Wingdings</vt:lpstr>
      <vt:lpstr>office theme</vt:lpstr>
      <vt:lpstr>Some ways to tile the plane </vt:lpstr>
      <vt:lpstr>Start with squares</vt:lpstr>
      <vt:lpstr>This is a square</vt:lpstr>
      <vt:lpstr>A square tiling   :-)   of a room, or the mathematical plane</vt:lpstr>
      <vt:lpstr>Two mathematical tilings</vt:lpstr>
      <vt:lpstr>PowerPoint Presentation</vt:lpstr>
      <vt:lpstr>A tiling with curves</vt:lpstr>
      <vt:lpstr>Get ready for some beautiful tessellations (tilings)      This one looks like sand.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some more pretty tiling with curves see the red, blue and yellow colors</vt:lpstr>
      <vt:lpstr>A three  sided     interlocking pattern</vt:lpstr>
      <vt:lpstr>A pretty  flower looking pattern</vt:lpstr>
      <vt:lpstr>Here, four shapes meet at a point</vt:lpstr>
      <vt:lpstr>This pattern has curves and cusps looks like leaves   Also, 3 lines meet at a point</vt:lpstr>
      <vt:lpstr>Next comes rectangles </vt:lpstr>
      <vt:lpstr>See this rectangle</vt:lpstr>
      <vt:lpstr>A fun rectangular tiling</vt:lpstr>
      <vt:lpstr>A tiling of the plane is called a tessellation.</vt:lpstr>
      <vt:lpstr> more tilling's (tessellations) note that the lines must touch</vt:lpstr>
      <vt:lpstr>PowerPoint Presentation</vt:lpstr>
      <vt:lpstr>Recall that a  tiling is called a tessellation.</vt:lpstr>
      <vt:lpstr>A tiling with a polygon</vt:lpstr>
      <vt:lpstr>A tiling with a curved shape</vt:lpstr>
      <vt:lpstr>Mathematical kites and darts are geometric shapes notice red and blue colors</vt:lpstr>
      <vt:lpstr>PowerPoint Presentation</vt:lpstr>
      <vt:lpstr>Kite and dart geometry</vt:lpstr>
      <vt:lpstr>Kites and Darts</vt:lpstr>
      <vt:lpstr>Penrose Tiling with Kites and Darts</vt:lpstr>
      <vt:lpstr>When forming a tiling, kites can be paired up </vt:lpstr>
      <vt:lpstr>A regular triangle  also called an equilateral triangle</vt:lpstr>
      <vt:lpstr>Here is a tiling of equilateral triangles. There are six different colors</vt:lpstr>
      <vt:lpstr>A tiling with regular hexagons, which are six sided shapes, similar to the honeycomb of bees</vt:lpstr>
      <vt:lpstr>A tiling (tessellation)  with squares and octagons</vt:lpstr>
      <vt:lpstr>The 13 sided Einstein shape, also called the Hat pause to count the 13 sides</vt:lpstr>
      <vt:lpstr>A fun tiling, with kites, darts and the Hat, sometimes the hat is upside down</vt:lpstr>
      <vt:lpstr>And finally, some more fun tiling's</vt:lpstr>
      <vt:lpstr>PowerPoint Presentation</vt:lpstr>
      <vt:lpstr>A square tiling with curves       fun</vt:lpstr>
      <vt:lpstr>A square and rectangle tiling</vt:lpstr>
      <vt:lpstr>A cool tiling</vt:lpstr>
      <vt:lpstr>Thank you for watching and listening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</dc:creator>
  <cp:lastModifiedBy>Matthew Anderson</cp:lastModifiedBy>
  <cp:revision>407</cp:revision>
  <dcterms:created xsi:type="dcterms:W3CDTF">2026-07-08T20:26:53Z</dcterms:created>
  <dcterms:modified xsi:type="dcterms:W3CDTF">2026-07-12T01:57:58Z</dcterms:modified>
</cp:coreProperties>
</file>