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74226692" val="1230" revOS="4"/>
      <pr:smFileRevision xmlns:pr="smNativeData" xmlns="smNativeData" dt="1774226692" val="101"/>
      <pr:guideOptions xmlns:pr="smNativeData" xmlns="smNativeData" dt="1774226692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4" d="100"/>
          <a:sy n="94" d="100"/>
        </p:scale>
        <p:origin x="377" y="326"/>
      </p:cViewPr>
      <p:guideLst x="0" y="0"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9" d="100"/>
        <a:sy n="19" d="100"/>
      </p:scale>
      <p:origin x="0" y="0"/>
    </p:cViewPr>
  </p:sorterViewPr>
  <p:notesViewPr>
    <p:cSldViewPr snapToObjects="1" showGuides="1">
      <p:cViewPr>
        <p:scale>
          <a:sx n="94" d="100"/>
          <a:sy n="94" d="100"/>
        </p:scale>
        <p:origin x="377" y="326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GAAAAAAAAA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1C267-2992-A434-DC49-DF618C072A8A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FF1A344-0A92-A455-DC49-FC00ED072AA9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9Ij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1A5F0-BE92-A453-DC49-4806EB072A1D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FF1E4FA-B492-A412-DC49-4247AA072A17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DYAALABAABARwAAsCUAABAAAAAmAAAACAAAAIMA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AfNQAAsCUAABAAAAAmAAAACAAAAAMAAAAAAAAA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1D1B9-F792-A427-DC49-01729F072A54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FF1AAE8-A692-A45C-DC49-5009E4072A05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19E39-7792-A468-DC49-813DD0072AD4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FF1DC38-7692-A42A-DC49-807F92072AD5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IG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ERAACtRQAAHBsAABAAAAAmAAAACAAAAIGA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18CF8-B692-A47A-DC49-402FC2072A15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FF1EC63-2D92-A41A-DC49-DB4FA2072A8E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1BD4D-0392-A44B-DC49-F51EF3072AA0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FF186AD-E392-A470-DC49-1525C8072A40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AAAAAAAAA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A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1DD07-4992-A42B-DC49-BF7E93072AEA}" type="datetime1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FF1AA8F-C192-A45C-DC49-3709E4072A62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1EA85-CB92-A41C-DC49-3D49A4072A68}" type="datetime1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FF1A275-3B92-A454-DC49-CD01EC072A98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1B77B-3592-A441-DC49-C314F9072A96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FF1A5C7-8992-A453-DC49-7F06EB072A2A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IG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K4BAABARwAAsCUAABAAAAAmAAAACAAAAAG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BAAAAAmAAAACAAAAAG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1FF59-1792-A409-DC49-E15CB1072AB4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NwY0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FF1AB40-0E92-A45D-DC49-F808E5072AAD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IgdAACzOwAABCEAABAAAAAmAAAACAAAAIG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MYDAACzOwAAFh0AABAAAAAmAAAACAAAAAGAAAAAAAAA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+CUAABAAAAAmAAAACAAAAAGAAAAAAAAA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1C4B3-FD92-A432-DC49-0B678A072A5E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FF1C655-1B92-A430-DC49-ED6588072AB8}" type="slidenum">
              <a:t/>
            </a:fld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P//////////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P//////////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P//////////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pPr/>
            <a:fld id="{7FF1A3E9-A792-A455-DC49-5100ED072A04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P//////////"/>
              </a:ext>
            </a:extLst>
          </p:cNvSpPr>
          <p:nvPr>
            <p:ph type="ftr" sz="quarter" idx="3"/>
          </p:nvPr>
        </p:nvSpPr>
        <p:spPr>
          <a:xfrm>
            <a:off x="4166235" y="6356985"/>
            <a:ext cx="385953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 cap="none"/>
            </a:lvl1pPr>
          </a:lstStyle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8738235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pPr/>
            <a:fld id="{7FF1D009-4792-A426-DC49-B1739E072AE4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themeOverride" Target="../theme/themeOverride1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gYAAM0MAADuRQAA2RUAABAAAAAmAAAACAAAAAEAAAAAAAAA"/>
              </a:ext>
            </a:extLst>
          </p:cNvSpPr>
          <p:nvPr>
            <p:ph type="ctrTitle"/>
          </p:nvPr>
        </p:nvSpPr>
        <p:spPr>
          <a:xfrm>
            <a:off x="1004570" y="2080895"/>
            <a:ext cx="10363200" cy="1470660"/>
          </a:xfrm>
        </p:spPr>
        <p:txBody>
          <a:bodyPr/>
          <a:lstStyle/>
          <a:p>
            <a:pPr/>
            <a:r>
              <a:t>Sunday Evening Weekly Prep 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</a:p>
          <a:p>
            <a:pPr/>
            <a:r>
              <a:t>Embrace a Fresh Start for a Transformative Week</a:t>
            </a:r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xmlns="smNativeData" val="SMDATA_17_BI3A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OAwU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JAAABTAQAAJkkAAGEL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76230" y="215265"/>
            <a:ext cx="1414780" cy="16344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med" p14:dur="1300">
    <p:dissolve/>
    <p:extLst>
      <p:ext uri="smNativeData">
        <pr:smNativeData xmlns:pr="smNativeData" xmlns="smNativeData" val="BI3AaQAAAAAUBQAAAAAAAAUAAAAAAAAAAAAAAAAAAAAAAAAAAQAAAAAAAAAAAAAAAAAAAAAAAAAAAAAA" duo="BI3AaQAAAAAAAAAAAAAAAAAAAAA="/>
      </p:ext>
    </p:extLst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Set the stage for practical steps to foster resilience, focusing on: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oLQAAsCUAABAAAAAmAAAACAAAAAEAAAAAAAAA"/>
              </a:ext>
            </a:extLst>
          </p:cNvSpPr>
          <p:nvPr>
            <p:ph type="body" idx="1"/>
          </p:nvPr>
        </p:nvSpPr>
        <p:spPr>
          <a:xfrm>
            <a:off x="609600" y="1600200"/>
            <a:ext cx="6852920" cy="4526280"/>
          </a:xfrm>
        </p:spPr>
        <p:txBody>
          <a:bodyPr/>
          <a:lstStyle/>
          <a:p>
            <a:pPr>
              <a:defRPr sz="2800" cap="none"/>
            </a:pPr>
            <a:r>
              <a:t>Cultivating mindfulness: Engage in simple meditation practices, allowing you to center your thoughts.</a:t>
            </a:r>
          </a:p>
          <a:p>
            <a:pPr>
              <a:defRPr sz="2800" cap="none"/>
            </a:pPr>
            <a:r>
              <a:t>Reframing perspectives: Learn how positive thinking shapes your response to stressful situations.</a:t>
            </a:r>
          </a:p>
          <a:p>
            <a:pPr/>
            <a:r>
              <a:rPr sz="2800" cap="none"/>
              <a:t>Implementing actionable routines: Discover techniques such as journaling and focused affirmations that enhance mental clarity</a:t>
            </a:r>
            <a:endParaRPr sz="3600" cap="none"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xmlns="smNativeData" val="SMDATA_17_BI3A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G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vfUwX///8BAAAAAAAAAAAAAAAAAAAAAAAAAAAAAAAAAAAAAAAAAAAAAAACf39/AJaWlgPMzMwAwMD/AH9/fwAAAAAAAAAAAAAAAAD///8AAAAAACEAAAAYAAAAFAAAACEyAADNDAAAgkcAAHI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148955" y="2080895"/>
            <a:ext cx="3475355" cy="38436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p14:dur="1300">
    <p:circle/>
    <p:extLst>
      <p:ext uri="smNativeData">
        <pr:smNativeData xmlns:pr="smNativeData" xmlns="smNativeData" val="BI3AaQAAAAAUBQAAAAAAABsAAAAAAAAAAAAAAAAAAAAAAAAAAQAAAAAAAAAAAAAAAAAAAAAAAAAAAAAA" duo="BI3AaQAAAAAAAAAAAAAAAAAAAAA="/>
      </p:ext>
    </p:extLst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Kickstart Your Week with Empowerment</a:t>
            </a:r>
          </a:p>
          <a:p>
            <a:pPr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iAMAANgJAAAkLAAAuicAABAAAAAmAAAACAAAAAEAAAAAAAAA"/>
              </a:ext>
            </a:extLst>
          </p:cNvSpPr>
          <p:nvPr>
            <p:ph type="body" idx="1"/>
          </p:nvPr>
        </p:nvSpPr>
        <p:spPr>
          <a:xfrm>
            <a:off x="574040" y="1600200"/>
            <a:ext cx="6601460" cy="4857750"/>
          </a:xfrm>
        </p:spPr>
        <p:txBody>
          <a:bodyPr/>
          <a:lstStyle/>
          <a:p>
            <a:pPr>
              <a:defRPr sz="3600" cap="none"/>
            </a:pPr>
            <a:r>
              <a:rPr sz="2400" cap="none"/>
              <a:t>Begin your week by setting a purposeful mood that primes your mind for healing and success. This guide outlines clear steps to harness mental strategies that build a positive and empowering foundation, no matter where you are—be it in a bustling city center or a quiet home office.</a:t>
            </a:r>
            <a:endParaRPr sz="2400" cap="none"/>
          </a:p>
          <a:p>
            <a:pPr>
              <a:defRPr sz="3600" cap="none"/>
            </a:pPr>
          </a:p>
          <a:p>
            <a:pPr/>
            <a:r>
              <a:rPr sz="2400" cap="none"/>
              <a:t>Prepare Your Environment: Choose a serene space free from distractions. Whether it’s a small corner at home or a local community spot, create a setting that reflects calm with soft lighting and minimal clutter.</a:t>
            </a:r>
            <a:endParaRPr sz="2000" cap="none"/>
          </a:p>
          <a:p>
            <a:pPr/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xmlns="smNativeData" val="SMDATA_17_BI3A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E+aYX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EwAAAnCgAA5kUAAEk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1650365"/>
            <a:ext cx="3447415" cy="47358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med" p14:dur="1300">
    <p:strips/>
    <p:extLst>
      <p:ext uri="smNativeData">
        <pr:smNativeData xmlns:pr="smNativeData" xmlns="smNativeData" val="BI3AaQAAAAAUBQAAAAAAAAkAAAAEAAAAAAAAAAAAAAAAAAAAAQAAAAAAAAAAAAAAAAAAAAAAAAAAAAAA" duo="BI3AaQAAAAAAAAAAAAAAAAAAAAA="/>
      </p:ext>
    </p:extLst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Kickstart Your Week with Empowerment</a:t>
            </a:r>
          </a:p>
          <a:p>
            <a:pPr/>
            <a:r>
              <a:t>Cont’d</a:t>
            </a:r>
          </a:p>
        </p:txBody>
      </p:sp>
      <p:sp>
        <p:nvSpPr>
          <p:cNvPr id="3" name="SlideText4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AAAAAAAAA"/>
              </a:ext>
            </a:extLst>
          </p:cNvSpPr>
          <p:nvPr>
            <p:ph type="body"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JOURNAL</a:t>
            </a:r>
          </a:p>
        </p:txBody>
      </p:sp>
      <p:sp>
        <p:nvSpPr>
          <p:cNvPr id="4" name="SlideText3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AAAAAAAAAA"/>
              </a:ext>
            </a:extLst>
          </p:cNvSpPr>
          <p:nvPr>
            <p:ph type="body" idx="4"/>
          </p:nvPr>
        </p:nvSpPr>
        <p:spPr/>
        <p:txBody>
          <a:bodyPr/>
          <a:lstStyle/>
          <a:p>
            <a:pPr>
              <a:defRPr sz="2000" cap="none"/>
            </a:pPr>
            <a:r>
              <a:t>Journal Your Intentions: Write down clear affirmations and goals. This step reinforces your mental clarity and keeps you accountable throughout the week.</a:t>
            </a:r>
          </a:p>
          <a:p>
            <a:pPr>
              <a:defRPr sz="2000" cap="none"/>
            </a:pPr>
          </a:p>
          <a:p>
            <a:pPr marL="0" indent="0">
              <a:buNone/>
              <a:defRPr b="1" cap="none"/>
            </a:pPr>
            <a:r>
              <a:t>BREATHE</a:t>
            </a:r>
          </a:p>
          <a:p>
            <a:pPr/>
            <a:r>
              <a:rPr sz="2000" cap="none"/>
              <a:t>Engage in Mindful Breathing: Allocate at least five uninterrupted minutes to deep, slow breaths. This practice not only centers your focus but also helps you release lingering anxieties.</a:t>
            </a:r>
            <a:endParaRPr sz="2000" cap="none"/>
          </a:p>
          <a:p>
            <a:pPr marL="0" indent="0">
              <a:buNone/>
              <a:defRPr b="1" cap="none"/>
            </a:pPr>
          </a:p>
        </p:txBody>
      </p:sp>
      <p:pic>
        <p:nvPicPr>
          <p:cNvPr id="5" name="Picture1"/>
          <p:cNvPicPr>
            <a:picLocks noChangeAspect="1"/>
            <a:extLst>
              <a:ext uri="smNativeData">
                <pr:smNativeData xmlns:pr="smNativeData" xmlns="smNativeData" val="SMDATA_17_BI3A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BAHAADECQAAsRwAAH0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48080" y="1587500"/>
            <a:ext cx="3515995" cy="46691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Kickstart Your Week with Empowering Routines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AAAAAAAAA"/>
              </a:ext>
            </a:extLst>
          </p:cNvSpPr>
          <p:nvPr>
            <p:ph type="body"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RECOGNIZE OBSTACLES</a:t>
            </a:r>
          </a:p>
          <a:p>
            <a:pPr/>
            <a:r>
              <a:t>ADDRESS HURDLES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Ih0AABAAAAAmAAAACAAAAAEAAAAAAAAA"/>
              </a:ext>
            </a:extLst>
          </p:cNvSpPr>
          <p:nvPr>
            <p:ph type="body" idx="2"/>
          </p:nvPr>
        </p:nvSpPr>
        <p:spPr>
          <a:xfrm>
            <a:off x="609600" y="2174875"/>
            <a:ext cx="5386705" cy="2560955"/>
          </a:xfrm>
        </p:spPr>
        <p:txBody>
          <a:bodyPr/>
          <a:lstStyle/>
          <a:p>
            <a:pPr/>
            <a:r>
              <a:rPr sz="2000" cap="none"/>
              <a:t>Every journey toward healing often uncovers common challenges like self-doubt, stress, and burnout. Recognizing these obstacles is the first step in setting a foundation for personal restoration. By understanding and addressing these hurdles, you can harness a progressive mindset that leads you to a healthier state of well-being.</a:t>
            </a:r>
            <a:endParaRPr sz="2000" cap="none"/>
          </a:p>
        </p:txBody>
      </p:sp>
      <p:sp>
        <p:nvSpPr>
          <p:cNvPr id="5" name="SlideText4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AAAAAAAAA"/>
              </a:ext>
            </a:extLst>
          </p:cNvSpPr>
          <p:nvPr>
            <p:ph type="body"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IDENTIFY TRIGGERS</a:t>
            </a:r>
          </a:p>
          <a:p>
            <a:pPr/>
            <a:r>
              <a:t>ESTABLISH MINDFUL PRACTICES</a:t>
            </a:r>
          </a:p>
        </p:txBody>
      </p:sp>
      <p:sp>
        <p:nvSpPr>
          <p:cNvPr id="6" name="SlideText3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zxsAABAAAAAmAAAACAAAAAEAAAAAAAAA"/>
              </a:ext>
            </a:extLst>
          </p:cNvSpPr>
          <p:nvPr>
            <p:ph type="body" idx="4"/>
          </p:nvPr>
        </p:nvSpPr>
        <p:spPr>
          <a:xfrm>
            <a:off x="6195695" y="2174875"/>
            <a:ext cx="5386705" cy="2345690"/>
          </a:xfrm>
        </p:spPr>
        <p:txBody>
          <a:bodyPr/>
          <a:lstStyle/>
          <a:p>
            <a:pPr>
              <a:defRPr sz="2000" cap="none"/>
            </a:pPr>
            <a:r>
              <a:t>Identify Stressors: List daily triggers that disrupt your peace. Knowing what challenges you face is essential for taking proactive steps.</a:t>
            </a:r>
          </a:p>
          <a:p>
            <a:pPr/>
            <a:r>
              <a:rPr sz="2000" cap="none"/>
              <a:t>Establish a Routine: Incorporate small, mindful practices into your everyday schedule—such as brief meditation, deep breathing exercises, and journaling—to anchor your emotions.</a:t>
            </a:r>
            <a:endParaRPr sz="2000" cap="none"/>
          </a:p>
          <a:p>
            <a:pPr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:pr="smNativeData" xmlns="smNativeData" val="SMDATA_17_BI3A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gn/EN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UeAACPHAAAQisAAC8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951095" y="4642485"/>
            <a:ext cx="2080895" cy="22148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med" p14:dur="1300">
    <p:newsflash/>
    <p:extLst>
      <p:ext uri="smNativeData">
        <pr:smNativeData xmlns:pr="smNativeData" xmlns="smNativeData" val="BI3AaQAAAAAUBQAAAAAAABYAAAAAAAAAAAAAAAAAAAAAAAAAAQAAAAAAAAAAAAAAAAAAAAAAAAAAAAAA" duo="BI3AaQAAAAAAAAAAAAAAAAAAAAA="/>
      </p:ext>
    </p:extLst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QUAAMEDAABNRQAAzQwAABAAAAAmAAAACAAAAAEAAAAAAAAA"/>
              </a:ext>
            </a:extLst>
          </p:cNvSpPr>
          <p:nvPr>
            <p:ph type="ctrTitle"/>
          </p:nvPr>
        </p:nvSpPr>
        <p:spPr>
          <a:xfrm>
            <a:off x="902335" y="610235"/>
            <a:ext cx="10363200" cy="1470660"/>
          </a:xfrm>
        </p:spPr>
        <p:txBody>
          <a:bodyPr/>
          <a:lstStyle/>
          <a:p>
            <a:pPr/>
            <a:r>
              <a:t>LET’S BREATHE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BI3A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UAAOQPAAANKQAAyB8AABAAAAAmAAAACAAAAAEAAAAAAAAA"/>
              </a:ext>
            </a:extLst>
          </p:cNvSpPr>
          <p:nvPr>
            <p:ph type="subTitle" idx="1"/>
          </p:nvPr>
        </p:nvSpPr>
        <p:spPr>
          <a:xfrm>
            <a:off x="932815" y="2583180"/>
            <a:ext cx="5740400" cy="2583180"/>
          </a:xfrm>
        </p:spPr>
        <p:txBody>
          <a:bodyPr/>
          <a:lstStyle/>
          <a:p>
            <a:pPr algn="l">
              <a:defRPr sz="2400" cap="none"/>
            </a:pPr>
            <a:r>
              <a:t>SPEND THE NEXT 3-5 MINUTES BREATHING.</a:t>
            </a:r>
          </a:p>
          <a:p>
            <a:pPr algn="l">
              <a:defRPr sz="2400" cap="none"/>
            </a:pPr>
            <a:r>
              <a:t>DEEP BREATHS. INHALE THROUGH THE NOSE.</a:t>
            </a:r>
          </a:p>
          <a:p>
            <a:pPr algn="l">
              <a:defRPr sz="2400" cap="none"/>
            </a:pPr>
            <a:r>
              <a:t>HOLD FOR 5 SECONDS.</a:t>
            </a:r>
          </a:p>
          <a:p>
            <a:pPr algn="l">
              <a:defRPr sz="2400" cap="none"/>
            </a:pPr>
            <a:r>
              <a:t> EXHALE THROUGH THE MOUTH</a:t>
            </a:r>
          </a:p>
          <a:p>
            <a:pPr algn="l">
              <a:defRPr sz="2400" cap="none"/>
            </a:pPr>
            <a:r>
              <a:t>Now. Get ready for this week’s journey!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xmlns="smNativeData" val="SMDATA_17_BI3A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J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OExAADCDgAAUUcAADI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108315" y="2399030"/>
            <a:ext cx="3484880" cy="34848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DF7986"/>
    </a:accent3>
    <a:accent4>
      <a:srgbClr val="BF59A6"/>
    </a:accent4>
    <a:accent5>
      <a:srgbClr val="9F39C6"/>
    </a:accent5>
    <a:accent6>
      <a:srgbClr val="7F19E6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mskha</cp:lastModifiedBy>
  <cp:revision>0</cp:revision>
  <dcterms:created xsi:type="dcterms:W3CDTF">2026-03-21T00:31:47Z</dcterms:created>
  <dcterms:modified xsi:type="dcterms:W3CDTF">2026-03-23T00:44:52Z</dcterms:modified>
</cp:coreProperties>
</file>