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891" r:id="rId2"/>
    <p:sldId id="1292" r:id="rId3"/>
    <p:sldId id="1149" r:id="rId4"/>
    <p:sldId id="1150" r:id="rId5"/>
    <p:sldId id="1293" r:id="rId6"/>
    <p:sldId id="1383" r:id="rId7"/>
    <p:sldId id="1152" r:id="rId8"/>
    <p:sldId id="1153" r:id="rId9"/>
    <p:sldId id="1154" r:id="rId10"/>
    <p:sldId id="1155" r:id="rId11"/>
    <p:sldId id="1156" r:id="rId12"/>
    <p:sldId id="1364" r:id="rId13"/>
    <p:sldId id="1169" r:id="rId14"/>
    <p:sldId id="1304" r:id="rId15"/>
    <p:sldId id="1139" r:id="rId16"/>
    <p:sldId id="1140" r:id="rId17"/>
    <p:sldId id="1306" r:id="rId18"/>
    <p:sldId id="1371" r:id="rId19"/>
    <p:sldId id="1372" r:id="rId20"/>
    <p:sldId id="1136" r:id="rId21"/>
    <p:sldId id="1282" r:id="rId22"/>
    <p:sldId id="1356" r:id="rId23"/>
    <p:sldId id="1377" r:id="rId24"/>
    <p:sldId id="1378" r:id="rId25"/>
    <p:sldId id="1384" r:id="rId26"/>
    <p:sldId id="1385" r:id="rId27"/>
    <p:sldId id="1252" r:id="rId28"/>
    <p:sldId id="1254" r:id="rId29"/>
    <p:sldId id="1275" r:id="rId30"/>
    <p:sldId id="1382" r:id="rId31"/>
    <p:sldId id="1255" r:id="rId32"/>
    <p:sldId id="1258" r:id="rId33"/>
    <p:sldId id="1264" r:id="rId34"/>
    <p:sldId id="1267" r:id="rId35"/>
    <p:sldId id="1259" r:id="rId36"/>
    <p:sldId id="1268" r:id="rId37"/>
    <p:sldId id="1260" r:id="rId38"/>
    <p:sldId id="1269" r:id="rId39"/>
    <p:sldId id="1270" r:id="rId40"/>
    <p:sldId id="1374" r:id="rId41"/>
    <p:sldId id="1375" r:id="rId42"/>
    <p:sldId id="1345" r:id="rId43"/>
    <p:sldId id="1190" r:id="rId44"/>
    <p:sldId id="1191" r:id="rId45"/>
    <p:sldId id="1278" r:id="rId46"/>
    <p:sldId id="1197" r:id="rId47"/>
    <p:sldId id="1195" r:id="rId48"/>
    <p:sldId id="1386" r:id="rId49"/>
    <p:sldId id="1196" r:id="rId50"/>
    <p:sldId id="1287" r:id="rId51"/>
    <p:sldId id="1379" r:id="rId52"/>
    <p:sldId id="1380" r:id="rId53"/>
    <p:sldId id="1288" r:id="rId54"/>
    <p:sldId id="1289" r:id="rId55"/>
    <p:sldId id="1290" r:id="rId56"/>
    <p:sldId id="1387" r:id="rId57"/>
    <p:sldId id="1376" r:id="rId58"/>
    <p:sldId id="1388" r:id="rId59"/>
    <p:sldId id="1301" r:id="rId60"/>
    <p:sldId id="1342" r:id="rId61"/>
  </p:sldIdLst>
  <p:sldSz cx="10234613" cy="7102475"/>
  <p:notesSz cx="6888163" cy="10018713"/>
  <p:defaultTextStyle>
    <a:defPPr>
      <a:defRPr lang="en-US"/>
    </a:defPPr>
    <a:lvl1pPr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5pPr>
    <a:lvl6pPr marL="2286000" algn="l" defTabSz="914400" rtl="0" eaLnBrk="1" latinLnBrk="0" hangingPunct="1">
      <a:defRPr sz="2800" kern="1200">
        <a:solidFill>
          <a:schemeClr val="tx1"/>
        </a:solidFill>
        <a:latin typeface="Times New Roman" panose="02020603050405020304" pitchFamily="18" charset="0"/>
        <a:ea typeface="+mn-ea"/>
        <a:cs typeface="+mn-cs"/>
      </a:defRPr>
    </a:lvl6pPr>
    <a:lvl7pPr marL="2743200" algn="l" defTabSz="914400" rtl="0" eaLnBrk="1" latinLnBrk="0" hangingPunct="1">
      <a:defRPr sz="2800" kern="1200">
        <a:solidFill>
          <a:schemeClr val="tx1"/>
        </a:solidFill>
        <a:latin typeface="Times New Roman" panose="02020603050405020304" pitchFamily="18" charset="0"/>
        <a:ea typeface="+mn-ea"/>
        <a:cs typeface="+mn-cs"/>
      </a:defRPr>
    </a:lvl7pPr>
    <a:lvl8pPr marL="3200400" algn="l" defTabSz="914400" rtl="0" eaLnBrk="1" latinLnBrk="0" hangingPunct="1">
      <a:defRPr sz="2800" kern="1200">
        <a:solidFill>
          <a:schemeClr val="tx1"/>
        </a:solidFill>
        <a:latin typeface="Times New Roman" panose="02020603050405020304" pitchFamily="18" charset="0"/>
        <a:ea typeface="+mn-ea"/>
        <a:cs typeface="+mn-cs"/>
      </a:defRPr>
    </a:lvl8pPr>
    <a:lvl9pPr marL="3657600" algn="l" defTabSz="914400" rtl="0" eaLnBrk="1" latinLnBrk="0" hangingPunct="1">
      <a:defRPr sz="28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FFFF00"/>
    <a:srgbClr val="CC3300"/>
    <a:srgbClr val="800000"/>
    <a:srgbClr val="9933FF"/>
    <a:srgbClr val="3399FF"/>
    <a:srgbClr val="FF3300"/>
    <a:srgbClr val="FF0000"/>
    <a:srgbClr val="660066"/>
    <a:srgbClr val="0000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66" autoAdjust="0"/>
    <p:restoredTop sz="93822" autoAdjust="0"/>
  </p:normalViewPr>
  <p:slideViewPr>
    <p:cSldViewPr>
      <p:cViewPr varScale="1">
        <p:scale>
          <a:sx n="59" d="100"/>
          <a:sy n="59" d="100"/>
        </p:scale>
        <p:origin x="1172" y="268"/>
      </p:cViewPr>
      <p:guideLst>
        <p:guide orient="horz" pos="2160"/>
        <p:guide pos="2880"/>
      </p:guideLst>
    </p:cSldViewPr>
  </p:slideViewPr>
  <p:outlineViewPr>
    <p:cViewPr>
      <p:scale>
        <a:sx n="33" d="100"/>
        <a:sy n="33" d="100"/>
      </p:scale>
      <p:origin x="0" y="-25288"/>
    </p:cViewPr>
  </p:outlineViewPr>
  <p:notesTextViewPr>
    <p:cViewPr>
      <p:scale>
        <a:sx n="100" d="100"/>
        <a:sy n="100" d="100"/>
      </p:scale>
      <p:origin x="0" y="0"/>
    </p:cViewPr>
  </p:notesTextViewPr>
  <p:sorterViewPr>
    <p:cViewPr>
      <p:scale>
        <a:sx n="130" d="100"/>
        <a:sy n="130" d="100"/>
      </p:scale>
      <p:origin x="0" y="0"/>
    </p:cViewPr>
  </p:sorterViewPr>
  <p:notesViewPr>
    <p:cSldViewPr>
      <p:cViewPr varScale="1">
        <p:scale>
          <a:sx n="45" d="100"/>
          <a:sy n="45" d="100"/>
        </p:scale>
        <p:origin x="-846" y="-72"/>
      </p:cViewPr>
      <p:guideLst>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800" dirty="0">
                <a:solidFill>
                  <a:schemeClr val="bg1"/>
                </a:solidFill>
              </a:rPr>
              <a:t>Number of examples (n=548) </a:t>
            </a:r>
          </a:p>
        </c:rich>
      </c:tx>
      <c:layout>
        <c:manualLayout>
          <c:xMode val="edge"/>
          <c:yMode val="edge"/>
          <c:x val="0.48768456743477884"/>
          <c:y val="1.410934744268077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6355478693124556E-2"/>
          <c:y val="7.3795652968123474E-2"/>
          <c:w val="0.73089192962545757"/>
          <c:h val="0.86221037185166671"/>
        </c:manualLayout>
      </c:layout>
      <c:pie3DChart>
        <c:varyColors val="1"/>
        <c:ser>
          <c:idx val="0"/>
          <c:order val="0"/>
          <c:tx>
            <c:strRef>
              <c:f>Sheet1!$B$1</c:f>
              <c:strCache>
                <c:ptCount val="1"/>
                <c:pt idx="0">
                  <c:v>Examples</c:v>
                </c:pt>
              </c:strCache>
            </c:strRef>
          </c:tx>
          <c:spPr>
            <a:ln>
              <a:solidFill>
                <a:schemeClr val="accent4"/>
              </a:solidFill>
            </a:ln>
          </c:spPr>
          <c:dPt>
            <c:idx val="0"/>
            <c:bubble3D val="0"/>
            <c:spPr>
              <a:solidFill>
                <a:srgbClr val="CC3300"/>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7-23C8-44C9-AB66-0A1C72ED1190}"/>
              </c:ext>
            </c:extLst>
          </c:dPt>
          <c:dPt>
            <c:idx val="1"/>
            <c:bubble3D val="0"/>
            <c:spPr>
              <a:solidFill>
                <a:srgbClr val="FFC000"/>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8-23C8-44C9-AB66-0A1C72ED1190}"/>
              </c:ext>
            </c:extLst>
          </c:dPt>
          <c:dPt>
            <c:idx val="2"/>
            <c:bubble3D val="0"/>
            <c:spPr>
              <a:solidFill>
                <a:srgbClr val="3399FF"/>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6-23C8-44C9-AB66-0A1C72ED1190}"/>
              </c:ext>
            </c:extLst>
          </c:dPt>
          <c:dPt>
            <c:idx val="3"/>
            <c:bubble3D val="0"/>
            <c:spPr>
              <a:solidFill>
                <a:srgbClr val="9933FF"/>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5-23C8-44C9-AB66-0A1C72ED1190}"/>
              </c:ext>
            </c:extLst>
          </c:dPt>
          <c:dPt>
            <c:idx val="4"/>
            <c:bubble3D val="0"/>
            <c:spPr>
              <a:solidFill>
                <a:schemeClr val="bg2">
                  <a:lumMod val="20000"/>
                  <a:lumOff val="80000"/>
                </a:schemeClr>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4-23C8-44C9-AB66-0A1C72ED1190}"/>
              </c:ext>
            </c:extLst>
          </c:dPt>
          <c:dPt>
            <c:idx val="5"/>
            <c:bubble3D val="0"/>
            <c:spPr>
              <a:solidFill>
                <a:srgbClr val="FF0000"/>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3-23C8-44C9-AB66-0A1C72ED1190}"/>
              </c:ext>
            </c:extLst>
          </c:dPt>
          <c:dPt>
            <c:idx val="6"/>
            <c:bubble3D val="0"/>
            <c:spPr>
              <a:solidFill>
                <a:schemeClr val="bg1">
                  <a:lumMod val="75000"/>
                </a:schemeClr>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1-23C8-44C9-AB66-0A1C72ED1190}"/>
              </c:ext>
            </c:extLst>
          </c:dPt>
          <c:dLbls>
            <c:dLbl>
              <c:idx val="0"/>
              <c:layout>
                <c:manualLayout>
                  <c:x val="-0.15815799157820221"/>
                  <c:y val="-0.10921005244714781"/>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C8-44C9-AB66-0A1C72ED1190}"/>
                </c:ext>
              </c:extLst>
            </c:dLbl>
            <c:dLbl>
              <c:idx val="1"/>
              <c:layout>
                <c:manualLayout>
                  <c:x val="0.14876917588298252"/>
                  <c:y val="-0.13066829609261804"/>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C8-44C9-AB66-0A1C72ED1190}"/>
                </c:ext>
              </c:extLst>
            </c:dLbl>
            <c:dLbl>
              <c:idx val="2"/>
              <c:layout>
                <c:manualLayout>
                  <c:x val="6.697510502766163E-2"/>
                  <c:y val="7.4358533440514643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C8-44C9-AB66-0A1C72ED1190}"/>
                </c:ext>
              </c:extLst>
            </c:dLbl>
            <c:dLbl>
              <c:idx val="3"/>
              <c:layout>
                <c:manualLayout>
                  <c:x val="3.0833840487733362E-2"/>
                  <c:y val="7.5908338941312672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C8-44C9-AB66-0A1C72ED1190}"/>
                </c:ext>
              </c:extLst>
            </c:dLbl>
            <c:dLbl>
              <c:idx val="4"/>
              <c:layout>
                <c:manualLayout>
                  <c:x val="1.3954816229858433E-2"/>
                  <c:y val="6.8972592401748301E-2"/>
                </c:manualLayout>
              </c:layout>
              <c:tx>
                <c:rich>
                  <a:bodyPr rot="0" spcFirstLastPara="1" vertOverflow="ellipsis" vert="horz" wrap="square" lIns="38100" tIns="19050" rIns="38100" bIns="19050" anchor="ctr" anchorCtr="1">
                    <a:noAutofit/>
                  </a:bodyPr>
                  <a:lstStyle/>
                  <a:p>
                    <a:pPr>
                      <a:defRPr sz="2400" b="1" i="0" u="none" strike="noStrike" kern="1200" baseline="0">
                        <a:solidFill>
                          <a:schemeClr val="tx1"/>
                        </a:solidFill>
                        <a:latin typeface="+mn-lt"/>
                        <a:ea typeface="+mn-ea"/>
                        <a:cs typeface="+mn-cs"/>
                      </a:defRPr>
                    </a:pPr>
                    <a:fld id="{2303CDFE-DEC6-40AA-8854-2B8D67895979}" type="VALUE">
                      <a:rPr lang="en-US" sz="2400"/>
                      <a:pPr>
                        <a:defRPr sz="2400" b="1">
                          <a:solidFill>
                            <a:schemeClr val="tx1"/>
                          </a:solidFill>
                        </a:defRPr>
                      </a:pPr>
                      <a:t>[VALUE]</a:t>
                    </a:fld>
                    <a:endParaRPr lang="en-GB"/>
                  </a:p>
                </c:rich>
              </c:tx>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tx1"/>
                      </a:solidFill>
                      <a:latin typeface="+mn-lt"/>
                      <a:ea typeface="+mn-ea"/>
                      <a:cs typeface="+mn-cs"/>
                    </a:defRPr>
                  </a:pPr>
                  <a:endParaRPr lang="en-GB"/>
                </a:p>
              </c:txPr>
              <c:dLblPos val="bestFit"/>
              <c:showLegendKey val="0"/>
              <c:showVal val="1"/>
              <c:showCatName val="0"/>
              <c:showSerName val="0"/>
              <c:showPercent val="0"/>
              <c:showBubbleSize val="0"/>
              <c:extLst>
                <c:ext xmlns:c15="http://schemas.microsoft.com/office/drawing/2012/chart" uri="{CE6537A1-D6FC-4f65-9D91-7224C49458BB}">
                  <c15:layout>
                    <c:manualLayout>
                      <c:w val="4.6823705920581098E-2"/>
                      <c:h val="6.1951957616171435E-2"/>
                    </c:manualLayout>
                  </c15:layout>
                  <c15:dlblFieldTable/>
                  <c15:showDataLabelsRange val="0"/>
                </c:ext>
                <c:ext xmlns:c16="http://schemas.microsoft.com/office/drawing/2014/chart" uri="{C3380CC4-5D6E-409C-BE32-E72D297353CC}">
                  <c16:uniqueId val="{00000004-23C8-44C9-AB66-0A1C72ED1190}"/>
                </c:ext>
              </c:extLst>
            </c:dLbl>
            <c:dLbl>
              <c:idx val="5"/>
              <c:layout>
                <c:manualLayout>
                  <c:x val="7.1518760832741057E-2"/>
                  <c:y val="1.6573113545991933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4.8519443453442737E-2"/>
                      <c:h val="8.605535419183713E-2"/>
                    </c:manualLayout>
                  </c15:layout>
                </c:ext>
                <c:ext xmlns:c16="http://schemas.microsoft.com/office/drawing/2014/chart" uri="{C3380CC4-5D6E-409C-BE32-E72D297353CC}">
                  <c16:uniqueId val="{00000003-23C8-44C9-AB66-0A1C72ED1190}"/>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Univ</c:v>
                </c:pt>
                <c:pt idx="1">
                  <c:v>NHS</c:v>
                </c:pt>
                <c:pt idx="2">
                  <c:v>Other Emp</c:v>
                </c:pt>
                <c:pt idx="3">
                  <c:v>DWP</c:v>
                </c:pt>
                <c:pt idx="4">
                  <c:v>Other</c:v>
                </c:pt>
              </c:strCache>
            </c:strRef>
          </c:cat>
          <c:val>
            <c:numRef>
              <c:f>Sheet1!$B$2:$B$6</c:f>
              <c:numCache>
                <c:formatCode>General</c:formatCode>
                <c:ptCount val="5"/>
                <c:pt idx="0">
                  <c:v>281</c:v>
                </c:pt>
                <c:pt idx="1">
                  <c:v>201</c:v>
                </c:pt>
                <c:pt idx="2">
                  <c:v>27</c:v>
                </c:pt>
                <c:pt idx="3">
                  <c:v>25</c:v>
                </c:pt>
                <c:pt idx="4">
                  <c:v>14</c:v>
                </c:pt>
              </c:numCache>
            </c:numRef>
          </c:val>
          <c:extLst>
            <c:ext xmlns:c16="http://schemas.microsoft.com/office/drawing/2014/chart" uri="{C3380CC4-5D6E-409C-BE32-E72D297353CC}">
              <c16:uniqueId val="{00000000-23C8-44C9-AB66-0A1C72ED1190}"/>
            </c:ext>
          </c:extLst>
        </c:ser>
        <c:dLbls>
          <c:dLblPos val="bestFit"/>
          <c:showLegendKey val="0"/>
          <c:showVal val="1"/>
          <c:showCatName val="0"/>
          <c:showSerName val="0"/>
          <c:showPercent val="0"/>
          <c:showBubbleSize val="0"/>
          <c:showLeaderLines val="1"/>
        </c:dLbls>
      </c:pie3DChart>
      <c:spPr>
        <a:noFill/>
        <a:ln>
          <a:noFill/>
        </a:ln>
        <a:effectLst/>
      </c:spPr>
    </c:plotArea>
    <c:legend>
      <c:legendPos val="r"/>
      <c:layout>
        <c:manualLayout>
          <c:xMode val="edge"/>
          <c:yMode val="edge"/>
          <c:x val="0.74801643907961379"/>
          <c:y val="0.22772542321098746"/>
          <c:w val="0.25198356092038621"/>
          <c:h val="0.53183889050905675"/>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800" dirty="0">
                <a:solidFill>
                  <a:schemeClr val="bg1"/>
                </a:solidFill>
              </a:rPr>
              <a:t>Number of examples (n=548) </a:t>
            </a:r>
          </a:p>
        </c:rich>
      </c:tx>
      <c:layout>
        <c:manualLayout>
          <c:xMode val="edge"/>
          <c:yMode val="edge"/>
          <c:x val="0.29206010155959683"/>
          <c:y val="2.586704487197918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8551551908669282E-2"/>
          <c:y val="8.13522383776102E-2"/>
          <c:w val="0.73089192962545757"/>
          <c:h val="0.86221037185166671"/>
        </c:manualLayout>
      </c:layout>
      <c:pie3DChart>
        <c:varyColors val="1"/>
        <c:ser>
          <c:idx val="0"/>
          <c:order val="0"/>
          <c:tx>
            <c:strRef>
              <c:f>Sheet1!$B$1</c:f>
              <c:strCache>
                <c:ptCount val="1"/>
                <c:pt idx="0">
                  <c:v>Examples</c:v>
                </c:pt>
              </c:strCache>
            </c:strRef>
          </c:tx>
          <c:spPr>
            <a:ln>
              <a:noFill/>
            </a:ln>
          </c:spPr>
          <c:dPt>
            <c:idx val="0"/>
            <c:bubble3D val="0"/>
            <c:spPr>
              <a:solidFill>
                <a:srgbClr val="9933FF"/>
              </a:solidFill>
              <a:ln w="25400">
                <a:noFill/>
              </a:ln>
              <a:effectLst/>
              <a:sp3d>
                <a:contourClr>
                  <a:schemeClr val="accent4"/>
                </a:contourClr>
              </a:sp3d>
            </c:spPr>
            <c:extLst>
              <c:ext xmlns:c16="http://schemas.microsoft.com/office/drawing/2014/chart" uri="{C3380CC4-5D6E-409C-BE32-E72D297353CC}">
                <c16:uniqueId val="{00000007-23C8-44C9-AB66-0A1C72ED1190}"/>
              </c:ext>
            </c:extLst>
          </c:dPt>
          <c:dPt>
            <c:idx val="1"/>
            <c:bubble3D val="0"/>
            <c:spPr>
              <a:solidFill>
                <a:srgbClr val="00B050"/>
              </a:solidFill>
              <a:ln w="25400">
                <a:noFill/>
              </a:ln>
              <a:effectLst/>
              <a:sp3d>
                <a:contourClr>
                  <a:schemeClr val="accent4"/>
                </a:contourClr>
              </a:sp3d>
            </c:spPr>
            <c:extLst>
              <c:ext xmlns:c16="http://schemas.microsoft.com/office/drawing/2014/chart" uri="{C3380CC4-5D6E-409C-BE32-E72D297353CC}">
                <c16:uniqueId val="{00000008-23C8-44C9-AB66-0A1C72ED1190}"/>
              </c:ext>
            </c:extLst>
          </c:dPt>
          <c:dPt>
            <c:idx val="2"/>
            <c:bubble3D val="0"/>
            <c:spPr>
              <a:solidFill>
                <a:srgbClr val="FFFF00"/>
              </a:solidFill>
              <a:ln w="25400">
                <a:noFill/>
              </a:ln>
              <a:effectLst/>
              <a:sp3d>
                <a:contourClr>
                  <a:schemeClr val="accent4"/>
                </a:contourClr>
              </a:sp3d>
            </c:spPr>
            <c:extLst>
              <c:ext xmlns:c16="http://schemas.microsoft.com/office/drawing/2014/chart" uri="{C3380CC4-5D6E-409C-BE32-E72D297353CC}">
                <c16:uniqueId val="{00000006-23C8-44C9-AB66-0A1C72ED1190}"/>
              </c:ext>
            </c:extLst>
          </c:dPt>
          <c:dPt>
            <c:idx val="3"/>
            <c:bubble3D val="0"/>
            <c:spPr>
              <a:solidFill>
                <a:srgbClr val="3399FF"/>
              </a:solidFill>
              <a:ln w="25400">
                <a:noFill/>
              </a:ln>
              <a:effectLst/>
              <a:sp3d>
                <a:contourClr>
                  <a:schemeClr val="accent4"/>
                </a:contourClr>
              </a:sp3d>
            </c:spPr>
            <c:extLst>
              <c:ext xmlns:c16="http://schemas.microsoft.com/office/drawing/2014/chart" uri="{C3380CC4-5D6E-409C-BE32-E72D297353CC}">
                <c16:uniqueId val="{00000005-23C8-44C9-AB66-0A1C72ED1190}"/>
              </c:ext>
            </c:extLst>
          </c:dPt>
          <c:dPt>
            <c:idx val="4"/>
            <c:bubble3D val="0"/>
            <c:spPr>
              <a:solidFill>
                <a:srgbClr val="FFC000"/>
              </a:solidFill>
              <a:ln w="25400">
                <a:noFill/>
              </a:ln>
              <a:effectLst/>
              <a:sp3d>
                <a:contourClr>
                  <a:schemeClr val="accent4"/>
                </a:contourClr>
              </a:sp3d>
            </c:spPr>
            <c:extLst>
              <c:ext xmlns:c16="http://schemas.microsoft.com/office/drawing/2014/chart" uri="{C3380CC4-5D6E-409C-BE32-E72D297353CC}">
                <c16:uniqueId val="{00000004-23C8-44C9-AB66-0A1C72ED1190}"/>
              </c:ext>
            </c:extLst>
          </c:dPt>
          <c:dPt>
            <c:idx val="5"/>
            <c:bubble3D val="0"/>
            <c:spPr>
              <a:solidFill>
                <a:srgbClr val="FF0000"/>
              </a:solidFill>
              <a:ln w="25400">
                <a:noFill/>
              </a:ln>
              <a:effectLst/>
              <a:sp3d>
                <a:contourClr>
                  <a:schemeClr val="accent4"/>
                </a:contourClr>
              </a:sp3d>
            </c:spPr>
            <c:extLst>
              <c:ext xmlns:c16="http://schemas.microsoft.com/office/drawing/2014/chart" uri="{C3380CC4-5D6E-409C-BE32-E72D297353CC}">
                <c16:uniqueId val="{00000003-23C8-44C9-AB66-0A1C72ED1190}"/>
              </c:ext>
            </c:extLst>
          </c:dPt>
          <c:dPt>
            <c:idx val="6"/>
            <c:bubble3D val="0"/>
            <c:spPr>
              <a:solidFill>
                <a:schemeClr val="bg1">
                  <a:lumMod val="75000"/>
                </a:schemeClr>
              </a:solidFill>
              <a:ln w="25400">
                <a:noFill/>
              </a:ln>
              <a:effectLst/>
              <a:sp3d>
                <a:contourClr>
                  <a:schemeClr val="accent4"/>
                </a:contourClr>
              </a:sp3d>
            </c:spPr>
            <c:extLst>
              <c:ext xmlns:c16="http://schemas.microsoft.com/office/drawing/2014/chart" uri="{C3380CC4-5D6E-409C-BE32-E72D297353CC}">
                <c16:uniqueId val="{00000001-23C8-44C9-AB66-0A1C72ED1190}"/>
              </c:ext>
            </c:extLst>
          </c:dPt>
          <c:dLbls>
            <c:dLbl>
              <c:idx val="5"/>
              <c:layout>
                <c:manualLayout>
                  <c:x val="7.6840240931084283E-2"/>
                  <c:y val="4.1414029390715118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5.916236797443962E-2"/>
                      <c:h val="9.599170045106499E-2"/>
                    </c:manualLayout>
                  </c15:layout>
                </c:ext>
                <c:ext xmlns:c16="http://schemas.microsoft.com/office/drawing/2014/chart" uri="{C3380CC4-5D6E-409C-BE32-E72D297353CC}">
                  <c16:uniqueId val="{00000003-23C8-44C9-AB66-0A1C72ED1190}"/>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Sheet1!$A$2:$A$8</c:f>
              <c:strCache>
                <c:ptCount val="7"/>
                <c:pt idx="0">
                  <c:v>Direct</c:v>
                </c:pt>
                <c:pt idx="1">
                  <c:v>Indirect</c:v>
                </c:pt>
                <c:pt idx="2">
                  <c:v>Arising </c:v>
                </c:pt>
                <c:pt idx="3">
                  <c:v>Adjustments </c:v>
                </c:pt>
                <c:pt idx="4">
                  <c:v>Harassment</c:v>
                </c:pt>
                <c:pt idx="5">
                  <c:v>Victimisation</c:v>
                </c:pt>
                <c:pt idx="6">
                  <c:v>Other</c:v>
                </c:pt>
              </c:strCache>
            </c:strRef>
          </c:cat>
          <c:val>
            <c:numRef>
              <c:f>Sheet1!$B$2:$B$8</c:f>
              <c:numCache>
                <c:formatCode>General</c:formatCode>
                <c:ptCount val="7"/>
                <c:pt idx="0">
                  <c:v>71</c:v>
                </c:pt>
                <c:pt idx="1">
                  <c:v>74</c:v>
                </c:pt>
                <c:pt idx="2">
                  <c:v>90</c:v>
                </c:pt>
                <c:pt idx="3">
                  <c:v>184</c:v>
                </c:pt>
                <c:pt idx="4">
                  <c:v>41</c:v>
                </c:pt>
                <c:pt idx="5">
                  <c:v>19</c:v>
                </c:pt>
                <c:pt idx="6">
                  <c:v>69</c:v>
                </c:pt>
              </c:numCache>
            </c:numRef>
          </c:val>
          <c:extLst>
            <c:ext xmlns:c16="http://schemas.microsoft.com/office/drawing/2014/chart" uri="{C3380CC4-5D6E-409C-BE32-E72D297353CC}">
              <c16:uniqueId val="{00000000-23C8-44C9-AB66-0A1C72ED1190}"/>
            </c:ext>
          </c:extLst>
        </c:ser>
        <c:dLbls>
          <c:dLblPos val="bestFit"/>
          <c:showLegendKey val="0"/>
          <c:showVal val="1"/>
          <c:showCatName val="0"/>
          <c:showSerName val="0"/>
          <c:showPercent val="0"/>
          <c:showBubbleSize val="0"/>
          <c:showLeaderLines val="1"/>
        </c:dLbls>
      </c:pie3DChart>
      <c:spPr>
        <a:noFill/>
        <a:ln>
          <a:noFill/>
        </a:ln>
        <a:effectLst/>
      </c:spPr>
    </c:plotArea>
    <c:legend>
      <c:legendPos val="r"/>
      <c:layout>
        <c:manualLayout>
          <c:xMode val="edge"/>
          <c:yMode val="edge"/>
          <c:x val="0.74801643907961379"/>
          <c:y val="0.22772542321098746"/>
          <c:w val="0.25198356092038621"/>
          <c:h val="0.53183889050905675"/>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11505470877694"/>
          <c:y val="6.6449627290089464E-2"/>
          <c:w val="0.8158021428418285"/>
          <c:h val="0.83195737745277243"/>
        </c:manualLayout>
      </c:layout>
      <c:lineChart>
        <c:grouping val="standard"/>
        <c:varyColors val="0"/>
        <c:ser>
          <c:idx val="0"/>
          <c:order val="0"/>
          <c:tx>
            <c:strRef>
              <c:f>Sheet1!$B$1</c:f>
              <c:strCache>
                <c:ptCount val="1"/>
                <c:pt idx="0">
                  <c:v>Examples</c:v>
                </c:pt>
              </c:strCache>
            </c:strRef>
          </c:tx>
          <c:spPr>
            <a:ln w="38100" cap="rnd">
              <a:solidFill>
                <a:srgbClr val="FF0000"/>
              </a:solidFill>
              <a:round/>
            </a:ln>
            <a:effectLst/>
          </c:spPr>
          <c:marker>
            <c:symbol val="none"/>
          </c:marker>
          <c:dPt>
            <c:idx val="0"/>
            <c:marker>
              <c:symbol val="none"/>
            </c:marker>
            <c:bubble3D val="0"/>
            <c:spPr>
              <a:ln w="38100" cap="rnd">
                <a:solidFill>
                  <a:srgbClr val="FF0000"/>
                </a:solidFill>
                <a:round/>
              </a:ln>
              <a:effectLst/>
            </c:spPr>
            <c:extLst>
              <c:ext xmlns:c16="http://schemas.microsoft.com/office/drawing/2014/chart" uri="{C3380CC4-5D6E-409C-BE32-E72D297353CC}">
                <c16:uniqueId val="{00000007-23C8-44C9-AB66-0A1C72ED1190}"/>
              </c:ext>
            </c:extLst>
          </c:dPt>
          <c:dPt>
            <c:idx val="1"/>
            <c:marker>
              <c:symbol val="none"/>
            </c:marker>
            <c:bubble3D val="0"/>
            <c:spPr>
              <a:ln w="38100" cap="rnd">
                <a:solidFill>
                  <a:srgbClr val="FF0000"/>
                </a:solidFill>
                <a:round/>
              </a:ln>
              <a:effectLst/>
            </c:spPr>
            <c:extLst>
              <c:ext xmlns:c16="http://schemas.microsoft.com/office/drawing/2014/chart" uri="{C3380CC4-5D6E-409C-BE32-E72D297353CC}">
                <c16:uniqueId val="{00000008-23C8-44C9-AB66-0A1C72ED1190}"/>
              </c:ext>
            </c:extLst>
          </c:dPt>
          <c:dPt>
            <c:idx val="2"/>
            <c:marker>
              <c:symbol val="none"/>
            </c:marker>
            <c:bubble3D val="0"/>
            <c:spPr>
              <a:ln w="38100" cap="rnd">
                <a:solidFill>
                  <a:srgbClr val="FF0000"/>
                </a:solidFill>
                <a:round/>
              </a:ln>
              <a:effectLst/>
            </c:spPr>
            <c:extLst>
              <c:ext xmlns:c16="http://schemas.microsoft.com/office/drawing/2014/chart" uri="{C3380CC4-5D6E-409C-BE32-E72D297353CC}">
                <c16:uniqueId val="{00000006-23C8-44C9-AB66-0A1C72ED1190}"/>
              </c:ext>
            </c:extLst>
          </c:dPt>
          <c:dPt>
            <c:idx val="3"/>
            <c:marker>
              <c:symbol val="none"/>
            </c:marker>
            <c:bubble3D val="0"/>
            <c:spPr>
              <a:ln w="38100" cap="rnd">
                <a:solidFill>
                  <a:srgbClr val="FF0000"/>
                </a:solidFill>
                <a:round/>
              </a:ln>
              <a:effectLst/>
            </c:spPr>
            <c:extLst>
              <c:ext xmlns:c16="http://schemas.microsoft.com/office/drawing/2014/chart" uri="{C3380CC4-5D6E-409C-BE32-E72D297353CC}">
                <c16:uniqueId val="{00000005-23C8-44C9-AB66-0A1C72ED1190}"/>
              </c:ext>
            </c:extLst>
          </c:dPt>
          <c:dPt>
            <c:idx val="4"/>
            <c:marker>
              <c:symbol val="none"/>
            </c:marker>
            <c:bubble3D val="0"/>
            <c:spPr>
              <a:ln w="38100" cap="rnd">
                <a:solidFill>
                  <a:srgbClr val="FF0000"/>
                </a:solidFill>
                <a:round/>
              </a:ln>
              <a:effectLst/>
            </c:spPr>
            <c:extLst>
              <c:ext xmlns:c16="http://schemas.microsoft.com/office/drawing/2014/chart" uri="{C3380CC4-5D6E-409C-BE32-E72D297353CC}">
                <c16:uniqueId val="{00000004-23C8-44C9-AB66-0A1C72ED1190}"/>
              </c:ext>
            </c:extLst>
          </c:dPt>
          <c:dPt>
            <c:idx val="5"/>
            <c:marker>
              <c:symbol val="none"/>
            </c:marker>
            <c:bubble3D val="0"/>
            <c:spPr>
              <a:ln w="38100" cap="rnd">
                <a:solidFill>
                  <a:srgbClr val="FF0000"/>
                </a:solidFill>
                <a:round/>
              </a:ln>
              <a:effectLst/>
            </c:spPr>
            <c:extLst>
              <c:ext xmlns:c16="http://schemas.microsoft.com/office/drawing/2014/chart" uri="{C3380CC4-5D6E-409C-BE32-E72D297353CC}">
                <c16:uniqueId val="{00000003-23C8-44C9-AB66-0A1C72ED1190}"/>
              </c:ext>
            </c:extLst>
          </c:dPt>
          <c:dPt>
            <c:idx val="6"/>
            <c:marker>
              <c:symbol val="none"/>
            </c:marker>
            <c:bubble3D val="0"/>
            <c:spPr>
              <a:ln w="38100" cap="rnd">
                <a:solidFill>
                  <a:srgbClr val="FF0000"/>
                </a:solidFill>
                <a:round/>
              </a:ln>
              <a:effectLst/>
            </c:spPr>
            <c:extLst>
              <c:ext xmlns:c16="http://schemas.microsoft.com/office/drawing/2014/chart" uri="{C3380CC4-5D6E-409C-BE32-E72D297353CC}">
                <c16:uniqueId val="{00000001-23C8-44C9-AB66-0A1C72ED1190}"/>
              </c:ext>
            </c:extLst>
          </c:dPt>
          <c:dLbls>
            <c:dLbl>
              <c:idx val="0"/>
              <c:layout>
                <c:manualLayout>
                  <c:x val="-6.1678577633720796E-3"/>
                  <c:y val="3.45675877283476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C8-44C9-AB66-0A1C72ED1190}"/>
                </c:ext>
              </c:extLst>
            </c:dLbl>
            <c:dLbl>
              <c:idx val="1"/>
              <c:layout>
                <c:manualLayout>
                  <c:x val="-1.0829693386894634E-2"/>
                  <c:y val="-3.23241653331309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C8-44C9-AB66-0A1C72ED1190}"/>
                </c:ext>
              </c:extLst>
            </c:dLbl>
            <c:dLbl>
              <c:idx val="3"/>
              <c:layout>
                <c:manualLayout>
                  <c:x val="1.5419644408430199E-3"/>
                  <c:y val="-2.23961006096324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C8-44C9-AB66-0A1C72ED1190}"/>
                </c:ext>
              </c:extLst>
            </c:dLbl>
            <c:dLbl>
              <c:idx val="4"/>
              <c:layout>
                <c:manualLayout>
                  <c:x val="-3.0941981105413238E-3"/>
                  <c:y val="-3.820128630279112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C8-44C9-AB66-0A1C72ED1190}"/>
                </c:ext>
              </c:extLst>
            </c:dLbl>
            <c:dLbl>
              <c:idx val="5"/>
              <c:layout>
                <c:manualLayout>
                  <c:x val="1.4697441025071287E-2"/>
                  <c:y val="-4.1139846787621212E-2"/>
                </c:manualLayout>
              </c:layout>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bg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4.4865872602849195E-2"/>
                      <c:h val="8.2265116464175933E-2"/>
                    </c:manualLayout>
                  </c15:layout>
                </c:ext>
                <c:ext xmlns:c16="http://schemas.microsoft.com/office/drawing/2014/chart" uri="{C3380CC4-5D6E-409C-BE32-E72D297353CC}">
                  <c16:uniqueId val="{00000003-23C8-44C9-AB66-0A1C72ED1190}"/>
                </c:ext>
              </c:extLst>
            </c:dLbl>
            <c:dLbl>
              <c:idx val="6"/>
              <c:layout>
                <c:manualLayout>
                  <c:x val="1.5419644408430199E-3"/>
                  <c:y val="1.1198050304816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C8-44C9-AB66-0A1C72ED1190}"/>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Direct</c:v>
                </c:pt>
                <c:pt idx="1">
                  <c:v>Indirect</c:v>
                </c:pt>
                <c:pt idx="2">
                  <c:v>Arising </c:v>
                </c:pt>
                <c:pt idx="3">
                  <c:v>Adjust.</c:v>
                </c:pt>
                <c:pt idx="4">
                  <c:v>Harass.</c:v>
                </c:pt>
                <c:pt idx="5">
                  <c:v>Victim.</c:v>
                </c:pt>
                <c:pt idx="6">
                  <c:v>Other</c:v>
                </c:pt>
              </c:strCache>
            </c:strRef>
          </c:cat>
          <c:val>
            <c:numRef>
              <c:f>Sheet1!$B$2:$B$8</c:f>
              <c:numCache>
                <c:formatCode>General</c:formatCode>
                <c:ptCount val="7"/>
                <c:pt idx="0">
                  <c:v>71</c:v>
                </c:pt>
                <c:pt idx="1">
                  <c:v>74</c:v>
                </c:pt>
                <c:pt idx="2">
                  <c:v>90</c:v>
                </c:pt>
                <c:pt idx="3">
                  <c:v>184</c:v>
                </c:pt>
                <c:pt idx="4">
                  <c:v>41</c:v>
                </c:pt>
                <c:pt idx="5">
                  <c:v>19</c:v>
                </c:pt>
                <c:pt idx="6">
                  <c:v>69</c:v>
                </c:pt>
              </c:numCache>
            </c:numRef>
          </c:val>
          <c:smooth val="0"/>
          <c:extLst>
            <c:ext xmlns:c16="http://schemas.microsoft.com/office/drawing/2014/chart" uri="{C3380CC4-5D6E-409C-BE32-E72D297353CC}">
              <c16:uniqueId val="{00000000-23C8-44C9-AB66-0A1C72ED1190}"/>
            </c:ext>
          </c:extLst>
        </c:ser>
        <c:dLbls>
          <c:dLblPos val="r"/>
          <c:showLegendKey val="0"/>
          <c:showVal val="1"/>
          <c:showCatName val="0"/>
          <c:showSerName val="0"/>
          <c:showPercent val="0"/>
          <c:showBubbleSize val="0"/>
        </c:dLbls>
        <c:smooth val="0"/>
        <c:axId val="1241783743"/>
        <c:axId val="1241772223"/>
      </c:lineChart>
      <c:catAx>
        <c:axId val="124178374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1241772223"/>
        <c:crosses val="autoZero"/>
        <c:auto val="1"/>
        <c:lblAlgn val="ctr"/>
        <c:lblOffset val="100"/>
        <c:noMultiLvlLbl val="0"/>
      </c:catAx>
      <c:valAx>
        <c:axId val="12417722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12417837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498782209370549E-2"/>
          <c:y val="0.14018672824871356"/>
          <c:w val="0.90793789556184179"/>
          <c:h val="0.7591821392696283"/>
        </c:manualLayout>
      </c:layout>
      <c:lineChart>
        <c:grouping val="standard"/>
        <c:varyColors val="0"/>
        <c:ser>
          <c:idx val="0"/>
          <c:order val="0"/>
          <c:tx>
            <c:strRef>
              <c:f>Sheet1!$B$1</c:f>
              <c:strCache>
                <c:ptCount val="1"/>
                <c:pt idx="0">
                  <c:v>Educ/Train.</c:v>
                </c:pt>
              </c:strCache>
            </c:strRef>
          </c:tx>
          <c:spPr>
            <a:ln w="38100" cap="rnd">
              <a:solidFill>
                <a:srgbClr val="FF0000"/>
              </a:solidFill>
              <a:round/>
            </a:ln>
            <a:effectLst/>
          </c:spPr>
          <c:marker>
            <c:symbol val="none"/>
          </c:marker>
          <c:cat>
            <c:strRef>
              <c:f>Sheet1!$A$2:$A$8</c:f>
              <c:strCache>
                <c:ptCount val="7"/>
                <c:pt idx="0">
                  <c:v>Direct</c:v>
                </c:pt>
                <c:pt idx="1">
                  <c:v>Indirect</c:v>
                </c:pt>
                <c:pt idx="2">
                  <c:v>Arising</c:v>
                </c:pt>
                <c:pt idx="3">
                  <c:v>Adjust.</c:v>
                </c:pt>
                <c:pt idx="4">
                  <c:v>Harass.</c:v>
                </c:pt>
                <c:pt idx="5">
                  <c:v>Victim.</c:v>
                </c:pt>
                <c:pt idx="6">
                  <c:v>Other</c:v>
                </c:pt>
              </c:strCache>
            </c:strRef>
          </c:cat>
          <c:val>
            <c:numRef>
              <c:f>Sheet1!$B$2:$B$8</c:f>
              <c:numCache>
                <c:formatCode>General</c:formatCode>
                <c:ptCount val="7"/>
                <c:pt idx="0">
                  <c:v>22</c:v>
                </c:pt>
                <c:pt idx="1">
                  <c:v>43</c:v>
                </c:pt>
                <c:pt idx="2">
                  <c:v>56</c:v>
                </c:pt>
                <c:pt idx="3">
                  <c:v>96</c:v>
                </c:pt>
                <c:pt idx="4">
                  <c:v>39</c:v>
                </c:pt>
                <c:pt idx="5">
                  <c:v>13</c:v>
                </c:pt>
                <c:pt idx="6">
                  <c:v>48</c:v>
                </c:pt>
              </c:numCache>
            </c:numRef>
          </c:val>
          <c:smooth val="0"/>
          <c:extLst>
            <c:ext xmlns:c16="http://schemas.microsoft.com/office/drawing/2014/chart" uri="{C3380CC4-5D6E-409C-BE32-E72D297353CC}">
              <c16:uniqueId val="{00000000-5F5F-4896-8413-369D00623F06}"/>
            </c:ext>
          </c:extLst>
        </c:ser>
        <c:ser>
          <c:idx val="1"/>
          <c:order val="1"/>
          <c:tx>
            <c:strRef>
              <c:f>Sheet1!$C$1</c:f>
              <c:strCache>
                <c:ptCount val="1"/>
                <c:pt idx="0">
                  <c:v>Clinical</c:v>
                </c:pt>
              </c:strCache>
            </c:strRef>
          </c:tx>
          <c:spPr>
            <a:ln w="38100" cap="rnd">
              <a:solidFill>
                <a:srgbClr val="92D050"/>
              </a:solidFill>
              <a:round/>
            </a:ln>
            <a:effectLst/>
          </c:spPr>
          <c:marker>
            <c:symbol val="none"/>
          </c:marker>
          <c:cat>
            <c:strRef>
              <c:f>Sheet1!$A$2:$A$8</c:f>
              <c:strCache>
                <c:ptCount val="7"/>
                <c:pt idx="0">
                  <c:v>Direct</c:v>
                </c:pt>
                <c:pt idx="1">
                  <c:v>Indirect</c:v>
                </c:pt>
                <c:pt idx="2">
                  <c:v>Arising</c:v>
                </c:pt>
                <c:pt idx="3">
                  <c:v>Adjust.</c:v>
                </c:pt>
                <c:pt idx="4">
                  <c:v>Harass.</c:v>
                </c:pt>
                <c:pt idx="5">
                  <c:v>Victim.</c:v>
                </c:pt>
                <c:pt idx="6">
                  <c:v>Other</c:v>
                </c:pt>
              </c:strCache>
            </c:strRef>
          </c:cat>
          <c:val>
            <c:numRef>
              <c:f>Sheet1!$C$2:$C$8</c:f>
              <c:numCache>
                <c:formatCode>General</c:formatCode>
                <c:ptCount val="7"/>
                <c:pt idx="0">
                  <c:v>11</c:v>
                </c:pt>
                <c:pt idx="1">
                  <c:v>26</c:v>
                </c:pt>
                <c:pt idx="2">
                  <c:v>22</c:v>
                </c:pt>
                <c:pt idx="3">
                  <c:v>23</c:v>
                </c:pt>
                <c:pt idx="4">
                  <c:v>0</c:v>
                </c:pt>
                <c:pt idx="5">
                  <c:v>0</c:v>
                </c:pt>
                <c:pt idx="6">
                  <c:v>1</c:v>
                </c:pt>
              </c:numCache>
            </c:numRef>
          </c:val>
          <c:smooth val="0"/>
          <c:extLst>
            <c:ext xmlns:c16="http://schemas.microsoft.com/office/drawing/2014/chart" uri="{C3380CC4-5D6E-409C-BE32-E72D297353CC}">
              <c16:uniqueId val="{00000001-5F5F-4896-8413-369D00623F06}"/>
            </c:ext>
          </c:extLst>
        </c:ser>
        <c:ser>
          <c:idx val="2"/>
          <c:order val="2"/>
          <c:tx>
            <c:strRef>
              <c:f>Sheet1!$D$1</c:f>
              <c:strCache>
                <c:ptCount val="1"/>
                <c:pt idx="0">
                  <c:v>Employment</c:v>
                </c:pt>
              </c:strCache>
            </c:strRef>
          </c:tx>
          <c:spPr>
            <a:ln w="38100" cap="rnd">
              <a:solidFill>
                <a:srgbClr val="FFC000"/>
              </a:solidFill>
              <a:round/>
            </a:ln>
            <a:effectLst/>
          </c:spPr>
          <c:marker>
            <c:symbol val="none"/>
          </c:marker>
          <c:cat>
            <c:strRef>
              <c:f>Sheet1!$A$2:$A$8</c:f>
              <c:strCache>
                <c:ptCount val="7"/>
                <c:pt idx="0">
                  <c:v>Direct</c:v>
                </c:pt>
                <c:pt idx="1">
                  <c:v>Indirect</c:v>
                </c:pt>
                <c:pt idx="2">
                  <c:v>Arising</c:v>
                </c:pt>
                <c:pt idx="3">
                  <c:v>Adjust.</c:v>
                </c:pt>
                <c:pt idx="4">
                  <c:v>Harass.</c:v>
                </c:pt>
                <c:pt idx="5">
                  <c:v>Victim.</c:v>
                </c:pt>
                <c:pt idx="6">
                  <c:v>Other</c:v>
                </c:pt>
              </c:strCache>
            </c:strRef>
          </c:cat>
          <c:val>
            <c:numRef>
              <c:f>Sheet1!$D$2:$D$8</c:f>
              <c:numCache>
                <c:formatCode>General</c:formatCode>
                <c:ptCount val="7"/>
                <c:pt idx="0">
                  <c:v>38</c:v>
                </c:pt>
                <c:pt idx="1">
                  <c:v>5</c:v>
                </c:pt>
                <c:pt idx="2">
                  <c:v>12</c:v>
                </c:pt>
                <c:pt idx="3">
                  <c:v>65</c:v>
                </c:pt>
                <c:pt idx="4">
                  <c:v>2</c:v>
                </c:pt>
                <c:pt idx="5">
                  <c:v>6</c:v>
                </c:pt>
                <c:pt idx="6">
                  <c:v>20</c:v>
                </c:pt>
              </c:numCache>
            </c:numRef>
          </c:val>
          <c:smooth val="0"/>
          <c:extLst>
            <c:ext xmlns:c16="http://schemas.microsoft.com/office/drawing/2014/chart" uri="{C3380CC4-5D6E-409C-BE32-E72D297353CC}">
              <c16:uniqueId val="{00000002-5F5F-4896-8413-369D00623F06}"/>
            </c:ext>
          </c:extLst>
        </c:ser>
        <c:dLbls>
          <c:showLegendKey val="0"/>
          <c:showVal val="0"/>
          <c:showCatName val="0"/>
          <c:showSerName val="0"/>
          <c:showPercent val="0"/>
          <c:showBubbleSize val="0"/>
        </c:dLbls>
        <c:smooth val="0"/>
        <c:axId val="418114096"/>
        <c:axId val="418114576"/>
      </c:lineChart>
      <c:catAx>
        <c:axId val="41811409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crossAx val="418114576"/>
        <c:crosses val="autoZero"/>
        <c:auto val="1"/>
        <c:lblAlgn val="ctr"/>
        <c:lblOffset val="100"/>
        <c:noMultiLvlLbl val="0"/>
      </c:catAx>
      <c:valAx>
        <c:axId val="4181145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418114096"/>
        <c:crosses val="autoZero"/>
        <c:crossBetween val="between"/>
      </c:valAx>
      <c:spPr>
        <a:noFill/>
        <a:ln>
          <a:noFill/>
        </a:ln>
        <a:effectLst/>
      </c:spPr>
    </c:plotArea>
    <c:legend>
      <c:legendPos val="t"/>
      <c:layout>
        <c:manualLayout>
          <c:xMode val="edge"/>
          <c:yMode val="edge"/>
          <c:x val="0.13637736857188085"/>
          <c:y val="4.6113914825741092E-2"/>
          <c:w val="0.72724514516688055"/>
          <c:h val="8.8272584284446176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129781876087842E-2"/>
          <c:y val="3.5671462895940691E-2"/>
          <c:w val="0.90087967479851272"/>
          <c:h val="0.84559232817657592"/>
        </c:manualLayout>
      </c:layout>
      <c:lineChart>
        <c:grouping val="standard"/>
        <c:varyColors val="0"/>
        <c:ser>
          <c:idx val="0"/>
          <c:order val="0"/>
          <c:tx>
            <c:strRef>
              <c:f>Sheet1!$B$1</c:f>
              <c:strCache>
                <c:ptCount val="1"/>
                <c:pt idx="0">
                  <c:v>Examples</c:v>
                </c:pt>
              </c:strCache>
            </c:strRef>
          </c:tx>
          <c:spPr>
            <a:ln w="38100" cap="rnd">
              <a:solidFill>
                <a:srgbClr val="FF3300"/>
              </a:solidFill>
              <a:round/>
            </a:ln>
            <a:effectLst/>
          </c:spPr>
          <c:marker>
            <c:symbol val="none"/>
          </c:marker>
          <c:dPt>
            <c:idx val="0"/>
            <c:marker>
              <c:symbol val="none"/>
            </c:marker>
            <c:bubble3D val="0"/>
            <c:spPr>
              <a:ln w="38100" cap="rnd">
                <a:solidFill>
                  <a:srgbClr val="FF3300"/>
                </a:solidFill>
                <a:round/>
              </a:ln>
              <a:effectLst/>
            </c:spPr>
            <c:extLst>
              <c:ext xmlns:c16="http://schemas.microsoft.com/office/drawing/2014/chart" uri="{C3380CC4-5D6E-409C-BE32-E72D297353CC}">
                <c16:uniqueId val="{00000007-23C8-44C9-AB66-0A1C72ED1190}"/>
              </c:ext>
            </c:extLst>
          </c:dPt>
          <c:dPt>
            <c:idx val="1"/>
            <c:marker>
              <c:symbol val="none"/>
            </c:marker>
            <c:bubble3D val="0"/>
            <c:spPr>
              <a:ln w="38100" cap="rnd">
                <a:solidFill>
                  <a:srgbClr val="FF3300"/>
                </a:solidFill>
                <a:round/>
              </a:ln>
              <a:effectLst/>
            </c:spPr>
            <c:extLst>
              <c:ext xmlns:c16="http://schemas.microsoft.com/office/drawing/2014/chart" uri="{C3380CC4-5D6E-409C-BE32-E72D297353CC}">
                <c16:uniqueId val="{00000008-23C8-44C9-AB66-0A1C72ED1190}"/>
              </c:ext>
            </c:extLst>
          </c:dPt>
          <c:dPt>
            <c:idx val="2"/>
            <c:marker>
              <c:symbol val="none"/>
            </c:marker>
            <c:bubble3D val="0"/>
            <c:spPr>
              <a:ln w="38100" cap="rnd">
                <a:solidFill>
                  <a:srgbClr val="FF3300"/>
                </a:solidFill>
                <a:round/>
              </a:ln>
              <a:effectLst/>
            </c:spPr>
            <c:extLst>
              <c:ext xmlns:c16="http://schemas.microsoft.com/office/drawing/2014/chart" uri="{C3380CC4-5D6E-409C-BE32-E72D297353CC}">
                <c16:uniqueId val="{00000006-23C8-44C9-AB66-0A1C72ED1190}"/>
              </c:ext>
            </c:extLst>
          </c:dPt>
          <c:dPt>
            <c:idx val="3"/>
            <c:marker>
              <c:symbol val="none"/>
            </c:marker>
            <c:bubble3D val="0"/>
            <c:spPr>
              <a:ln w="38100" cap="rnd">
                <a:solidFill>
                  <a:srgbClr val="FF3300"/>
                </a:solidFill>
                <a:round/>
              </a:ln>
              <a:effectLst/>
            </c:spPr>
            <c:extLst>
              <c:ext xmlns:c16="http://schemas.microsoft.com/office/drawing/2014/chart" uri="{C3380CC4-5D6E-409C-BE32-E72D297353CC}">
                <c16:uniqueId val="{00000005-23C8-44C9-AB66-0A1C72ED1190}"/>
              </c:ext>
            </c:extLst>
          </c:dPt>
          <c:dPt>
            <c:idx val="4"/>
            <c:marker>
              <c:symbol val="none"/>
            </c:marker>
            <c:bubble3D val="0"/>
            <c:spPr>
              <a:ln w="38100" cap="rnd">
                <a:solidFill>
                  <a:srgbClr val="FF3300"/>
                </a:solidFill>
                <a:round/>
              </a:ln>
              <a:effectLst/>
            </c:spPr>
            <c:extLst>
              <c:ext xmlns:c16="http://schemas.microsoft.com/office/drawing/2014/chart" uri="{C3380CC4-5D6E-409C-BE32-E72D297353CC}">
                <c16:uniqueId val="{00000004-23C8-44C9-AB66-0A1C72ED1190}"/>
              </c:ext>
            </c:extLst>
          </c:dPt>
          <c:dPt>
            <c:idx val="5"/>
            <c:marker>
              <c:symbol val="none"/>
            </c:marker>
            <c:bubble3D val="0"/>
            <c:spPr>
              <a:ln w="38100" cap="rnd">
                <a:solidFill>
                  <a:srgbClr val="FF3300"/>
                </a:solidFill>
                <a:round/>
              </a:ln>
              <a:effectLst/>
            </c:spPr>
            <c:extLst>
              <c:ext xmlns:c16="http://schemas.microsoft.com/office/drawing/2014/chart" uri="{C3380CC4-5D6E-409C-BE32-E72D297353CC}">
                <c16:uniqueId val="{00000003-23C8-44C9-AB66-0A1C72ED1190}"/>
              </c:ext>
            </c:extLst>
          </c:dPt>
          <c:dPt>
            <c:idx val="6"/>
            <c:marker>
              <c:symbol val="none"/>
            </c:marker>
            <c:bubble3D val="0"/>
            <c:spPr>
              <a:ln w="38100" cap="rnd">
                <a:solidFill>
                  <a:srgbClr val="FF3300"/>
                </a:solidFill>
                <a:round/>
              </a:ln>
              <a:effectLst/>
            </c:spPr>
            <c:extLst>
              <c:ext xmlns:c16="http://schemas.microsoft.com/office/drawing/2014/chart" uri="{C3380CC4-5D6E-409C-BE32-E72D297353CC}">
                <c16:uniqueId val="{00000001-23C8-44C9-AB66-0A1C72ED1190}"/>
              </c:ext>
            </c:extLst>
          </c:dPt>
          <c:dLbls>
            <c:dLbl>
              <c:idx val="0"/>
              <c:layout>
                <c:manualLayout>
                  <c:x val="-1.5470990552706903E-3"/>
                  <c:y val="-1.96342898184612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C8-44C9-AB66-0A1C72ED1190}"/>
                </c:ext>
              </c:extLst>
            </c:dLbl>
            <c:dLbl>
              <c:idx val="2"/>
              <c:layout>
                <c:manualLayout>
                  <c:x val="-3.2056623338147613E-2"/>
                  <c:y val="3.37842299769446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C8-44C9-AB66-0A1C72ED1190}"/>
                </c:ext>
              </c:extLst>
            </c:dLbl>
            <c:dLbl>
              <c:idx val="3"/>
              <c:layout>
                <c:manualLayout>
                  <c:x val="-1.5470990552706676E-2"/>
                  <c:y val="-5.6097970909889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C8-44C9-AB66-0A1C72ED1190}"/>
                </c:ext>
              </c:extLst>
            </c:dLbl>
            <c:dLbl>
              <c:idx val="4"/>
              <c:layout>
                <c:manualLayout>
                  <c:x val="-7.7354952763533094E-3"/>
                  <c:y val="-3.36587825459335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C8-44C9-AB66-0A1C72ED1190}"/>
                </c:ext>
              </c:extLst>
            </c:dLbl>
            <c:dLbl>
              <c:idx val="5"/>
              <c:layout>
                <c:manualLayout>
                  <c:x val="-3.8325237254340158E-2"/>
                  <c:y val="-3.3915088432708927E-2"/>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8519443453442737E-2"/>
                      <c:h val="8.605535419183713E-2"/>
                    </c:manualLayout>
                  </c15:layout>
                </c:ext>
                <c:ext xmlns:c16="http://schemas.microsoft.com/office/drawing/2014/chart" uri="{C3380CC4-5D6E-409C-BE32-E72D297353CC}">
                  <c16:uniqueId val="{00000003-23C8-44C9-AB66-0A1C72ED1190}"/>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Direct</c:v>
                </c:pt>
                <c:pt idx="1">
                  <c:v>Indirect</c:v>
                </c:pt>
                <c:pt idx="2">
                  <c:v>Arising </c:v>
                </c:pt>
                <c:pt idx="3">
                  <c:v>Adjust.</c:v>
                </c:pt>
                <c:pt idx="4">
                  <c:v>Harass.</c:v>
                </c:pt>
                <c:pt idx="5">
                  <c:v>Victim.</c:v>
                </c:pt>
                <c:pt idx="6">
                  <c:v>Other</c:v>
                </c:pt>
              </c:strCache>
            </c:strRef>
          </c:cat>
          <c:val>
            <c:numRef>
              <c:f>Sheet1!$B$2:$B$8</c:f>
              <c:numCache>
                <c:formatCode>General</c:formatCode>
                <c:ptCount val="7"/>
                <c:pt idx="0">
                  <c:v>6</c:v>
                </c:pt>
                <c:pt idx="1">
                  <c:v>35</c:v>
                </c:pt>
                <c:pt idx="2">
                  <c:v>3</c:v>
                </c:pt>
                <c:pt idx="3">
                  <c:v>4</c:v>
                </c:pt>
                <c:pt idx="4">
                  <c:v>0</c:v>
                </c:pt>
                <c:pt idx="5">
                  <c:v>0</c:v>
                </c:pt>
                <c:pt idx="6">
                  <c:v>3</c:v>
                </c:pt>
              </c:numCache>
            </c:numRef>
          </c:val>
          <c:smooth val="0"/>
          <c:extLst>
            <c:ext xmlns:c16="http://schemas.microsoft.com/office/drawing/2014/chart" uri="{C3380CC4-5D6E-409C-BE32-E72D297353CC}">
              <c16:uniqueId val="{00000000-23C8-44C9-AB66-0A1C72ED1190}"/>
            </c:ext>
          </c:extLst>
        </c:ser>
        <c:dLbls>
          <c:showLegendKey val="0"/>
          <c:showVal val="0"/>
          <c:showCatName val="0"/>
          <c:showSerName val="0"/>
          <c:showPercent val="0"/>
          <c:showBubbleSize val="0"/>
        </c:dLbls>
        <c:smooth val="0"/>
        <c:axId val="65319855"/>
        <c:axId val="65320335"/>
      </c:lineChart>
      <c:catAx>
        <c:axId val="65319855"/>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1"/>
                </a:solidFill>
                <a:latin typeface="+mn-lt"/>
                <a:ea typeface="+mn-ea"/>
                <a:cs typeface="Arial" panose="020B0604020202020204" pitchFamily="34" charset="0"/>
              </a:defRPr>
            </a:pPr>
            <a:endParaRPr lang="en-US"/>
          </a:p>
        </c:txPr>
        <c:crossAx val="65320335"/>
        <c:crosses val="autoZero"/>
        <c:auto val="1"/>
        <c:lblAlgn val="ctr"/>
        <c:lblOffset val="100"/>
        <c:noMultiLvlLbl val="0"/>
      </c:catAx>
      <c:valAx>
        <c:axId val="653203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653198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551551908669282E-2"/>
          <c:y val="8.13522383776102E-2"/>
          <c:w val="0.89053032530816567"/>
          <c:h val="0.86221037185166671"/>
        </c:manualLayout>
      </c:layout>
      <c:lineChart>
        <c:grouping val="standard"/>
        <c:varyColors val="0"/>
        <c:ser>
          <c:idx val="0"/>
          <c:order val="0"/>
          <c:tx>
            <c:strRef>
              <c:f>Sheet1!$B$1</c:f>
              <c:strCache>
                <c:ptCount val="1"/>
                <c:pt idx="0">
                  <c:v>Examples</c:v>
                </c:pt>
              </c:strCache>
            </c:strRef>
          </c:tx>
          <c:spPr>
            <a:ln w="38100" cap="rnd">
              <a:solidFill>
                <a:srgbClr val="FF3300"/>
              </a:solidFill>
              <a:round/>
            </a:ln>
            <a:effectLst/>
          </c:spPr>
          <c:marker>
            <c:symbol val="none"/>
          </c:marker>
          <c:dPt>
            <c:idx val="0"/>
            <c:marker>
              <c:symbol val="none"/>
            </c:marker>
            <c:bubble3D val="0"/>
            <c:spPr>
              <a:ln w="38100" cap="rnd">
                <a:solidFill>
                  <a:srgbClr val="FF3300"/>
                </a:solidFill>
                <a:round/>
              </a:ln>
              <a:effectLst/>
            </c:spPr>
            <c:extLst>
              <c:ext xmlns:c16="http://schemas.microsoft.com/office/drawing/2014/chart" uri="{C3380CC4-5D6E-409C-BE32-E72D297353CC}">
                <c16:uniqueId val="{00000007-23C8-44C9-AB66-0A1C72ED1190}"/>
              </c:ext>
            </c:extLst>
          </c:dPt>
          <c:dPt>
            <c:idx val="1"/>
            <c:marker>
              <c:symbol val="none"/>
            </c:marker>
            <c:bubble3D val="0"/>
            <c:spPr>
              <a:ln w="38100" cap="rnd">
                <a:solidFill>
                  <a:srgbClr val="FF3300"/>
                </a:solidFill>
                <a:round/>
              </a:ln>
              <a:effectLst/>
            </c:spPr>
            <c:extLst>
              <c:ext xmlns:c16="http://schemas.microsoft.com/office/drawing/2014/chart" uri="{C3380CC4-5D6E-409C-BE32-E72D297353CC}">
                <c16:uniqueId val="{00000008-23C8-44C9-AB66-0A1C72ED1190}"/>
              </c:ext>
            </c:extLst>
          </c:dPt>
          <c:dPt>
            <c:idx val="2"/>
            <c:marker>
              <c:symbol val="none"/>
            </c:marker>
            <c:bubble3D val="0"/>
            <c:spPr>
              <a:ln w="38100" cap="rnd">
                <a:solidFill>
                  <a:srgbClr val="FF3300"/>
                </a:solidFill>
                <a:round/>
              </a:ln>
              <a:effectLst/>
            </c:spPr>
            <c:extLst>
              <c:ext xmlns:c16="http://schemas.microsoft.com/office/drawing/2014/chart" uri="{C3380CC4-5D6E-409C-BE32-E72D297353CC}">
                <c16:uniqueId val="{00000006-23C8-44C9-AB66-0A1C72ED1190}"/>
              </c:ext>
            </c:extLst>
          </c:dPt>
          <c:dPt>
            <c:idx val="3"/>
            <c:marker>
              <c:symbol val="none"/>
            </c:marker>
            <c:bubble3D val="0"/>
            <c:spPr>
              <a:ln w="38100" cap="rnd">
                <a:solidFill>
                  <a:srgbClr val="FF3300"/>
                </a:solidFill>
                <a:round/>
              </a:ln>
              <a:effectLst/>
            </c:spPr>
            <c:extLst>
              <c:ext xmlns:c16="http://schemas.microsoft.com/office/drawing/2014/chart" uri="{C3380CC4-5D6E-409C-BE32-E72D297353CC}">
                <c16:uniqueId val="{00000005-23C8-44C9-AB66-0A1C72ED1190}"/>
              </c:ext>
            </c:extLst>
          </c:dPt>
          <c:dPt>
            <c:idx val="4"/>
            <c:marker>
              <c:symbol val="none"/>
            </c:marker>
            <c:bubble3D val="0"/>
            <c:spPr>
              <a:ln w="38100" cap="rnd">
                <a:solidFill>
                  <a:srgbClr val="FF3300"/>
                </a:solidFill>
                <a:round/>
              </a:ln>
              <a:effectLst/>
            </c:spPr>
            <c:extLst>
              <c:ext xmlns:c16="http://schemas.microsoft.com/office/drawing/2014/chart" uri="{C3380CC4-5D6E-409C-BE32-E72D297353CC}">
                <c16:uniqueId val="{00000004-23C8-44C9-AB66-0A1C72ED1190}"/>
              </c:ext>
            </c:extLst>
          </c:dPt>
          <c:dPt>
            <c:idx val="5"/>
            <c:marker>
              <c:symbol val="none"/>
            </c:marker>
            <c:bubble3D val="0"/>
            <c:spPr>
              <a:ln w="38100" cap="rnd">
                <a:solidFill>
                  <a:srgbClr val="FF3300"/>
                </a:solidFill>
                <a:round/>
              </a:ln>
              <a:effectLst/>
            </c:spPr>
            <c:extLst>
              <c:ext xmlns:c16="http://schemas.microsoft.com/office/drawing/2014/chart" uri="{C3380CC4-5D6E-409C-BE32-E72D297353CC}">
                <c16:uniqueId val="{00000003-23C8-44C9-AB66-0A1C72ED1190}"/>
              </c:ext>
            </c:extLst>
          </c:dPt>
          <c:dPt>
            <c:idx val="6"/>
            <c:marker>
              <c:symbol val="none"/>
            </c:marker>
            <c:bubble3D val="0"/>
            <c:spPr>
              <a:ln w="38100" cap="rnd">
                <a:solidFill>
                  <a:srgbClr val="FF3300"/>
                </a:solidFill>
                <a:round/>
              </a:ln>
              <a:effectLst/>
            </c:spPr>
            <c:extLst>
              <c:ext xmlns:c16="http://schemas.microsoft.com/office/drawing/2014/chart" uri="{C3380CC4-5D6E-409C-BE32-E72D297353CC}">
                <c16:uniqueId val="{00000001-23C8-44C9-AB66-0A1C72ED1190}"/>
              </c:ext>
            </c:extLst>
          </c:dPt>
          <c:dLbls>
            <c:dLbl>
              <c:idx val="0"/>
              <c:layout>
                <c:manualLayout>
                  <c:x val="-4.9187638454430402E-2"/>
                  <c:y val="8.886080053035896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C8-44C9-AB66-0A1C72ED1190}"/>
                </c:ext>
              </c:extLst>
            </c:dLbl>
            <c:dLbl>
              <c:idx val="1"/>
              <c:layout>
                <c:manualLayout>
                  <c:x val="-5.2460503641973168E-2"/>
                  <c:y val="3.2957745132143786E-2"/>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4227613271494828E-2"/>
                      <c:h val="8.3703796284723658E-2"/>
                    </c:manualLayout>
                  </c15:layout>
                </c:ext>
                <c:ext xmlns:c16="http://schemas.microsoft.com/office/drawing/2014/chart" uri="{C3380CC4-5D6E-409C-BE32-E72D297353CC}">
                  <c16:uniqueId val="{00000008-23C8-44C9-AB66-0A1C72ED1190}"/>
                </c:ext>
              </c:extLst>
            </c:dLbl>
            <c:dLbl>
              <c:idx val="2"/>
              <c:layout>
                <c:manualLayout>
                  <c:x val="-5.4307289754291138E-2"/>
                  <c:y val="-2.93387255696544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C8-44C9-AB66-0A1C72ED1190}"/>
                </c:ext>
              </c:extLst>
            </c:dLbl>
            <c:dLbl>
              <c:idx val="3"/>
              <c:layout>
                <c:manualLayout>
                  <c:x val="-2.7077056379354483E-3"/>
                  <c:y val="-7.79171166773819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C8-44C9-AB66-0A1C72ED1190}"/>
                </c:ext>
              </c:extLst>
            </c:dLbl>
            <c:dLbl>
              <c:idx val="4"/>
              <c:layout>
                <c:manualLayout>
                  <c:x val="-1.0292771217381962E-2"/>
                  <c:y val="-4.0125778374351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C8-44C9-AB66-0A1C72ED1190}"/>
                </c:ext>
              </c:extLst>
            </c:dLbl>
            <c:dLbl>
              <c:idx val="5"/>
              <c:layout>
                <c:manualLayout>
                  <c:x val="4.6199253732645447E-3"/>
                  <c:y val="-2.6064043885834179E-2"/>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8519443453442737E-2"/>
                      <c:h val="8.605535419183713E-2"/>
                    </c:manualLayout>
                  </c15:layout>
                </c:ext>
                <c:ext xmlns:c16="http://schemas.microsoft.com/office/drawing/2014/chart" uri="{C3380CC4-5D6E-409C-BE32-E72D297353CC}">
                  <c16:uniqueId val="{00000003-23C8-44C9-AB66-0A1C72ED1190}"/>
                </c:ext>
              </c:extLst>
            </c:dLbl>
            <c:dLbl>
              <c:idx val="6"/>
              <c:layout>
                <c:manualLayout>
                  <c:x val="-1.4465753786612605E-2"/>
                  <c:y val="7.5860195861662E-3"/>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6.5643952907599001E-2"/>
                      <c:h val="6.7242890934929425E-2"/>
                    </c:manualLayout>
                  </c15:layout>
                </c:ext>
                <c:ext xmlns:c16="http://schemas.microsoft.com/office/drawing/2014/chart" uri="{C3380CC4-5D6E-409C-BE32-E72D297353CC}">
                  <c16:uniqueId val="{00000001-23C8-44C9-AB66-0A1C72ED1190}"/>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Direct</c:v>
                </c:pt>
                <c:pt idx="1">
                  <c:v>Indirect</c:v>
                </c:pt>
                <c:pt idx="2">
                  <c:v>Arising </c:v>
                </c:pt>
                <c:pt idx="3">
                  <c:v>Adjust.</c:v>
                </c:pt>
                <c:pt idx="4">
                  <c:v>Harass.</c:v>
                </c:pt>
                <c:pt idx="5">
                  <c:v>Victim.</c:v>
                </c:pt>
                <c:pt idx="6">
                  <c:v>Other</c:v>
                </c:pt>
              </c:strCache>
            </c:strRef>
          </c:cat>
          <c:val>
            <c:numRef>
              <c:f>Sheet1!$B$2:$B$8</c:f>
              <c:numCache>
                <c:formatCode>General</c:formatCode>
                <c:ptCount val="7"/>
                <c:pt idx="0">
                  <c:v>16</c:v>
                </c:pt>
                <c:pt idx="1">
                  <c:v>8</c:v>
                </c:pt>
                <c:pt idx="2">
                  <c:v>53</c:v>
                </c:pt>
                <c:pt idx="3">
                  <c:v>86</c:v>
                </c:pt>
                <c:pt idx="4">
                  <c:v>39</c:v>
                </c:pt>
                <c:pt idx="5">
                  <c:v>13</c:v>
                </c:pt>
                <c:pt idx="6">
                  <c:v>45</c:v>
                </c:pt>
              </c:numCache>
            </c:numRef>
          </c:val>
          <c:smooth val="0"/>
          <c:extLst>
            <c:ext xmlns:c16="http://schemas.microsoft.com/office/drawing/2014/chart" uri="{C3380CC4-5D6E-409C-BE32-E72D297353CC}">
              <c16:uniqueId val="{00000000-23C8-44C9-AB66-0A1C72ED1190}"/>
            </c:ext>
          </c:extLst>
        </c:ser>
        <c:dLbls>
          <c:showLegendKey val="0"/>
          <c:showVal val="0"/>
          <c:showCatName val="0"/>
          <c:showSerName val="0"/>
          <c:showPercent val="0"/>
          <c:showBubbleSize val="0"/>
        </c:dLbls>
        <c:smooth val="0"/>
        <c:axId val="66674287"/>
        <c:axId val="66672847"/>
      </c:lineChart>
      <c:catAx>
        <c:axId val="66674287"/>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crossAx val="66672847"/>
        <c:crosses val="autoZero"/>
        <c:auto val="1"/>
        <c:lblAlgn val="ctr"/>
        <c:lblOffset val="100"/>
        <c:noMultiLvlLbl val="0"/>
      </c:catAx>
      <c:valAx>
        <c:axId val="666728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66674287"/>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021217496519487E-2"/>
          <c:y val="3.0035131156602769E-2"/>
          <c:w val="0.94369031045161111"/>
          <c:h val="0.85513652196423495"/>
        </c:manualLayout>
      </c:layout>
      <c:lineChart>
        <c:grouping val="standard"/>
        <c:varyColors val="0"/>
        <c:ser>
          <c:idx val="0"/>
          <c:order val="0"/>
          <c:tx>
            <c:strRef>
              <c:f>Sheet1!$B$1</c:f>
              <c:strCache>
                <c:ptCount val="1"/>
                <c:pt idx="0">
                  <c:v>Examples</c:v>
                </c:pt>
              </c:strCache>
            </c:strRef>
          </c:tx>
          <c:spPr>
            <a:ln w="38100" cap="rnd">
              <a:solidFill>
                <a:srgbClr val="FF3300"/>
              </a:solidFill>
              <a:round/>
            </a:ln>
            <a:effectLst/>
          </c:spPr>
          <c:marker>
            <c:symbol val="none"/>
          </c:marker>
          <c:dPt>
            <c:idx val="0"/>
            <c:marker>
              <c:symbol val="none"/>
            </c:marker>
            <c:bubble3D val="0"/>
            <c:spPr>
              <a:ln w="38100" cap="rnd">
                <a:solidFill>
                  <a:srgbClr val="FF3300"/>
                </a:solidFill>
                <a:round/>
              </a:ln>
              <a:effectLst/>
            </c:spPr>
            <c:extLst>
              <c:ext xmlns:c16="http://schemas.microsoft.com/office/drawing/2014/chart" uri="{C3380CC4-5D6E-409C-BE32-E72D297353CC}">
                <c16:uniqueId val="{00000007-23C8-44C9-AB66-0A1C72ED1190}"/>
              </c:ext>
            </c:extLst>
          </c:dPt>
          <c:dPt>
            <c:idx val="1"/>
            <c:marker>
              <c:symbol val="none"/>
            </c:marker>
            <c:bubble3D val="0"/>
            <c:spPr>
              <a:ln w="38100" cap="rnd">
                <a:solidFill>
                  <a:srgbClr val="FF3300"/>
                </a:solidFill>
                <a:round/>
              </a:ln>
              <a:effectLst/>
            </c:spPr>
            <c:extLst>
              <c:ext xmlns:c16="http://schemas.microsoft.com/office/drawing/2014/chart" uri="{C3380CC4-5D6E-409C-BE32-E72D297353CC}">
                <c16:uniqueId val="{00000008-23C8-44C9-AB66-0A1C72ED1190}"/>
              </c:ext>
            </c:extLst>
          </c:dPt>
          <c:dPt>
            <c:idx val="2"/>
            <c:marker>
              <c:symbol val="none"/>
            </c:marker>
            <c:bubble3D val="0"/>
            <c:spPr>
              <a:ln w="38100" cap="rnd">
                <a:solidFill>
                  <a:srgbClr val="FF3300"/>
                </a:solidFill>
                <a:round/>
              </a:ln>
              <a:effectLst/>
            </c:spPr>
            <c:extLst>
              <c:ext xmlns:c16="http://schemas.microsoft.com/office/drawing/2014/chart" uri="{C3380CC4-5D6E-409C-BE32-E72D297353CC}">
                <c16:uniqueId val="{00000006-23C8-44C9-AB66-0A1C72ED1190}"/>
              </c:ext>
            </c:extLst>
          </c:dPt>
          <c:dPt>
            <c:idx val="3"/>
            <c:marker>
              <c:symbol val="none"/>
            </c:marker>
            <c:bubble3D val="0"/>
            <c:spPr>
              <a:ln w="38100" cap="rnd">
                <a:solidFill>
                  <a:srgbClr val="FF3300"/>
                </a:solidFill>
                <a:round/>
              </a:ln>
              <a:effectLst/>
            </c:spPr>
            <c:extLst>
              <c:ext xmlns:c16="http://schemas.microsoft.com/office/drawing/2014/chart" uri="{C3380CC4-5D6E-409C-BE32-E72D297353CC}">
                <c16:uniqueId val="{00000005-23C8-44C9-AB66-0A1C72ED1190}"/>
              </c:ext>
            </c:extLst>
          </c:dPt>
          <c:dPt>
            <c:idx val="4"/>
            <c:marker>
              <c:symbol val="none"/>
            </c:marker>
            <c:bubble3D val="0"/>
            <c:spPr>
              <a:ln w="38100" cap="rnd">
                <a:solidFill>
                  <a:srgbClr val="FF3300"/>
                </a:solidFill>
                <a:round/>
              </a:ln>
              <a:effectLst/>
            </c:spPr>
            <c:extLst>
              <c:ext xmlns:c16="http://schemas.microsoft.com/office/drawing/2014/chart" uri="{C3380CC4-5D6E-409C-BE32-E72D297353CC}">
                <c16:uniqueId val="{00000004-23C8-44C9-AB66-0A1C72ED1190}"/>
              </c:ext>
            </c:extLst>
          </c:dPt>
          <c:dPt>
            <c:idx val="5"/>
            <c:marker>
              <c:symbol val="none"/>
            </c:marker>
            <c:bubble3D val="0"/>
            <c:spPr>
              <a:ln w="38100" cap="rnd">
                <a:solidFill>
                  <a:srgbClr val="FF3300"/>
                </a:solidFill>
                <a:round/>
              </a:ln>
              <a:effectLst/>
            </c:spPr>
            <c:extLst>
              <c:ext xmlns:c16="http://schemas.microsoft.com/office/drawing/2014/chart" uri="{C3380CC4-5D6E-409C-BE32-E72D297353CC}">
                <c16:uniqueId val="{00000003-23C8-44C9-AB66-0A1C72ED1190}"/>
              </c:ext>
            </c:extLst>
          </c:dPt>
          <c:dPt>
            <c:idx val="6"/>
            <c:marker>
              <c:symbol val="none"/>
            </c:marker>
            <c:bubble3D val="0"/>
            <c:spPr>
              <a:ln w="38100" cap="rnd">
                <a:solidFill>
                  <a:srgbClr val="FF3300"/>
                </a:solidFill>
                <a:round/>
              </a:ln>
              <a:effectLst/>
            </c:spPr>
            <c:extLst>
              <c:ext xmlns:c16="http://schemas.microsoft.com/office/drawing/2014/chart" uri="{C3380CC4-5D6E-409C-BE32-E72D297353CC}">
                <c16:uniqueId val="{00000001-23C8-44C9-AB66-0A1C72ED1190}"/>
              </c:ext>
            </c:extLst>
          </c:dPt>
          <c:dLbls>
            <c:dLbl>
              <c:idx val="1"/>
              <c:layout>
                <c:manualLayout>
                  <c:x val="-3.2966222859972683E-3"/>
                  <c:y val="-2.84466600485250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C8-44C9-AB66-0A1C72ED1190}"/>
                </c:ext>
              </c:extLst>
            </c:dLbl>
            <c:dLbl>
              <c:idx val="2"/>
              <c:layout>
                <c:manualLayout>
                  <c:x val="-4.9449334289960083E-3"/>
                  <c:y val="-4.26699900727876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C8-44C9-AB66-0A1C72ED1190}"/>
                </c:ext>
              </c:extLst>
            </c:dLbl>
            <c:dLbl>
              <c:idx val="4"/>
              <c:layout>
                <c:manualLayout>
                  <c:x val="-1.6483111429986491E-3"/>
                  <c:y val="-3.41359920582301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C8-44C9-AB66-0A1C72ED1190}"/>
                </c:ext>
              </c:extLst>
            </c:dLbl>
            <c:dLbl>
              <c:idx val="5"/>
              <c:layout>
                <c:manualLayout>
                  <c:x val="-3.1578396792879833E-2"/>
                  <c:y val="-4.2018068780888145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8519443453442737E-2"/>
                      <c:h val="8.605535419183713E-2"/>
                    </c:manualLayout>
                  </c15:layout>
                </c:ext>
                <c:ext xmlns:c16="http://schemas.microsoft.com/office/drawing/2014/chart" uri="{C3380CC4-5D6E-409C-BE32-E72D297353CC}">
                  <c16:uniqueId val="{00000003-23C8-44C9-AB66-0A1C72ED1190}"/>
                </c:ext>
              </c:extLst>
            </c:dLbl>
            <c:dLbl>
              <c:idx val="6"/>
              <c:layout>
                <c:manualLayout>
                  <c:x val="-6.5932445719945965E-3"/>
                  <c:y val="-1.42233300242625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C8-44C9-AB66-0A1C72ED1190}"/>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Direct</c:v>
                </c:pt>
                <c:pt idx="1">
                  <c:v>Indirect</c:v>
                </c:pt>
                <c:pt idx="2">
                  <c:v>Arising </c:v>
                </c:pt>
                <c:pt idx="3">
                  <c:v>Adjust</c:v>
                </c:pt>
                <c:pt idx="4">
                  <c:v>Harass.</c:v>
                </c:pt>
                <c:pt idx="5">
                  <c:v>Victim</c:v>
                </c:pt>
                <c:pt idx="6">
                  <c:v>Other</c:v>
                </c:pt>
              </c:strCache>
            </c:strRef>
          </c:cat>
          <c:val>
            <c:numRef>
              <c:f>Sheet1!$B$2:$B$8</c:f>
              <c:numCache>
                <c:formatCode>General</c:formatCode>
                <c:ptCount val="7"/>
                <c:pt idx="0">
                  <c:v>11</c:v>
                </c:pt>
                <c:pt idx="1">
                  <c:v>26</c:v>
                </c:pt>
                <c:pt idx="2">
                  <c:v>22</c:v>
                </c:pt>
                <c:pt idx="3">
                  <c:v>23</c:v>
                </c:pt>
                <c:pt idx="4">
                  <c:v>0</c:v>
                </c:pt>
                <c:pt idx="5">
                  <c:v>0</c:v>
                </c:pt>
                <c:pt idx="6">
                  <c:v>1</c:v>
                </c:pt>
              </c:numCache>
            </c:numRef>
          </c:val>
          <c:smooth val="0"/>
          <c:extLst>
            <c:ext xmlns:c16="http://schemas.microsoft.com/office/drawing/2014/chart" uri="{C3380CC4-5D6E-409C-BE32-E72D297353CC}">
              <c16:uniqueId val="{00000000-23C8-44C9-AB66-0A1C72ED1190}"/>
            </c:ext>
          </c:extLst>
        </c:ser>
        <c:dLbls>
          <c:showLegendKey val="0"/>
          <c:showVal val="0"/>
          <c:showCatName val="0"/>
          <c:showSerName val="0"/>
          <c:showPercent val="0"/>
          <c:showBubbleSize val="0"/>
        </c:dLbls>
        <c:smooth val="0"/>
        <c:axId val="1559916543"/>
        <c:axId val="1559917023"/>
      </c:lineChart>
      <c:catAx>
        <c:axId val="155991654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crossAx val="1559917023"/>
        <c:crosses val="autoZero"/>
        <c:auto val="1"/>
        <c:lblAlgn val="ctr"/>
        <c:lblOffset val="100"/>
        <c:noMultiLvlLbl val="0"/>
      </c:catAx>
      <c:valAx>
        <c:axId val="1559917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15599165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057585880288255E-2"/>
          <c:y val="3.253726881395997E-2"/>
          <c:w val="0.92496970343922846"/>
          <c:h val="0.91381197850184204"/>
        </c:manualLayout>
      </c:layout>
      <c:lineChart>
        <c:grouping val="standard"/>
        <c:varyColors val="0"/>
        <c:ser>
          <c:idx val="0"/>
          <c:order val="0"/>
          <c:tx>
            <c:strRef>
              <c:f>Sheet1!$B$1</c:f>
              <c:strCache>
                <c:ptCount val="1"/>
                <c:pt idx="0">
                  <c:v>Examples</c:v>
                </c:pt>
              </c:strCache>
            </c:strRef>
          </c:tx>
          <c:spPr>
            <a:ln w="38100" cap="rnd">
              <a:solidFill>
                <a:srgbClr val="FF3300"/>
              </a:solidFill>
              <a:round/>
            </a:ln>
            <a:effectLst/>
          </c:spPr>
          <c:marker>
            <c:symbol val="none"/>
          </c:marker>
          <c:dPt>
            <c:idx val="0"/>
            <c:marker>
              <c:symbol val="none"/>
            </c:marker>
            <c:bubble3D val="0"/>
            <c:spPr>
              <a:ln w="38100" cap="rnd">
                <a:solidFill>
                  <a:srgbClr val="FF3300"/>
                </a:solidFill>
                <a:round/>
              </a:ln>
              <a:effectLst/>
            </c:spPr>
            <c:extLst>
              <c:ext xmlns:c16="http://schemas.microsoft.com/office/drawing/2014/chart" uri="{C3380CC4-5D6E-409C-BE32-E72D297353CC}">
                <c16:uniqueId val="{00000007-23C8-44C9-AB66-0A1C72ED1190}"/>
              </c:ext>
            </c:extLst>
          </c:dPt>
          <c:dPt>
            <c:idx val="1"/>
            <c:marker>
              <c:symbol val="none"/>
            </c:marker>
            <c:bubble3D val="0"/>
            <c:spPr>
              <a:ln w="38100" cap="rnd">
                <a:solidFill>
                  <a:srgbClr val="FF3300"/>
                </a:solidFill>
                <a:round/>
              </a:ln>
              <a:effectLst/>
            </c:spPr>
            <c:extLst>
              <c:ext xmlns:c16="http://schemas.microsoft.com/office/drawing/2014/chart" uri="{C3380CC4-5D6E-409C-BE32-E72D297353CC}">
                <c16:uniqueId val="{00000008-23C8-44C9-AB66-0A1C72ED1190}"/>
              </c:ext>
            </c:extLst>
          </c:dPt>
          <c:dPt>
            <c:idx val="2"/>
            <c:marker>
              <c:symbol val="none"/>
            </c:marker>
            <c:bubble3D val="0"/>
            <c:spPr>
              <a:ln w="38100" cap="rnd">
                <a:solidFill>
                  <a:srgbClr val="FF3300"/>
                </a:solidFill>
                <a:round/>
              </a:ln>
              <a:effectLst/>
            </c:spPr>
            <c:extLst>
              <c:ext xmlns:c16="http://schemas.microsoft.com/office/drawing/2014/chart" uri="{C3380CC4-5D6E-409C-BE32-E72D297353CC}">
                <c16:uniqueId val="{00000006-23C8-44C9-AB66-0A1C72ED1190}"/>
              </c:ext>
            </c:extLst>
          </c:dPt>
          <c:dPt>
            <c:idx val="3"/>
            <c:marker>
              <c:symbol val="none"/>
            </c:marker>
            <c:bubble3D val="0"/>
            <c:spPr>
              <a:ln w="38100" cap="rnd">
                <a:solidFill>
                  <a:srgbClr val="FF3300"/>
                </a:solidFill>
                <a:round/>
              </a:ln>
              <a:effectLst/>
            </c:spPr>
            <c:extLst>
              <c:ext xmlns:c16="http://schemas.microsoft.com/office/drawing/2014/chart" uri="{C3380CC4-5D6E-409C-BE32-E72D297353CC}">
                <c16:uniqueId val="{00000005-23C8-44C9-AB66-0A1C72ED1190}"/>
              </c:ext>
            </c:extLst>
          </c:dPt>
          <c:dPt>
            <c:idx val="4"/>
            <c:marker>
              <c:symbol val="none"/>
            </c:marker>
            <c:bubble3D val="0"/>
            <c:spPr>
              <a:ln w="38100" cap="rnd">
                <a:solidFill>
                  <a:srgbClr val="FF3300"/>
                </a:solidFill>
                <a:round/>
              </a:ln>
              <a:effectLst/>
            </c:spPr>
            <c:extLst>
              <c:ext xmlns:c16="http://schemas.microsoft.com/office/drawing/2014/chart" uri="{C3380CC4-5D6E-409C-BE32-E72D297353CC}">
                <c16:uniqueId val="{00000004-23C8-44C9-AB66-0A1C72ED1190}"/>
              </c:ext>
            </c:extLst>
          </c:dPt>
          <c:dPt>
            <c:idx val="5"/>
            <c:marker>
              <c:symbol val="none"/>
            </c:marker>
            <c:bubble3D val="0"/>
            <c:spPr>
              <a:ln w="38100" cap="rnd">
                <a:solidFill>
                  <a:srgbClr val="FF3300"/>
                </a:solidFill>
                <a:round/>
              </a:ln>
              <a:effectLst/>
            </c:spPr>
            <c:extLst>
              <c:ext xmlns:c16="http://schemas.microsoft.com/office/drawing/2014/chart" uri="{C3380CC4-5D6E-409C-BE32-E72D297353CC}">
                <c16:uniqueId val="{00000003-23C8-44C9-AB66-0A1C72ED1190}"/>
              </c:ext>
            </c:extLst>
          </c:dPt>
          <c:dPt>
            <c:idx val="6"/>
            <c:marker>
              <c:symbol val="none"/>
            </c:marker>
            <c:bubble3D val="0"/>
            <c:spPr>
              <a:ln w="38100" cap="rnd">
                <a:solidFill>
                  <a:srgbClr val="FF3300"/>
                </a:solidFill>
                <a:round/>
              </a:ln>
              <a:effectLst/>
            </c:spPr>
            <c:extLst>
              <c:ext xmlns:c16="http://schemas.microsoft.com/office/drawing/2014/chart" uri="{C3380CC4-5D6E-409C-BE32-E72D297353CC}">
                <c16:uniqueId val="{00000001-23C8-44C9-AB66-0A1C72ED1190}"/>
              </c:ext>
            </c:extLst>
          </c:dPt>
          <c:dLbls>
            <c:dLbl>
              <c:idx val="0"/>
              <c:layout>
                <c:manualLayout>
                  <c:x val="8.4605777160619115E-3"/>
                  <c:y val="2.187480960896817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C8-44C9-AB66-0A1C72ED1190}"/>
                </c:ext>
              </c:extLst>
            </c:dLbl>
            <c:dLbl>
              <c:idx val="1"/>
              <c:layout>
                <c:manualLayout>
                  <c:x val="2.6903790350977896E-2"/>
                  <c:y val="-3.52627258179611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C8-44C9-AB66-0A1C72ED1190}"/>
                </c:ext>
              </c:extLst>
            </c:dLbl>
            <c:dLbl>
              <c:idx val="2"/>
              <c:layout>
                <c:manualLayout>
                  <c:x val="1.6180666956899417E-3"/>
                  <c:y val="2.844666004852403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C8-44C9-AB66-0A1C72ED1190}"/>
                </c:ext>
              </c:extLst>
            </c:dLbl>
            <c:dLbl>
              <c:idx val="4"/>
              <c:layout>
                <c:manualLayout>
                  <c:x val="-1.5693877704737139E-2"/>
                  <c:y val="-4.5547687514866445E-2"/>
                </c:manualLayout>
              </c:layout>
              <c:showLegendKey val="0"/>
              <c:showVal val="1"/>
              <c:showCatName val="0"/>
              <c:showSerName val="0"/>
              <c:showPercent val="0"/>
              <c:showBubbleSize val="0"/>
              <c:extLst>
                <c:ext xmlns:c15="http://schemas.microsoft.com/office/drawing/2012/chart" uri="{CE6537A1-D6FC-4f65-9D91-7224C49458BB}">
                  <c15:layout>
                    <c:manualLayout>
                      <c:w val="3.4377065448471827E-2"/>
                      <c:h val="9.1080797918666204E-2"/>
                    </c:manualLayout>
                  </c15:layout>
                </c:ext>
                <c:ext xmlns:c16="http://schemas.microsoft.com/office/drawing/2014/chart" uri="{C3380CC4-5D6E-409C-BE32-E72D297353CC}">
                  <c16:uniqueId val="{00000004-23C8-44C9-AB66-0A1C72ED1190}"/>
                </c:ext>
              </c:extLst>
            </c:dLbl>
            <c:dLbl>
              <c:idx val="5"/>
              <c:layout>
                <c:manualLayout>
                  <c:x val="8.1124385628357082E-3"/>
                  <c:y val="-2.1816012378553025E-2"/>
                </c:manualLayout>
              </c:layout>
              <c:showLegendKey val="0"/>
              <c:showVal val="1"/>
              <c:showCatName val="0"/>
              <c:showSerName val="0"/>
              <c:showPercent val="0"/>
              <c:showBubbleSize val="0"/>
              <c:extLst>
                <c:ext xmlns:c15="http://schemas.microsoft.com/office/drawing/2012/chart" uri="{CE6537A1-D6FC-4f65-9D91-7224C49458BB}">
                  <c15:layout>
                    <c:manualLayout>
                      <c:w val="4.8519443453442737E-2"/>
                      <c:h val="8.605535419183713E-2"/>
                    </c:manualLayout>
                  </c15:layout>
                </c:ext>
                <c:ext xmlns:c16="http://schemas.microsoft.com/office/drawing/2014/chart" uri="{C3380CC4-5D6E-409C-BE32-E72D297353CC}">
                  <c16:uniqueId val="{00000003-23C8-44C9-AB66-0A1C72ED1190}"/>
                </c:ext>
              </c:extLst>
            </c:dLbl>
            <c:dLbl>
              <c:idx val="6"/>
              <c:layout>
                <c:manualLayout>
                  <c:x val="-3.2361333913800022E-3"/>
                  <c:y val="-3.41359920582300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C8-44C9-AB66-0A1C72ED1190}"/>
                </c:ext>
              </c:extLst>
            </c:dLbl>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Direct</c:v>
                </c:pt>
                <c:pt idx="1">
                  <c:v>Indirect</c:v>
                </c:pt>
                <c:pt idx="2">
                  <c:v>Arising </c:v>
                </c:pt>
                <c:pt idx="3">
                  <c:v>Adjust.</c:v>
                </c:pt>
                <c:pt idx="4">
                  <c:v>Harass.</c:v>
                </c:pt>
                <c:pt idx="5">
                  <c:v>Victim.</c:v>
                </c:pt>
                <c:pt idx="6">
                  <c:v>Other</c:v>
                </c:pt>
              </c:strCache>
            </c:strRef>
          </c:cat>
          <c:val>
            <c:numRef>
              <c:f>Sheet1!$B$2:$B$8</c:f>
              <c:numCache>
                <c:formatCode>General</c:formatCode>
                <c:ptCount val="7"/>
                <c:pt idx="0">
                  <c:v>29</c:v>
                </c:pt>
                <c:pt idx="1">
                  <c:v>0</c:v>
                </c:pt>
                <c:pt idx="2">
                  <c:v>9</c:v>
                </c:pt>
                <c:pt idx="3">
                  <c:v>27</c:v>
                </c:pt>
                <c:pt idx="4">
                  <c:v>0</c:v>
                </c:pt>
                <c:pt idx="5">
                  <c:v>1</c:v>
                </c:pt>
                <c:pt idx="6">
                  <c:v>10</c:v>
                </c:pt>
              </c:numCache>
            </c:numRef>
          </c:val>
          <c:smooth val="0"/>
          <c:extLst>
            <c:ext xmlns:c16="http://schemas.microsoft.com/office/drawing/2014/chart" uri="{C3380CC4-5D6E-409C-BE32-E72D297353CC}">
              <c16:uniqueId val="{00000000-23C8-44C9-AB66-0A1C72ED1190}"/>
            </c:ext>
          </c:extLst>
        </c:ser>
        <c:dLbls>
          <c:showLegendKey val="0"/>
          <c:showVal val="0"/>
          <c:showCatName val="0"/>
          <c:showSerName val="0"/>
          <c:showPercent val="0"/>
          <c:showBubbleSize val="0"/>
        </c:dLbls>
        <c:smooth val="0"/>
        <c:axId val="2098847839"/>
        <c:axId val="2098844959"/>
      </c:lineChart>
      <c:catAx>
        <c:axId val="209884783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crossAx val="2098844959"/>
        <c:crosses val="autoZero"/>
        <c:auto val="1"/>
        <c:lblAlgn val="ctr"/>
        <c:lblOffset val="100"/>
        <c:noMultiLvlLbl val="0"/>
      </c:catAx>
      <c:valAx>
        <c:axId val="20988449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20988478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551551908669282E-2"/>
          <c:y val="2.9200622925764367E-2"/>
          <c:w val="0.89507149803589736"/>
          <c:h val="0.88257606866888338"/>
        </c:manualLayout>
      </c:layout>
      <c:lineChart>
        <c:grouping val="standard"/>
        <c:varyColors val="0"/>
        <c:ser>
          <c:idx val="0"/>
          <c:order val="0"/>
          <c:tx>
            <c:strRef>
              <c:f>Sheet1!$B$1</c:f>
              <c:strCache>
                <c:ptCount val="1"/>
                <c:pt idx="0">
                  <c:v>Examples</c:v>
                </c:pt>
              </c:strCache>
            </c:strRef>
          </c:tx>
          <c:spPr>
            <a:ln w="38100" cap="rnd">
              <a:solidFill>
                <a:srgbClr val="FF3300"/>
              </a:solidFill>
              <a:round/>
            </a:ln>
            <a:effectLst/>
          </c:spPr>
          <c:marker>
            <c:symbol val="none"/>
          </c:marker>
          <c:dPt>
            <c:idx val="0"/>
            <c:marker>
              <c:symbol val="none"/>
            </c:marker>
            <c:bubble3D val="0"/>
            <c:spPr>
              <a:ln w="38100" cap="rnd">
                <a:solidFill>
                  <a:srgbClr val="FF3300"/>
                </a:solidFill>
                <a:round/>
              </a:ln>
              <a:effectLst/>
            </c:spPr>
            <c:extLst>
              <c:ext xmlns:c16="http://schemas.microsoft.com/office/drawing/2014/chart" uri="{C3380CC4-5D6E-409C-BE32-E72D297353CC}">
                <c16:uniqueId val="{00000007-23C8-44C9-AB66-0A1C72ED1190}"/>
              </c:ext>
            </c:extLst>
          </c:dPt>
          <c:dPt>
            <c:idx val="1"/>
            <c:marker>
              <c:symbol val="none"/>
            </c:marker>
            <c:bubble3D val="0"/>
            <c:spPr>
              <a:ln w="38100" cap="rnd">
                <a:solidFill>
                  <a:srgbClr val="FF3300"/>
                </a:solidFill>
                <a:round/>
              </a:ln>
              <a:effectLst/>
            </c:spPr>
            <c:extLst>
              <c:ext xmlns:c16="http://schemas.microsoft.com/office/drawing/2014/chart" uri="{C3380CC4-5D6E-409C-BE32-E72D297353CC}">
                <c16:uniqueId val="{00000008-23C8-44C9-AB66-0A1C72ED1190}"/>
              </c:ext>
            </c:extLst>
          </c:dPt>
          <c:dPt>
            <c:idx val="2"/>
            <c:marker>
              <c:symbol val="none"/>
            </c:marker>
            <c:bubble3D val="0"/>
            <c:spPr>
              <a:ln w="38100" cap="rnd">
                <a:solidFill>
                  <a:srgbClr val="FF3300"/>
                </a:solidFill>
                <a:round/>
              </a:ln>
              <a:effectLst/>
            </c:spPr>
            <c:extLst>
              <c:ext xmlns:c16="http://schemas.microsoft.com/office/drawing/2014/chart" uri="{C3380CC4-5D6E-409C-BE32-E72D297353CC}">
                <c16:uniqueId val="{00000006-23C8-44C9-AB66-0A1C72ED1190}"/>
              </c:ext>
            </c:extLst>
          </c:dPt>
          <c:dPt>
            <c:idx val="3"/>
            <c:marker>
              <c:symbol val="none"/>
            </c:marker>
            <c:bubble3D val="0"/>
            <c:spPr>
              <a:ln w="38100" cap="rnd">
                <a:solidFill>
                  <a:srgbClr val="FF3300"/>
                </a:solidFill>
                <a:round/>
              </a:ln>
              <a:effectLst/>
            </c:spPr>
            <c:extLst>
              <c:ext xmlns:c16="http://schemas.microsoft.com/office/drawing/2014/chart" uri="{C3380CC4-5D6E-409C-BE32-E72D297353CC}">
                <c16:uniqueId val="{00000005-23C8-44C9-AB66-0A1C72ED1190}"/>
              </c:ext>
            </c:extLst>
          </c:dPt>
          <c:dPt>
            <c:idx val="4"/>
            <c:marker>
              <c:symbol val="none"/>
            </c:marker>
            <c:bubble3D val="0"/>
            <c:spPr>
              <a:ln w="38100" cap="rnd">
                <a:solidFill>
                  <a:srgbClr val="FF3300"/>
                </a:solidFill>
                <a:round/>
              </a:ln>
              <a:effectLst/>
            </c:spPr>
            <c:extLst>
              <c:ext xmlns:c16="http://schemas.microsoft.com/office/drawing/2014/chart" uri="{C3380CC4-5D6E-409C-BE32-E72D297353CC}">
                <c16:uniqueId val="{00000004-23C8-44C9-AB66-0A1C72ED1190}"/>
              </c:ext>
            </c:extLst>
          </c:dPt>
          <c:dPt>
            <c:idx val="5"/>
            <c:marker>
              <c:symbol val="none"/>
            </c:marker>
            <c:bubble3D val="0"/>
            <c:spPr>
              <a:ln w="38100" cap="rnd">
                <a:solidFill>
                  <a:srgbClr val="FF3300"/>
                </a:solidFill>
                <a:round/>
              </a:ln>
              <a:effectLst/>
            </c:spPr>
            <c:extLst>
              <c:ext xmlns:c16="http://schemas.microsoft.com/office/drawing/2014/chart" uri="{C3380CC4-5D6E-409C-BE32-E72D297353CC}">
                <c16:uniqueId val="{00000003-23C8-44C9-AB66-0A1C72ED1190}"/>
              </c:ext>
            </c:extLst>
          </c:dPt>
          <c:dPt>
            <c:idx val="6"/>
            <c:marker>
              <c:symbol val="none"/>
            </c:marker>
            <c:bubble3D val="0"/>
            <c:spPr>
              <a:ln w="38100" cap="rnd">
                <a:solidFill>
                  <a:srgbClr val="FF3300"/>
                </a:solidFill>
                <a:round/>
              </a:ln>
              <a:effectLst/>
            </c:spPr>
            <c:extLst>
              <c:ext xmlns:c16="http://schemas.microsoft.com/office/drawing/2014/chart" uri="{C3380CC4-5D6E-409C-BE32-E72D297353CC}">
                <c16:uniqueId val="{00000001-23C8-44C9-AB66-0A1C72ED1190}"/>
              </c:ext>
            </c:extLst>
          </c:dPt>
          <c:dLbls>
            <c:dLbl>
              <c:idx val="0"/>
              <c:layout>
                <c:manualLayout>
                  <c:x val="-3.4643968130525192E-2"/>
                  <c:y val="1.01354858567627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C8-44C9-AB66-0A1C72ED1190}"/>
                </c:ext>
              </c:extLst>
            </c:dLbl>
            <c:dLbl>
              <c:idx val="1"/>
              <c:layout>
                <c:manualLayout>
                  <c:x val="-1.5747258241148097E-3"/>
                  <c:y val="-3.05532991780513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C8-44C9-AB66-0A1C72ED1190}"/>
                </c:ext>
              </c:extLst>
            </c:dLbl>
            <c:dLbl>
              <c:idx val="4"/>
              <c:layout>
                <c:manualLayout>
                  <c:x val="-4.5667048899328648E-2"/>
                  <c:y val="-3.07001407858153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C8-44C9-AB66-0A1C72ED1190}"/>
                </c:ext>
              </c:extLst>
            </c:dLbl>
            <c:dLbl>
              <c:idx val="5"/>
              <c:layout>
                <c:manualLayout>
                  <c:x val="-4.8160447450283299E-2"/>
                  <c:y val="-4.2210246220365316E-2"/>
                </c:manualLayout>
              </c:layout>
              <c:showLegendKey val="0"/>
              <c:showVal val="1"/>
              <c:showCatName val="0"/>
              <c:showSerName val="0"/>
              <c:showPercent val="0"/>
              <c:showBubbleSize val="0"/>
              <c:extLst>
                <c:ext xmlns:c15="http://schemas.microsoft.com/office/drawing/2012/chart" uri="{CE6537A1-D6FC-4f65-9D91-7224C49458BB}">
                  <c15:layout>
                    <c:manualLayout>
                      <c:w val="4.8519443453442737E-2"/>
                      <c:h val="8.605535419183713E-2"/>
                    </c:manualLayout>
                  </c15:layout>
                </c:ext>
                <c:ext xmlns:c16="http://schemas.microsoft.com/office/drawing/2014/chart" uri="{C3380CC4-5D6E-409C-BE32-E72D297353CC}">
                  <c16:uniqueId val="{00000003-23C8-44C9-AB66-0A1C72ED1190}"/>
                </c:ext>
              </c:extLst>
            </c:dLbl>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Direct</c:v>
                </c:pt>
                <c:pt idx="1">
                  <c:v>Indirect</c:v>
                </c:pt>
                <c:pt idx="2">
                  <c:v>Arising </c:v>
                </c:pt>
                <c:pt idx="3">
                  <c:v>Adjust</c:v>
                </c:pt>
                <c:pt idx="4">
                  <c:v>Harass.</c:v>
                </c:pt>
                <c:pt idx="5">
                  <c:v>Victim.</c:v>
                </c:pt>
                <c:pt idx="6">
                  <c:v>Other</c:v>
                </c:pt>
              </c:strCache>
            </c:strRef>
          </c:cat>
          <c:val>
            <c:numRef>
              <c:f>Sheet1!$B$2:$B$8</c:f>
              <c:numCache>
                <c:formatCode>General</c:formatCode>
                <c:ptCount val="7"/>
                <c:pt idx="0">
                  <c:v>8</c:v>
                </c:pt>
                <c:pt idx="1">
                  <c:v>5</c:v>
                </c:pt>
                <c:pt idx="2">
                  <c:v>1</c:v>
                </c:pt>
                <c:pt idx="3">
                  <c:v>33</c:v>
                </c:pt>
                <c:pt idx="4">
                  <c:v>2</c:v>
                </c:pt>
                <c:pt idx="5">
                  <c:v>5</c:v>
                </c:pt>
                <c:pt idx="6">
                  <c:v>8</c:v>
                </c:pt>
              </c:numCache>
            </c:numRef>
          </c:val>
          <c:smooth val="0"/>
          <c:extLst>
            <c:ext xmlns:c16="http://schemas.microsoft.com/office/drawing/2014/chart" uri="{C3380CC4-5D6E-409C-BE32-E72D297353CC}">
              <c16:uniqueId val="{00000000-23C8-44C9-AB66-0A1C72ED1190}"/>
            </c:ext>
          </c:extLst>
        </c:ser>
        <c:dLbls>
          <c:showLegendKey val="0"/>
          <c:showVal val="0"/>
          <c:showCatName val="0"/>
          <c:showSerName val="0"/>
          <c:showPercent val="0"/>
          <c:showBubbleSize val="0"/>
        </c:dLbls>
        <c:smooth val="0"/>
        <c:axId val="1554330799"/>
        <c:axId val="1554332239"/>
      </c:lineChart>
      <c:catAx>
        <c:axId val="155433079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crossAx val="1554332239"/>
        <c:crosses val="autoZero"/>
        <c:auto val="1"/>
        <c:lblAlgn val="ctr"/>
        <c:lblOffset val="100"/>
        <c:noMultiLvlLbl val="0"/>
      </c:catAx>
      <c:valAx>
        <c:axId val="15543322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155433079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bg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800" dirty="0">
                <a:solidFill>
                  <a:schemeClr val="bg1"/>
                </a:solidFill>
              </a:rPr>
              <a:t>Number of examples (n=62) </a:t>
            </a:r>
          </a:p>
        </c:rich>
      </c:tx>
      <c:layout>
        <c:manualLayout>
          <c:xMode val="edge"/>
          <c:yMode val="edge"/>
          <c:x val="0.42978329521178915"/>
          <c:y val="2.856381384514410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7113806635747414E-2"/>
          <c:y val="8.13522383776102E-2"/>
          <c:w val="0.73089192962545757"/>
          <c:h val="0.86221037185166671"/>
        </c:manualLayout>
      </c:layout>
      <c:pie3DChart>
        <c:varyColors val="1"/>
        <c:ser>
          <c:idx val="0"/>
          <c:order val="0"/>
          <c:tx>
            <c:strRef>
              <c:f>Sheet1!$B$1</c:f>
              <c:strCache>
                <c:ptCount val="1"/>
                <c:pt idx="0">
                  <c:v>Examples</c:v>
                </c:pt>
              </c:strCache>
            </c:strRef>
          </c:tx>
          <c:spPr>
            <a:ln>
              <a:noFill/>
            </a:ln>
          </c:spPr>
          <c:dPt>
            <c:idx val="0"/>
            <c:bubble3D val="0"/>
            <c:spPr>
              <a:solidFill>
                <a:srgbClr val="CC3300"/>
              </a:solidFill>
              <a:ln w="25400">
                <a:noFill/>
              </a:ln>
              <a:effectLst/>
              <a:sp3d>
                <a:contourClr>
                  <a:schemeClr val="bg1">
                    <a:lumMod val="95000"/>
                  </a:schemeClr>
                </a:contourClr>
              </a:sp3d>
            </c:spPr>
            <c:extLst>
              <c:ext xmlns:c16="http://schemas.microsoft.com/office/drawing/2014/chart" uri="{C3380CC4-5D6E-409C-BE32-E72D297353CC}">
                <c16:uniqueId val="{00000007-23C8-44C9-AB66-0A1C72ED1190}"/>
              </c:ext>
            </c:extLst>
          </c:dPt>
          <c:dPt>
            <c:idx val="1"/>
            <c:bubble3D val="0"/>
            <c:spPr>
              <a:solidFill>
                <a:srgbClr val="FFC000"/>
              </a:solidFill>
              <a:ln w="25400">
                <a:noFill/>
              </a:ln>
              <a:effectLst/>
              <a:sp3d>
                <a:contourClr>
                  <a:schemeClr val="bg1">
                    <a:lumMod val="95000"/>
                  </a:schemeClr>
                </a:contourClr>
              </a:sp3d>
            </c:spPr>
            <c:extLst>
              <c:ext xmlns:c16="http://schemas.microsoft.com/office/drawing/2014/chart" uri="{C3380CC4-5D6E-409C-BE32-E72D297353CC}">
                <c16:uniqueId val="{00000008-23C8-44C9-AB66-0A1C72ED1190}"/>
              </c:ext>
            </c:extLst>
          </c:dPt>
          <c:dPt>
            <c:idx val="2"/>
            <c:bubble3D val="0"/>
            <c:spPr>
              <a:solidFill>
                <a:srgbClr val="3399FF"/>
              </a:solidFill>
              <a:ln w="25400">
                <a:noFill/>
              </a:ln>
              <a:effectLst/>
              <a:sp3d>
                <a:contourClr>
                  <a:schemeClr val="bg1">
                    <a:lumMod val="95000"/>
                  </a:schemeClr>
                </a:contourClr>
              </a:sp3d>
            </c:spPr>
            <c:extLst>
              <c:ext xmlns:c16="http://schemas.microsoft.com/office/drawing/2014/chart" uri="{C3380CC4-5D6E-409C-BE32-E72D297353CC}">
                <c16:uniqueId val="{00000006-23C8-44C9-AB66-0A1C72ED1190}"/>
              </c:ext>
            </c:extLst>
          </c:dPt>
          <c:dPt>
            <c:idx val="3"/>
            <c:bubble3D val="0"/>
            <c:spPr>
              <a:solidFill>
                <a:srgbClr val="00B050"/>
              </a:solidFill>
              <a:ln w="25400">
                <a:noFill/>
              </a:ln>
              <a:effectLst/>
              <a:sp3d>
                <a:contourClr>
                  <a:schemeClr val="bg1">
                    <a:lumMod val="95000"/>
                  </a:schemeClr>
                </a:contourClr>
              </a:sp3d>
            </c:spPr>
            <c:extLst>
              <c:ext xmlns:c16="http://schemas.microsoft.com/office/drawing/2014/chart" uri="{C3380CC4-5D6E-409C-BE32-E72D297353CC}">
                <c16:uniqueId val="{00000005-23C8-44C9-AB66-0A1C72ED1190}"/>
              </c:ext>
            </c:extLst>
          </c:dPt>
          <c:dPt>
            <c:idx val="4"/>
            <c:bubble3D val="0"/>
            <c:spPr>
              <a:solidFill>
                <a:srgbClr val="FFFF00"/>
              </a:solidFill>
              <a:ln w="25400">
                <a:noFill/>
              </a:ln>
              <a:effectLst/>
              <a:sp3d>
                <a:contourClr>
                  <a:schemeClr val="bg1">
                    <a:lumMod val="95000"/>
                  </a:schemeClr>
                </a:contourClr>
              </a:sp3d>
            </c:spPr>
            <c:extLst>
              <c:ext xmlns:c16="http://schemas.microsoft.com/office/drawing/2014/chart" uri="{C3380CC4-5D6E-409C-BE32-E72D297353CC}">
                <c16:uniqueId val="{00000004-23C8-44C9-AB66-0A1C72ED1190}"/>
              </c:ext>
            </c:extLst>
          </c:dPt>
          <c:dPt>
            <c:idx val="5"/>
            <c:bubble3D val="0"/>
            <c:spPr>
              <a:solidFill>
                <a:srgbClr val="FF0000"/>
              </a:solidFill>
              <a:ln w="25400">
                <a:noFill/>
              </a:ln>
              <a:effectLst/>
              <a:sp3d>
                <a:contourClr>
                  <a:schemeClr val="bg1">
                    <a:lumMod val="95000"/>
                  </a:schemeClr>
                </a:contourClr>
              </a:sp3d>
            </c:spPr>
            <c:extLst>
              <c:ext xmlns:c16="http://schemas.microsoft.com/office/drawing/2014/chart" uri="{C3380CC4-5D6E-409C-BE32-E72D297353CC}">
                <c16:uniqueId val="{00000003-23C8-44C9-AB66-0A1C72ED1190}"/>
              </c:ext>
            </c:extLst>
          </c:dPt>
          <c:dPt>
            <c:idx val="6"/>
            <c:bubble3D val="0"/>
            <c:spPr>
              <a:solidFill>
                <a:schemeClr val="accent6">
                  <a:lumMod val="20000"/>
                  <a:lumOff val="80000"/>
                </a:schemeClr>
              </a:solidFill>
              <a:ln w="25400">
                <a:noFill/>
              </a:ln>
              <a:effectLst/>
              <a:sp3d>
                <a:contourClr>
                  <a:schemeClr val="bg1">
                    <a:lumMod val="95000"/>
                  </a:schemeClr>
                </a:contourClr>
              </a:sp3d>
            </c:spPr>
            <c:extLst>
              <c:ext xmlns:c16="http://schemas.microsoft.com/office/drawing/2014/chart" uri="{C3380CC4-5D6E-409C-BE32-E72D297353CC}">
                <c16:uniqueId val="{00000001-23C8-44C9-AB66-0A1C72ED1190}"/>
              </c:ext>
            </c:extLst>
          </c:dPt>
          <c:dPt>
            <c:idx val="7"/>
            <c:bubble3D val="0"/>
            <c:spPr>
              <a:solidFill>
                <a:schemeClr val="accent3">
                  <a:lumMod val="75000"/>
                </a:schemeClr>
              </a:solidFill>
              <a:ln w="25400">
                <a:noFill/>
              </a:ln>
              <a:effectLst/>
              <a:sp3d>
                <a:contourClr>
                  <a:schemeClr val="bg1">
                    <a:lumMod val="95000"/>
                  </a:schemeClr>
                </a:contourClr>
              </a:sp3d>
            </c:spPr>
            <c:extLst>
              <c:ext xmlns:c16="http://schemas.microsoft.com/office/drawing/2014/chart" uri="{C3380CC4-5D6E-409C-BE32-E72D297353CC}">
                <c16:uniqueId val="{0000000E-65A8-4B47-BDB7-2F3ADEA20673}"/>
              </c:ext>
            </c:extLst>
          </c:dPt>
          <c:dLbls>
            <c:dLbl>
              <c:idx val="0"/>
              <c:layout>
                <c:manualLayout>
                  <c:x val="-9.9441117820471728E-2"/>
                  <c:y val="6.7616953795141641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8.1341419907242238E-2"/>
                      <c:h val="0.10957093326297174"/>
                    </c:manualLayout>
                  </c15:layout>
                </c:ext>
                <c:ext xmlns:c16="http://schemas.microsoft.com/office/drawing/2014/chart" uri="{C3380CC4-5D6E-409C-BE32-E72D297353CC}">
                  <c16:uniqueId val="{00000007-23C8-44C9-AB66-0A1C72ED1190}"/>
                </c:ext>
              </c:extLst>
            </c:dLbl>
            <c:dLbl>
              <c:idx val="1"/>
              <c:layout>
                <c:manualLayout>
                  <c:x val="-0.11605327336759474"/>
                  <c:y val="-0.2015025399583440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C8-44C9-AB66-0A1C72ED1190}"/>
                </c:ext>
              </c:extLst>
            </c:dLbl>
            <c:dLbl>
              <c:idx val="2"/>
              <c:layout>
                <c:manualLayout>
                  <c:x val="4.3895537850449917E-2"/>
                  <c:y val="-0.24210127965339726"/>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C8-44C9-AB66-0A1C72ED1190}"/>
                </c:ext>
              </c:extLst>
            </c:dLbl>
            <c:dLbl>
              <c:idx val="3"/>
              <c:layout>
                <c:manualLayout>
                  <c:x val="7.6328426514264663E-2"/>
                  <c:y val="-0.13054769393027738"/>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3.563154457835889E-2"/>
                      <c:h val="9.1532776654387332E-2"/>
                    </c:manualLayout>
                  </c15:layout>
                </c:ext>
                <c:ext xmlns:c16="http://schemas.microsoft.com/office/drawing/2014/chart" uri="{C3380CC4-5D6E-409C-BE32-E72D297353CC}">
                  <c16:uniqueId val="{00000005-23C8-44C9-AB66-0A1C72ED1190}"/>
                </c:ext>
              </c:extLst>
            </c:dLbl>
            <c:dLbl>
              <c:idx val="4"/>
              <c:layout>
                <c:manualLayout>
                  <c:x val="6.0072001905960314E-2"/>
                  <c:y val="1.2456608254580037E-2"/>
                </c:manualLayout>
              </c:layout>
              <c:tx>
                <c:rich>
                  <a:bodyPr/>
                  <a:lstStyle/>
                  <a:p>
                    <a:fld id="{2303CDFE-DEC6-40AA-8854-2B8D67895979}" type="VALUE">
                      <a:rPr lang="en-US" sz="2000"/>
                      <a:pPr/>
                      <a:t>[VALUE]</a:t>
                    </a:fld>
                    <a:endParaRPr lang="en-GB"/>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23C8-44C9-AB66-0A1C72ED1190}"/>
                </c:ext>
              </c:extLst>
            </c:dLbl>
            <c:dLbl>
              <c:idx val="5"/>
              <c:layout>
                <c:manualLayout>
                  <c:x val="3.5922570596166659E-2"/>
                  <c:y val="5.9429998444536315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2.4259721726721369E-2"/>
                      <c:h val="6.9594448842042897E-2"/>
                    </c:manualLayout>
                  </c15:layout>
                </c:ext>
                <c:ext xmlns:c16="http://schemas.microsoft.com/office/drawing/2014/chart" uri="{C3380CC4-5D6E-409C-BE32-E72D297353CC}">
                  <c16:uniqueId val="{00000003-23C8-44C9-AB66-0A1C72ED1190}"/>
                </c:ext>
              </c:extLst>
            </c:dLbl>
            <c:dLbl>
              <c:idx val="6"/>
              <c:layout>
                <c:manualLayout>
                  <c:x val="2.9767887608195161E-2"/>
                  <c:y val="6.5946537575828856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C8-44C9-AB66-0A1C72ED1190}"/>
                </c:ext>
              </c:extLst>
            </c:dLbl>
            <c:dLbl>
              <c:idx val="7"/>
              <c:layout>
                <c:manualLayout>
                  <c:x val="1.3085708126680896E-2"/>
                  <c:y val="7.3776020820450178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5A8-4B47-BDB7-2F3ADEA20673}"/>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8"/>
                <c:pt idx="0">
                  <c:v>Line Manager</c:v>
                </c:pt>
                <c:pt idx="1">
                  <c:v>Serv. Man. </c:v>
                </c:pt>
                <c:pt idx="2">
                  <c:v>Gen. Man. </c:v>
                </c:pt>
                <c:pt idx="3">
                  <c:v>Trust Other</c:v>
                </c:pt>
                <c:pt idx="4">
                  <c:v>HR</c:v>
                </c:pt>
                <c:pt idx="5">
                  <c:v>IT</c:v>
                </c:pt>
                <c:pt idx="6">
                  <c:v>Clients </c:v>
                </c:pt>
                <c:pt idx="7">
                  <c:v>Other </c:v>
                </c:pt>
              </c:strCache>
            </c:strRef>
          </c:cat>
          <c:val>
            <c:numRef>
              <c:f>Sheet1!$B$2:$B$9</c:f>
              <c:numCache>
                <c:formatCode>General</c:formatCode>
                <c:ptCount val="8"/>
                <c:pt idx="0">
                  <c:v>15</c:v>
                </c:pt>
                <c:pt idx="1">
                  <c:v>15</c:v>
                </c:pt>
                <c:pt idx="2">
                  <c:v>8</c:v>
                </c:pt>
                <c:pt idx="3">
                  <c:v>9</c:v>
                </c:pt>
                <c:pt idx="4">
                  <c:v>8</c:v>
                </c:pt>
                <c:pt idx="5">
                  <c:v>3</c:v>
                </c:pt>
                <c:pt idx="6">
                  <c:v>2</c:v>
                </c:pt>
                <c:pt idx="7">
                  <c:v>2</c:v>
                </c:pt>
              </c:numCache>
            </c:numRef>
          </c:val>
          <c:extLst>
            <c:ext xmlns:c16="http://schemas.microsoft.com/office/drawing/2014/chart" uri="{C3380CC4-5D6E-409C-BE32-E72D297353CC}">
              <c16:uniqueId val="{00000000-23C8-44C9-AB66-0A1C72ED1190}"/>
            </c:ext>
          </c:extLst>
        </c:ser>
        <c:dLbls>
          <c:dLblPos val="bestFit"/>
          <c:showLegendKey val="0"/>
          <c:showVal val="1"/>
          <c:showCatName val="0"/>
          <c:showSerName val="0"/>
          <c:showPercent val="0"/>
          <c:showBubbleSize val="0"/>
          <c:showLeaderLines val="1"/>
        </c:dLbls>
      </c:pie3DChart>
      <c:spPr>
        <a:noFill/>
        <a:ln>
          <a:noFill/>
        </a:ln>
        <a:effectLst/>
      </c:spPr>
    </c:plotArea>
    <c:legend>
      <c:legendPos val="r"/>
      <c:layout>
        <c:manualLayout>
          <c:xMode val="edge"/>
          <c:yMode val="edge"/>
          <c:x val="0.74801643907961379"/>
          <c:y val="0.21596763367542016"/>
          <c:w val="0.25198356092038621"/>
          <c:h val="0.62590120679359518"/>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F002E132-601A-4F21-8B75-F378E91D6362}"/>
              </a:ext>
            </a:extLst>
          </p:cNvPr>
          <p:cNvSpPr>
            <a:spLocks noGrp="1" noChangeArrowheads="1"/>
          </p:cNvSpPr>
          <p:nvPr>
            <p:ph type="hdr" sz="quarter"/>
          </p:nvPr>
        </p:nvSpPr>
        <p:spPr bwMode="auto">
          <a:xfrm>
            <a:off x="0" y="0"/>
            <a:ext cx="2984500" cy="501571"/>
          </a:xfrm>
          <a:prstGeom prst="rect">
            <a:avLst/>
          </a:prstGeom>
          <a:noFill/>
          <a:ln w="9525">
            <a:noFill/>
            <a:miter lim="800000"/>
            <a:headEnd/>
            <a:tailEnd/>
          </a:ln>
          <a:effectLst/>
        </p:spPr>
        <p:txBody>
          <a:bodyPr vert="horz" wrap="square" lIns="96610" tIns="48305" rIns="96610" bIns="48305" numCol="1" anchor="t" anchorCtr="0" compatLnSpc="1">
            <a:prstTxWarp prst="textNoShape">
              <a:avLst/>
            </a:prstTxWarp>
          </a:bodyPr>
          <a:lstStyle>
            <a:lvl1pPr defTabSz="966788">
              <a:defRPr sz="1300"/>
            </a:lvl1pPr>
          </a:lstStyle>
          <a:p>
            <a:pPr>
              <a:defRPr/>
            </a:pPr>
            <a:endParaRPr lang="en-US"/>
          </a:p>
        </p:txBody>
      </p:sp>
      <p:sp>
        <p:nvSpPr>
          <p:cNvPr id="75779" name="Rectangle 3">
            <a:extLst>
              <a:ext uri="{FF2B5EF4-FFF2-40B4-BE49-F238E27FC236}">
                <a16:creationId xmlns:a16="http://schemas.microsoft.com/office/drawing/2014/main" id="{21B586B5-5040-4107-814E-339CC2A255DE}"/>
              </a:ext>
            </a:extLst>
          </p:cNvPr>
          <p:cNvSpPr>
            <a:spLocks noGrp="1" noChangeArrowheads="1"/>
          </p:cNvSpPr>
          <p:nvPr>
            <p:ph type="dt" sz="quarter" idx="1"/>
          </p:nvPr>
        </p:nvSpPr>
        <p:spPr bwMode="auto">
          <a:xfrm>
            <a:off x="3902075" y="0"/>
            <a:ext cx="2984500" cy="501571"/>
          </a:xfrm>
          <a:prstGeom prst="rect">
            <a:avLst/>
          </a:prstGeom>
          <a:noFill/>
          <a:ln w="9525">
            <a:noFill/>
            <a:miter lim="800000"/>
            <a:headEnd/>
            <a:tailEnd/>
          </a:ln>
          <a:effectLst/>
        </p:spPr>
        <p:txBody>
          <a:bodyPr vert="horz" wrap="square" lIns="96610" tIns="48305" rIns="96610" bIns="48305" numCol="1" anchor="t" anchorCtr="0" compatLnSpc="1">
            <a:prstTxWarp prst="textNoShape">
              <a:avLst/>
            </a:prstTxWarp>
          </a:bodyPr>
          <a:lstStyle>
            <a:lvl1pPr algn="r" defTabSz="966788">
              <a:defRPr sz="1300"/>
            </a:lvl1pPr>
          </a:lstStyle>
          <a:p>
            <a:pPr>
              <a:defRPr/>
            </a:pPr>
            <a:endParaRPr lang="en-US"/>
          </a:p>
        </p:txBody>
      </p:sp>
      <p:sp>
        <p:nvSpPr>
          <p:cNvPr id="75780" name="Rectangle 4">
            <a:extLst>
              <a:ext uri="{FF2B5EF4-FFF2-40B4-BE49-F238E27FC236}">
                <a16:creationId xmlns:a16="http://schemas.microsoft.com/office/drawing/2014/main" id="{80752B56-FBB9-4EF9-8AF3-46B2B4AAF2DD}"/>
              </a:ext>
            </a:extLst>
          </p:cNvPr>
          <p:cNvSpPr>
            <a:spLocks noGrp="1" noChangeArrowheads="1"/>
          </p:cNvSpPr>
          <p:nvPr>
            <p:ph type="ftr" sz="quarter" idx="2"/>
          </p:nvPr>
        </p:nvSpPr>
        <p:spPr bwMode="auto">
          <a:xfrm>
            <a:off x="0" y="9515555"/>
            <a:ext cx="2984500" cy="501571"/>
          </a:xfrm>
          <a:prstGeom prst="rect">
            <a:avLst/>
          </a:prstGeom>
          <a:noFill/>
          <a:ln w="9525">
            <a:noFill/>
            <a:miter lim="800000"/>
            <a:headEnd/>
            <a:tailEnd/>
          </a:ln>
          <a:effectLst/>
        </p:spPr>
        <p:txBody>
          <a:bodyPr vert="horz" wrap="square" lIns="96610" tIns="48305" rIns="96610" bIns="48305" numCol="1" anchor="b" anchorCtr="0" compatLnSpc="1">
            <a:prstTxWarp prst="textNoShape">
              <a:avLst/>
            </a:prstTxWarp>
          </a:bodyPr>
          <a:lstStyle>
            <a:lvl1pPr defTabSz="966788">
              <a:defRPr sz="1300"/>
            </a:lvl1pPr>
          </a:lstStyle>
          <a:p>
            <a:pPr>
              <a:defRPr/>
            </a:pPr>
            <a:endParaRPr lang="en-US"/>
          </a:p>
        </p:txBody>
      </p:sp>
      <p:sp>
        <p:nvSpPr>
          <p:cNvPr id="75781" name="Rectangle 5">
            <a:extLst>
              <a:ext uri="{FF2B5EF4-FFF2-40B4-BE49-F238E27FC236}">
                <a16:creationId xmlns:a16="http://schemas.microsoft.com/office/drawing/2014/main" id="{92DB2920-CB8D-4385-93BE-EE2FC527DB6F}"/>
              </a:ext>
            </a:extLst>
          </p:cNvPr>
          <p:cNvSpPr>
            <a:spLocks noGrp="1" noChangeArrowheads="1"/>
          </p:cNvSpPr>
          <p:nvPr>
            <p:ph type="sldNum" sz="quarter" idx="3"/>
          </p:nvPr>
        </p:nvSpPr>
        <p:spPr bwMode="auto">
          <a:xfrm>
            <a:off x="3902075" y="9515555"/>
            <a:ext cx="2984500" cy="501571"/>
          </a:xfrm>
          <a:prstGeom prst="rect">
            <a:avLst/>
          </a:prstGeom>
          <a:noFill/>
          <a:ln w="9525">
            <a:noFill/>
            <a:miter lim="800000"/>
            <a:headEnd/>
            <a:tailEnd/>
          </a:ln>
          <a:effectLst/>
        </p:spPr>
        <p:txBody>
          <a:bodyPr vert="horz" wrap="square" lIns="96610" tIns="48305" rIns="96610" bIns="48305" numCol="1" anchor="b" anchorCtr="0" compatLnSpc="1">
            <a:prstTxWarp prst="textNoShape">
              <a:avLst/>
            </a:prstTxWarp>
          </a:bodyPr>
          <a:lstStyle>
            <a:lvl1pPr algn="r" defTabSz="966788">
              <a:defRPr sz="1300"/>
            </a:lvl1pPr>
          </a:lstStyle>
          <a:p>
            <a:pPr>
              <a:defRPr/>
            </a:pPr>
            <a:fld id="{EFAC4AE2-6B36-4602-8D0E-D2342D278B2B}"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6418" name="Rectangle 2">
            <a:extLst>
              <a:ext uri="{FF2B5EF4-FFF2-40B4-BE49-F238E27FC236}">
                <a16:creationId xmlns:a16="http://schemas.microsoft.com/office/drawing/2014/main" id="{CA11CFDB-12D5-4F1B-821A-3C8FC59467AA}"/>
              </a:ext>
            </a:extLst>
          </p:cNvPr>
          <p:cNvSpPr>
            <a:spLocks noGrp="1" noChangeArrowheads="1"/>
          </p:cNvSpPr>
          <p:nvPr>
            <p:ph type="hdr" sz="quarter"/>
          </p:nvPr>
        </p:nvSpPr>
        <p:spPr bwMode="auto">
          <a:xfrm>
            <a:off x="0" y="0"/>
            <a:ext cx="2984500" cy="501571"/>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lvl1pPr defTabSz="936625">
              <a:defRPr sz="1200"/>
            </a:lvl1pPr>
          </a:lstStyle>
          <a:p>
            <a:pPr>
              <a:defRPr/>
            </a:pPr>
            <a:endParaRPr lang="en-US"/>
          </a:p>
        </p:txBody>
      </p:sp>
      <p:sp>
        <p:nvSpPr>
          <p:cNvPr id="316419" name="Rectangle 3">
            <a:extLst>
              <a:ext uri="{FF2B5EF4-FFF2-40B4-BE49-F238E27FC236}">
                <a16:creationId xmlns:a16="http://schemas.microsoft.com/office/drawing/2014/main" id="{58F9FB1C-61A6-4711-A791-8176A4147332}"/>
              </a:ext>
            </a:extLst>
          </p:cNvPr>
          <p:cNvSpPr>
            <a:spLocks noGrp="1" noChangeArrowheads="1"/>
          </p:cNvSpPr>
          <p:nvPr>
            <p:ph type="dt" idx="1"/>
          </p:nvPr>
        </p:nvSpPr>
        <p:spPr bwMode="auto">
          <a:xfrm>
            <a:off x="3902075" y="0"/>
            <a:ext cx="2984500" cy="501571"/>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lvl1pPr algn="r" defTabSz="936625">
              <a:defRPr sz="1200"/>
            </a:lvl1pPr>
          </a:lstStyle>
          <a:p>
            <a:pPr>
              <a:defRPr/>
            </a:pPr>
            <a:endParaRPr lang="en-US"/>
          </a:p>
        </p:txBody>
      </p:sp>
      <p:sp>
        <p:nvSpPr>
          <p:cNvPr id="2052" name="Rectangle 4">
            <a:extLst>
              <a:ext uri="{FF2B5EF4-FFF2-40B4-BE49-F238E27FC236}">
                <a16:creationId xmlns:a16="http://schemas.microsoft.com/office/drawing/2014/main" id="{AB4C6114-45DA-423D-BDD8-91198CFF4AD6}"/>
              </a:ext>
            </a:extLst>
          </p:cNvPr>
          <p:cNvSpPr>
            <a:spLocks noGrp="1" noRot="1" noChangeAspect="1" noChangeArrowheads="1" noTextEdit="1"/>
          </p:cNvSpPr>
          <p:nvPr>
            <p:ph type="sldImg" idx="2"/>
          </p:nvPr>
        </p:nvSpPr>
        <p:spPr bwMode="auto">
          <a:xfrm>
            <a:off x="738188" y="750888"/>
            <a:ext cx="5414962" cy="37576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6421" name="Rectangle 5">
            <a:extLst>
              <a:ext uri="{FF2B5EF4-FFF2-40B4-BE49-F238E27FC236}">
                <a16:creationId xmlns:a16="http://schemas.microsoft.com/office/drawing/2014/main" id="{A07D735E-C3FF-4E85-AE08-8E0EF01165BF}"/>
              </a:ext>
            </a:extLst>
          </p:cNvPr>
          <p:cNvSpPr>
            <a:spLocks noGrp="1" noChangeArrowheads="1"/>
          </p:cNvSpPr>
          <p:nvPr>
            <p:ph type="body" sz="quarter" idx="3"/>
          </p:nvPr>
        </p:nvSpPr>
        <p:spPr bwMode="auto">
          <a:xfrm>
            <a:off x="688975" y="4758571"/>
            <a:ext cx="5510213" cy="4509374"/>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6422" name="Rectangle 6">
            <a:extLst>
              <a:ext uri="{FF2B5EF4-FFF2-40B4-BE49-F238E27FC236}">
                <a16:creationId xmlns:a16="http://schemas.microsoft.com/office/drawing/2014/main" id="{B3967A24-E4B9-4A80-B53B-5D02C64CB13A}"/>
              </a:ext>
            </a:extLst>
          </p:cNvPr>
          <p:cNvSpPr>
            <a:spLocks noGrp="1" noChangeArrowheads="1"/>
          </p:cNvSpPr>
          <p:nvPr>
            <p:ph type="ftr" sz="quarter" idx="4"/>
          </p:nvPr>
        </p:nvSpPr>
        <p:spPr bwMode="auto">
          <a:xfrm>
            <a:off x="0" y="9515555"/>
            <a:ext cx="2984500" cy="501571"/>
          </a:xfrm>
          <a:prstGeom prst="rect">
            <a:avLst/>
          </a:prstGeom>
          <a:noFill/>
          <a:ln w="9525">
            <a:noFill/>
            <a:miter lim="800000"/>
            <a:headEnd/>
            <a:tailEnd/>
          </a:ln>
          <a:effectLst/>
        </p:spPr>
        <p:txBody>
          <a:bodyPr vert="horz" wrap="square" lIns="93726" tIns="46863" rIns="93726" bIns="46863" numCol="1" anchor="b" anchorCtr="0" compatLnSpc="1">
            <a:prstTxWarp prst="textNoShape">
              <a:avLst/>
            </a:prstTxWarp>
          </a:bodyPr>
          <a:lstStyle>
            <a:lvl1pPr defTabSz="936625">
              <a:defRPr sz="1200"/>
            </a:lvl1pPr>
          </a:lstStyle>
          <a:p>
            <a:pPr>
              <a:defRPr/>
            </a:pPr>
            <a:endParaRPr lang="en-US"/>
          </a:p>
        </p:txBody>
      </p:sp>
      <p:sp>
        <p:nvSpPr>
          <p:cNvPr id="316423" name="Rectangle 7">
            <a:extLst>
              <a:ext uri="{FF2B5EF4-FFF2-40B4-BE49-F238E27FC236}">
                <a16:creationId xmlns:a16="http://schemas.microsoft.com/office/drawing/2014/main" id="{612BEE20-6570-41AA-80F1-7275D6F8111D}"/>
              </a:ext>
            </a:extLst>
          </p:cNvPr>
          <p:cNvSpPr>
            <a:spLocks noGrp="1" noChangeArrowheads="1"/>
          </p:cNvSpPr>
          <p:nvPr>
            <p:ph type="sldNum" sz="quarter" idx="5"/>
          </p:nvPr>
        </p:nvSpPr>
        <p:spPr bwMode="auto">
          <a:xfrm>
            <a:off x="3902075" y="9515555"/>
            <a:ext cx="2984500" cy="501571"/>
          </a:xfrm>
          <a:prstGeom prst="rect">
            <a:avLst/>
          </a:prstGeom>
          <a:noFill/>
          <a:ln w="9525">
            <a:noFill/>
            <a:miter lim="800000"/>
            <a:headEnd/>
            <a:tailEnd/>
          </a:ln>
          <a:effectLst/>
        </p:spPr>
        <p:txBody>
          <a:bodyPr vert="horz" wrap="square" lIns="93726" tIns="46863" rIns="93726" bIns="46863" numCol="1" anchor="b" anchorCtr="0" compatLnSpc="1">
            <a:prstTxWarp prst="textNoShape">
              <a:avLst/>
            </a:prstTxWarp>
          </a:bodyPr>
          <a:lstStyle>
            <a:lvl1pPr algn="r" defTabSz="936625">
              <a:defRPr sz="1200"/>
            </a:lvl1pPr>
          </a:lstStyle>
          <a:p>
            <a:pPr>
              <a:defRPr/>
            </a:pPr>
            <a:fld id="{8335F8A3-4379-4083-B776-51944317558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BA336BA1-B3E7-4D58-9898-6C41B91AC7E0}"/>
              </a:ext>
            </a:extLst>
          </p:cNvPr>
          <p:cNvSpPr txBox="1">
            <a:spLocks noGrp="1" noChangeArrowheads="1"/>
          </p:cNvSpPr>
          <p:nvPr/>
        </p:nvSpPr>
        <p:spPr bwMode="auto">
          <a:xfrm>
            <a:off x="3902075" y="9515555"/>
            <a:ext cx="2984500" cy="50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726" tIns="46863" rIns="93726" bIns="46863" anchor="b"/>
          <a:lstStyle>
            <a:lvl1pPr defTabSz="936625">
              <a:defRPr sz="2800">
                <a:solidFill>
                  <a:schemeClr val="tx1"/>
                </a:solidFill>
                <a:latin typeface="Times New Roman" panose="02020603050405020304" pitchFamily="18" charset="0"/>
              </a:defRPr>
            </a:lvl1pPr>
            <a:lvl2pPr marL="742950" indent="-285750" defTabSz="936625">
              <a:defRPr sz="2800">
                <a:solidFill>
                  <a:schemeClr val="tx1"/>
                </a:solidFill>
                <a:latin typeface="Times New Roman" panose="02020603050405020304" pitchFamily="18" charset="0"/>
              </a:defRPr>
            </a:lvl2pPr>
            <a:lvl3pPr marL="1143000" indent="-228600" defTabSz="936625">
              <a:defRPr sz="2800">
                <a:solidFill>
                  <a:schemeClr val="tx1"/>
                </a:solidFill>
                <a:latin typeface="Times New Roman" panose="02020603050405020304" pitchFamily="18" charset="0"/>
              </a:defRPr>
            </a:lvl3pPr>
            <a:lvl4pPr marL="1600200" indent="-228600" defTabSz="936625">
              <a:defRPr sz="2800">
                <a:solidFill>
                  <a:schemeClr val="tx1"/>
                </a:solidFill>
                <a:latin typeface="Times New Roman" panose="02020603050405020304" pitchFamily="18" charset="0"/>
              </a:defRPr>
            </a:lvl4pPr>
            <a:lvl5pPr marL="2057400" indent="-228600" defTabSz="936625">
              <a:defRPr sz="2800">
                <a:solidFill>
                  <a:schemeClr val="tx1"/>
                </a:solidFill>
                <a:latin typeface="Times New Roman" panose="02020603050405020304" pitchFamily="18" charset="0"/>
              </a:defRPr>
            </a:lvl5pPr>
            <a:lvl6pPr marL="2514600" indent="-228600" defTabSz="936625"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defTabSz="936625"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defTabSz="936625"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defTabSz="936625" eaLnBrk="0" fontAlgn="base" hangingPunct="0">
              <a:spcBef>
                <a:spcPct val="0"/>
              </a:spcBef>
              <a:spcAft>
                <a:spcPct val="0"/>
              </a:spcAft>
              <a:defRPr sz="2800">
                <a:solidFill>
                  <a:schemeClr val="tx1"/>
                </a:solidFill>
                <a:latin typeface="Times New Roman" panose="02020603050405020304" pitchFamily="18" charset="0"/>
              </a:defRPr>
            </a:lvl9pPr>
          </a:lstStyle>
          <a:p>
            <a:pPr algn="r"/>
            <a:fld id="{DD602C1C-32D3-4F96-89E5-73F8E10CDE91}" type="slidenum">
              <a:rPr lang="en-US" altLang="en-US" sz="1200"/>
              <a:pPr algn="r"/>
              <a:t>1</a:t>
            </a:fld>
            <a:endParaRPr lang="en-US" altLang="en-US" sz="1200"/>
          </a:p>
        </p:txBody>
      </p:sp>
      <p:sp>
        <p:nvSpPr>
          <p:cNvPr id="5123" name="Rectangle 2">
            <a:extLst>
              <a:ext uri="{FF2B5EF4-FFF2-40B4-BE49-F238E27FC236}">
                <a16:creationId xmlns:a16="http://schemas.microsoft.com/office/drawing/2014/main" id="{DB18F51F-CE73-4A95-9466-4319FA69D331}"/>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A54EC321-42A2-4C1F-91AC-70BBD5CF131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36625" rtl="0" eaLnBrk="0" fontAlgn="base" latinLnBrk="0" hangingPunct="0">
              <a:lnSpc>
                <a:spcPct val="100000"/>
              </a:lnSpc>
              <a:spcBef>
                <a:spcPct val="0"/>
              </a:spcBef>
              <a:spcAft>
                <a:spcPct val="0"/>
              </a:spcAft>
              <a:buClrTx/>
              <a:buSzTx/>
              <a:buFontTx/>
              <a:buNone/>
              <a:tabLst/>
              <a:defRPr/>
            </a:pPr>
            <a:fld id="{8335F8A3-4379-4083-B776-51944317558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6625" rtl="0" eaLnBrk="0" fontAlgn="base" latinLnBrk="0" hangingPunct="0">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12947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36625" rtl="0" eaLnBrk="0" fontAlgn="base" latinLnBrk="0" hangingPunct="0">
              <a:lnSpc>
                <a:spcPct val="100000"/>
              </a:lnSpc>
              <a:spcBef>
                <a:spcPct val="0"/>
              </a:spcBef>
              <a:spcAft>
                <a:spcPct val="0"/>
              </a:spcAft>
              <a:buClrTx/>
              <a:buSzTx/>
              <a:buFontTx/>
              <a:buNone/>
              <a:tabLst/>
              <a:defRPr/>
            </a:pPr>
            <a:fld id="{8335F8A3-4379-4083-B776-51944317558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6625" rtl="0" eaLnBrk="0" fontAlgn="base" latinLnBrk="0" hangingPunct="0">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523589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36625" rtl="0" eaLnBrk="0" fontAlgn="base" latinLnBrk="0" hangingPunct="0">
              <a:lnSpc>
                <a:spcPct val="100000"/>
              </a:lnSpc>
              <a:spcBef>
                <a:spcPct val="0"/>
              </a:spcBef>
              <a:spcAft>
                <a:spcPct val="0"/>
              </a:spcAft>
              <a:buClrTx/>
              <a:buSzTx/>
              <a:buFontTx/>
              <a:buNone/>
              <a:tabLst/>
              <a:defRPr/>
            </a:pPr>
            <a:fld id="{8335F8A3-4379-4083-B776-51944317558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6625" rtl="0" eaLnBrk="0" fontAlgn="base" latinLnBrk="0" hangingPunct="0">
                <a:lnSpc>
                  <a:spcPct val="100000"/>
                </a:lnSpc>
                <a:spcBef>
                  <a:spcPct val="0"/>
                </a:spcBef>
                <a:spcAft>
                  <a:spcPct val="0"/>
                </a:spcAft>
                <a:buClrTx/>
                <a:buSzTx/>
                <a:buFontTx/>
                <a:buNone/>
                <a:tabLst/>
                <a:defRPr/>
              </a:p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554052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84FC20-650A-3B96-1BA7-6F3ED4943A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83C289-D9D1-663A-20D2-940E80B5C2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B894DCD-9FE9-519C-8346-30861DED1B74}"/>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85AE22A-9800-79CF-AE60-8BC7487DD9F3}"/>
              </a:ext>
            </a:extLst>
          </p:cNvPr>
          <p:cNvSpPr>
            <a:spLocks noGrp="1"/>
          </p:cNvSpPr>
          <p:nvPr>
            <p:ph type="sldNum" sz="quarter" idx="5"/>
          </p:nvPr>
        </p:nvSpPr>
        <p:spPr/>
        <p:txBody>
          <a:bodyPr/>
          <a:lstStyle/>
          <a:p>
            <a:pPr marL="0" marR="0" lvl="0" indent="0" algn="r" defTabSz="936625" rtl="0" eaLnBrk="0" fontAlgn="base" latinLnBrk="0" hangingPunct="0">
              <a:lnSpc>
                <a:spcPct val="100000"/>
              </a:lnSpc>
              <a:spcBef>
                <a:spcPct val="0"/>
              </a:spcBef>
              <a:spcAft>
                <a:spcPct val="0"/>
              </a:spcAft>
              <a:buClrTx/>
              <a:buSzTx/>
              <a:buFontTx/>
              <a:buNone/>
              <a:tabLst/>
              <a:defRPr/>
            </a:pPr>
            <a:fld id="{8335F8A3-4379-4083-B776-51944317558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6625" rtl="0" eaLnBrk="0" fontAlgn="base" latinLnBrk="0" hangingPunct="0">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57007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0AA9A130-F4B6-49E2-A3BE-8916A2FCE78C}"/>
              </a:ext>
            </a:extLst>
          </p:cNvPr>
          <p:cNvSpPr txBox="1">
            <a:spLocks noGrp="1" noChangeArrowheads="1"/>
          </p:cNvSpPr>
          <p:nvPr/>
        </p:nvSpPr>
        <p:spPr bwMode="auto">
          <a:xfrm>
            <a:off x="3902075" y="9515555"/>
            <a:ext cx="2984500" cy="50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726" tIns="46863" rIns="93726" bIns="46863" anchor="b"/>
          <a:lstStyle>
            <a:lvl1pPr defTabSz="936625">
              <a:defRPr sz="2800">
                <a:solidFill>
                  <a:schemeClr val="tx1"/>
                </a:solidFill>
                <a:latin typeface="Times New Roman" panose="02020603050405020304" pitchFamily="18" charset="0"/>
              </a:defRPr>
            </a:lvl1pPr>
            <a:lvl2pPr marL="742950" indent="-285750" defTabSz="936625">
              <a:defRPr sz="2800">
                <a:solidFill>
                  <a:schemeClr val="tx1"/>
                </a:solidFill>
                <a:latin typeface="Times New Roman" panose="02020603050405020304" pitchFamily="18" charset="0"/>
              </a:defRPr>
            </a:lvl2pPr>
            <a:lvl3pPr marL="1143000" indent="-228600" defTabSz="936625">
              <a:defRPr sz="2800">
                <a:solidFill>
                  <a:schemeClr val="tx1"/>
                </a:solidFill>
                <a:latin typeface="Times New Roman" panose="02020603050405020304" pitchFamily="18" charset="0"/>
              </a:defRPr>
            </a:lvl3pPr>
            <a:lvl4pPr marL="1600200" indent="-228600" defTabSz="936625">
              <a:defRPr sz="2800">
                <a:solidFill>
                  <a:schemeClr val="tx1"/>
                </a:solidFill>
                <a:latin typeface="Times New Roman" panose="02020603050405020304" pitchFamily="18" charset="0"/>
              </a:defRPr>
            </a:lvl4pPr>
            <a:lvl5pPr marL="2057400" indent="-228600" defTabSz="936625">
              <a:defRPr sz="2800">
                <a:solidFill>
                  <a:schemeClr val="tx1"/>
                </a:solidFill>
                <a:latin typeface="Times New Roman" panose="02020603050405020304" pitchFamily="18" charset="0"/>
              </a:defRPr>
            </a:lvl5pPr>
            <a:lvl6pPr marL="2514600" indent="-228600" defTabSz="936625"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defTabSz="936625"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defTabSz="936625"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defTabSz="936625" eaLnBrk="0" fontAlgn="base" hangingPunct="0">
              <a:spcBef>
                <a:spcPct val="0"/>
              </a:spcBef>
              <a:spcAft>
                <a:spcPct val="0"/>
              </a:spcAft>
              <a:defRPr sz="2800">
                <a:solidFill>
                  <a:schemeClr val="tx1"/>
                </a:solidFill>
                <a:latin typeface="Times New Roman" panose="02020603050405020304" pitchFamily="18" charset="0"/>
              </a:defRPr>
            </a:lvl9pPr>
          </a:lstStyle>
          <a:p>
            <a:pPr marL="0" marR="0" lvl="0" indent="0" algn="r" defTabSz="936625" rtl="0" eaLnBrk="0" fontAlgn="base" latinLnBrk="0" hangingPunct="0">
              <a:lnSpc>
                <a:spcPct val="100000"/>
              </a:lnSpc>
              <a:spcBef>
                <a:spcPct val="0"/>
              </a:spcBef>
              <a:spcAft>
                <a:spcPct val="0"/>
              </a:spcAft>
              <a:buClrTx/>
              <a:buSzTx/>
              <a:buFontTx/>
              <a:buNone/>
              <a:tabLst/>
              <a:defRPr/>
            </a:pPr>
            <a:fld id="{26E8EF1B-9E6C-4DFB-8860-3100D2E6035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pPr marL="0" marR="0" lvl="0" indent="0" algn="r" defTabSz="936625" rtl="0" eaLnBrk="0" fontAlgn="base" latinLnBrk="0" hangingPunct="0">
                <a:lnSpc>
                  <a:spcPct val="100000"/>
                </a:lnSpc>
                <a:spcBef>
                  <a:spcPct val="0"/>
                </a:spcBef>
                <a:spcAft>
                  <a:spcPct val="0"/>
                </a:spcAft>
                <a:buClrTx/>
                <a:buSzTx/>
                <a:buFontTx/>
                <a:buNone/>
                <a:tabLst/>
                <a:defRPr/>
              </a:p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0419" name="Rectangle 2">
            <a:extLst>
              <a:ext uri="{FF2B5EF4-FFF2-40B4-BE49-F238E27FC236}">
                <a16:creationId xmlns:a16="http://schemas.microsoft.com/office/drawing/2014/main" id="{D6936672-5180-4371-929E-C82A59DA086C}"/>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72814681-9169-45F8-9B6D-87B0EAE6B2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1265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8350" y="2206625"/>
            <a:ext cx="8697913" cy="1522413"/>
          </a:xfrm>
        </p:spPr>
        <p:txBody>
          <a:bodyPr/>
          <a:lstStyle/>
          <a:p>
            <a:r>
              <a:rPr lang="en-US"/>
              <a:t>Click to edit Master title style</a:t>
            </a:r>
            <a:endParaRPr lang="en-GB"/>
          </a:p>
        </p:txBody>
      </p:sp>
      <p:sp>
        <p:nvSpPr>
          <p:cNvPr id="3" name="Subtitle 2"/>
          <p:cNvSpPr>
            <a:spLocks noGrp="1"/>
          </p:cNvSpPr>
          <p:nvPr>
            <p:ph type="subTitle" idx="1"/>
          </p:nvPr>
        </p:nvSpPr>
        <p:spPr>
          <a:xfrm>
            <a:off x="1535113" y="4024313"/>
            <a:ext cx="7164387" cy="18161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323F552C-0304-456A-999A-24BF6927DE59}"/>
              </a:ext>
            </a:extLst>
          </p:cNvPr>
          <p:cNvSpPr>
            <a:spLocks noGrp="1" noChangeArrowheads="1"/>
          </p:cNvSpPr>
          <p:nvPr>
            <p:ph type="dt" sz="half" idx="10"/>
          </p:nvPr>
        </p:nvSpPr>
        <p:spPr>
          <a:ln/>
        </p:spPr>
        <p:txBody>
          <a:bodyPr/>
          <a:lstStyle>
            <a:lvl1pPr>
              <a:defRPr/>
            </a:lvl1pPr>
          </a:lstStyle>
          <a:p>
            <a:pPr>
              <a:defRPr/>
            </a:pPr>
            <a:fld id="{BB442047-1A94-46AE-AFDF-F6D8CB1CCB51}" type="datetimeFigureOut">
              <a:rPr lang="en-GB"/>
              <a:pPr>
                <a:defRPr/>
              </a:pPr>
              <a:t>17/04/2025</a:t>
            </a:fld>
            <a:endParaRPr lang="en-GB"/>
          </a:p>
        </p:txBody>
      </p:sp>
      <p:sp>
        <p:nvSpPr>
          <p:cNvPr id="5" name="Rectangle 5">
            <a:extLst>
              <a:ext uri="{FF2B5EF4-FFF2-40B4-BE49-F238E27FC236}">
                <a16:creationId xmlns:a16="http://schemas.microsoft.com/office/drawing/2014/main" id="{5E91787C-AC9C-4422-A5A8-1F9484D91A8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D1EB13D4-D7CF-4C63-8E0B-9495BC2F0E29}"/>
              </a:ext>
            </a:extLst>
          </p:cNvPr>
          <p:cNvSpPr>
            <a:spLocks noGrp="1" noChangeArrowheads="1"/>
          </p:cNvSpPr>
          <p:nvPr>
            <p:ph type="sldNum" sz="quarter" idx="12"/>
          </p:nvPr>
        </p:nvSpPr>
        <p:spPr>
          <a:ln/>
        </p:spPr>
        <p:txBody>
          <a:bodyPr/>
          <a:lstStyle>
            <a:lvl1pPr>
              <a:defRPr/>
            </a:lvl1pPr>
          </a:lstStyle>
          <a:p>
            <a:pPr>
              <a:defRPr/>
            </a:pPr>
            <a:fld id="{645C9F76-60B7-44B8-9045-3AE01CB45591}" type="slidenum">
              <a:rPr lang="en-US" altLang="en-US"/>
              <a:pPr>
                <a:defRPr/>
              </a:pPr>
              <a:t>‹#›</a:t>
            </a:fld>
            <a:endParaRPr lang="en-US" altLang="en-US"/>
          </a:p>
        </p:txBody>
      </p:sp>
    </p:spTree>
    <p:extLst>
      <p:ext uri="{BB962C8B-B14F-4D97-AF65-F5344CB8AC3E}">
        <p14:creationId xmlns:p14="http://schemas.microsoft.com/office/powerpoint/2010/main" val="2242469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9086527C-BEE8-4D3D-8881-888D0E2113D2}"/>
              </a:ext>
            </a:extLst>
          </p:cNvPr>
          <p:cNvSpPr>
            <a:spLocks noGrp="1" noChangeArrowheads="1"/>
          </p:cNvSpPr>
          <p:nvPr>
            <p:ph type="dt" sz="half" idx="10"/>
          </p:nvPr>
        </p:nvSpPr>
        <p:spPr>
          <a:ln/>
        </p:spPr>
        <p:txBody>
          <a:bodyPr/>
          <a:lstStyle>
            <a:lvl1pPr>
              <a:defRPr/>
            </a:lvl1pPr>
          </a:lstStyle>
          <a:p>
            <a:pPr>
              <a:defRPr/>
            </a:pPr>
            <a:fld id="{E5B96972-97D6-44CC-95E3-FF872A4539EC}" type="datetimeFigureOut">
              <a:rPr lang="en-GB"/>
              <a:pPr>
                <a:defRPr/>
              </a:pPr>
              <a:t>17/04/2025</a:t>
            </a:fld>
            <a:endParaRPr lang="en-GB"/>
          </a:p>
        </p:txBody>
      </p:sp>
      <p:sp>
        <p:nvSpPr>
          <p:cNvPr id="5" name="Rectangle 5">
            <a:extLst>
              <a:ext uri="{FF2B5EF4-FFF2-40B4-BE49-F238E27FC236}">
                <a16:creationId xmlns:a16="http://schemas.microsoft.com/office/drawing/2014/main" id="{D89D5F4B-7432-4F0C-A8D1-09F5B6F80E4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7ED5BD32-1291-4B09-BBEC-EB408F036C4C}"/>
              </a:ext>
            </a:extLst>
          </p:cNvPr>
          <p:cNvSpPr>
            <a:spLocks noGrp="1" noChangeArrowheads="1"/>
          </p:cNvSpPr>
          <p:nvPr>
            <p:ph type="sldNum" sz="quarter" idx="12"/>
          </p:nvPr>
        </p:nvSpPr>
        <p:spPr>
          <a:ln/>
        </p:spPr>
        <p:txBody>
          <a:bodyPr/>
          <a:lstStyle>
            <a:lvl1pPr>
              <a:defRPr/>
            </a:lvl1pPr>
          </a:lstStyle>
          <a:p>
            <a:pPr>
              <a:defRPr/>
            </a:pPr>
            <a:fld id="{CB9F71C8-1574-45E8-B2D2-F7A3AD7FFD1A}" type="slidenum">
              <a:rPr lang="en-US" altLang="en-US"/>
              <a:pPr>
                <a:defRPr/>
              </a:pPr>
              <a:t>‹#›</a:t>
            </a:fld>
            <a:endParaRPr lang="en-US" altLang="en-US"/>
          </a:p>
        </p:txBody>
      </p:sp>
    </p:spTree>
    <p:extLst>
      <p:ext uri="{BB962C8B-B14F-4D97-AF65-F5344CB8AC3E}">
        <p14:creationId xmlns:p14="http://schemas.microsoft.com/office/powerpoint/2010/main" val="324205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196850"/>
            <a:ext cx="2500313" cy="65214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19063" y="196850"/>
            <a:ext cx="7348537" cy="652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3EB45AF-E667-48B4-B990-538EFDFC2481}"/>
              </a:ext>
            </a:extLst>
          </p:cNvPr>
          <p:cNvSpPr>
            <a:spLocks noGrp="1" noChangeArrowheads="1"/>
          </p:cNvSpPr>
          <p:nvPr>
            <p:ph type="dt" sz="half" idx="10"/>
          </p:nvPr>
        </p:nvSpPr>
        <p:spPr>
          <a:ln/>
        </p:spPr>
        <p:txBody>
          <a:bodyPr/>
          <a:lstStyle>
            <a:lvl1pPr>
              <a:defRPr/>
            </a:lvl1pPr>
          </a:lstStyle>
          <a:p>
            <a:pPr>
              <a:defRPr/>
            </a:pPr>
            <a:fld id="{48FD0BC2-2747-4FC6-A5ED-D24DF2D5D107}" type="datetimeFigureOut">
              <a:rPr lang="en-GB"/>
              <a:pPr>
                <a:defRPr/>
              </a:pPr>
              <a:t>17/04/2025</a:t>
            </a:fld>
            <a:endParaRPr lang="en-GB"/>
          </a:p>
        </p:txBody>
      </p:sp>
      <p:sp>
        <p:nvSpPr>
          <p:cNvPr id="5" name="Rectangle 5">
            <a:extLst>
              <a:ext uri="{FF2B5EF4-FFF2-40B4-BE49-F238E27FC236}">
                <a16:creationId xmlns:a16="http://schemas.microsoft.com/office/drawing/2014/main" id="{54791C43-43B1-4FE3-83EF-36973A91293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A3D121B-91D6-4C12-A57C-2D4951BDEAF0}"/>
              </a:ext>
            </a:extLst>
          </p:cNvPr>
          <p:cNvSpPr>
            <a:spLocks noGrp="1" noChangeArrowheads="1"/>
          </p:cNvSpPr>
          <p:nvPr>
            <p:ph type="sldNum" sz="quarter" idx="12"/>
          </p:nvPr>
        </p:nvSpPr>
        <p:spPr>
          <a:ln/>
        </p:spPr>
        <p:txBody>
          <a:bodyPr/>
          <a:lstStyle>
            <a:lvl1pPr>
              <a:defRPr/>
            </a:lvl1pPr>
          </a:lstStyle>
          <a:p>
            <a:pPr>
              <a:defRPr/>
            </a:pPr>
            <a:fld id="{92AF3EC0-FD78-4E1E-8219-12A8D6F4848A}" type="slidenum">
              <a:rPr lang="en-US" altLang="en-US"/>
              <a:pPr>
                <a:defRPr/>
              </a:pPr>
              <a:t>‹#›</a:t>
            </a:fld>
            <a:endParaRPr lang="en-US" altLang="en-US"/>
          </a:p>
        </p:txBody>
      </p:sp>
    </p:spTree>
    <p:extLst>
      <p:ext uri="{BB962C8B-B14F-4D97-AF65-F5344CB8AC3E}">
        <p14:creationId xmlns:p14="http://schemas.microsoft.com/office/powerpoint/2010/main" val="4056600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126E1BB-B496-436B-B927-E9970440D5CB}"/>
              </a:ext>
            </a:extLst>
          </p:cNvPr>
          <p:cNvSpPr>
            <a:spLocks noGrp="1" noChangeArrowheads="1"/>
          </p:cNvSpPr>
          <p:nvPr>
            <p:ph type="dt" sz="half" idx="10"/>
          </p:nvPr>
        </p:nvSpPr>
        <p:spPr>
          <a:ln/>
        </p:spPr>
        <p:txBody>
          <a:bodyPr/>
          <a:lstStyle>
            <a:lvl1pPr>
              <a:defRPr/>
            </a:lvl1pPr>
          </a:lstStyle>
          <a:p>
            <a:pPr>
              <a:defRPr/>
            </a:pPr>
            <a:fld id="{5599144B-8F45-4C56-B112-4338585F6393}" type="datetimeFigureOut">
              <a:rPr lang="en-GB"/>
              <a:pPr>
                <a:defRPr/>
              </a:pPr>
              <a:t>17/04/2025</a:t>
            </a:fld>
            <a:endParaRPr lang="en-GB"/>
          </a:p>
        </p:txBody>
      </p:sp>
      <p:sp>
        <p:nvSpPr>
          <p:cNvPr id="5" name="Rectangle 5">
            <a:extLst>
              <a:ext uri="{FF2B5EF4-FFF2-40B4-BE49-F238E27FC236}">
                <a16:creationId xmlns:a16="http://schemas.microsoft.com/office/drawing/2014/main" id="{5592E423-FC31-4B2E-A3FB-D6FDA9346D7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828C80AA-FA9F-4181-85F0-712D6FAE18FB}"/>
              </a:ext>
            </a:extLst>
          </p:cNvPr>
          <p:cNvSpPr>
            <a:spLocks noGrp="1" noChangeArrowheads="1"/>
          </p:cNvSpPr>
          <p:nvPr>
            <p:ph type="sldNum" sz="quarter" idx="12"/>
          </p:nvPr>
        </p:nvSpPr>
        <p:spPr>
          <a:ln/>
        </p:spPr>
        <p:txBody>
          <a:bodyPr/>
          <a:lstStyle>
            <a:lvl1pPr>
              <a:defRPr/>
            </a:lvl1pPr>
          </a:lstStyle>
          <a:p>
            <a:pPr>
              <a:defRPr/>
            </a:pPr>
            <a:fld id="{704BEE29-F96B-48A6-BC03-3A839D912E2E}" type="slidenum">
              <a:rPr lang="en-US" altLang="en-US"/>
              <a:pPr>
                <a:defRPr/>
              </a:pPr>
              <a:t>‹#›</a:t>
            </a:fld>
            <a:endParaRPr lang="en-US" altLang="en-US"/>
          </a:p>
        </p:txBody>
      </p:sp>
    </p:spTree>
    <p:extLst>
      <p:ext uri="{BB962C8B-B14F-4D97-AF65-F5344CB8AC3E}">
        <p14:creationId xmlns:p14="http://schemas.microsoft.com/office/powerpoint/2010/main" val="1280177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8038" y="4564063"/>
            <a:ext cx="8699500" cy="1411287"/>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808038" y="3009900"/>
            <a:ext cx="8699500" cy="155416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2E08C36-4FBA-4D17-AD66-55B51CF7C9E6}"/>
              </a:ext>
            </a:extLst>
          </p:cNvPr>
          <p:cNvSpPr>
            <a:spLocks noGrp="1" noChangeArrowheads="1"/>
          </p:cNvSpPr>
          <p:nvPr>
            <p:ph type="dt" sz="half" idx="10"/>
          </p:nvPr>
        </p:nvSpPr>
        <p:spPr>
          <a:ln/>
        </p:spPr>
        <p:txBody>
          <a:bodyPr/>
          <a:lstStyle>
            <a:lvl1pPr>
              <a:defRPr/>
            </a:lvl1pPr>
          </a:lstStyle>
          <a:p>
            <a:pPr>
              <a:defRPr/>
            </a:pPr>
            <a:fld id="{37E0DB05-1DA4-4141-89FE-10CDEFA0EDDB}" type="datetimeFigureOut">
              <a:rPr lang="en-GB"/>
              <a:pPr>
                <a:defRPr/>
              </a:pPr>
              <a:t>17/04/2025</a:t>
            </a:fld>
            <a:endParaRPr lang="en-GB"/>
          </a:p>
        </p:txBody>
      </p:sp>
      <p:sp>
        <p:nvSpPr>
          <p:cNvPr id="5" name="Rectangle 5">
            <a:extLst>
              <a:ext uri="{FF2B5EF4-FFF2-40B4-BE49-F238E27FC236}">
                <a16:creationId xmlns:a16="http://schemas.microsoft.com/office/drawing/2014/main" id="{25D9CE91-C3CE-4375-B03D-FDA7E6665D8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1736D7F-AB77-4281-8DD6-0C0513D117EE}"/>
              </a:ext>
            </a:extLst>
          </p:cNvPr>
          <p:cNvSpPr>
            <a:spLocks noGrp="1" noChangeArrowheads="1"/>
          </p:cNvSpPr>
          <p:nvPr>
            <p:ph type="sldNum" sz="quarter" idx="12"/>
          </p:nvPr>
        </p:nvSpPr>
        <p:spPr>
          <a:ln/>
        </p:spPr>
        <p:txBody>
          <a:bodyPr/>
          <a:lstStyle>
            <a:lvl1pPr>
              <a:defRPr/>
            </a:lvl1pPr>
          </a:lstStyle>
          <a:p>
            <a:pPr>
              <a:defRPr/>
            </a:pPr>
            <a:fld id="{1C2068AB-D74C-47D9-8AD1-A6822F030888}" type="slidenum">
              <a:rPr lang="en-US" altLang="en-US"/>
              <a:pPr>
                <a:defRPr/>
              </a:pPr>
              <a:t>‹#›</a:t>
            </a:fld>
            <a:endParaRPr lang="en-US" altLang="en-US"/>
          </a:p>
        </p:txBody>
      </p:sp>
    </p:spTree>
    <p:extLst>
      <p:ext uri="{BB962C8B-B14F-4D97-AF65-F5344CB8AC3E}">
        <p14:creationId xmlns:p14="http://schemas.microsoft.com/office/powerpoint/2010/main" val="2881425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2300" y="1317625"/>
            <a:ext cx="4373563"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48263" y="1317625"/>
            <a:ext cx="4373562"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6099B3AC-9080-4BA0-948D-9B80CE007621}"/>
              </a:ext>
            </a:extLst>
          </p:cNvPr>
          <p:cNvSpPr>
            <a:spLocks noGrp="1" noChangeArrowheads="1"/>
          </p:cNvSpPr>
          <p:nvPr>
            <p:ph type="dt" sz="half" idx="10"/>
          </p:nvPr>
        </p:nvSpPr>
        <p:spPr>
          <a:ln/>
        </p:spPr>
        <p:txBody>
          <a:bodyPr/>
          <a:lstStyle>
            <a:lvl1pPr>
              <a:defRPr/>
            </a:lvl1pPr>
          </a:lstStyle>
          <a:p>
            <a:pPr>
              <a:defRPr/>
            </a:pPr>
            <a:fld id="{FDD0D550-9BD5-403F-A31F-A68A75B69C22}" type="datetimeFigureOut">
              <a:rPr lang="en-GB"/>
              <a:pPr>
                <a:defRPr/>
              </a:pPr>
              <a:t>17/04/2025</a:t>
            </a:fld>
            <a:endParaRPr lang="en-GB"/>
          </a:p>
        </p:txBody>
      </p:sp>
      <p:sp>
        <p:nvSpPr>
          <p:cNvPr id="6" name="Rectangle 5">
            <a:extLst>
              <a:ext uri="{FF2B5EF4-FFF2-40B4-BE49-F238E27FC236}">
                <a16:creationId xmlns:a16="http://schemas.microsoft.com/office/drawing/2014/main" id="{0AB2F0C8-AD11-4307-AA23-B55E4A49B4A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970C1E1D-329A-42BB-A44D-3CC8BA2E166A}"/>
              </a:ext>
            </a:extLst>
          </p:cNvPr>
          <p:cNvSpPr>
            <a:spLocks noGrp="1" noChangeArrowheads="1"/>
          </p:cNvSpPr>
          <p:nvPr>
            <p:ph type="sldNum" sz="quarter" idx="12"/>
          </p:nvPr>
        </p:nvSpPr>
        <p:spPr>
          <a:ln/>
        </p:spPr>
        <p:txBody>
          <a:bodyPr/>
          <a:lstStyle>
            <a:lvl1pPr>
              <a:defRPr/>
            </a:lvl1pPr>
          </a:lstStyle>
          <a:p>
            <a:pPr>
              <a:defRPr/>
            </a:pPr>
            <a:fld id="{48122BC4-F640-4622-ACC6-4EA2C062883F}" type="slidenum">
              <a:rPr lang="en-US" altLang="en-US"/>
              <a:pPr>
                <a:defRPr/>
              </a:pPr>
              <a:t>‹#›</a:t>
            </a:fld>
            <a:endParaRPr lang="en-US" altLang="en-US"/>
          </a:p>
        </p:txBody>
      </p:sp>
    </p:spTree>
    <p:extLst>
      <p:ext uri="{BB962C8B-B14F-4D97-AF65-F5344CB8AC3E}">
        <p14:creationId xmlns:p14="http://schemas.microsoft.com/office/powerpoint/2010/main" val="123674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1175" y="284163"/>
            <a:ext cx="9212263" cy="1184275"/>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511175" y="1589088"/>
            <a:ext cx="4522788" cy="663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1175" y="2252663"/>
            <a:ext cx="4522788" cy="4092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199063" y="1589088"/>
            <a:ext cx="4524375" cy="663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99063" y="2252663"/>
            <a:ext cx="4524375" cy="4092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AB9B898B-8EA8-4FB3-9BE7-B350E1FB72DA}"/>
              </a:ext>
            </a:extLst>
          </p:cNvPr>
          <p:cNvSpPr>
            <a:spLocks noGrp="1" noChangeArrowheads="1"/>
          </p:cNvSpPr>
          <p:nvPr>
            <p:ph type="dt" sz="half" idx="10"/>
          </p:nvPr>
        </p:nvSpPr>
        <p:spPr>
          <a:ln/>
        </p:spPr>
        <p:txBody>
          <a:bodyPr/>
          <a:lstStyle>
            <a:lvl1pPr>
              <a:defRPr/>
            </a:lvl1pPr>
          </a:lstStyle>
          <a:p>
            <a:pPr>
              <a:defRPr/>
            </a:pPr>
            <a:fld id="{55245C83-D2A9-4AAC-BB5D-85A464D00D68}" type="datetimeFigureOut">
              <a:rPr lang="en-GB"/>
              <a:pPr>
                <a:defRPr/>
              </a:pPr>
              <a:t>17/04/2025</a:t>
            </a:fld>
            <a:endParaRPr lang="en-GB"/>
          </a:p>
        </p:txBody>
      </p:sp>
      <p:sp>
        <p:nvSpPr>
          <p:cNvPr id="8" name="Rectangle 5">
            <a:extLst>
              <a:ext uri="{FF2B5EF4-FFF2-40B4-BE49-F238E27FC236}">
                <a16:creationId xmlns:a16="http://schemas.microsoft.com/office/drawing/2014/main" id="{8BA3FEA0-F0C5-4A7C-9A88-12C2D245EA9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BF3B9544-1490-4B15-9DEF-83FAF185B897}"/>
              </a:ext>
            </a:extLst>
          </p:cNvPr>
          <p:cNvSpPr>
            <a:spLocks noGrp="1" noChangeArrowheads="1"/>
          </p:cNvSpPr>
          <p:nvPr>
            <p:ph type="sldNum" sz="quarter" idx="12"/>
          </p:nvPr>
        </p:nvSpPr>
        <p:spPr>
          <a:ln/>
        </p:spPr>
        <p:txBody>
          <a:bodyPr/>
          <a:lstStyle>
            <a:lvl1pPr>
              <a:defRPr/>
            </a:lvl1pPr>
          </a:lstStyle>
          <a:p>
            <a:pPr>
              <a:defRPr/>
            </a:pPr>
            <a:fld id="{5836ED27-047D-49CD-9011-9D323DDAAB9D}" type="slidenum">
              <a:rPr lang="en-US" altLang="en-US"/>
              <a:pPr>
                <a:defRPr/>
              </a:pPr>
              <a:t>‹#›</a:t>
            </a:fld>
            <a:endParaRPr lang="en-US" altLang="en-US"/>
          </a:p>
        </p:txBody>
      </p:sp>
    </p:spTree>
    <p:extLst>
      <p:ext uri="{BB962C8B-B14F-4D97-AF65-F5344CB8AC3E}">
        <p14:creationId xmlns:p14="http://schemas.microsoft.com/office/powerpoint/2010/main" val="1652924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5E1AFE94-E9AE-4FB7-8824-FE40D9B56766}"/>
              </a:ext>
            </a:extLst>
          </p:cNvPr>
          <p:cNvSpPr>
            <a:spLocks noGrp="1" noChangeArrowheads="1"/>
          </p:cNvSpPr>
          <p:nvPr>
            <p:ph type="dt" sz="half" idx="10"/>
          </p:nvPr>
        </p:nvSpPr>
        <p:spPr>
          <a:ln/>
        </p:spPr>
        <p:txBody>
          <a:bodyPr/>
          <a:lstStyle>
            <a:lvl1pPr>
              <a:defRPr/>
            </a:lvl1pPr>
          </a:lstStyle>
          <a:p>
            <a:pPr>
              <a:defRPr/>
            </a:pPr>
            <a:fld id="{91306554-99CC-4F4D-B9AE-10D3AC11FC76}" type="datetimeFigureOut">
              <a:rPr lang="en-GB"/>
              <a:pPr>
                <a:defRPr/>
              </a:pPr>
              <a:t>17/04/2025</a:t>
            </a:fld>
            <a:endParaRPr lang="en-GB"/>
          </a:p>
        </p:txBody>
      </p:sp>
      <p:sp>
        <p:nvSpPr>
          <p:cNvPr id="4" name="Rectangle 5">
            <a:extLst>
              <a:ext uri="{FF2B5EF4-FFF2-40B4-BE49-F238E27FC236}">
                <a16:creationId xmlns:a16="http://schemas.microsoft.com/office/drawing/2014/main" id="{7442C5BE-169E-4C54-A8CA-DDBD8FA9762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73EC7402-76DF-475F-832E-E837648932A2}"/>
              </a:ext>
            </a:extLst>
          </p:cNvPr>
          <p:cNvSpPr>
            <a:spLocks noGrp="1" noChangeArrowheads="1"/>
          </p:cNvSpPr>
          <p:nvPr>
            <p:ph type="sldNum" sz="quarter" idx="12"/>
          </p:nvPr>
        </p:nvSpPr>
        <p:spPr>
          <a:ln/>
        </p:spPr>
        <p:txBody>
          <a:bodyPr/>
          <a:lstStyle>
            <a:lvl1pPr>
              <a:defRPr/>
            </a:lvl1pPr>
          </a:lstStyle>
          <a:p>
            <a:pPr>
              <a:defRPr/>
            </a:pPr>
            <a:fld id="{C50E8382-26C8-447C-8F6C-08556FE65F79}" type="slidenum">
              <a:rPr lang="en-US" altLang="en-US"/>
              <a:pPr>
                <a:defRPr/>
              </a:pPr>
              <a:t>‹#›</a:t>
            </a:fld>
            <a:endParaRPr lang="en-US" altLang="en-US"/>
          </a:p>
        </p:txBody>
      </p:sp>
    </p:spTree>
    <p:extLst>
      <p:ext uri="{BB962C8B-B14F-4D97-AF65-F5344CB8AC3E}">
        <p14:creationId xmlns:p14="http://schemas.microsoft.com/office/powerpoint/2010/main" val="620832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B59F95F-C05C-486A-B6B0-A61581F8FB8C}"/>
              </a:ext>
            </a:extLst>
          </p:cNvPr>
          <p:cNvSpPr>
            <a:spLocks noGrp="1" noChangeArrowheads="1"/>
          </p:cNvSpPr>
          <p:nvPr>
            <p:ph type="dt" sz="half" idx="10"/>
          </p:nvPr>
        </p:nvSpPr>
        <p:spPr>
          <a:ln/>
        </p:spPr>
        <p:txBody>
          <a:bodyPr/>
          <a:lstStyle>
            <a:lvl1pPr>
              <a:defRPr/>
            </a:lvl1pPr>
          </a:lstStyle>
          <a:p>
            <a:pPr>
              <a:defRPr/>
            </a:pPr>
            <a:fld id="{9B57A48E-7202-45AA-8FF4-0325D5313C82}" type="datetimeFigureOut">
              <a:rPr lang="en-GB"/>
              <a:pPr>
                <a:defRPr/>
              </a:pPr>
              <a:t>17/04/2025</a:t>
            </a:fld>
            <a:endParaRPr lang="en-GB"/>
          </a:p>
        </p:txBody>
      </p:sp>
      <p:sp>
        <p:nvSpPr>
          <p:cNvPr id="3" name="Rectangle 5">
            <a:extLst>
              <a:ext uri="{FF2B5EF4-FFF2-40B4-BE49-F238E27FC236}">
                <a16:creationId xmlns:a16="http://schemas.microsoft.com/office/drawing/2014/main" id="{C838FB6D-BEC3-4FD3-929D-BF547A8CCA3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62A4A5AD-BD37-4CA7-803C-AC6E05269A55}"/>
              </a:ext>
            </a:extLst>
          </p:cNvPr>
          <p:cNvSpPr>
            <a:spLocks noGrp="1" noChangeArrowheads="1"/>
          </p:cNvSpPr>
          <p:nvPr>
            <p:ph type="sldNum" sz="quarter" idx="12"/>
          </p:nvPr>
        </p:nvSpPr>
        <p:spPr>
          <a:ln/>
        </p:spPr>
        <p:txBody>
          <a:bodyPr/>
          <a:lstStyle>
            <a:lvl1pPr>
              <a:defRPr/>
            </a:lvl1pPr>
          </a:lstStyle>
          <a:p>
            <a:pPr>
              <a:defRPr/>
            </a:pPr>
            <a:fld id="{C2EDB453-A28E-42E8-80B0-37AAC62A34E6}" type="slidenum">
              <a:rPr lang="en-US" altLang="en-US"/>
              <a:pPr>
                <a:defRPr/>
              </a:pPr>
              <a:t>‹#›</a:t>
            </a:fld>
            <a:endParaRPr lang="en-US" altLang="en-US"/>
          </a:p>
        </p:txBody>
      </p:sp>
    </p:spTree>
    <p:extLst>
      <p:ext uri="{BB962C8B-B14F-4D97-AF65-F5344CB8AC3E}">
        <p14:creationId xmlns:p14="http://schemas.microsoft.com/office/powerpoint/2010/main" val="844868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1175" y="282575"/>
            <a:ext cx="3367088" cy="1203325"/>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002088" y="282575"/>
            <a:ext cx="5721350" cy="60626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511175" y="1485900"/>
            <a:ext cx="3367088" cy="48593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DEF9525-14AC-4EEF-975E-F093387945AD}"/>
              </a:ext>
            </a:extLst>
          </p:cNvPr>
          <p:cNvSpPr>
            <a:spLocks noGrp="1" noChangeArrowheads="1"/>
          </p:cNvSpPr>
          <p:nvPr>
            <p:ph type="dt" sz="half" idx="10"/>
          </p:nvPr>
        </p:nvSpPr>
        <p:spPr>
          <a:ln/>
        </p:spPr>
        <p:txBody>
          <a:bodyPr/>
          <a:lstStyle>
            <a:lvl1pPr>
              <a:defRPr/>
            </a:lvl1pPr>
          </a:lstStyle>
          <a:p>
            <a:pPr>
              <a:defRPr/>
            </a:pPr>
            <a:fld id="{145082FA-85D2-4B89-908E-D0400F866159}" type="datetimeFigureOut">
              <a:rPr lang="en-GB"/>
              <a:pPr>
                <a:defRPr/>
              </a:pPr>
              <a:t>17/04/2025</a:t>
            </a:fld>
            <a:endParaRPr lang="en-GB"/>
          </a:p>
        </p:txBody>
      </p:sp>
      <p:sp>
        <p:nvSpPr>
          <p:cNvPr id="6" name="Rectangle 5">
            <a:extLst>
              <a:ext uri="{FF2B5EF4-FFF2-40B4-BE49-F238E27FC236}">
                <a16:creationId xmlns:a16="http://schemas.microsoft.com/office/drawing/2014/main" id="{B1B8E789-BE91-4BB4-8133-264B0A99B0B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7CB03C88-E943-4C33-904A-8D109230CC30}"/>
              </a:ext>
            </a:extLst>
          </p:cNvPr>
          <p:cNvSpPr>
            <a:spLocks noGrp="1" noChangeArrowheads="1"/>
          </p:cNvSpPr>
          <p:nvPr>
            <p:ph type="sldNum" sz="quarter" idx="12"/>
          </p:nvPr>
        </p:nvSpPr>
        <p:spPr>
          <a:ln/>
        </p:spPr>
        <p:txBody>
          <a:bodyPr/>
          <a:lstStyle>
            <a:lvl1pPr>
              <a:defRPr/>
            </a:lvl1pPr>
          </a:lstStyle>
          <a:p>
            <a:pPr>
              <a:defRPr/>
            </a:pPr>
            <a:fld id="{8A327D16-A365-43D2-97DC-4F01B9D33B22}" type="slidenum">
              <a:rPr lang="en-US" altLang="en-US"/>
              <a:pPr>
                <a:defRPr/>
              </a:pPr>
              <a:t>‹#›</a:t>
            </a:fld>
            <a:endParaRPr lang="en-US" altLang="en-US"/>
          </a:p>
        </p:txBody>
      </p:sp>
    </p:spTree>
    <p:extLst>
      <p:ext uri="{BB962C8B-B14F-4D97-AF65-F5344CB8AC3E}">
        <p14:creationId xmlns:p14="http://schemas.microsoft.com/office/powerpoint/2010/main" val="96202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6600" y="4972050"/>
            <a:ext cx="6140450" cy="587375"/>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006600" y="635000"/>
            <a:ext cx="6140450" cy="4260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006600" y="5559425"/>
            <a:ext cx="6140450" cy="833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49AE470-D0B0-43A6-86B6-E8E2243ADD13}"/>
              </a:ext>
            </a:extLst>
          </p:cNvPr>
          <p:cNvSpPr>
            <a:spLocks noGrp="1" noChangeArrowheads="1"/>
          </p:cNvSpPr>
          <p:nvPr>
            <p:ph type="dt" sz="half" idx="10"/>
          </p:nvPr>
        </p:nvSpPr>
        <p:spPr>
          <a:ln/>
        </p:spPr>
        <p:txBody>
          <a:bodyPr/>
          <a:lstStyle>
            <a:lvl1pPr>
              <a:defRPr/>
            </a:lvl1pPr>
          </a:lstStyle>
          <a:p>
            <a:pPr>
              <a:defRPr/>
            </a:pPr>
            <a:fld id="{4BF0252B-79BC-42E5-9CB7-EDDE994392DF}" type="datetimeFigureOut">
              <a:rPr lang="en-GB"/>
              <a:pPr>
                <a:defRPr/>
              </a:pPr>
              <a:t>17/04/2025</a:t>
            </a:fld>
            <a:endParaRPr lang="en-GB"/>
          </a:p>
        </p:txBody>
      </p:sp>
      <p:sp>
        <p:nvSpPr>
          <p:cNvPr id="6" name="Rectangle 5">
            <a:extLst>
              <a:ext uri="{FF2B5EF4-FFF2-40B4-BE49-F238E27FC236}">
                <a16:creationId xmlns:a16="http://schemas.microsoft.com/office/drawing/2014/main" id="{5D1C135B-0CC5-4FD8-BF79-7540E8DBF10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09376F69-0D69-42F3-A6E7-E9F1A40A3E96}"/>
              </a:ext>
            </a:extLst>
          </p:cNvPr>
          <p:cNvSpPr>
            <a:spLocks noGrp="1" noChangeArrowheads="1"/>
          </p:cNvSpPr>
          <p:nvPr>
            <p:ph type="sldNum" sz="quarter" idx="12"/>
          </p:nvPr>
        </p:nvSpPr>
        <p:spPr>
          <a:ln/>
        </p:spPr>
        <p:txBody>
          <a:bodyPr/>
          <a:lstStyle>
            <a:lvl1pPr>
              <a:defRPr/>
            </a:lvl1pPr>
          </a:lstStyle>
          <a:p>
            <a:pPr>
              <a:defRPr/>
            </a:pPr>
            <a:fld id="{B28E814A-2BF8-42A6-AEFC-6D5243C98AFC}" type="slidenum">
              <a:rPr lang="en-US" altLang="en-US"/>
              <a:pPr>
                <a:defRPr/>
              </a:pPr>
              <a:t>‹#›</a:t>
            </a:fld>
            <a:endParaRPr lang="en-US" altLang="en-US"/>
          </a:p>
        </p:txBody>
      </p:sp>
    </p:spTree>
    <p:extLst>
      <p:ext uri="{BB962C8B-B14F-4D97-AF65-F5344CB8AC3E}">
        <p14:creationId xmlns:p14="http://schemas.microsoft.com/office/powerpoint/2010/main" val="82962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27"/>
            </a:gs>
            <a:gs pos="50000">
              <a:srgbClr val="000044"/>
            </a:gs>
            <a:gs pos="100000">
              <a:srgbClr val="000027"/>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FD95D0-4690-4870-A17B-0506793E7DD8}"/>
              </a:ext>
            </a:extLst>
          </p:cNvPr>
          <p:cNvSpPr>
            <a:spLocks noGrp="1" noChangeArrowheads="1"/>
          </p:cNvSpPr>
          <p:nvPr>
            <p:ph type="title"/>
          </p:nvPr>
        </p:nvSpPr>
        <p:spPr bwMode="auto">
          <a:xfrm>
            <a:off x="119063" y="196850"/>
            <a:ext cx="100012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C482D031-E6FB-4D4E-90CB-A51E07258E98}"/>
              </a:ext>
            </a:extLst>
          </p:cNvPr>
          <p:cNvSpPr>
            <a:spLocks noGrp="1" noChangeArrowheads="1"/>
          </p:cNvSpPr>
          <p:nvPr>
            <p:ph type="body" idx="1"/>
          </p:nvPr>
        </p:nvSpPr>
        <p:spPr bwMode="auto">
          <a:xfrm>
            <a:off x="622300" y="1317625"/>
            <a:ext cx="8899525"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835BB95-7DB1-4949-B983-9924F432430F}"/>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F6273438-55D9-4AF6-84C6-3ACED129C1BB}" type="datetimeFigureOut">
              <a:rPr lang="en-GB"/>
              <a:pPr>
                <a:defRPr/>
              </a:pPr>
              <a:t>17/04/2025</a:t>
            </a:fld>
            <a:endParaRPr lang="en-GB"/>
          </a:p>
        </p:txBody>
      </p:sp>
      <p:sp>
        <p:nvSpPr>
          <p:cNvPr id="1029" name="Rectangle 5">
            <a:extLst>
              <a:ext uri="{FF2B5EF4-FFF2-40B4-BE49-F238E27FC236}">
                <a16:creationId xmlns:a16="http://schemas.microsoft.com/office/drawing/2014/main" id="{211BEDDD-C76B-4551-9895-0D32C968C0D6}"/>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a:extLst>
              <a:ext uri="{FF2B5EF4-FFF2-40B4-BE49-F238E27FC236}">
                <a16:creationId xmlns:a16="http://schemas.microsoft.com/office/drawing/2014/main" id="{13D97A26-B316-4AE3-95D6-B7E66938F2AC}"/>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2A1928F-C6BC-4FC6-8A37-E383D41032D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dy.tyerman@nhs.ne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andy.tyerman@buckspct.nhs.ukmick.meehan@jobcentreplus.gsi.gov.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equitynotjustequality.co.uk/"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www.hcpc-uk.org/standards/standards-of-proficiency/"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equitynotjustequality.co.u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publications.parliament.uk/pa/ld201516/ldselect/ldeqact/117/117.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E4C04C-9482-4B3C-B814-3A7B5ACD0A26}"/>
              </a:ext>
            </a:extLst>
          </p:cNvPr>
          <p:cNvSpPr>
            <a:spLocks noGrp="1" noChangeArrowheads="1"/>
          </p:cNvSpPr>
          <p:nvPr>
            <p:ph type="ctrTitle" idx="4294967295"/>
          </p:nvPr>
        </p:nvSpPr>
        <p:spPr>
          <a:xfrm>
            <a:off x="796826" y="886941"/>
            <a:ext cx="8879780" cy="2880320"/>
          </a:xfrm>
        </p:spPr>
        <p:txBody>
          <a:bodyPr lIns="0" rIns="0" anchor="t" anchorCtr="1"/>
          <a:lstStyle/>
          <a:p>
            <a:r>
              <a:rPr lang="fr-FR" altLang="en-US" sz="2800" i="1" dirty="0" err="1">
                <a:solidFill>
                  <a:schemeClr val="bg1"/>
                </a:solidFill>
                <a:latin typeface="Arial" panose="020B0604020202020204" pitchFamily="34" charset="0"/>
                <a:cs typeface="Arial" panose="020B0604020202020204" pitchFamily="34" charset="0"/>
              </a:rPr>
              <a:t>Psychological</a:t>
            </a:r>
            <a:r>
              <a:rPr lang="fr-FR" altLang="en-US" sz="2800" i="1" dirty="0">
                <a:solidFill>
                  <a:schemeClr val="bg1"/>
                </a:solidFill>
                <a:latin typeface="Arial" panose="020B0604020202020204" pitchFamily="34" charset="0"/>
                <a:cs typeface="Arial" panose="020B0604020202020204" pitchFamily="34" charset="0"/>
              </a:rPr>
              <a:t> Professions </a:t>
            </a:r>
            <a:r>
              <a:rPr lang="fr-FR" altLang="en-US" sz="2800" i="1" dirty="0" err="1">
                <a:solidFill>
                  <a:schemeClr val="bg1"/>
                </a:solidFill>
                <a:latin typeface="Arial" panose="020B0604020202020204" pitchFamily="34" charset="0"/>
                <a:cs typeface="Arial" panose="020B0604020202020204" pitchFamily="34" charset="0"/>
              </a:rPr>
              <a:t>Disabilities</a:t>
            </a:r>
            <a:r>
              <a:rPr lang="fr-FR" altLang="en-US" sz="2800" i="1" dirty="0">
                <a:solidFill>
                  <a:schemeClr val="bg1"/>
                </a:solidFill>
                <a:latin typeface="Arial" panose="020B0604020202020204" pitchFamily="34" charset="0"/>
                <a:cs typeface="Arial" panose="020B0604020202020204" pitchFamily="34" charset="0"/>
              </a:rPr>
              <a:t> &amp; </a:t>
            </a:r>
            <a:r>
              <a:rPr lang="fr-FR" altLang="en-US" sz="2800" i="1" dirty="0" err="1">
                <a:solidFill>
                  <a:schemeClr val="bg1"/>
                </a:solidFill>
                <a:latin typeface="Arial" panose="020B0604020202020204" pitchFamily="34" charset="0"/>
                <a:cs typeface="Arial" panose="020B0604020202020204" pitchFamily="34" charset="0"/>
              </a:rPr>
              <a:t>Neurodivergence</a:t>
            </a:r>
            <a:r>
              <a:rPr lang="fr-FR" altLang="en-US" sz="2800" i="1" dirty="0">
                <a:solidFill>
                  <a:schemeClr val="bg1"/>
                </a:solidFill>
                <a:latin typeface="Arial" panose="020B0604020202020204" pitchFamily="34" charset="0"/>
                <a:cs typeface="Arial" panose="020B0604020202020204" pitchFamily="34" charset="0"/>
              </a:rPr>
              <a:t> </a:t>
            </a:r>
            <a:r>
              <a:rPr lang="fr-FR" altLang="en-US" sz="2800" i="1" dirty="0" err="1">
                <a:solidFill>
                  <a:schemeClr val="bg1"/>
                </a:solidFill>
                <a:latin typeface="Arial" panose="020B0604020202020204" pitchFamily="34" charset="0"/>
                <a:cs typeface="Arial" panose="020B0604020202020204" pitchFamily="34" charset="0"/>
              </a:rPr>
              <a:t>Conference</a:t>
            </a:r>
            <a:r>
              <a:rPr lang="fr-FR" altLang="en-US" sz="2800" i="1" dirty="0">
                <a:solidFill>
                  <a:schemeClr val="bg1"/>
                </a:solidFill>
                <a:latin typeface="Arial" panose="020B0604020202020204" pitchFamily="34" charset="0"/>
                <a:cs typeface="Arial" panose="020B0604020202020204" pitchFamily="34" charset="0"/>
              </a:rPr>
              <a:t>: Worthing, 1</a:t>
            </a:r>
            <a:r>
              <a:rPr lang="en-US" altLang="en-US" sz="2800" i="1" dirty="0">
                <a:solidFill>
                  <a:schemeClr val="bg1"/>
                </a:solidFill>
                <a:latin typeface="Arial" panose="020B0604020202020204" pitchFamily="34" charset="0"/>
                <a:cs typeface="Arial" panose="020B0604020202020204" pitchFamily="34" charset="0"/>
              </a:rPr>
              <a:t>6 Oct.24</a:t>
            </a:r>
            <a:br>
              <a:rPr lang="en-US" altLang="en-US" sz="2800" i="1" dirty="0">
                <a:solidFill>
                  <a:schemeClr val="bg1"/>
                </a:solidFill>
                <a:latin typeface="Arial" panose="020B0604020202020204" pitchFamily="34" charset="0"/>
                <a:cs typeface="Arial" panose="020B0604020202020204" pitchFamily="34" charset="0"/>
              </a:rPr>
            </a:br>
            <a:br>
              <a:rPr lang="en-US" altLang="en-US" sz="2800" i="1" dirty="0">
                <a:solidFill>
                  <a:schemeClr val="bg1"/>
                </a:solidFill>
                <a:latin typeface="Arial" panose="020B0604020202020204" pitchFamily="34" charset="0"/>
                <a:cs typeface="Arial" panose="020B0604020202020204" pitchFamily="34" charset="0"/>
              </a:rPr>
            </a:br>
            <a:r>
              <a:rPr lang="en-US" altLang="en-US" sz="3600" dirty="0">
                <a:solidFill>
                  <a:srgbClr val="FFFF00"/>
                </a:solidFill>
                <a:latin typeface="Arial" panose="020B0604020202020204" pitchFamily="34" charset="0"/>
                <a:cs typeface="Arial" panose="020B0604020202020204" pitchFamily="34" charset="0"/>
              </a:rPr>
              <a:t>Developing an inclusive working environment for people with disabilities</a:t>
            </a:r>
            <a:br>
              <a:rPr lang="en-US" altLang="en-US" sz="3600" dirty="0">
                <a:solidFill>
                  <a:srgbClr val="FFFF00"/>
                </a:solidFill>
                <a:latin typeface="Arial" panose="020B0604020202020204" pitchFamily="34" charset="0"/>
                <a:cs typeface="Arial" panose="020B0604020202020204" pitchFamily="34" charset="0"/>
              </a:rPr>
            </a:br>
            <a:endParaRPr lang="en-US" altLang="en-US" sz="3600" dirty="0">
              <a:solidFill>
                <a:srgbClr val="FFFF00"/>
              </a:solidFill>
              <a:latin typeface="Arial" panose="020B0604020202020204" pitchFamily="34" charset="0"/>
              <a:cs typeface="Arial" panose="020B0604020202020204" pitchFamily="34" charset="0"/>
            </a:endParaRPr>
          </a:p>
        </p:txBody>
      </p:sp>
      <p:sp>
        <p:nvSpPr>
          <p:cNvPr id="4099" name="Rectangle 3">
            <a:extLst>
              <a:ext uri="{FF2B5EF4-FFF2-40B4-BE49-F238E27FC236}">
                <a16:creationId xmlns:a16="http://schemas.microsoft.com/office/drawing/2014/main" id="{BA3E3606-5169-446C-A621-A9F363E0E8A4}"/>
              </a:ext>
            </a:extLst>
          </p:cNvPr>
          <p:cNvSpPr>
            <a:spLocks noGrp="1" noChangeArrowheads="1"/>
          </p:cNvSpPr>
          <p:nvPr>
            <p:ph type="subTitle" idx="4294967295"/>
          </p:nvPr>
        </p:nvSpPr>
        <p:spPr>
          <a:xfrm>
            <a:off x="558006" y="3767261"/>
            <a:ext cx="9118600" cy="2304256"/>
          </a:xfrm>
        </p:spPr>
        <p:txBody>
          <a:bodyPr lIns="0" rIns="0" anchorCtr="1"/>
          <a:lstStyle/>
          <a:p>
            <a:pPr marL="0" indent="0" algn="ctr">
              <a:lnSpc>
                <a:spcPct val="80000"/>
              </a:lnSpc>
              <a:buFontTx/>
              <a:buNone/>
            </a:pPr>
            <a:r>
              <a:rPr lang="en-US" altLang="en-US" dirty="0">
                <a:solidFill>
                  <a:schemeClr val="bg1"/>
                </a:solidFill>
                <a:latin typeface="Arial" panose="020B0604020202020204" pitchFamily="34" charset="0"/>
              </a:rPr>
              <a:t>Dr. Andy Tyerman </a:t>
            </a:r>
          </a:p>
          <a:p>
            <a:pPr marL="0" indent="0" algn="ctr">
              <a:lnSpc>
                <a:spcPct val="80000"/>
              </a:lnSpc>
              <a:spcBef>
                <a:spcPts val="1200"/>
              </a:spcBef>
              <a:buFontTx/>
              <a:buNone/>
            </a:pPr>
            <a:r>
              <a:rPr lang="en-US" altLang="en-US" sz="2400" dirty="0">
                <a:solidFill>
                  <a:schemeClr val="bg1"/>
                </a:solidFill>
                <a:latin typeface="Arial" panose="020B0604020202020204" pitchFamily="34" charset="0"/>
              </a:rPr>
              <a:t>Honorary Consultant Clinical Neuropsychologist</a:t>
            </a:r>
          </a:p>
          <a:p>
            <a:pPr marL="0" indent="0" algn="ctr">
              <a:lnSpc>
                <a:spcPct val="80000"/>
              </a:lnSpc>
              <a:buFontTx/>
              <a:buNone/>
            </a:pPr>
            <a:endParaRPr lang="en-US" altLang="en-US" sz="2400" dirty="0">
              <a:solidFill>
                <a:schemeClr val="bg1"/>
              </a:solidFill>
              <a:hlinkClick r:id="rId3"/>
            </a:endParaRPr>
          </a:p>
          <a:p>
            <a:pPr marL="0" indent="0" algn="ctr">
              <a:lnSpc>
                <a:spcPct val="80000"/>
              </a:lnSpc>
              <a:buFontTx/>
              <a:buNone/>
            </a:pPr>
            <a:r>
              <a:rPr lang="en-US" altLang="en-US" sz="2400" dirty="0" err="1">
                <a:solidFill>
                  <a:schemeClr val="bg1"/>
                </a:solidFill>
                <a:hlinkClick r:id="rId3"/>
              </a:rPr>
              <a:t>a,d,tyerman@gmail.com</a:t>
            </a:r>
            <a:r>
              <a:rPr lang="en-US" altLang="en-US" sz="2400" dirty="0">
                <a:solidFill>
                  <a:schemeClr val="bg1"/>
                </a:solidFill>
                <a:hlinkClick r:id="rId3"/>
              </a:rPr>
              <a:t> </a:t>
            </a:r>
            <a:endParaRPr lang="en-US" altLang="en-US" sz="2400" dirty="0">
              <a:solidFill>
                <a:schemeClr val="bg1"/>
              </a:solidFill>
            </a:endParaRPr>
          </a:p>
          <a:p>
            <a:pPr marL="0" indent="0" algn="ctr">
              <a:lnSpc>
                <a:spcPct val="80000"/>
              </a:lnSpc>
              <a:spcBef>
                <a:spcPts val="1200"/>
              </a:spcBef>
              <a:buFontTx/>
              <a:buNone/>
            </a:pPr>
            <a:r>
              <a:rPr lang="en-US" altLang="en-US" sz="2400" dirty="0">
                <a:solidFill>
                  <a:schemeClr val="bg1"/>
                </a:solidFill>
                <a:hlinkClick r:id="rId4"/>
              </a:rPr>
              <a:t>https://equitynotjustequality.co.uk/</a:t>
            </a:r>
          </a:p>
          <a:p>
            <a:pPr marL="0" indent="0" algn="ctr">
              <a:lnSpc>
                <a:spcPct val="80000"/>
              </a:lnSpc>
              <a:spcBef>
                <a:spcPts val="1200"/>
              </a:spcBef>
              <a:buFontTx/>
              <a:buNone/>
            </a:pPr>
            <a:endParaRPr lang="en-US" altLang="en-US" sz="2400" dirty="0">
              <a:solidFill>
                <a:schemeClr val="bg1"/>
              </a:solidFill>
              <a:hlinkClick r:id="rId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871E-7F44-CA58-99C2-1A6FB1F096F9}"/>
              </a:ext>
            </a:extLst>
          </p:cNvPr>
          <p:cNvSpPr>
            <a:spLocks noGrp="1"/>
          </p:cNvSpPr>
          <p:nvPr>
            <p:ph type="title"/>
          </p:nvPr>
        </p:nvSpPr>
        <p:spPr>
          <a:xfrm>
            <a:off x="652810" y="454893"/>
            <a:ext cx="9323487" cy="795338"/>
          </a:xfrm>
        </p:spPr>
        <p:txBody>
          <a:bodyPr/>
          <a:lstStyle/>
          <a:p>
            <a:pPr algn="l"/>
            <a:r>
              <a:rPr lang="en-GB" sz="2800" dirty="0">
                <a:solidFill>
                  <a:srgbClr val="FFFF00"/>
                </a:solidFill>
              </a:rPr>
              <a:t> …Art. 27: Work and employment</a:t>
            </a:r>
          </a:p>
        </p:txBody>
      </p:sp>
      <p:sp>
        <p:nvSpPr>
          <p:cNvPr id="3" name="Content Placeholder 2">
            <a:extLst>
              <a:ext uri="{FF2B5EF4-FFF2-40B4-BE49-F238E27FC236}">
                <a16:creationId xmlns:a16="http://schemas.microsoft.com/office/drawing/2014/main" id="{53E02EF7-2A77-DD0E-256C-D961D9DA83F7}"/>
              </a:ext>
            </a:extLst>
          </p:cNvPr>
          <p:cNvSpPr>
            <a:spLocks noGrp="1"/>
          </p:cNvSpPr>
          <p:nvPr>
            <p:ph idx="1"/>
          </p:nvPr>
        </p:nvSpPr>
        <p:spPr>
          <a:xfrm>
            <a:off x="652810" y="1250231"/>
            <a:ext cx="8856984" cy="5112568"/>
          </a:xfrm>
        </p:spPr>
        <p:txBody>
          <a:bodyPr/>
          <a:lstStyle/>
          <a:p>
            <a:pPr marL="457200" indent="-457200">
              <a:buClr>
                <a:srgbClr val="FFFF00"/>
              </a:buClr>
              <a:buFont typeface="+mj-lt"/>
              <a:buAutoNum type="alphaLcParenR" startAt="8"/>
            </a:pPr>
            <a:r>
              <a:rPr lang="en-GB" sz="2400" dirty="0">
                <a:solidFill>
                  <a:schemeClr val="bg1"/>
                </a:solidFill>
                <a:latin typeface="Arial" panose="020B0604020202020204" pitchFamily="34" charset="0"/>
                <a:cs typeface="Arial" panose="020B0604020202020204" pitchFamily="34" charset="0"/>
              </a:rPr>
              <a:t>Promote employment of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in the private sector through appropriate policies and measures, which may include affirmative action programmes, incentives &amp; other measures;</a:t>
            </a:r>
          </a:p>
          <a:p>
            <a:pPr marL="457200" indent="-457200">
              <a:buClr>
                <a:srgbClr val="FFFF00"/>
              </a:buClr>
              <a:buFont typeface="+mj-lt"/>
              <a:buAutoNum type="alphaLcParenR" startAt="8"/>
            </a:pPr>
            <a:r>
              <a:rPr lang="en-GB" sz="2400" dirty="0">
                <a:solidFill>
                  <a:srgbClr val="9999FF"/>
                </a:solidFill>
                <a:latin typeface="Arial" panose="020B0604020202020204" pitchFamily="34" charset="0"/>
                <a:cs typeface="Arial" panose="020B0604020202020204" pitchFamily="34" charset="0"/>
              </a:rPr>
              <a:t>Ensure that reasonable accommodation is provided to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in the workplace;</a:t>
            </a:r>
          </a:p>
          <a:p>
            <a:pPr marL="457200" indent="-457200">
              <a:buClr>
                <a:srgbClr val="FFFF00"/>
              </a:buClr>
              <a:buFont typeface="+mj-lt"/>
              <a:buAutoNum type="alphaLcParenR" startAt="8"/>
            </a:pPr>
            <a:r>
              <a:rPr lang="en-GB" sz="2400" dirty="0">
                <a:solidFill>
                  <a:schemeClr val="bg1"/>
                </a:solidFill>
                <a:latin typeface="Arial" panose="020B0604020202020204" pitchFamily="34" charset="0"/>
                <a:cs typeface="Arial" panose="020B0604020202020204" pitchFamily="34" charset="0"/>
              </a:rPr>
              <a:t>Promote the acquisition by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of work experience in the open labour market;</a:t>
            </a:r>
          </a:p>
          <a:p>
            <a:pPr marL="457200" indent="-457200">
              <a:buClr>
                <a:srgbClr val="FFFF00"/>
              </a:buClr>
              <a:buFont typeface="+mj-lt"/>
              <a:buAutoNum type="alphaLcParenR" startAt="8"/>
            </a:pPr>
            <a:r>
              <a:rPr lang="en-GB" sz="2400" dirty="0">
                <a:solidFill>
                  <a:srgbClr val="9999FF"/>
                </a:solidFill>
                <a:latin typeface="Arial" panose="020B0604020202020204" pitchFamily="34" charset="0"/>
                <a:cs typeface="Arial" panose="020B0604020202020204" pitchFamily="34" charset="0"/>
              </a:rPr>
              <a:t>Promote vocational and professional rehabilitation, job retention and return-to-work programmes for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a:t>
            </a:r>
          </a:p>
          <a:p>
            <a:pPr marL="432000" indent="-432000">
              <a:spcBef>
                <a:spcPts val="1200"/>
              </a:spcBef>
              <a:buClr>
                <a:srgbClr val="FFFF00"/>
              </a:buClr>
              <a:buFont typeface="+mj-lt"/>
              <a:buAutoNum type="arabicPeriod" startAt="2"/>
            </a:pPr>
            <a:r>
              <a:rPr lang="en-GB" sz="2400" dirty="0">
                <a:solidFill>
                  <a:schemeClr val="bg1"/>
                </a:solidFill>
                <a:latin typeface="Arial" panose="020B0604020202020204" pitchFamily="34" charset="0"/>
                <a:cs typeface="Arial" panose="020B0604020202020204" pitchFamily="34" charset="0"/>
              </a:rPr>
              <a:t>Ensure that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are not held in slavery or in servitude, and   are protected, on an equal basis with others, from forced or compulsory labour.</a:t>
            </a:r>
          </a:p>
        </p:txBody>
      </p:sp>
    </p:spTree>
    <p:extLst>
      <p:ext uri="{BB962C8B-B14F-4D97-AF65-F5344CB8AC3E}">
        <p14:creationId xmlns:p14="http://schemas.microsoft.com/office/powerpoint/2010/main" val="3959597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DAA85FF-2E5D-405D-904F-606CF28EC5BC}"/>
              </a:ext>
            </a:extLst>
          </p:cNvPr>
          <p:cNvSpPr>
            <a:spLocks noGrp="1" noChangeArrowheads="1"/>
          </p:cNvSpPr>
          <p:nvPr>
            <p:ph type="title"/>
          </p:nvPr>
        </p:nvSpPr>
        <p:spPr>
          <a:xfrm>
            <a:off x="116680" y="670917"/>
            <a:ext cx="10001250" cy="795338"/>
          </a:xfrm>
        </p:spPr>
        <p:txBody>
          <a:bodyPr/>
          <a:lstStyle/>
          <a:p>
            <a:r>
              <a:rPr lang="en-GB" altLang="en-US" sz="3600" dirty="0">
                <a:solidFill>
                  <a:srgbClr val="FFFF00"/>
                </a:solidFill>
              </a:rPr>
              <a:t>UK Equality Act 2010 and Disability</a:t>
            </a:r>
          </a:p>
        </p:txBody>
      </p:sp>
      <p:sp>
        <p:nvSpPr>
          <p:cNvPr id="3" name="Content Placeholder 2">
            <a:extLst>
              <a:ext uri="{FF2B5EF4-FFF2-40B4-BE49-F238E27FC236}">
                <a16:creationId xmlns:a16="http://schemas.microsoft.com/office/drawing/2014/main" id="{475E7A0E-5BC6-486D-B331-63B633C358EA}"/>
              </a:ext>
            </a:extLst>
          </p:cNvPr>
          <p:cNvSpPr>
            <a:spLocks noGrp="1"/>
          </p:cNvSpPr>
          <p:nvPr>
            <p:ph idx="1"/>
          </p:nvPr>
        </p:nvSpPr>
        <p:spPr>
          <a:xfrm>
            <a:off x="1012850" y="1679029"/>
            <a:ext cx="8064896" cy="4101057"/>
          </a:xfrm>
        </p:spPr>
        <p:txBody>
          <a:bodyPr/>
          <a:lstStyle/>
          <a:p>
            <a:pPr>
              <a:spcBef>
                <a:spcPts val="0"/>
              </a:spcBef>
              <a:buClr>
                <a:srgbClr val="9999FF"/>
              </a:buClr>
              <a:buFont typeface="Arial" panose="020B0604020202020204" pitchFamily="34" charset="0"/>
              <a:buChar char="•"/>
              <a:defRPr/>
            </a:pPr>
            <a:r>
              <a:rPr lang="en-GB" sz="2400" dirty="0">
                <a:solidFill>
                  <a:schemeClr val="bg1"/>
                </a:solidFill>
                <a:latin typeface="Arial" panose="020B0604020202020204" pitchFamily="34" charset="0"/>
                <a:cs typeface="Arial" panose="020B0604020202020204" pitchFamily="34" charset="0"/>
              </a:rPr>
              <a:t>The Equality Act (</a:t>
            </a:r>
            <a:r>
              <a:rPr lang="en-GB" sz="2400" dirty="0" err="1">
                <a:solidFill>
                  <a:schemeClr val="bg1"/>
                </a:solidFill>
                <a:latin typeface="Arial" panose="020B0604020202020204" pitchFamily="34" charset="0"/>
                <a:cs typeface="Arial" panose="020B0604020202020204" pitchFamily="34" charset="0"/>
              </a:rPr>
              <a:t>EqA</a:t>
            </a:r>
            <a:r>
              <a:rPr lang="en-GB" sz="2400" dirty="0">
                <a:solidFill>
                  <a:schemeClr val="bg1"/>
                </a:solidFill>
                <a:latin typeface="Arial" panose="020B0604020202020204" pitchFamily="34" charset="0"/>
                <a:cs typeface="Arial" panose="020B0604020202020204" pitchFamily="34" charset="0"/>
              </a:rPr>
              <a:t>)  protects anyone who has, or has had, a disability against discrimination in a wide range of situations (including education, employment and as a service user)</a:t>
            </a:r>
          </a:p>
          <a:p>
            <a:pPr>
              <a:spcBef>
                <a:spcPts val="1200"/>
              </a:spcBef>
              <a:buClr>
                <a:srgbClr val="9999FF"/>
              </a:buClr>
              <a:buFont typeface="Arial" panose="020B0604020202020204" pitchFamily="34" charset="0"/>
              <a:buChar char="•"/>
              <a:defRPr/>
            </a:pPr>
            <a:r>
              <a:rPr lang="en-GB" sz="2400" dirty="0">
                <a:solidFill>
                  <a:schemeClr val="bg1"/>
                </a:solidFill>
                <a:latin typeface="Arial" panose="020B0604020202020204" pitchFamily="34" charset="0"/>
                <a:cs typeface="Arial" panose="020B0604020202020204" pitchFamily="34" charset="0"/>
              </a:rPr>
              <a:t>[While small employers may have more informal practices, fewer written policies and greater financial constraints, no employer is exempt because of size </a:t>
            </a:r>
            <a:r>
              <a:rPr lang="en-GB" sz="2000" dirty="0">
                <a:solidFill>
                  <a:schemeClr val="bg1"/>
                </a:solidFill>
                <a:latin typeface="Arial" panose="020B0604020202020204" pitchFamily="34" charset="0"/>
                <a:cs typeface="Arial" panose="020B0604020202020204" pitchFamily="34" charset="0"/>
              </a:rPr>
              <a:t>(EHRC, 2011, para 1.20)] </a:t>
            </a:r>
          </a:p>
          <a:p>
            <a:pPr>
              <a:spcBef>
                <a:spcPts val="0"/>
              </a:spcBef>
              <a:buClr>
                <a:srgbClr val="9999FF"/>
              </a:buClr>
              <a:buFont typeface="Arial" panose="020B0604020202020204" pitchFamily="34" charset="0"/>
              <a:buChar char="•"/>
              <a:defRPr/>
            </a:pPr>
            <a:endParaRPr lang="en-GB" sz="2400" dirty="0">
              <a:solidFill>
                <a:schemeClr val="bg1"/>
              </a:solidFill>
              <a:latin typeface="Arial" panose="020B0604020202020204" pitchFamily="34" charset="0"/>
              <a:cs typeface="Arial" panose="020B0604020202020204" pitchFamily="34" charset="0"/>
            </a:endParaRPr>
          </a:p>
          <a:p>
            <a:pPr marL="0" indent="-360000">
              <a:spcBef>
                <a:spcPts val="0"/>
              </a:spcBef>
              <a:buClr>
                <a:srgbClr val="9999FF"/>
              </a:buClr>
              <a:buNone/>
              <a:defRPr/>
            </a:pPr>
            <a:r>
              <a:rPr lang="en-GB" sz="2000" dirty="0">
                <a:solidFill>
                  <a:srgbClr val="FFFF00"/>
                </a:solidFill>
                <a:latin typeface="Arial" panose="020B0604020202020204" pitchFamily="34" charset="0"/>
                <a:cs typeface="Arial" panose="020B0604020202020204" pitchFamily="34" charset="0"/>
              </a:rPr>
              <a:t>    (Equality Act 2010 Employment Statutory Code of Practice (EHRC, </a:t>
            </a:r>
          </a:p>
          <a:p>
            <a:pPr marL="0" indent="-360000">
              <a:spcBef>
                <a:spcPts val="0"/>
              </a:spcBef>
              <a:buClr>
                <a:srgbClr val="9999FF"/>
              </a:buClr>
              <a:buNone/>
              <a:defRPr/>
            </a:pPr>
            <a:r>
              <a:rPr lang="en-GB" sz="2000" dirty="0">
                <a:solidFill>
                  <a:srgbClr val="FFFF00"/>
                </a:solidFill>
                <a:latin typeface="Arial" panose="020B0604020202020204" pitchFamily="34" charset="0"/>
                <a:cs typeface="Arial" panose="020B0604020202020204" pitchFamily="34" charset="0"/>
              </a:rPr>
              <a:t>     2011).  Key parts summarised in Tyerman et al. 2019.</a:t>
            </a:r>
          </a:p>
        </p:txBody>
      </p:sp>
    </p:spTree>
    <p:extLst>
      <p:ext uri="{BB962C8B-B14F-4D97-AF65-F5344CB8AC3E}">
        <p14:creationId xmlns:p14="http://schemas.microsoft.com/office/powerpoint/2010/main" val="1260602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06F14129-DD89-9921-8384-AF0D89E5A634}"/>
              </a:ext>
            </a:extLst>
          </p:cNvPr>
          <p:cNvSpPr>
            <a:spLocks noGrp="1" noChangeArrowheads="1"/>
          </p:cNvSpPr>
          <p:nvPr>
            <p:ph type="title"/>
          </p:nvPr>
        </p:nvSpPr>
        <p:spPr>
          <a:xfrm>
            <a:off x="290511" y="667668"/>
            <a:ext cx="9653587" cy="795337"/>
          </a:xfrm>
        </p:spPr>
        <p:txBody>
          <a:bodyPr/>
          <a:lstStyle/>
          <a:p>
            <a:r>
              <a:rPr lang="en-GB" altLang="en-US" sz="2800" dirty="0">
                <a:solidFill>
                  <a:srgbClr val="FFFF00"/>
                </a:solidFill>
                <a:latin typeface="Arial" panose="020B0604020202020204" pitchFamily="34" charset="0"/>
                <a:cs typeface="Arial" panose="020B0604020202020204" pitchFamily="34" charset="0"/>
              </a:rPr>
              <a:t>Disability Discrimination: Equality Act (</a:t>
            </a:r>
            <a:r>
              <a:rPr lang="en-GB" altLang="en-US" sz="2800" dirty="0" err="1">
                <a:solidFill>
                  <a:srgbClr val="FFFF00"/>
                </a:solidFill>
                <a:latin typeface="Arial" panose="020B0604020202020204" pitchFamily="34" charset="0"/>
                <a:cs typeface="Arial" panose="020B0604020202020204" pitchFamily="34" charset="0"/>
              </a:rPr>
              <a:t>EqA</a:t>
            </a:r>
            <a:r>
              <a:rPr lang="en-GB" altLang="en-US" sz="2800" dirty="0">
                <a:solidFill>
                  <a:srgbClr val="FFFF00"/>
                </a:solidFill>
                <a:latin typeface="Arial" panose="020B0604020202020204" pitchFamily="34" charset="0"/>
                <a:cs typeface="Arial" panose="020B0604020202020204" pitchFamily="34" charset="0"/>
              </a:rPr>
              <a:t>) 2010</a:t>
            </a:r>
            <a:endParaRPr lang="en-US" altLang="en-US" sz="2800" dirty="0">
              <a:solidFill>
                <a:srgbClr val="FFFF00"/>
              </a:solidFill>
              <a:latin typeface="Arial" panose="020B0604020202020204" pitchFamily="34" charset="0"/>
              <a:cs typeface="Arial" panose="020B0604020202020204" pitchFamily="34" charset="0"/>
            </a:endParaRPr>
          </a:p>
        </p:txBody>
      </p:sp>
      <p:sp>
        <p:nvSpPr>
          <p:cNvPr id="10243" name="Content Placeholder 2">
            <a:extLst>
              <a:ext uri="{FF2B5EF4-FFF2-40B4-BE49-F238E27FC236}">
                <a16:creationId xmlns:a16="http://schemas.microsoft.com/office/drawing/2014/main" id="{E9955A70-1513-930D-CC82-EA50C26AC798}"/>
              </a:ext>
            </a:extLst>
          </p:cNvPr>
          <p:cNvSpPr>
            <a:spLocks noGrp="1" noChangeArrowheads="1"/>
          </p:cNvSpPr>
          <p:nvPr>
            <p:ph idx="1"/>
          </p:nvPr>
        </p:nvSpPr>
        <p:spPr>
          <a:xfrm>
            <a:off x="667543" y="1463005"/>
            <a:ext cx="8899525" cy="5112568"/>
          </a:xfrm>
        </p:spPr>
        <p:txBody>
          <a:bodyPr/>
          <a:lstStyle/>
          <a:p>
            <a:pPr marL="457200" indent="-457200">
              <a:spcBef>
                <a:spcPts val="1200"/>
              </a:spcBef>
              <a:buClr>
                <a:srgbClr val="FFFF00"/>
              </a:buClr>
              <a:buFont typeface="+mj-lt"/>
              <a:buAutoNum type="arabicPeriod"/>
              <a:defRPr/>
            </a:pPr>
            <a:r>
              <a:rPr lang="en-GB" altLang="en-US" sz="2400" dirty="0">
                <a:solidFill>
                  <a:srgbClr val="9999FF"/>
                </a:solidFill>
                <a:latin typeface="Arial" panose="020B0604020202020204" pitchFamily="34" charset="0"/>
                <a:cs typeface="Arial" panose="020B0604020202020204" pitchFamily="34" charset="0"/>
              </a:rPr>
              <a:t>Direct discrimination:</a:t>
            </a:r>
            <a:r>
              <a:rPr lang="en-GB" altLang="en-US" sz="2400" dirty="0">
                <a:solidFill>
                  <a:schemeClr val="bg1"/>
                </a:solidFill>
                <a:latin typeface="Arial" panose="020B0604020202020204" pitchFamily="34" charset="0"/>
                <a:cs typeface="Arial" panose="020B0604020202020204" pitchFamily="34" charset="0"/>
              </a:rPr>
              <a:t> treating a person less favourably ….. because of his or her disability.</a:t>
            </a:r>
          </a:p>
          <a:p>
            <a:pPr marL="457200" indent="-457200">
              <a:spcBef>
                <a:spcPts val="1200"/>
              </a:spcBef>
              <a:buClr>
                <a:srgbClr val="FFFF00"/>
              </a:buClr>
              <a:buFont typeface="+mj-lt"/>
              <a:buAutoNum type="arabicPeriod"/>
              <a:defRPr/>
            </a:pPr>
            <a:r>
              <a:rPr lang="en-GB" altLang="en-US" sz="2400" dirty="0">
                <a:solidFill>
                  <a:srgbClr val="9999FF"/>
                </a:solidFill>
                <a:latin typeface="Arial" panose="020B0604020202020204" pitchFamily="34" charset="0"/>
                <a:cs typeface="Arial" panose="020B0604020202020204" pitchFamily="34" charset="0"/>
              </a:rPr>
              <a:t>Indirect discrimination:</a:t>
            </a:r>
            <a:r>
              <a:rPr lang="en-GB" altLang="en-US" sz="2400" dirty="0">
                <a:solidFill>
                  <a:schemeClr val="bg1"/>
                </a:solidFill>
                <a:latin typeface="Arial" panose="020B0604020202020204" pitchFamily="34" charset="0"/>
                <a:cs typeface="Arial" panose="020B0604020202020204" pitchFamily="34" charset="0"/>
              </a:rPr>
              <a:t> apparently neutral provision, criterion or practice which puts people with disability at disadvantage. </a:t>
            </a:r>
          </a:p>
          <a:p>
            <a:pPr marL="457200" indent="-457200">
              <a:spcBef>
                <a:spcPts val="1200"/>
              </a:spcBef>
              <a:buClr>
                <a:srgbClr val="FFFF00"/>
              </a:buClr>
              <a:buFont typeface="+mj-lt"/>
              <a:buAutoNum type="arabicPeriod"/>
              <a:defRPr/>
            </a:pPr>
            <a:r>
              <a:rPr lang="en-GB" altLang="en-US" sz="2400" dirty="0">
                <a:solidFill>
                  <a:srgbClr val="9999FF"/>
                </a:solidFill>
                <a:latin typeface="Arial" panose="020B0604020202020204" pitchFamily="34" charset="0"/>
                <a:cs typeface="Arial" panose="020B0604020202020204" pitchFamily="34" charset="0"/>
              </a:rPr>
              <a:t>Discrimination arising from disability:</a:t>
            </a:r>
            <a:r>
              <a:rPr lang="en-GB" altLang="en-US" sz="2400" dirty="0">
                <a:solidFill>
                  <a:schemeClr val="bg1"/>
                </a:solidFill>
                <a:latin typeface="Arial" panose="020B0604020202020204" pitchFamily="34" charset="0"/>
                <a:cs typeface="Arial" panose="020B0604020202020204" pitchFamily="34" charset="0"/>
              </a:rPr>
              <a:t> treating a person unfavourably because of something arising in consequence of his or her disability.</a:t>
            </a:r>
          </a:p>
          <a:p>
            <a:pPr marL="457200" indent="-457200">
              <a:spcBef>
                <a:spcPts val="1200"/>
              </a:spcBef>
              <a:buClr>
                <a:srgbClr val="FFFF00"/>
              </a:buClr>
              <a:buFont typeface="+mj-lt"/>
              <a:buAutoNum type="arabicPeriod"/>
              <a:defRPr/>
            </a:pPr>
            <a:r>
              <a:rPr lang="en-GB" altLang="en-US" sz="2400" dirty="0">
                <a:solidFill>
                  <a:srgbClr val="9999FF"/>
                </a:solidFill>
                <a:latin typeface="Arial" panose="020B0604020202020204" pitchFamily="34" charset="0"/>
                <a:cs typeface="Arial" panose="020B0604020202020204" pitchFamily="34" charset="0"/>
              </a:rPr>
              <a:t>Failure to make reasonable adjustments:</a:t>
            </a:r>
            <a:r>
              <a:rPr lang="en-GB" altLang="en-US" sz="2400" dirty="0">
                <a:solidFill>
                  <a:schemeClr val="bg1"/>
                </a:solidFill>
                <a:latin typeface="Arial" panose="020B0604020202020204" pitchFamily="34" charset="0"/>
                <a:cs typeface="Arial" panose="020B0604020202020204" pitchFamily="34" charset="0"/>
              </a:rPr>
              <a:t> employers have to ensure people with disability can access/progress in work. </a:t>
            </a:r>
          </a:p>
          <a:p>
            <a:pPr marL="457200" indent="-457200">
              <a:spcBef>
                <a:spcPts val="1200"/>
              </a:spcBef>
              <a:buClr>
                <a:srgbClr val="FFFF00"/>
              </a:buClr>
              <a:buFont typeface="+mj-lt"/>
              <a:buAutoNum type="arabicPeriod"/>
              <a:defRPr/>
            </a:pPr>
            <a:r>
              <a:rPr lang="en-GB" altLang="en-US" sz="2400" dirty="0">
                <a:solidFill>
                  <a:srgbClr val="9999FF"/>
                </a:solidFill>
                <a:latin typeface="Arial" panose="020B0604020202020204" pitchFamily="34" charset="0"/>
                <a:cs typeface="Arial" panose="020B0604020202020204" pitchFamily="34" charset="0"/>
              </a:rPr>
              <a:t>Harassment</a:t>
            </a:r>
            <a:r>
              <a:rPr lang="en-GB" altLang="en-US" sz="2400" dirty="0">
                <a:solidFill>
                  <a:schemeClr val="bg1"/>
                </a:solidFill>
                <a:latin typeface="Arial" panose="020B0604020202020204" pitchFamily="34" charset="0"/>
                <a:cs typeface="Arial" panose="020B0604020202020204" pitchFamily="34" charset="0"/>
              </a:rPr>
              <a:t>  and/or  </a:t>
            </a:r>
            <a:r>
              <a:rPr lang="en-GB" altLang="en-US" sz="2400" dirty="0">
                <a:solidFill>
                  <a:srgbClr val="FFFF00"/>
                </a:solidFill>
                <a:latin typeface="Arial" panose="020B0604020202020204" pitchFamily="34" charset="0"/>
                <a:cs typeface="Arial" panose="020B0604020202020204" pitchFamily="34" charset="0"/>
              </a:rPr>
              <a:t>6. </a:t>
            </a:r>
            <a:r>
              <a:rPr lang="en-GB" altLang="en-US" sz="2400" dirty="0">
                <a:solidFill>
                  <a:srgbClr val="9999FF"/>
                </a:solidFill>
                <a:latin typeface="Arial" panose="020B0604020202020204" pitchFamily="34" charset="0"/>
                <a:cs typeface="Arial" panose="020B0604020202020204" pitchFamily="34" charset="0"/>
              </a:rPr>
              <a:t>Victimisation.</a:t>
            </a:r>
            <a:r>
              <a:rPr lang="en-GB" altLang="en-US" sz="2400" b="1" dirty="0">
                <a:solidFill>
                  <a:srgbClr val="9999FF"/>
                </a:solidFill>
                <a:latin typeface="Arial" panose="020B0604020202020204" pitchFamily="34" charset="0"/>
                <a:cs typeface="Arial" panose="020B0604020202020204" pitchFamily="34" charset="0"/>
              </a:rPr>
              <a:t> </a:t>
            </a:r>
          </a:p>
          <a:p>
            <a:pPr marL="0" indent="0" algn="ctr">
              <a:spcBef>
                <a:spcPts val="1200"/>
              </a:spcBef>
              <a:buClr>
                <a:srgbClr val="C00000"/>
              </a:buClr>
              <a:buFontTx/>
              <a:buNone/>
              <a:defRPr/>
            </a:pPr>
            <a:r>
              <a:rPr lang="en-GB" altLang="en-US" sz="2000" dirty="0">
                <a:solidFill>
                  <a:srgbClr val="FFFF00"/>
                </a:solidFill>
                <a:latin typeface="Arial" panose="020B0604020202020204" pitchFamily="34" charset="0"/>
                <a:cs typeface="Arial" panose="020B0604020202020204" pitchFamily="34" charset="0"/>
              </a:rPr>
              <a:t>                                                                                    (EHRC, 2011)   </a:t>
            </a:r>
          </a:p>
          <a:p>
            <a:pPr>
              <a:spcBef>
                <a:spcPts val="1200"/>
              </a:spcBef>
              <a:buClr>
                <a:srgbClr val="C00000"/>
              </a:buClr>
              <a:defRPr/>
            </a:pPr>
            <a:endParaRPr lang="en-US" alt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51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03674402-CE3E-4533-866A-616D957AC8EB}"/>
              </a:ext>
            </a:extLst>
          </p:cNvPr>
          <p:cNvSpPr>
            <a:spLocks noGrp="1" noChangeArrowheads="1"/>
          </p:cNvSpPr>
          <p:nvPr>
            <p:ph type="title"/>
          </p:nvPr>
        </p:nvSpPr>
        <p:spPr>
          <a:xfrm>
            <a:off x="-12998" y="523651"/>
            <a:ext cx="10001250" cy="795338"/>
          </a:xfrm>
        </p:spPr>
        <p:txBody>
          <a:bodyPr/>
          <a:lstStyle/>
          <a:p>
            <a:r>
              <a:rPr lang="en-GB" altLang="en-US" sz="3600" dirty="0">
                <a:solidFill>
                  <a:srgbClr val="FFFF00"/>
                </a:solidFill>
              </a:rPr>
              <a:t>Obligations of employers – outline</a:t>
            </a:r>
          </a:p>
        </p:txBody>
      </p:sp>
      <p:sp>
        <p:nvSpPr>
          <p:cNvPr id="31747" name="Content Placeholder 2">
            <a:extLst>
              <a:ext uri="{FF2B5EF4-FFF2-40B4-BE49-F238E27FC236}">
                <a16:creationId xmlns:a16="http://schemas.microsoft.com/office/drawing/2014/main" id="{2FD83B10-4E8E-4C96-A479-C5669921122A}"/>
              </a:ext>
            </a:extLst>
          </p:cNvPr>
          <p:cNvSpPr>
            <a:spLocks noGrp="1" noChangeArrowheads="1"/>
          </p:cNvSpPr>
          <p:nvPr>
            <p:ph idx="1"/>
          </p:nvPr>
        </p:nvSpPr>
        <p:spPr>
          <a:xfrm>
            <a:off x="667543" y="1318989"/>
            <a:ext cx="8899525" cy="4821286"/>
          </a:xfrm>
        </p:spPr>
        <p:txBody>
          <a:bodyPr/>
          <a:lstStyle/>
          <a:p>
            <a:pPr marL="180000" indent="-180000">
              <a:spcBef>
                <a:spcPts val="1200"/>
              </a:spcBef>
              <a:buClr>
                <a:srgbClr val="CC3300"/>
              </a:buClr>
            </a:pPr>
            <a:r>
              <a:rPr lang="en-GB" altLang="en-US" sz="2400" dirty="0">
                <a:solidFill>
                  <a:srgbClr val="9999FF"/>
                </a:solidFill>
              </a:rPr>
              <a:t>   </a:t>
            </a:r>
            <a:r>
              <a:rPr lang="en-GB" altLang="en-US" sz="2200" b="1" dirty="0">
                <a:solidFill>
                  <a:srgbClr val="9999FF"/>
                </a:solidFill>
                <a:latin typeface="Arial" panose="020B0604020202020204" pitchFamily="34" charset="0"/>
                <a:cs typeface="Arial" panose="020B0604020202020204" pitchFamily="34" charset="0"/>
              </a:rPr>
              <a:t>In selection</a:t>
            </a:r>
            <a:r>
              <a:rPr lang="en-GB" altLang="en-US" sz="2200" dirty="0">
                <a:solidFill>
                  <a:srgbClr val="9999FF"/>
                </a:solidFill>
                <a:latin typeface="Arial" panose="020B0604020202020204" pitchFamily="34" charset="0"/>
                <a:cs typeface="Arial" panose="020B0604020202020204" pitchFamily="34" charset="0"/>
              </a:rPr>
              <a:t>: </a:t>
            </a:r>
            <a:r>
              <a:rPr lang="en-GB" altLang="en-US" sz="2200" dirty="0">
                <a:solidFill>
                  <a:schemeClr val="bg1"/>
                </a:solidFill>
                <a:latin typeface="Arial" panose="020B0604020202020204" pitchFamily="34" charset="0"/>
                <a:cs typeface="Arial" panose="020B0604020202020204" pitchFamily="34" charset="0"/>
              </a:rPr>
              <a:t>assess objectively &amp; not discriminate against </a:t>
            </a:r>
            <a:r>
              <a:rPr lang="en-GB" altLang="en-US" sz="2200" dirty="0" err="1">
                <a:solidFill>
                  <a:schemeClr val="bg1"/>
                </a:solidFill>
                <a:latin typeface="Arial" panose="020B0604020202020204" pitchFamily="34" charset="0"/>
                <a:cs typeface="Arial" panose="020B0604020202020204" pitchFamily="34" charset="0"/>
              </a:rPr>
              <a:t>PwD</a:t>
            </a:r>
            <a:endParaRPr lang="en-GB" altLang="en-US" sz="2200" dirty="0">
              <a:solidFill>
                <a:schemeClr val="bg1"/>
              </a:solidFill>
              <a:latin typeface="Arial" panose="020B0604020202020204" pitchFamily="34" charset="0"/>
              <a:cs typeface="Arial" panose="020B0604020202020204" pitchFamily="34" charset="0"/>
            </a:endParaRPr>
          </a:p>
          <a:p>
            <a:pPr marL="540000" lvl="1">
              <a:buClr>
                <a:srgbClr val="CC3300"/>
              </a:buClr>
              <a:buFont typeface="Wingdings" panose="05000000000000000000" pitchFamily="2" charset="2"/>
              <a:buChar char="Ø"/>
            </a:pPr>
            <a:r>
              <a:rPr lang="en-GB" altLang="en-US" sz="2200" dirty="0">
                <a:solidFill>
                  <a:schemeClr val="bg1"/>
                </a:solidFill>
                <a:latin typeface="Arial" panose="020B0604020202020204" pitchFamily="34" charset="0"/>
                <a:cs typeface="Arial" panose="020B0604020202020204" pitchFamily="34" charset="0"/>
              </a:rPr>
              <a:t>in arrangements for deciding who offered employment;</a:t>
            </a:r>
          </a:p>
          <a:p>
            <a:pPr marL="540000" lvl="1">
              <a:buClr>
                <a:srgbClr val="CC3300"/>
              </a:buClr>
              <a:buFont typeface="Wingdings" panose="05000000000000000000" pitchFamily="2" charset="2"/>
              <a:buChar char="Ø"/>
            </a:pPr>
            <a:r>
              <a:rPr lang="en-GB" altLang="en-US" sz="2200" dirty="0">
                <a:solidFill>
                  <a:schemeClr val="bg1"/>
                </a:solidFill>
                <a:latin typeface="Arial" panose="020B0604020202020204" pitchFamily="34" charset="0"/>
                <a:cs typeface="Arial" panose="020B0604020202020204" pitchFamily="34" charset="0"/>
              </a:rPr>
              <a:t>in terms on which offer or by not offering employment (para 10.7) </a:t>
            </a:r>
          </a:p>
          <a:p>
            <a:pPr marL="360000" indent="-468000">
              <a:spcBef>
                <a:spcPts val="1200"/>
              </a:spcBef>
              <a:buClr>
                <a:srgbClr val="9999FF"/>
              </a:buClr>
              <a:buNone/>
            </a:pPr>
            <a:r>
              <a:rPr lang="en-GB" altLang="en-US" sz="2200" dirty="0">
                <a:solidFill>
                  <a:schemeClr val="bg1"/>
                </a:solidFill>
                <a:latin typeface="Arial" panose="020B0604020202020204" pitchFamily="34" charset="0"/>
                <a:cs typeface="Arial" panose="020B0604020202020204" pitchFamily="34" charset="0"/>
              </a:rPr>
              <a:t>	</a:t>
            </a:r>
            <a:r>
              <a:rPr lang="en-GB" altLang="en-US" sz="2200" i="1" dirty="0">
                <a:solidFill>
                  <a:schemeClr val="bg1"/>
                </a:solidFill>
                <a:latin typeface="Arial" panose="020B0604020202020204" pitchFamily="34" charset="0"/>
                <a:cs typeface="Arial" panose="020B0604020202020204" pitchFamily="34" charset="0"/>
              </a:rPr>
              <a:t>(‘Arrangements’  includes all policies, criteria &amp; practices incl. adverts, application &amp; interview, not just decision-making). </a:t>
            </a:r>
          </a:p>
          <a:p>
            <a:pPr marL="180000" indent="-468000">
              <a:spcBef>
                <a:spcPts val="1800"/>
              </a:spcBef>
              <a:buClr>
                <a:srgbClr val="CC3300"/>
              </a:buClr>
              <a:buFont typeface="Arial" panose="020B0604020202020204" pitchFamily="34" charset="0"/>
              <a:buChar char="•"/>
            </a:pPr>
            <a:r>
              <a:rPr lang="en-US" altLang="en-US" sz="2200" b="1" dirty="0">
                <a:solidFill>
                  <a:srgbClr val="9999FF"/>
                </a:solidFill>
                <a:latin typeface="Arial" panose="020B0604020202020204" pitchFamily="34" charset="0"/>
                <a:cs typeface="Arial" panose="020B0604020202020204" pitchFamily="34" charset="0"/>
              </a:rPr>
              <a:t>In employment: </a:t>
            </a:r>
            <a:r>
              <a:rPr lang="en-US" altLang="en-US" sz="2200" b="1" dirty="0">
                <a:solidFill>
                  <a:schemeClr val="bg1"/>
                </a:solidFill>
                <a:latin typeface="Arial" panose="020B0604020202020204" pitchFamily="34" charset="0"/>
                <a:cs typeface="Arial" panose="020B0604020202020204" pitchFamily="34" charset="0"/>
              </a:rPr>
              <a:t> </a:t>
            </a:r>
            <a:r>
              <a:rPr lang="en-US" altLang="en-US" sz="2200" dirty="0">
                <a:solidFill>
                  <a:schemeClr val="bg1"/>
                </a:solidFill>
                <a:latin typeface="Arial" panose="020B0604020202020204" pitchFamily="34" charset="0"/>
                <a:cs typeface="Arial" panose="020B0604020202020204" pitchFamily="34" charset="0"/>
              </a:rPr>
              <a:t>must not discriminate against </a:t>
            </a:r>
            <a:r>
              <a:rPr lang="en-US" altLang="en-US" sz="2200" dirty="0" err="1">
                <a:solidFill>
                  <a:schemeClr val="bg1"/>
                </a:solidFill>
                <a:latin typeface="Arial" panose="020B0604020202020204" pitchFamily="34" charset="0"/>
                <a:cs typeface="Arial" panose="020B0604020202020204" pitchFamily="34" charset="0"/>
              </a:rPr>
              <a:t>PwD</a:t>
            </a:r>
            <a:r>
              <a:rPr lang="en-US" altLang="en-US" sz="2200" dirty="0">
                <a:solidFill>
                  <a:schemeClr val="bg1"/>
                </a:solidFill>
                <a:latin typeface="Arial" panose="020B0604020202020204" pitchFamily="34" charset="0"/>
                <a:cs typeface="Arial" panose="020B0604020202020204" pitchFamily="34" charset="0"/>
              </a:rPr>
              <a:t> in:</a:t>
            </a:r>
          </a:p>
          <a:p>
            <a:pPr marL="720000" lvl="1" indent="-468000">
              <a:spcBef>
                <a:spcPts val="600"/>
              </a:spcBef>
              <a:buClr>
                <a:srgbClr val="CC3300"/>
              </a:buClr>
              <a:buFont typeface="Wingdings" panose="05000000000000000000" pitchFamily="2" charset="2"/>
              <a:buChar char="Ø"/>
            </a:pPr>
            <a:r>
              <a:rPr lang="en-US" altLang="en-US" sz="2200" dirty="0">
                <a:solidFill>
                  <a:schemeClr val="bg1"/>
                </a:solidFill>
                <a:latin typeface="Arial" panose="020B0604020202020204" pitchFamily="34" charset="0"/>
                <a:cs typeface="Arial" panose="020B0604020202020204" pitchFamily="34" charset="0"/>
              </a:rPr>
              <a:t>Terms of emp. pay, hours, bonuses, pensions, sickness, leave</a:t>
            </a:r>
          </a:p>
          <a:p>
            <a:pPr marL="720000" lvl="1" indent="-468000">
              <a:spcBef>
                <a:spcPts val="600"/>
              </a:spcBef>
              <a:buClr>
                <a:srgbClr val="CC3300"/>
              </a:buClr>
              <a:buFont typeface="Wingdings" panose="05000000000000000000" pitchFamily="2" charset="2"/>
              <a:buChar char="Ø"/>
            </a:pPr>
            <a:r>
              <a:rPr lang="en-US" altLang="en-US" sz="2200" dirty="0">
                <a:solidFill>
                  <a:schemeClr val="bg1"/>
                </a:solidFill>
                <a:latin typeface="Arial" panose="020B0604020202020204" pitchFamily="34" charset="0"/>
                <a:cs typeface="Arial" panose="020B0604020202020204" pitchFamily="34" charset="0"/>
              </a:rPr>
              <a:t>Access to opportunities (i.e. promotion, transfer, training etc.) </a:t>
            </a:r>
          </a:p>
          <a:p>
            <a:pPr marL="720000" lvl="1" indent="-468000">
              <a:spcBef>
                <a:spcPts val="600"/>
              </a:spcBef>
              <a:buClr>
                <a:srgbClr val="CC3300"/>
              </a:buClr>
              <a:buFont typeface="Wingdings" panose="05000000000000000000" pitchFamily="2" charset="2"/>
              <a:buChar char="Ø"/>
            </a:pPr>
            <a:r>
              <a:rPr lang="en-US" altLang="en-US" sz="2200" dirty="0">
                <a:solidFill>
                  <a:schemeClr val="bg1"/>
                </a:solidFill>
                <a:latin typeface="Arial" panose="020B0604020202020204" pitchFamily="34" charset="0"/>
                <a:cs typeface="Arial" panose="020B0604020202020204" pitchFamily="34" charset="0"/>
              </a:rPr>
              <a:t>Dismissal; or any other detriment                    (para 10.11-10.17)</a:t>
            </a:r>
          </a:p>
          <a:p>
            <a:pPr marL="360000" indent="-468000">
              <a:spcBef>
                <a:spcPts val="1800"/>
              </a:spcBef>
              <a:buClr>
                <a:srgbClr val="9999FF"/>
              </a:buClr>
              <a:buNone/>
            </a:pPr>
            <a:r>
              <a:rPr lang="en-US" altLang="en-US" sz="2200" dirty="0">
                <a:solidFill>
                  <a:srgbClr val="9999FF"/>
                </a:solidFill>
                <a:latin typeface="Arial" panose="020B0604020202020204" pitchFamily="34" charset="0"/>
                <a:cs typeface="Arial" panose="020B0604020202020204" pitchFamily="34" charset="0"/>
              </a:rPr>
              <a:t>NB Policies/procedures may need amending to prevent disadvantage </a:t>
            </a:r>
          </a:p>
          <a:p>
            <a:pPr marL="360000" indent="-468000">
              <a:spcBef>
                <a:spcPts val="1200"/>
              </a:spcBef>
              <a:buClr>
                <a:srgbClr val="9999FF"/>
              </a:buClr>
              <a:buNone/>
            </a:pPr>
            <a:endParaRPr lang="en-GB" altLang="en-US" sz="2400"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E176AA9-4985-4BBA-BBBF-C38D0F660E66}"/>
              </a:ext>
            </a:extLst>
          </p:cNvPr>
          <p:cNvSpPr>
            <a:spLocks noGrp="1" noChangeArrowheads="1"/>
          </p:cNvSpPr>
          <p:nvPr>
            <p:ph type="title"/>
          </p:nvPr>
        </p:nvSpPr>
        <p:spPr>
          <a:xfrm>
            <a:off x="29939" y="598909"/>
            <a:ext cx="10001250" cy="795337"/>
          </a:xfrm>
        </p:spPr>
        <p:txBody>
          <a:bodyPr/>
          <a:lstStyle/>
          <a:p>
            <a:r>
              <a:rPr lang="en-GB" altLang="en-US" sz="3200" dirty="0">
                <a:solidFill>
                  <a:srgbClr val="FFFF00"/>
                </a:solidFill>
              </a:rPr>
              <a:t>Employers’ duty to make reasonable adjustments</a:t>
            </a:r>
          </a:p>
        </p:txBody>
      </p:sp>
      <p:sp>
        <p:nvSpPr>
          <p:cNvPr id="16387" name="Content Placeholder 2">
            <a:extLst>
              <a:ext uri="{FF2B5EF4-FFF2-40B4-BE49-F238E27FC236}">
                <a16:creationId xmlns:a16="http://schemas.microsoft.com/office/drawing/2014/main" id="{FCE78BE4-F7E8-4CB5-AA85-A435A5874DFE}"/>
              </a:ext>
            </a:extLst>
          </p:cNvPr>
          <p:cNvSpPr>
            <a:spLocks noGrp="1" noChangeArrowheads="1"/>
          </p:cNvSpPr>
          <p:nvPr>
            <p:ph idx="1"/>
          </p:nvPr>
        </p:nvSpPr>
        <p:spPr>
          <a:xfrm>
            <a:off x="580801" y="1394246"/>
            <a:ext cx="8899525" cy="4821287"/>
          </a:xfrm>
        </p:spPr>
        <p:txBody>
          <a:bodyPr/>
          <a:lstStyle/>
          <a:p>
            <a:pPr>
              <a:spcBef>
                <a:spcPts val="1800"/>
              </a:spcBef>
              <a:buClr>
                <a:srgbClr val="CC3300"/>
              </a:buClr>
              <a:buFont typeface="Arial" panose="020B0604020202020204" pitchFamily="34" charset="0"/>
              <a:buChar char="•"/>
            </a:pPr>
            <a:r>
              <a:rPr lang="en-GB" altLang="en-US" sz="2400" dirty="0">
                <a:solidFill>
                  <a:schemeClr val="bg1"/>
                </a:solidFill>
                <a:latin typeface="Arial" panose="020B0604020202020204" pitchFamily="34" charset="0"/>
                <a:cs typeface="Arial" panose="020B0604020202020204" pitchFamily="34" charset="0"/>
              </a:rPr>
              <a:t>Take positive steps to ensure </a:t>
            </a:r>
            <a:r>
              <a:rPr lang="en-GB" altLang="en-US" sz="2400" dirty="0" err="1">
                <a:solidFill>
                  <a:schemeClr val="bg1"/>
                </a:solidFill>
                <a:latin typeface="Arial" panose="020B0604020202020204" pitchFamily="34" charset="0"/>
                <a:cs typeface="Arial" panose="020B0604020202020204" pitchFamily="34" charset="0"/>
              </a:rPr>
              <a:t>PwD</a:t>
            </a:r>
            <a:r>
              <a:rPr lang="en-GB" altLang="en-US" sz="2400" dirty="0">
                <a:solidFill>
                  <a:schemeClr val="bg1"/>
                </a:solidFill>
                <a:latin typeface="Arial" panose="020B0604020202020204" pitchFamily="34" charset="0"/>
                <a:cs typeface="Arial" panose="020B0604020202020204" pitchFamily="34" charset="0"/>
              </a:rPr>
              <a:t> can access &amp; progress in employment – not only not treating </a:t>
            </a:r>
            <a:r>
              <a:rPr lang="en-GB" altLang="en-US" sz="2400" dirty="0" err="1">
                <a:solidFill>
                  <a:schemeClr val="bg1"/>
                </a:solidFill>
                <a:latin typeface="Arial" panose="020B0604020202020204" pitchFamily="34" charset="0"/>
                <a:cs typeface="Arial" panose="020B0604020202020204" pitchFamily="34" charset="0"/>
              </a:rPr>
              <a:t>PwD</a:t>
            </a:r>
            <a:r>
              <a:rPr lang="en-GB" altLang="en-US" sz="2400" dirty="0">
                <a:solidFill>
                  <a:schemeClr val="bg1"/>
                </a:solidFill>
                <a:latin typeface="Arial" panose="020B0604020202020204" pitchFamily="34" charset="0"/>
                <a:cs typeface="Arial" panose="020B0604020202020204" pitchFamily="34" charset="0"/>
              </a:rPr>
              <a:t> unfavourably, but taking additional steps to ensure they can access jobs, education and services as easily as people without disability.</a:t>
            </a:r>
          </a:p>
          <a:p>
            <a:pPr>
              <a:spcBef>
                <a:spcPts val="1800"/>
              </a:spcBef>
              <a:buClr>
                <a:srgbClr val="CC3300"/>
              </a:buClr>
              <a:buFont typeface="Arial" panose="020B0604020202020204" pitchFamily="34" charset="0"/>
              <a:buChar char="•"/>
            </a:pPr>
            <a:r>
              <a:rPr lang="en-GB" altLang="en-US" sz="2400" dirty="0">
                <a:solidFill>
                  <a:schemeClr val="bg1"/>
                </a:solidFill>
                <a:latin typeface="Arial" panose="020B0604020202020204" pitchFamily="34" charset="0"/>
                <a:cs typeface="Arial" panose="020B0604020202020204" pitchFamily="34" charset="0"/>
              </a:rPr>
              <a:t> </a:t>
            </a:r>
            <a:r>
              <a:rPr lang="en-US" altLang="en-US" sz="2400" dirty="0">
                <a:solidFill>
                  <a:schemeClr val="bg1"/>
                </a:solidFill>
                <a:latin typeface="Arial" panose="020B0604020202020204" pitchFamily="34" charset="0"/>
                <a:cs typeface="Arial" panose="020B0604020202020204" pitchFamily="34" charset="0"/>
              </a:rPr>
              <a:t>Employers are also required to take reasonable steps to:</a:t>
            </a:r>
          </a:p>
          <a:p>
            <a:pPr lvl="1">
              <a:spcBef>
                <a:spcPts val="1200"/>
              </a:spcBef>
              <a:buClr>
                <a:srgbClr val="CC3300"/>
              </a:buClr>
              <a:buFont typeface="Wingdings" panose="05000000000000000000" pitchFamily="2" charset="2"/>
              <a:buChar char="Ø"/>
            </a:pPr>
            <a:r>
              <a:rPr lang="en-US" altLang="en-US" sz="2400" dirty="0">
                <a:solidFill>
                  <a:schemeClr val="bg1"/>
                </a:solidFill>
                <a:latin typeface="Arial" panose="020B0604020202020204" pitchFamily="34" charset="0"/>
                <a:cs typeface="Arial" panose="020B0604020202020204" pitchFamily="34" charset="0"/>
              </a:rPr>
              <a:t>Avoid substantial disadvantage arising from a provision, criterion or practice applied by or on behalf of employer.</a:t>
            </a:r>
          </a:p>
          <a:p>
            <a:pPr lvl="1">
              <a:spcBef>
                <a:spcPts val="1200"/>
              </a:spcBef>
              <a:buClr>
                <a:srgbClr val="CC3300"/>
              </a:buClr>
              <a:buFont typeface="Wingdings" panose="05000000000000000000" pitchFamily="2" charset="2"/>
              <a:buChar char="Ø"/>
            </a:pPr>
            <a:r>
              <a:rPr lang="en-US" altLang="en-US" sz="2400" dirty="0">
                <a:solidFill>
                  <a:schemeClr val="bg1"/>
                </a:solidFill>
                <a:latin typeface="Arial" panose="020B0604020202020204" pitchFamily="34" charset="0"/>
                <a:cs typeface="Arial" panose="020B0604020202020204" pitchFamily="34" charset="0"/>
              </a:rPr>
              <a:t>Remove or alter a physical feature or provide a reasonable means of avoiding such a feature…..</a:t>
            </a:r>
          </a:p>
          <a:p>
            <a:pPr lvl="1">
              <a:spcBef>
                <a:spcPts val="1200"/>
              </a:spcBef>
              <a:buClr>
                <a:srgbClr val="CC3300"/>
              </a:buClr>
              <a:buFont typeface="Wingdings" panose="05000000000000000000" pitchFamily="2" charset="2"/>
              <a:buChar char="Ø"/>
            </a:pPr>
            <a:r>
              <a:rPr lang="en-US" altLang="en-US" sz="2400" dirty="0">
                <a:solidFill>
                  <a:schemeClr val="bg1"/>
                </a:solidFill>
                <a:latin typeface="Arial" panose="020B0604020202020204" pitchFamily="34" charset="0"/>
                <a:cs typeface="Arial" panose="020B0604020202020204" pitchFamily="34" charset="0"/>
              </a:rPr>
              <a:t>Provide auxiliary aid (including auxiliary service).</a:t>
            </a:r>
          </a:p>
          <a:p>
            <a:pPr marL="457200" lvl="1" indent="0" algn="r">
              <a:spcBef>
                <a:spcPts val="1200"/>
              </a:spcBef>
              <a:buClr>
                <a:srgbClr val="9999FF"/>
              </a:buClr>
              <a:buNone/>
            </a:pPr>
            <a:r>
              <a:rPr lang="en-US" altLang="en-US" sz="2000" dirty="0">
                <a:solidFill>
                  <a:srgbClr val="FFFF00"/>
                </a:solidFill>
                <a:latin typeface="Arial" panose="020B0604020202020204" pitchFamily="34" charset="0"/>
                <a:cs typeface="Arial" panose="020B0604020202020204" pitchFamily="34" charset="0"/>
              </a:rPr>
              <a:t> </a:t>
            </a:r>
            <a:r>
              <a:rPr lang="en-GB" altLang="en-US" sz="2000" dirty="0">
                <a:solidFill>
                  <a:srgbClr val="FFFF00"/>
                </a:solidFill>
                <a:latin typeface="Arial" panose="020B0604020202020204" pitchFamily="34" charset="0"/>
                <a:cs typeface="Arial" panose="020B0604020202020204" pitchFamily="34" charset="0"/>
              </a:rPr>
              <a:t>(EHRC, 2011)  </a:t>
            </a:r>
          </a:p>
          <a:p>
            <a:pPr>
              <a:buClr>
                <a:srgbClr val="9999FF"/>
              </a:buClr>
              <a:buFont typeface="Arial" panose="020B0604020202020204" pitchFamily="34" charset="0"/>
              <a:buChar char="•"/>
            </a:pPr>
            <a:endParaRPr lang="en-GB" altLang="en-US" dirty="0">
              <a:solidFill>
                <a:srgbClr val="FFFF00"/>
              </a:solidFill>
            </a:endParaRPr>
          </a:p>
        </p:txBody>
      </p:sp>
    </p:spTree>
    <p:extLst>
      <p:ext uri="{BB962C8B-B14F-4D97-AF65-F5344CB8AC3E}">
        <p14:creationId xmlns:p14="http://schemas.microsoft.com/office/powerpoint/2010/main" val="2244067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C4DD7031-7CD8-AE4D-BEE3-A86299F1F5E0}"/>
              </a:ext>
            </a:extLst>
          </p:cNvPr>
          <p:cNvSpPr>
            <a:spLocks noGrp="1" noChangeArrowheads="1"/>
          </p:cNvSpPr>
          <p:nvPr>
            <p:ph type="title"/>
          </p:nvPr>
        </p:nvSpPr>
        <p:spPr>
          <a:xfrm>
            <a:off x="0" y="593194"/>
            <a:ext cx="9797826" cy="795337"/>
          </a:xfrm>
        </p:spPr>
        <p:txBody>
          <a:bodyPr/>
          <a:lstStyle/>
          <a:p>
            <a:r>
              <a:rPr lang="en-GB" altLang="en-US" sz="2800" dirty="0">
                <a:solidFill>
                  <a:srgbClr val="FFFF00"/>
                </a:solidFill>
                <a:latin typeface="Arial" panose="020B0604020202020204" pitchFamily="34" charset="0"/>
                <a:cs typeface="Arial" panose="020B0604020202020204" pitchFamily="34" charset="0"/>
              </a:rPr>
              <a:t>Disability work adjustments - EHRC examples</a:t>
            </a:r>
            <a:endParaRPr lang="en-US" altLang="en-US" sz="2800" dirty="0">
              <a:solidFill>
                <a:srgbClr val="FFFF00"/>
              </a:solidFill>
              <a:latin typeface="Arial" panose="020B0604020202020204" pitchFamily="34" charset="0"/>
              <a:cs typeface="Arial" panose="020B0604020202020204" pitchFamily="34" charset="0"/>
            </a:endParaRPr>
          </a:p>
        </p:txBody>
      </p:sp>
      <p:sp>
        <p:nvSpPr>
          <p:cNvPr id="7171" name="Content Placeholder 2">
            <a:extLst>
              <a:ext uri="{FF2B5EF4-FFF2-40B4-BE49-F238E27FC236}">
                <a16:creationId xmlns:a16="http://schemas.microsoft.com/office/drawing/2014/main" id="{AEA01207-154E-77F5-4FC6-7FCD820AF5A6}"/>
              </a:ext>
            </a:extLst>
          </p:cNvPr>
          <p:cNvSpPr>
            <a:spLocks noGrp="1"/>
          </p:cNvSpPr>
          <p:nvPr>
            <p:ph idx="1"/>
          </p:nvPr>
        </p:nvSpPr>
        <p:spPr>
          <a:xfrm>
            <a:off x="868834" y="1388531"/>
            <a:ext cx="8756650" cy="4896544"/>
          </a:xfrm>
        </p:spPr>
        <p:txBody>
          <a:bodyPr/>
          <a:lstStyle/>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Making adjustments to premises</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Providing information in accessible formats</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Allocating some duties to another worker</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Altering hours of work or training</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Transferring worker to fill an existing vacancy</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Assignment to different place of work and/or home-working</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Allowing absence from work to attend for rehabilitation, assessment or treatment</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Training or mentoring (for a person with disability or others)</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Acquiring or modifying equipment</a:t>
            </a:r>
          </a:p>
          <a:p>
            <a:pPr marL="0" indent="0" algn="r">
              <a:spcBef>
                <a:spcPts val="600"/>
              </a:spcBef>
              <a:buClr>
                <a:srgbClr val="C00000"/>
              </a:buClr>
              <a:buFontTx/>
              <a:buNone/>
              <a:defRPr/>
            </a:pPr>
            <a:r>
              <a:rPr lang="en-GB" altLang="en-US" sz="2400" dirty="0">
                <a:solidFill>
                  <a:srgbClr val="FFFF00"/>
                </a:solidFill>
                <a:latin typeface="Arial" panose="020B0604020202020204" pitchFamily="34" charset="0"/>
                <a:cs typeface="Arial" panose="020B0604020202020204" pitchFamily="34" charset="0"/>
              </a:rPr>
              <a:t>….. cont. </a:t>
            </a:r>
          </a:p>
          <a:p>
            <a:pPr>
              <a:buClr>
                <a:srgbClr val="C00000"/>
              </a:buClr>
              <a:defRPr/>
            </a:pPr>
            <a:endParaRPr lang="en-GB" altLang="en-US" sz="24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1346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6B6D532-70BA-C9A9-4CF1-734E95D6B990}"/>
              </a:ext>
            </a:extLst>
          </p:cNvPr>
          <p:cNvSpPr>
            <a:spLocks noGrp="1" noChangeArrowheads="1"/>
          </p:cNvSpPr>
          <p:nvPr>
            <p:ph type="title"/>
          </p:nvPr>
        </p:nvSpPr>
        <p:spPr>
          <a:xfrm>
            <a:off x="-67270" y="667668"/>
            <a:ext cx="10001250" cy="795337"/>
          </a:xfrm>
        </p:spPr>
        <p:txBody>
          <a:bodyPr/>
          <a:lstStyle/>
          <a:p>
            <a:r>
              <a:rPr lang="en-GB" altLang="en-US" sz="2800" dirty="0">
                <a:solidFill>
                  <a:srgbClr val="FFFF00"/>
                </a:solidFill>
              </a:rPr>
              <a:t>Disability work adjustments - EHRC examples (2) </a:t>
            </a:r>
            <a:endParaRPr lang="en-US" altLang="en-US" sz="2800" dirty="0">
              <a:solidFill>
                <a:srgbClr val="FFFF00"/>
              </a:solidFill>
            </a:endParaRPr>
          </a:p>
        </p:txBody>
      </p:sp>
      <p:sp>
        <p:nvSpPr>
          <p:cNvPr id="10243" name="Content Placeholder 2">
            <a:extLst>
              <a:ext uri="{FF2B5EF4-FFF2-40B4-BE49-F238E27FC236}">
                <a16:creationId xmlns:a16="http://schemas.microsoft.com/office/drawing/2014/main" id="{77E618DA-2291-8C51-4C9E-1F39601C0962}"/>
              </a:ext>
            </a:extLst>
          </p:cNvPr>
          <p:cNvSpPr>
            <a:spLocks noGrp="1"/>
          </p:cNvSpPr>
          <p:nvPr>
            <p:ph idx="1"/>
          </p:nvPr>
        </p:nvSpPr>
        <p:spPr>
          <a:xfrm>
            <a:off x="868834" y="1463005"/>
            <a:ext cx="8899525" cy="4895850"/>
          </a:xfrm>
        </p:spPr>
        <p:txBody>
          <a:bodyPr/>
          <a:lstStyle/>
          <a:p>
            <a:pPr>
              <a:buClr>
                <a:srgbClr val="C00000"/>
              </a:buClr>
              <a:defRPr/>
            </a:pPr>
            <a:r>
              <a:rPr lang="en-GB" altLang="en-US" sz="2400" dirty="0">
                <a:solidFill>
                  <a:schemeClr val="bg1"/>
                </a:solidFill>
                <a:latin typeface="Arial" charset="0"/>
                <a:cs typeface="Arial" charset="0"/>
              </a:rPr>
              <a:t>Modifying procedures for testing or assessment</a:t>
            </a:r>
          </a:p>
          <a:p>
            <a:pPr>
              <a:buClr>
                <a:srgbClr val="C00000"/>
              </a:buClr>
              <a:defRPr/>
            </a:pPr>
            <a:r>
              <a:rPr lang="en-GB" altLang="en-US" sz="2400" dirty="0">
                <a:solidFill>
                  <a:schemeClr val="bg1"/>
                </a:solidFill>
                <a:latin typeface="Arial" charset="0"/>
                <a:cs typeface="Arial" charset="0"/>
              </a:rPr>
              <a:t>Providing a reader or interpreter</a:t>
            </a:r>
          </a:p>
          <a:p>
            <a:pPr>
              <a:buClr>
                <a:srgbClr val="C00000"/>
              </a:buClr>
              <a:defRPr/>
            </a:pPr>
            <a:r>
              <a:rPr lang="en-GB" altLang="en-US" sz="2400" dirty="0">
                <a:solidFill>
                  <a:schemeClr val="bg1"/>
                </a:solidFill>
                <a:latin typeface="Arial" charset="0"/>
                <a:cs typeface="Arial" charset="0"/>
              </a:rPr>
              <a:t>Providing supervision or other support</a:t>
            </a:r>
          </a:p>
          <a:p>
            <a:pPr>
              <a:buClr>
                <a:srgbClr val="C00000"/>
              </a:buClr>
              <a:defRPr/>
            </a:pPr>
            <a:r>
              <a:rPr lang="en-GB" altLang="en-US" sz="2400" dirty="0">
                <a:solidFill>
                  <a:schemeClr val="bg1"/>
                </a:solidFill>
                <a:latin typeface="Arial" charset="0"/>
                <a:cs typeface="Arial" charset="0"/>
              </a:rPr>
              <a:t>Allowing a disabled worker to take period of disability leave</a:t>
            </a:r>
          </a:p>
          <a:p>
            <a:pPr>
              <a:buClr>
                <a:srgbClr val="C00000"/>
              </a:buClr>
              <a:defRPr/>
            </a:pPr>
            <a:r>
              <a:rPr lang="en-GB" altLang="en-US" sz="2400" dirty="0">
                <a:solidFill>
                  <a:schemeClr val="bg1"/>
                </a:solidFill>
                <a:latin typeface="Arial" charset="0"/>
                <a:cs typeface="Arial" charset="0"/>
              </a:rPr>
              <a:t>Participating in supported employment schemes</a:t>
            </a:r>
          </a:p>
          <a:p>
            <a:pPr>
              <a:buClr>
                <a:srgbClr val="C00000"/>
              </a:buClr>
              <a:defRPr/>
            </a:pPr>
            <a:r>
              <a:rPr lang="en-GB" altLang="en-US" sz="2400" dirty="0">
                <a:solidFill>
                  <a:schemeClr val="bg1"/>
                </a:solidFill>
                <a:latin typeface="Arial" charset="0"/>
                <a:cs typeface="Arial" charset="0"/>
              </a:rPr>
              <a:t>Employing a support worker to assist a disabled worker</a:t>
            </a:r>
          </a:p>
          <a:p>
            <a:pPr>
              <a:buClr>
                <a:srgbClr val="C00000"/>
              </a:buClr>
              <a:defRPr/>
            </a:pPr>
            <a:r>
              <a:rPr lang="en-GB" altLang="en-US" sz="2400" dirty="0">
                <a:solidFill>
                  <a:schemeClr val="bg1"/>
                </a:solidFill>
                <a:latin typeface="Arial" charset="0"/>
                <a:cs typeface="Arial" charset="0"/>
              </a:rPr>
              <a:t>Modifying disciplinary or grievance procedures</a:t>
            </a:r>
          </a:p>
          <a:p>
            <a:pPr>
              <a:buClr>
                <a:srgbClr val="C00000"/>
              </a:buClr>
              <a:defRPr/>
            </a:pPr>
            <a:r>
              <a:rPr lang="en-GB" altLang="en-US" sz="2400" dirty="0">
                <a:solidFill>
                  <a:schemeClr val="bg1"/>
                </a:solidFill>
                <a:latin typeface="Arial" charset="0"/>
                <a:cs typeface="Arial" charset="0"/>
              </a:rPr>
              <a:t>Adjusting redundancy selection criteria</a:t>
            </a:r>
          </a:p>
          <a:p>
            <a:pPr>
              <a:buClr>
                <a:srgbClr val="C00000"/>
              </a:buClr>
              <a:defRPr/>
            </a:pPr>
            <a:r>
              <a:rPr lang="en-GB" altLang="en-US" sz="2400" dirty="0">
                <a:solidFill>
                  <a:schemeClr val="bg1"/>
                </a:solidFill>
                <a:latin typeface="Arial" charset="0"/>
                <a:cs typeface="Arial" charset="0"/>
              </a:rPr>
              <a:t>Modifying performance-related pay arrangements</a:t>
            </a:r>
          </a:p>
          <a:p>
            <a:pPr marL="0" indent="0" algn="ctr">
              <a:spcBef>
                <a:spcPts val="2400"/>
              </a:spcBef>
              <a:buFontTx/>
              <a:buNone/>
              <a:defRPr/>
            </a:pPr>
            <a:r>
              <a:rPr lang="en-US" altLang="en-US" sz="2000" dirty="0">
                <a:solidFill>
                  <a:srgbClr val="FFFF00"/>
                </a:solidFill>
                <a:latin typeface="Arial" charset="0"/>
                <a:cs typeface="Arial" charset="0"/>
              </a:rPr>
              <a:t>                                                                                                (EHRC, 2011) </a:t>
            </a:r>
          </a:p>
          <a:p>
            <a:pPr>
              <a:defRPr/>
            </a:pPr>
            <a:endParaRPr lang="en-US" altLang="en-US" sz="2400" dirty="0">
              <a:solidFill>
                <a:srgbClr val="FFFF00"/>
              </a:solidFill>
              <a:latin typeface="Arial" charset="0"/>
              <a:cs typeface="Arial" charset="0"/>
            </a:endParaRPr>
          </a:p>
        </p:txBody>
      </p:sp>
    </p:spTree>
    <p:extLst>
      <p:ext uri="{BB962C8B-B14F-4D97-AF65-F5344CB8AC3E}">
        <p14:creationId xmlns:p14="http://schemas.microsoft.com/office/powerpoint/2010/main" val="2481074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04BA53F-1E98-4150-A390-F738063C80AF}"/>
              </a:ext>
            </a:extLst>
          </p:cNvPr>
          <p:cNvSpPr>
            <a:spLocks noGrp="1" noChangeArrowheads="1"/>
          </p:cNvSpPr>
          <p:nvPr>
            <p:ph type="title"/>
          </p:nvPr>
        </p:nvSpPr>
        <p:spPr>
          <a:xfrm>
            <a:off x="0" y="598909"/>
            <a:ext cx="10001250" cy="1155377"/>
          </a:xfrm>
        </p:spPr>
        <p:txBody>
          <a:bodyPr/>
          <a:lstStyle/>
          <a:p>
            <a:r>
              <a:rPr lang="en-GB" altLang="en-US" sz="3600" dirty="0" err="1">
                <a:solidFill>
                  <a:srgbClr val="FFFF00"/>
                </a:solidFill>
              </a:rPr>
              <a:t>Reasonale</a:t>
            </a:r>
            <a:r>
              <a:rPr lang="en-GB" altLang="en-US" sz="3600" dirty="0">
                <a:solidFill>
                  <a:srgbClr val="FFFF00"/>
                </a:solidFill>
              </a:rPr>
              <a:t> adjustments (RA): </a:t>
            </a:r>
            <a:br>
              <a:rPr lang="en-GB" altLang="en-US" sz="3600" dirty="0">
                <a:solidFill>
                  <a:srgbClr val="FFFF00"/>
                </a:solidFill>
              </a:rPr>
            </a:br>
            <a:r>
              <a:rPr lang="en-GB" altLang="en-US" sz="3600" dirty="0">
                <a:solidFill>
                  <a:srgbClr val="FFFF00"/>
                </a:solidFill>
              </a:rPr>
              <a:t>implementation factors</a:t>
            </a:r>
          </a:p>
        </p:txBody>
      </p:sp>
      <p:sp>
        <p:nvSpPr>
          <p:cNvPr id="20483" name="Content Placeholder 2">
            <a:extLst>
              <a:ext uri="{FF2B5EF4-FFF2-40B4-BE49-F238E27FC236}">
                <a16:creationId xmlns:a16="http://schemas.microsoft.com/office/drawing/2014/main" id="{233A3EE8-A1F3-45E2-BD49-E7F7757D6CF1}"/>
              </a:ext>
            </a:extLst>
          </p:cNvPr>
          <p:cNvSpPr>
            <a:spLocks noGrp="1" noChangeArrowheads="1"/>
          </p:cNvSpPr>
          <p:nvPr>
            <p:ph idx="1"/>
          </p:nvPr>
        </p:nvSpPr>
        <p:spPr>
          <a:xfrm>
            <a:off x="739551" y="1967061"/>
            <a:ext cx="8755509" cy="4752528"/>
          </a:xfrm>
        </p:spPr>
        <p:txBody>
          <a:bodyPr/>
          <a:lstStyle/>
          <a:p>
            <a:pPr>
              <a:spcBef>
                <a:spcPts val="1200"/>
              </a:spcBef>
              <a:buClr>
                <a:srgbClr val="800000"/>
              </a:buClr>
            </a:pPr>
            <a:r>
              <a:rPr lang="en-GB" altLang="en-US" sz="2400" dirty="0">
                <a:solidFill>
                  <a:schemeClr val="bg1"/>
                </a:solidFill>
                <a:latin typeface="Arial" panose="020B0604020202020204" pitchFamily="34" charset="0"/>
                <a:cs typeface="Arial" panose="020B0604020202020204" pitchFamily="34" charset="0"/>
              </a:rPr>
              <a:t>Factors which might be taken into account when deciding what is a reasonable step include the following: </a:t>
            </a:r>
          </a:p>
          <a:p>
            <a:pPr lvl="1">
              <a:spcBef>
                <a:spcPts val="1200"/>
              </a:spcBef>
              <a:buClr>
                <a:srgbClr val="CC3300"/>
              </a:buClr>
              <a:buFont typeface="Wingdings" panose="05000000000000000000" pitchFamily="2" charset="2"/>
              <a:buChar char="Ø"/>
            </a:pPr>
            <a:r>
              <a:rPr lang="en-GB" altLang="en-US" sz="2400" dirty="0">
                <a:solidFill>
                  <a:schemeClr val="bg1"/>
                </a:solidFill>
                <a:latin typeface="Arial" panose="020B0604020202020204" pitchFamily="34" charset="0"/>
                <a:cs typeface="Arial" panose="020B0604020202020204" pitchFamily="34" charset="0"/>
              </a:rPr>
              <a:t>likely effectiveness in preventing disadvantage</a:t>
            </a:r>
          </a:p>
          <a:p>
            <a:pPr lvl="1">
              <a:spcBef>
                <a:spcPts val="600"/>
              </a:spcBef>
              <a:buClr>
                <a:srgbClr val="CC3300"/>
              </a:buClr>
              <a:buFont typeface="Wingdings" panose="05000000000000000000" pitchFamily="2" charset="2"/>
              <a:buChar char="Ø"/>
            </a:pPr>
            <a:r>
              <a:rPr lang="en-GB" altLang="en-US" sz="2400" dirty="0">
                <a:solidFill>
                  <a:schemeClr val="bg1"/>
                </a:solidFill>
                <a:latin typeface="Arial" panose="020B0604020202020204" pitchFamily="34" charset="0"/>
                <a:cs typeface="Arial" panose="020B0604020202020204" pitchFamily="34" charset="0"/>
              </a:rPr>
              <a:t>the practicability of the step</a:t>
            </a:r>
          </a:p>
          <a:p>
            <a:pPr lvl="1">
              <a:spcBef>
                <a:spcPts val="600"/>
              </a:spcBef>
              <a:buClr>
                <a:srgbClr val="CC3300"/>
              </a:buClr>
              <a:buFont typeface="Wingdings" panose="05000000000000000000" pitchFamily="2" charset="2"/>
              <a:buChar char="Ø"/>
            </a:pPr>
            <a:r>
              <a:rPr lang="en-GB" altLang="en-US" sz="2400" dirty="0">
                <a:solidFill>
                  <a:srgbClr val="9999FF"/>
                </a:solidFill>
                <a:latin typeface="Arial" panose="020B0604020202020204" pitchFamily="34" charset="0"/>
                <a:cs typeface="Arial" panose="020B0604020202020204" pitchFamily="34" charset="0"/>
              </a:rPr>
              <a:t>financial &amp; other costs &amp; extent of any disruption</a:t>
            </a:r>
          </a:p>
          <a:p>
            <a:pPr lvl="1">
              <a:spcBef>
                <a:spcPts val="600"/>
              </a:spcBef>
              <a:buClr>
                <a:srgbClr val="CC3300"/>
              </a:buClr>
              <a:buFont typeface="Wingdings" panose="05000000000000000000" pitchFamily="2" charset="2"/>
              <a:buChar char="Ø"/>
            </a:pPr>
            <a:r>
              <a:rPr lang="en-GB" altLang="en-US" sz="2400" dirty="0">
                <a:solidFill>
                  <a:schemeClr val="bg1"/>
                </a:solidFill>
                <a:latin typeface="Arial" panose="020B0604020202020204" pitchFamily="34" charset="0"/>
                <a:cs typeface="Arial" panose="020B0604020202020204" pitchFamily="34" charset="0"/>
              </a:rPr>
              <a:t>the extent of employer’s financial or other resources</a:t>
            </a:r>
          </a:p>
          <a:p>
            <a:pPr lvl="1">
              <a:spcBef>
                <a:spcPts val="600"/>
              </a:spcBef>
              <a:buClr>
                <a:srgbClr val="CC3300"/>
              </a:buClr>
              <a:buFont typeface="Wingdings" panose="05000000000000000000" pitchFamily="2" charset="2"/>
              <a:buChar char="Ø"/>
            </a:pPr>
            <a:r>
              <a:rPr lang="en-GB" altLang="en-US" sz="2400" dirty="0">
                <a:solidFill>
                  <a:srgbClr val="9999FF"/>
                </a:solidFill>
                <a:latin typeface="Arial" panose="020B0604020202020204" pitchFamily="34" charset="0"/>
                <a:cs typeface="Arial" panose="020B0604020202020204" pitchFamily="34" charset="0"/>
              </a:rPr>
              <a:t>financial or other assistance to help make adjustment </a:t>
            </a:r>
          </a:p>
          <a:p>
            <a:pPr lvl="1">
              <a:spcBef>
                <a:spcPts val="600"/>
              </a:spcBef>
              <a:buClr>
                <a:srgbClr val="CC3300"/>
              </a:buClr>
              <a:buFont typeface="Wingdings" panose="05000000000000000000" pitchFamily="2" charset="2"/>
              <a:buChar char="Ø"/>
            </a:pPr>
            <a:r>
              <a:rPr lang="en-GB" altLang="en-US" sz="2400" dirty="0">
                <a:solidFill>
                  <a:schemeClr val="bg1"/>
                </a:solidFill>
                <a:latin typeface="Arial" panose="020B0604020202020204" pitchFamily="34" charset="0"/>
                <a:cs typeface="Arial" panose="020B0604020202020204" pitchFamily="34" charset="0"/>
              </a:rPr>
              <a:t>the type and size of the employer</a:t>
            </a:r>
          </a:p>
          <a:p>
            <a:pPr marL="0" indent="0" algn="r">
              <a:spcBef>
                <a:spcPts val="1200"/>
              </a:spcBef>
              <a:buClr>
                <a:srgbClr val="9999FF"/>
              </a:buClr>
              <a:buNone/>
            </a:pPr>
            <a:r>
              <a:rPr lang="en-GB" altLang="en-US" sz="2400" dirty="0">
                <a:solidFill>
                  <a:srgbClr val="FFFF00"/>
                </a:solidFill>
              </a:rPr>
              <a:t>(EHRC, 2011: para 6.28)</a:t>
            </a:r>
          </a:p>
        </p:txBody>
      </p:sp>
    </p:spTree>
    <p:extLst>
      <p:ext uri="{BB962C8B-B14F-4D97-AF65-F5344CB8AC3E}">
        <p14:creationId xmlns:p14="http://schemas.microsoft.com/office/powerpoint/2010/main" val="3563316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312477FA-DF0C-4FE7-AB92-73EFF0F602F3}"/>
              </a:ext>
            </a:extLst>
          </p:cNvPr>
          <p:cNvSpPr>
            <a:spLocks noGrp="1" noChangeArrowheads="1"/>
          </p:cNvSpPr>
          <p:nvPr>
            <p:ph type="title"/>
          </p:nvPr>
        </p:nvSpPr>
        <p:spPr>
          <a:xfrm>
            <a:off x="7714" y="598909"/>
            <a:ext cx="10001250" cy="795337"/>
          </a:xfrm>
        </p:spPr>
        <p:txBody>
          <a:bodyPr/>
          <a:lstStyle/>
          <a:p>
            <a:r>
              <a:rPr lang="en-GB" altLang="en-US" sz="3600" dirty="0">
                <a:solidFill>
                  <a:srgbClr val="FFFF00"/>
                </a:solidFill>
              </a:rPr>
              <a:t>RA - Implementation </a:t>
            </a:r>
          </a:p>
        </p:txBody>
      </p:sp>
      <p:sp>
        <p:nvSpPr>
          <p:cNvPr id="19459" name="Content Placeholder 2">
            <a:extLst>
              <a:ext uri="{FF2B5EF4-FFF2-40B4-BE49-F238E27FC236}">
                <a16:creationId xmlns:a16="http://schemas.microsoft.com/office/drawing/2014/main" id="{83C3BA54-4DE7-4B8D-BA1B-2816A44C8556}"/>
              </a:ext>
            </a:extLst>
          </p:cNvPr>
          <p:cNvSpPr>
            <a:spLocks noGrp="1" noChangeArrowheads="1"/>
          </p:cNvSpPr>
          <p:nvPr>
            <p:ph idx="1"/>
          </p:nvPr>
        </p:nvSpPr>
        <p:spPr>
          <a:xfrm>
            <a:off x="723862" y="1414784"/>
            <a:ext cx="8857940" cy="4450814"/>
          </a:xfrm>
        </p:spPr>
        <p:txBody>
          <a:bodyPr/>
          <a:lstStyle/>
          <a:p>
            <a:pPr>
              <a:spcBef>
                <a:spcPts val="1800"/>
              </a:spcBef>
              <a:buClr>
                <a:srgbClr val="CC3300"/>
              </a:buClr>
            </a:pPr>
            <a:r>
              <a:rPr lang="en-GB" altLang="en-US" sz="2400" dirty="0">
                <a:solidFill>
                  <a:srgbClr val="9999FF"/>
                </a:solidFill>
                <a:latin typeface="Arial" panose="020B0604020202020204" pitchFamily="34" charset="0"/>
                <a:cs typeface="Arial" panose="020B0604020202020204" pitchFamily="34" charset="0"/>
              </a:rPr>
              <a:t>Effective RAs often involve little or no cost or disruption and are therefore very likely to be reasonable to have to make </a:t>
            </a:r>
            <a:r>
              <a:rPr lang="en-GB" altLang="en-US" sz="2400" dirty="0">
                <a:solidFill>
                  <a:schemeClr val="bg1"/>
                </a:solidFill>
                <a:latin typeface="Arial" panose="020B0604020202020204" pitchFamily="34" charset="0"/>
                <a:cs typeface="Arial" panose="020B0604020202020204" pitchFamily="34" charset="0"/>
              </a:rPr>
              <a:t>unless another factor (e.g. ineffective) make it unreasonable                                                          </a:t>
            </a:r>
            <a:r>
              <a:rPr lang="en-GB" altLang="en-US" sz="2000" dirty="0">
                <a:solidFill>
                  <a:srgbClr val="FFFF00"/>
                </a:solidFill>
                <a:latin typeface="Arial" panose="020B0604020202020204" pitchFamily="34" charset="0"/>
                <a:cs typeface="Arial" panose="020B0604020202020204" pitchFamily="34" charset="0"/>
              </a:rPr>
              <a:t>(EHRC, 2011: para 6.5) .  </a:t>
            </a:r>
          </a:p>
          <a:p>
            <a:pPr>
              <a:spcBef>
                <a:spcPts val="1200"/>
              </a:spcBef>
              <a:buClr>
                <a:srgbClr val="CC3300"/>
              </a:buClr>
            </a:pPr>
            <a:r>
              <a:rPr lang="en-GB" altLang="en-US" sz="2400" dirty="0">
                <a:solidFill>
                  <a:schemeClr val="bg1"/>
                </a:solidFill>
                <a:latin typeface="Arial" panose="020B0604020202020204" pitchFamily="34" charset="0"/>
                <a:cs typeface="Arial" panose="020B0604020202020204" pitchFamily="34" charset="0"/>
              </a:rPr>
              <a:t>Even if significant cost may be cost-effective (e.g. relative to cost of recruiting &amp; training new staff member) </a:t>
            </a:r>
            <a:r>
              <a:rPr lang="en-GB" altLang="en-US" sz="2000" dirty="0">
                <a:solidFill>
                  <a:srgbClr val="FFFF00"/>
                </a:solidFill>
                <a:latin typeface="Arial" panose="020B0604020202020204" pitchFamily="34" charset="0"/>
                <a:cs typeface="Arial" panose="020B0604020202020204" pitchFamily="34" charset="0"/>
              </a:rPr>
              <a:t>(EHRC, 2011: para 6.25) </a:t>
            </a:r>
            <a:r>
              <a:rPr lang="en-GB" altLang="en-US" sz="2400" dirty="0">
                <a:solidFill>
                  <a:schemeClr val="bg1"/>
                </a:solidFill>
                <a:latin typeface="Arial" panose="020B0604020202020204" pitchFamily="34" charset="0"/>
                <a:cs typeface="Arial" panose="020B0604020202020204" pitchFamily="34" charset="0"/>
              </a:rPr>
              <a:t>+ more likely to be ‘reasonable’ if organisation has substantial financial resources  </a:t>
            </a:r>
            <a:r>
              <a:rPr lang="en-GB" altLang="en-US" sz="2400" dirty="0">
                <a:solidFill>
                  <a:srgbClr val="9999FF"/>
                </a:solidFill>
                <a:latin typeface="Arial" panose="020B0604020202020204" pitchFamily="34" charset="0"/>
                <a:cs typeface="Arial" panose="020B0604020202020204" pitchFamily="34" charset="0"/>
              </a:rPr>
              <a:t>(NB as a whole, not service).</a:t>
            </a:r>
          </a:p>
          <a:p>
            <a:pPr>
              <a:spcBef>
                <a:spcPts val="1800"/>
              </a:spcBef>
              <a:buClr>
                <a:srgbClr val="CC3300"/>
              </a:buClr>
            </a:pPr>
            <a:r>
              <a:rPr lang="en-GB" altLang="en-US" sz="2400" dirty="0">
                <a:solidFill>
                  <a:schemeClr val="bg1"/>
                </a:solidFill>
                <a:latin typeface="Arial" panose="020B0604020202020204" pitchFamily="34" charset="0"/>
                <a:cs typeface="Arial" panose="020B0604020202020204" pitchFamily="34" charset="0"/>
              </a:rPr>
              <a:t>Easier to implement, more likely to be ‘reasonable’; </a:t>
            </a:r>
            <a:r>
              <a:rPr lang="en-GB" altLang="en-US" sz="2400" dirty="0">
                <a:solidFill>
                  <a:srgbClr val="9999FF"/>
                </a:solidFill>
                <a:latin typeface="Arial" panose="020B0604020202020204" pitchFamily="34" charset="0"/>
                <a:cs typeface="Arial" panose="020B0604020202020204" pitchFamily="34" charset="0"/>
              </a:rPr>
              <a:t>however just because difficult does not mean not also ‘reasonable’. </a:t>
            </a:r>
          </a:p>
          <a:p>
            <a:pPr>
              <a:spcBef>
                <a:spcPts val="1200"/>
              </a:spcBef>
              <a:buClr>
                <a:srgbClr val="9999FF"/>
              </a:buClr>
            </a:pPr>
            <a:endParaRPr lang="en-GB" altLang="en-US" sz="2400" dirty="0">
              <a:solidFill>
                <a:schemeClr val="bg1"/>
              </a:solidFill>
            </a:endParaRPr>
          </a:p>
        </p:txBody>
      </p:sp>
    </p:spTree>
    <p:extLst>
      <p:ext uri="{BB962C8B-B14F-4D97-AF65-F5344CB8AC3E}">
        <p14:creationId xmlns:p14="http://schemas.microsoft.com/office/powerpoint/2010/main" val="2885702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00826-74B8-C124-3F95-832877A6C69E}"/>
              </a:ext>
            </a:extLst>
          </p:cNvPr>
          <p:cNvSpPr>
            <a:spLocks noGrp="1"/>
          </p:cNvSpPr>
          <p:nvPr>
            <p:ph type="title"/>
          </p:nvPr>
        </p:nvSpPr>
        <p:spPr>
          <a:xfrm>
            <a:off x="400782" y="670917"/>
            <a:ext cx="9433048" cy="795338"/>
          </a:xfrm>
        </p:spPr>
        <p:txBody>
          <a:bodyPr/>
          <a:lstStyle/>
          <a:p>
            <a:r>
              <a:rPr lang="en-GB" sz="3600" dirty="0">
                <a:solidFill>
                  <a:srgbClr val="FFFF00"/>
                </a:solidFill>
              </a:rPr>
              <a:t>‘Reasonable’ - legal judgment</a:t>
            </a:r>
          </a:p>
        </p:txBody>
      </p:sp>
      <p:sp>
        <p:nvSpPr>
          <p:cNvPr id="3" name="Content Placeholder 2">
            <a:extLst>
              <a:ext uri="{FF2B5EF4-FFF2-40B4-BE49-F238E27FC236}">
                <a16:creationId xmlns:a16="http://schemas.microsoft.com/office/drawing/2014/main" id="{F7DC303D-C6CF-A84C-6D75-E339434765A5}"/>
              </a:ext>
            </a:extLst>
          </p:cNvPr>
          <p:cNvSpPr>
            <a:spLocks noGrp="1"/>
          </p:cNvSpPr>
          <p:nvPr>
            <p:ph idx="1"/>
          </p:nvPr>
        </p:nvSpPr>
        <p:spPr>
          <a:xfrm>
            <a:off x="1156866" y="1607021"/>
            <a:ext cx="8568952" cy="4536504"/>
          </a:xfrm>
        </p:spPr>
        <p:txBody>
          <a:bodyPr/>
          <a:lstStyle/>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When duty applies, ‘reasonableness’ alone determines whether has to be made – this depends on individual circumstances (paras 6.30) </a:t>
            </a:r>
          </a:p>
          <a:p>
            <a:pPr>
              <a:spcBef>
                <a:spcPts val="2400"/>
              </a:spcBef>
              <a:buClr>
                <a:srgbClr val="CC3300"/>
              </a:buClr>
            </a:pPr>
            <a:r>
              <a:rPr lang="en-GB" sz="2400" dirty="0">
                <a:solidFill>
                  <a:schemeClr val="bg1"/>
                </a:solidFill>
                <a:latin typeface="Arial" panose="020B0604020202020204" pitchFamily="34" charset="0"/>
                <a:cs typeface="Arial" panose="020B0604020202020204" pitchFamily="34" charset="0"/>
              </a:rPr>
              <a:t>Not personal opinion, legal judgment about what is reasonable to implement </a:t>
            </a:r>
            <a:r>
              <a:rPr lang="en-GB" sz="2400" dirty="0">
                <a:solidFill>
                  <a:schemeClr val="bg1">
                    <a:lumMod val="95000"/>
                  </a:schemeClr>
                </a:solidFill>
                <a:latin typeface="Arial" panose="020B0604020202020204" pitchFamily="34" charset="0"/>
                <a:cs typeface="Arial" panose="020B0604020202020204" pitchFamily="34" charset="0"/>
              </a:rPr>
              <a:t>but </a:t>
            </a:r>
            <a:r>
              <a:rPr lang="en-GB" sz="2400" dirty="0">
                <a:solidFill>
                  <a:srgbClr val="9999FF"/>
                </a:solidFill>
                <a:latin typeface="Arial" panose="020B0604020202020204" pitchFamily="34" charset="0"/>
                <a:cs typeface="Arial" panose="020B0604020202020204" pitchFamily="34" charset="0"/>
              </a:rPr>
              <a:t>if you can, why would you not do it anyway ?  </a:t>
            </a:r>
          </a:p>
          <a:p>
            <a:pPr>
              <a:spcBef>
                <a:spcPts val="2400"/>
              </a:spcBef>
              <a:buClr>
                <a:srgbClr val="CC3300"/>
              </a:buClr>
            </a:pPr>
            <a:r>
              <a:rPr lang="en-GB" sz="2400" dirty="0">
                <a:solidFill>
                  <a:schemeClr val="bg1"/>
                </a:solidFill>
                <a:latin typeface="Arial" panose="020B0604020202020204" pitchFamily="34" charset="0"/>
                <a:cs typeface="Arial" panose="020B0604020202020204" pitchFamily="34" charset="0"/>
              </a:rPr>
              <a:t>Taking all relevant issues into account, </a:t>
            </a:r>
            <a:r>
              <a:rPr lang="en-GB" sz="2400" dirty="0">
                <a:solidFill>
                  <a:srgbClr val="9999FF"/>
                </a:solidFill>
                <a:latin typeface="Arial" panose="020B0604020202020204" pitchFamily="34" charset="0"/>
                <a:cs typeface="Arial" panose="020B0604020202020204" pitchFamily="34" charset="0"/>
              </a:rPr>
              <a:t>if an adjustment is reasonable, then it must be made, </a:t>
            </a:r>
            <a:r>
              <a:rPr lang="en-GB" sz="2400" dirty="0">
                <a:solidFill>
                  <a:schemeClr val="bg1"/>
                </a:solidFill>
                <a:latin typeface="Arial" panose="020B0604020202020204" pitchFamily="34" charset="0"/>
                <a:cs typeface="Arial" panose="020B0604020202020204" pitchFamily="34" charset="0"/>
              </a:rPr>
              <a:t>otherwise committing an act of unlawful DD   (para 6.31-32).  </a:t>
            </a:r>
          </a:p>
          <a:p>
            <a:pPr>
              <a:buClr>
                <a:srgbClr val="CC3300"/>
              </a:buClr>
            </a:pPr>
            <a:endParaRPr lang="en-GB" sz="2400" dirty="0">
              <a:solidFill>
                <a:schemeClr val="bg1"/>
              </a:solidFill>
            </a:endParaRPr>
          </a:p>
          <a:p>
            <a:endParaRPr lang="en-GB" sz="2400" dirty="0">
              <a:solidFill>
                <a:schemeClr val="bg1"/>
              </a:solidFill>
            </a:endParaRPr>
          </a:p>
        </p:txBody>
      </p:sp>
    </p:spTree>
    <p:extLst>
      <p:ext uri="{BB962C8B-B14F-4D97-AF65-F5344CB8AC3E}">
        <p14:creationId xmlns:p14="http://schemas.microsoft.com/office/powerpoint/2010/main" val="282151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7F0E7-74E6-7035-0C14-42773B07244F}"/>
              </a:ext>
            </a:extLst>
          </p:cNvPr>
          <p:cNvSpPr>
            <a:spLocks noGrp="1"/>
          </p:cNvSpPr>
          <p:nvPr>
            <p:ph type="title"/>
          </p:nvPr>
        </p:nvSpPr>
        <p:spPr>
          <a:xfrm>
            <a:off x="-355302" y="814933"/>
            <a:ext cx="10001250" cy="795338"/>
          </a:xfrm>
        </p:spPr>
        <p:txBody>
          <a:bodyPr/>
          <a:lstStyle/>
          <a:p>
            <a:r>
              <a:rPr lang="en-GB" sz="3600" dirty="0">
                <a:solidFill>
                  <a:srgbClr val="FFFF00"/>
                </a:solidFill>
              </a:rPr>
              <a:t>Outline </a:t>
            </a:r>
          </a:p>
        </p:txBody>
      </p:sp>
      <p:sp>
        <p:nvSpPr>
          <p:cNvPr id="3" name="Content Placeholder 2">
            <a:extLst>
              <a:ext uri="{FF2B5EF4-FFF2-40B4-BE49-F238E27FC236}">
                <a16:creationId xmlns:a16="http://schemas.microsoft.com/office/drawing/2014/main" id="{9EE9E038-E74C-4B60-3E6B-30DD784E501A}"/>
              </a:ext>
            </a:extLst>
          </p:cNvPr>
          <p:cNvSpPr>
            <a:spLocks noGrp="1"/>
          </p:cNvSpPr>
          <p:nvPr>
            <p:ph idx="1"/>
          </p:nvPr>
        </p:nvSpPr>
        <p:spPr>
          <a:xfrm>
            <a:off x="667543" y="1823045"/>
            <a:ext cx="8899525" cy="4104456"/>
          </a:xfrm>
        </p:spPr>
        <p:txBody>
          <a:bodyPr/>
          <a:lstStyle/>
          <a:p>
            <a:pPr>
              <a:spcBef>
                <a:spcPts val="1200"/>
              </a:spcBef>
              <a:buClr>
                <a:srgbClr val="CC3300"/>
              </a:buClr>
            </a:pPr>
            <a:r>
              <a:rPr lang="en-GB" sz="2400" dirty="0">
                <a:solidFill>
                  <a:schemeClr val="accent5">
                    <a:lumMod val="20000"/>
                    <a:lumOff val="80000"/>
                  </a:schemeClr>
                </a:solidFill>
                <a:latin typeface="Arial" panose="020B0604020202020204" pitchFamily="34" charset="0"/>
                <a:cs typeface="Arial" panose="020B0604020202020204" pitchFamily="34" charset="0"/>
              </a:rPr>
              <a:t>UN Convention on the Rights of Persons with Disabilities</a:t>
            </a:r>
          </a:p>
          <a:p>
            <a:pPr>
              <a:spcBef>
                <a:spcPts val="1200"/>
              </a:spcBef>
              <a:buClr>
                <a:srgbClr val="CC3300"/>
              </a:buClr>
            </a:pPr>
            <a:r>
              <a:rPr lang="en-GB" sz="2400" dirty="0">
                <a:solidFill>
                  <a:schemeClr val="accent5">
                    <a:lumMod val="20000"/>
                    <a:lumOff val="80000"/>
                  </a:schemeClr>
                </a:solidFill>
                <a:latin typeface="Arial" panose="020B0604020202020204" pitchFamily="34" charset="0"/>
                <a:cs typeface="Arial" panose="020B0604020202020204" pitchFamily="34" charset="0"/>
              </a:rPr>
              <a:t>Equality Act - forms of Disability Discrimination (DD)</a:t>
            </a:r>
          </a:p>
          <a:p>
            <a:pPr>
              <a:spcBef>
                <a:spcPts val="1200"/>
              </a:spcBef>
              <a:buClr>
                <a:srgbClr val="CC3300"/>
              </a:buClr>
            </a:pPr>
            <a:r>
              <a:rPr lang="en-GB" sz="2400" dirty="0">
                <a:solidFill>
                  <a:schemeClr val="accent5">
                    <a:lumMod val="20000"/>
                    <a:lumOff val="80000"/>
                  </a:schemeClr>
                </a:solidFill>
                <a:latin typeface="Arial" panose="020B0604020202020204" pitchFamily="34" charset="0"/>
                <a:cs typeface="Arial" panose="020B0604020202020204" pitchFamily="34" charset="0"/>
              </a:rPr>
              <a:t>DD examples reported to me or observed by me</a:t>
            </a:r>
          </a:p>
          <a:p>
            <a:pPr>
              <a:spcBef>
                <a:spcPts val="1200"/>
              </a:spcBef>
              <a:buClr>
                <a:srgbClr val="CC3300"/>
              </a:buClr>
            </a:pPr>
            <a:r>
              <a:rPr lang="en-GB" sz="2400" dirty="0">
                <a:solidFill>
                  <a:schemeClr val="accent5">
                    <a:lumMod val="20000"/>
                    <a:lumOff val="80000"/>
                  </a:schemeClr>
                </a:solidFill>
                <a:latin typeface="Arial" panose="020B0604020202020204" pitchFamily="34" charset="0"/>
                <a:cs typeface="Arial" panose="020B0604020202020204" pitchFamily="34" charset="0"/>
              </a:rPr>
              <a:t>HCPC revised Standards of Proficiency (Sept. 2023)</a:t>
            </a:r>
          </a:p>
          <a:p>
            <a:pPr>
              <a:spcBef>
                <a:spcPts val="1200"/>
              </a:spcBef>
              <a:buClr>
                <a:srgbClr val="CC3300"/>
              </a:buClr>
            </a:pPr>
            <a:r>
              <a:rPr lang="en-GB" sz="2400" dirty="0">
                <a:solidFill>
                  <a:schemeClr val="accent5">
                    <a:lumMod val="20000"/>
                    <a:lumOff val="80000"/>
                  </a:schemeClr>
                </a:solidFill>
                <a:latin typeface="Arial" panose="020B0604020202020204" pitchFamily="34" charset="0"/>
                <a:cs typeface="Arial" panose="020B0604020202020204" pitchFamily="34" charset="0"/>
              </a:rPr>
              <a:t>Resources on DD awareness and enhancing practice</a:t>
            </a:r>
          </a:p>
          <a:p>
            <a:pPr>
              <a:spcBef>
                <a:spcPts val="1200"/>
              </a:spcBef>
              <a:buClr>
                <a:srgbClr val="CC3300"/>
              </a:buClr>
            </a:pPr>
            <a:r>
              <a:rPr lang="en-GB" sz="2400" dirty="0">
                <a:solidFill>
                  <a:schemeClr val="accent5">
                    <a:lumMod val="20000"/>
                    <a:lumOff val="80000"/>
                  </a:schemeClr>
                </a:solidFill>
                <a:latin typeface="Arial" panose="020B0604020202020204" pitchFamily="34" charset="0"/>
                <a:cs typeface="Arial" panose="020B0604020202020204" pitchFamily="34" charset="0"/>
              </a:rPr>
              <a:t>Summary and Invitation </a:t>
            </a:r>
          </a:p>
          <a:p>
            <a:pPr marL="0" indent="0">
              <a:spcBef>
                <a:spcPts val="1800"/>
              </a:spcBef>
              <a:buClr>
                <a:srgbClr val="FFFF00"/>
              </a:buClr>
              <a:buNone/>
            </a:pPr>
            <a:r>
              <a:rPr lang="en-US" sz="2400" dirty="0">
                <a:solidFill>
                  <a:srgbClr val="FFFF00"/>
                </a:solidFill>
                <a:latin typeface="Arial" panose="020B0604020202020204" pitchFamily="34" charset="0"/>
                <a:cs typeface="Arial" panose="020B0604020202020204" pitchFamily="34" charset="0"/>
              </a:rPr>
              <a:t>    NB: Personal views - no legal training, not legal advice. </a:t>
            </a:r>
          </a:p>
          <a:p>
            <a:pPr>
              <a:spcBef>
                <a:spcPts val="1800"/>
              </a:spcBef>
              <a:buClr>
                <a:srgbClr val="FFFF00"/>
              </a:buClr>
            </a:pPr>
            <a:endParaRPr lang="en-GB" sz="2400" dirty="0">
              <a:solidFill>
                <a:schemeClr val="accent5">
                  <a:lumMod val="20000"/>
                  <a:lumOff val="80000"/>
                </a:schemeClr>
              </a:solidFill>
              <a:latin typeface="Arial" panose="020B0604020202020204" pitchFamily="34" charset="0"/>
              <a:cs typeface="Arial" panose="020B0604020202020204" pitchFamily="34" charset="0"/>
            </a:endParaRPr>
          </a:p>
          <a:p>
            <a:endParaRPr lang="en-GB" sz="2800" dirty="0">
              <a:solidFill>
                <a:schemeClr val="accent5">
                  <a:lumMod val="20000"/>
                  <a:lumOff val="80000"/>
                </a:schemeClr>
              </a:solidFill>
            </a:endParaRPr>
          </a:p>
        </p:txBody>
      </p:sp>
    </p:spTree>
    <p:extLst>
      <p:ext uri="{BB962C8B-B14F-4D97-AF65-F5344CB8AC3E}">
        <p14:creationId xmlns:p14="http://schemas.microsoft.com/office/powerpoint/2010/main" val="2714837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E0BEDA1D-63A3-4DD2-BF6E-AF49E8F09C1F}"/>
              </a:ext>
            </a:extLst>
          </p:cNvPr>
          <p:cNvSpPr>
            <a:spLocks noGrp="1" noChangeArrowheads="1"/>
          </p:cNvSpPr>
          <p:nvPr>
            <p:ph type="title"/>
          </p:nvPr>
        </p:nvSpPr>
        <p:spPr>
          <a:xfrm>
            <a:off x="233363" y="667669"/>
            <a:ext cx="10001250" cy="795337"/>
          </a:xfrm>
        </p:spPr>
        <p:txBody>
          <a:bodyPr/>
          <a:lstStyle/>
          <a:p>
            <a:r>
              <a:rPr lang="en-GB" altLang="en-US" sz="3200" dirty="0">
                <a:solidFill>
                  <a:srgbClr val="FFFF00"/>
                </a:solidFill>
                <a:latin typeface="Arial" panose="020B0604020202020204" pitchFamily="34" charset="0"/>
                <a:cs typeface="Arial" panose="020B0604020202020204" pitchFamily="34" charset="0"/>
              </a:rPr>
              <a:t>Public Sector Equality Duty (PSED) </a:t>
            </a:r>
            <a:endParaRPr lang="en-US" altLang="en-US" sz="3200" dirty="0">
              <a:solidFill>
                <a:srgbClr val="FFFF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43F121E-5CCF-4886-9B2F-A4AD2E86A7D8}"/>
              </a:ext>
            </a:extLst>
          </p:cNvPr>
          <p:cNvSpPr>
            <a:spLocks noGrp="1"/>
          </p:cNvSpPr>
          <p:nvPr>
            <p:ph idx="1"/>
          </p:nvPr>
        </p:nvSpPr>
        <p:spPr>
          <a:xfrm>
            <a:off x="963765" y="1607021"/>
            <a:ext cx="8540446" cy="5040560"/>
          </a:xfrm>
        </p:spPr>
        <p:txBody>
          <a:bodyPr/>
          <a:lstStyle/>
          <a:p>
            <a:pPr marL="0" indent="0">
              <a:buClr>
                <a:srgbClr val="9999FF"/>
              </a:buClr>
              <a:buNone/>
              <a:defRPr/>
            </a:pPr>
            <a:r>
              <a:rPr lang="en-GB" sz="2400" dirty="0">
                <a:solidFill>
                  <a:schemeClr val="bg1"/>
                </a:solidFill>
                <a:latin typeface="Arial" panose="020B0604020202020204" pitchFamily="34" charset="0"/>
                <a:cs typeface="Arial" panose="020B0604020202020204" pitchFamily="34" charset="0"/>
              </a:rPr>
              <a:t>Consider needs of all individuals in policy, delivering services &amp; for own employees so that appropriate &amp; accessible to all. </a:t>
            </a:r>
          </a:p>
          <a:p>
            <a:pPr marL="0" indent="0">
              <a:spcBef>
                <a:spcPts val="1800"/>
              </a:spcBef>
              <a:buClr>
                <a:srgbClr val="9999FF"/>
              </a:buClr>
              <a:buNone/>
              <a:defRPr/>
            </a:pPr>
            <a:r>
              <a:rPr lang="en-GB" sz="2400" dirty="0">
                <a:solidFill>
                  <a:schemeClr val="bg1"/>
                </a:solidFill>
                <a:latin typeface="Arial" panose="020B0604020202020204" pitchFamily="34" charset="0"/>
                <a:cs typeface="Arial" panose="020B0604020202020204" pitchFamily="34" charset="0"/>
              </a:rPr>
              <a:t>Public bodies required to have due regard to the need to: </a:t>
            </a:r>
          </a:p>
          <a:p>
            <a:pPr marL="360000" lvl="1" indent="-342900">
              <a:spcBef>
                <a:spcPts val="1200"/>
              </a:spcBef>
              <a:buClr>
                <a:srgbClr val="CC3300"/>
              </a:buClr>
              <a:buFont typeface="Arial" panose="020B0604020202020204" pitchFamily="34" charset="0"/>
              <a:buChar char="•"/>
              <a:defRPr/>
            </a:pPr>
            <a:r>
              <a:rPr lang="en-GB" sz="2400" dirty="0">
                <a:solidFill>
                  <a:srgbClr val="9999FF"/>
                </a:solidFill>
                <a:latin typeface="Arial" panose="020B0604020202020204" pitchFamily="34" charset="0"/>
                <a:cs typeface="Arial" panose="020B0604020202020204" pitchFamily="34" charset="0"/>
              </a:rPr>
              <a:t>eliminate unlawful discrimination, harassment, victimisation and any other conduct prohibited by </a:t>
            </a:r>
            <a:r>
              <a:rPr lang="en-GB" sz="2400" dirty="0" err="1">
                <a:solidFill>
                  <a:srgbClr val="9999FF"/>
                </a:solidFill>
                <a:latin typeface="Arial" panose="020B0604020202020204" pitchFamily="34" charset="0"/>
                <a:cs typeface="Arial" panose="020B0604020202020204" pitchFamily="34" charset="0"/>
              </a:rPr>
              <a:t>EqA</a:t>
            </a:r>
            <a:endParaRPr lang="en-GB" sz="2400" dirty="0">
              <a:solidFill>
                <a:srgbClr val="9999FF"/>
              </a:solidFill>
              <a:latin typeface="Arial" panose="020B0604020202020204" pitchFamily="34" charset="0"/>
              <a:cs typeface="Arial" panose="020B0604020202020204" pitchFamily="34" charset="0"/>
            </a:endParaRPr>
          </a:p>
          <a:p>
            <a:pPr marL="360000" lvl="1" indent="-342900">
              <a:spcBef>
                <a:spcPts val="1200"/>
              </a:spcBef>
              <a:buClr>
                <a:srgbClr val="CC3300"/>
              </a:buClr>
              <a:buFont typeface="Arial" panose="020B0604020202020204" pitchFamily="34" charset="0"/>
              <a:buChar char="•"/>
              <a:defRPr/>
            </a:pPr>
            <a:r>
              <a:rPr lang="en-GB" sz="2400" dirty="0">
                <a:solidFill>
                  <a:schemeClr val="bg1"/>
                </a:solidFill>
                <a:latin typeface="Arial" panose="020B0604020202020204" pitchFamily="34" charset="0"/>
                <a:cs typeface="Arial" panose="020B0604020202020204" pitchFamily="34" charset="0"/>
              </a:rPr>
              <a:t>advance equality of opportunity between people with a disability and those without </a:t>
            </a:r>
          </a:p>
          <a:p>
            <a:pPr marL="360000" lvl="1" indent="-342900">
              <a:spcBef>
                <a:spcPts val="1200"/>
              </a:spcBef>
              <a:spcAft>
                <a:spcPts val="1200"/>
              </a:spcAft>
              <a:buClr>
                <a:srgbClr val="CC3300"/>
              </a:buClr>
              <a:buFont typeface="Arial" panose="020B0604020202020204" pitchFamily="34" charset="0"/>
              <a:buChar char="•"/>
              <a:defRPr/>
            </a:pPr>
            <a:r>
              <a:rPr lang="en-GB" sz="2400" dirty="0">
                <a:solidFill>
                  <a:schemeClr val="bg1"/>
                </a:solidFill>
                <a:latin typeface="Arial" panose="020B0604020202020204" pitchFamily="34" charset="0"/>
                <a:cs typeface="Arial" panose="020B0604020202020204" pitchFamily="34" charset="0"/>
              </a:rPr>
              <a:t>foster good relations between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and people without.</a:t>
            </a:r>
          </a:p>
          <a:p>
            <a:pPr marL="17100" lvl="1" indent="0" algn="r">
              <a:spcBef>
                <a:spcPts val="1200"/>
              </a:spcBef>
              <a:buClr>
                <a:srgbClr val="9999FF"/>
              </a:buClr>
              <a:buNone/>
              <a:defRPr/>
            </a:pPr>
            <a:r>
              <a:rPr lang="en-GB" sz="2000" dirty="0">
                <a:solidFill>
                  <a:srgbClr val="FFFF00"/>
                </a:solidFill>
                <a:latin typeface="Arial" panose="020B0604020202020204" pitchFamily="34" charset="0"/>
                <a:cs typeface="Arial" panose="020B0604020202020204" pitchFamily="34" charset="0"/>
              </a:rPr>
              <a:t>(EHRC, 2014/2021)</a:t>
            </a:r>
          </a:p>
          <a:p>
            <a:pPr marL="360000" lvl="1" indent="-342900">
              <a:spcBef>
                <a:spcPts val="1200"/>
              </a:spcBef>
              <a:buClr>
                <a:srgbClr val="9999FF"/>
              </a:buClr>
              <a:buFont typeface="Arial" panose="020B0604020202020204" pitchFamily="34" charset="0"/>
              <a:buChar char="•"/>
              <a:defRPr/>
            </a:pPr>
            <a:endParaRPr lang="en-GB" sz="2400" dirty="0">
              <a:solidFill>
                <a:schemeClr val="bg1"/>
              </a:solidFill>
              <a:latin typeface="Arial" panose="020B0604020202020204" pitchFamily="34" charset="0"/>
              <a:cs typeface="Arial" panose="020B0604020202020204" pitchFamily="34" charset="0"/>
            </a:endParaRPr>
          </a:p>
          <a:p>
            <a:pPr marL="540000" lvl="1" indent="-342900">
              <a:spcBef>
                <a:spcPts val="1200"/>
              </a:spcBef>
              <a:buClr>
                <a:srgbClr val="9999FF"/>
              </a:buClr>
              <a:buFont typeface="Wingdings" panose="05000000000000000000" pitchFamily="2" charset="2"/>
              <a:buChar char="Ø"/>
              <a:defRPr/>
            </a:pPr>
            <a:endParaRPr lang="en-GB" sz="2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0948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2">
            <a:extLst>
              <a:ext uri="{FF2B5EF4-FFF2-40B4-BE49-F238E27FC236}">
                <a16:creationId xmlns:a16="http://schemas.microsoft.com/office/drawing/2014/main" id="{FB716F82-EBB8-B8F1-1955-979191CD3D7D}"/>
              </a:ext>
            </a:extLst>
          </p:cNvPr>
          <p:cNvSpPr>
            <a:spLocks noGrp="1" noChangeArrowheads="1"/>
          </p:cNvSpPr>
          <p:nvPr>
            <p:ph type="title"/>
          </p:nvPr>
        </p:nvSpPr>
        <p:spPr>
          <a:xfrm>
            <a:off x="148752" y="674452"/>
            <a:ext cx="9852495" cy="864096"/>
          </a:xfrm>
        </p:spPr>
        <p:txBody>
          <a:bodyPr/>
          <a:lstStyle/>
          <a:p>
            <a:r>
              <a:rPr lang="en-US" altLang="en-US" sz="2600" dirty="0">
                <a:solidFill>
                  <a:srgbClr val="FFFF00"/>
                </a:solidFill>
                <a:latin typeface="Arial" panose="020B0604020202020204" pitchFamily="34" charset="0"/>
                <a:ea typeface="Times New Roman" panose="02020603050405020304" pitchFamily="18" charset="0"/>
                <a:cs typeface="Arial" panose="020B0604020202020204" pitchFamily="34" charset="0"/>
              </a:rPr>
              <a:t>House of Lords Select Committee:</a:t>
            </a:r>
            <a:br>
              <a:rPr lang="en-US" altLang="en-US" sz="2600" dirty="0">
                <a:solidFill>
                  <a:srgbClr val="FFFF00"/>
                </a:solidFill>
                <a:latin typeface="Arial" panose="020B0604020202020204" pitchFamily="34" charset="0"/>
                <a:ea typeface="Times New Roman" panose="02020603050405020304" pitchFamily="18" charset="0"/>
                <a:cs typeface="Arial" panose="020B0604020202020204" pitchFamily="34" charset="0"/>
              </a:rPr>
            </a:br>
            <a:r>
              <a:rPr lang="en-US" altLang="en-US" sz="2600" dirty="0">
                <a:solidFill>
                  <a:srgbClr val="FFFF00"/>
                </a:solidFill>
                <a:latin typeface="Arial" panose="020B0604020202020204" pitchFamily="34" charset="0"/>
                <a:ea typeface="Times New Roman" panose="02020603050405020304" pitchFamily="18" charset="0"/>
                <a:cs typeface="Arial" panose="020B0604020202020204" pitchFamily="34" charset="0"/>
              </a:rPr>
              <a:t> </a:t>
            </a:r>
            <a:r>
              <a:rPr lang="en-US" altLang="en-US" sz="2600" dirty="0" err="1">
                <a:solidFill>
                  <a:srgbClr val="FFFF00"/>
                </a:solidFill>
                <a:latin typeface="Arial" panose="020B0604020202020204" pitchFamily="34" charset="0"/>
                <a:ea typeface="Times New Roman" panose="02020603050405020304" pitchFamily="18" charset="0"/>
                <a:cs typeface="Arial" panose="020B0604020202020204" pitchFamily="34" charset="0"/>
              </a:rPr>
              <a:t>EqA</a:t>
            </a:r>
            <a:r>
              <a:rPr lang="en-US" altLang="en-US" sz="2600" dirty="0">
                <a:solidFill>
                  <a:srgbClr val="FFFF00"/>
                </a:solidFill>
                <a:latin typeface="Arial" panose="020B0604020202020204" pitchFamily="34" charset="0"/>
                <a:ea typeface="Times New Roman" panose="02020603050405020304" pitchFamily="18" charset="0"/>
                <a:cs typeface="Arial" panose="020B0604020202020204" pitchFamily="34" charset="0"/>
              </a:rPr>
              <a:t> 2010 &amp; Disability (2016)</a:t>
            </a:r>
            <a:endParaRPr lang="en-GB" altLang="en-US" sz="2600" dirty="0">
              <a:latin typeface="Arial" panose="020B0604020202020204" pitchFamily="34" charset="0"/>
              <a:ea typeface="Times New Roman" panose="02020603050405020304" pitchFamily="18" charset="0"/>
              <a:cs typeface="Arial" panose="020B0604020202020204" pitchFamily="34" charset="0"/>
            </a:endParaRPr>
          </a:p>
        </p:txBody>
      </p:sp>
      <p:sp>
        <p:nvSpPr>
          <p:cNvPr id="12291" name="Content Placeholder 3">
            <a:extLst>
              <a:ext uri="{FF2B5EF4-FFF2-40B4-BE49-F238E27FC236}">
                <a16:creationId xmlns:a16="http://schemas.microsoft.com/office/drawing/2014/main" id="{60602FDA-8562-EBB4-282B-5D11A94A2EBD}"/>
              </a:ext>
            </a:extLst>
          </p:cNvPr>
          <p:cNvSpPr>
            <a:spLocks noGrp="1" noChangeArrowheads="1"/>
          </p:cNvSpPr>
          <p:nvPr>
            <p:ph idx="1"/>
          </p:nvPr>
        </p:nvSpPr>
        <p:spPr>
          <a:xfrm>
            <a:off x="646507" y="1751037"/>
            <a:ext cx="8856984" cy="4273607"/>
          </a:xfrm>
        </p:spPr>
        <p:txBody>
          <a:bodyPr/>
          <a:lstStyle/>
          <a:p>
            <a:pPr marL="252000" indent="-288000" eaLnBrk="1" hangingPunct="1">
              <a:spcBef>
                <a:spcPts val="1800"/>
              </a:spcBef>
              <a:buClr>
                <a:srgbClr val="C00000"/>
              </a:buClr>
            </a:pPr>
            <a:r>
              <a:rPr lang="en-US"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Integrating disability legislation “</a:t>
            </a:r>
            <a:r>
              <a:rPr lang="en-US" altLang="en-US" sz="2400" i="1" dirty="0">
                <a:solidFill>
                  <a:schemeClr val="bg1"/>
                </a:solidFill>
                <a:latin typeface="Arial" panose="020B0604020202020204" pitchFamily="34" charset="0"/>
                <a:ea typeface="Times New Roman" panose="02020603050405020304" pitchFamily="18" charset="0"/>
                <a:cs typeface="Arial" panose="020B0604020202020204" pitchFamily="34" charset="0"/>
              </a:rPr>
              <a:t>ignores a crucial distinction</a:t>
            </a:r>
            <a:r>
              <a:rPr lang="en-US"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between disability and other protected groups, for whom equality of opportunity is largely achieved by equality of treatment.  In contrast, equality for </a:t>
            </a:r>
            <a:r>
              <a:rPr lang="en-US" altLang="en-US" sz="2400" dirty="0" err="1">
                <a:solidFill>
                  <a:schemeClr val="bg1"/>
                </a:solidFill>
                <a:latin typeface="Arial" panose="020B0604020202020204" pitchFamily="34" charset="0"/>
                <a:ea typeface="Times New Roman" panose="02020603050405020304" pitchFamily="18" charset="0"/>
                <a:cs typeface="Arial" panose="020B0604020202020204" pitchFamily="34" charset="0"/>
              </a:rPr>
              <a:t>PwD</a:t>
            </a:r>
            <a:r>
              <a:rPr lang="en-US"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often requires different treatment. </a:t>
            </a:r>
          </a:p>
          <a:p>
            <a:pPr marL="252000" indent="-288000" eaLnBrk="1" hangingPunct="1">
              <a:spcBef>
                <a:spcPts val="1800"/>
              </a:spcBef>
              <a:buClr>
                <a:srgbClr val="C00000"/>
              </a:buClr>
            </a:pPr>
            <a:r>
              <a:rPr lang="en-US" altLang="en-US" sz="2400" dirty="0">
                <a:solidFill>
                  <a:srgbClr val="9999FF"/>
                </a:solidFill>
                <a:latin typeface="Arial" panose="020B0604020202020204" pitchFamily="34" charset="0"/>
                <a:ea typeface="Times New Roman" panose="02020603050405020304" pitchFamily="18" charset="0"/>
                <a:cs typeface="Arial" panose="020B0604020202020204" pitchFamily="34" charset="0"/>
              </a:rPr>
              <a:t>Problems with provision of RAs in ‘</a:t>
            </a:r>
            <a:r>
              <a:rPr lang="en-US" altLang="en-US" sz="2400" i="1" dirty="0">
                <a:solidFill>
                  <a:srgbClr val="9999FF"/>
                </a:solidFill>
                <a:latin typeface="Arial" panose="020B0604020202020204" pitchFamily="34" charset="0"/>
                <a:ea typeface="Times New Roman" panose="02020603050405020304" pitchFamily="18" charset="0"/>
                <a:cs typeface="Arial" panose="020B0604020202020204" pitchFamily="34" charset="0"/>
              </a:rPr>
              <a:t>almost every part of society’. </a:t>
            </a:r>
            <a:r>
              <a:rPr lang="en-US"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Highlight poor understanding of employers’ duty to reduce disadvantage ‘</a:t>
            </a:r>
            <a:r>
              <a:rPr lang="en-US" altLang="en-US" sz="2400" i="1" dirty="0">
                <a:solidFill>
                  <a:schemeClr val="bg1"/>
                </a:solidFill>
                <a:latin typeface="Arial" panose="020B0604020202020204" pitchFamily="34" charset="0"/>
                <a:ea typeface="Times New Roman" panose="02020603050405020304" pitchFamily="18" charset="0"/>
                <a:cs typeface="Arial" panose="020B0604020202020204" pitchFamily="34" charset="0"/>
              </a:rPr>
              <a:t>to achieve equality in practice’ </a:t>
            </a:r>
            <a:r>
              <a:rPr lang="en-US" altLang="en-US" sz="2000" dirty="0">
                <a:solidFill>
                  <a:schemeClr val="bg1"/>
                </a:solidFill>
                <a:latin typeface="Arial" panose="020B0604020202020204" pitchFamily="34" charset="0"/>
                <a:ea typeface="Times New Roman" panose="02020603050405020304" pitchFamily="18" charset="0"/>
                <a:cs typeface="Arial" panose="020B0604020202020204" pitchFamily="34" charset="0"/>
              </a:rPr>
              <a:t>(para 204-6), </a:t>
            </a:r>
            <a:r>
              <a:rPr lang="en-US"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some still see as </a:t>
            </a:r>
            <a:r>
              <a:rPr lang="en-US" altLang="en-US" sz="2400" i="1" dirty="0">
                <a:solidFill>
                  <a:schemeClr val="bg1"/>
                </a:solidFill>
                <a:latin typeface="Arial" panose="020B0604020202020204" pitchFamily="34" charset="0"/>
                <a:ea typeface="Times New Roman" panose="02020603050405020304" pitchFamily="18" charset="0"/>
                <a:cs typeface="Arial" panose="020B0604020202020204" pitchFamily="34" charset="0"/>
              </a:rPr>
              <a:t>‘</a:t>
            </a:r>
            <a:r>
              <a:rPr lang="en-US" altLang="en-US" sz="2400" i="1" dirty="0" err="1">
                <a:solidFill>
                  <a:schemeClr val="bg1"/>
                </a:solidFill>
                <a:latin typeface="Arial" panose="020B0604020202020204" pitchFamily="34" charset="0"/>
                <a:ea typeface="Times New Roman" panose="02020603050405020304" pitchFamily="18" charset="0"/>
                <a:cs typeface="Arial" panose="020B0604020202020204" pitchFamily="34" charset="0"/>
              </a:rPr>
              <a:t>favouritism</a:t>
            </a:r>
            <a:r>
              <a:rPr lang="en-US" altLang="en-US" sz="2400" i="1" dirty="0">
                <a:solidFill>
                  <a:schemeClr val="bg1"/>
                </a:solidFill>
                <a:latin typeface="Arial" panose="020B0604020202020204" pitchFamily="34" charset="0"/>
                <a:ea typeface="Times New Roman" panose="02020603050405020304" pitchFamily="18" charset="0"/>
                <a:cs typeface="Arial" panose="020B0604020202020204" pitchFamily="34" charset="0"/>
              </a:rPr>
              <a:t>’</a:t>
            </a:r>
            <a:r>
              <a:rPr lang="en-US"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endParaRPr lang="en-GB" altLang="en-US" sz="20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306900" eaLnBrk="1" hangingPunct="1">
              <a:spcBef>
                <a:spcPts val="1200"/>
              </a:spcBef>
              <a:buClr>
                <a:srgbClr val="C00000"/>
              </a:buClr>
              <a:buFont typeface="Wingdings" panose="05000000000000000000" pitchFamily="2" charset="2"/>
              <a:buChar char="Ø"/>
            </a:pPr>
            <a:r>
              <a:rPr lang="en-GB"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19 recommendations – Govt., PSED, RA &amp; access to justice. </a:t>
            </a:r>
          </a:p>
          <a:p>
            <a:pPr marL="0" indent="0" eaLnBrk="1" hangingPunct="1">
              <a:spcBef>
                <a:spcPts val="1800"/>
              </a:spcBef>
              <a:buClr>
                <a:srgbClr val="C00000"/>
              </a:buClr>
              <a:buNone/>
            </a:pPr>
            <a:r>
              <a:rPr lang="en-GB"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endParaRPr lang="en-GB" altLang="en-US" sz="2400" dirty="0">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1B55-1EA7-3C0F-E652-835FB2053F56}"/>
              </a:ext>
            </a:extLst>
          </p:cNvPr>
          <p:cNvSpPr>
            <a:spLocks noGrp="1"/>
          </p:cNvSpPr>
          <p:nvPr>
            <p:ph type="title"/>
          </p:nvPr>
        </p:nvSpPr>
        <p:spPr>
          <a:xfrm>
            <a:off x="29938" y="667667"/>
            <a:ext cx="10001250" cy="795338"/>
          </a:xfrm>
        </p:spPr>
        <p:txBody>
          <a:bodyPr/>
          <a:lstStyle/>
          <a:p>
            <a:r>
              <a:rPr lang="en-GB" sz="3200" dirty="0">
                <a:solidFill>
                  <a:srgbClr val="FFFF00"/>
                </a:solidFill>
              </a:rPr>
              <a:t>Women &amp; Equalities Committee (2019a&amp;b)</a:t>
            </a:r>
          </a:p>
        </p:txBody>
      </p:sp>
      <p:sp>
        <p:nvSpPr>
          <p:cNvPr id="3" name="Content Placeholder 2">
            <a:extLst>
              <a:ext uri="{FF2B5EF4-FFF2-40B4-BE49-F238E27FC236}">
                <a16:creationId xmlns:a16="http://schemas.microsoft.com/office/drawing/2014/main" id="{04426E6D-8857-C217-CF1A-7AA18D12F74A}"/>
              </a:ext>
            </a:extLst>
          </p:cNvPr>
          <p:cNvSpPr>
            <a:spLocks noGrp="1"/>
          </p:cNvSpPr>
          <p:nvPr>
            <p:ph idx="1"/>
          </p:nvPr>
        </p:nvSpPr>
        <p:spPr>
          <a:xfrm>
            <a:off x="580801" y="1463005"/>
            <a:ext cx="8899525" cy="4533254"/>
          </a:xfrm>
        </p:spPr>
        <p:txBody>
          <a:bodyPr/>
          <a:lstStyle/>
          <a:p>
            <a:pPr marL="360000">
              <a:spcBef>
                <a:spcPts val="1200"/>
              </a:spcBef>
              <a:buClr>
                <a:srgbClr val="9999FF"/>
              </a:buClr>
              <a:buFont typeface="Arial" panose="020B0604020202020204" pitchFamily="34" charset="0"/>
              <a:buChar char="•"/>
            </a:pPr>
            <a:r>
              <a:rPr lang="en-US" sz="2400" dirty="0">
                <a:solidFill>
                  <a:srgbClr val="9999FF"/>
                </a:solidFill>
                <a:latin typeface="Arial" panose="020B0604020202020204" pitchFamily="34" charset="0"/>
                <a:cs typeface="Arial" panose="020B0604020202020204" pitchFamily="34" charset="0"/>
              </a:rPr>
              <a:t>Enforcing the Equality Act: </a:t>
            </a:r>
            <a:r>
              <a:rPr lang="en-US" sz="2400" dirty="0">
                <a:solidFill>
                  <a:schemeClr val="bg1"/>
                </a:solidFill>
                <a:latin typeface="Arial" panose="020B0604020202020204" pitchFamily="34" charset="0"/>
                <a:cs typeface="Arial" panose="020B0604020202020204" pitchFamily="34" charset="0"/>
              </a:rPr>
              <a:t>‘What little enforcement is happening insufficient to tackle systemic or routine discrimination’ that too many experience as a simple fact of life’ &gt; Need a fundamental shift in enforcement of the </a:t>
            </a:r>
            <a:r>
              <a:rPr lang="en-US" sz="2400" dirty="0" err="1">
                <a:solidFill>
                  <a:schemeClr val="bg1"/>
                </a:solidFill>
                <a:latin typeface="Arial" panose="020B0604020202020204" pitchFamily="34" charset="0"/>
                <a:cs typeface="Arial" panose="020B0604020202020204" pitchFamily="34" charset="0"/>
              </a:rPr>
              <a:t>EqA</a:t>
            </a:r>
            <a:r>
              <a:rPr lang="en-US" sz="2400" dirty="0">
                <a:solidFill>
                  <a:schemeClr val="bg1"/>
                </a:solidFill>
                <a:latin typeface="Arial" panose="020B0604020202020204" pitchFamily="34" charset="0"/>
                <a:cs typeface="Arial" panose="020B0604020202020204" pitchFamily="34" charset="0"/>
              </a:rPr>
              <a:t>.</a:t>
            </a:r>
          </a:p>
          <a:p>
            <a:pPr>
              <a:spcBef>
                <a:spcPts val="1200"/>
              </a:spcBef>
              <a:buClr>
                <a:srgbClr val="9999FF"/>
              </a:buClr>
              <a:buFont typeface="Arial" panose="020B0604020202020204" pitchFamily="34" charset="0"/>
              <a:buChar char="•"/>
            </a:pPr>
            <a:r>
              <a:rPr lang="en-US" sz="2400" dirty="0">
                <a:solidFill>
                  <a:srgbClr val="9999FF"/>
                </a:solidFill>
                <a:latin typeface="Arial" panose="020B0604020202020204" pitchFamily="34" charset="0"/>
                <a:cs typeface="Arial" panose="020B0604020202020204" pitchFamily="34" charset="0"/>
              </a:rPr>
              <a:t>Non-disclosure agreements: </a:t>
            </a:r>
            <a:r>
              <a:rPr lang="en-GB" sz="2400" dirty="0">
                <a:solidFill>
                  <a:schemeClr val="bg1"/>
                </a:solidFill>
                <a:latin typeface="Arial" panose="020B0604020202020204" pitchFamily="34" charset="0"/>
                <a:cs typeface="Arial" panose="020B0604020202020204" pitchFamily="34" charset="0"/>
              </a:rPr>
              <a:t>Serious concerns of employers covering up allegations of workplace discrimination through NDAs, which employees often felt they had to sign. </a:t>
            </a:r>
          </a:p>
          <a:p>
            <a:pPr marL="360000" indent="0">
              <a:spcBef>
                <a:spcPts val="1200"/>
              </a:spcBef>
              <a:buClr>
                <a:srgbClr val="9999FF"/>
              </a:buClr>
              <a:buNone/>
            </a:pPr>
            <a:r>
              <a:rPr lang="en-GB" sz="2200" i="1" dirty="0">
                <a:solidFill>
                  <a:schemeClr val="bg1"/>
                </a:solidFill>
              </a:rPr>
              <a:t>“</a:t>
            </a:r>
            <a:r>
              <a:rPr lang="en-GB" sz="2200" i="1" dirty="0">
                <a:solidFill>
                  <a:schemeClr val="bg1"/>
                </a:solidFill>
                <a:latin typeface="Arial" panose="020B0604020202020204" pitchFamily="34" charset="0"/>
                <a:cs typeface="Arial" panose="020B0604020202020204" pitchFamily="34" charset="0"/>
              </a:rPr>
              <a:t>NDAs should not be used to silence victims of discrimination and harassment’; ‘employers and their legal advisers should not be complicit in using NDAs to cover up allegations of unlawful acts”.  </a:t>
            </a:r>
          </a:p>
        </p:txBody>
      </p:sp>
    </p:spTree>
    <p:extLst>
      <p:ext uri="{BB962C8B-B14F-4D97-AF65-F5344CB8AC3E}">
        <p14:creationId xmlns:p14="http://schemas.microsoft.com/office/powerpoint/2010/main" val="3073569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CDDB7-48CC-DFC3-9F28-483EFB355A61}"/>
              </a:ext>
            </a:extLst>
          </p:cNvPr>
          <p:cNvSpPr>
            <a:spLocks noGrp="1"/>
          </p:cNvSpPr>
          <p:nvPr>
            <p:ph type="title"/>
          </p:nvPr>
        </p:nvSpPr>
        <p:spPr>
          <a:xfrm>
            <a:off x="364778" y="454893"/>
            <a:ext cx="9281170" cy="906115"/>
          </a:xfrm>
        </p:spPr>
        <p:txBody>
          <a:bodyPr/>
          <a:lstStyle/>
          <a:p>
            <a:r>
              <a:rPr lang="en-US" sz="3600" dirty="0">
                <a:solidFill>
                  <a:srgbClr val="FFFF00"/>
                </a:solidFill>
                <a:latin typeface="Arial" panose="020B0604020202020204" pitchFamily="34" charset="0"/>
                <a:cs typeface="Arial" panose="020B0604020202020204" pitchFamily="34" charset="0"/>
              </a:rPr>
              <a:t>‘How we treat our own’:</a:t>
            </a:r>
            <a:endParaRPr lang="en-GB" sz="3600" dirty="0">
              <a:solidFill>
                <a:srgbClr val="FFFF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A0A5A14-F88A-E25F-6613-117AF83DA28F}"/>
              </a:ext>
            </a:extLst>
          </p:cNvPr>
          <p:cNvSpPr>
            <a:spLocks noGrp="1"/>
          </p:cNvSpPr>
          <p:nvPr>
            <p:ph idx="1"/>
          </p:nvPr>
        </p:nvSpPr>
        <p:spPr>
          <a:xfrm>
            <a:off x="940842" y="1463006"/>
            <a:ext cx="8580983" cy="4824536"/>
          </a:xfrm>
        </p:spPr>
        <p:txBody>
          <a:bodyPr/>
          <a:lstStyle/>
          <a:p>
            <a:pPr marL="0" indent="0">
              <a:buNone/>
            </a:pPr>
            <a:r>
              <a:rPr lang="en-US" sz="2400" dirty="0">
                <a:solidFill>
                  <a:schemeClr val="accent3"/>
                </a:solidFill>
                <a:latin typeface="Arial" panose="020B0604020202020204" pitchFamily="34" charset="0"/>
                <a:cs typeface="Arial" panose="020B0604020202020204" pitchFamily="34" charset="0"/>
              </a:rPr>
              <a:t>56 trainees and psychologists with doctoral training in clinical, counseling, school, or rehabilitation psychology in USA:</a:t>
            </a:r>
          </a:p>
          <a:p>
            <a:pPr marL="360000" lvl="1"/>
            <a:r>
              <a:rPr lang="en-US" sz="2400" dirty="0">
                <a:solidFill>
                  <a:schemeClr val="accent3"/>
                </a:solidFill>
                <a:latin typeface="Arial" panose="020B0604020202020204" pitchFamily="34" charset="0"/>
                <a:cs typeface="Arial" panose="020B0604020202020204" pitchFamily="34" charset="0"/>
              </a:rPr>
              <a:t>majority of participants reported experiencing disability-related discrimination during training. </a:t>
            </a:r>
          </a:p>
          <a:p>
            <a:pPr marL="360000" lvl="1"/>
            <a:r>
              <a:rPr lang="en-US" sz="2400" dirty="0">
                <a:solidFill>
                  <a:schemeClr val="accent3"/>
                </a:solidFill>
                <a:latin typeface="Arial" panose="020B0604020202020204" pitchFamily="34" charset="0"/>
                <a:cs typeface="Arial" panose="020B0604020202020204" pitchFamily="34" charset="0"/>
              </a:rPr>
              <a:t>less than a one third had received mentorship from psychologists with disabilities; </a:t>
            </a:r>
          </a:p>
          <a:p>
            <a:pPr marL="360000" lvl="1"/>
            <a:r>
              <a:rPr lang="en-US" sz="2400" dirty="0">
                <a:solidFill>
                  <a:schemeClr val="accent3"/>
                </a:solidFill>
                <a:latin typeface="Arial" panose="020B0604020202020204" pitchFamily="34" charset="0"/>
                <a:cs typeface="Arial" panose="020B0604020202020204" pitchFamily="34" charset="0"/>
              </a:rPr>
              <a:t>less than half disclosed disability to univ. disability services, with many relied on informal accommodations alone.</a:t>
            </a:r>
          </a:p>
          <a:p>
            <a:pPr marL="0" lvl="1" indent="0">
              <a:spcBef>
                <a:spcPts val="1200"/>
              </a:spcBef>
              <a:buNone/>
            </a:pPr>
            <a:r>
              <a:rPr lang="en-US" sz="2400" dirty="0">
                <a:solidFill>
                  <a:srgbClr val="9999FF"/>
                </a:solidFill>
                <a:latin typeface="Arial" panose="020B0604020202020204" pitchFamily="34" charset="0"/>
                <a:cs typeface="Arial" panose="020B0604020202020204" pitchFamily="34" charset="0"/>
              </a:rPr>
              <a:t>Programs should not expect disability services to provide all support for </a:t>
            </a:r>
            <a:r>
              <a:rPr lang="en-US" sz="2400" dirty="0" err="1">
                <a:solidFill>
                  <a:srgbClr val="9999FF"/>
                </a:solidFill>
                <a:latin typeface="Arial" panose="020B0604020202020204" pitchFamily="34" charset="0"/>
                <a:cs typeface="Arial" panose="020B0604020202020204" pitchFamily="34" charset="0"/>
              </a:rPr>
              <a:t>PwD</a:t>
            </a:r>
            <a:r>
              <a:rPr lang="en-US" sz="2400" dirty="0">
                <a:solidFill>
                  <a:srgbClr val="9999FF"/>
                </a:solidFill>
                <a:latin typeface="Arial" panose="020B0604020202020204" pitchFamily="34" charset="0"/>
                <a:cs typeface="Arial" panose="020B0604020202020204" pitchFamily="34" charset="0"/>
              </a:rPr>
              <a:t>, esp. in clinical training  </a:t>
            </a:r>
            <a:r>
              <a:rPr lang="en-US" sz="2400" dirty="0">
                <a:solidFill>
                  <a:srgbClr val="FFFF00"/>
                </a:solidFill>
                <a:latin typeface="Arial" panose="020B0604020202020204" pitchFamily="34" charset="0"/>
                <a:cs typeface="Arial" panose="020B0604020202020204" pitchFamily="34" charset="0"/>
              </a:rPr>
              <a:t>(Lund et al. 2014)</a:t>
            </a:r>
            <a:r>
              <a:rPr lang="en-US" sz="2400" dirty="0">
                <a:solidFill>
                  <a:schemeClr val="bg1"/>
                </a:solidFill>
                <a:latin typeface="Arial" panose="020B0604020202020204" pitchFamily="34" charset="0"/>
                <a:cs typeface="Arial" panose="020B0604020202020204" pitchFamily="34" charset="0"/>
              </a:rPr>
              <a:t>.</a:t>
            </a:r>
          </a:p>
          <a:p>
            <a:endParaRPr lang="en-US" sz="2400" dirty="0">
              <a:solidFill>
                <a:schemeClr val="bg1"/>
              </a:solidFill>
              <a:latin typeface="Arial" panose="020B0604020202020204" pitchFamily="34" charset="0"/>
              <a:cs typeface="Arial" panose="020B0604020202020204" pitchFamily="34" charset="0"/>
            </a:endParaRPr>
          </a:p>
          <a:p>
            <a:endParaRPr lang="en-GB" sz="2400" dirty="0">
              <a:solidFill>
                <a:schemeClr val="accent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3818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CDDB7-48CC-DFC3-9F28-483EFB355A61}"/>
              </a:ext>
            </a:extLst>
          </p:cNvPr>
          <p:cNvSpPr>
            <a:spLocks noGrp="1"/>
          </p:cNvSpPr>
          <p:nvPr>
            <p:ph type="title"/>
          </p:nvPr>
        </p:nvSpPr>
        <p:spPr>
          <a:xfrm>
            <a:off x="-67270" y="454893"/>
            <a:ext cx="10001250" cy="795338"/>
          </a:xfrm>
        </p:spPr>
        <p:txBody>
          <a:bodyPr/>
          <a:lstStyle/>
          <a:p>
            <a:r>
              <a:rPr lang="en-US" sz="3200">
                <a:solidFill>
                  <a:srgbClr val="FFFF00"/>
                </a:solidFill>
                <a:latin typeface="Arial" panose="020B0604020202020204" pitchFamily="34" charset="0"/>
                <a:cs typeface="Arial" panose="020B0604020202020204" pitchFamily="34" charset="0"/>
              </a:rPr>
              <a:t>How </a:t>
            </a:r>
            <a:r>
              <a:rPr lang="en-US" sz="3200" dirty="0">
                <a:solidFill>
                  <a:srgbClr val="FFFF00"/>
                </a:solidFill>
                <a:latin typeface="Arial" panose="020B0604020202020204" pitchFamily="34" charset="0"/>
                <a:cs typeface="Arial" panose="020B0604020202020204" pitchFamily="34" charset="0"/>
              </a:rPr>
              <a:t>we treat our own 2:</a:t>
            </a:r>
            <a:endParaRPr lang="en-GB" sz="3200" dirty="0">
              <a:solidFill>
                <a:srgbClr val="FFFF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A0A5A14-F88A-E25F-6613-117AF83DA28F}"/>
              </a:ext>
            </a:extLst>
          </p:cNvPr>
          <p:cNvSpPr>
            <a:spLocks noGrp="1"/>
          </p:cNvSpPr>
          <p:nvPr>
            <p:ph idx="1"/>
          </p:nvPr>
        </p:nvSpPr>
        <p:spPr>
          <a:xfrm>
            <a:off x="667543" y="1390997"/>
            <a:ext cx="8899525" cy="4968551"/>
          </a:xfrm>
        </p:spPr>
        <p:txBody>
          <a:bodyPr/>
          <a:lstStyle/>
          <a:p>
            <a:pPr>
              <a:buClr>
                <a:srgbClr val="800000"/>
              </a:buClr>
            </a:pPr>
            <a:r>
              <a:rPr lang="en-US" sz="2400" dirty="0">
                <a:solidFill>
                  <a:schemeClr val="bg1"/>
                </a:solidFill>
                <a:latin typeface="Arial" panose="020B0604020202020204" pitchFamily="34" charset="0"/>
                <a:cs typeface="Arial" panose="020B0604020202020204" pitchFamily="34" charset="0"/>
              </a:rPr>
              <a:t>In UK, 6 trainees reported additional practical &amp; attitudinal challenges, many arising from a training system </a:t>
            </a:r>
            <a:r>
              <a:rPr lang="en-US" sz="2400" i="1" dirty="0">
                <a:solidFill>
                  <a:schemeClr val="bg1"/>
                </a:solidFill>
                <a:latin typeface="Arial" panose="020B0604020202020204" pitchFamily="34" charset="0"/>
                <a:cs typeface="Arial" panose="020B0604020202020204" pitchFamily="34" charset="0"/>
              </a:rPr>
              <a:t>‘aimed at those in healthy bodies’</a:t>
            </a:r>
            <a:r>
              <a:rPr lang="en-US" sz="2400" dirty="0">
                <a:solidFill>
                  <a:schemeClr val="bg1"/>
                </a:solidFill>
                <a:latin typeface="Arial" panose="020B0604020202020204" pitchFamily="34" charset="0"/>
                <a:cs typeface="Arial" panose="020B0604020202020204" pitchFamily="34" charset="0"/>
              </a:rPr>
              <a:t>, </a:t>
            </a:r>
            <a:r>
              <a:rPr lang="en-US" sz="2400" dirty="0">
                <a:solidFill>
                  <a:schemeClr val="accent3"/>
                </a:solidFill>
                <a:latin typeface="Arial" panose="020B0604020202020204" pitchFamily="34" charset="0"/>
                <a:cs typeface="Arial" panose="020B0604020202020204" pitchFamily="34" charset="0"/>
              </a:rPr>
              <a:t>with anything else perceived as ‘inconvenient and troublesome’: 3 themes identified: “Everyday Battles”, “Identity”, “Silence &amp; Speaking”. </a:t>
            </a:r>
          </a:p>
          <a:p>
            <a:pPr>
              <a:spcBef>
                <a:spcPts val="1200"/>
              </a:spcBef>
              <a:buClr>
                <a:srgbClr val="800000"/>
              </a:buClr>
            </a:pPr>
            <a:r>
              <a:rPr lang="en-US" sz="2400" dirty="0">
                <a:solidFill>
                  <a:srgbClr val="9999FF"/>
                </a:solidFill>
                <a:latin typeface="Arial" panose="020B0604020202020204" pitchFamily="34" charset="0"/>
                <a:cs typeface="Arial" panose="020B0604020202020204" pitchFamily="34" charset="0"/>
              </a:rPr>
              <a:t>On raising concerns, rather than considering the role of a system with structural inequalities, staff located problems within the trainees with difficulties often as “</a:t>
            </a:r>
            <a:r>
              <a:rPr lang="en-US" sz="2400" i="1" dirty="0">
                <a:solidFill>
                  <a:srgbClr val="9999FF"/>
                </a:solidFill>
                <a:latin typeface="Arial" panose="020B0604020202020204" pitchFamily="34" charset="0"/>
                <a:cs typeface="Arial" panose="020B0604020202020204" pitchFamily="34" charset="0"/>
              </a:rPr>
              <a:t>pertaining to individual competence issues</a:t>
            </a:r>
            <a:r>
              <a:rPr lang="en-US" sz="2400" dirty="0">
                <a:solidFill>
                  <a:srgbClr val="9999FF"/>
                </a:solidFill>
                <a:latin typeface="Arial" panose="020B0604020202020204" pitchFamily="34" charset="0"/>
                <a:cs typeface="Arial" panose="020B0604020202020204" pitchFamily="34" charset="0"/>
              </a:rPr>
              <a:t>”</a:t>
            </a:r>
            <a:r>
              <a:rPr lang="en-US" sz="2400" dirty="0">
                <a:solidFill>
                  <a:srgbClr val="FFFF00"/>
                </a:solidFill>
                <a:latin typeface="Arial" panose="020B0604020202020204" pitchFamily="34" charset="0"/>
                <a:cs typeface="Arial" panose="020B0604020202020204" pitchFamily="34" charset="0"/>
              </a:rPr>
              <a:t> (Coop, 2018). </a:t>
            </a:r>
          </a:p>
          <a:p>
            <a:pPr>
              <a:spcBef>
                <a:spcPts val="2400"/>
              </a:spcBef>
              <a:buClr>
                <a:srgbClr val="CC3300"/>
              </a:buClr>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Current survey being undertaken by current trainee CP</a:t>
            </a: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2115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34084-38FF-E878-386C-D3F30D25CB2C}"/>
              </a:ext>
            </a:extLst>
          </p:cNvPr>
          <p:cNvSpPr>
            <a:spLocks noGrp="1"/>
          </p:cNvSpPr>
          <p:nvPr>
            <p:ph type="title"/>
          </p:nvPr>
        </p:nvSpPr>
        <p:spPr/>
        <p:txBody>
          <a:bodyPr/>
          <a:lstStyle/>
          <a:p>
            <a:r>
              <a:rPr lang="en-US" dirty="0"/>
              <a:t>DD examples reported to me or observed </a:t>
            </a:r>
            <a:r>
              <a:rPr lang="en-US" sz="3200" dirty="0">
                <a:solidFill>
                  <a:srgbClr val="FFFF00"/>
                </a:solidFill>
                <a:latin typeface="Arial" panose="020B0604020202020204" pitchFamily="34" charset="0"/>
                <a:cs typeface="Arial" panose="020B0604020202020204" pitchFamily="34" charset="0"/>
              </a:rPr>
              <a:t>Disability Discrimination (DD) Examples</a:t>
            </a:r>
            <a:endParaRPr lang="en-GB" dirty="0"/>
          </a:p>
        </p:txBody>
      </p:sp>
      <p:sp>
        <p:nvSpPr>
          <p:cNvPr id="3" name="Content Placeholder 2">
            <a:extLst>
              <a:ext uri="{FF2B5EF4-FFF2-40B4-BE49-F238E27FC236}">
                <a16:creationId xmlns:a16="http://schemas.microsoft.com/office/drawing/2014/main" id="{9C46F490-D5DE-5F0B-A92A-9BF36AB7C951}"/>
              </a:ext>
            </a:extLst>
          </p:cNvPr>
          <p:cNvSpPr>
            <a:spLocks noGrp="1"/>
          </p:cNvSpPr>
          <p:nvPr>
            <p:ph idx="1"/>
          </p:nvPr>
        </p:nvSpPr>
        <p:spPr>
          <a:xfrm>
            <a:off x="667543" y="1390997"/>
            <a:ext cx="8899525" cy="5184576"/>
          </a:xfrm>
        </p:spPr>
        <p:txBody>
          <a:bodyPr/>
          <a:lstStyle/>
          <a:p>
            <a:pPr marL="0" indent="0">
              <a:spcBef>
                <a:spcPts val="0"/>
              </a:spcBef>
              <a:buNone/>
            </a:pPr>
            <a:r>
              <a:rPr lang="en-US" sz="2400" dirty="0">
                <a:solidFill>
                  <a:schemeClr val="bg1"/>
                </a:solidFill>
                <a:latin typeface="Arial" panose="020B0604020202020204" pitchFamily="34" charset="0"/>
                <a:cs typeface="Arial" panose="020B0604020202020204" pitchFamily="34" charset="0"/>
              </a:rPr>
              <a:t>Reported to me or observed by me in the following contexts:</a:t>
            </a:r>
            <a:endParaRPr lang="en-GB" sz="2400" dirty="0">
              <a:solidFill>
                <a:srgbClr val="9999FF"/>
              </a:solidFill>
              <a:latin typeface="Arial" panose="020B0604020202020204" pitchFamily="34" charset="0"/>
              <a:cs typeface="Arial" panose="020B0604020202020204" pitchFamily="34" charset="0"/>
            </a:endParaRPr>
          </a:p>
          <a:p>
            <a:pPr>
              <a:spcBef>
                <a:spcPts val="600"/>
              </a:spcBef>
            </a:pPr>
            <a:r>
              <a:rPr lang="en-GB" sz="2400" dirty="0">
                <a:solidFill>
                  <a:srgbClr val="9999FF"/>
                </a:solidFill>
                <a:latin typeface="Arial" panose="020B0604020202020204" pitchFamily="34" charset="0"/>
                <a:cs typeface="Arial" panose="020B0604020202020204" pitchFamily="34" charset="0"/>
              </a:rPr>
              <a:t> </a:t>
            </a:r>
            <a:r>
              <a:rPr lang="en-GB" sz="2800" dirty="0">
                <a:solidFill>
                  <a:srgbClr val="9999FF"/>
                </a:solidFill>
                <a:latin typeface="Arial" panose="020B0604020202020204" pitchFamily="34" charset="0"/>
                <a:cs typeface="Arial" panose="020B0604020202020204" pitchFamily="34" charset="0"/>
              </a:rPr>
              <a:t>Neurorehabilitation </a:t>
            </a:r>
            <a:r>
              <a:rPr lang="en-GB" sz="2400" dirty="0">
                <a:solidFill>
                  <a:schemeClr val="bg1"/>
                </a:solidFill>
                <a:latin typeface="Arial" panose="020B0604020202020204" pitchFamily="34" charset="0"/>
                <a:cs typeface="Arial" panose="020B0604020202020204" pitchFamily="34" charset="0"/>
              </a:rPr>
              <a:t>(NR) (1979 – 2021)</a:t>
            </a:r>
          </a:p>
          <a:p>
            <a:pPr marL="540000" lvl="1">
              <a:buFont typeface="Wingdings" panose="05000000000000000000" pitchFamily="2" charset="2"/>
              <a:buChar char="Ø"/>
            </a:pPr>
            <a:r>
              <a:rPr lang="en-GB" sz="2400" dirty="0">
                <a:solidFill>
                  <a:schemeClr val="bg1"/>
                </a:solidFill>
                <a:latin typeface="Arial" panose="020B0604020202020204" pitchFamily="34" charset="0"/>
                <a:cs typeface="Arial" panose="020B0604020202020204" pitchFamily="34" charset="0"/>
              </a:rPr>
              <a:t>8 yrs in/out-patient &gt; 5 yrs community NR – general </a:t>
            </a:r>
          </a:p>
          <a:p>
            <a:pPr marL="540000" lvl="1">
              <a:buFont typeface="Wingdings" panose="05000000000000000000" pitchFamily="2" charset="2"/>
              <a:buChar char="Ø"/>
            </a:pPr>
            <a:r>
              <a:rPr lang="en-GB" sz="2400" dirty="0">
                <a:solidFill>
                  <a:schemeClr val="bg1"/>
                </a:solidFill>
                <a:latin typeface="Arial" panose="020B0604020202020204" pitchFamily="34" charset="0"/>
                <a:cs typeface="Arial" panose="020B0604020202020204" pitchFamily="34" charset="0"/>
              </a:rPr>
              <a:t>29 yrs community brain injury rehabilitation incl. vocational rehabilitation programme + inter-disciplinary head of service</a:t>
            </a:r>
          </a:p>
          <a:p>
            <a:pPr marL="254250" indent="-457200">
              <a:spcBef>
                <a:spcPts val="600"/>
              </a:spcBef>
              <a:buFont typeface="Arial" panose="020B0604020202020204" pitchFamily="34" charset="0"/>
              <a:buChar char="•"/>
            </a:pPr>
            <a:r>
              <a:rPr lang="en-GB" sz="2800" dirty="0">
                <a:solidFill>
                  <a:srgbClr val="9999FF"/>
                </a:solidFill>
                <a:latin typeface="Arial" panose="020B0604020202020204" pitchFamily="34" charset="0"/>
                <a:cs typeface="Arial" panose="020B0604020202020204" pitchFamily="34" charset="0"/>
              </a:rPr>
              <a:t>Since retirement (2021 - ) </a:t>
            </a:r>
          </a:p>
          <a:p>
            <a:pPr marL="654300" lvl="1" indent="-457200">
              <a:buFont typeface="Wingdings" panose="05000000000000000000" pitchFamily="2" charset="2"/>
              <a:buChar char="Ø"/>
            </a:pPr>
            <a:r>
              <a:rPr lang="en-GB" sz="2400" dirty="0">
                <a:solidFill>
                  <a:schemeClr val="bg1"/>
                </a:solidFill>
                <a:latin typeface="Arial" panose="020B0604020202020204" pitchFamily="34" charset="0"/>
                <a:cs typeface="Arial" panose="020B0604020202020204" pitchFamily="34" charset="0"/>
              </a:rPr>
              <a:t>Honorary teaching, research &amp; consultancy + Trustee with Headway UK (10 yrs +) Voc. Rehab.  Assoc. (3 yrs). </a:t>
            </a:r>
          </a:p>
          <a:p>
            <a:pPr marL="254250" indent="-457200">
              <a:spcBef>
                <a:spcPts val="600"/>
              </a:spcBef>
              <a:buFont typeface="Arial" panose="020B0604020202020204" pitchFamily="34" charset="0"/>
              <a:buChar char="•"/>
            </a:pPr>
            <a:r>
              <a:rPr lang="en-GB" sz="2800" dirty="0">
                <a:solidFill>
                  <a:srgbClr val="9999FF"/>
                </a:solidFill>
                <a:latin typeface="Arial" panose="020B0604020202020204" pitchFamily="34" charset="0"/>
                <a:cs typeface="Arial" panose="020B0604020202020204" pitchFamily="34" charset="0"/>
              </a:rPr>
              <a:t>Personal / family context </a:t>
            </a:r>
          </a:p>
          <a:p>
            <a:pPr marL="654300" lvl="1" indent="-457200">
              <a:buFont typeface="Wingdings" panose="05000000000000000000" pitchFamily="2" charset="2"/>
              <a:buChar char="Ø"/>
            </a:pPr>
            <a:r>
              <a:rPr lang="en-GB" sz="2400" dirty="0">
                <a:solidFill>
                  <a:schemeClr val="bg1"/>
                </a:solidFill>
                <a:latin typeface="Arial" panose="020B0604020202020204" pitchFamily="34" charset="0"/>
                <a:cs typeface="Arial" panose="020B0604020202020204" pitchFamily="34" charset="0"/>
              </a:rPr>
              <a:t>Family + friends of family members with disability. </a:t>
            </a:r>
            <a:r>
              <a:rPr lang="en-GB" sz="2400" b="1" i="1" dirty="0">
                <a:solidFill>
                  <a:srgbClr val="FFFF00"/>
                </a:solidFill>
                <a:latin typeface="Arial" panose="020B0604020202020204" pitchFamily="34" charset="0"/>
                <a:cs typeface="Arial" panose="020B0604020202020204" pitchFamily="34" charset="0"/>
              </a:rPr>
              <a:t>NB </a:t>
            </a:r>
            <a:r>
              <a:rPr lang="en-GB" sz="2400" i="1" dirty="0">
                <a:solidFill>
                  <a:srgbClr val="FFFF00"/>
                </a:solidFill>
                <a:latin typeface="Arial" panose="020B0604020202020204" pitchFamily="34" charset="0"/>
                <a:cs typeface="Arial" panose="020B0604020202020204" pitchFamily="34" charset="0"/>
              </a:rPr>
              <a:t>This excludes large number of DD experiences in legal claims.</a:t>
            </a:r>
          </a:p>
        </p:txBody>
      </p:sp>
    </p:spTree>
    <p:extLst>
      <p:ext uri="{BB962C8B-B14F-4D97-AF65-F5344CB8AC3E}">
        <p14:creationId xmlns:p14="http://schemas.microsoft.com/office/powerpoint/2010/main" val="3585183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8977F-A00C-ED14-0480-BDED6B22551C}"/>
              </a:ext>
            </a:extLst>
          </p:cNvPr>
          <p:cNvSpPr>
            <a:spLocks noGrp="1"/>
          </p:cNvSpPr>
          <p:nvPr>
            <p:ph type="title"/>
          </p:nvPr>
        </p:nvSpPr>
        <p:spPr>
          <a:xfrm>
            <a:off x="0" y="522287"/>
            <a:ext cx="10001250" cy="795338"/>
          </a:xfrm>
        </p:spPr>
        <p:txBody>
          <a:bodyPr/>
          <a:lstStyle/>
          <a:p>
            <a:r>
              <a:rPr lang="en-GB" sz="3600" dirty="0">
                <a:solidFill>
                  <a:srgbClr val="FFFF00"/>
                </a:solidFill>
              </a:rPr>
              <a:t>Notes on DD Examples 2010 &gt;</a:t>
            </a:r>
          </a:p>
        </p:txBody>
      </p:sp>
      <p:sp>
        <p:nvSpPr>
          <p:cNvPr id="3" name="Content Placeholder 2">
            <a:extLst>
              <a:ext uri="{FF2B5EF4-FFF2-40B4-BE49-F238E27FC236}">
                <a16:creationId xmlns:a16="http://schemas.microsoft.com/office/drawing/2014/main" id="{56200DD1-16C9-6AB1-36F6-2F3FC682AD68}"/>
              </a:ext>
            </a:extLst>
          </p:cNvPr>
          <p:cNvSpPr>
            <a:spLocks noGrp="1"/>
          </p:cNvSpPr>
          <p:nvPr>
            <p:ph idx="1"/>
          </p:nvPr>
        </p:nvSpPr>
        <p:spPr>
          <a:xfrm>
            <a:off x="667543" y="1390998"/>
            <a:ext cx="8899525" cy="4824536"/>
          </a:xfrm>
        </p:spPr>
        <p:txBody>
          <a:bodyPr/>
          <a:lstStyle/>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Concerns of all forms of DD of trainee and qualified psychologists, professional colleagues and clients, plus reports or observations of associated unprofessional misconduct by psychologists and other parties.</a:t>
            </a:r>
          </a:p>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The examples include many different examples or forms of DD experienced by the same (as well as different) individuals. This is particularly true for trainee clinical psychologists who are not free to move to a new job, as other employees are.  </a:t>
            </a:r>
          </a:p>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Some of those reported to have engaged in DD conduct are cited in single examples, some in several examples and for a few individual clinical psychologists in many examples. </a:t>
            </a:r>
          </a:p>
          <a:p>
            <a:pPr>
              <a:spcBef>
                <a:spcPts val="1200"/>
              </a:spcBef>
              <a:buClr>
                <a:srgbClr val="CC3300"/>
              </a:buClr>
            </a:pPr>
            <a:endParaRPr lang="en-GB" sz="2400" dirty="0">
              <a:solidFill>
                <a:schemeClr val="bg1"/>
              </a:solidFill>
              <a:latin typeface="Arial" panose="020B0604020202020204" pitchFamily="34" charset="0"/>
              <a:cs typeface="Arial" panose="020B0604020202020204" pitchFamily="34" charset="0"/>
            </a:endParaRPr>
          </a:p>
          <a:p>
            <a:pPr>
              <a:spcBef>
                <a:spcPts val="1200"/>
              </a:spcBef>
            </a:pPr>
            <a:endParaRPr lang="en-GB" sz="2400" dirty="0">
              <a:solidFill>
                <a:schemeClr val="bg1"/>
              </a:solidFill>
              <a:latin typeface="Arial" panose="020B0604020202020204" pitchFamily="34" charset="0"/>
              <a:cs typeface="Arial" panose="020B0604020202020204" pitchFamily="34" charset="0"/>
            </a:endParaRPr>
          </a:p>
          <a:p>
            <a:pPr>
              <a:spcBef>
                <a:spcPts val="1200"/>
              </a:spcBef>
            </a:pP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1609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D19CA-5A67-F9EE-3FB7-2E66B92264FF}"/>
              </a:ext>
            </a:extLst>
          </p:cNvPr>
          <p:cNvSpPr>
            <a:spLocks noGrp="1"/>
          </p:cNvSpPr>
          <p:nvPr>
            <p:ph type="title"/>
          </p:nvPr>
        </p:nvSpPr>
        <p:spPr>
          <a:xfrm>
            <a:off x="116680" y="591982"/>
            <a:ext cx="10001250" cy="795338"/>
          </a:xfrm>
        </p:spPr>
        <p:txBody>
          <a:bodyPr/>
          <a:lstStyle/>
          <a:p>
            <a:r>
              <a:rPr lang="en-GB" dirty="0">
                <a:solidFill>
                  <a:srgbClr val="FFFF00"/>
                </a:solidFill>
              </a:rPr>
              <a:t>Interim DD examples – Context</a:t>
            </a:r>
          </a:p>
        </p:txBody>
      </p:sp>
      <p:graphicFrame>
        <p:nvGraphicFramePr>
          <p:cNvPr id="4" name="Content Placeholder 3">
            <a:extLst>
              <a:ext uri="{FF2B5EF4-FFF2-40B4-BE49-F238E27FC236}">
                <a16:creationId xmlns:a16="http://schemas.microsoft.com/office/drawing/2014/main" id="{2161DC44-0F83-806D-7B59-D83540F98C3C}"/>
              </a:ext>
            </a:extLst>
          </p:cNvPr>
          <p:cNvGraphicFramePr>
            <a:graphicFrameLocks noGrp="1"/>
          </p:cNvGraphicFramePr>
          <p:nvPr>
            <p:ph idx="1"/>
            <p:extLst>
              <p:ext uri="{D42A27DB-BD31-4B8C-83A1-F6EECF244321}">
                <p14:modId xmlns:p14="http://schemas.microsoft.com/office/powerpoint/2010/main" val="1020215285"/>
              </p:ext>
            </p:extLst>
          </p:nvPr>
        </p:nvGraphicFramePr>
        <p:xfrm>
          <a:off x="1156865" y="1823045"/>
          <a:ext cx="7920881" cy="3934796"/>
        </p:xfrm>
        <a:graphic>
          <a:graphicData uri="http://schemas.openxmlformats.org/drawingml/2006/table">
            <a:tbl>
              <a:tblPr firstRow="1" bandRow="1">
                <a:tableStyleId>{5C22544A-7EE6-4342-B048-85BDC9FD1C3A}</a:tableStyleId>
              </a:tblPr>
              <a:tblGrid>
                <a:gridCol w="2783007">
                  <a:extLst>
                    <a:ext uri="{9D8B030D-6E8A-4147-A177-3AD203B41FA5}">
                      <a16:colId xmlns:a16="http://schemas.microsoft.com/office/drawing/2014/main" val="1110477868"/>
                    </a:ext>
                  </a:extLst>
                </a:gridCol>
                <a:gridCol w="1986777">
                  <a:extLst>
                    <a:ext uri="{9D8B030D-6E8A-4147-A177-3AD203B41FA5}">
                      <a16:colId xmlns:a16="http://schemas.microsoft.com/office/drawing/2014/main" val="1650102191"/>
                    </a:ext>
                  </a:extLst>
                </a:gridCol>
                <a:gridCol w="1602240">
                  <a:extLst>
                    <a:ext uri="{9D8B030D-6E8A-4147-A177-3AD203B41FA5}">
                      <a16:colId xmlns:a16="http://schemas.microsoft.com/office/drawing/2014/main" val="1262374235"/>
                    </a:ext>
                  </a:extLst>
                </a:gridCol>
                <a:gridCol w="1548857">
                  <a:extLst>
                    <a:ext uri="{9D8B030D-6E8A-4147-A177-3AD203B41FA5}">
                      <a16:colId xmlns:a16="http://schemas.microsoft.com/office/drawing/2014/main" val="2859536053"/>
                    </a:ext>
                  </a:extLst>
                </a:gridCol>
              </a:tblGrid>
              <a:tr h="777959">
                <a:tc>
                  <a:txBody>
                    <a:bodyPr/>
                    <a:lstStyle/>
                    <a:p>
                      <a:pPr algn="ctr"/>
                      <a:r>
                        <a:rPr lang="en-GB" sz="2400" dirty="0">
                          <a:solidFill>
                            <a:srgbClr val="800000"/>
                          </a:solidFill>
                          <a:latin typeface="Arial" panose="020B0604020202020204" pitchFamily="34" charset="0"/>
                          <a:cs typeface="Arial" panose="020B0604020202020204" pitchFamily="34" charset="0"/>
                        </a:rPr>
                        <a:t>Example Context </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CP / NHS based</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Other </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Total </a:t>
                      </a:r>
                    </a:p>
                  </a:txBody>
                  <a:tcPr/>
                </a:tc>
                <a:extLst>
                  <a:ext uri="{0D108BD9-81ED-4DB2-BD59-A6C34878D82A}">
                    <a16:rowId xmlns:a16="http://schemas.microsoft.com/office/drawing/2014/main" val="2875339181"/>
                  </a:ext>
                </a:extLst>
              </a:tr>
              <a:tr h="777959">
                <a:tc>
                  <a:txBody>
                    <a:bodyPr/>
                    <a:lstStyle/>
                    <a:p>
                      <a:r>
                        <a:rPr lang="en-GB" sz="2400" dirty="0">
                          <a:latin typeface="Arial" panose="020B0604020202020204" pitchFamily="34" charset="0"/>
                          <a:cs typeface="Arial" panose="020B0604020202020204" pitchFamily="34" charset="0"/>
                        </a:rPr>
                        <a:t>Educ. / training </a:t>
                      </a:r>
                    </a:p>
                  </a:txBody>
                  <a:tcPr/>
                </a:tc>
                <a:tc>
                  <a:txBody>
                    <a:bodyPr/>
                    <a:lstStyle/>
                    <a:p>
                      <a:pPr algn="ctr"/>
                      <a:r>
                        <a:rPr lang="en-GB" sz="2400" dirty="0">
                          <a:latin typeface="Arial" panose="020B0604020202020204" pitchFamily="34" charset="0"/>
                          <a:cs typeface="Arial" panose="020B0604020202020204" pitchFamily="34" charset="0"/>
                        </a:rPr>
                        <a:t>311+</a:t>
                      </a:r>
                    </a:p>
                  </a:txBody>
                  <a:tcPr/>
                </a:tc>
                <a:tc>
                  <a:txBody>
                    <a:bodyPr/>
                    <a:lstStyle/>
                    <a:p>
                      <a:pPr algn="ctr"/>
                      <a:r>
                        <a:rPr lang="en-GB" sz="2400" dirty="0">
                          <a:latin typeface="Arial" panose="020B0604020202020204" pitchFamily="34" charset="0"/>
                          <a:cs typeface="Arial" panose="020B0604020202020204" pitchFamily="34" charset="0"/>
                        </a:rPr>
                        <a:t>6</a:t>
                      </a:r>
                    </a:p>
                  </a:txBody>
                  <a:tcPr/>
                </a:tc>
                <a:tc>
                  <a:txBody>
                    <a:bodyPr/>
                    <a:lstStyle/>
                    <a:p>
                      <a:pPr algn="ctr"/>
                      <a:r>
                        <a:rPr lang="en-GB" sz="2400" dirty="0">
                          <a:latin typeface="Arial" panose="020B0604020202020204" pitchFamily="34" charset="0"/>
                          <a:cs typeface="Arial" panose="020B0604020202020204" pitchFamily="34" charset="0"/>
                        </a:rPr>
                        <a:t>317+</a:t>
                      </a:r>
                    </a:p>
                  </a:txBody>
                  <a:tcPr/>
                </a:tc>
                <a:extLst>
                  <a:ext uri="{0D108BD9-81ED-4DB2-BD59-A6C34878D82A}">
                    <a16:rowId xmlns:a16="http://schemas.microsoft.com/office/drawing/2014/main" val="1946479795"/>
                  </a:ext>
                </a:extLst>
              </a:tr>
              <a:tr h="777959">
                <a:tc>
                  <a:txBody>
                    <a:bodyPr/>
                    <a:lstStyle/>
                    <a:p>
                      <a:r>
                        <a:rPr lang="en-GB" sz="2400" dirty="0">
                          <a:latin typeface="Arial" panose="020B0604020202020204" pitchFamily="34" charset="0"/>
                          <a:cs typeface="Arial" panose="020B0604020202020204" pitchFamily="34" charset="0"/>
                        </a:rPr>
                        <a:t>Service provision </a:t>
                      </a:r>
                    </a:p>
                  </a:txBody>
                  <a:tcPr/>
                </a:tc>
                <a:tc>
                  <a:txBody>
                    <a:bodyPr/>
                    <a:lstStyle/>
                    <a:p>
                      <a:pPr algn="ctr"/>
                      <a:r>
                        <a:rPr lang="en-GB" sz="2400" dirty="0">
                          <a:latin typeface="Arial" panose="020B0604020202020204" pitchFamily="34" charset="0"/>
                          <a:cs typeface="Arial" panose="020B0604020202020204" pitchFamily="34" charset="0"/>
                        </a:rPr>
                        <a:t>83+</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83+</a:t>
                      </a:r>
                    </a:p>
                  </a:txBody>
                  <a:tcPr/>
                </a:tc>
                <a:extLst>
                  <a:ext uri="{0D108BD9-81ED-4DB2-BD59-A6C34878D82A}">
                    <a16:rowId xmlns:a16="http://schemas.microsoft.com/office/drawing/2014/main" val="2052045945"/>
                  </a:ext>
                </a:extLst>
              </a:tr>
              <a:tr h="777959">
                <a:tc>
                  <a:txBody>
                    <a:bodyPr/>
                    <a:lstStyle/>
                    <a:p>
                      <a:r>
                        <a:rPr lang="en-GB" sz="2400" dirty="0">
                          <a:latin typeface="Arial" panose="020B0604020202020204" pitchFamily="34" charset="0"/>
                          <a:cs typeface="Arial" panose="020B0604020202020204" pitchFamily="34" charset="0"/>
                        </a:rPr>
                        <a:t>Employment </a:t>
                      </a:r>
                    </a:p>
                  </a:txBody>
                  <a:tcPr/>
                </a:tc>
                <a:tc>
                  <a:txBody>
                    <a:bodyPr/>
                    <a:lstStyle/>
                    <a:p>
                      <a:pPr algn="ctr"/>
                      <a:r>
                        <a:rPr lang="en-GB" sz="2400" dirty="0">
                          <a:latin typeface="Arial" panose="020B0604020202020204" pitchFamily="34" charset="0"/>
                          <a:cs typeface="Arial" panose="020B0604020202020204" pitchFamily="34" charset="0"/>
                        </a:rPr>
                        <a:t>138+</a:t>
                      </a:r>
                    </a:p>
                  </a:txBody>
                  <a:tcPr/>
                </a:tc>
                <a:tc>
                  <a:txBody>
                    <a:bodyPr/>
                    <a:lstStyle/>
                    <a:p>
                      <a:pPr algn="ctr"/>
                      <a:r>
                        <a:rPr lang="en-GB" sz="2400" dirty="0">
                          <a:latin typeface="Arial" panose="020B0604020202020204" pitchFamily="34" charset="0"/>
                          <a:cs typeface="Arial" panose="020B0604020202020204" pitchFamily="34" charset="0"/>
                        </a:rPr>
                        <a:t>10</a:t>
                      </a:r>
                    </a:p>
                  </a:txBody>
                  <a:tcPr/>
                </a:tc>
                <a:tc>
                  <a:txBody>
                    <a:bodyPr/>
                    <a:lstStyle/>
                    <a:p>
                      <a:pPr algn="ctr"/>
                      <a:r>
                        <a:rPr lang="en-GB" sz="2400" dirty="0">
                          <a:latin typeface="Arial" panose="020B0604020202020204" pitchFamily="34" charset="0"/>
                          <a:cs typeface="Arial" panose="020B0604020202020204" pitchFamily="34" charset="0"/>
                        </a:rPr>
                        <a:t>148+</a:t>
                      </a:r>
                    </a:p>
                  </a:txBody>
                  <a:tcPr/>
                </a:tc>
                <a:extLst>
                  <a:ext uri="{0D108BD9-81ED-4DB2-BD59-A6C34878D82A}">
                    <a16:rowId xmlns:a16="http://schemas.microsoft.com/office/drawing/2014/main" val="4293739330"/>
                  </a:ext>
                </a:extLst>
              </a:tr>
              <a:tr h="777959">
                <a:tc>
                  <a:txBody>
                    <a:bodyPr/>
                    <a:lstStyle/>
                    <a:p>
                      <a:r>
                        <a:rPr lang="en-GB" sz="2400" b="1" dirty="0">
                          <a:solidFill>
                            <a:schemeClr val="tx1"/>
                          </a:solidFill>
                          <a:latin typeface="Arial" panose="020B0604020202020204" pitchFamily="34" charset="0"/>
                          <a:cs typeface="Arial" panose="020B0604020202020204" pitchFamily="34" charset="0"/>
                        </a:rPr>
                        <a:t>All examples </a:t>
                      </a:r>
                    </a:p>
                  </a:txBody>
                  <a:tcPr/>
                </a:tc>
                <a:tc>
                  <a:txBody>
                    <a:bodyPr/>
                    <a:lstStyle/>
                    <a:p>
                      <a:pPr algn="ctr"/>
                      <a:r>
                        <a:rPr lang="en-GB" sz="2400" b="1" dirty="0">
                          <a:latin typeface="Arial" panose="020B0604020202020204" pitchFamily="34" charset="0"/>
                          <a:cs typeface="Arial" panose="020B0604020202020204" pitchFamily="34" charset="0"/>
                        </a:rPr>
                        <a:t>532+</a:t>
                      </a:r>
                    </a:p>
                  </a:txBody>
                  <a:tcPr/>
                </a:tc>
                <a:tc>
                  <a:txBody>
                    <a:bodyPr/>
                    <a:lstStyle/>
                    <a:p>
                      <a:pPr algn="ctr"/>
                      <a:r>
                        <a:rPr lang="en-GB" sz="2400" b="1" dirty="0">
                          <a:latin typeface="Arial" panose="020B0604020202020204" pitchFamily="34" charset="0"/>
                          <a:cs typeface="Arial" panose="020B0604020202020204" pitchFamily="34" charset="0"/>
                        </a:rPr>
                        <a:t>16</a:t>
                      </a:r>
                    </a:p>
                  </a:txBody>
                  <a:tcPr/>
                </a:tc>
                <a:tc>
                  <a:txBody>
                    <a:bodyPr/>
                    <a:lstStyle/>
                    <a:p>
                      <a:pPr algn="ctr"/>
                      <a:r>
                        <a:rPr lang="en-GB" sz="2400" b="1" dirty="0">
                          <a:latin typeface="Arial" panose="020B0604020202020204" pitchFamily="34" charset="0"/>
                          <a:cs typeface="Arial" panose="020B0604020202020204" pitchFamily="34" charset="0"/>
                        </a:rPr>
                        <a:t>548+</a:t>
                      </a:r>
                    </a:p>
                  </a:txBody>
                  <a:tcPr/>
                </a:tc>
                <a:extLst>
                  <a:ext uri="{0D108BD9-81ED-4DB2-BD59-A6C34878D82A}">
                    <a16:rowId xmlns:a16="http://schemas.microsoft.com/office/drawing/2014/main" val="1519681431"/>
                  </a:ext>
                </a:extLst>
              </a:tr>
            </a:tbl>
          </a:graphicData>
        </a:graphic>
      </p:graphicFrame>
    </p:spTree>
    <p:extLst>
      <p:ext uri="{BB962C8B-B14F-4D97-AF65-F5344CB8AC3E}">
        <p14:creationId xmlns:p14="http://schemas.microsoft.com/office/powerpoint/2010/main" val="709433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30698" y="598909"/>
            <a:ext cx="10001250" cy="795338"/>
          </a:xfrm>
        </p:spPr>
        <p:txBody>
          <a:bodyPr/>
          <a:lstStyle/>
          <a:p>
            <a:r>
              <a:rPr lang="en-GB" sz="4000" dirty="0">
                <a:solidFill>
                  <a:srgbClr val="FFFF00"/>
                </a:solidFill>
              </a:rPr>
              <a:t>All examples – organisation involved</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2800163297"/>
              </p:ext>
            </p:extLst>
          </p:nvPr>
        </p:nvGraphicFramePr>
        <p:xfrm>
          <a:off x="1012851" y="1317626"/>
          <a:ext cx="8136904" cy="50419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9869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0" y="522287"/>
            <a:ext cx="10001250" cy="795338"/>
          </a:xfrm>
        </p:spPr>
        <p:txBody>
          <a:bodyPr/>
          <a:lstStyle/>
          <a:p>
            <a:r>
              <a:rPr lang="en-US" sz="3600" dirty="0">
                <a:solidFill>
                  <a:srgbClr val="FFFF00"/>
                </a:solidFill>
              </a:rPr>
              <a:t>All: DD type &amp; other concerns</a:t>
            </a:r>
            <a:endParaRPr lang="en-GB" sz="3600" dirty="0"/>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3215711481"/>
              </p:ext>
            </p:extLst>
          </p:nvPr>
        </p:nvGraphicFramePr>
        <p:xfrm>
          <a:off x="868834" y="1751037"/>
          <a:ext cx="8236247" cy="453650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884644FC-CB1B-6484-8263-16200F355186}"/>
              </a:ext>
            </a:extLst>
          </p:cNvPr>
          <p:cNvSpPr txBox="1"/>
          <p:nvPr/>
        </p:nvSpPr>
        <p:spPr>
          <a:xfrm>
            <a:off x="3128417" y="1269092"/>
            <a:ext cx="3744416" cy="523220"/>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All examples n=548</a:t>
            </a:r>
          </a:p>
        </p:txBody>
      </p:sp>
    </p:spTree>
    <p:extLst>
      <p:ext uri="{BB962C8B-B14F-4D97-AF65-F5344CB8AC3E}">
        <p14:creationId xmlns:p14="http://schemas.microsoft.com/office/powerpoint/2010/main" val="2348852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8FBBB-7CDC-C548-15A6-34466FD38CD5}"/>
              </a:ext>
            </a:extLst>
          </p:cNvPr>
          <p:cNvSpPr>
            <a:spLocks noGrp="1"/>
          </p:cNvSpPr>
          <p:nvPr>
            <p:ph type="title"/>
          </p:nvPr>
        </p:nvSpPr>
        <p:spPr>
          <a:xfrm>
            <a:off x="116681" y="742925"/>
            <a:ext cx="10001250" cy="795338"/>
          </a:xfrm>
        </p:spPr>
        <p:txBody>
          <a:bodyPr/>
          <a:lstStyle/>
          <a:p>
            <a:r>
              <a:rPr lang="en-GB" sz="3200" dirty="0">
                <a:solidFill>
                  <a:srgbClr val="FFFF00"/>
                </a:solidFill>
              </a:rPr>
              <a:t>UN Convention on the Rights </a:t>
            </a:r>
            <a:br>
              <a:rPr lang="en-GB" sz="3200" dirty="0">
                <a:solidFill>
                  <a:srgbClr val="FFFF00"/>
                </a:solidFill>
              </a:rPr>
            </a:br>
            <a:r>
              <a:rPr lang="en-GB" sz="3200" dirty="0">
                <a:solidFill>
                  <a:srgbClr val="FFFF00"/>
                </a:solidFill>
              </a:rPr>
              <a:t>of Persons with Disability (UNCRPD)</a:t>
            </a:r>
          </a:p>
        </p:txBody>
      </p:sp>
      <p:sp>
        <p:nvSpPr>
          <p:cNvPr id="3" name="Content Placeholder 2">
            <a:extLst>
              <a:ext uri="{FF2B5EF4-FFF2-40B4-BE49-F238E27FC236}">
                <a16:creationId xmlns:a16="http://schemas.microsoft.com/office/drawing/2014/main" id="{AD5ABEC4-E70E-1AF0-6F03-1B5A88D0C94D}"/>
              </a:ext>
            </a:extLst>
          </p:cNvPr>
          <p:cNvSpPr>
            <a:spLocks noGrp="1"/>
          </p:cNvSpPr>
          <p:nvPr>
            <p:ph idx="1"/>
          </p:nvPr>
        </p:nvSpPr>
        <p:spPr>
          <a:xfrm>
            <a:off x="1012850" y="1679029"/>
            <a:ext cx="7992888" cy="4533254"/>
          </a:xfrm>
        </p:spPr>
        <p:txBody>
          <a:bodyPr/>
          <a:lstStyle/>
          <a:p>
            <a:pPr marL="0" indent="0">
              <a:spcBef>
                <a:spcPts val="2400"/>
              </a:spcBef>
              <a:buNone/>
            </a:pPr>
            <a:r>
              <a:rPr lang="en-GB" sz="2800" dirty="0">
                <a:solidFill>
                  <a:srgbClr val="9999FF"/>
                </a:solidFill>
                <a:latin typeface="Arial" panose="020B0604020202020204" pitchFamily="34" charset="0"/>
                <a:cs typeface="Arial" panose="020B0604020202020204" pitchFamily="34" charset="0"/>
              </a:rPr>
              <a:t>Purpose: </a:t>
            </a:r>
          </a:p>
          <a:p>
            <a:pPr marL="0" indent="0">
              <a:spcBef>
                <a:spcPts val="1200"/>
              </a:spcBef>
              <a:buNone/>
            </a:pPr>
            <a:r>
              <a:rPr lang="en-GB" sz="2400" dirty="0">
                <a:solidFill>
                  <a:schemeClr val="bg1"/>
                </a:solidFill>
                <a:latin typeface="Arial" panose="020B0604020202020204" pitchFamily="34" charset="0"/>
                <a:cs typeface="Arial" panose="020B0604020202020204" pitchFamily="34" charset="0"/>
              </a:rPr>
              <a:t>To promote, protect and ensure the full and equal enjoyment of all human rights and fundamental freedoms by all persons with disabilities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and to promote respect for their inherent dignity.</a:t>
            </a:r>
          </a:p>
          <a:p>
            <a:pPr marL="0" indent="0">
              <a:spcBef>
                <a:spcPts val="1800"/>
              </a:spcBef>
              <a:buNone/>
            </a:pPr>
            <a:r>
              <a:rPr lang="en-US" sz="2400" dirty="0">
                <a:solidFill>
                  <a:srgbClr val="FFFF00"/>
                </a:solidFill>
                <a:latin typeface="Arial" panose="020B0604020202020204" pitchFamily="34" charset="0"/>
                <a:cs typeface="Arial" panose="020B0604020202020204" pitchFamily="34" charset="0"/>
              </a:rPr>
              <a:t>Adopted by UN on 13.12.06, in force from 03.05.08.  </a:t>
            </a:r>
          </a:p>
          <a:p>
            <a:pPr marL="0" indent="0">
              <a:spcBef>
                <a:spcPts val="0"/>
              </a:spcBef>
              <a:buNone/>
            </a:pPr>
            <a:r>
              <a:rPr lang="en-US" sz="2400" dirty="0">
                <a:solidFill>
                  <a:srgbClr val="FFFF00"/>
                </a:solidFill>
                <a:latin typeface="Arial" panose="020B0604020202020204" pitchFamily="34" charset="0"/>
                <a:cs typeface="Arial" panose="020B0604020202020204" pitchFamily="34" charset="0"/>
              </a:rPr>
              <a:t>(The UK signed on 30.03.07 and ratified on 08.06.09)</a:t>
            </a:r>
            <a:endParaRPr lang="en-GB" sz="2400" dirty="0">
              <a:solidFill>
                <a:srgbClr val="FFFF00"/>
              </a:solidFill>
              <a:latin typeface="Arial" panose="020B0604020202020204" pitchFamily="34" charset="0"/>
              <a:cs typeface="Arial" panose="020B0604020202020204" pitchFamily="34" charset="0"/>
            </a:endParaRPr>
          </a:p>
          <a:p>
            <a:pPr marL="0" indent="0">
              <a:spcBef>
                <a:spcPts val="1800"/>
              </a:spcBef>
              <a:buNone/>
            </a:pPr>
            <a:r>
              <a:rPr lang="en-US" sz="2400" dirty="0">
                <a:solidFill>
                  <a:schemeClr val="bg1"/>
                </a:solidFill>
                <a:latin typeface="Arial" panose="020B0604020202020204" pitchFamily="34" charset="0"/>
                <a:cs typeface="Arial" panose="020B0604020202020204" pitchFamily="34" charset="0"/>
              </a:rPr>
              <a:t>Focus on Art. </a:t>
            </a:r>
            <a:r>
              <a:rPr lang="en-US" sz="2400" dirty="0">
                <a:solidFill>
                  <a:srgbClr val="9999FF"/>
                </a:solidFill>
                <a:latin typeface="Arial" panose="020B0604020202020204" pitchFamily="34" charset="0"/>
                <a:cs typeface="Arial" panose="020B0604020202020204" pitchFamily="34" charset="0"/>
              </a:rPr>
              <a:t>27 Work &amp; Employment </a:t>
            </a:r>
            <a:r>
              <a:rPr lang="en-US" sz="2400" dirty="0">
                <a:solidFill>
                  <a:schemeClr val="bg1"/>
                </a:solidFill>
                <a:latin typeface="Arial" panose="020B0604020202020204" pitchFamily="34" charset="0"/>
                <a:cs typeface="Arial" panose="020B0604020202020204" pitchFamily="34" charset="0"/>
              </a:rPr>
              <a:t>but see also 24. on Education, 25. Health, 26. Habilitation &amp; Rehabilitation.</a:t>
            </a:r>
          </a:p>
          <a:p>
            <a:pPr marL="0" indent="0">
              <a:buNone/>
            </a:pPr>
            <a:r>
              <a:rPr lang="en-GB" sz="2400" dirty="0">
                <a:solidFill>
                  <a:schemeClr val="bg1"/>
                </a:solidFill>
                <a:latin typeface="Arial" panose="020B0604020202020204" pitchFamily="34" charset="0"/>
                <a:cs typeface="Arial" panose="020B0604020202020204" pitchFamily="34" charset="0"/>
              </a:rPr>
              <a:t>                       </a:t>
            </a:r>
            <a:r>
              <a:rPr lang="en-GB" sz="2800" dirty="0">
                <a:solidFill>
                  <a:schemeClr val="bg1"/>
                </a:solidFill>
              </a:rPr>
              <a:t>                                                </a:t>
            </a:r>
            <a:r>
              <a:rPr lang="en-GB" sz="2800" dirty="0">
                <a:solidFill>
                  <a:srgbClr val="FFFF00"/>
                </a:solidFill>
              </a:rPr>
              <a:t>…. cont. </a:t>
            </a:r>
          </a:p>
        </p:txBody>
      </p:sp>
    </p:spTree>
    <p:extLst>
      <p:ext uri="{BB962C8B-B14F-4D97-AF65-F5344CB8AC3E}">
        <p14:creationId xmlns:p14="http://schemas.microsoft.com/office/powerpoint/2010/main" val="4218665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398B9-A571-F13A-1371-3CDBA6F380F9}"/>
              </a:ext>
            </a:extLst>
          </p:cNvPr>
          <p:cNvSpPr>
            <a:spLocks noGrp="1"/>
          </p:cNvSpPr>
          <p:nvPr>
            <p:ph type="title"/>
          </p:nvPr>
        </p:nvSpPr>
        <p:spPr>
          <a:xfrm>
            <a:off x="116680" y="598909"/>
            <a:ext cx="10001250" cy="795338"/>
          </a:xfrm>
        </p:spPr>
        <p:txBody>
          <a:bodyPr/>
          <a:lstStyle/>
          <a:p>
            <a:r>
              <a:rPr lang="en-GB" sz="3600" dirty="0">
                <a:solidFill>
                  <a:srgbClr val="FFFF00"/>
                </a:solidFill>
              </a:rPr>
              <a:t>All examples: DD concerns by Context  </a:t>
            </a:r>
          </a:p>
        </p:txBody>
      </p:sp>
      <p:graphicFrame>
        <p:nvGraphicFramePr>
          <p:cNvPr id="6" name="Content Placeholder 5">
            <a:extLst>
              <a:ext uri="{FF2B5EF4-FFF2-40B4-BE49-F238E27FC236}">
                <a16:creationId xmlns:a16="http://schemas.microsoft.com/office/drawing/2014/main" id="{21F8FE8D-AD52-FF73-193C-8EA6FD1D659C}"/>
              </a:ext>
            </a:extLst>
          </p:cNvPr>
          <p:cNvGraphicFramePr>
            <a:graphicFrameLocks noGrp="1"/>
          </p:cNvGraphicFramePr>
          <p:nvPr>
            <p:ph idx="1"/>
            <p:extLst>
              <p:ext uri="{D42A27DB-BD31-4B8C-83A1-F6EECF244321}">
                <p14:modId xmlns:p14="http://schemas.microsoft.com/office/powerpoint/2010/main" val="2658008552"/>
              </p:ext>
            </p:extLst>
          </p:nvPr>
        </p:nvGraphicFramePr>
        <p:xfrm>
          <a:off x="868833" y="1317626"/>
          <a:ext cx="8496945" cy="46818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544452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D19CA-5A67-F9EE-3FB7-2E66B92264FF}"/>
              </a:ext>
            </a:extLst>
          </p:cNvPr>
          <p:cNvSpPr>
            <a:spLocks noGrp="1"/>
          </p:cNvSpPr>
          <p:nvPr>
            <p:ph type="title"/>
          </p:nvPr>
        </p:nvSpPr>
        <p:spPr>
          <a:xfrm>
            <a:off x="116681" y="454893"/>
            <a:ext cx="10001250" cy="795338"/>
          </a:xfrm>
        </p:spPr>
        <p:txBody>
          <a:bodyPr/>
          <a:lstStyle/>
          <a:p>
            <a:r>
              <a:rPr lang="en-GB" dirty="0">
                <a:solidFill>
                  <a:srgbClr val="FFFF00"/>
                </a:solidFill>
              </a:rPr>
              <a:t>Education &amp; Training: Context</a:t>
            </a:r>
          </a:p>
        </p:txBody>
      </p:sp>
      <p:graphicFrame>
        <p:nvGraphicFramePr>
          <p:cNvPr id="4" name="Content Placeholder 3">
            <a:extLst>
              <a:ext uri="{FF2B5EF4-FFF2-40B4-BE49-F238E27FC236}">
                <a16:creationId xmlns:a16="http://schemas.microsoft.com/office/drawing/2014/main" id="{2161DC44-0F83-806D-7B59-D83540F98C3C}"/>
              </a:ext>
            </a:extLst>
          </p:cNvPr>
          <p:cNvGraphicFramePr>
            <a:graphicFrameLocks noGrp="1"/>
          </p:cNvGraphicFramePr>
          <p:nvPr>
            <p:ph idx="1"/>
            <p:extLst>
              <p:ext uri="{D42A27DB-BD31-4B8C-83A1-F6EECF244321}">
                <p14:modId xmlns:p14="http://schemas.microsoft.com/office/powerpoint/2010/main" val="1545477888"/>
              </p:ext>
            </p:extLst>
          </p:nvPr>
        </p:nvGraphicFramePr>
        <p:xfrm>
          <a:off x="1228875" y="1535013"/>
          <a:ext cx="7776865" cy="4248474"/>
        </p:xfrm>
        <a:graphic>
          <a:graphicData uri="http://schemas.openxmlformats.org/drawingml/2006/table">
            <a:tbl>
              <a:tblPr firstRow="1" bandRow="1">
                <a:tableStyleId>{5C22544A-7EE6-4342-B048-85BDC9FD1C3A}</a:tableStyleId>
              </a:tblPr>
              <a:tblGrid>
                <a:gridCol w="2732407">
                  <a:extLst>
                    <a:ext uri="{9D8B030D-6E8A-4147-A177-3AD203B41FA5}">
                      <a16:colId xmlns:a16="http://schemas.microsoft.com/office/drawing/2014/main" val="1110477868"/>
                    </a:ext>
                  </a:extLst>
                </a:gridCol>
                <a:gridCol w="1950654">
                  <a:extLst>
                    <a:ext uri="{9D8B030D-6E8A-4147-A177-3AD203B41FA5}">
                      <a16:colId xmlns:a16="http://schemas.microsoft.com/office/drawing/2014/main" val="1650102191"/>
                    </a:ext>
                  </a:extLst>
                </a:gridCol>
                <a:gridCol w="1573108">
                  <a:extLst>
                    <a:ext uri="{9D8B030D-6E8A-4147-A177-3AD203B41FA5}">
                      <a16:colId xmlns:a16="http://schemas.microsoft.com/office/drawing/2014/main" val="1262374235"/>
                    </a:ext>
                  </a:extLst>
                </a:gridCol>
                <a:gridCol w="1520696">
                  <a:extLst>
                    <a:ext uri="{9D8B030D-6E8A-4147-A177-3AD203B41FA5}">
                      <a16:colId xmlns:a16="http://schemas.microsoft.com/office/drawing/2014/main" val="2859536053"/>
                    </a:ext>
                  </a:extLst>
                </a:gridCol>
              </a:tblGrid>
              <a:tr h="708079">
                <a:tc>
                  <a:txBody>
                    <a:bodyPr/>
                    <a:lstStyle/>
                    <a:p>
                      <a:pPr algn="ctr"/>
                      <a:r>
                        <a:rPr lang="en-GB" sz="2400" dirty="0">
                          <a:solidFill>
                            <a:srgbClr val="800000"/>
                          </a:solidFill>
                          <a:latin typeface="Arial" panose="020B0604020202020204" pitchFamily="34" charset="0"/>
                          <a:cs typeface="Arial" panose="020B0604020202020204" pitchFamily="34" charset="0"/>
                        </a:rPr>
                        <a:t>Example Context </a:t>
                      </a:r>
                    </a:p>
                  </a:txBody>
                  <a:tcPr/>
                </a:tc>
                <a:tc>
                  <a:txBody>
                    <a:bodyPr/>
                    <a:lstStyle/>
                    <a:p>
                      <a:pPr algn="ctr"/>
                      <a:r>
                        <a:rPr lang="en-GB" sz="2400" dirty="0" err="1">
                          <a:solidFill>
                            <a:srgbClr val="800000"/>
                          </a:solidFill>
                          <a:latin typeface="Arial" panose="020B0604020202020204" pitchFamily="34" charset="0"/>
                          <a:cs typeface="Arial" panose="020B0604020202020204" pitchFamily="34" charset="0"/>
                        </a:rPr>
                        <a:t>Psychol</a:t>
                      </a:r>
                      <a:endParaRPr lang="en-GB" sz="2400" dirty="0">
                        <a:solidFill>
                          <a:srgbClr val="800000"/>
                        </a:solidFill>
                        <a:latin typeface="Arial" panose="020B0604020202020204" pitchFamily="34" charset="0"/>
                        <a:cs typeface="Arial" panose="020B0604020202020204" pitchFamily="34" charset="0"/>
                      </a:endParaRP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Other </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Total </a:t>
                      </a:r>
                    </a:p>
                  </a:txBody>
                  <a:tcPr/>
                </a:tc>
                <a:extLst>
                  <a:ext uri="{0D108BD9-81ED-4DB2-BD59-A6C34878D82A}">
                    <a16:rowId xmlns:a16="http://schemas.microsoft.com/office/drawing/2014/main" val="2875339181"/>
                  </a:ext>
                </a:extLst>
              </a:tr>
              <a:tr h="708079">
                <a:tc>
                  <a:txBody>
                    <a:bodyPr/>
                    <a:lstStyle/>
                    <a:p>
                      <a:r>
                        <a:rPr lang="en-GB" sz="2400" dirty="0">
                          <a:latin typeface="Arial" panose="020B0604020202020204" pitchFamily="34" charset="0"/>
                          <a:cs typeface="Arial" panose="020B0604020202020204" pitchFamily="34" charset="0"/>
                        </a:rPr>
                        <a:t>U/G or PG</a:t>
                      </a:r>
                    </a:p>
                  </a:txBody>
                  <a:tcPr/>
                </a:tc>
                <a:tc>
                  <a:txBody>
                    <a:bodyPr/>
                    <a:lstStyle/>
                    <a:p>
                      <a:pPr algn="ctr"/>
                      <a:r>
                        <a:rPr lang="en-GB" sz="2400" dirty="0">
                          <a:latin typeface="Arial" panose="020B0604020202020204" pitchFamily="34" charset="0"/>
                          <a:cs typeface="Arial" panose="020B0604020202020204" pitchFamily="34" charset="0"/>
                        </a:rPr>
                        <a:t>1</a:t>
                      </a:r>
                    </a:p>
                  </a:txBody>
                  <a:tcPr/>
                </a:tc>
                <a:tc>
                  <a:txBody>
                    <a:bodyPr/>
                    <a:lstStyle/>
                    <a:p>
                      <a:pPr algn="ctr"/>
                      <a:r>
                        <a:rPr lang="en-GB" sz="2400" dirty="0">
                          <a:latin typeface="Arial" panose="020B0604020202020204" pitchFamily="34" charset="0"/>
                          <a:cs typeface="Arial" panose="020B0604020202020204" pitchFamily="34" charset="0"/>
                        </a:rPr>
                        <a:t>2</a:t>
                      </a:r>
                    </a:p>
                  </a:txBody>
                  <a:tcPr/>
                </a:tc>
                <a:tc>
                  <a:txBody>
                    <a:bodyPr/>
                    <a:lstStyle/>
                    <a:p>
                      <a:pPr algn="ctr"/>
                      <a:r>
                        <a:rPr lang="en-GB" sz="2400" dirty="0">
                          <a:latin typeface="Arial" panose="020B0604020202020204" pitchFamily="34" charset="0"/>
                          <a:cs typeface="Arial" panose="020B0604020202020204" pitchFamily="34" charset="0"/>
                        </a:rPr>
                        <a:t>3</a:t>
                      </a:r>
                    </a:p>
                  </a:txBody>
                  <a:tcPr/>
                </a:tc>
                <a:extLst>
                  <a:ext uri="{0D108BD9-81ED-4DB2-BD59-A6C34878D82A}">
                    <a16:rowId xmlns:a16="http://schemas.microsoft.com/office/drawing/2014/main" val="1946479795"/>
                  </a:ext>
                </a:extLst>
              </a:tr>
              <a:tr h="708079">
                <a:tc>
                  <a:txBody>
                    <a:bodyPr/>
                    <a:lstStyle/>
                    <a:p>
                      <a:r>
                        <a:rPr lang="en-GB" sz="2400" dirty="0">
                          <a:latin typeface="Arial" panose="020B0604020202020204" pitchFamily="34" charset="0"/>
                          <a:cs typeface="Arial" panose="020B0604020202020204" pitchFamily="34" charset="0"/>
                        </a:rPr>
                        <a:t>Postgraduate</a:t>
                      </a:r>
                    </a:p>
                  </a:txBody>
                  <a:tcPr/>
                </a:tc>
                <a:tc>
                  <a:txBody>
                    <a:bodyPr/>
                    <a:lstStyle/>
                    <a:p>
                      <a:pPr algn="ctr"/>
                      <a:r>
                        <a:rPr lang="en-GB" sz="2400" dirty="0">
                          <a:latin typeface="Arial" panose="020B0604020202020204" pitchFamily="34" charset="0"/>
                          <a:cs typeface="Arial" panose="020B0604020202020204" pitchFamily="34" charset="0"/>
                        </a:rPr>
                        <a:t>3</a:t>
                      </a:r>
                    </a:p>
                  </a:txBody>
                  <a:tcPr/>
                </a:tc>
                <a:tc>
                  <a:txBody>
                    <a:bodyPr/>
                    <a:lstStyle/>
                    <a:p>
                      <a:pPr algn="ctr"/>
                      <a:r>
                        <a:rPr lang="en-GB" sz="2400" dirty="0">
                          <a:latin typeface="Arial" panose="020B0604020202020204" pitchFamily="34" charset="0"/>
                          <a:cs typeface="Arial" panose="020B0604020202020204" pitchFamily="34" charset="0"/>
                        </a:rPr>
                        <a:t>0</a:t>
                      </a:r>
                    </a:p>
                  </a:txBody>
                  <a:tcPr/>
                </a:tc>
                <a:tc>
                  <a:txBody>
                    <a:bodyPr/>
                    <a:lstStyle/>
                    <a:p>
                      <a:pPr algn="ctr"/>
                      <a:r>
                        <a:rPr lang="en-GB" sz="2400" dirty="0">
                          <a:latin typeface="Arial" panose="020B0604020202020204" pitchFamily="34" charset="0"/>
                          <a:cs typeface="Arial" panose="020B0604020202020204" pitchFamily="34" charset="0"/>
                        </a:rPr>
                        <a:t>3</a:t>
                      </a:r>
                    </a:p>
                  </a:txBody>
                  <a:tcPr/>
                </a:tc>
                <a:extLst>
                  <a:ext uri="{0D108BD9-81ED-4DB2-BD59-A6C34878D82A}">
                    <a16:rowId xmlns:a16="http://schemas.microsoft.com/office/drawing/2014/main" val="2052045945"/>
                  </a:ext>
                </a:extLst>
              </a:tr>
              <a:tr h="708079">
                <a:tc>
                  <a:txBody>
                    <a:bodyPr/>
                    <a:lstStyle/>
                    <a:p>
                      <a:r>
                        <a:rPr lang="en-GB" sz="2400" dirty="0">
                          <a:latin typeface="Arial" panose="020B0604020202020204" pitchFamily="34" charset="0"/>
                          <a:cs typeface="Arial" panose="020B0604020202020204" pitchFamily="34" charset="0"/>
                        </a:rPr>
                        <a:t>App. Clin. Train.</a:t>
                      </a:r>
                    </a:p>
                  </a:txBody>
                  <a:tcPr/>
                </a:tc>
                <a:tc>
                  <a:txBody>
                    <a:bodyPr/>
                    <a:lstStyle/>
                    <a:p>
                      <a:pPr algn="ctr"/>
                      <a:r>
                        <a:rPr lang="en-GB" sz="2400" dirty="0">
                          <a:latin typeface="Arial" panose="020B0604020202020204" pitchFamily="34" charset="0"/>
                          <a:cs typeface="Arial" panose="020B0604020202020204" pitchFamily="34" charset="0"/>
                        </a:rPr>
                        <a:t>51</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51</a:t>
                      </a:r>
                    </a:p>
                  </a:txBody>
                  <a:tcPr/>
                </a:tc>
                <a:extLst>
                  <a:ext uri="{0D108BD9-81ED-4DB2-BD59-A6C34878D82A}">
                    <a16:rowId xmlns:a16="http://schemas.microsoft.com/office/drawing/2014/main" val="4293739330"/>
                  </a:ext>
                </a:extLst>
              </a:tr>
              <a:tr h="708079">
                <a:tc>
                  <a:txBody>
                    <a:bodyPr/>
                    <a:lstStyle/>
                    <a:p>
                      <a:r>
                        <a:rPr lang="en-GB" sz="2400" dirty="0">
                          <a:latin typeface="Arial" panose="020B0604020202020204" pitchFamily="34" charset="0"/>
                          <a:cs typeface="Arial" panose="020B0604020202020204" pitchFamily="34" charset="0"/>
                        </a:rPr>
                        <a:t>Clinical Training </a:t>
                      </a:r>
                    </a:p>
                  </a:txBody>
                  <a:tcPr/>
                </a:tc>
                <a:tc>
                  <a:txBody>
                    <a:bodyPr/>
                    <a:lstStyle/>
                    <a:p>
                      <a:pPr algn="ctr"/>
                      <a:r>
                        <a:rPr lang="en-GB" sz="2400" dirty="0">
                          <a:latin typeface="Arial" panose="020B0604020202020204" pitchFamily="34" charset="0"/>
                          <a:cs typeface="Arial" panose="020B0604020202020204" pitchFamily="34" charset="0"/>
                        </a:rPr>
                        <a:t>260</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260</a:t>
                      </a:r>
                    </a:p>
                  </a:txBody>
                  <a:tcPr/>
                </a:tc>
                <a:extLst>
                  <a:ext uri="{0D108BD9-81ED-4DB2-BD59-A6C34878D82A}">
                    <a16:rowId xmlns:a16="http://schemas.microsoft.com/office/drawing/2014/main" val="1474802432"/>
                  </a:ext>
                </a:extLst>
              </a:tr>
              <a:tr h="708079">
                <a:tc>
                  <a:txBody>
                    <a:bodyPr/>
                    <a:lstStyle/>
                    <a:p>
                      <a:r>
                        <a:rPr lang="en-GB" sz="2400" b="1" dirty="0">
                          <a:solidFill>
                            <a:schemeClr val="tx1"/>
                          </a:solidFill>
                          <a:latin typeface="Arial" panose="020B0604020202020204" pitchFamily="34" charset="0"/>
                          <a:cs typeface="Arial" panose="020B0604020202020204" pitchFamily="34" charset="0"/>
                        </a:rPr>
                        <a:t>All Ed &amp;T</a:t>
                      </a:r>
                    </a:p>
                  </a:txBody>
                  <a:tcPr/>
                </a:tc>
                <a:tc>
                  <a:txBody>
                    <a:bodyPr/>
                    <a:lstStyle/>
                    <a:p>
                      <a:pPr algn="ctr"/>
                      <a:r>
                        <a:rPr lang="en-GB" sz="2400" b="1" dirty="0">
                          <a:latin typeface="Arial" panose="020B0604020202020204" pitchFamily="34" charset="0"/>
                          <a:cs typeface="Arial" panose="020B0604020202020204" pitchFamily="34" charset="0"/>
                        </a:rPr>
                        <a:t>315</a:t>
                      </a:r>
                    </a:p>
                  </a:txBody>
                  <a:tcPr/>
                </a:tc>
                <a:tc>
                  <a:txBody>
                    <a:bodyPr/>
                    <a:lstStyle/>
                    <a:p>
                      <a:pPr algn="ctr"/>
                      <a:r>
                        <a:rPr lang="en-GB" sz="2400" b="1" dirty="0">
                          <a:latin typeface="Arial" panose="020B0604020202020204" pitchFamily="34" charset="0"/>
                          <a:cs typeface="Arial" panose="020B0604020202020204" pitchFamily="34" charset="0"/>
                        </a:rPr>
                        <a:t>2</a:t>
                      </a:r>
                    </a:p>
                  </a:txBody>
                  <a:tcPr/>
                </a:tc>
                <a:tc>
                  <a:txBody>
                    <a:bodyPr/>
                    <a:lstStyle/>
                    <a:p>
                      <a:pPr algn="ctr"/>
                      <a:r>
                        <a:rPr lang="en-GB" sz="2400" b="1" dirty="0">
                          <a:latin typeface="Arial" panose="020B0604020202020204" pitchFamily="34" charset="0"/>
                          <a:cs typeface="Arial" panose="020B0604020202020204" pitchFamily="34" charset="0"/>
                        </a:rPr>
                        <a:t>317</a:t>
                      </a:r>
                    </a:p>
                  </a:txBody>
                  <a:tcPr/>
                </a:tc>
                <a:extLst>
                  <a:ext uri="{0D108BD9-81ED-4DB2-BD59-A6C34878D82A}">
                    <a16:rowId xmlns:a16="http://schemas.microsoft.com/office/drawing/2014/main" val="1519681431"/>
                  </a:ext>
                </a:extLst>
              </a:tr>
            </a:tbl>
          </a:graphicData>
        </a:graphic>
      </p:graphicFrame>
    </p:spTree>
    <p:extLst>
      <p:ext uri="{BB962C8B-B14F-4D97-AF65-F5344CB8AC3E}">
        <p14:creationId xmlns:p14="http://schemas.microsoft.com/office/powerpoint/2010/main" val="10465807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116681" y="598909"/>
            <a:ext cx="10001250" cy="795338"/>
          </a:xfrm>
        </p:spPr>
        <p:txBody>
          <a:bodyPr/>
          <a:lstStyle/>
          <a:p>
            <a:r>
              <a:rPr lang="en-GB" sz="3600" dirty="0">
                <a:solidFill>
                  <a:srgbClr val="FFFF00"/>
                </a:solidFill>
                <a:latin typeface="Arial" panose="020B0604020202020204" pitchFamily="34" charset="0"/>
                <a:cs typeface="Arial" panose="020B0604020202020204" pitchFamily="34" charset="0"/>
              </a:rPr>
              <a:t>App. </a:t>
            </a:r>
            <a:r>
              <a:rPr lang="en-GB" sz="3600" dirty="0" err="1">
                <a:solidFill>
                  <a:srgbClr val="FFFF00"/>
                </a:solidFill>
                <a:latin typeface="Arial" panose="020B0604020202020204" pitchFamily="34" charset="0"/>
                <a:cs typeface="Arial" panose="020B0604020202020204" pitchFamily="34" charset="0"/>
              </a:rPr>
              <a:t>Clin.Train</a:t>
            </a:r>
            <a:r>
              <a:rPr lang="en-GB" sz="3600" dirty="0">
                <a:solidFill>
                  <a:srgbClr val="FFFF00"/>
                </a:solidFill>
                <a:latin typeface="Arial" panose="020B0604020202020204" pitchFamily="34" charset="0"/>
                <a:cs typeface="Arial" panose="020B0604020202020204" pitchFamily="34" charset="0"/>
              </a:rPr>
              <a:t>. DD + related concerns</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1374158824"/>
              </p:ext>
            </p:extLst>
          </p:nvPr>
        </p:nvGraphicFramePr>
        <p:xfrm>
          <a:off x="1012850" y="1831756"/>
          <a:ext cx="8208912" cy="452779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B612749C-3D04-6E9B-75FF-EB637AE4C633}"/>
              </a:ext>
            </a:extLst>
          </p:cNvPr>
          <p:cNvSpPr txBox="1"/>
          <p:nvPr/>
        </p:nvSpPr>
        <p:spPr>
          <a:xfrm>
            <a:off x="3029074" y="1246981"/>
            <a:ext cx="4824536"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Number of examples (n=51)</a:t>
            </a:r>
          </a:p>
        </p:txBody>
      </p:sp>
    </p:spTree>
    <p:extLst>
      <p:ext uri="{BB962C8B-B14F-4D97-AF65-F5344CB8AC3E}">
        <p14:creationId xmlns:p14="http://schemas.microsoft.com/office/powerpoint/2010/main" val="5725503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116681" y="633289"/>
            <a:ext cx="10001250" cy="795338"/>
          </a:xfrm>
        </p:spPr>
        <p:txBody>
          <a:bodyPr/>
          <a:lstStyle/>
          <a:p>
            <a:r>
              <a:rPr lang="en-GB" sz="3600" dirty="0">
                <a:solidFill>
                  <a:srgbClr val="FFFF00"/>
                </a:solidFill>
              </a:rPr>
              <a:t>Clin. Train. DD + related concerns</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4152804750"/>
              </p:ext>
            </p:extLst>
          </p:nvPr>
        </p:nvGraphicFramePr>
        <p:xfrm>
          <a:off x="1156866" y="1679029"/>
          <a:ext cx="8023398"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C5086D8A-94CF-49CF-03BD-3626D3FD9ECA}"/>
              </a:ext>
            </a:extLst>
          </p:cNvPr>
          <p:cNvSpPr txBox="1"/>
          <p:nvPr/>
        </p:nvSpPr>
        <p:spPr>
          <a:xfrm>
            <a:off x="2900313" y="1322239"/>
            <a:ext cx="4536504" cy="52322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Number of examples (n=260)</a:t>
            </a:r>
          </a:p>
        </p:txBody>
      </p:sp>
    </p:spTree>
    <p:extLst>
      <p:ext uri="{BB962C8B-B14F-4D97-AF65-F5344CB8AC3E}">
        <p14:creationId xmlns:p14="http://schemas.microsoft.com/office/powerpoint/2010/main" val="2510814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D19CA-5A67-F9EE-3FB7-2E66B92264FF}"/>
              </a:ext>
            </a:extLst>
          </p:cNvPr>
          <p:cNvSpPr>
            <a:spLocks noGrp="1"/>
          </p:cNvSpPr>
          <p:nvPr>
            <p:ph type="title"/>
          </p:nvPr>
        </p:nvSpPr>
        <p:spPr>
          <a:xfrm>
            <a:off x="116681" y="454893"/>
            <a:ext cx="10001250" cy="795338"/>
          </a:xfrm>
        </p:spPr>
        <p:txBody>
          <a:bodyPr/>
          <a:lstStyle/>
          <a:p>
            <a:r>
              <a:rPr lang="en-GB" sz="4000" dirty="0">
                <a:solidFill>
                  <a:srgbClr val="FFFF00"/>
                </a:solidFill>
              </a:rPr>
              <a:t>Clinical Practice: Context</a:t>
            </a:r>
          </a:p>
        </p:txBody>
      </p:sp>
      <p:graphicFrame>
        <p:nvGraphicFramePr>
          <p:cNvPr id="4" name="Content Placeholder 3">
            <a:extLst>
              <a:ext uri="{FF2B5EF4-FFF2-40B4-BE49-F238E27FC236}">
                <a16:creationId xmlns:a16="http://schemas.microsoft.com/office/drawing/2014/main" id="{2161DC44-0F83-806D-7B59-D83540F98C3C}"/>
              </a:ext>
            </a:extLst>
          </p:cNvPr>
          <p:cNvGraphicFramePr>
            <a:graphicFrameLocks noGrp="1"/>
          </p:cNvGraphicFramePr>
          <p:nvPr>
            <p:ph idx="1"/>
            <p:extLst>
              <p:ext uri="{D42A27DB-BD31-4B8C-83A1-F6EECF244321}">
                <p14:modId xmlns:p14="http://schemas.microsoft.com/office/powerpoint/2010/main" val="4094316436"/>
              </p:ext>
            </p:extLst>
          </p:nvPr>
        </p:nvGraphicFramePr>
        <p:xfrm>
          <a:off x="1156866" y="1426999"/>
          <a:ext cx="7920880" cy="4428496"/>
        </p:xfrm>
        <a:graphic>
          <a:graphicData uri="http://schemas.openxmlformats.org/drawingml/2006/table">
            <a:tbl>
              <a:tblPr firstRow="1" bandRow="1">
                <a:tableStyleId>{5C22544A-7EE6-4342-B048-85BDC9FD1C3A}</a:tableStyleId>
              </a:tblPr>
              <a:tblGrid>
                <a:gridCol w="3240360">
                  <a:extLst>
                    <a:ext uri="{9D8B030D-6E8A-4147-A177-3AD203B41FA5}">
                      <a16:colId xmlns:a16="http://schemas.microsoft.com/office/drawing/2014/main" val="1110477868"/>
                    </a:ext>
                  </a:extLst>
                </a:gridCol>
                <a:gridCol w="2134524">
                  <a:extLst>
                    <a:ext uri="{9D8B030D-6E8A-4147-A177-3AD203B41FA5}">
                      <a16:colId xmlns:a16="http://schemas.microsoft.com/office/drawing/2014/main" val="1650102191"/>
                    </a:ext>
                  </a:extLst>
                </a:gridCol>
                <a:gridCol w="1202277">
                  <a:extLst>
                    <a:ext uri="{9D8B030D-6E8A-4147-A177-3AD203B41FA5}">
                      <a16:colId xmlns:a16="http://schemas.microsoft.com/office/drawing/2014/main" val="1262374235"/>
                    </a:ext>
                  </a:extLst>
                </a:gridCol>
                <a:gridCol w="1343719">
                  <a:extLst>
                    <a:ext uri="{9D8B030D-6E8A-4147-A177-3AD203B41FA5}">
                      <a16:colId xmlns:a16="http://schemas.microsoft.com/office/drawing/2014/main" val="2859536053"/>
                    </a:ext>
                  </a:extLst>
                </a:gridCol>
              </a:tblGrid>
              <a:tr h="553562">
                <a:tc>
                  <a:txBody>
                    <a:bodyPr/>
                    <a:lstStyle/>
                    <a:p>
                      <a:pPr algn="ctr"/>
                      <a:r>
                        <a:rPr lang="en-GB" sz="2400" dirty="0">
                          <a:solidFill>
                            <a:srgbClr val="800000"/>
                          </a:solidFill>
                          <a:latin typeface="Arial" panose="020B0604020202020204" pitchFamily="34" charset="0"/>
                          <a:cs typeface="Arial" panose="020B0604020202020204" pitchFamily="34" charset="0"/>
                        </a:rPr>
                        <a:t>Example Context </a:t>
                      </a:r>
                    </a:p>
                  </a:txBody>
                  <a:tcPr/>
                </a:tc>
                <a:tc>
                  <a:txBody>
                    <a:bodyPr/>
                    <a:lstStyle/>
                    <a:p>
                      <a:pPr algn="ctr"/>
                      <a:r>
                        <a:rPr lang="en-GB" sz="2400" dirty="0" err="1">
                          <a:solidFill>
                            <a:srgbClr val="800000"/>
                          </a:solidFill>
                          <a:latin typeface="Arial" panose="020B0604020202020204" pitchFamily="34" charset="0"/>
                          <a:cs typeface="Arial" panose="020B0604020202020204" pitchFamily="34" charset="0"/>
                        </a:rPr>
                        <a:t>Psychol</a:t>
                      </a:r>
                      <a:r>
                        <a:rPr lang="en-GB" sz="2400" dirty="0">
                          <a:solidFill>
                            <a:srgbClr val="800000"/>
                          </a:solidFill>
                          <a:latin typeface="Arial" panose="020B0604020202020204" pitchFamily="34" charset="0"/>
                          <a:cs typeface="Arial" panose="020B0604020202020204" pitchFamily="34" charset="0"/>
                        </a:rPr>
                        <a:t>/NHS </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Other </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Total </a:t>
                      </a:r>
                    </a:p>
                  </a:txBody>
                  <a:tcPr/>
                </a:tc>
                <a:extLst>
                  <a:ext uri="{0D108BD9-81ED-4DB2-BD59-A6C34878D82A}">
                    <a16:rowId xmlns:a16="http://schemas.microsoft.com/office/drawing/2014/main" val="2875339181"/>
                  </a:ext>
                </a:extLst>
              </a:tr>
              <a:tr h="553562">
                <a:tc>
                  <a:txBody>
                    <a:bodyPr/>
                    <a:lstStyle/>
                    <a:p>
                      <a:r>
                        <a:rPr lang="en-GB" sz="2400" dirty="0">
                          <a:latin typeface="Arial" panose="020B0604020202020204" pitchFamily="34" charset="0"/>
                          <a:cs typeface="Arial" panose="020B0604020202020204" pitchFamily="34" charset="0"/>
                        </a:rPr>
                        <a:t>Benefits Assess.</a:t>
                      </a:r>
                    </a:p>
                  </a:txBody>
                  <a:tcPr/>
                </a:tc>
                <a:tc>
                  <a:txBody>
                    <a:bodyPr/>
                    <a:lstStyle/>
                    <a:p>
                      <a:pPr algn="ctr"/>
                      <a:r>
                        <a:rPr lang="en-GB" sz="2400" dirty="0">
                          <a:latin typeface="Arial" panose="020B0604020202020204" pitchFamily="34" charset="0"/>
                          <a:cs typeface="Arial" panose="020B0604020202020204" pitchFamily="34" charset="0"/>
                        </a:rPr>
                        <a:t>25+</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25+</a:t>
                      </a:r>
                    </a:p>
                  </a:txBody>
                  <a:tcPr/>
                </a:tc>
                <a:extLst>
                  <a:ext uri="{0D108BD9-81ED-4DB2-BD59-A6C34878D82A}">
                    <a16:rowId xmlns:a16="http://schemas.microsoft.com/office/drawing/2014/main" val="4293739330"/>
                  </a:ext>
                </a:extLst>
              </a:tr>
              <a:tr h="553562">
                <a:tc>
                  <a:txBody>
                    <a:bodyPr/>
                    <a:lstStyle/>
                    <a:p>
                      <a:r>
                        <a:rPr lang="en-GB" sz="2400" dirty="0">
                          <a:latin typeface="Arial" panose="020B0604020202020204" pitchFamily="34" charset="0"/>
                          <a:cs typeface="Arial" panose="020B0604020202020204" pitchFamily="34" charset="0"/>
                        </a:rPr>
                        <a:t>COVID Lockdown</a:t>
                      </a:r>
                    </a:p>
                  </a:txBody>
                  <a:tcPr/>
                </a:tc>
                <a:tc>
                  <a:txBody>
                    <a:bodyPr/>
                    <a:lstStyle/>
                    <a:p>
                      <a:pPr algn="ctr"/>
                      <a:r>
                        <a:rPr lang="en-GB" sz="2400" dirty="0">
                          <a:latin typeface="Arial" panose="020B0604020202020204" pitchFamily="34" charset="0"/>
                          <a:cs typeface="Arial" panose="020B0604020202020204" pitchFamily="34" charset="0"/>
                        </a:rPr>
                        <a:t>21+</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21+</a:t>
                      </a:r>
                    </a:p>
                  </a:txBody>
                  <a:tcPr/>
                </a:tc>
                <a:extLst>
                  <a:ext uri="{0D108BD9-81ED-4DB2-BD59-A6C34878D82A}">
                    <a16:rowId xmlns:a16="http://schemas.microsoft.com/office/drawing/2014/main" val="1474802432"/>
                  </a:ext>
                </a:extLst>
              </a:tr>
              <a:tr h="553562">
                <a:tc>
                  <a:txBody>
                    <a:bodyPr/>
                    <a:lstStyle/>
                    <a:p>
                      <a:r>
                        <a:rPr lang="en-GB" sz="2400" dirty="0">
                          <a:latin typeface="Arial" panose="020B0604020202020204" pitchFamily="34" charset="0"/>
                          <a:cs typeface="Arial" panose="020B0604020202020204" pitchFamily="34" charset="0"/>
                        </a:rPr>
                        <a:t>NHS Service provision</a:t>
                      </a:r>
                    </a:p>
                  </a:txBody>
                  <a:tcPr/>
                </a:tc>
                <a:tc>
                  <a:txBody>
                    <a:bodyPr/>
                    <a:lstStyle/>
                    <a:p>
                      <a:pPr algn="ctr"/>
                      <a:r>
                        <a:rPr lang="en-GB" sz="2400" dirty="0">
                          <a:latin typeface="Arial" panose="020B0604020202020204" pitchFamily="34" charset="0"/>
                          <a:cs typeface="Arial" panose="020B0604020202020204" pitchFamily="34" charset="0"/>
                        </a:rPr>
                        <a:t>17+</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17+</a:t>
                      </a:r>
                    </a:p>
                  </a:txBody>
                  <a:tcPr/>
                </a:tc>
                <a:extLst>
                  <a:ext uri="{0D108BD9-81ED-4DB2-BD59-A6C34878D82A}">
                    <a16:rowId xmlns:a16="http://schemas.microsoft.com/office/drawing/2014/main" val="682320443"/>
                  </a:ext>
                </a:extLst>
              </a:tr>
              <a:tr h="553562">
                <a:tc>
                  <a:txBody>
                    <a:bodyPr/>
                    <a:lstStyle/>
                    <a:p>
                      <a:r>
                        <a:rPr lang="en-GB" sz="2400" dirty="0">
                          <a:latin typeface="Arial" panose="020B0604020202020204" pitchFamily="34" charset="0"/>
                          <a:cs typeface="Arial" panose="020B0604020202020204" pitchFamily="34" charset="0"/>
                        </a:rPr>
                        <a:t>Employer: VR prog. </a:t>
                      </a:r>
                    </a:p>
                  </a:txBody>
                  <a:tcPr/>
                </a:tc>
                <a:tc>
                  <a:txBody>
                    <a:bodyPr/>
                    <a:lstStyle/>
                    <a:p>
                      <a:pPr algn="ctr"/>
                      <a:r>
                        <a:rPr lang="en-GB" sz="2400" dirty="0">
                          <a:latin typeface="Arial" panose="020B0604020202020204" pitchFamily="34" charset="0"/>
                          <a:cs typeface="Arial" panose="020B0604020202020204" pitchFamily="34" charset="0"/>
                        </a:rPr>
                        <a:t>17+</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17+</a:t>
                      </a:r>
                    </a:p>
                  </a:txBody>
                  <a:tcPr/>
                </a:tc>
                <a:extLst>
                  <a:ext uri="{0D108BD9-81ED-4DB2-BD59-A6C34878D82A}">
                    <a16:rowId xmlns:a16="http://schemas.microsoft.com/office/drawing/2014/main" val="1086758864"/>
                  </a:ext>
                </a:extLst>
              </a:tr>
              <a:tr h="553562">
                <a:tc>
                  <a:txBody>
                    <a:bodyPr/>
                    <a:lstStyle/>
                    <a:p>
                      <a:r>
                        <a:rPr lang="en-GB" sz="2400" b="0" dirty="0">
                          <a:solidFill>
                            <a:schemeClr val="tx1"/>
                          </a:solidFill>
                          <a:latin typeface="Arial" panose="020B0604020202020204" pitchFamily="34" charset="0"/>
                          <a:cs typeface="Arial" panose="020B0604020202020204" pitchFamily="34" charset="0"/>
                        </a:rPr>
                        <a:t>Headway UK support </a:t>
                      </a:r>
                    </a:p>
                  </a:txBody>
                  <a:tcPr/>
                </a:tc>
                <a:tc>
                  <a:txBody>
                    <a:bodyPr/>
                    <a:lstStyle/>
                    <a:p>
                      <a:pPr algn="ctr"/>
                      <a:r>
                        <a:rPr lang="en-GB" sz="2400" b="1" dirty="0">
                          <a:latin typeface="Arial" panose="020B0604020202020204" pitchFamily="34" charset="0"/>
                          <a:cs typeface="Arial" panose="020B0604020202020204" pitchFamily="34" charset="0"/>
                        </a:rPr>
                        <a:t>-</a:t>
                      </a:r>
                    </a:p>
                  </a:txBody>
                  <a:tcPr/>
                </a:tc>
                <a:tc>
                  <a:txBody>
                    <a:bodyPr/>
                    <a:lstStyle/>
                    <a:p>
                      <a:pPr algn="ctr"/>
                      <a:r>
                        <a:rPr lang="en-GB" sz="2400" b="0" dirty="0">
                          <a:latin typeface="Arial" panose="020B0604020202020204" pitchFamily="34" charset="0"/>
                          <a:cs typeface="Arial" panose="020B0604020202020204" pitchFamily="34" charset="0"/>
                        </a:rPr>
                        <a:t>2+ </a:t>
                      </a:r>
                    </a:p>
                  </a:txBody>
                  <a:tcPr/>
                </a:tc>
                <a:tc>
                  <a:txBody>
                    <a:bodyPr/>
                    <a:lstStyle/>
                    <a:p>
                      <a:pPr algn="ctr"/>
                      <a:r>
                        <a:rPr lang="en-GB" sz="2400" b="0" dirty="0">
                          <a:latin typeface="Arial" panose="020B0604020202020204" pitchFamily="34" charset="0"/>
                          <a:cs typeface="Arial" panose="020B0604020202020204" pitchFamily="34" charset="0"/>
                        </a:rPr>
                        <a:t>2+ </a:t>
                      </a:r>
                    </a:p>
                  </a:txBody>
                  <a:tcPr/>
                </a:tc>
                <a:extLst>
                  <a:ext uri="{0D108BD9-81ED-4DB2-BD59-A6C34878D82A}">
                    <a16:rowId xmlns:a16="http://schemas.microsoft.com/office/drawing/2014/main" val="2073321303"/>
                  </a:ext>
                </a:extLst>
              </a:tr>
              <a:tr h="553562">
                <a:tc>
                  <a:txBody>
                    <a:bodyPr/>
                    <a:lstStyle/>
                    <a:p>
                      <a:r>
                        <a:rPr lang="en-GB" sz="2400" b="0" dirty="0">
                          <a:solidFill>
                            <a:schemeClr val="tx1"/>
                          </a:solidFill>
                          <a:latin typeface="Arial" panose="020B0604020202020204" pitchFamily="34" charset="0"/>
                          <a:cs typeface="Arial" panose="020B0604020202020204" pitchFamily="34" charset="0"/>
                        </a:rPr>
                        <a:t>Publican </a:t>
                      </a:r>
                    </a:p>
                  </a:txBody>
                  <a:tcPr/>
                </a:tc>
                <a:tc>
                  <a:txBody>
                    <a:bodyPr/>
                    <a:lstStyle/>
                    <a:p>
                      <a:pPr algn="ctr"/>
                      <a:r>
                        <a:rPr lang="en-GB" sz="2400" b="0" dirty="0">
                          <a:latin typeface="Arial" panose="020B0604020202020204" pitchFamily="34" charset="0"/>
                          <a:cs typeface="Arial" panose="020B0604020202020204" pitchFamily="34" charset="0"/>
                        </a:rPr>
                        <a:t>1</a:t>
                      </a:r>
                    </a:p>
                  </a:txBody>
                  <a:tcPr/>
                </a:tc>
                <a:tc>
                  <a:txBody>
                    <a:bodyPr/>
                    <a:lstStyle/>
                    <a:p>
                      <a:pPr algn="ctr"/>
                      <a:r>
                        <a:rPr lang="en-GB" sz="2400" b="0" dirty="0">
                          <a:latin typeface="Arial" panose="020B0604020202020204" pitchFamily="34" charset="0"/>
                          <a:cs typeface="Arial" panose="020B0604020202020204" pitchFamily="34" charset="0"/>
                        </a:rPr>
                        <a:t>-</a:t>
                      </a:r>
                    </a:p>
                  </a:txBody>
                  <a:tcPr/>
                </a:tc>
                <a:tc>
                  <a:txBody>
                    <a:bodyPr/>
                    <a:lstStyle/>
                    <a:p>
                      <a:pPr algn="ctr"/>
                      <a:r>
                        <a:rPr lang="en-GB" sz="2400" b="0" dirty="0">
                          <a:latin typeface="Arial" panose="020B0604020202020204" pitchFamily="34" charset="0"/>
                          <a:cs typeface="Arial" panose="020B0604020202020204" pitchFamily="34" charset="0"/>
                        </a:rPr>
                        <a:t>1</a:t>
                      </a:r>
                    </a:p>
                  </a:txBody>
                  <a:tcPr/>
                </a:tc>
                <a:extLst>
                  <a:ext uri="{0D108BD9-81ED-4DB2-BD59-A6C34878D82A}">
                    <a16:rowId xmlns:a16="http://schemas.microsoft.com/office/drawing/2014/main" val="2479349942"/>
                  </a:ext>
                </a:extLst>
              </a:tr>
              <a:tr h="553562">
                <a:tc>
                  <a:txBody>
                    <a:bodyPr/>
                    <a:lstStyle/>
                    <a:p>
                      <a:r>
                        <a:rPr lang="en-GB" sz="2400" b="1" dirty="0">
                          <a:solidFill>
                            <a:schemeClr val="tx1"/>
                          </a:solidFill>
                          <a:latin typeface="Arial" panose="020B0604020202020204" pitchFamily="34" charset="0"/>
                          <a:cs typeface="Arial" panose="020B0604020202020204" pitchFamily="34" charset="0"/>
                        </a:rPr>
                        <a:t>All Clinical</a:t>
                      </a:r>
                    </a:p>
                  </a:txBody>
                  <a:tcPr/>
                </a:tc>
                <a:tc>
                  <a:txBody>
                    <a:bodyPr/>
                    <a:lstStyle/>
                    <a:p>
                      <a:pPr algn="ctr"/>
                      <a:r>
                        <a:rPr lang="en-GB" sz="2400" b="1" dirty="0">
                          <a:latin typeface="Arial" panose="020B0604020202020204" pitchFamily="34" charset="0"/>
                          <a:cs typeface="Arial" panose="020B0604020202020204" pitchFamily="34" charset="0"/>
                        </a:rPr>
                        <a:t>81+</a:t>
                      </a:r>
                    </a:p>
                  </a:txBody>
                  <a:tcPr/>
                </a:tc>
                <a:tc>
                  <a:txBody>
                    <a:bodyPr/>
                    <a:lstStyle/>
                    <a:p>
                      <a:pPr algn="ctr"/>
                      <a:r>
                        <a:rPr lang="en-GB" sz="2400" b="1" dirty="0">
                          <a:latin typeface="Arial" panose="020B0604020202020204" pitchFamily="34" charset="0"/>
                          <a:cs typeface="Arial" panose="020B0604020202020204" pitchFamily="34" charset="0"/>
                        </a:rPr>
                        <a:t>2+</a:t>
                      </a:r>
                    </a:p>
                  </a:txBody>
                  <a:tcPr/>
                </a:tc>
                <a:tc>
                  <a:txBody>
                    <a:bodyPr/>
                    <a:lstStyle/>
                    <a:p>
                      <a:pPr algn="ctr"/>
                      <a:r>
                        <a:rPr lang="en-GB" sz="2400" b="1" dirty="0">
                          <a:latin typeface="Arial" panose="020B0604020202020204" pitchFamily="34" charset="0"/>
                          <a:cs typeface="Arial" panose="020B0604020202020204" pitchFamily="34" charset="0"/>
                        </a:rPr>
                        <a:t>83+</a:t>
                      </a:r>
                    </a:p>
                  </a:txBody>
                  <a:tcPr/>
                </a:tc>
                <a:extLst>
                  <a:ext uri="{0D108BD9-81ED-4DB2-BD59-A6C34878D82A}">
                    <a16:rowId xmlns:a16="http://schemas.microsoft.com/office/drawing/2014/main" val="1519681431"/>
                  </a:ext>
                </a:extLst>
              </a:tr>
            </a:tbl>
          </a:graphicData>
        </a:graphic>
      </p:graphicFrame>
    </p:spTree>
    <p:extLst>
      <p:ext uri="{BB962C8B-B14F-4D97-AF65-F5344CB8AC3E}">
        <p14:creationId xmlns:p14="http://schemas.microsoft.com/office/powerpoint/2010/main" val="15698636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116681" y="598909"/>
            <a:ext cx="10001250" cy="795338"/>
          </a:xfrm>
        </p:spPr>
        <p:txBody>
          <a:bodyPr/>
          <a:lstStyle/>
          <a:p>
            <a:r>
              <a:rPr lang="en-GB" sz="3600" dirty="0">
                <a:solidFill>
                  <a:srgbClr val="FFFF00"/>
                </a:solidFill>
                <a:latin typeface="Arial" panose="020B0604020202020204" pitchFamily="34" charset="0"/>
                <a:cs typeface="Arial" panose="020B0604020202020204" pitchFamily="34" charset="0"/>
              </a:rPr>
              <a:t>Clinical: DD type + related concerns</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790075852"/>
              </p:ext>
            </p:extLst>
          </p:nvPr>
        </p:nvGraphicFramePr>
        <p:xfrm>
          <a:off x="1300882" y="1895053"/>
          <a:ext cx="7704856"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06907472-8540-1EF2-7208-4C652F19FADB}"/>
              </a:ext>
            </a:extLst>
          </p:cNvPr>
          <p:cNvSpPr txBox="1"/>
          <p:nvPr/>
        </p:nvSpPr>
        <p:spPr>
          <a:xfrm>
            <a:off x="3821162" y="1365190"/>
            <a:ext cx="4536504" cy="52322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Number of examples (n=83)</a:t>
            </a:r>
            <a:endParaRPr kumimoji="0" lang="en-GB"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0223046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D19CA-5A67-F9EE-3FB7-2E66B92264FF}"/>
              </a:ext>
            </a:extLst>
          </p:cNvPr>
          <p:cNvSpPr>
            <a:spLocks noGrp="1"/>
          </p:cNvSpPr>
          <p:nvPr>
            <p:ph type="title"/>
          </p:nvPr>
        </p:nvSpPr>
        <p:spPr>
          <a:xfrm>
            <a:off x="116681" y="454893"/>
            <a:ext cx="10001250" cy="795338"/>
          </a:xfrm>
        </p:spPr>
        <p:txBody>
          <a:bodyPr/>
          <a:lstStyle/>
          <a:p>
            <a:r>
              <a:rPr lang="en-GB" sz="4000" dirty="0">
                <a:solidFill>
                  <a:srgbClr val="FFFF00"/>
                </a:solidFill>
              </a:rPr>
              <a:t>Staff employment: Context</a:t>
            </a:r>
          </a:p>
        </p:txBody>
      </p:sp>
      <p:graphicFrame>
        <p:nvGraphicFramePr>
          <p:cNvPr id="4" name="Content Placeholder 3">
            <a:extLst>
              <a:ext uri="{FF2B5EF4-FFF2-40B4-BE49-F238E27FC236}">
                <a16:creationId xmlns:a16="http://schemas.microsoft.com/office/drawing/2014/main" id="{2161DC44-0F83-806D-7B59-D83540F98C3C}"/>
              </a:ext>
            </a:extLst>
          </p:cNvPr>
          <p:cNvGraphicFramePr>
            <a:graphicFrameLocks noGrp="1"/>
          </p:cNvGraphicFramePr>
          <p:nvPr>
            <p:ph idx="1"/>
            <p:extLst>
              <p:ext uri="{D42A27DB-BD31-4B8C-83A1-F6EECF244321}">
                <p14:modId xmlns:p14="http://schemas.microsoft.com/office/powerpoint/2010/main" val="2270233897"/>
              </p:ext>
            </p:extLst>
          </p:nvPr>
        </p:nvGraphicFramePr>
        <p:xfrm>
          <a:off x="1444898" y="1390997"/>
          <a:ext cx="7560840" cy="4448415"/>
        </p:xfrm>
        <a:graphic>
          <a:graphicData uri="http://schemas.openxmlformats.org/drawingml/2006/table">
            <a:tbl>
              <a:tblPr firstRow="1" bandRow="1">
                <a:tableStyleId>{5C22544A-7EE6-4342-B048-85BDC9FD1C3A}</a:tableStyleId>
              </a:tblPr>
              <a:tblGrid>
                <a:gridCol w="3574215">
                  <a:extLst>
                    <a:ext uri="{9D8B030D-6E8A-4147-A177-3AD203B41FA5}">
                      <a16:colId xmlns:a16="http://schemas.microsoft.com/office/drawing/2014/main" val="1110477868"/>
                    </a:ext>
                  </a:extLst>
                </a:gridCol>
                <a:gridCol w="1512168">
                  <a:extLst>
                    <a:ext uri="{9D8B030D-6E8A-4147-A177-3AD203B41FA5}">
                      <a16:colId xmlns:a16="http://schemas.microsoft.com/office/drawing/2014/main" val="1650102191"/>
                    </a:ext>
                  </a:extLst>
                </a:gridCol>
                <a:gridCol w="1305963">
                  <a:extLst>
                    <a:ext uri="{9D8B030D-6E8A-4147-A177-3AD203B41FA5}">
                      <a16:colId xmlns:a16="http://schemas.microsoft.com/office/drawing/2014/main" val="1262374235"/>
                    </a:ext>
                  </a:extLst>
                </a:gridCol>
                <a:gridCol w="1168494">
                  <a:extLst>
                    <a:ext uri="{9D8B030D-6E8A-4147-A177-3AD203B41FA5}">
                      <a16:colId xmlns:a16="http://schemas.microsoft.com/office/drawing/2014/main" val="2859536053"/>
                    </a:ext>
                  </a:extLst>
                </a:gridCol>
              </a:tblGrid>
              <a:tr h="725091">
                <a:tc>
                  <a:txBody>
                    <a:bodyPr/>
                    <a:lstStyle/>
                    <a:p>
                      <a:pPr algn="ctr"/>
                      <a:r>
                        <a:rPr lang="en-GB" sz="2400" dirty="0">
                          <a:solidFill>
                            <a:srgbClr val="800000"/>
                          </a:solidFill>
                          <a:latin typeface="Arial" panose="020B0604020202020204" pitchFamily="34" charset="0"/>
                          <a:cs typeface="Arial" panose="020B0604020202020204" pitchFamily="34" charset="0"/>
                        </a:rPr>
                        <a:t>Example Context</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Psychol.</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Other </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Total </a:t>
                      </a:r>
                    </a:p>
                  </a:txBody>
                  <a:tcPr/>
                </a:tc>
                <a:extLst>
                  <a:ext uri="{0D108BD9-81ED-4DB2-BD59-A6C34878D82A}">
                    <a16:rowId xmlns:a16="http://schemas.microsoft.com/office/drawing/2014/main" val="2875339181"/>
                  </a:ext>
                </a:extLst>
              </a:tr>
              <a:tr h="725091">
                <a:tc>
                  <a:txBody>
                    <a:bodyPr/>
                    <a:lstStyle/>
                    <a:p>
                      <a:r>
                        <a:rPr lang="en-GB" sz="2400" dirty="0">
                          <a:latin typeface="Arial" panose="020B0604020202020204" pitchFamily="34" charset="0"/>
                          <a:cs typeface="Arial" panose="020B0604020202020204" pitchFamily="34" charset="0"/>
                        </a:rPr>
                        <a:t>Job applicants NHS</a:t>
                      </a:r>
                    </a:p>
                  </a:txBody>
                  <a:tcPr/>
                </a:tc>
                <a:tc>
                  <a:txBody>
                    <a:bodyPr/>
                    <a:lstStyle/>
                    <a:p>
                      <a:pPr algn="ctr"/>
                      <a:r>
                        <a:rPr lang="en-GB" sz="2400" dirty="0">
                          <a:latin typeface="Arial" panose="020B0604020202020204" pitchFamily="34" charset="0"/>
                          <a:cs typeface="Arial" panose="020B0604020202020204" pitchFamily="34" charset="0"/>
                        </a:rPr>
                        <a:t>4</a:t>
                      </a:r>
                    </a:p>
                  </a:txBody>
                  <a:tcPr/>
                </a:tc>
                <a:tc>
                  <a:txBody>
                    <a:bodyPr/>
                    <a:lstStyle/>
                    <a:p>
                      <a:pPr algn="ctr"/>
                      <a:r>
                        <a:rPr lang="en-GB" sz="2400" dirty="0">
                          <a:highlight>
                            <a:srgbClr val="FFFF00"/>
                          </a:highlight>
                          <a:latin typeface="Arial" panose="020B0604020202020204" pitchFamily="34" charset="0"/>
                          <a:cs typeface="Arial" panose="020B0604020202020204" pitchFamily="34" charset="0"/>
                        </a:rPr>
                        <a:t>38*</a:t>
                      </a:r>
                    </a:p>
                  </a:txBody>
                  <a:tcPr/>
                </a:tc>
                <a:tc>
                  <a:txBody>
                    <a:bodyPr/>
                    <a:lstStyle/>
                    <a:p>
                      <a:pPr algn="ctr"/>
                      <a:r>
                        <a:rPr lang="en-GB" sz="2400" b="1" dirty="0">
                          <a:highlight>
                            <a:srgbClr val="FFFF00"/>
                          </a:highlight>
                          <a:latin typeface="Arial" panose="020B0604020202020204" pitchFamily="34" charset="0"/>
                          <a:cs typeface="Arial" panose="020B0604020202020204" pitchFamily="34" charset="0"/>
                        </a:rPr>
                        <a:t>42* </a:t>
                      </a:r>
                    </a:p>
                  </a:txBody>
                  <a:tcPr/>
                </a:tc>
                <a:extLst>
                  <a:ext uri="{0D108BD9-81ED-4DB2-BD59-A6C34878D82A}">
                    <a16:rowId xmlns:a16="http://schemas.microsoft.com/office/drawing/2014/main" val="1946479795"/>
                  </a:ext>
                </a:extLst>
              </a:tr>
              <a:tr h="725091">
                <a:tc>
                  <a:txBody>
                    <a:bodyPr/>
                    <a:lstStyle/>
                    <a:p>
                      <a:r>
                        <a:rPr lang="en-GB" sz="2400" dirty="0">
                          <a:latin typeface="Arial" panose="020B0604020202020204" pitchFamily="34" charset="0"/>
                          <a:cs typeface="Arial" panose="020B0604020202020204" pitchFamily="34" charset="0"/>
                        </a:rPr>
                        <a:t>Appointed NHS post</a:t>
                      </a:r>
                    </a:p>
                  </a:txBody>
                  <a:tcPr/>
                </a:tc>
                <a:tc>
                  <a:txBody>
                    <a:bodyPr/>
                    <a:lstStyle/>
                    <a:p>
                      <a:pPr algn="ctr"/>
                      <a:r>
                        <a:rPr lang="en-GB" sz="2400" dirty="0">
                          <a:latin typeface="Arial" panose="020B0604020202020204" pitchFamily="34" charset="0"/>
                          <a:cs typeface="Arial" panose="020B0604020202020204" pitchFamily="34" charset="0"/>
                        </a:rPr>
                        <a:t>34</a:t>
                      </a:r>
                    </a:p>
                  </a:txBody>
                  <a:tcPr/>
                </a:tc>
                <a:tc>
                  <a:txBody>
                    <a:bodyPr/>
                    <a:lstStyle/>
                    <a:p>
                      <a:pPr algn="ctr"/>
                      <a:r>
                        <a:rPr lang="en-GB" sz="2400" dirty="0">
                          <a:latin typeface="Arial" panose="020B0604020202020204" pitchFamily="34" charset="0"/>
                          <a:cs typeface="Arial" panose="020B0604020202020204" pitchFamily="34" charset="0"/>
                        </a:rPr>
                        <a:t>0</a:t>
                      </a:r>
                    </a:p>
                  </a:txBody>
                  <a:tcPr/>
                </a:tc>
                <a:tc>
                  <a:txBody>
                    <a:bodyPr/>
                    <a:lstStyle/>
                    <a:p>
                      <a:pPr algn="ctr"/>
                      <a:r>
                        <a:rPr lang="en-GB" sz="2400" b="1" dirty="0">
                          <a:latin typeface="Arial" panose="020B0604020202020204" pitchFamily="34" charset="0"/>
                          <a:cs typeface="Arial" panose="020B0604020202020204" pitchFamily="34" charset="0"/>
                        </a:rPr>
                        <a:t>34</a:t>
                      </a:r>
                    </a:p>
                  </a:txBody>
                  <a:tcPr/>
                </a:tc>
                <a:extLst>
                  <a:ext uri="{0D108BD9-81ED-4DB2-BD59-A6C34878D82A}">
                    <a16:rowId xmlns:a16="http://schemas.microsoft.com/office/drawing/2014/main" val="2052045945"/>
                  </a:ext>
                </a:extLst>
              </a:tr>
              <a:tr h="725091">
                <a:tc>
                  <a:txBody>
                    <a:bodyPr/>
                    <a:lstStyle/>
                    <a:p>
                      <a:r>
                        <a:rPr lang="en-GB" sz="2400" dirty="0">
                          <a:latin typeface="Arial" panose="020B0604020202020204" pitchFamily="34" charset="0"/>
                          <a:cs typeface="Arial" panose="020B0604020202020204" pitchFamily="34" charset="0"/>
                        </a:rPr>
                        <a:t>In-post in NHS </a:t>
                      </a:r>
                    </a:p>
                  </a:txBody>
                  <a:tcPr/>
                </a:tc>
                <a:tc>
                  <a:txBody>
                    <a:bodyPr/>
                    <a:lstStyle/>
                    <a:p>
                      <a:pPr algn="ctr"/>
                      <a:r>
                        <a:rPr lang="en-GB" sz="2400" dirty="0">
                          <a:latin typeface="Arial" panose="020B0604020202020204" pitchFamily="34" charset="0"/>
                          <a:cs typeface="Arial" panose="020B0604020202020204" pitchFamily="34" charset="0"/>
                        </a:rPr>
                        <a:t>37</a:t>
                      </a:r>
                    </a:p>
                  </a:txBody>
                  <a:tcPr/>
                </a:tc>
                <a:tc>
                  <a:txBody>
                    <a:bodyPr/>
                    <a:lstStyle/>
                    <a:p>
                      <a:pPr algn="ctr"/>
                      <a:r>
                        <a:rPr lang="en-GB" sz="2400" dirty="0">
                          <a:latin typeface="Arial" panose="020B0604020202020204" pitchFamily="34" charset="0"/>
                          <a:cs typeface="Arial" panose="020B0604020202020204" pitchFamily="34" charset="0"/>
                        </a:rPr>
                        <a:t>25</a:t>
                      </a:r>
                    </a:p>
                  </a:txBody>
                  <a:tcPr/>
                </a:tc>
                <a:tc>
                  <a:txBody>
                    <a:bodyPr/>
                    <a:lstStyle/>
                    <a:p>
                      <a:pPr algn="ctr"/>
                      <a:r>
                        <a:rPr lang="en-GB" sz="2400" b="1" dirty="0">
                          <a:latin typeface="Arial" panose="020B0604020202020204" pitchFamily="34" charset="0"/>
                          <a:cs typeface="Arial" panose="020B0604020202020204" pitchFamily="34" charset="0"/>
                        </a:rPr>
                        <a:t>62</a:t>
                      </a:r>
                    </a:p>
                  </a:txBody>
                  <a:tcPr/>
                </a:tc>
                <a:extLst>
                  <a:ext uri="{0D108BD9-81ED-4DB2-BD59-A6C34878D82A}">
                    <a16:rowId xmlns:a16="http://schemas.microsoft.com/office/drawing/2014/main" val="4293739330"/>
                  </a:ext>
                </a:extLst>
              </a:tr>
              <a:tr h="725091">
                <a:tc>
                  <a:txBody>
                    <a:bodyPr/>
                    <a:lstStyle/>
                    <a:p>
                      <a:r>
                        <a:rPr lang="en-GB" sz="2400" dirty="0">
                          <a:latin typeface="Arial" panose="020B0604020202020204" pitchFamily="34" charset="0"/>
                          <a:cs typeface="Arial" panose="020B0604020202020204" pitchFamily="34" charset="0"/>
                        </a:rPr>
                        <a:t>In post: other employer</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10</a:t>
                      </a:r>
                    </a:p>
                  </a:txBody>
                  <a:tcPr/>
                </a:tc>
                <a:tc>
                  <a:txBody>
                    <a:bodyPr/>
                    <a:lstStyle/>
                    <a:p>
                      <a:pPr algn="ctr"/>
                      <a:r>
                        <a:rPr lang="en-GB" sz="2400" b="1" dirty="0">
                          <a:latin typeface="Arial" panose="020B0604020202020204" pitchFamily="34" charset="0"/>
                          <a:cs typeface="Arial" panose="020B0604020202020204" pitchFamily="34" charset="0"/>
                        </a:rPr>
                        <a:t>10</a:t>
                      </a:r>
                    </a:p>
                  </a:txBody>
                  <a:tcPr/>
                </a:tc>
                <a:extLst>
                  <a:ext uri="{0D108BD9-81ED-4DB2-BD59-A6C34878D82A}">
                    <a16:rowId xmlns:a16="http://schemas.microsoft.com/office/drawing/2014/main" val="3606581444"/>
                  </a:ext>
                </a:extLst>
              </a:tr>
              <a:tr h="767034">
                <a:tc>
                  <a:txBody>
                    <a:bodyPr/>
                    <a:lstStyle/>
                    <a:p>
                      <a:r>
                        <a:rPr lang="en-GB" sz="2400" b="1" dirty="0">
                          <a:solidFill>
                            <a:schemeClr val="tx1"/>
                          </a:solidFill>
                          <a:latin typeface="Arial" panose="020B0604020202020204" pitchFamily="34" charset="0"/>
                          <a:cs typeface="Arial" panose="020B0604020202020204" pitchFamily="34" charset="0"/>
                        </a:rPr>
                        <a:t>All staff employment </a:t>
                      </a:r>
                    </a:p>
                  </a:txBody>
                  <a:tcPr/>
                </a:tc>
                <a:tc>
                  <a:txBody>
                    <a:bodyPr/>
                    <a:lstStyle/>
                    <a:p>
                      <a:pPr algn="ctr"/>
                      <a:r>
                        <a:rPr lang="en-GB" sz="2400" b="1" dirty="0">
                          <a:latin typeface="Arial" panose="020B0604020202020204" pitchFamily="34" charset="0"/>
                          <a:cs typeface="Arial" panose="020B0604020202020204" pitchFamily="34" charset="0"/>
                        </a:rPr>
                        <a:t>75</a:t>
                      </a:r>
                    </a:p>
                  </a:txBody>
                  <a:tcPr/>
                </a:tc>
                <a:tc>
                  <a:txBody>
                    <a:bodyPr/>
                    <a:lstStyle/>
                    <a:p>
                      <a:pPr algn="ctr"/>
                      <a:r>
                        <a:rPr lang="en-GB" sz="2400" b="1" dirty="0">
                          <a:latin typeface="Arial" panose="020B0604020202020204" pitchFamily="34" charset="0"/>
                          <a:cs typeface="Arial" panose="020B0604020202020204" pitchFamily="34" charset="0"/>
                        </a:rPr>
                        <a:t>73</a:t>
                      </a:r>
                    </a:p>
                  </a:txBody>
                  <a:tcPr/>
                </a:tc>
                <a:tc>
                  <a:txBody>
                    <a:bodyPr/>
                    <a:lstStyle/>
                    <a:p>
                      <a:pPr algn="ctr"/>
                      <a:r>
                        <a:rPr lang="en-GB" sz="2400" b="1" dirty="0">
                          <a:highlight>
                            <a:srgbClr val="FFFF00"/>
                          </a:highlight>
                          <a:latin typeface="Arial" panose="020B0604020202020204" pitchFamily="34" charset="0"/>
                          <a:cs typeface="Arial" panose="020B0604020202020204" pitchFamily="34" charset="0"/>
                        </a:rPr>
                        <a:t>148*</a:t>
                      </a:r>
                    </a:p>
                    <a:p>
                      <a:pPr algn="ctr"/>
                      <a:endParaRPr lang="en-GB" sz="2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19681431"/>
                  </a:ext>
                </a:extLst>
              </a:tr>
            </a:tbl>
          </a:graphicData>
        </a:graphic>
      </p:graphicFrame>
      <p:sp>
        <p:nvSpPr>
          <p:cNvPr id="3" name="TextBox 2">
            <a:extLst>
              <a:ext uri="{FF2B5EF4-FFF2-40B4-BE49-F238E27FC236}">
                <a16:creationId xmlns:a16="http://schemas.microsoft.com/office/drawing/2014/main" id="{98938D2D-A6D6-0FD7-E563-59776EF3A517}"/>
              </a:ext>
            </a:extLst>
          </p:cNvPr>
          <p:cNvSpPr txBox="1"/>
          <p:nvPr/>
        </p:nvSpPr>
        <p:spPr>
          <a:xfrm>
            <a:off x="1372890" y="5980178"/>
            <a:ext cx="7920880"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NB These totals include 18 misrepresentations of CP reports in legal claim</a:t>
            </a:r>
          </a:p>
        </p:txBody>
      </p:sp>
    </p:spTree>
    <p:extLst>
      <p:ext uri="{BB962C8B-B14F-4D97-AF65-F5344CB8AC3E}">
        <p14:creationId xmlns:p14="http://schemas.microsoft.com/office/powerpoint/2010/main" val="42231333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116681" y="487909"/>
            <a:ext cx="10001250" cy="795338"/>
          </a:xfrm>
        </p:spPr>
        <p:txBody>
          <a:bodyPr/>
          <a:lstStyle/>
          <a:p>
            <a:r>
              <a:rPr lang="en-GB" sz="2800" dirty="0">
                <a:solidFill>
                  <a:srgbClr val="FFFF00"/>
                </a:solidFill>
                <a:latin typeface="Arial" panose="020B0604020202020204" pitchFamily="34" charset="0"/>
                <a:cs typeface="Arial" panose="020B0604020202020204" pitchFamily="34" charset="0"/>
              </a:rPr>
              <a:t>NHS staff recruitment:  DD + related concerns</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626131422"/>
              </p:ext>
            </p:extLst>
          </p:nvPr>
        </p:nvGraphicFramePr>
        <p:xfrm>
          <a:off x="1084858" y="1751037"/>
          <a:ext cx="7848873" cy="403244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08C7FBFD-B453-33D6-5AE5-3240052E3F69}"/>
              </a:ext>
            </a:extLst>
          </p:cNvPr>
          <p:cNvSpPr txBox="1"/>
          <p:nvPr/>
        </p:nvSpPr>
        <p:spPr>
          <a:xfrm>
            <a:off x="2813050" y="1112097"/>
            <a:ext cx="5184576" cy="95410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Number of examples (n=76)</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4" name="TextBox 3">
            <a:extLst>
              <a:ext uri="{FF2B5EF4-FFF2-40B4-BE49-F238E27FC236}">
                <a16:creationId xmlns:a16="http://schemas.microsoft.com/office/drawing/2014/main" id="{C97265FF-A6E2-99FD-6C22-4D65E5312E96}"/>
              </a:ext>
            </a:extLst>
          </p:cNvPr>
          <p:cNvSpPr txBox="1"/>
          <p:nvPr/>
        </p:nvSpPr>
        <p:spPr>
          <a:xfrm>
            <a:off x="796826" y="5906680"/>
            <a:ext cx="8640960" cy="400110"/>
          </a:xfrm>
          <a:prstGeom prst="rect">
            <a:avLst/>
          </a:prstGeom>
          <a:noFill/>
        </p:spPr>
        <p:txBody>
          <a:bodyPr wrap="square" rtlCol="0">
            <a:spAutoFit/>
          </a:bodyPr>
          <a:lstStyle/>
          <a:p>
            <a:r>
              <a:rPr lang="en-US" sz="2000" i="1" dirty="0">
                <a:solidFill>
                  <a:srgbClr val="9999FF"/>
                </a:solidFill>
              </a:rPr>
              <a:t>NB The 29 Direct includes the 18 misrepresentations of CP reports in legal claim</a:t>
            </a:r>
          </a:p>
        </p:txBody>
      </p:sp>
    </p:spTree>
    <p:extLst>
      <p:ext uri="{BB962C8B-B14F-4D97-AF65-F5344CB8AC3E}">
        <p14:creationId xmlns:p14="http://schemas.microsoft.com/office/powerpoint/2010/main" val="2817112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116681" y="528721"/>
            <a:ext cx="10001250" cy="795338"/>
          </a:xfrm>
        </p:spPr>
        <p:txBody>
          <a:bodyPr/>
          <a:lstStyle/>
          <a:p>
            <a:r>
              <a:rPr lang="en-GB" sz="3600" dirty="0">
                <a:solidFill>
                  <a:srgbClr val="FFFF00"/>
                </a:solidFill>
                <a:latin typeface="Arial" panose="020B0604020202020204" pitchFamily="34" charset="0"/>
                <a:cs typeface="Arial" panose="020B0604020202020204" pitchFamily="34" charset="0"/>
              </a:rPr>
              <a:t>NHS Staff in post:  DD + related concerns</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3607013983"/>
              </p:ext>
            </p:extLst>
          </p:nvPr>
        </p:nvGraphicFramePr>
        <p:xfrm>
          <a:off x="1156866" y="1751037"/>
          <a:ext cx="8064896"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072D39F3-20A0-DBDF-931E-0093C5760816}"/>
              </a:ext>
            </a:extLst>
          </p:cNvPr>
          <p:cNvSpPr txBox="1"/>
          <p:nvPr/>
        </p:nvSpPr>
        <p:spPr>
          <a:xfrm>
            <a:off x="3101082" y="1250766"/>
            <a:ext cx="4824536" cy="52322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Number of examples (n=62)</a:t>
            </a:r>
            <a:endParaRPr kumimoji="0" lang="en-GB"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161054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116681" y="373860"/>
            <a:ext cx="10001250" cy="795338"/>
          </a:xfrm>
        </p:spPr>
        <p:txBody>
          <a:bodyPr/>
          <a:lstStyle/>
          <a:p>
            <a:r>
              <a:rPr lang="en-GB" dirty="0">
                <a:solidFill>
                  <a:srgbClr val="FFFF00"/>
                </a:solidFill>
              </a:rPr>
              <a:t>NHS Employment: Agents involved</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685177639"/>
              </p:ext>
            </p:extLst>
          </p:nvPr>
        </p:nvGraphicFramePr>
        <p:xfrm>
          <a:off x="1012850" y="1303834"/>
          <a:ext cx="8554218" cy="52717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024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8FBBB-7CDC-C548-15A6-34466FD38CD5}"/>
              </a:ext>
            </a:extLst>
          </p:cNvPr>
          <p:cNvSpPr>
            <a:spLocks noGrp="1"/>
          </p:cNvSpPr>
          <p:nvPr>
            <p:ph type="title"/>
          </p:nvPr>
        </p:nvSpPr>
        <p:spPr>
          <a:xfrm>
            <a:off x="0" y="633289"/>
            <a:ext cx="10001250" cy="901724"/>
          </a:xfrm>
        </p:spPr>
        <p:txBody>
          <a:bodyPr/>
          <a:lstStyle/>
          <a:p>
            <a:r>
              <a:rPr lang="en-GB" sz="3600" dirty="0">
                <a:solidFill>
                  <a:srgbClr val="FFFF00"/>
                </a:solidFill>
              </a:rPr>
              <a:t>UNCRPD Article 2: Definitions</a:t>
            </a:r>
          </a:p>
        </p:txBody>
      </p:sp>
      <p:sp>
        <p:nvSpPr>
          <p:cNvPr id="3" name="Content Placeholder 2">
            <a:extLst>
              <a:ext uri="{FF2B5EF4-FFF2-40B4-BE49-F238E27FC236}">
                <a16:creationId xmlns:a16="http://schemas.microsoft.com/office/drawing/2014/main" id="{AD5ABEC4-E70E-1AF0-6F03-1B5A88D0C94D}"/>
              </a:ext>
            </a:extLst>
          </p:cNvPr>
          <p:cNvSpPr>
            <a:spLocks noGrp="1"/>
          </p:cNvSpPr>
          <p:nvPr>
            <p:ph idx="1"/>
          </p:nvPr>
        </p:nvSpPr>
        <p:spPr>
          <a:xfrm>
            <a:off x="1048854" y="1679029"/>
            <a:ext cx="8136904" cy="4464496"/>
          </a:xfrm>
        </p:spPr>
        <p:txBody>
          <a:bodyPr/>
          <a:lstStyle/>
          <a:p>
            <a:pPr marL="0" indent="0">
              <a:buNone/>
            </a:pPr>
            <a:r>
              <a:rPr lang="en-GB" sz="2400" dirty="0">
                <a:solidFill>
                  <a:srgbClr val="9999FF"/>
                </a:solidFill>
                <a:latin typeface="Arial" panose="020B0604020202020204" pitchFamily="34" charset="0"/>
                <a:cs typeface="Arial" panose="020B0604020202020204" pitchFamily="34" charset="0"/>
              </a:rPr>
              <a:t>Discrimination on the basis of disability:  </a:t>
            </a:r>
          </a:p>
          <a:p>
            <a:pPr marL="0" indent="0">
              <a:spcBef>
                <a:spcPts val="1200"/>
              </a:spcBef>
              <a:buNone/>
            </a:pPr>
            <a:r>
              <a:rPr lang="en-GB" sz="2400" dirty="0">
                <a:solidFill>
                  <a:schemeClr val="bg1"/>
                </a:solidFill>
                <a:latin typeface="Arial" panose="020B0604020202020204" pitchFamily="34" charset="0"/>
                <a:cs typeface="Arial" panose="020B0604020202020204" pitchFamily="34" charset="0"/>
              </a:rPr>
              <a:t>‘Any distinction, exclusion or restriction on the basis of disability which has the purpose or effect of impairing or nullifying the recognition, enjoyment or exercise, on an equal basis with others, of all human rights and fundamental freedoms in the political, economic, social, cultural, civil or any other field. </a:t>
            </a:r>
            <a:r>
              <a:rPr lang="en-GB" sz="2400" dirty="0">
                <a:solidFill>
                  <a:srgbClr val="9999FF"/>
                </a:solidFill>
                <a:latin typeface="Arial" panose="020B0604020202020204" pitchFamily="34" charset="0"/>
                <a:cs typeface="Arial" panose="020B0604020202020204" pitchFamily="34" charset="0"/>
              </a:rPr>
              <a:t>It includes all forms of discrimination, including denial of reasonable accommodation’      </a:t>
            </a:r>
            <a:r>
              <a:rPr lang="en-GB" sz="2400" dirty="0">
                <a:solidFill>
                  <a:schemeClr val="bg1"/>
                </a:solidFill>
                <a:latin typeface="Arial" panose="020B0604020202020204" pitchFamily="34" charset="0"/>
                <a:cs typeface="Arial" panose="020B0604020202020204" pitchFamily="34" charset="0"/>
              </a:rPr>
              <a:t>[NB adjustment in Equality Act].  </a:t>
            </a:r>
          </a:p>
          <a:p>
            <a:pPr marL="0" indent="0">
              <a:spcBef>
                <a:spcPts val="1200"/>
              </a:spcBef>
              <a:buNone/>
            </a:pPr>
            <a:r>
              <a:rPr lang="en-GB" sz="2400" dirty="0">
                <a:solidFill>
                  <a:srgbClr val="FFFF00"/>
                </a:solidFill>
                <a:latin typeface="Arial" panose="020B0604020202020204" pitchFamily="34" charset="0"/>
                <a:cs typeface="Arial" panose="020B0604020202020204" pitchFamily="34" charset="0"/>
              </a:rPr>
              <a:t>                                                                           …. </a:t>
            </a:r>
            <a:r>
              <a:rPr lang="en-GB" sz="2400" dirty="0" err="1">
                <a:solidFill>
                  <a:srgbClr val="FFFF00"/>
                </a:solidFill>
                <a:latin typeface="Arial" panose="020B0604020202020204" pitchFamily="34" charset="0"/>
                <a:cs typeface="Arial" panose="020B0604020202020204" pitchFamily="34" charset="0"/>
              </a:rPr>
              <a:t>cont</a:t>
            </a:r>
            <a:r>
              <a:rPr lang="en-GB" sz="2400" dirty="0">
                <a:solidFill>
                  <a:srgbClr val="FFFF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5352066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8602" y="717545"/>
            <a:ext cx="10001250" cy="795338"/>
          </a:xfrm>
        </p:spPr>
        <p:txBody>
          <a:bodyPr/>
          <a:lstStyle/>
          <a:p>
            <a:r>
              <a:rPr lang="en-US" dirty="0">
                <a:solidFill>
                  <a:srgbClr val="FFFF00"/>
                </a:solidFill>
              </a:rPr>
              <a:t>All: DD type &amp; other concerns</a:t>
            </a:r>
            <a:endParaRPr lang="en-GB" dirty="0"/>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3259083631"/>
              </p:ext>
            </p:extLst>
          </p:nvPr>
        </p:nvGraphicFramePr>
        <p:xfrm>
          <a:off x="1156867" y="1535014"/>
          <a:ext cx="8352928" cy="51125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073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F0164-45CC-B448-5054-BAE22DBD4B1D}"/>
              </a:ext>
            </a:extLst>
          </p:cNvPr>
          <p:cNvSpPr>
            <a:spLocks noGrp="1"/>
          </p:cNvSpPr>
          <p:nvPr>
            <p:ph type="title"/>
          </p:nvPr>
        </p:nvSpPr>
        <p:spPr>
          <a:xfrm>
            <a:off x="-232891" y="739675"/>
            <a:ext cx="10001250" cy="795338"/>
          </a:xfrm>
        </p:spPr>
        <p:txBody>
          <a:bodyPr/>
          <a:lstStyle/>
          <a:p>
            <a:r>
              <a:rPr lang="en-GB" sz="3600" dirty="0">
                <a:solidFill>
                  <a:srgbClr val="FFFF00"/>
                </a:solidFill>
              </a:rPr>
              <a:t>Complaints, concerns and legal claims</a:t>
            </a:r>
          </a:p>
        </p:txBody>
      </p:sp>
      <p:sp>
        <p:nvSpPr>
          <p:cNvPr id="3" name="Content Placeholder 2">
            <a:extLst>
              <a:ext uri="{FF2B5EF4-FFF2-40B4-BE49-F238E27FC236}">
                <a16:creationId xmlns:a16="http://schemas.microsoft.com/office/drawing/2014/main" id="{9EBB0AFA-A5B6-2CA5-2386-9BA1069B294E}"/>
              </a:ext>
            </a:extLst>
          </p:cNvPr>
          <p:cNvSpPr>
            <a:spLocks noGrp="1"/>
          </p:cNvSpPr>
          <p:nvPr>
            <p:ph idx="1"/>
          </p:nvPr>
        </p:nvSpPr>
        <p:spPr>
          <a:xfrm>
            <a:off x="868834" y="1535013"/>
            <a:ext cx="8899525" cy="4681883"/>
          </a:xfrm>
        </p:spPr>
        <p:txBody>
          <a:bodyPr/>
          <a:lstStyle/>
          <a:p>
            <a:pPr>
              <a:buClr>
                <a:srgbClr val="CC3300"/>
              </a:buClr>
              <a:buFont typeface="Arial" panose="020B0604020202020204" pitchFamily="34" charset="0"/>
              <a:buChar char="•"/>
            </a:pPr>
            <a:r>
              <a:rPr lang="en-GB" sz="2800" dirty="0">
                <a:solidFill>
                  <a:schemeClr val="bg1">
                    <a:lumMod val="95000"/>
                  </a:schemeClr>
                </a:solidFill>
                <a:latin typeface="Arial" panose="020B0604020202020204" pitchFamily="34" charset="0"/>
                <a:cs typeface="Arial" panose="020B0604020202020204" pitchFamily="34" charset="0"/>
              </a:rPr>
              <a:t>Informal &amp; formal complaints and grievances</a:t>
            </a:r>
          </a:p>
          <a:p>
            <a:pPr>
              <a:spcBef>
                <a:spcPts val="0"/>
              </a:spcBef>
              <a:buClr>
                <a:srgbClr val="CC3300"/>
              </a:buClr>
              <a:buFont typeface="Arial" panose="020B0604020202020204" pitchFamily="34" charset="0"/>
              <a:buChar char="•"/>
            </a:pPr>
            <a:r>
              <a:rPr lang="en-GB" sz="2800" dirty="0">
                <a:solidFill>
                  <a:schemeClr val="bg1">
                    <a:lumMod val="95000"/>
                  </a:schemeClr>
                </a:solidFill>
                <a:latin typeface="Arial" panose="020B0604020202020204" pitchFamily="34" charset="0"/>
                <a:cs typeface="Arial" panose="020B0604020202020204" pitchFamily="34" charset="0"/>
              </a:rPr>
              <a:t>Appeals and independent investigations </a:t>
            </a:r>
          </a:p>
          <a:p>
            <a:pPr>
              <a:spcBef>
                <a:spcPts val="0"/>
              </a:spcBef>
              <a:buClr>
                <a:srgbClr val="CC3300"/>
              </a:buClr>
              <a:buFont typeface="Arial" panose="020B0604020202020204" pitchFamily="34" charset="0"/>
              <a:buChar char="•"/>
            </a:pPr>
            <a:r>
              <a:rPr lang="en-GB" sz="2800" dirty="0">
                <a:solidFill>
                  <a:schemeClr val="bg1">
                    <a:lumMod val="95000"/>
                  </a:schemeClr>
                </a:solidFill>
                <a:latin typeface="Arial" panose="020B0604020202020204" pitchFamily="34" charset="0"/>
                <a:cs typeface="Arial" panose="020B0604020202020204" pitchFamily="34" charset="0"/>
              </a:rPr>
              <a:t>Concerns to relevant regulatory bodies </a:t>
            </a:r>
          </a:p>
          <a:p>
            <a:pPr lvl="1">
              <a:spcBef>
                <a:spcPts val="600"/>
              </a:spcBef>
              <a:buClr>
                <a:srgbClr val="CC3300"/>
              </a:buClr>
              <a:buFont typeface="Wingdings" panose="05000000000000000000" pitchFamily="2" charset="2"/>
              <a:buChar char="ü"/>
            </a:pPr>
            <a:r>
              <a:rPr lang="en-GB" sz="2400" dirty="0">
                <a:solidFill>
                  <a:schemeClr val="bg1">
                    <a:lumMod val="95000"/>
                  </a:schemeClr>
                </a:solidFill>
                <a:latin typeface="Arial" panose="020B0604020202020204" pitchFamily="34" charset="0"/>
                <a:cs typeface="Arial" panose="020B0604020202020204" pitchFamily="34" charset="0"/>
              </a:rPr>
              <a:t>Office of Independent Adjudicator (Higher Education) </a:t>
            </a:r>
          </a:p>
          <a:p>
            <a:pPr lvl="1">
              <a:spcBef>
                <a:spcPts val="0"/>
              </a:spcBef>
              <a:buClr>
                <a:srgbClr val="CC3300"/>
              </a:buClr>
              <a:buFont typeface="Wingdings" panose="05000000000000000000" pitchFamily="2" charset="2"/>
              <a:buChar char="ü"/>
            </a:pPr>
            <a:r>
              <a:rPr lang="en-GB" sz="2400" dirty="0">
                <a:solidFill>
                  <a:schemeClr val="bg1">
                    <a:lumMod val="95000"/>
                  </a:schemeClr>
                </a:solidFill>
                <a:latin typeface="Arial" panose="020B0604020202020204" pitchFamily="34" charset="0"/>
                <a:cs typeface="Arial" panose="020B0604020202020204" pitchFamily="34" charset="0"/>
              </a:rPr>
              <a:t>BPS Accreditation and Partnership Team </a:t>
            </a:r>
          </a:p>
          <a:p>
            <a:pPr lvl="1">
              <a:spcBef>
                <a:spcPts val="0"/>
              </a:spcBef>
              <a:buClr>
                <a:srgbClr val="CC3300"/>
              </a:buClr>
              <a:buFont typeface="Wingdings" panose="05000000000000000000" pitchFamily="2" charset="2"/>
              <a:buChar char="ü"/>
            </a:pPr>
            <a:r>
              <a:rPr lang="en-GB" sz="2400" dirty="0">
                <a:solidFill>
                  <a:schemeClr val="bg1">
                    <a:lumMod val="95000"/>
                  </a:schemeClr>
                </a:solidFill>
                <a:latin typeface="Arial" panose="020B0604020202020204" pitchFamily="34" charset="0"/>
                <a:cs typeface="Arial" panose="020B0604020202020204" pitchFamily="34" charset="0"/>
              </a:rPr>
              <a:t>HCPC Education &amp; HCPC Fitness to Practice </a:t>
            </a:r>
          </a:p>
          <a:p>
            <a:pPr lvl="1">
              <a:spcBef>
                <a:spcPts val="0"/>
              </a:spcBef>
              <a:buClr>
                <a:srgbClr val="CC3300"/>
              </a:buClr>
              <a:buFont typeface="Wingdings" panose="05000000000000000000" pitchFamily="2" charset="2"/>
              <a:buChar char="ü"/>
            </a:pPr>
            <a:r>
              <a:rPr lang="en-GB" sz="2400" dirty="0">
                <a:solidFill>
                  <a:schemeClr val="bg1">
                    <a:lumMod val="95000"/>
                  </a:schemeClr>
                </a:solidFill>
                <a:latin typeface="Arial" panose="020B0604020202020204" pitchFamily="34" charset="0"/>
                <a:cs typeface="Arial" panose="020B0604020202020204" pitchFamily="34" charset="0"/>
              </a:rPr>
              <a:t>NHS Ombudsman </a:t>
            </a:r>
          </a:p>
          <a:p>
            <a:pPr lvl="1">
              <a:spcBef>
                <a:spcPts val="0"/>
              </a:spcBef>
              <a:buClr>
                <a:srgbClr val="CC3300"/>
              </a:buClr>
              <a:buFont typeface="Wingdings" panose="05000000000000000000" pitchFamily="2" charset="2"/>
              <a:buChar char="ü"/>
            </a:pPr>
            <a:r>
              <a:rPr lang="en-GB" sz="2400" dirty="0">
                <a:solidFill>
                  <a:schemeClr val="bg1">
                    <a:lumMod val="95000"/>
                  </a:schemeClr>
                </a:solidFill>
                <a:latin typeface="Arial" panose="020B0604020202020204" pitchFamily="34" charset="0"/>
                <a:cs typeface="Arial" panose="020B0604020202020204" pitchFamily="34" charset="0"/>
              </a:rPr>
              <a:t>Information Commissioners Office </a:t>
            </a:r>
          </a:p>
          <a:p>
            <a:pPr>
              <a:spcBef>
                <a:spcPts val="600"/>
              </a:spcBef>
              <a:buClr>
                <a:srgbClr val="CC3300"/>
              </a:buClr>
              <a:buFont typeface="Arial" panose="020B0604020202020204" pitchFamily="34" charset="0"/>
              <a:buChar char="•"/>
            </a:pPr>
            <a:r>
              <a:rPr lang="en-GB" sz="2800" dirty="0">
                <a:solidFill>
                  <a:schemeClr val="bg1">
                    <a:lumMod val="95000"/>
                  </a:schemeClr>
                </a:solidFill>
                <a:latin typeface="Arial" panose="020B0604020202020204" pitchFamily="34" charset="0"/>
                <a:cs typeface="Arial" panose="020B0604020202020204" pitchFamily="34" charset="0"/>
              </a:rPr>
              <a:t>Legal claims </a:t>
            </a:r>
            <a:r>
              <a:rPr lang="en-GB" sz="2400" dirty="0">
                <a:solidFill>
                  <a:schemeClr val="bg1">
                    <a:lumMod val="95000"/>
                  </a:schemeClr>
                </a:solidFill>
                <a:latin typeface="Arial" panose="020B0604020202020204" pitchFamily="34" charset="0"/>
                <a:cs typeface="Arial" panose="020B0604020202020204" pitchFamily="34" charset="0"/>
              </a:rPr>
              <a:t>(County Court / Employment Tribunal) </a:t>
            </a:r>
          </a:p>
          <a:p>
            <a:pPr>
              <a:spcBef>
                <a:spcPts val="600"/>
              </a:spcBef>
              <a:buClr>
                <a:srgbClr val="CC3300"/>
              </a:buClr>
              <a:buFont typeface="Arial" panose="020B0604020202020204" pitchFamily="34" charset="0"/>
              <a:buChar char="•"/>
            </a:pPr>
            <a:r>
              <a:rPr lang="en-GB" sz="2400" dirty="0">
                <a:solidFill>
                  <a:schemeClr val="bg1">
                    <a:lumMod val="95000"/>
                  </a:schemeClr>
                </a:solidFill>
                <a:latin typeface="Arial" panose="020B0604020202020204" pitchFamily="34" charset="0"/>
                <a:cs typeface="Arial" panose="020B0604020202020204" pitchFamily="34" charset="0"/>
              </a:rPr>
              <a:t>?  </a:t>
            </a:r>
            <a:r>
              <a:rPr lang="en-GB" sz="2800" dirty="0">
                <a:solidFill>
                  <a:schemeClr val="bg1">
                    <a:lumMod val="95000"/>
                  </a:schemeClr>
                </a:solidFill>
                <a:latin typeface="Arial" panose="020B0604020202020204" pitchFamily="34" charset="0"/>
                <a:cs typeface="Arial" panose="020B0604020202020204" pitchFamily="34" charset="0"/>
              </a:rPr>
              <a:t>EHRC (or, as last resort, ECHR / UNCRPD)  </a:t>
            </a:r>
            <a:endParaRPr lang="en-GB" dirty="0">
              <a:solidFill>
                <a:schemeClr val="bg1">
                  <a:lumMod val="95000"/>
                </a:schemeClr>
              </a:solidFill>
            </a:endParaRPr>
          </a:p>
        </p:txBody>
      </p:sp>
    </p:spTree>
    <p:extLst>
      <p:ext uri="{BB962C8B-B14F-4D97-AF65-F5344CB8AC3E}">
        <p14:creationId xmlns:p14="http://schemas.microsoft.com/office/powerpoint/2010/main" val="1700814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7D6E6-48A5-41C7-B315-1A610F624EFA}"/>
              </a:ext>
            </a:extLst>
          </p:cNvPr>
          <p:cNvSpPr>
            <a:spLocks noGrp="1"/>
          </p:cNvSpPr>
          <p:nvPr>
            <p:ph type="title"/>
          </p:nvPr>
        </p:nvSpPr>
        <p:spPr>
          <a:xfrm>
            <a:off x="-29870" y="497238"/>
            <a:ext cx="10001250" cy="795338"/>
          </a:xfrm>
        </p:spPr>
        <p:txBody>
          <a:bodyPr/>
          <a:lstStyle/>
          <a:p>
            <a:r>
              <a:rPr lang="en-GB" sz="3200" dirty="0">
                <a:solidFill>
                  <a:srgbClr val="FFFF00"/>
                </a:solidFill>
              </a:rPr>
              <a:t>Successful RA legal claims – some examples:</a:t>
            </a:r>
          </a:p>
        </p:txBody>
      </p:sp>
      <p:sp>
        <p:nvSpPr>
          <p:cNvPr id="3" name="Content Placeholder 2">
            <a:extLst>
              <a:ext uri="{FF2B5EF4-FFF2-40B4-BE49-F238E27FC236}">
                <a16:creationId xmlns:a16="http://schemas.microsoft.com/office/drawing/2014/main" id="{FA858874-AA9B-4A40-B4F9-275E2ED00D63}"/>
              </a:ext>
            </a:extLst>
          </p:cNvPr>
          <p:cNvSpPr>
            <a:spLocks noGrp="1"/>
          </p:cNvSpPr>
          <p:nvPr>
            <p:ph idx="1"/>
          </p:nvPr>
        </p:nvSpPr>
        <p:spPr>
          <a:xfrm>
            <a:off x="796826" y="1250231"/>
            <a:ext cx="8899525" cy="4957337"/>
          </a:xfrm>
        </p:spPr>
        <p:txBody>
          <a:bodyPr/>
          <a:lstStyle/>
          <a:p>
            <a:pPr>
              <a:spcBef>
                <a:spcPts val="1200"/>
              </a:spcBef>
              <a:buClr>
                <a:srgbClr val="9999FF"/>
              </a:buClr>
              <a:buFont typeface="Arial" panose="020B0604020202020204" pitchFamily="34" charset="0"/>
              <a:buChar char="•"/>
            </a:pPr>
            <a:r>
              <a:rPr lang="en-GB" sz="2600" dirty="0">
                <a:solidFill>
                  <a:schemeClr val="bg1"/>
                </a:solidFill>
              </a:rPr>
              <a:t>Refusal to vary standard assessment test or format</a:t>
            </a:r>
          </a:p>
          <a:p>
            <a:pPr>
              <a:spcBef>
                <a:spcPts val="1200"/>
              </a:spcBef>
              <a:buClr>
                <a:srgbClr val="9999FF"/>
              </a:buClr>
              <a:buFont typeface="Arial" panose="020B0604020202020204" pitchFamily="34" charset="0"/>
              <a:buChar char="•"/>
            </a:pPr>
            <a:r>
              <a:rPr lang="en-GB" sz="2600" dirty="0">
                <a:solidFill>
                  <a:schemeClr val="accent3"/>
                </a:solidFill>
              </a:rPr>
              <a:t>Failure to make reasonable adjustments at interview </a:t>
            </a:r>
          </a:p>
          <a:p>
            <a:pPr>
              <a:buClr>
                <a:srgbClr val="9999FF"/>
              </a:buClr>
              <a:buFont typeface="Arial" panose="020B0604020202020204" pitchFamily="34" charset="0"/>
              <a:buChar char="•"/>
            </a:pPr>
            <a:r>
              <a:rPr lang="en-GB" sz="2600" dirty="0">
                <a:solidFill>
                  <a:schemeClr val="accent3"/>
                </a:solidFill>
              </a:rPr>
              <a:t>Refusal to provide a dedicated parking space</a:t>
            </a:r>
          </a:p>
          <a:p>
            <a:pPr>
              <a:buClr>
                <a:srgbClr val="9999FF"/>
              </a:buClr>
              <a:buFont typeface="Arial" panose="020B0604020202020204" pitchFamily="34" charset="0"/>
              <a:buChar char="•"/>
            </a:pPr>
            <a:r>
              <a:rPr lang="en-GB" sz="2600" dirty="0">
                <a:solidFill>
                  <a:schemeClr val="accent3"/>
                </a:solidFill>
              </a:rPr>
              <a:t>Not making adjustments, as none recommended by GP !</a:t>
            </a:r>
          </a:p>
          <a:p>
            <a:pPr>
              <a:buClr>
                <a:srgbClr val="9999FF"/>
              </a:buClr>
              <a:buFont typeface="Arial" panose="020B0604020202020204" pitchFamily="34" charset="0"/>
              <a:buChar char="•"/>
            </a:pPr>
            <a:r>
              <a:rPr lang="en-GB" sz="2600" dirty="0">
                <a:solidFill>
                  <a:schemeClr val="accent3"/>
                </a:solidFill>
              </a:rPr>
              <a:t>Failure to recognise disadvantage &gt; inefficiency </a:t>
            </a:r>
          </a:p>
          <a:p>
            <a:pPr>
              <a:buClr>
                <a:srgbClr val="9999FF"/>
              </a:buClr>
              <a:buFont typeface="Arial" panose="020B0604020202020204" pitchFamily="34" charset="0"/>
              <a:buChar char="•"/>
            </a:pPr>
            <a:r>
              <a:rPr lang="en-GB" sz="2600" dirty="0">
                <a:solidFill>
                  <a:schemeClr val="accent3"/>
                </a:solidFill>
              </a:rPr>
              <a:t>Training delayed &gt; dismissal on capability grounds </a:t>
            </a:r>
          </a:p>
          <a:p>
            <a:pPr>
              <a:buClr>
                <a:srgbClr val="9999FF"/>
              </a:buClr>
              <a:buFont typeface="Arial" panose="020B0604020202020204" pitchFamily="34" charset="0"/>
              <a:buChar char="•"/>
            </a:pPr>
            <a:r>
              <a:rPr lang="en-GB" sz="2600" dirty="0">
                <a:solidFill>
                  <a:schemeClr val="accent3"/>
                </a:solidFill>
              </a:rPr>
              <a:t>Insufficient adjustments &gt; do job but not to best of ability</a:t>
            </a:r>
          </a:p>
          <a:p>
            <a:pPr>
              <a:buClr>
                <a:srgbClr val="9999FF"/>
              </a:buClr>
              <a:buFont typeface="Arial" panose="020B0604020202020204" pitchFamily="34" charset="0"/>
              <a:buChar char="•"/>
            </a:pPr>
            <a:r>
              <a:rPr lang="en-GB" sz="2600" dirty="0">
                <a:solidFill>
                  <a:schemeClr val="accent3"/>
                </a:solidFill>
              </a:rPr>
              <a:t>Declining request to transfer to another role - RA required</a:t>
            </a:r>
          </a:p>
          <a:p>
            <a:pPr>
              <a:buClr>
                <a:srgbClr val="9999FF"/>
              </a:buClr>
              <a:buFont typeface="Arial" panose="020B0604020202020204" pitchFamily="34" charset="0"/>
              <a:buChar char="•"/>
            </a:pPr>
            <a:r>
              <a:rPr lang="en-GB" sz="2600" dirty="0">
                <a:solidFill>
                  <a:schemeClr val="accent3"/>
                </a:solidFill>
              </a:rPr>
              <a:t>Disability leave adjustment removed  &gt; dismissal</a:t>
            </a:r>
          </a:p>
          <a:p>
            <a:pPr>
              <a:buClr>
                <a:srgbClr val="9999FF"/>
              </a:buClr>
              <a:buFont typeface="Arial" panose="020B0604020202020204" pitchFamily="34" charset="0"/>
              <a:buChar char="•"/>
            </a:pPr>
            <a:r>
              <a:rPr lang="en-GB" sz="2600" dirty="0">
                <a:solidFill>
                  <a:schemeClr val="accent3"/>
                </a:solidFill>
              </a:rPr>
              <a:t>Failure to maintain rate of pay on disability redeployment </a:t>
            </a:r>
          </a:p>
        </p:txBody>
      </p:sp>
    </p:spTree>
    <p:extLst>
      <p:ext uri="{BB962C8B-B14F-4D97-AF65-F5344CB8AC3E}">
        <p14:creationId xmlns:p14="http://schemas.microsoft.com/office/powerpoint/2010/main" val="2796556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70465-1977-605A-6F93-8A37E1837AA2}"/>
              </a:ext>
            </a:extLst>
          </p:cNvPr>
          <p:cNvSpPr>
            <a:spLocks noGrp="1"/>
          </p:cNvSpPr>
          <p:nvPr>
            <p:ph type="title"/>
          </p:nvPr>
        </p:nvSpPr>
        <p:spPr>
          <a:xfrm>
            <a:off x="0" y="670917"/>
            <a:ext cx="10001250" cy="795338"/>
          </a:xfrm>
        </p:spPr>
        <p:txBody>
          <a:bodyPr/>
          <a:lstStyle/>
          <a:p>
            <a:r>
              <a:rPr lang="en-GB" sz="3200" dirty="0">
                <a:solidFill>
                  <a:srgbClr val="FFFF00"/>
                </a:solidFill>
                <a:latin typeface="Arial" panose="020B0604020202020204" pitchFamily="34" charset="0"/>
                <a:cs typeface="Arial" panose="020B0604020202020204" pitchFamily="34" charset="0"/>
              </a:rPr>
              <a:t>HCPC Revised Standards of Proficiency</a:t>
            </a:r>
          </a:p>
        </p:txBody>
      </p:sp>
      <p:sp>
        <p:nvSpPr>
          <p:cNvPr id="3" name="Content Placeholder 2">
            <a:extLst>
              <a:ext uri="{FF2B5EF4-FFF2-40B4-BE49-F238E27FC236}">
                <a16:creationId xmlns:a16="http://schemas.microsoft.com/office/drawing/2014/main" id="{017BD784-6326-E3B6-B06F-15CD2D069174}"/>
              </a:ext>
            </a:extLst>
          </p:cNvPr>
          <p:cNvSpPr>
            <a:spLocks noGrp="1"/>
          </p:cNvSpPr>
          <p:nvPr>
            <p:ph idx="1"/>
          </p:nvPr>
        </p:nvSpPr>
        <p:spPr>
          <a:xfrm>
            <a:off x="824160" y="1607021"/>
            <a:ext cx="8613626" cy="5112568"/>
          </a:xfrm>
        </p:spPr>
        <p:txBody>
          <a:bodyPr/>
          <a:lstStyle/>
          <a:p>
            <a:pPr marL="0" indent="0">
              <a:buClr>
                <a:srgbClr val="9999FF"/>
              </a:buClr>
              <a:buNone/>
            </a:pPr>
            <a:r>
              <a:rPr lang="en-US" sz="2400" dirty="0">
                <a:solidFill>
                  <a:schemeClr val="accent3"/>
                </a:solidFill>
                <a:latin typeface="Arial" panose="020B0604020202020204" pitchFamily="34" charset="0"/>
                <a:cs typeface="Arial" panose="020B0604020202020204" pitchFamily="34" charset="0"/>
              </a:rPr>
              <a:t>Under revised EDI section (5.0) registrants must:   </a:t>
            </a:r>
          </a:p>
          <a:p>
            <a:pPr marL="0" indent="-540000">
              <a:spcBef>
                <a:spcPts val="1800"/>
              </a:spcBef>
              <a:buClr>
                <a:srgbClr val="9999FF"/>
              </a:buClr>
              <a:buNone/>
            </a:pPr>
            <a:r>
              <a:rPr lang="en-US" sz="2400" dirty="0">
                <a:solidFill>
                  <a:srgbClr val="FFFF00"/>
                </a:solidFill>
                <a:latin typeface="Arial" panose="020B0604020202020204" pitchFamily="34" charset="0"/>
                <a:cs typeface="Arial" panose="020B0604020202020204" pitchFamily="34" charset="0"/>
              </a:rPr>
              <a:t>5.0</a:t>
            </a:r>
            <a:r>
              <a:rPr lang="en-US" sz="2400" dirty="0">
                <a:solidFill>
                  <a:srgbClr val="9999FF"/>
                </a:solidFill>
                <a:latin typeface="Arial" panose="020B0604020202020204" pitchFamily="34" charset="0"/>
                <a:cs typeface="Arial" panose="020B0604020202020204" pitchFamily="34" charset="0"/>
              </a:rPr>
              <a:t> </a:t>
            </a:r>
            <a:r>
              <a:rPr lang="en-US" sz="2200" dirty="0" err="1">
                <a:solidFill>
                  <a:schemeClr val="bg1"/>
                </a:solidFill>
                <a:latin typeface="Arial" panose="020B0604020202020204" pitchFamily="34" charset="0"/>
                <a:cs typeface="Arial" panose="020B0604020202020204" pitchFamily="34" charset="0"/>
              </a:rPr>
              <a:t>recognise</a:t>
            </a:r>
            <a:r>
              <a:rPr lang="en-US" sz="2200" dirty="0">
                <a:solidFill>
                  <a:schemeClr val="bg1"/>
                </a:solidFill>
                <a:latin typeface="Arial" panose="020B0604020202020204" pitchFamily="34" charset="0"/>
                <a:cs typeface="Arial" panose="020B0604020202020204" pitchFamily="34" charset="0"/>
              </a:rPr>
              <a:t> impact of culture, equality and diversity on practice and </a:t>
            </a:r>
            <a:r>
              <a:rPr lang="en-US" sz="2400" dirty="0" err="1">
                <a:solidFill>
                  <a:srgbClr val="9999FF"/>
                </a:solidFill>
                <a:latin typeface="Arial" panose="020B0604020202020204" pitchFamily="34" charset="0"/>
                <a:cs typeface="Arial" panose="020B0604020202020204" pitchFamily="34" charset="0"/>
              </a:rPr>
              <a:t>practise</a:t>
            </a:r>
            <a:r>
              <a:rPr lang="en-US" sz="2400" dirty="0">
                <a:solidFill>
                  <a:srgbClr val="9999FF"/>
                </a:solidFill>
                <a:latin typeface="Arial" panose="020B0604020202020204" pitchFamily="34" charset="0"/>
                <a:cs typeface="Arial" panose="020B0604020202020204" pitchFamily="34" charset="0"/>
              </a:rPr>
              <a:t> in a non-discriminatory and inclusive manner.</a:t>
            </a:r>
          </a:p>
          <a:p>
            <a:pPr marL="0" indent="-540000">
              <a:spcBef>
                <a:spcPts val="1800"/>
              </a:spcBef>
              <a:buClr>
                <a:srgbClr val="9999FF"/>
              </a:buClr>
              <a:buNone/>
            </a:pPr>
            <a:r>
              <a:rPr lang="en-US" sz="2400" dirty="0">
                <a:solidFill>
                  <a:srgbClr val="FFFF00"/>
                </a:solidFill>
                <a:latin typeface="Arial" panose="020B0604020202020204" pitchFamily="34" charset="0"/>
                <a:cs typeface="Arial" panose="020B0604020202020204" pitchFamily="34" charset="0"/>
              </a:rPr>
              <a:t>5.1 </a:t>
            </a:r>
            <a:r>
              <a:rPr lang="en-US" sz="2400" dirty="0">
                <a:solidFill>
                  <a:schemeClr val="bg1"/>
                </a:solidFill>
                <a:latin typeface="Arial" panose="020B0604020202020204" pitchFamily="34" charset="0"/>
                <a:cs typeface="Arial" panose="020B0604020202020204" pitchFamily="34" charset="0"/>
              </a:rPr>
              <a:t>respond appropriately to needs of all different groups and individuals in practice, </a:t>
            </a:r>
            <a:r>
              <a:rPr lang="en-US" sz="2200" dirty="0" err="1">
                <a:solidFill>
                  <a:schemeClr val="bg1"/>
                </a:solidFill>
                <a:latin typeface="Arial" panose="020B0604020202020204" pitchFamily="34" charset="0"/>
                <a:cs typeface="Arial" panose="020B0604020202020204" pitchFamily="34" charset="0"/>
              </a:rPr>
              <a:t>recognising</a:t>
            </a:r>
            <a:r>
              <a:rPr lang="en-US" sz="2200" dirty="0">
                <a:solidFill>
                  <a:schemeClr val="bg1"/>
                </a:solidFill>
                <a:latin typeface="Arial" panose="020B0604020202020204" pitchFamily="34" charset="0"/>
                <a:cs typeface="Arial" panose="020B0604020202020204" pitchFamily="34" charset="0"/>
              </a:rPr>
              <a:t> this can be affected by difference of any kind including </a:t>
            </a:r>
            <a:r>
              <a:rPr lang="en-US" sz="2200" dirty="0">
                <a:solidFill>
                  <a:schemeClr val="accent3"/>
                </a:solidFill>
                <a:latin typeface="Arial" panose="020B0604020202020204" pitchFamily="34" charset="0"/>
                <a:cs typeface="Arial" panose="020B0604020202020204" pitchFamily="34" charset="0"/>
              </a:rPr>
              <a:t>but not limited to, protected characteristics, intersectional experiences &amp; cultural differences.</a:t>
            </a:r>
          </a:p>
          <a:p>
            <a:pPr marL="0" indent="-540000">
              <a:spcBef>
                <a:spcPts val="1800"/>
              </a:spcBef>
              <a:buClr>
                <a:srgbClr val="9999FF"/>
              </a:buClr>
              <a:buNone/>
            </a:pPr>
            <a:r>
              <a:rPr lang="en-US" sz="2400" dirty="0">
                <a:solidFill>
                  <a:srgbClr val="FFFF00"/>
                </a:solidFill>
                <a:latin typeface="Arial" panose="020B0604020202020204" pitchFamily="34" charset="0"/>
                <a:cs typeface="Arial" panose="020B0604020202020204" pitchFamily="34" charset="0"/>
              </a:rPr>
              <a:t>5.2 </a:t>
            </a:r>
            <a:r>
              <a:rPr lang="en-US" sz="2400" dirty="0">
                <a:solidFill>
                  <a:srgbClr val="9999FF"/>
                </a:solidFill>
                <a:latin typeface="Arial" panose="020B0604020202020204" pitchFamily="34" charset="0"/>
                <a:cs typeface="Arial" panose="020B0604020202020204" pitchFamily="34" charset="0"/>
              </a:rPr>
              <a:t>understand equality legislation and apply it to practice.</a:t>
            </a:r>
          </a:p>
          <a:p>
            <a:pPr marL="0" indent="-180000" algn="r">
              <a:spcBef>
                <a:spcPts val="2400"/>
              </a:spcBef>
              <a:buClr>
                <a:srgbClr val="9999FF"/>
              </a:buClr>
              <a:buNone/>
            </a:pPr>
            <a:r>
              <a:rPr lang="en-US" sz="2400" b="1" dirty="0">
                <a:solidFill>
                  <a:schemeClr val="accent3"/>
                </a:solidFill>
                <a:latin typeface="Arial" panose="020B0604020202020204" pitchFamily="34" charset="0"/>
                <a:cs typeface="Arial" panose="020B0604020202020204" pitchFamily="34" charset="0"/>
              </a:rPr>
              <a:t> </a:t>
            </a:r>
            <a:r>
              <a:rPr lang="en-US" sz="2000" dirty="0">
                <a:solidFill>
                  <a:srgbClr val="FFFF00"/>
                </a:solidFill>
                <a:latin typeface="Arial" panose="020B0604020202020204" pitchFamily="34" charset="0"/>
                <a:cs typeface="Arial" panose="020B0604020202020204" pitchFamily="34" charset="0"/>
              </a:rPr>
              <a:t>…. HCPC  </a:t>
            </a:r>
            <a:r>
              <a:rPr lang="en-US" sz="2000" dirty="0" err="1">
                <a:solidFill>
                  <a:srgbClr val="FFFF00"/>
                </a:solidFill>
                <a:latin typeface="Arial" panose="020B0604020202020204" pitchFamily="34" charset="0"/>
                <a:cs typeface="Arial" panose="020B0604020202020204" pitchFamily="34" charset="0"/>
              </a:rPr>
              <a:t>SoP</a:t>
            </a:r>
            <a:r>
              <a:rPr lang="en-US" sz="2000" dirty="0">
                <a:solidFill>
                  <a:srgbClr val="FFFF00"/>
                </a:solidFill>
                <a:latin typeface="Arial" panose="020B0604020202020204" pitchFamily="34" charset="0"/>
                <a:cs typeface="Arial" panose="020B0604020202020204" pitchFamily="34" charset="0"/>
              </a:rPr>
              <a:t> 2023</a:t>
            </a:r>
          </a:p>
        </p:txBody>
      </p:sp>
    </p:spTree>
    <p:extLst>
      <p:ext uri="{BB962C8B-B14F-4D97-AF65-F5344CB8AC3E}">
        <p14:creationId xmlns:p14="http://schemas.microsoft.com/office/powerpoint/2010/main" val="2477116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7BD784-6326-E3B6-B06F-15CD2D069174}"/>
              </a:ext>
            </a:extLst>
          </p:cNvPr>
          <p:cNvSpPr>
            <a:spLocks noGrp="1"/>
          </p:cNvSpPr>
          <p:nvPr>
            <p:ph idx="1"/>
          </p:nvPr>
        </p:nvSpPr>
        <p:spPr>
          <a:xfrm>
            <a:off x="868834" y="742925"/>
            <a:ext cx="8712968" cy="5904656"/>
          </a:xfrm>
        </p:spPr>
        <p:txBody>
          <a:bodyPr/>
          <a:lstStyle/>
          <a:p>
            <a:pPr marL="0" indent="0">
              <a:spcBef>
                <a:spcPts val="1800"/>
              </a:spcBef>
              <a:spcAft>
                <a:spcPts val="1200"/>
              </a:spcAft>
              <a:buClr>
                <a:srgbClr val="9999FF"/>
              </a:buClr>
              <a:buNone/>
            </a:pPr>
            <a:r>
              <a:rPr lang="en-US" sz="2800" b="1" dirty="0">
                <a:solidFill>
                  <a:srgbClr val="FFFF00"/>
                </a:solidFill>
                <a:latin typeface="Arial" panose="020B0604020202020204" pitchFamily="34" charset="0"/>
                <a:cs typeface="Arial" panose="020B0604020202020204" pitchFamily="34" charset="0"/>
              </a:rPr>
              <a:t>…. </a:t>
            </a:r>
            <a:r>
              <a:rPr lang="en-US" sz="2800" dirty="0">
                <a:solidFill>
                  <a:srgbClr val="FFFF00"/>
                </a:solidFill>
                <a:latin typeface="Arial" panose="020B0604020202020204" pitchFamily="34" charset="0"/>
                <a:cs typeface="Arial" panose="020B0604020202020204" pitchFamily="34" charset="0"/>
              </a:rPr>
              <a:t>HCPC Registrants must:</a:t>
            </a:r>
          </a:p>
          <a:p>
            <a:pPr marL="0" indent="0">
              <a:spcBef>
                <a:spcPts val="600"/>
              </a:spcBef>
              <a:spcAft>
                <a:spcPts val="1200"/>
              </a:spcAft>
              <a:buClr>
                <a:srgbClr val="9999FF"/>
              </a:buClr>
              <a:buNone/>
            </a:pPr>
            <a:r>
              <a:rPr lang="en-US" sz="2400" dirty="0">
                <a:solidFill>
                  <a:srgbClr val="FFFF00"/>
                </a:solidFill>
                <a:latin typeface="Arial" panose="020B0604020202020204" pitchFamily="34" charset="0"/>
                <a:cs typeface="Arial" panose="020B0604020202020204" pitchFamily="34" charset="0"/>
              </a:rPr>
              <a:t>5.3  </a:t>
            </a:r>
            <a:r>
              <a:rPr lang="en-US" sz="2400" dirty="0" err="1">
                <a:solidFill>
                  <a:schemeClr val="bg1"/>
                </a:solidFill>
                <a:latin typeface="Arial" panose="020B0604020202020204" pitchFamily="34" charset="0"/>
                <a:cs typeface="Arial" panose="020B0604020202020204" pitchFamily="34" charset="0"/>
              </a:rPr>
              <a:t>reco</a:t>
            </a:r>
            <a:r>
              <a:rPr lang="en-US" sz="2400" dirty="0" err="1">
                <a:solidFill>
                  <a:schemeClr val="accent3"/>
                </a:solidFill>
                <a:latin typeface="Arial" panose="020B0604020202020204" pitchFamily="34" charset="0"/>
                <a:cs typeface="Arial" panose="020B0604020202020204" pitchFamily="34" charset="0"/>
              </a:rPr>
              <a:t>gnise</a:t>
            </a:r>
            <a:r>
              <a:rPr lang="en-US" sz="2400" dirty="0">
                <a:solidFill>
                  <a:schemeClr val="accent3"/>
                </a:solidFill>
                <a:latin typeface="Arial" panose="020B0604020202020204" pitchFamily="34" charset="0"/>
                <a:cs typeface="Arial" panose="020B0604020202020204" pitchFamily="34" charset="0"/>
              </a:rPr>
              <a:t> the potential impact of their own values, beliefs and personal biases (which may be unconscious) on practice &amp; take personal action to ensure all service users/carers are treated appropriately with respect and dignity</a:t>
            </a:r>
          </a:p>
          <a:p>
            <a:pPr marL="0" indent="0">
              <a:spcBef>
                <a:spcPts val="600"/>
              </a:spcBef>
              <a:buClr>
                <a:srgbClr val="9999FF"/>
              </a:buClr>
              <a:buNone/>
            </a:pPr>
            <a:r>
              <a:rPr lang="en-US" sz="2400" dirty="0">
                <a:solidFill>
                  <a:srgbClr val="FFFF00"/>
                </a:solidFill>
                <a:latin typeface="Arial" panose="020B0604020202020204" pitchFamily="34" charset="0"/>
                <a:cs typeface="Arial" panose="020B0604020202020204" pitchFamily="34" charset="0"/>
              </a:rPr>
              <a:t>5.4 </a:t>
            </a:r>
            <a:r>
              <a:rPr lang="en-US" sz="2400" dirty="0">
                <a:solidFill>
                  <a:srgbClr val="9999FF"/>
                </a:solidFill>
                <a:latin typeface="Arial" panose="020B0604020202020204" pitchFamily="34" charset="0"/>
                <a:cs typeface="Arial" panose="020B0604020202020204" pitchFamily="34" charset="0"/>
              </a:rPr>
              <a:t> understand the duty to make RA in practice and be able to make and support RA adjustments in their and others’ practice</a:t>
            </a:r>
          </a:p>
          <a:p>
            <a:pPr marL="0" indent="0">
              <a:spcBef>
                <a:spcPts val="1200"/>
              </a:spcBef>
              <a:buClr>
                <a:srgbClr val="9999FF"/>
              </a:buClr>
              <a:buNone/>
            </a:pPr>
            <a:r>
              <a:rPr lang="en-US" sz="2400" dirty="0">
                <a:solidFill>
                  <a:srgbClr val="FFFF00"/>
                </a:solidFill>
                <a:latin typeface="Arial" panose="020B0604020202020204" pitchFamily="34" charset="0"/>
                <a:cs typeface="Arial" panose="020B0604020202020204" pitchFamily="34" charset="0"/>
              </a:rPr>
              <a:t>5.5 </a:t>
            </a:r>
            <a:r>
              <a:rPr lang="en-US" sz="2400" dirty="0">
                <a:solidFill>
                  <a:schemeClr val="accent3"/>
                </a:solidFill>
                <a:latin typeface="Arial" panose="020B0604020202020204" pitchFamily="34" charset="0"/>
                <a:cs typeface="Arial" panose="020B0604020202020204" pitchFamily="34" charset="0"/>
              </a:rPr>
              <a:t> </a:t>
            </a:r>
            <a:r>
              <a:rPr lang="en-US" sz="2400" dirty="0" err="1">
                <a:solidFill>
                  <a:schemeClr val="accent3"/>
                </a:solidFill>
                <a:latin typeface="Arial" panose="020B0604020202020204" pitchFamily="34" charset="0"/>
                <a:cs typeface="Arial" panose="020B0604020202020204" pitchFamily="34" charset="0"/>
              </a:rPr>
              <a:t>recognise</a:t>
            </a:r>
            <a:r>
              <a:rPr lang="en-US" sz="2400" dirty="0">
                <a:solidFill>
                  <a:schemeClr val="accent3"/>
                </a:solidFill>
                <a:latin typeface="Arial" panose="020B0604020202020204" pitchFamily="34" charset="0"/>
                <a:cs typeface="Arial" panose="020B0604020202020204" pitchFamily="34" charset="0"/>
              </a:rPr>
              <a:t> the characteristics and consequences of barriers to inclusion, including for socially isolated groups</a:t>
            </a:r>
          </a:p>
          <a:p>
            <a:pPr marL="0" indent="0">
              <a:spcBef>
                <a:spcPts val="1200"/>
              </a:spcBef>
              <a:buClr>
                <a:srgbClr val="9999FF"/>
              </a:buClr>
              <a:buNone/>
            </a:pPr>
            <a:r>
              <a:rPr lang="en-US" sz="2400" dirty="0">
                <a:solidFill>
                  <a:srgbClr val="FFFF00"/>
                </a:solidFill>
                <a:latin typeface="Arial" panose="020B0604020202020204" pitchFamily="34" charset="0"/>
                <a:cs typeface="Arial" panose="020B0604020202020204" pitchFamily="34" charset="0"/>
              </a:rPr>
              <a:t>5.6  </a:t>
            </a:r>
            <a:r>
              <a:rPr lang="en-US" sz="2400" dirty="0">
                <a:solidFill>
                  <a:srgbClr val="9999FF"/>
                </a:solidFill>
                <a:latin typeface="Arial" panose="020B0604020202020204" pitchFamily="34" charset="0"/>
                <a:cs typeface="Arial" panose="020B0604020202020204" pitchFamily="34" charset="0"/>
              </a:rPr>
              <a:t>actively challenge these barriers, supporting the implementation of change wherever possible</a:t>
            </a:r>
          </a:p>
          <a:p>
            <a:pPr marL="0" indent="0" algn="r">
              <a:spcBef>
                <a:spcPts val="600"/>
              </a:spcBef>
              <a:buClr>
                <a:srgbClr val="9999FF"/>
              </a:buClr>
              <a:buNone/>
            </a:pPr>
            <a:r>
              <a:rPr lang="en-US" sz="2400" dirty="0">
                <a:solidFill>
                  <a:srgbClr val="FFFF00"/>
                </a:solidFill>
                <a:latin typeface="Arial" panose="020B0604020202020204" pitchFamily="34" charset="0"/>
                <a:cs typeface="Arial" panose="020B0604020202020204" pitchFamily="34" charset="0"/>
              </a:rPr>
              <a:t>…. </a:t>
            </a:r>
            <a:r>
              <a:rPr lang="en-US" sz="2000" dirty="0">
                <a:solidFill>
                  <a:srgbClr val="FFFF00"/>
                </a:solidFill>
                <a:latin typeface="Arial" panose="020B0604020202020204" pitchFamily="34" charset="0"/>
                <a:cs typeface="Arial" panose="020B0604020202020204" pitchFamily="34" charset="0"/>
              </a:rPr>
              <a:t>HCPC  </a:t>
            </a:r>
            <a:r>
              <a:rPr lang="en-US" sz="2000" dirty="0" err="1">
                <a:solidFill>
                  <a:srgbClr val="FFFF00"/>
                </a:solidFill>
                <a:latin typeface="Arial" panose="020B0604020202020204" pitchFamily="34" charset="0"/>
                <a:cs typeface="Arial" panose="020B0604020202020204" pitchFamily="34" charset="0"/>
              </a:rPr>
              <a:t>SoP</a:t>
            </a:r>
            <a:r>
              <a:rPr lang="en-US" sz="2000" dirty="0">
                <a:solidFill>
                  <a:srgbClr val="FFFF00"/>
                </a:solidFill>
                <a:latin typeface="Arial" panose="020B0604020202020204" pitchFamily="34" charset="0"/>
                <a:cs typeface="Arial" panose="020B0604020202020204" pitchFamily="34" charset="0"/>
              </a:rPr>
              <a:t> 2023</a:t>
            </a:r>
          </a:p>
          <a:p>
            <a:pPr marL="0" indent="0">
              <a:spcBef>
                <a:spcPts val="1200"/>
              </a:spcBef>
              <a:buClr>
                <a:srgbClr val="9999FF"/>
              </a:buClr>
              <a:buNone/>
            </a:pPr>
            <a:endParaRPr lang="en-US" sz="2400" b="1" dirty="0">
              <a:solidFill>
                <a:schemeClr val="accent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01967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70465-1977-605A-6F93-8A37E1837AA2}"/>
              </a:ext>
            </a:extLst>
          </p:cNvPr>
          <p:cNvSpPr>
            <a:spLocks noGrp="1"/>
          </p:cNvSpPr>
          <p:nvPr>
            <p:ph type="title"/>
          </p:nvPr>
        </p:nvSpPr>
        <p:spPr>
          <a:xfrm>
            <a:off x="652810" y="674662"/>
            <a:ext cx="9465122" cy="720080"/>
          </a:xfrm>
        </p:spPr>
        <p:txBody>
          <a:bodyPr/>
          <a:lstStyle/>
          <a:p>
            <a:pPr algn="l"/>
            <a:r>
              <a:rPr lang="en-GB" sz="2800" dirty="0">
                <a:solidFill>
                  <a:srgbClr val="FFFF00"/>
                </a:solidFill>
              </a:rPr>
              <a:t>…HCPC Registrants must:</a:t>
            </a:r>
          </a:p>
        </p:txBody>
      </p:sp>
      <p:sp>
        <p:nvSpPr>
          <p:cNvPr id="3" name="Content Placeholder 2">
            <a:extLst>
              <a:ext uri="{FF2B5EF4-FFF2-40B4-BE49-F238E27FC236}">
                <a16:creationId xmlns:a16="http://schemas.microsoft.com/office/drawing/2014/main" id="{017BD784-6326-E3B6-B06F-15CD2D069174}"/>
              </a:ext>
            </a:extLst>
          </p:cNvPr>
          <p:cNvSpPr>
            <a:spLocks noGrp="1"/>
          </p:cNvSpPr>
          <p:nvPr>
            <p:ph idx="1"/>
          </p:nvPr>
        </p:nvSpPr>
        <p:spPr>
          <a:xfrm>
            <a:off x="1012850" y="1535013"/>
            <a:ext cx="8554218" cy="4605262"/>
          </a:xfrm>
        </p:spPr>
        <p:txBody>
          <a:bodyPr/>
          <a:lstStyle/>
          <a:p>
            <a:pPr marL="0" indent="0">
              <a:spcBef>
                <a:spcPts val="1200"/>
              </a:spcBef>
              <a:buClr>
                <a:srgbClr val="9999FF"/>
              </a:buClr>
              <a:buNone/>
            </a:pPr>
            <a:r>
              <a:rPr lang="en-US" sz="2400" dirty="0">
                <a:solidFill>
                  <a:srgbClr val="FFFF00"/>
                </a:solidFill>
                <a:latin typeface="Arial" panose="020B0604020202020204" pitchFamily="34" charset="0"/>
                <a:cs typeface="Arial" panose="020B0604020202020204" pitchFamily="34" charset="0"/>
              </a:rPr>
              <a:t>5.7  </a:t>
            </a:r>
            <a:r>
              <a:rPr lang="en-US" sz="2400" dirty="0" err="1">
                <a:solidFill>
                  <a:schemeClr val="bg1"/>
                </a:solidFill>
                <a:latin typeface="Arial" panose="020B0604020202020204" pitchFamily="34" charset="0"/>
                <a:cs typeface="Arial" panose="020B0604020202020204" pitchFamily="34" charset="0"/>
              </a:rPr>
              <a:t>recognise</a:t>
            </a:r>
            <a:r>
              <a:rPr lang="en-US" sz="2400" dirty="0">
                <a:solidFill>
                  <a:schemeClr val="bg1"/>
                </a:solidFill>
                <a:latin typeface="Arial" panose="020B0604020202020204" pitchFamily="34" charset="0"/>
                <a:cs typeface="Arial" panose="020B0604020202020204" pitchFamily="34" charset="0"/>
              </a:rPr>
              <a:t> that regard to </a:t>
            </a:r>
            <a:r>
              <a:rPr lang="en-US" sz="2400" dirty="0">
                <a:solidFill>
                  <a:srgbClr val="9999FF"/>
                </a:solidFill>
                <a:latin typeface="Arial" panose="020B0604020202020204" pitchFamily="34" charset="0"/>
                <a:cs typeface="Arial" panose="020B0604020202020204" pitchFamily="34" charset="0"/>
              </a:rPr>
              <a:t>equality, diversity and inclusion needs to be embedded in the application of all HCPC standards, across all areas of practice.</a:t>
            </a:r>
          </a:p>
          <a:p>
            <a:pPr marL="0" indent="0">
              <a:spcBef>
                <a:spcPts val="1800"/>
              </a:spcBef>
              <a:buClr>
                <a:srgbClr val="9999FF"/>
              </a:buClr>
              <a:buNone/>
            </a:pPr>
            <a:r>
              <a:rPr lang="en-US" sz="2400" dirty="0">
                <a:solidFill>
                  <a:srgbClr val="FFFF00"/>
                </a:solidFill>
                <a:latin typeface="Arial" panose="020B0604020202020204" pitchFamily="34" charset="0"/>
                <a:cs typeface="Arial" panose="020B0604020202020204" pitchFamily="34" charset="0"/>
              </a:rPr>
              <a:t>5.8</a:t>
            </a:r>
            <a:r>
              <a:rPr lang="en-US" sz="2400" dirty="0">
                <a:solidFill>
                  <a:srgbClr val="9999FF"/>
                </a:solidFill>
                <a:latin typeface="Arial" panose="020B0604020202020204" pitchFamily="34" charset="0"/>
                <a:cs typeface="Arial" panose="020B0604020202020204" pitchFamily="34" charset="0"/>
              </a:rPr>
              <a:t>  understand the impact of differences of any kind</a:t>
            </a:r>
            <a:r>
              <a:rPr lang="en-US" sz="2400" dirty="0">
                <a:solidFill>
                  <a:schemeClr val="accent3"/>
                </a:solidFill>
                <a:latin typeface="Arial" panose="020B0604020202020204" pitchFamily="34" charset="0"/>
                <a:cs typeface="Arial" panose="020B0604020202020204" pitchFamily="34" charset="0"/>
              </a:rPr>
              <a:t>, including, but not limited to, the protected characteristics, intersectional experiences and cultural differences, </a:t>
            </a:r>
            <a:r>
              <a:rPr lang="en-US" sz="2400" dirty="0">
                <a:solidFill>
                  <a:srgbClr val="9999FF"/>
                </a:solidFill>
                <a:latin typeface="Arial" panose="020B0604020202020204" pitchFamily="34" charset="0"/>
                <a:cs typeface="Arial" panose="020B0604020202020204" pitchFamily="34" charset="0"/>
              </a:rPr>
              <a:t>on psychological wellbeing </a:t>
            </a:r>
            <a:r>
              <a:rPr lang="en-US" sz="2400" dirty="0">
                <a:solidFill>
                  <a:schemeClr val="bg1"/>
                </a:solidFill>
                <a:latin typeface="Arial" panose="020B0604020202020204" pitchFamily="34" charset="0"/>
                <a:cs typeface="Arial" panose="020B0604020202020204" pitchFamily="34" charset="0"/>
              </a:rPr>
              <a:t>or </a:t>
            </a:r>
            <a:r>
              <a:rPr lang="en-US" sz="2400" dirty="0" err="1">
                <a:solidFill>
                  <a:schemeClr val="bg1"/>
                </a:solidFill>
                <a:latin typeface="Arial" panose="020B0604020202020204" pitchFamily="34" charset="0"/>
                <a:cs typeface="Arial" panose="020B0604020202020204" pitchFamily="34" charset="0"/>
              </a:rPr>
              <a:t>behaviour</a:t>
            </a:r>
            <a:r>
              <a:rPr lang="en-US" sz="2400" dirty="0">
                <a:solidFill>
                  <a:schemeClr val="bg1"/>
                </a:solidFill>
                <a:latin typeface="Arial" panose="020B0604020202020204" pitchFamily="34" charset="0"/>
                <a:cs typeface="Arial" panose="020B0604020202020204" pitchFamily="34" charset="0"/>
              </a:rPr>
              <a:t> including how these differences may result in experiences of marginalization.</a:t>
            </a:r>
          </a:p>
          <a:p>
            <a:pPr marL="0" indent="0">
              <a:spcBef>
                <a:spcPts val="1800"/>
              </a:spcBef>
              <a:buClr>
                <a:srgbClr val="9999FF"/>
              </a:buClr>
              <a:buNone/>
            </a:pPr>
            <a:r>
              <a:rPr lang="en-US" sz="2400" dirty="0">
                <a:solidFill>
                  <a:srgbClr val="FFFF00"/>
                </a:solidFill>
                <a:latin typeface="Arial" panose="020B0604020202020204" pitchFamily="34" charset="0"/>
                <a:cs typeface="Arial" panose="020B0604020202020204" pitchFamily="34" charset="0"/>
              </a:rPr>
              <a:t>5.9  </a:t>
            </a:r>
            <a:r>
              <a:rPr lang="en-US" sz="2400" dirty="0">
                <a:solidFill>
                  <a:schemeClr val="accent3"/>
                </a:solidFill>
                <a:latin typeface="Arial" panose="020B0604020202020204" pitchFamily="34" charset="0"/>
                <a:cs typeface="Arial" panose="020B0604020202020204" pitchFamily="34" charset="0"/>
              </a:rPr>
              <a:t>understand the requirement to adapt practice to meet the needs of different groups and individuals</a:t>
            </a:r>
          </a:p>
          <a:p>
            <a:pPr marL="0" indent="0">
              <a:buClr>
                <a:srgbClr val="9999FF"/>
              </a:buClr>
              <a:buNone/>
            </a:pPr>
            <a:endParaRPr lang="en-US" sz="2400" dirty="0">
              <a:solidFill>
                <a:schemeClr val="accent3"/>
              </a:solidFill>
              <a:latin typeface="Arial" panose="020B0604020202020204" pitchFamily="34" charset="0"/>
              <a:cs typeface="Arial" panose="020B0604020202020204" pitchFamily="34" charset="0"/>
            </a:endParaRPr>
          </a:p>
          <a:p>
            <a:pPr marL="0" indent="0">
              <a:buClr>
                <a:srgbClr val="9999FF"/>
              </a:buClr>
              <a:buNone/>
            </a:pPr>
            <a:endParaRPr lang="en-US" sz="2400" b="1" dirty="0">
              <a:solidFill>
                <a:schemeClr val="accent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8301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580802" y="958949"/>
            <a:ext cx="9387010" cy="1008112"/>
          </a:xfrm>
        </p:spPr>
        <p:txBody>
          <a:bodyPr/>
          <a:lstStyle/>
          <a:p>
            <a:r>
              <a:rPr lang="en-GB" sz="3200" dirty="0">
                <a:solidFill>
                  <a:srgbClr val="FFFF00"/>
                </a:solidFill>
                <a:latin typeface="Arial" panose="020B0604020202020204" pitchFamily="34" charset="0"/>
                <a:cs typeface="Arial" panose="020B0604020202020204" pitchFamily="34" charset="0"/>
              </a:rPr>
              <a:t>Disability Discrimination Awareness Resources </a:t>
            </a:r>
            <a:r>
              <a:rPr lang="en-GB" sz="3200" dirty="0">
                <a:solidFill>
                  <a:srgbClr val="9999FF"/>
                </a:solidFill>
                <a:latin typeface="Arial" panose="020B0604020202020204" pitchFamily="34" charset="0"/>
                <a:cs typeface="Arial" panose="020B0604020202020204" pitchFamily="34" charset="0"/>
              </a:rPr>
              <a:t>(www.equitynotjustequality.co.uk)</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3" y="2039069"/>
            <a:ext cx="8899525" cy="3960440"/>
          </a:xfrm>
        </p:spPr>
        <p:txBody>
          <a:bodyPr/>
          <a:lstStyle/>
          <a:p>
            <a:pPr>
              <a:spcBef>
                <a:spcPts val="1200"/>
              </a:spcBef>
              <a:buClr>
                <a:srgbClr val="CC3300"/>
              </a:buClr>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Background / summary concerns / links / 2023 article </a:t>
            </a:r>
          </a:p>
          <a:p>
            <a:pPr>
              <a:buClr>
                <a:srgbClr val="CC3300"/>
              </a:buClr>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Disability Discrimination Awareness Questionnaire. </a:t>
            </a:r>
          </a:p>
          <a:p>
            <a:pPr>
              <a:buClr>
                <a:srgbClr val="CC3300"/>
              </a:buClr>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Disability Discrimination Practice Checklists x 5 </a:t>
            </a:r>
          </a:p>
          <a:p>
            <a:pPr>
              <a:buClr>
                <a:srgbClr val="CC3300"/>
              </a:buClr>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Suggested Action</a:t>
            </a:r>
          </a:p>
          <a:p>
            <a:pPr>
              <a:buClr>
                <a:srgbClr val="CC3300"/>
              </a:buClr>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Recommended reading</a:t>
            </a:r>
          </a:p>
          <a:p>
            <a:pPr>
              <a:spcBef>
                <a:spcPts val="2400"/>
              </a:spcBef>
              <a:buClr>
                <a:srgbClr val="CC3300"/>
              </a:buClr>
              <a:buFont typeface="Wingdings" panose="05000000000000000000" pitchFamily="2" charset="2"/>
              <a:buChar char="Ø"/>
            </a:pPr>
            <a:r>
              <a:rPr lang="en-US" sz="2800" dirty="0">
                <a:solidFill>
                  <a:schemeClr val="bg1"/>
                </a:solidFill>
                <a:latin typeface="Arial" panose="020B0604020202020204" pitchFamily="34" charset="0"/>
                <a:cs typeface="Arial" panose="020B0604020202020204" pitchFamily="34" charset="0"/>
              </a:rPr>
              <a:t>Training presentations and videos </a:t>
            </a:r>
          </a:p>
          <a:p>
            <a:pPr>
              <a:spcBef>
                <a:spcPts val="1200"/>
              </a:spcBef>
              <a:buClr>
                <a:srgbClr val="CC3300"/>
              </a:buClr>
              <a:buFont typeface="Wingdings" panose="05000000000000000000" pitchFamily="2" charset="2"/>
              <a:buChar char="Ø"/>
            </a:pPr>
            <a:r>
              <a:rPr lang="en-US" sz="2800" dirty="0">
                <a:solidFill>
                  <a:schemeClr val="bg1"/>
                </a:solidFill>
                <a:latin typeface="Arial" panose="020B0604020202020204" pitchFamily="34" charset="0"/>
                <a:cs typeface="Arial" panose="020B0604020202020204" pitchFamily="34" charset="0"/>
              </a:rPr>
              <a:t>Disability Discrimination Example Proformas </a:t>
            </a:r>
            <a:endParaRPr lang="en-GB" sz="2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41607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0" y="526901"/>
            <a:ext cx="10001250" cy="795338"/>
          </a:xfrm>
        </p:spPr>
        <p:txBody>
          <a:bodyPr/>
          <a:lstStyle/>
          <a:p>
            <a:br>
              <a:rPr lang="en-GB" dirty="0"/>
            </a:br>
            <a:r>
              <a:rPr lang="en-GB" sz="3200" dirty="0">
                <a:solidFill>
                  <a:srgbClr val="FFFF00"/>
                </a:solidFill>
              </a:rPr>
              <a:t>Disability Discrimination Awareness Questionnaire</a:t>
            </a:r>
            <a:br>
              <a:rPr lang="en-GB" sz="3200" dirty="0">
                <a:solidFill>
                  <a:srgbClr val="FFFF00"/>
                </a:solidFill>
              </a:rPr>
            </a:br>
            <a:endParaRPr lang="en-GB" sz="2400" dirty="0">
              <a:solidFill>
                <a:srgbClr val="FFFF00"/>
              </a:solidFill>
            </a:endParaRP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796826" y="1535013"/>
            <a:ext cx="8856984" cy="4680520"/>
          </a:xfrm>
        </p:spPr>
        <p:txBody>
          <a:bodyPr/>
          <a:lstStyle/>
          <a:p>
            <a:pPr marL="0" indent="0">
              <a:buClr>
                <a:srgbClr val="800000"/>
              </a:buClr>
              <a:buNone/>
            </a:pPr>
            <a:r>
              <a:rPr lang="en-GB" sz="2400" dirty="0">
                <a:solidFill>
                  <a:srgbClr val="9999FF"/>
                </a:solidFill>
                <a:latin typeface="Arial" panose="020B0604020202020204" pitchFamily="34" charset="0"/>
                <a:cs typeface="Arial" panose="020B0604020202020204" pitchFamily="34" charset="0"/>
              </a:rPr>
              <a:t>    </a:t>
            </a:r>
            <a:r>
              <a:rPr lang="en-GB" sz="2800" dirty="0">
                <a:solidFill>
                  <a:srgbClr val="9999FF"/>
                </a:solidFill>
                <a:latin typeface="Arial" panose="020B0604020202020204" pitchFamily="34" charset="0"/>
                <a:cs typeface="Arial" panose="020B0604020202020204" pitchFamily="34" charset="0"/>
              </a:rPr>
              <a:t>DDAQ has 30 questions taken from Equality Act: </a:t>
            </a:r>
          </a:p>
          <a:p>
            <a:pPr>
              <a:spcBef>
                <a:spcPts val="1200"/>
              </a:spcBef>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Definition and Eligibility  (7 Qs)</a:t>
            </a:r>
          </a:p>
          <a:p>
            <a:pPr>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Direct discrimination (3 Qs)</a:t>
            </a:r>
          </a:p>
          <a:p>
            <a:pPr>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Indirect discrimination  (4 Qs)</a:t>
            </a:r>
          </a:p>
          <a:p>
            <a:pPr>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Discrimination arising from disability  (2 Qs) </a:t>
            </a:r>
          </a:p>
          <a:p>
            <a:pPr>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Failure to make reasonable adjustments  (10 Qs)</a:t>
            </a:r>
          </a:p>
          <a:p>
            <a:pPr>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Harassment / victimisation (2 Qs)</a:t>
            </a:r>
          </a:p>
          <a:p>
            <a:pPr>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Other unlawful behaviour  (2 Qs) </a:t>
            </a:r>
          </a:p>
          <a:p>
            <a:pPr>
              <a:buClr>
                <a:srgbClr val="800000"/>
              </a:buClr>
              <a:buFont typeface="Arial" panose="020B0604020202020204" pitchFamily="34" charset="0"/>
              <a:buChar char="•"/>
            </a:pPr>
            <a:endParaRPr lang="en-GB" sz="2400" dirty="0">
              <a:solidFill>
                <a:schemeClr val="bg1"/>
              </a:solidFill>
              <a:latin typeface="Arial" panose="020B0604020202020204" pitchFamily="34" charset="0"/>
              <a:cs typeface="Arial" panose="020B0604020202020204" pitchFamily="34" charset="0"/>
            </a:endParaRPr>
          </a:p>
          <a:p>
            <a:pPr>
              <a:buClr>
                <a:srgbClr val="9999FF"/>
              </a:buClr>
            </a:pPr>
            <a:endParaRPr lang="en-GB" dirty="0">
              <a:solidFill>
                <a:schemeClr val="bg1"/>
              </a:solidFill>
            </a:endParaRPr>
          </a:p>
          <a:p>
            <a:endParaRPr lang="en-GB" dirty="0">
              <a:solidFill>
                <a:schemeClr val="bg1"/>
              </a:solidFill>
            </a:endParaRPr>
          </a:p>
        </p:txBody>
      </p:sp>
    </p:spTree>
    <p:extLst>
      <p:ext uri="{BB962C8B-B14F-4D97-AF65-F5344CB8AC3E}">
        <p14:creationId xmlns:p14="http://schemas.microsoft.com/office/powerpoint/2010/main" val="37603384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D77FB-DB1F-319A-E3A4-8400D655FA8B}"/>
              </a:ext>
            </a:extLst>
          </p:cNvPr>
          <p:cNvSpPr>
            <a:spLocks noGrp="1"/>
          </p:cNvSpPr>
          <p:nvPr>
            <p:ph type="title"/>
          </p:nvPr>
        </p:nvSpPr>
        <p:spPr>
          <a:xfrm>
            <a:off x="0" y="598909"/>
            <a:ext cx="10001250" cy="795338"/>
          </a:xfrm>
        </p:spPr>
        <p:txBody>
          <a:bodyPr/>
          <a:lstStyle/>
          <a:p>
            <a:r>
              <a:rPr lang="en-GB" sz="3600" dirty="0">
                <a:solidFill>
                  <a:srgbClr val="FFFF00"/>
                </a:solidFill>
                <a:latin typeface="Arial" panose="020B0604020202020204" pitchFamily="34" charset="0"/>
                <a:cs typeface="Arial" panose="020B0604020202020204" pitchFamily="34" charset="0"/>
              </a:rPr>
              <a:t>DDAQ responses to date </a:t>
            </a:r>
          </a:p>
        </p:txBody>
      </p:sp>
      <p:sp>
        <p:nvSpPr>
          <p:cNvPr id="3" name="Content Placeholder 2">
            <a:extLst>
              <a:ext uri="{FF2B5EF4-FFF2-40B4-BE49-F238E27FC236}">
                <a16:creationId xmlns:a16="http://schemas.microsoft.com/office/drawing/2014/main" id="{8E27F4AD-A4CE-347E-F615-6D6CCD42BDAC}"/>
              </a:ext>
            </a:extLst>
          </p:cNvPr>
          <p:cNvSpPr>
            <a:spLocks noGrp="1"/>
          </p:cNvSpPr>
          <p:nvPr>
            <p:ph idx="1"/>
          </p:nvPr>
        </p:nvSpPr>
        <p:spPr>
          <a:xfrm>
            <a:off x="667543" y="1535013"/>
            <a:ext cx="8899525" cy="4487991"/>
          </a:xfrm>
        </p:spPr>
        <p:txBody>
          <a:bodyPr/>
          <a:lstStyle/>
          <a:p>
            <a:pPr>
              <a:buClr>
                <a:srgbClr val="C00000"/>
              </a:buClr>
            </a:pPr>
            <a:r>
              <a:rPr lang="en-US" sz="2400" dirty="0">
                <a:solidFill>
                  <a:schemeClr val="bg1"/>
                </a:solidFill>
                <a:latin typeface="Arial" panose="020B0604020202020204" pitchFamily="34" charset="0"/>
                <a:cs typeface="Arial" panose="020B0604020202020204" pitchFamily="34" charset="0"/>
              </a:rPr>
              <a:t>Responses to date confirm lack of awareness of aspects of the Equality Act with a median of 18/30 (range 4-30): half have over 10 yrs experience; 81% work for NHS. Most of this group report having had a reason to seek such information.</a:t>
            </a:r>
          </a:p>
          <a:p>
            <a:pPr>
              <a:spcBef>
                <a:spcPts val="1200"/>
              </a:spcBef>
              <a:buClr>
                <a:srgbClr val="C00000"/>
              </a:buClr>
            </a:pPr>
            <a:r>
              <a:rPr lang="en-US" sz="2400" dirty="0">
                <a:solidFill>
                  <a:schemeClr val="bg1"/>
                </a:solidFill>
                <a:latin typeface="Arial" panose="020B0604020202020204" pitchFamily="34" charset="0"/>
                <a:cs typeface="Arial" panose="020B0604020202020204" pitchFamily="34" charset="0"/>
              </a:rPr>
              <a:t>Items with lower awareness include definition of disability, link to medical diagnosis, indirect discrimination, H&amp;S risk, limited grounds for not implementing adjustments &amp; </a:t>
            </a:r>
            <a:r>
              <a:rPr lang="en-US" sz="2400" dirty="0" err="1">
                <a:solidFill>
                  <a:schemeClr val="bg1"/>
                </a:solidFill>
                <a:latin typeface="Arial" panose="020B0604020202020204" pitchFamily="34" charset="0"/>
                <a:cs typeface="Arial" panose="020B0604020202020204" pitchFamily="34" charset="0"/>
              </a:rPr>
              <a:t>victimisation</a:t>
            </a:r>
            <a:r>
              <a:rPr lang="en-US" sz="2400" dirty="0">
                <a:solidFill>
                  <a:schemeClr val="bg1"/>
                </a:solidFill>
                <a:latin typeface="Arial" panose="020B0604020202020204" pitchFamily="34" charset="0"/>
                <a:cs typeface="Arial" panose="020B0604020202020204" pitchFamily="34" charset="0"/>
              </a:rPr>
              <a:t>.  </a:t>
            </a:r>
          </a:p>
          <a:p>
            <a:pPr>
              <a:spcBef>
                <a:spcPts val="1200"/>
              </a:spcBef>
              <a:buClr>
                <a:srgbClr val="C00000"/>
              </a:buClr>
            </a:pPr>
            <a:r>
              <a:rPr lang="en-US" sz="2400" dirty="0">
                <a:solidFill>
                  <a:schemeClr val="bg1"/>
                </a:solidFill>
                <a:latin typeface="Arial" panose="020B0604020202020204" pitchFamily="34" charset="0"/>
                <a:cs typeface="Arial" panose="020B0604020202020204" pitchFamily="34" charset="0"/>
              </a:rPr>
              <a:t>Self ratings increase to median awareness of 8/10 as a result of DDAQ completion from retrospective median prior rating of 6. Much greater awareness raising would be expected for those with less prior knowledge.</a:t>
            </a:r>
            <a:r>
              <a:rPr lang="en-US" sz="2400" dirty="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83249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48754" y="742925"/>
            <a:ext cx="9641210" cy="795338"/>
          </a:xfrm>
        </p:spPr>
        <p:txBody>
          <a:bodyPr/>
          <a:lstStyle/>
          <a:p>
            <a:r>
              <a:rPr lang="en-GB" sz="3200" dirty="0">
                <a:solidFill>
                  <a:srgbClr val="FFFF00"/>
                </a:solidFill>
              </a:rPr>
              <a:t>Disability Discrimination Practice Checklists</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796826" y="1751037"/>
            <a:ext cx="8899525" cy="4464496"/>
          </a:xfrm>
        </p:spPr>
        <p:txBody>
          <a:bodyPr/>
          <a:lstStyle/>
          <a:p>
            <a:pPr>
              <a:spcBef>
                <a:spcPts val="12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Health &amp; other Professionals (DDPC-</a:t>
            </a:r>
            <a:r>
              <a:rPr lang="en-GB" sz="2400" dirty="0" err="1">
                <a:solidFill>
                  <a:schemeClr val="bg1"/>
                </a:solidFill>
                <a:latin typeface="Arial" panose="020B0604020202020204" pitchFamily="34" charset="0"/>
                <a:cs typeface="Arial" panose="020B0604020202020204" pitchFamily="34" charset="0"/>
              </a:rPr>
              <a:t>Pr</a:t>
            </a:r>
            <a:r>
              <a:rPr lang="en-GB" sz="2400" dirty="0">
                <a:solidFill>
                  <a:schemeClr val="bg1"/>
                </a:solidFill>
                <a:latin typeface="Arial" panose="020B0604020202020204" pitchFamily="34" charset="0"/>
                <a:cs typeface="Arial" panose="020B0604020202020204" pitchFamily="34" charset="0"/>
              </a:rPr>
              <a:t>) (25 items)</a:t>
            </a:r>
          </a:p>
          <a:p>
            <a:pPr>
              <a:spcBef>
                <a:spcPts val="12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Service Managers (Public Sector) (DDPC-SM) (25 items)</a:t>
            </a:r>
          </a:p>
          <a:p>
            <a:pPr>
              <a:spcBef>
                <a:spcPts val="12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(Training) Course Tutors (DDPC-CT)  (25 items)</a:t>
            </a:r>
          </a:p>
          <a:p>
            <a:pPr>
              <a:spcBef>
                <a:spcPts val="12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Vocational/Employment Specialist (DDPC-V/ES) (25 items)</a:t>
            </a:r>
          </a:p>
          <a:p>
            <a:pPr>
              <a:spcBef>
                <a:spcPts val="12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Assistants (DDPC-Asst.) (20 items) </a:t>
            </a:r>
          </a:p>
          <a:p>
            <a:pPr>
              <a:spcBef>
                <a:spcPts val="1200"/>
              </a:spcBef>
              <a:buClr>
                <a:srgbClr val="CC3300"/>
              </a:buClr>
              <a:buFont typeface="Arial" panose="020B0604020202020204" pitchFamily="34" charset="0"/>
              <a:buChar char="•"/>
            </a:pPr>
            <a:endParaRPr lang="en-GB" sz="2400" dirty="0">
              <a:solidFill>
                <a:schemeClr val="bg1"/>
              </a:solidFill>
              <a:latin typeface="Arial" panose="020B0604020202020204" pitchFamily="34" charset="0"/>
              <a:cs typeface="Arial" panose="020B0604020202020204" pitchFamily="34" charset="0"/>
            </a:endParaRPr>
          </a:p>
          <a:p>
            <a:pPr>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Child Health Practitioners + ? teachers etc.</a:t>
            </a:r>
          </a:p>
          <a:p>
            <a:endParaRPr lang="en-GB" dirty="0">
              <a:solidFill>
                <a:schemeClr val="bg1"/>
              </a:solidFill>
            </a:endParaRPr>
          </a:p>
        </p:txBody>
      </p:sp>
    </p:spTree>
    <p:extLst>
      <p:ext uri="{BB962C8B-B14F-4D97-AF65-F5344CB8AC3E}">
        <p14:creationId xmlns:p14="http://schemas.microsoft.com/office/powerpoint/2010/main" val="2794089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8B7B7-3673-30EB-6D56-FC4D5F63E9AF}"/>
              </a:ext>
            </a:extLst>
          </p:cNvPr>
          <p:cNvSpPr>
            <a:spLocks noGrp="1"/>
          </p:cNvSpPr>
          <p:nvPr>
            <p:ph type="title"/>
          </p:nvPr>
        </p:nvSpPr>
        <p:spPr>
          <a:xfrm>
            <a:off x="1027172" y="523651"/>
            <a:ext cx="8916392" cy="795338"/>
          </a:xfrm>
        </p:spPr>
        <p:txBody>
          <a:bodyPr/>
          <a:lstStyle/>
          <a:p>
            <a:pPr algn="l"/>
            <a:r>
              <a:rPr lang="en-GB" sz="2800" dirty="0">
                <a:solidFill>
                  <a:srgbClr val="FFFF00"/>
                </a:solidFill>
                <a:latin typeface="Arial" panose="020B0604020202020204" pitchFamily="34" charset="0"/>
                <a:cs typeface="Arial" panose="020B0604020202020204" pitchFamily="34" charset="0"/>
              </a:rPr>
              <a:t>… cont. UNCRPD Art 2: Definitions</a:t>
            </a:r>
          </a:p>
        </p:txBody>
      </p:sp>
      <p:sp>
        <p:nvSpPr>
          <p:cNvPr id="3" name="Content Placeholder 2">
            <a:extLst>
              <a:ext uri="{FF2B5EF4-FFF2-40B4-BE49-F238E27FC236}">
                <a16:creationId xmlns:a16="http://schemas.microsoft.com/office/drawing/2014/main" id="{656A381F-BFC3-2A16-71EE-A836CD1F9510}"/>
              </a:ext>
            </a:extLst>
          </p:cNvPr>
          <p:cNvSpPr>
            <a:spLocks noGrp="1"/>
          </p:cNvSpPr>
          <p:nvPr>
            <p:ph idx="1"/>
          </p:nvPr>
        </p:nvSpPr>
        <p:spPr>
          <a:xfrm>
            <a:off x="1003622" y="1463005"/>
            <a:ext cx="8352928" cy="4536504"/>
          </a:xfrm>
        </p:spPr>
        <p:txBody>
          <a:bodyPr/>
          <a:lstStyle/>
          <a:p>
            <a:pPr marL="0" indent="0">
              <a:buNone/>
            </a:pPr>
            <a:r>
              <a:rPr lang="en-GB" sz="2800" dirty="0">
                <a:solidFill>
                  <a:schemeClr val="accent2">
                    <a:lumMod val="60000"/>
                    <a:lumOff val="40000"/>
                  </a:schemeClr>
                </a:solidFill>
                <a:latin typeface="Arial" panose="020B0604020202020204" pitchFamily="34" charset="0"/>
                <a:cs typeface="Arial" panose="020B0604020202020204" pitchFamily="34" charset="0"/>
              </a:rPr>
              <a:t>Reasonable accommodation </a:t>
            </a:r>
            <a:r>
              <a:rPr lang="en-GB" sz="2400" dirty="0">
                <a:solidFill>
                  <a:schemeClr val="accent2">
                    <a:lumMod val="60000"/>
                    <a:lumOff val="40000"/>
                  </a:schemeClr>
                </a:solidFill>
                <a:latin typeface="Arial" panose="020B0604020202020204" pitchFamily="34" charset="0"/>
                <a:cs typeface="Arial" panose="020B0604020202020204" pitchFamily="34" charset="0"/>
              </a:rPr>
              <a:t>: </a:t>
            </a:r>
          </a:p>
          <a:p>
            <a:pPr marL="0" indent="0">
              <a:spcBef>
                <a:spcPts val="1200"/>
              </a:spcBef>
              <a:buNone/>
            </a:pPr>
            <a:r>
              <a:rPr lang="en-GB" sz="2400" dirty="0">
                <a:solidFill>
                  <a:schemeClr val="bg1"/>
                </a:solidFill>
                <a:latin typeface="Arial" panose="020B0604020202020204" pitchFamily="34" charset="0"/>
                <a:cs typeface="Arial" panose="020B0604020202020204" pitchFamily="34" charset="0"/>
              </a:rPr>
              <a:t>Necessary and appropriate modification and adjustments </a:t>
            </a:r>
            <a:r>
              <a:rPr lang="en-GB" sz="2400" dirty="0">
                <a:solidFill>
                  <a:srgbClr val="9999FF"/>
                </a:solidFill>
                <a:latin typeface="Arial" panose="020B0604020202020204" pitchFamily="34" charset="0"/>
                <a:cs typeface="Arial" panose="020B0604020202020204" pitchFamily="34" charset="0"/>
              </a:rPr>
              <a:t>not imposing a disproportionate or undue burden, </a:t>
            </a:r>
            <a:r>
              <a:rPr lang="en-GB" sz="2400" dirty="0">
                <a:solidFill>
                  <a:schemeClr val="bg1"/>
                </a:solidFill>
                <a:latin typeface="Arial" panose="020B0604020202020204" pitchFamily="34" charset="0"/>
                <a:cs typeface="Arial" panose="020B0604020202020204" pitchFamily="34" charset="0"/>
              </a:rPr>
              <a:t>where needed in a particular case, to ensure to persons with disabilities the enjoyment or exercise on an equal basis with others of all human rights and fundamental freedoms (Art. 2)</a:t>
            </a:r>
          </a:p>
          <a:p>
            <a:pPr marL="0" indent="0">
              <a:spcBef>
                <a:spcPts val="2400"/>
              </a:spcBef>
              <a:buNone/>
            </a:pPr>
            <a:r>
              <a:rPr lang="en-US" sz="2400" dirty="0">
                <a:solidFill>
                  <a:schemeClr val="bg1"/>
                </a:solidFill>
                <a:latin typeface="Arial" panose="020B0604020202020204" pitchFamily="34" charset="0"/>
                <a:cs typeface="Arial" panose="020B0604020202020204" pitchFamily="34" charset="0"/>
              </a:rPr>
              <a:t>In order to promote equality and eliminate discrimination, States Parties </a:t>
            </a:r>
            <a:r>
              <a:rPr lang="en-US" sz="2400" dirty="0">
                <a:solidFill>
                  <a:srgbClr val="9999FF"/>
                </a:solidFill>
                <a:latin typeface="Arial" panose="020B0604020202020204" pitchFamily="34" charset="0"/>
                <a:cs typeface="Arial" panose="020B0604020202020204" pitchFamily="34" charset="0"/>
              </a:rPr>
              <a:t>shall take all appropriate steps to ensure that reasonable accommodation is provided</a:t>
            </a:r>
            <a:r>
              <a:rPr lang="en-US" sz="2400" dirty="0">
                <a:solidFill>
                  <a:schemeClr val="bg1"/>
                </a:solidFill>
                <a:latin typeface="Arial" panose="020B0604020202020204" pitchFamily="34" charset="0"/>
                <a:cs typeface="Arial" panose="020B0604020202020204" pitchFamily="34" charset="0"/>
              </a:rPr>
              <a:t> (Art.5, para 3).</a:t>
            </a: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50593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67270" y="598909"/>
            <a:ext cx="10001250" cy="795338"/>
          </a:xfrm>
        </p:spPr>
        <p:txBody>
          <a:bodyPr/>
          <a:lstStyle/>
          <a:p>
            <a:r>
              <a:rPr lang="en-GB" sz="3200" dirty="0">
                <a:solidFill>
                  <a:srgbClr val="FFFF00"/>
                </a:solidFill>
              </a:rPr>
              <a:t>Suggested Action</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868834" y="1610271"/>
            <a:ext cx="8698234" cy="4824536"/>
          </a:xfrm>
        </p:spPr>
        <p:txBody>
          <a:bodyPr/>
          <a:lstStyle/>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Complete and submit the DDAQ.</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Complete DDPC relevant to your specific work role(s).  </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Read sections of EHRC statutory codes/technical guidance relevant to work role + good practice sections/chapters. </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Read UNCRPD (2006</a:t>
            </a:r>
            <a:r>
              <a:rPr lang="en-US" sz="2000" dirty="0">
                <a:solidFill>
                  <a:schemeClr val="bg1"/>
                </a:solidFill>
                <a:latin typeface="Arial" panose="020B0604020202020204" pitchFamily="34" charset="0"/>
                <a:cs typeface="Arial" panose="020B0604020202020204" pitchFamily="34" charset="0"/>
              </a:rPr>
              <a:t>) and/or </a:t>
            </a:r>
            <a:r>
              <a:rPr lang="en-US" sz="2400" dirty="0">
                <a:solidFill>
                  <a:schemeClr val="bg1"/>
                </a:solidFill>
                <a:latin typeface="Arial" panose="020B0604020202020204" pitchFamily="34" charset="0"/>
                <a:cs typeface="Arial" panose="020B0604020202020204" pitchFamily="34" charset="0"/>
              </a:rPr>
              <a:t>summary (Tyerman, 2023). </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Review employer’s EDI policies (+ if NHS annual WDES).</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Read / note guidance relevant to your specific work role(s)</a:t>
            </a:r>
          </a:p>
        </p:txBody>
      </p:sp>
    </p:spTree>
    <p:extLst>
      <p:ext uri="{BB962C8B-B14F-4D97-AF65-F5344CB8AC3E}">
        <p14:creationId xmlns:p14="http://schemas.microsoft.com/office/powerpoint/2010/main" val="32148246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FF167-9831-E97D-C710-119BB66BEB94}"/>
              </a:ext>
            </a:extLst>
          </p:cNvPr>
          <p:cNvSpPr>
            <a:spLocks noGrp="1"/>
          </p:cNvSpPr>
          <p:nvPr>
            <p:ph type="title"/>
          </p:nvPr>
        </p:nvSpPr>
        <p:spPr>
          <a:xfrm>
            <a:off x="116681" y="490636"/>
            <a:ext cx="10001250" cy="795338"/>
          </a:xfrm>
        </p:spPr>
        <p:txBody>
          <a:bodyPr/>
          <a:lstStyle/>
          <a:p>
            <a:r>
              <a:rPr lang="en-GB" sz="3200" dirty="0">
                <a:solidFill>
                  <a:srgbClr val="FFFF00"/>
                </a:solidFill>
              </a:rPr>
              <a:t>Recommended Reading</a:t>
            </a:r>
          </a:p>
        </p:txBody>
      </p:sp>
      <p:sp>
        <p:nvSpPr>
          <p:cNvPr id="3" name="Content Placeholder 2">
            <a:extLst>
              <a:ext uri="{FF2B5EF4-FFF2-40B4-BE49-F238E27FC236}">
                <a16:creationId xmlns:a16="http://schemas.microsoft.com/office/drawing/2014/main" id="{1BE3DE3B-748B-2659-752D-48859795FADC}"/>
              </a:ext>
            </a:extLst>
          </p:cNvPr>
          <p:cNvSpPr>
            <a:spLocks noGrp="1"/>
          </p:cNvSpPr>
          <p:nvPr>
            <p:ph idx="1"/>
          </p:nvPr>
        </p:nvSpPr>
        <p:spPr>
          <a:xfrm>
            <a:off x="868834" y="1317626"/>
            <a:ext cx="8652991" cy="5113932"/>
          </a:xfrm>
        </p:spPr>
        <p:txBody>
          <a:bodyPr/>
          <a:lstStyle/>
          <a:p>
            <a:pPr>
              <a:buClr>
                <a:srgbClr val="CC3300"/>
              </a:buClr>
            </a:pPr>
            <a:r>
              <a:rPr lang="en-US" sz="2200" dirty="0">
                <a:solidFill>
                  <a:schemeClr val="bg1"/>
                </a:solidFill>
                <a:latin typeface="Arial" panose="020B0604020202020204" pitchFamily="34" charset="0"/>
                <a:cs typeface="Arial" panose="020B0604020202020204" pitchFamily="34" charset="0"/>
              </a:rPr>
              <a:t>General  section (i.e. for everyone)</a:t>
            </a:r>
          </a:p>
          <a:p>
            <a:pPr>
              <a:spcBef>
                <a:spcPts val="600"/>
              </a:spcBef>
              <a:buClr>
                <a:srgbClr val="CC3300"/>
              </a:buClr>
            </a:pPr>
            <a:r>
              <a:rPr lang="en-US" sz="2200" dirty="0">
                <a:solidFill>
                  <a:schemeClr val="bg1"/>
                </a:solidFill>
                <a:latin typeface="Arial" panose="020B0604020202020204" pitchFamily="34" charset="0"/>
                <a:cs typeface="Arial" panose="020B0604020202020204" pitchFamily="34" charset="0"/>
              </a:rPr>
              <a:t>For service providers and service users; </a:t>
            </a:r>
          </a:p>
          <a:p>
            <a:pPr>
              <a:spcBef>
                <a:spcPts val="600"/>
              </a:spcBef>
              <a:buClr>
                <a:srgbClr val="CC3300"/>
              </a:buClr>
            </a:pPr>
            <a:r>
              <a:rPr lang="en-US" sz="2200" dirty="0">
                <a:solidFill>
                  <a:schemeClr val="bg1"/>
                </a:solidFill>
                <a:latin typeface="Arial" panose="020B0604020202020204" pitchFamily="34" charset="0"/>
                <a:cs typeface="Arial" panose="020B0604020202020204" pitchFamily="34" charset="0"/>
              </a:rPr>
              <a:t>For employers and employees; </a:t>
            </a:r>
            <a:r>
              <a:rPr lang="en-US" sz="2200" dirty="0">
                <a:solidFill>
                  <a:srgbClr val="FFFF00"/>
                </a:solidFill>
                <a:latin typeface="Arial" panose="020B0604020202020204" pitchFamily="34" charset="0"/>
                <a:cs typeface="Arial" panose="020B0604020202020204" pitchFamily="34" charset="0"/>
              </a:rPr>
              <a:t>and </a:t>
            </a:r>
          </a:p>
          <a:p>
            <a:pPr>
              <a:spcBef>
                <a:spcPts val="600"/>
              </a:spcBef>
              <a:buClr>
                <a:srgbClr val="CC3300"/>
              </a:buClr>
            </a:pPr>
            <a:r>
              <a:rPr lang="en-US" sz="2200" dirty="0">
                <a:solidFill>
                  <a:schemeClr val="bg1"/>
                </a:solidFill>
                <a:latin typeface="Arial" panose="020B0604020202020204" pitchFamily="34" charset="0"/>
                <a:cs typeface="Arial" panose="020B0604020202020204" pitchFamily="34" charset="0"/>
              </a:rPr>
              <a:t>For training courses and students/trainees.</a:t>
            </a:r>
          </a:p>
          <a:p>
            <a:pPr marL="0" indent="0">
              <a:spcBef>
                <a:spcPts val="1200"/>
              </a:spcBef>
              <a:buClr>
                <a:srgbClr val="CC3300"/>
              </a:buClr>
              <a:buNone/>
            </a:pPr>
            <a:r>
              <a:rPr lang="en-US" sz="2200" dirty="0">
                <a:solidFill>
                  <a:srgbClr val="9999FF"/>
                </a:solidFill>
              </a:rPr>
              <a:t>     </a:t>
            </a:r>
            <a:r>
              <a:rPr lang="en-US" sz="2200" dirty="0">
                <a:solidFill>
                  <a:srgbClr val="9999FF"/>
                </a:solidFill>
                <a:latin typeface="Arial" panose="020B0604020202020204" pitchFamily="34" charset="0"/>
                <a:cs typeface="Arial" panose="020B0604020202020204" pitchFamily="34" charset="0"/>
              </a:rPr>
              <a:t>Guidance for employers and employees includes:</a:t>
            </a:r>
          </a:p>
          <a:p>
            <a:pPr>
              <a:spcBef>
                <a:spcPts val="600"/>
              </a:spcBef>
              <a:buClr>
                <a:srgbClr val="CC3300"/>
              </a:buClr>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Equality and Human Rights Commission </a:t>
            </a:r>
          </a:p>
          <a:p>
            <a:pPr>
              <a:spcBef>
                <a:spcPts val="600"/>
              </a:spcBef>
              <a:buClr>
                <a:srgbClr val="CC3300"/>
              </a:buClr>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Advisory, Conciliation and Arbitration Service (ACAS)</a:t>
            </a:r>
          </a:p>
          <a:p>
            <a:pPr>
              <a:spcBef>
                <a:spcPts val="600"/>
              </a:spcBef>
              <a:buClr>
                <a:srgbClr val="CC3300"/>
              </a:buClr>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Health and Safety Executive (HSE)</a:t>
            </a:r>
          </a:p>
          <a:p>
            <a:pPr>
              <a:spcBef>
                <a:spcPts val="600"/>
              </a:spcBef>
              <a:buClr>
                <a:srgbClr val="CC3300"/>
              </a:buClr>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NHS Employers  (also NHS England + own Trusts guidance) </a:t>
            </a:r>
          </a:p>
          <a:p>
            <a:pPr>
              <a:spcBef>
                <a:spcPts val="600"/>
              </a:spcBef>
              <a:buClr>
                <a:srgbClr val="CC3300"/>
              </a:buClr>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Disability Law Service (DLS) incl. ‘</a:t>
            </a:r>
            <a:r>
              <a:rPr lang="en-US" sz="2200" dirty="0" err="1">
                <a:solidFill>
                  <a:schemeClr val="bg1"/>
                </a:solidFill>
                <a:latin typeface="Arial" panose="020B0604020202020204" pitchFamily="34" charset="0"/>
                <a:cs typeface="Arial" panose="020B0604020202020204" pitchFamily="34" charset="0"/>
              </a:rPr>
              <a:t>WorkRights</a:t>
            </a:r>
            <a:r>
              <a:rPr lang="en-US" sz="2200" dirty="0">
                <a:solidFill>
                  <a:schemeClr val="bg1"/>
                </a:solidFill>
                <a:latin typeface="Arial" panose="020B0604020202020204" pitchFamily="34" charset="0"/>
                <a:cs typeface="Arial" panose="020B0604020202020204" pitchFamily="34" charset="0"/>
              </a:rPr>
              <a:t>’</a:t>
            </a:r>
          </a:p>
          <a:p>
            <a:pPr>
              <a:spcBef>
                <a:spcPts val="600"/>
              </a:spcBef>
              <a:buClr>
                <a:srgbClr val="CC3300"/>
              </a:buClr>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Job Accommodation Network (JAN) </a:t>
            </a:r>
          </a:p>
          <a:p>
            <a:pPr>
              <a:spcBef>
                <a:spcPts val="600"/>
              </a:spcBef>
              <a:buClr>
                <a:srgbClr val="CC3300"/>
              </a:buClr>
              <a:buFont typeface="Arial" panose="020B0604020202020204" pitchFamily="34" charset="0"/>
              <a:buChar char="•"/>
            </a:pPr>
            <a:endParaRPr lang="en-US" sz="2400" dirty="0">
              <a:solidFill>
                <a:schemeClr val="bg1"/>
              </a:solidFill>
            </a:endParaRPr>
          </a:p>
        </p:txBody>
      </p:sp>
    </p:spTree>
    <p:extLst>
      <p:ext uri="{BB962C8B-B14F-4D97-AF65-F5344CB8AC3E}">
        <p14:creationId xmlns:p14="http://schemas.microsoft.com/office/powerpoint/2010/main" val="39149688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FF167-9831-E97D-C710-119BB66BEB94}"/>
              </a:ext>
            </a:extLst>
          </p:cNvPr>
          <p:cNvSpPr>
            <a:spLocks noGrp="1"/>
          </p:cNvSpPr>
          <p:nvPr>
            <p:ph type="title"/>
          </p:nvPr>
        </p:nvSpPr>
        <p:spPr>
          <a:xfrm>
            <a:off x="796826" y="670917"/>
            <a:ext cx="8993138" cy="795338"/>
          </a:xfrm>
        </p:spPr>
        <p:txBody>
          <a:bodyPr/>
          <a:lstStyle/>
          <a:p>
            <a:r>
              <a:rPr lang="en-US" sz="3200" dirty="0">
                <a:solidFill>
                  <a:srgbClr val="FFFF00"/>
                </a:solidFill>
              </a:rPr>
              <a:t>For example - EHRC employment guidance</a:t>
            </a:r>
            <a:endParaRPr lang="en-GB" sz="3200" dirty="0">
              <a:solidFill>
                <a:srgbClr val="FFFF00"/>
              </a:solidFill>
            </a:endParaRPr>
          </a:p>
        </p:txBody>
      </p:sp>
      <p:sp>
        <p:nvSpPr>
          <p:cNvPr id="3" name="Content Placeholder 2">
            <a:extLst>
              <a:ext uri="{FF2B5EF4-FFF2-40B4-BE49-F238E27FC236}">
                <a16:creationId xmlns:a16="http://schemas.microsoft.com/office/drawing/2014/main" id="{1BE3DE3B-748B-2659-752D-48859795FADC}"/>
              </a:ext>
            </a:extLst>
          </p:cNvPr>
          <p:cNvSpPr>
            <a:spLocks noGrp="1"/>
          </p:cNvSpPr>
          <p:nvPr>
            <p:ph idx="1"/>
          </p:nvPr>
        </p:nvSpPr>
        <p:spPr>
          <a:xfrm>
            <a:off x="724818" y="1466256"/>
            <a:ext cx="8899525" cy="4605262"/>
          </a:xfrm>
        </p:spPr>
        <p:txBody>
          <a:bodyPr/>
          <a:lstStyle/>
          <a:p>
            <a:pPr>
              <a:buClr>
                <a:srgbClr val="CC3300"/>
              </a:buClr>
            </a:pPr>
            <a:r>
              <a:rPr lang="en-US" sz="2400" dirty="0">
                <a:solidFill>
                  <a:srgbClr val="9999FF"/>
                </a:solidFill>
                <a:latin typeface="Arial" panose="020B0604020202020204" pitchFamily="34" charset="0"/>
                <a:cs typeface="Arial" panose="020B0604020202020204" pitchFamily="34" charset="0"/>
              </a:rPr>
              <a:t>Equality Act:  Statutory Employment Code  EHRC (2014).</a:t>
            </a:r>
          </a:p>
          <a:p>
            <a:pPr>
              <a:spcBef>
                <a:spcPts val="1200"/>
              </a:spcBef>
              <a:buClr>
                <a:srgbClr val="CC3300"/>
              </a:buClr>
            </a:pPr>
            <a:r>
              <a:rPr lang="en-US" sz="2400" dirty="0">
                <a:solidFill>
                  <a:srgbClr val="9999FF"/>
                </a:solidFill>
                <a:latin typeface="Arial" panose="020B0604020202020204" pitchFamily="34" charset="0"/>
                <a:cs typeface="Arial" panose="020B0604020202020204" pitchFamily="34" charset="0"/>
              </a:rPr>
              <a:t>What Equality Law Means for You as an Employer </a:t>
            </a:r>
            <a:r>
              <a:rPr lang="en-US" sz="2400" dirty="0" err="1">
                <a:solidFill>
                  <a:srgbClr val="9999FF"/>
                </a:solidFill>
                <a:latin typeface="Arial" panose="020B0604020202020204" pitchFamily="34" charset="0"/>
                <a:cs typeface="Arial" panose="020B0604020202020204" pitchFamily="34" charset="0"/>
              </a:rPr>
              <a:t>e.g</a:t>
            </a:r>
            <a:r>
              <a:rPr lang="en-US" sz="2400" dirty="0">
                <a:solidFill>
                  <a:srgbClr val="9999FF"/>
                </a:solidFill>
                <a:latin typeface="Arial" panose="020B0604020202020204" pitchFamily="34" charset="0"/>
                <a:cs typeface="Arial" panose="020B0604020202020204" pitchFamily="34" charset="0"/>
              </a:rPr>
              <a:t>: </a:t>
            </a:r>
          </a:p>
          <a:p>
            <a:pPr lvl="1">
              <a:buClr>
                <a:srgbClr val="CC3300"/>
              </a:buClr>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When you recruit someone to work for you; </a:t>
            </a:r>
          </a:p>
          <a:p>
            <a:pPr lvl="1">
              <a:buClr>
                <a:srgbClr val="CC3300"/>
              </a:buClr>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Pre-employment health questions </a:t>
            </a:r>
          </a:p>
          <a:p>
            <a:pPr lvl="1">
              <a:buClr>
                <a:srgbClr val="CC3300"/>
              </a:buClr>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Working hours, flexible working and time off; pay and benefits.</a:t>
            </a:r>
          </a:p>
          <a:p>
            <a:pPr lvl="1">
              <a:buClr>
                <a:srgbClr val="CC3300"/>
              </a:buClr>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Training, development, promotion and transfer.</a:t>
            </a:r>
          </a:p>
          <a:p>
            <a:pPr lvl="1">
              <a:buClr>
                <a:srgbClr val="CC3300"/>
              </a:buClr>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Dismissal, redundancy, retirement and after a worker has left. </a:t>
            </a:r>
          </a:p>
          <a:p>
            <a:pPr>
              <a:buClr>
                <a:srgbClr val="CC3300"/>
              </a:buClr>
              <a:buFont typeface="Arial" panose="020B0604020202020204" pitchFamily="34" charset="0"/>
              <a:buChar char="•"/>
            </a:pPr>
            <a:r>
              <a:rPr lang="en-US" sz="2400" dirty="0">
                <a:solidFill>
                  <a:srgbClr val="9999FF"/>
                </a:solidFill>
                <a:latin typeface="Arial" panose="020B0604020202020204" pitchFamily="34" charset="0"/>
                <a:cs typeface="Arial" panose="020B0604020202020204" pitchFamily="34" charset="0"/>
              </a:rPr>
              <a:t>Good equality practice for employers</a:t>
            </a:r>
            <a:r>
              <a:rPr lang="en-US" sz="2400" dirty="0">
                <a:solidFill>
                  <a:schemeClr val="bg1"/>
                </a:solidFill>
                <a:latin typeface="Arial" panose="020B0604020202020204" pitchFamily="34" charset="0"/>
                <a:cs typeface="Arial" panose="020B0604020202020204" pitchFamily="34" charset="0"/>
              </a:rPr>
              <a:t>: equality policies, equality training and monitoring.</a:t>
            </a:r>
          </a:p>
          <a:p>
            <a:pPr>
              <a:spcBef>
                <a:spcPts val="1200"/>
              </a:spcBef>
              <a:buClr>
                <a:srgbClr val="CC3300"/>
              </a:buClr>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Parallel </a:t>
            </a:r>
            <a:r>
              <a:rPr lang="en-US" sz="2400" dirty="0">
                <a:solidFill>
                  <a:srgbClr val="9999FF"/>
                </a:solidFill>
                <a:latin typeface="Arial" panose="020B0604020202020204" pitchFamily="34" charset="0"/>
                <a:cs typeface="Arial" panose="020B0604020202020204" pitchFamily="34" charset="0"/>
              </a:rPr>
              <a:t>Guidance for workers – Your rights at work</a:t>
            </a: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47882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0" y="814934"/>
            <a:ext cx="10001250" cy="795338"/>
          </a:xfrm>
        </p:spPr>
        <p:txBody>
          <a:bodyPr/>
          <a:lstStyle/>
          <a:p>
            <a:r>
              <a:rPr lang="en-GB" sz="3200" dirty="0">
                <a:solidFill>
                  <a:srgbClr val="FFFF00"/>
                </a:solidFill>
              </a:rPr>
              <a:t>DD :  Planned Future Training </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754521" y="1751038"/>
            <a:ext cx="8725569" cy="4176464"/>
          </a:xfrm>
        </p:spPr>
        <p:txBody>
          <a:bodyPr/>
          <a:lstStyle/>
          <a:p>
            <a:pPr marL="497250" indent="-514350">
              <a:spcBef>
                <a:spcPts val="12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UN Convention on Rights of Persons with Disabilities</a:t>
            </a:r>
          </a:p>
          <a:p>
            <a:pPr marL="497250" indent="-514350">
              <a:spcBef>
                <a:spcPts val="12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Equality Act definitions, forms of DD &amp; </a:t>
            </a:r>
            <a:r>
              <a:rPr lang="en-US" sz="2400" dirty="0" err="1">
                <a:solidFill>
                  <a:schemeClr val="bg1"/>
                </a:solidFill>
                <a:latin typeface="Arial" panose="020B0604020202020204" pitchFamily="34" charset="0"/>
                <a:cs typeface="Arial" panose="020B0604020202020204" pitchFamily="34" charset="0"/>
              </a:rPr>
              <a:t>EqA</a:t>
            </a:r>
            <a:r>
              <a:rPr lang="en-US" sz="2400" dirty="0">
                <a:solidFill>
                  <a:schemeClr val="bg1"/>
                </a:solidFill>
                <a:latin typeface="Arial" panose="020B0604020202020204" pitchFamily="34" charset="0"/>
                <a:cs typeface="Arial" panose="020B0604020202020204" pitchFamily="34" charset="0"/>
              </a:rPr>
              <a:t> in Practice</a:t>
            </a:r>
          </a:p>
          <a:p>
            <a:pPr marL="497250" indent="-514350">
              <a:spcBef>
                <a:spcPts val="24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Equality Act for Health and Other Professionals</a:t>
            </a:r>
          </a:p>
          <a:p>
            <a:pPr marL="497250" indent="-514350">
              <a:spcBef>
                <a:spcPts val="12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Equality Act for Service Managers (Public Sector)</a:t>
            </a:r>
          </a:p>
          <a:p>
            <a:pPr marL="497250" indent="-514350">
              <a:spcBef>
                <a:spcPts val="12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Equality Act for Training Courses &amp; Trainees</a:t>
            </a:r>
          </a:p>
          <a:p>
            <a:pPr marL="497250" indent="-514350">
              <a:spcBef>
                <a:spcPts val="12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Equality Act for Vocational / Employment specialists </a:t>
            </a:r>
          </a:p>
          <a:p>
            <a:pPr marL="497250" indent="-514350">
              <a:spcBef>
                <a:spcPts val="1200"/>
              </a:spcBef>
              <a:buClr>
                <a:srgbClr val="9999FF"/>
              </a:buClr>
              <a:buFont typeface="+mj-lt"/>
              <a:buAutoNum type="arabicPeriod"/>
            </a:pP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25173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BB811-229D-3F3A-6533-F9165D40C7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B8A34C-D0BC-01FC-38DD-9EAA388AB2CF}"/>
              </a:ext>
            </a:extLst>
          </p:cNvPr>
          <p:cNvSpPr>
            <a:spLocks noGrp="1"/>
          </p:cNvSpPr>
          <p:nvPr>
            <p:ph type="title"/>
          </p:nvPr>
        </p:nvSpPr>
        <p:spPr>
          <a:xfrm>
            <a:off x="217872" y="670917"/>
            <a:ext cx="9798868" cy="795338"/>
          </a:xfrm>
        </p:spPr>
        <p:txBody>
          <a:bodyPr/>
          <a:lstStyle/>
          <a:p>
            <a:r>
              <a:rPr lang="en-GB" sz="3200" dirty="0">
                <a:solidFill>
                  <a:srgbClr val="FFFF00"/>
                </a:solidFill>
              </a:rPr>
              <a:t>  Disability Discrimination:  Draft Example Proformas</a:t>
            </a:r>
          </a:p>
        </p:txBody>
      </p:sp>
      <p:sp>
        <p:nvSpPr>
          <p:cNvPr id="3" name="Content Placeholder 2">
            <a:extLst>
              <a:ext uri="{FF2B5EF4-FFF2-40B4-BE49-F238E27FC236}">
                <a16:creationId xmlns:a16="http://schemas.microsoft.com/office/drawing/2014/main" id="{4CEBB60F-3F3C-1C34-E9CC-7DCDF8F9E9BD}"/>
              </a:ext>
            </a:extLst>
          </p:cNvPr>
          <p:cNvSpPr>
            <a:spLocks noGrp="1"/>
          </p:cNvSpPr>
          <p:nvPr>
            <p:ph idx="1"/>
          </p:nvPr>
        </p:nvSpPr>
        <p:spPr>
          <a:xfrm>
            <a:off x="796826" y="1466255"/>
            <a:ext cx="8770242" cy="4605262"/>
          </a:xfrm>
        </p:spPr>
        <p:txBody>
          <a:bodyPr/>
          <a:lstStyle/>
          <a:p>
            <a:pPr marL="0" indent="0">
              <a:spcBef>
                <a:spcPts val="1200"/>
              </a:spcBef>
              <a:buNone/>
            </a:pPr>
            <a:r>
              <a:rPr lang="en-US" sz="2800" dirty="0">
                <a:solidFill>
                  <a:schemeClr val="bg1"/>
                </a:solidFill>
              </a:rPr>
              <a:t>3 drafts for educ./training, service provision &amp; employment:</a:t>
            </a:r>
          </a:p>
          <a:p>
            <a:pPr marL="497250" indent="-514350">
              <a:spcBef>
                <a:spcPts val="1200"/>
              </a:spcBef>
              <a:buFont typeface="+mj-lt"/>
              <a:buAutoNum type="arabicParenR"/>
            </a:pPr>
            <a:r>
              <a:rPr lang="en-US" sz="2800" dirty="0">
                <a:solidFill>
                  <a:srgbClr val="9999FF"/>
                </a:solidFill>
              </a:rPr>
              <a:t>Background &amp; disability </a:t>
            </a:r>
          </a:p>
          <a:p>
            <a:pPr marL="540000" indent="-360000">
              <a:spcBef>
                <a:spcPts val="600"/>
              </a:spcBef>
              <a:buFont typeface="Wingdings" panose="05000000000000000000" pitchFamily="2" charset="2"/>
              <a:buChar char="Ø"/>
            </a:pPr>
            <a:r>
              <a:rPr lang="en-US" sz="2400" dirty="0">
                <a:solidFill>
                  <a:schemeClr val="bg1"/>
                </a:solidFill>
              </a:rPr>
              <a:t>Age, (occupational status) and nature of disability</a:t>
            </a:r>
          </a:p>
          <a:p>
            <a:pPr marL="504000" indent="-514350">
              <a:spcBef>
                <a:spcPts val="600"/>
              </a:spcBef>
              <a:buFont typeface="+mj-lt"/>
              <a:buAutoNum type="arabicParenR" startAt="2"/>
            </a:pPr>
            <a:r>
              <a:rPr lang="en-US" sz="2800" dirty="0">
                <a:solidFill>
                  <a:srgbClr val="9999FF"/>
                </a:solidFill>
              </a:rPr>
              <a:t>People &amp; </a:t>
            </a:r>
            <a:r>
              <a:rPr lang="en-US" sz="2800" dirty="0" err="1">
                <a:solidFill>
                  <a:srgbClr val="9999FF"/>
                </a:solidFill>
              </a:rPr>
              <a:t>organisations</a:t>
            </a:r>
            <a:r>
              <a:rPr lang="en-US" sz="2800" dirty="0">
                <a:solidFill>
                  <a:srgbClr val="9999FF"/>
                </a:solidFill>
              </a:rPr>
              <a:t> </a:t>
            </a:r>
          </a:p>
          <a:p>
            <a:pPr marL="540000" lvl="1" indent="-360000">
              <a:spcBef>
                <a:spcPts val="600"/>
              </a:spcBef>
              <a:buFont typeface="Wingdings" panose="05000000000000000000" pitchFamily="2" charset="2"/>
              <a:buChar char="Ø"/>
            </a:pPr>
            <a:r>
              <a:rPr lang="en-US" sz="2400" dirty="0">
                <a:solidFill>
                  <a:schemeClr val="bg1"/>
                </a:solidFill>
              </a:rPr>
              <a:t>Person experiencing DD &amp; </a:t>
            </a:r>
            <a:r>
              <a:rPr lang="en-US" sz="2400" dirty="0" err="1">
                <a:solidFill>
                  <a:schemeClr val="bg1"/>
                </a:solidFill>
              </a:rPr>
              <a:t>organisation</a:t>
            </a:r>
            <a:r>
              <a:rPr lang="en-US" sz="2400" dirty="0">
                <a:solidFill>
                  <a:schemeClr val="bg1"/>
                </a:solidFill>
              </a:rPr>
              <a:t>/person ? discriminating  </a:t>
            </a:r>
          </a:p>
          <a:p>
            <a:pPr marL="360000" indent="-360000">
              <a:spcBef>
                <a:spcPts val="1200"/>
              </a:spcBef>
              <a:buFont typeface="+mj-lt"/>
              <a:buAutoNum type="arabicParenR" startAt="2"/>
            </a:pPr>
            <a:r>
              <a:rPr lang="en-US" sz="2800" dirty="0">
                <a:solidFill>
                  <a:srgbClr val="9999FF"/>
                </a:solidFill>
              </a:rPr>
              <a:t>  Nature of discrimination</a:t>
            </a:r>
          </a:p>
          <a:p>
            <a:pPr marL="540000" lvl="1" indent="-360000">
              <a:spcBef>
                <a:spcPts val="600"/>
              </a:spcBef>
              <a:buFont typeface="Wingdings" panose="05000000000000000000" pitchFamily="2" charset="2"/>
              <a:buChar char="Ø"/>
            </a:pPr>
            <a:r>
              <a:rPr lang="en-US" sz="2400" dirty="0">
                <a:solidFill>
                  <a:schemeClr val="bg1"/>
                </a:solidFill>
              </a:rPr>
              <a:t>Description &amp; duration discrimination</a:t>
            </a:r>
          </a:p>
          <a:p>
            <a:pPr marL="497250" indent="-514350">
              <a:spcBef>
                <a:spcPts val="1200"/>
              </a:spcBef>
              <a:buFont typeface="+mj-lt"/>
              <a:buAutoNum type="arabicParenR" startAt="2"/>
            </a:pPr>
            <a:r>
              <a:rPr lang="en-US" sz="2800" dirty="0">
                <a:solidFill>
                  <a:srgbClr val="9999FF"/>
                </a:solidFill>
              </a:rPr>
              <a:t>Consequences</a:t>
            </a:r>
          </a:p>
          <a:p>
            <a:pPr marL="684000" lvl="1" indent="-514350">
              <a:spcBef>
                <a:spcPts val="0"/>
              </a:spcBef>
              <a:buFont typeface="Wingdings" panose="05000000000000000000" pitchFamily="2" charset="2"/>
              <a:buChar char="Ø"/>
            </a:pPr>
            <a:r>
              <a:rPr lang="en-US" sz="2400" dirty="0">
                <a:solidFill>
                  <a:schemeClr val="bg1"/>
                </a:solidFill>
              </a:rPr>
              <a:t>Practical, Emotional (optional) &amp; Other   </a:t>
            </a:r>
          </a:p>
          <a:p>
            <a:pPr marL="169650" lvl="1" indent="0" algn="r">
              <a:spcBef>
                <a:spcPts val="0"/>
              </a:spcBef>
              <a:buNone/>
            </a:pPr>
            <a:r>
              <a:rPr lang="en-US" sz="2400" b="1" dirty="0">
                <a:solidFill>
                  <a:schemeClr val="bg1"/>
                </a:solidFill>
                <a:latin typeface="Arial" panose="020B0604020202020204" pitchFamily="34" charset="0"/>
                <a:cs typeface="Arial" panose="020B0604020202020204" pitchFamily="34" charset="0"/>
              </a:rPr>
              <a:t>	</a:t>
            </a:r>
            <a:endParaRPr lang="en-US" sz="2400" dirty="0">
              <a:solidFill>
                <a:schemeClr val="bg1"/>
              </a:solidFill>
            </a:endParaRPr>
          </a:p>
        </p:txBody>
      </p:sp>
    </p:spTree>
    <p:extLst>
      <p:ext uri="{BB962C8B-B14F-4D97-AF65-F5344CB8AC3E}">
        <p14:creationId xmlns:p14="http://schemas.microsoft.com/office/powerpoint/2010/main" val="19582898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E9F8E-A25C-0B12-DF36-06C6D09A8C3A}"/>
              </a:ext>
            </a:extLst>
          </p:cNvPr>
          <p:cNvSpPr>
            <a:spLocks noGrp="1"/>
          </p:cNvSpPr>
          <p:nvPr>
            <p:ph type="title"/>
          </p:nvPr>
        </p:nvSpPr>
        <p:spPr>
          <a:xfrm>
            <a:off x="-283294" y="527050"/>
            <a:ext cx="10001250" cy="575915"/>
          </a:xfrm>
        </p:spPr>
        <p:txBody>
          <a:bodyPr/>
          <a:lstStyle/>
          <a:p>
            <a:r>
              <a:rPr lang="en-GB" sz="3200" dirty="0">
                <a:solidFill>
                  <a:srgbClr val="FFFF00"/>
                </a:solidFill>
                <a:latin typeface="Arial" panose="020B0604020202020204" pitchFamily="34" charset="0"/>
                <a:cs typeface="Arial" panose="020B0604020202020204" pitchFamily="34" charset="0"/>
              </a:rPr>
              <a:t>In summary</a:t>
            </a:r>
          </a:p>
        </p:txBody>
      </p:sp>
      <p:sp>
        <p:nvSpPr>
          <p:cNvPr id="3" name="Content Placeholder 2">
            <a:extLst>
              <a:ext uri="{FF2B5EF4-FFF2-40B4-BE49-F238E27FC236}">
                <a16:creationId xmlns:a16="http://schemas.microsoft.com/office/drawing/2014/main" id="{CD878C62-0828-D1C3-E487-D5755BCEAA13}"/>
              </a:ext>
            </a:extLst>
          </p:cNvPr>
          <p:cNvSpPr>
            <a:spLocks noGrp="1"/>
          </p:cNvSpPr>
          <p:nvPr>
            <p:ph idx="1"/>
          </p:nvPr>
        </p:nvSpPr>
        <p:spPr>
          <a:xfrm>
            <a:off x="667543" y="1174973"/>
            <a:ext cx="8899525" cy="5037384"/>
          </a:xfrm>
        </p:spPr>
        <p:txBody>
          <a:bodyPr/>
          <a:lstStyle/>
          <a:p>
            <a:pPr>
              <a:spcBef>
                <a:spcPts val="1800"/>
              </a:spcBef>
              <a:buClr>
                <a:srgbClr val="9999FF"/>
              </a:buClr>
            </a:pPr>
            <a:r>
              <a:rPr lang="en-GB" sz="2400" dirty="0">
                <a:solidFill>
                  <a:schemeClr val="bg1"/>
                </a:solidFill>
                <a:latin typeface="Arial" panose="020B0604020202020204" pitchFamily="34" charset="0"/>
                <a:cs typeface="Arial" panose="020B0604020202020204" pitchFamily="34" charset="0"/>
              </a:rPr>
              <a:t>UNCRPD &amp; </a:t>
            </a:r>
            <a:r>
              <a:rPr lang="en-GB" sz="2400" dirty="0" err="1">
                <a:solidFill>
                  <a:schemeClr val="bg1"/>
                </a:solidFill>
                <a:latin typeface="Arial" panose="020B0604020202020204" pitchFamily="34" charset="0"/>
                <a:cs typeface="Arial" panose="020B0604020202020204" pitchFamily="34" charset="0"/>
              </a:rPr>
              <a:t>EqA</a:t>
            </a:r>
            <a:r>
              <a:rPr lang="en-GB" sz="2400" dirty="0">
                <a:solidFill>
                  <a:schemeClr val="bg1"/>
                </a:solidFill>
                <a:latin typeface="Arial" panose="020B0604020202020204" pitchFamily="34" charset="0"/>
                <a:cs typeface="Arial" panose="020B0604020202020204" pitchFamily="34" charset="0"/>
              </a:rPr>
              <a:t> establish wide-ranging work-related rights for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We </a:t>
            </a:r>
            <a:r>
              <a:rPr lang="en-US" sz="2400" dirty="0">
                <a:solidFill>
                  <a:schemeClr val="bg1"/>
                </a:solidFill>
                <a:latin typeface="Arial" panose="020B0604020202020204" pitchFamily="34" charset="0"/>
                <a:cs typeface="Arial" panose="020B0604020202020204" pitchFamily="34" charset="0"/>
              </a:rPr>
              <a:t>are expected to provide guidance &amp; support. Yet evidence of DD against both CP trainees &amp; staff.  </a:t>
            </a:r>
          </a:p>
          <a:p>
            <a:pPr>
              <a:spcBef>
                <a:spcPts val="1800"/>
              </a:spcBef>
              <a:buClr>
                <a:srgbClr val="9999FF"/>
              </a:buClr>
            </a:pPr>
            <a:r>
              <a:rPr lang="en-GB" sz="2400" dirty="0">
                <a:solidFill>
                  <a:schemeClr val="bg1"/>
                </a:solidFill>
                <a:latin typeface="Arial" panose="020B0604020202020204" pitchFamily="34" charset="0"/>
                <a:cs typeface="Arial" panose="020B0604020202020204" pitchFamily="34" charset="0"/>
              </a:rPr>
              <a:t>Urgent need for representative research on DD in psychology training, practice &amp; management but urgent need to act now. </a:t>
            </a:r>
          </a:p>
          <a:p>
            <a:pPr>
              <a:spcBef>
                <a:spcPts val="1800"/>
              </a:spcBef>
              <a:buClr>
                <a:srgbClr val="9999FF"/>
              </a:buClr>
            </a:pPr>
            <a:r>
              <a:rPr lang="en-US" sz="2400" dirty="0">
                <a:solidFill>
                  <a:srgbClr val="9999FF"/>
                </a:solidFill>
                <a:latin typeface="Arial" panose="020B0604020202020204" pitchFamily="34" charset="0"/>
                <a:cs typeface="Arial" panose="020B0604020202020204" pitchFamily="34" charset="0"/>
              </a:rPr>
              <a:t>Need to be proactive about both client &amp; staff disability rights. </a:t>
            </a:r>
            <a:r>
              <a:rPr lang="en-US" sz="2400" dirty="0">
                <a:solidFill>
                  <a:schemeClr val="bg1"/>
                </a:solidFill>
                <a:latin typeface="Arial" panose="020B0604020202020204" pitchFamily="34" charset="0"/>
                <a:cs typeface="Arial" panose="020B0604020202020204" pitchFamily="34" charset="0"/>
              </a:rPr>
              <a:t>Current r</a:t>
            </a:r>
            <a:r>
              <a:rPr lang="en-GB" sz="2400" dirty="0" err="1">
                <a:solidFill>
                  <a:schemeClr val="bg1"/>
                </a:solidFill>
                <a:latin typeface="Arial" panose="020B0604020202020204" pitchFamily="34" charset="0"/>
                <a:cs typeface="Arial" panose="020B0604020202020204" pitchFamily="34" charset="0"/>
              </a:rPr>
              <a:t>esources</a:t>
            </a:r>
            <a:r>
              <a:rPr lang="en-GB" sz="2400" dirty="0">
                <a:solidFill>
                  <a:schemeClr val="bg1"/>
                </a:solidFill>
                <a:latin typeface="Arial" panose="020B0604020202020204" pitchFamily="34" charset="0"/>
                <a:cs typeface="Arial" panose="020B0604020202020204" pitchFamily="34" charset="0"/>
              </a:rPr>
              <a:t> provide for checking awareness of DD + informing, reviewing &amp; enhancing practice. </a:t>
            </a:r>
            <a:r>
              <a:rPr lang="en-GB" sz="2400" dirty="0">
                <a:solidFill>
                  <a:schemeClr val="accent3"/>
                </a:solidFill>
                <a:latin typeface="Arial" panose="020B0604020202020204" pitchFamily="34" charset="0"/>
                <a:cs typeface="Arial" panose="020B0604020202020204" pitchFamily="34" charset="0"/>
              </a:rPr>
              <a:t>Yet no evidence of practitioner engagement, so further developments on ice. </a:t>
            </a:r>
          </a:p>
          <a:p>
            <a:pPr>
              <a:spcBef>
                <a:spcPts val="1800"/>
              </a:spcBef>
              <a:buClr>
                <a:srgbClr val="9999FF"/>
              </a:buClr>
              <a:buFont typeface="Wingdings" panose="05000000000000000000" pitchFamily="2" charset="2"/>
              <a:buChar char="Ø"/>
            </a:pPr>
            <a:r>
              <a:rPr lang="en-GB" sz="2400" dirty="0">
                <a:solidFill>
                  <a:srgbClr val="9999FF"/>
                </a:solidFill>
                <a:latin typeface="Arial" panose="020B0604020202020204" pitchFamily="34" charset="0"/>
                <a:cs typeface="Arial" panose="020B0604020202020204" pitchFamily="34" charset="0"/>
              </a:rPr>
              <a:t>Denial of rights under UNCRPD &amp; Equality Act + increasing risk of complaints, regulatory body action &amp; legal claims.     </a:t>
            </a:r>
          </a:p>
        </p:txBody>
      </p:sp>
    </p:spTree>
    <p:extLst>
      <p:ext uri="{BB962C8B-B14F-4D97-AF65-F5344CB8AC3E}">
        <p14:creationId xmlns:p14="http://schemas.microsoft.com/office/powerpoint/2010/main" val="34755932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0C52F-476F-268B-427F-45D4401767B0}"/>
              </a:ext>
            </a:extLst>
          </p:cNvPr>
          <p:cNvSpPr>
            <a:spLocks noGrp="1"/>
          </p:cNvSpPr>
          <p:nvPr>
            <p:ph type="title"/>
          </p:nvPr>
        </p:nvSpPr>
        <p:spPr>
          <a:xfrm>
            <a:off x="-67270" y="631926"/>
            <a:ext cx="10001250" cy="795338"/>
          </a:xfrm>
        </p:spPr>
        <p:txBody>
          <a:bodyPr/>
          <a:lstStyle/>
          <a:p>
            <a:r>
              <a:rPr lang="en-GB" sz="3200" dirty="0">
                <a:solidFill>
                  <a:srgbClr val="FFFF00"/>
                </a:solidFill>
                <a:latin typeface="Arial" panose="020B0604020202020204" pitchFamily="34" charset="0"/>
                <a:cs typeface="Arial" panose="020B0604020202020204" pitchFamily="34" charset="0"/>
              </a:rPr>
              <a:t>Personal reflections</a:t>
            </a:r>
          </a:p>
        </p:txBody>
      </p:sp>
      <p:sp>
        <p:nvSpPr>
          <p:cNvPr id="3" name="Content Placeholder 2">
            <a:extLst>
              <a:ext uri="{FF2B5EF4-FFF2-40B4-BE49-F238E27FC236}">
                <a16:creationId xmlns:a16="http://schemas.microsoft.com/office/drawing/2014/main" id="{D31FB715-F6C4-10DC-5F2F-8ECDB6B46E7A}"/>
              </a:ext>
            </a:extLst>
          </p:cNvPr>
          <p:cNvSpPr>
            <a:spLocks noGrp="1"/>
          </p:cNvSpPr>
          <p:nvPr>
            <p:ph idx="1"/>
          </p:nvPr>
        </p:nvSpPr>
        <p:spPr>
          <a:xfrm>
            <a:off x="624172" y="1438277"/>
            <a:ext cx="8986267" cy="4392488"/>
          </a:xfrm>
        </p:spPr>
        <p:txBody>
          <a:bodyPr/>
          <a:lstStyle/>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Having tried unsuccessfully to engage professional and NHS bodies in these concerns, at least with me, I developed DD awareness resources and appealed directly to practitioners.  </a:t>
            </a:r>
          </a:p>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The DDAQ and DDPCs highlighted a year ago in article in Clinical Psychology Forum + summarised in the Psychologist and Clinical Neuropsychologist. However, only one CP has completed / submitted DDAQ and no CP any of the DDPCs. </a:t>
            </a:r>
          </a:p>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Not sure how long I can continue with this in retirement – as saying goes there is no point in ‘flogging a dead horse’.  BUT is the horse dead or is it just so ‘blinkered’, it lost sight of the wider context ?    As such, ………</a:t>
            </a:r>
          </a:p>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2871070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E9F8E-A25C-0B12-DF36-06C6D09A8C3A}"/>
              </a:ext>
            </a:extLst>
          </p:cNvPr>
          <p:cNvSpPr>
            <a:spLocks noGrp="1"/>
          </p:cNvSpPr>
          <p:nvPr>
            <p:ph type="title"/>
          </p:nvPr>
        </p:nvSpPr>
        <p:spPr>
          <a:xfrm>
            <a:off x="364778" y="701428"/>
            <a:ext cx="9425186" cy="795338"/>
          </a:xfrm>
        </p:spPr>
        <p:txBody>
          <a:bodyPr/>
          <a:lstStyle/>
          <a:p>
            <a:r>
              <a:rPr lang="en-GB" sz="3200" dirty="0">
                <a:solidFill>
                  <a:srgbClr val="FFFF00"/>
                </a:solidFill>
                <a:latin typeface="Arial" panose="020B0604020202020204" pitchFamily="34" charset="0"/>
                <a:cs typeface="Arial" panose="020B0604020202020204" pitchFamily="34" charset="0"/>
              </a:rPr>
              <a:t>Invitation &amp; Opportunity</a:t>
            </a:r>
          </a:p>
        </p:txBody>
      </p:sp>
      <p:sp>
        <p:nvSpPr>
          <p:cNvPr id="3" name="Content Placeholder 2">
            <a:extLst>
              <a:ext uri="{FF2B5EF4-FFF2-40B4-BE49-F238E27FC236}">
                <a16:creationId xmlns:a16="http://schemas.microsoft.com/office/drawing/2014/main" id="{CD878C62-0828-D1C3-E487-D5755BCEAA13}"/>
              </a:ext>
            </a:extLst>
          </p:cNvPr>
          <p:cNvSpPr>
            <a:spLocks noGrp="1"/>
          </p:cNvSpPr>
          <p:nvPr>
            <p:ph idx="1"/>
          </p:nvPr>
        </p:nvSpPr>
        <p:spPr>
          <a:xfrm>
            <a:off x="667543" y="1496766"/>
            <a:ext cx="8899525" cy="5037384"/>
          </a:xfrm>
        </p:spPr>
        <p:txBody>
          <a:bodyPr/>
          <a:lstStyle/>
          <a:p>
            <a:pPr>
              <a:spcBef>
                <a:spcPts val="1800"/>
              </a:spcBef>
              <a:buClr>
                <a:srgbClr val="CC3300"/>
              </a:buClr>
              <a:buFont typeface="Arial" panose="020B0604020202020204" pitchFamily="34" charset="0"/>
              <a:buChar char="•"/>
            </a:pPr>
            <a:r>
              <a:rPr lang="en-GB" sz="2400" dirty="0">
                <a:solidFill>
                  <a:schemeClr val="bg1">
                    <a:lumMod val="95000"/>
                  </a:schemeClr>
                </a:solidFill>
                <a:latin typeface="Arial" panose="020B0604020202020204" pitchFamily="34" charset="0"/>
                <a:cs typeface="Arial" panose="020B0604020202020204" pitchFamily="34" charset="0"/>
              </a:rPr>
              <a:t>I invite you to </a:t>
            </a:r>
            <a:r>
              <a:rPr lang="en-GB" sz="2400" dirty="0">
                <a:solidFill>
                  <a:srgbClr val="9999FF"/>
                </a:solidFill>
                <a:latin typeface="Arial" panose="020B0604020202020204" pitchFamily="34" charset="0"/>
                <a:cs typeface="Arial" panose="020B0604020202020204" pitchFamily="34" charset="0"/>
              </a:rPr>
              <a:t>view website </a:t>
            </a:r>
            <a:r>
              <a:rPr lang="en-GB" sz="2400" dirty="0">
                <a:solidFill>
                  <a:schemeClr val="bg1">
                    <a:lumMod val="9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https://equitynotjustequality.co.uk/</a:t>
            </a:r>
            <a:endParaRPr lang="en-GB" sz="2400" dirty="0">
              <a:solidFill>
                <a:schemeClr val="bg1">
                  <a:lumMod val="95000"/>
                </a:schemeClr>
              </a:solidFill>
              <a:latin typeface="Arial" panose="020B0604020202020204" pitchFamily="34" charset="0"/>
              <a:cs typeface="Arial" panose="020B0604020202020204" pitchFamily="34" charset="0"/>
            </a:endParaRPr>
          </a:p>
          <a:p>
            <a:pPr>
              <a:spcBef>
                <a:spcPts val="1800"/>
              </a:spcBef>
              <a:buClr>
                <a:srgbClr val="CC3300"/>
              </a:buClr>
              <a:buFont typeface="Arial" panose="020B0604020202020204" pitchFamily="34" charset="0"/>
              <a:buChar char="•"/>
            </a:pPr>
            <a:r>
              <a:rPr lang="en-GB" sz="2400" dirty="0">
                <a:solidFill>
                  <a:srgbClr val="9999FF"/>
                </a:solidFill>
                <a:latin typeface="Arial" panose="020B0604020202020204" pitchFamily="34" charset="0"/>
                <a:cs typeface="Arial" panose="020B0604020202020204" pitchFamily="34" charset="0"/>
              </a:rPr>
              <a:t>Complete DDAQ &amp; relevant DDPC </a:t>
            </a:r>
            <a:r>
              <a:rPr lang="en-GB" sz="2400" dirty="0">
                <a:solidFill>
                  <a:schemeClr val="bg1">
                    <a:lumMod val="95000"/>
                  </a:schemeClr>
                </a:solidFill>
                <a:latin typeface="Arial" panose="020B0604020202020204" pitchFamily="34" charset="0"/>
                <a:cs typeface="Arial" panose="020B0604020202020204" pitchFamily="34" charset="0"/>
              </a:rPr>
              <a:t>(practitioners/ managers / assistants) + read summaries, suggested action &amp; reading to </a:t>
            </a:r>
            <a:r>
              <a:rPr lang="en-GB" sz="2400" dirty="0">
                <a:solidFill>
                  <a:schemeClr val="bg1"/>
                </a:solidFill>
                <a:latin typeface="Arial" panose="020B0604020202020204" pitchFamily="34" charset="0"/>
                <a:cs typeface="Arial" panose="020B0604020202020204" pitchFamily="34" charset="0"/>
              </a:rPr>
              <a:t>enhance practice and avoid DD, whilst assisting you in meeting CPD requirements of new HCPC EDI standards. </a:t>
            </a:r>
          </a:p>
          <a:p>
            <a:pPr>
              <a:spcBef>
                <a:spcPts val="18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If done as group, I could collate (anonymously) and feed back responses for Sussex Psychological Professions. </a:t>
            </a:r>
            <a:r>
              <a:rPr lang="en-GB" sz="2400" dirty="0">
                <a:solidFill>
                  <a:srgbClr val="9999FF"/>
                </a:solidFill>
                <a:latin typeface="Arial" panose="020B0604020202020204" pitchFamily="34" charset="0"/>
                <a:cs typeface="Arial" panose="020B0604020202020204" pitchFamily="34" charset="0"/>
              </a:rPr>
              <a:t>If you wish, you could lead the way professionally: provide initial baseline data </a:t>
            </a:r>
            <a:r>
              <a:rPr lang="en-GB" sz="2000" dirty="0">
                <a:solidFill>
                  <a:srgbClr val="9999FF"/>
                </a:solidFill>
                <a:latin typeface="Arial" panose="020B0604020202020204" pitchFamily="34" charset="0"/>
                <a:cs typeface="Arial" panose="020B0604020202020204" pitchFamily="34" charset="0"/>
              </a:rPr>
              <a:t>(DDAQ &amp; DDPCs) </a:t>
            </a:r>
            <a:r>
              <a:rPr lang="en-GB" sz="2400" dirty="0">
                <a:solidFill>
                  <a:srgbClr val="9999FF"/>
                </a:solidFill>
                <a:latin typeface="Arial" panose="020B0604020202020204" pitchFamily="34" charset="0"/>
                <a:cs typeface="Arial" panose="020B0604020202020204" pitchFamily="34" charset="0"/>
              </a:rPr>
              <a:t>and become example of good practice. </a:t>
            </a:r>
          </a:p>
          <a:p>
            <a:pPr>
              <a:spcBef>
                <a:spcPts val="18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Assist further developments (e.g. research and/or training ). </a:t>
            </a:r>
          </a:p>
        </p:txBody>
      </p:sp>
    </p:spTree>
    <p:extLst>
      <p:ext uri="{BB962C8B-B14F-4D97-AF65-F5344CB8AC3E}">
        <p14:creationId xmlns:p14="http://schemas.microsoft.com/office/powerpoint/2010/main" val="29121496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A1AF-7226-CAE4-82FD-09DF57A0FEEC}"/>
              </a:ext>
            </a:extLst>
          </p:cNvPr>
          <p:cNvSpPr>
            <a:spLocks noGrp="1"/>
          </p:cNvSpPr>
          <p:nvPr>
            <p:ph type="title"/>
          </p:nvPr>
        </p:nvSpPr>
        <p:spPr>
          <a:xfrm>
            <a:off x="-29374" y="742925"/>
            <a:ext cx="10001250" cy="795338"/>
          </a:xfrm>
        </p:spPr>
        <p:txBody>
          <a:bodyPr/>
          <a:lstStyle/>
          <a:p>
            <a:r>
              <a:rPr lang="en-GB" sz="3600" dirty="0">
                <a:solidFill>
                  <a:srgbClr val="FFFF00"/>
                </a:solidFill>
                <a:latin typeface="Arial" panose="020B0604020202020204" pitchFamily="34" charset="0"/>
                <a:cs typeface="Arial" panose="020B0604020202020204" pitchFamily="34" charset="0"/>
              </a:rPr>
              <a:t>Concluding comment </a:t>
            </a:r>
          </a:p>
        </p:txBody>
      </p:sp>
      <p:sp>
        <p:nvSpPr>
          <p:cNvPr id="3" name="Content Placeholder 2">
            <a:extLst>
              <a:ext uri="{FF2B5EF4-FFF2-40B4-BE49-F238E27FC236}">
                <a16:creationId xmlns:a16="http://schemas.microsoft.com/office/drawing/2014/main" id="{7B79E302-342A-964C-CACF-C18A00EB9076}"/>
              </a:ext>
            </a:extLst>
          </p:cNvPr>
          <p:cNvSpPr>
            <a:spLocks noGrp="1"/>
          </p:cNvSpPr>
          <p:nvPr>
            <p:ph idx="1"/>
          </p:nvPr>
        </p:nvSpPr>
        <p:spPr>
          <a:xfrm>
            <a:off x="940843" y="1679030"/>
            <a:ext cx="8208912" cy="4248471"/>
          </a:xfrm>
        </p:spPr>
        <p:txBody>
          <a:bodyPr/>
          <a:lstStyle/>
          <a:p>
            <a:pPr>
              <a:buClr>
                <a:srgbClr val="CC3300"/>
              </a:buClr>
            </a:pPr>
            <a:r>
              <a:rPr lang="en-GB" dirty="0">
                <a:solidFill>
                  <a:schemeClr val="bg1"/>
                </a:solidFill>
              </a:rPr>
              <a:t>As the saying goes, you can lead clinical psychologists and other health professionals to water but cannot, of course, make them drink. </a:t>
            </a:r>
          </a:p>
          <a:p>
            <a:pPr>
              <a:spcBef>
                <a:spcPts val="1200"/>
              </a:spcBef>
              <a:buClr>
                <a:srgbClr val="CC3300"/>
              </a:buClr>
            </a:pPr>
            <a:r>
              <a:rPr lang="en-GB" dirty="0">
                <a:solidFill>
                  <a:schemeClr val="bg1"/>
                </a:solidFill>
              </a:rPr>
              <a:t>I am hoping however that you might like to drink some water !</a:t>
            </a:r>
          </a:p>
          <a:p>
            <a:pPr>
              <a:spcBef>
                <a:spcPts val="1200"/>
              </a:spcBef>
              <a:buClr>
                <a:srgbClr val="CC3300"/>
              </a:buClr>
            </a:pPr>
            <a:endParaRPr lang="en-GB" dirty="0">
              <a:solidFill>
                <a:schemeClr val="bg1"/>
              </a:solidFill>
            </a:endParaRPr>
          </a:p>
          <a:p>
            <a:pPr>
              <a:spcBef>
                <a:spcPts val="1200"/>
              </a:spcBef>
              <a:buClr>
                <a:srgbClr val="CC3300"/>
              </a:buClr>
            </a:pPr>
            <a:r>
              <a:rPr lang="en-GB" dirty="0">
                <a:solidFill>
                  <a:srgbClr val="9999FF"/>
                </a:solidFill>
              </a:rPr>
              <a:t>Thank you very much for your attention.  </a:t>
            </a:r>
          </a:p>
        </p:txBody>
      </p:sp>
    </p:spTree>
    <p:extLst>
      <p:ext uri="{BB962C8B-B14F-4D97-AF65-F5344CB8AC3E}">
        <p14:creationId xmlns:p14="http://schemas.microsoft.com/office/powerpoint/2010/main" val="21112712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412EB53C-3B5A-4EA6-9BC4-0560E613BDCC}"/>
              </a:ext>
            </a:extLst>
          </p:cNvPr>
          <p:cNvSpPr>
            <a:spLocks noGrp="1" noChangeArrowheads="1"/>
          </p:cNvSpPr>
          <p:nvPr>
            <p:ph type="title" idx="4294967295"/>
          </p:nvPr>
        </p:nvSpPr>
        <p:spPr>
          <a:xfrm>
            <a:off x="724818" y="670918"/>
            <a:ext cx="8528050" cy="431800"/>
          </a:xfrm>
        </p:spPr>
        <p:txBody>
          <a:bodyPr/>
          <a:lstStyle/>
          <a:p>
            <a:pPr defTabSz="762000"/>
            <a:r>
              <a:rPr lang="en-GB" altLang="en-US" sz="3200" dirty="0">
                <a:solidFill>
                  <a:srgbClr val="FFFF00"/>
                </a:solidFill>
              </a:rPr>
              <a:t>Key source material </a:t>
            </a:r>
            <a:endParaRPr lang="en-US" altLang="en-US" sz="4000" dirty="0">
              <a:solidFill>
                <a:srgbClr val="8080FF"/>
              </a:solidFill>
            </a:endParaRPr>
          </a:p>
        </p:txBody>
      </p:sp>
      <p:sp>
        <p:nvSpPr>
          <p:cNvPr id="50179" name="Rectangle 3">
            <a:extLst>
              <a:ext uri="{FF2B5EF4-FFF2-40B4-BE49-F238E27FC236}">
                <a16:creationId xmlns:a16="http://schemas.microsoft.com/office/drawing/2014/main" id="{33E829BA-3113-4C8C-8549-E3E60C1D3BF1}"/>
              </a:ext>
            </a:extLst>
          </p:cNvPr>
          <p:cNvSpPr>
            <a:spLocks noGrp="1" noChangeArrowheads="1"/>
          </p:cNvSpPr>
          <p:nvPr>
            <p:ph type="body" idx="4294967295"/>
          </p:nvPr>
        </p:nvSpPr>
        <p:spPr>
          <a:xfrm>
            <a:off x="822496" y="1318989"/>
            <a:ext cx="8589620" cy="5112568"/>
          </a:xfrm>
        </p:spPr>
        <p:txBody>
          <a:bodyPr/>
          <a:lstStyle/>
          <a:p>
            <a:pPr marL="0" indent="-609600" defTabSz="762000">
              <a:lnSpc>
                <a:spcPct val="90000"/>
              </a:lnSpc>
              <a:spcBef>
                <a:spcPts val="1200"/>
              </a:spcBef>
              <a:buClr>
                <a:schemeClr val="hlink"/>
              </a:buClr>
              <a:buFontTx/>
              <a:buNone/>
              <a:defRPr/>
            </a:pPr>
            <a:r>
              <a:rPr lang="en-GB" sz="2000" dirty="0">
                <a:solidFill>
                  <a:schemeClr val="bg1"/>
                </a:solidFill>
                <a:latin typeface="Arial" panose="020B0604020202020204" pitchFamily="34" charset="0"/>
                <a:cs typeface="Arial" panose="020B0604020202020204" pitchFamily="34" charset="0"/>
              </a:rPr>
              <a:t>EHRC (2011).  </a:t>
            </a:r>
            <a:r>
              <a:rPr lang="en-GB" sz="2000" dirty="0">
                <a:solidFill>
                  <a:srgbClr val="9999FF"/>
                </a:solidFill>
                <a:latin typeface="Arial" panose="020B0604020202020204" pitchFamily="34" charset="0"/>
                <a:cs typeface="Arial" panose="020B0604020202020204" pitchFamily="34" charset="0"/>
              </a:rPr>
              <a:t>Equality Act 2010 Employment Statutory Code of Practice.   </a:t>
            </a:r>
            <a:r>
              <a:rPr lang="en-GB" sz="2000" dirty="0">
                <a:solidFill>
                  <a:schemeClr val="bg1"/>
                </a:solidFill>
                <a:latin typeface="Arial" panose="020B0604020202020204" pitchFamily="34" charset="0"/>
                <a:cs typeface="Arial" panose="020B0604020202020204" pitchFamily="34" charset="0"/>
              </a:rPr>
              <a:t>London: Equality and Human Rights Commission. https://www.equalityhumanrights.com/sites/default/files/employercode.pdf</a:t>
            </a:r>
          </a:p>
          <a:p>
            <a:pPr marL="0" indent="-609600" defTabSz="762000">
              <a:lnSpc>
                <a:spcPct val="90000"/>
              </a:lnSpc>
              <a:spcBef>
                <a:spcPts val="120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rPr>
              <a:t>HCPC (2023). </a:t>
            </a:r>
            <a:r>
              <a:rPr lang="en-US" sz="2000" dirty="0">
                <a:solidFill>
                  <a:srgbClr val="9999FF"/>
                </a:solidFill>
                <a:latin typeface="Arial" panose="020B0604020202020204" pitchFamily="34" charset="0"/>
                <a:cs typeface="Arial" panose="020B0604020202020204" pitchFamily="34" charset="0"/>
              </a:rPr>
              <a:t>Standards of Proficiency. </a:t>
            </a:r>
            <a:r>
              <a:rPr lang="en-US" sz="2000" dirty="0">
                <a:solidFill>
                  <a:schemeClr val="bg1"/>
                </a:solidFill>
                <a:latin typeface="Arial" panose="020B0604020202020204" pitchFamily="34" charset="0"/>
                <a:cs typeface="Arial" panose="020B0604020202020204" pitchFamily="34" charset="0"/>
              </a:rPr>
              <a:t>Health and Care Professions Council. </a:t>
            </a:r>
            <a:r>
              <a:rPr lang="en-US" sz="2000" dirty="0">
                <a:solidFill>
                  <a:schemeClr val="bg1"/>
                </a:solidFill>
                <a:latin typeface="Arial" panose="020B0604020202020204" pitchFamily="34" charset="0"/>
                <a:cs typeface="Arial" panose="020B0604020202020204" pitchFamily="34" charset="0"/>
                <a:hlinkClick r:id="rId3"/>
              </a:rPr>
              <a:t>https://www.hcpc-uk.org/standards/standards-of-proficiency/</a:t>
            </a:r>
            <a:endParaRPr lang="en-US" sz="20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120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rPr>
              <a:t>Tyerman A (2023).  </a:t>
            </a:r>
            <a:r>
              <a:rPr lang="en-US" sz="2000" dirty="0">
                <a:solidFill>
                  <a:srgbClr val="9999FF"/>
                </a:solidFill>
                <a:latin typeface="Arial" panose="020B0604020202020204" pitchFamily="34" charset="0"/>
                <a:cs typeface="Arial" panose="020B0604020202020204" pitchFamily="34" charset="0"/>
              </a:rPr>
              <a:t>The WHO call for urgent action to advance health equity,</a:t>
            </a:r>
            <a:r>
              <a:rPr lang="en-US" sz="2000" dirty="0">
                <a:solidFill>
                  <a:schemeClr val="bg1"/>
                </a:solidFill>
                <a:latin typeface="Arial" panose="020B0604020202020204" pitchFamily="34" charset="0"/>
                <a:cs typeface="Arial" panose="020B0604020202020204" pitchFamily="34" charset="0"/>
              </a:rPr>
              <a:t> set in the context of the UN Convention on the Rights of Persons with Disabilities and the Equality Act.  Clinical Psychology Forum, 368: 33-42. Leicester: British Psychological Society. </a:t>
            </a:r>
          </a:p>
          <a:p>
            <a:pPr marL="0" indent="-609600" defTabSz="762000">
              <a:lnSpc>
                <a:spcPct val="90000"/>
              </a:lnSpc>
              <a:spcBef>
                <a:spcPts val="120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rPr>
              <a:t>Tyerman A (2003). Equity of opportunity, not just equality of treatment. </a:t>
            </a:r>
            <a:r>
              <a:rPr lang="en-US" sz="2000" dirty="0">
                <a:solidFill>
                  <a:schemeClr val="bg1"/>
                </a:solidFill>
                <a:latin typeface="Arial" panose="020B0604020202020204" pitchFamily="34" charset="0"/>
                <a:cs typeface="Arial" panose="020B0604020202020204" pitchFamily="34" charset="0"/>
                <a:hlinkClick r:id="rId4"/>
              </a:rPr>
              <a:t>https://equitynotjustequality.co.uk/</a:t>
            </a:r>
            <a:endParaRPr lang="en-US" sz="20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120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rPr>
              <a:t>UNCRPD (2006).  </a:t>
            </a:r>
            <a:r>
              <a:rPr lang="en-US" sz="2000" dirty="0">
                <a:solidFill>
                  <a:srgbClr val="9999FF"/>
                </a:solidFill>
                <a:latin typeface="Arial" panose="020B0604020202020204" pitchFamily="34" charset="0"/>
                <a:cs typeface="Arial" panose="020B0604020202020204" pitchFamily="34" charset="0"/>
              </a:rPr>
              <a:t>Convention on the Rights of Persons with Disabilities. </a:t>
            </a:r>
            <a:r>
              <a:rPr lang="en-US" sz="2000" dirty="0">
                <a:solidFill>
                  <a:schemeClr val="bg1"/>
                </a:solidFill>
                <a:latin typeface="Arial" panose="020B0604020202020204" pitchFamily="34" charset="0"/>
                <a:cs typeface="Arial" panose="020B0604020202020204" pitchFamily="34" charset="0"/>
              </a:rPr>
              <a:t>https://social.desa.un.org/issues/disability/crpd/convention-on-the-rights-of-persons-with-disabilities-crpd</a:t>
            </a:r>
          </a:p>
          <a:p>
            <a:pPr marL="0" indent="-609600" defTabSz="762000">
              <a:lnSpc>
                <a:spcPct val="90000"/>
              </a:lnSpc>
              <a:spcBef>
                <a:spcPts val="1200"/>
              </a:spcBef>
              <a:buClr>
                <a:schemeClr val="hlink"/>
              </a:buClr>
              <a:buFontTx/>
              <a:buNone/>
              <a:defRPr/>
            </a:pPr>
            <a:endParaRPr lang="en-US" sz="2200" dirty="0">
              <a:solidFill>
                <a:schemeClr val="bg1"/>
              </a:solidFill>
              <a:cs typeface="Arial" panose="020B0604020202020204" pitchFamily="34" charset="0"/>
            </a:endParaRPr>
          </a:p>
          <a:p>
            <a:pPr marL="0" indent="-609600" defTabSz="762000">
              <a:lnSpc>
                <a:spcPct val="90000"/>
              </a:lnSpc>
              <a:spcBef>
                <a:spcPts val="1200"/>
              </a:spcBef>
              <a:buClr>
                <a:schemeClr val="hlink"/>
              </a:buClr>
              <a:buFontTx/>
              <a:buNone/>
              <a:defRPr/>
            </a:pPr>
            <a:endParaRPr lang="en-GB" sz="2200" dirty="0">
              <a:solidFill>
                <a:schemeClr val="bg1"/>
              </a:solidFill>
              <a:cs typeface="Arial" panose="020B0604020202020204" pitchFamily="34" charset="0"/>
            </a:endParaRPr>
          </a:p>
          <a:p>
            <a:pPr marL="0" indent="-609600" defTabSz="762000">
              <a:lnSpc>
                <a:spcPct val="90000"/>
              </a:lnSpc>
              <a:spcBef>
                <a:spcPts val="1200"/>
              </a:spcBef>
              <a:buClr>
                <a:schemeClr val="hlink"/>
              </a:buClr>
              <a:buFontTx/>
              <a:buNone/>
              <a:defRPr/>
            </a:pPr>
            <a:endParaRPr lang="en-GB" sz="2200" dirty="0">
              <a:solidFill>
                <a:schemeClr val="bg1"/>
              </a:solidFill>
              <a:cs typeface="Arial" panose="020B0604020202020204" pitchFamily="34" charset="0"/>
            </a:endParaRPr>
          </a:p>
          <a:p>
            <a:pPr marL="0" indent="-609600" defTabSz="762000">
              <a:lnSpc>
                <a:spcPct val="90000"/>
              </a:lnSpc>
              <a:spcBef>
                <a:spcPts val="2400"/>
              </a:spcBef>
              <a:buClr>
                <a:schemeClr val="hlink"/>
              </a:buClr>
              <a:buFontTx/>
              <a:buNone/>
              <a:defRPr/>
            </a:pPr>
            <a:r>
              <a:rPr lang="en-GB" altLang="en-US" sz="2200" dirty="0">
                <a:solidFill>
                  <a:schemeClr val="bg1"/>
                </a:solidFill>
              </a:rPr>
              <a:t>	</a:t>
            </a:r>
          </a:p>
          <a:p>
            <a:pPr marL="609600" indent="-609600" defTabSz="762000">
              <a:lnSpc>
                <a:spcPct val="90000"/>
              </a:lnSpc>
              <a:buClr>
                <a:schemeClr val="hlink"/>
              </a:buClr>
              <a:buFontTx/>
              <a:buNone/>
              <a:defRPr/>
            </a:pPr>
            <a:endParaRPr lang="en-GB" altLang="en-US" sz="2400" dirty="0">
              <a:solidFill>
                <a:schemeClr val="bg1"/>
              </a:solidFill>
            </a:endParaRPr>
          </a:p>
          <a:p>
            <a:pPr marL="609600" lvl="1" indent="-609600" defTabSz="762000">
              <a:lnSpc>
                <a:spcPct val="90000"/>
              </a:lnSpc>
              <a:buClr>
                <a:schemeClr val="hlink"/>
              </a:buClr>
              <a:buFontTx/>
              <a:buNone/>
              <a:defRPr/>
            </a:pPr>
            <a:r>
              <a:rPr lang="en-GB" altLang="en-US" sz="2400" dirty="0">
                <a:solidFill>
                  <a:schemeClr val="bg1"/>
                </a:solidFill>
              </a:rPr>
              <a:t>	</a:t>
            </a:r>
          </a:p>
          <a:p>
            <a:pPr marL="609600" lvl="1" indent="-609600" defTabSz="762000">
              <a:lnSpc>
                <a:spcPct val="90000"/>
              </a:lnSpc>
              <a:buClr>
                <a:schemeClr val="hlink"/>
              </a:buClr>
              <a:buFontTx/>
              <a:buNone/>
              <a:defRPr/>
            </a:pPr>
            <a:r>
              <a:rPr lang="en-GB" altLang="en-US" sz="2400" dirty="0">
                <a:solidFill>
                  <a:schemeClr val="bg1"/>
                </a:solidFill>
              </a:rPr>
              <a:t>	</a:t>
            </a:r>
          </a:p>
        </p:txBody>
      </p:sp>
    </p:spTree>
    <p:extLst>
      <p:ext uri="{BB962C8B-B14F-4D97-AF65-F5344CB8AC3E}">
        <p14:creationId xmlns:p14="http://schemas.microsoft.com/office/powerpoint/2010/main" val="2410456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8B7B7-3673-30EB-6D56-FC4D5F63E9AF}"/>
              </a:ext>
            </a:extLst>
          </p:cNvPr>
          <p:cNvSpPr>
            <a:spLocks noGrp="1"/>
          </p:cNvSpPr>
          <p:nvPr>
            <p:ph type="title"/>
          </p:nvPr>
        </p:nvSpPr>
        <p:spPr>
          <a:xfrm>
            <a:off x="1025892" y="581912"/>
            <a:ext cx="7848872" cy="795338"/>
          </a:xfrm>
        </p:spPr>
        <p:txBody>
          <a:bodyPr/>
          <a:lstStyle/>
          <a:p>
            <a:r>
              <a:rPr lang="en-GB" sz="2800" dirty="0">
                <a:solidFill>
                  <a:srgbClr val="FFFF00"/>
                </a:solidFill>
                <a:latin typeface="Arial" panose="020B0604020202020204" pitchFamily="34" charset="0"/>
                <a:cs typeface="Arial" panose="020B0604020202020204" pitchFamily="34" charset="0"/>
              </a:rPr>
              <a:t>UNCRPD Key General Obligations </a:t>
            </a:r>
          </a:p>
        </p:txBody>
      </p:sp>
      <p:sp>
        <p:nvSpPr>
          <p:cNvPr id="3" name="Content Placeholder 2">
            <a:extLst>
              <a:ext uri="{FF2B5EF4-FFF2-40B4-BE49-F238E27FC236}">
                <a16:creationId xmlns:a16="http://schemas.microsoft.com/office/drawing/2014/main" id="{656A381F-BFC3-2A16-71EE-A836CD1F9510}"/>
              </a:ext>
            </a:extLst>
          </p:cNvPr>
          <p:cNvSpPr>
            <a:spLocks noGrp="1"/>
          </p:cNvSpPr>
          <p:nvPr>
            <p:ph idx="1"/>
          </p:nvPr>
        </p:nvSpPr>
        <p:spPr>
          <a:xfrm>
            <a:off x="1084858" y="1535013"/>
            <a:ext cx="7789906" cy="4320480"/>
          </a:xfrm>
        </p:spPr>
        <p:txBody>
          <a:bodyPr/>
          <a:lstStyle/>
          <a:p>
            <a:pPr marL="0" indent="0">
              <a:buNone/>
            </a:pPr>
            <a:r>
              <a:rPr lang="en-US" sz="2400" dirty="0">
                <a:solidFill>
                  <a:srgbClr val="9999FF"/>
                </a:solidFill>
                <a:latin typeface="Arial" panose="020B0604020202020204" pitchFamily="34" charset="0"/>
                <a:cs typeface="Arial" panose="020B0604020202020204" pitchFamily="34" charset="0"/>
              </a:rPr>
              <a:t>To promote the training of professionals and staff working with persons with disabilities </a:t>
            </a:r>
            <a:r>
              <a:rPr lang="en-US" sz="2400" dirty="0">
                <a:solidFill>
                  <a:schemeClr val="bg1"/>
                </a:solidFill>
                <a:latin typeface="Arial" panose="020B0604020202020204" pitchFamily="34" charset="0"/>
                <a:cs typeface="Arial" panose="020B0604020202020204" pitchFamily="34" charset="0"/>
              </a:rPr>
              <a:t>in the rights recognized in this Convention so as to better provide the assistance and services guaranteed by those rights</a:t>
            </a:r>
            <a:r>
              <a:rPr lang="en-US" sz="2400" dirty="0">
                <a:solidFill>
                  <a:srgbClr val="FFFF00"/>
                </a:solidFill>
                <a:latin typeface="Arial" panose="020B0604020202020204" pitchFamily="34" charset="0"/>
                <a:cs typeface="Arial" panose="020B0604020202020204" pitchFamily="34" charset="0"/>
              </a:rPr>
              <a:t>.</a:t>
            </a:r>
            <a:r>
              <a:rPr lang="en-GB" sz="2400" dirty="0">
                <a:solidFill>
                  <a:srgbClr val="FFFF00"/>
                </a:solidFill>
                <a:latin typeface="Arial" panose="020B0604020202020204" pitchFamily="34" charset="0"/>
                <a:cs typeface="Arial" panose="020B0604020202020204" pitchFamily="34" charset="0"/>
              </a:rPr>
              <a:t>   (Art. 4, para 1i).  </a:t>
            </a:r>
          </a:p>
          <a:p>
            <a:pPr marL="0" indent="0">
              <a:spcBef>
                <a:spcPts val="1800"/>
              </a:spcBef>
              <a:buNone/>
            </a:pPr>
            <a:r>
              <a:rPr lang="en-US" sz="2400" dirty="0">
                <a:solidFill>
                  <a:srgbClr val="9999FF"/>
                </a:solidFill>
                <a:latin typeface="Arial" panose="020B0604020202020204" pitchFamily="34" charset="0"/>
                <a:cs typeface="Arial" panose="020B0604020202020204" pitchFamily="34" charset="0"/>
              </a:rPr>
              <a:t>Health professionals</a:t>
            </a:r>
            <a:r>
              <a:rPr lang="en-US" sz="2400" dirty="0">
                <a:solidFill>
                  <a:schemeClr val="bg1"/>
                </a:solidFill>
                <a:latin typeface="Arial" panose="020B0604020202020204" pitchFamily="34" charset="0"/>
                <a:cs typeface="Arial" panose="020B0604020202020204" pitchFamily="34" charset="0"/>
              </a:rPr>
              <a:t> to provide care of the same quality to </a:t>
            </a:r>
            <a:r>
              <a:rPr lang="en-US" sz="2400" dirty="0" err="1">
                <a:solidFill>
                  <a:schemeClr val="bg1"/>
                </a:solidFill>
                <a:latin typeface="Arial" panose="020B0604020202020204" pitchFamily="34" charset="0"/>
                <a:cs typeface="Arial" panose="020B0604020202020204" pitchFamily="34" charset="0"/>
              </a:rPr>
              <a:t>PwD</a:t>
            </a:r>
            <a:r>
              <a:rPr lang="en-US" sz="2400" dirty="0">
                <a:solidFill>
                  <a:schemeClr val="bg1"/>
                </a:solidFill>
                <a:latin typeface="Arial" panose="020B0604020202020204" pitchFamily="34" charset="0"/>
                <a:cs typeface="Arial" panose="020B0604020202020204" pitchFamily="34" charset="0"/>
              </a:rPr>
              <a:t> as to others …. by, inter alia, </a:t>
            </a:r>
            <a:r>
              <a:rPr lang="en-US" sz="2400" dirty="0">
                <a:solidFill>
                  <a:srgbClr val="9999FF"/>
                </a:solidFill>
                <a:latin typeface="Arial" panose="020B0604020202020204" pitchFamily="34" charset="0"/>
                <a:cs typeface="Arial" panose="020B0604020202020204" pitchFamily="34" charset="0"/>
              </a:rPr>
              <a:t>raising awareness of the human rights, dignity, autonomy and needs of </a:t>
            </a:r>
            <a:r>
              <a:rPr lang="en-US" sz="2400" dirty="0" err="1">
                <a:solidFill>
                  <a:srgbClr val="9999FF"/>
                </a:solidFill>
                <a:latin typeface="Arial" panose="020B0604020202020204" pitchFamily="34" charset="0"/>
                <a:cs typeface="Arial" panose="020B0604020202020204" pitchFamily="34" charset="0"/>
              </a:rPr>
              <a:t>PwD</a:t>
            </a:r>
            <a:r>
              <a:rPr lang="en-US" sz="2400" dirty="0">
                <a:solidFill>
                  <a:schemeClr val="bg1"/>
                </a:solidFill>
                <a:latin typeface="Arial" panose="020B0604020202020204" pitchFamily="34" charset="0"/>
                <a:cs typeface="Arial" panose="020B0604020202020204" pitchFamily="34" charset="0"/>
              </a:rPr>
              <a:t>. (</a:t>
            </a:r>
            <a:r>
              <a:rPr lang="en-US" sz="2400" dirty="0">
                <a:solidFill>
                  <a:srgbClr val="FFFF00"/>
                </a:solidFill>
                <a:latin typeface="Arial" panose="020B0604020202020204" pitchFamily="34" charset="0"/>
                <a:cs typeface="Arial" panose="020B0604020202020204" pitchFamily="34" charset="0"/>
              </a:rPr>
              <a:t>Art 25, para d)</a:t>
            </a:r>
            <a:endParaRPr lang="en-GB" sz="2400" dirty="0">
              <a:solidFill>
                <a:srgbClr val="FFFF00"/>
              </a:solidFill>
              <a:latin typeface="Arial" panose="020B0604020202020204" pitchFamily="34" charset="0"/>
              <a:cs typeface="Arial" panose="020B0604020202020204" pitchFamily="34" charset="0"/>
            </a:endParaRPr>
          </a:p>
          <a:p>
            <a:pPr marL="0" indent="0">
              <a:buNone/>
            </a:pPr>
            <a:endParaRPr lang="en-GB" sz="24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3567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AFFF-D781-06AA-170C-0F5ACE0D1C9F}"/>
              </a:ext>
            </a:extLst>
          </p:cNvPr>
          <p:cNvSpPr>
            <a:spLocks noGrp="1"/>
          </p:cNvSpPr>
          <p:nvPr>
            <p:ph type="title"/>
          </p:nvPr>
        </p:nvSpPr>
        <p:spPr>
          <a:xfrm>
            <a:off x="73310" y="382885"/>
            <a:ext cx="10001250" cy="795338"/>
          </a:xfrm>
        </p:spPr>
        <p:txBody>
          <a:bodyPr/>
          <a:lstStyle/>
          <a:p>
            <a:r>
              <a:rPr lang="en-GB" sz="3200" dirty="0">
                <a:solidFill>
                  <a:srgbClr val="FFFF00"/>
                </a:solidFill>
              </a:rPr>
              <a:t>Other references</a:t>
            </a:r>
          </a:p>
        </p:txBody>
      </p:sp>
      <p:sp>
        <p:nvSpPr>
          <p:cNvPr id="3" name="Content Placeholder 2">
            <a:extLst>
              <a:ext uri="{FF2B5EF4-FFF2-40B4-BE49-F238E27FC236}">
                <a16:creationId xmlns:a16="http://schemas.microsoft.com/office/drawing/2014/main" id="{56DB2537-4269-241D-C8F7-C8C12C054CC8}"/>
              </a:ext>
            </a:extLst>
          </p:cNvPr>
          <p:cNvSpPr>
            <a:spLocks noGrp="1"/>
          </p:cNvSpPr>
          <p:nvPr>
            <p:ph idx="1"/>
          </p:nvPr>
        </p:nvSpPr>
        <p:spPr>
          <a:xfrm>
            <a:off x="724818" y="1167904"/>
            <a:ext cx="8986267" cy="5040560"/>
          </a:xfrm>
        </p:spPr>
        <p:txBody>
          <a:bodyPr/>
          <a:lstStyle/>
          <a:p>
            <a:pPr marL="0" indent="0">
              <a:spcBef>
                <a:spcPts val="1800"/>
              </a:spcBef>
              <a:buNone/>
            </a:pPr>
            <a:r>
              <a:rPr lang="en-GB" sz="2200" dirty="0">
                <a:solidFill>
                  <a:srgbClr val="9999FF"/>
                </a:solidFill>
              </a:rPr>
              <a:t>EHRC (2011). </a:t>
            </a:r>
            <a:r>
              <a:rPr lang="en-GB" sz="2200" dirty="0">
                <a:solidFill>
                  <a:schemeClr val="bg1"/>
                </a:solidFill>
              </a:rPr>
              <a:t>Equality Act 2010: Services, public functions and associations Statutory Code of Practice. London: Equality &amp; Human Rights Commission. https://www.equalityhumanrights.com/sites/default/files/servicescode_0.pdf</a:t>
            </a:r>
          </a:p>
          <a:p>
            <a:pPr marL="0" indent="0">
              <a:spcBef>
                <a:spcPts val="1800"/>
              </a:spcBef>
              <a:buNone/>
            </a:pPr>
            <a:r>
              <a:rPr lang="en-US" sz="2400" dirty="0">
                <a:solidFill>
                  <a:schemeClr val="bg1"/>
                </a:solidFill>
              </a:rPr>
              <a:t>House of Lords Select Committee (2016) </a:t>
            </a:r>
            <a:r>
              <a:rPr lang="en-US" sz="2400" dirty="0">
                <a:solidFill>
                  <a:srgbClr val="9999FF"/>
                </a:solidFill>
              </a:rPr>
              <a:t>Equality Act 2010 and Disability.  </a:t>
            </a:r>
            <a:r>
              <a:rPr lang="en-US" sz="2400" dirty="0">
                <a:solidFill>
                  <a:schemeClr val="bg1"/>
                </a:solidFill>
              </a:rPr>
              <a:t>House of Lords Select Committee. https:// </a:t>
            </a:r>
            <a:r>
              <a:rPr lang="en-US" sz="2200" dirty="0">
                <a:solidFill>
                  <a:schemeClr val="bg1"/>
                </a:solidFill>
                <a:hlinkClick r:id="rId2"/>
              </a:rPr>
              <a:t>www.publications.parliament.uk/pa/ld201516/ldselect/ldeqact/117/117.pdf</a:t>
            </a:r>
            <a:endParaRPr lang="en-US" sz="2200" dirty="0">
              <a:solidFill>
                <a:schemeClr val="bg1"/>
              </a:solidFill>
            </a:endParaRPr>
          </a:p>
          <a:p>
            <a:pPr marL="0" indent="0">
              <a:spcBef>
                <a:spcPts val="1800"/>
              </a:spcBef>
              <a:buNone/>
            </a:pPr>
            <a:r>
              <a:rPr lang="en-US" sz="2400" dirty="0">
                <a:solidFill>
                  <a:schemeClr val="bg1"/>
                </a:solidFill>
              </a:rPr>
              <a:t>Tyerman A, King N &amp; Hillier M (2020).  </a:t>
            </a:r>
            <a:r>
              <a:rPr lang="en-US" sz="2400" dirty="0">
                <a:solidFill>
                  <a:srgbClr val="9999FF"/>
                </a:solidFill>
              </a:rPr>
              <a:t>Return to work and vocational rehabilitation p 399-446</a:t>
            </a:r>
            <a:r>
              <a:rPr lang="en-US" sz="2400" dirty="0">
                <a:solidFill>
                  <a:schemeClr val="bg1"/>
                </a:solidFill>
              </a:rPr>
              <a:t>. In  Van Den Broek &amp; </a:t>
            </a:r>
            <a:r>
              <a:rPr lang="en-US" sz="2400" dirty="0" err="1">
                <a:solidFill>
                  <a:schemeClr val="bg1"/>
                </a:solidFill>
              </a:rPr>
              <a:t>Sembi</a:t>
            </a:r>
            <a:r>
              <a:rPr lang="en-US" sz="2400" dirty="0">
                <a:solidFill>
                  <a:schemeClr val="bg1"/>
                </a:solidFill>
              </a:rPr>
              <a:t> (eds)  Brain injury claims. London: Thomson Reuters / Sweet &amp; Maxwell </a:t>
            </a:r>
          </a:p>
          <a:p>
            <a:pPr marL="0" indent="0">
              <a:spcBef>
                <a:spcPts val="1800"/>
              </a:spcBef>
              <a:buNone/>
            </a:pPr>
            <a:r>
              <a:rPr lang="en-US" sz="2400" dirty="0">
                <a:solidFill>
                  <a:schemeClr val="bg1"/>
                </a:solidFill>
              </a:rPr>
              <a:t>Women and Equalities Committee (2019a).  </a:t>
            </a:r>
            <a:r>
              <a:rPr lang="en-US" sz="2400" dirty="0">
                <a:solidFill>
                  <a:srgbClr val="9999FF"/>
                </a:solidFill>
              </a:rPr>
              <a:t>Enforcing the Equality Act: the law and the role of the EHRC</a:t>
            </a:r>
            <a:r>
              <a:rPr lang="en-US" sz="2400" dirty="0">
                <a:solidFill>
                  <a:schemeClr val="bg1"/>
                </a:solidFill>
              </a:rPr>
              <a:t>. + (2019b).  </a:t>
            </a:r>
            <a:r>
              <a:rPr lang="en-US" sz="2400" dirty="0">
                <a:solidFill>
                  <a:srgbClr val="9999FF"/>
                </a:solidFill>
              </a:rPr>
              <a:t>The use of non-disclosure agreements in discrimination cases</a:t>
            </a:r>
            <a:r>
              <a:rPr lang="en-US" sz="2400" dirty="0">
                <a:solidFill>
                  <a:schemeClr val="bg1"/>
                </a:solidFill>
              </a:rPr>
              <a:t>. House of Commons.</a:t>
            </a:r>
          </a:p>
          <a:p>
            <a:pPr marL="0" indent="0">
              <a:spcBef>
                <a:spcPts val="1800"/>
              </a:spcBef>
              <a:buNone/>
            </a:pPr>
            <a:endParaRPr lang="en-US" sz="2400" dirty="0">
              <a:solidFill>
                <a:schemeClr val="bg1"/>
              </a:solidFill>
            </a:endParaRPr>
          </a:p>
          <a:p>
            <a:pPr>
              <a:spcBef>
                <a:spcPts val="1800"/>
              </a:spcBef>
            </a:pPr>
            <a:endParaRPr lang="en-GB" sz="2400" dirty="0">
              <a:solidFill>
                <a:schemeClr val="bg1"/>
              </a:solidFill>
            </a:endParaRPr>
          </a:p>
          <a:p>
            <a:pPr>
              <a:spcBef>
                <a:spcPts val="1800"/>
              </a:spcBef>
            </a:pPr>
            <a:endParaRPr lang="en-GB" sz="2400" dirty="0">
              <a:solidFill>
                <a:schemeClr val="bg1"/>
              </a:solidFill>
            </a:endParaRPr>
          </a:p>
          <a:p>
            <a:endParaRPr lang="en-GB" sz="2400" dirty="0">
              <a:solidFill>
                <a:schemeClr val="bg1"/>
              </a:solidFill>
            </a:endParaRPr>
          </a:p>
          <a:p>
            <a:endParaRPr lang="en-GB" dirty="0"/>
          </a:p>
        </p:txBody>
      </p:sp>
    </p:spTree>
    <p:extLst>
      <p:ext uri="{BB962C8B-B14F-4D97-AF65-F5344CB8AC3E}">
        <p14:creationId xmlns:p14="http://schemas.microsoft.com/office/powerpoint/2010/main" val="9470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871E-7F44-CA58-99C2-1A6FB1F096F9}"/>
              </a:ext>
            </a:extLst>
          </p:cNvPr>
          <p:cNvSpPr>
            <a:spLocks noGrp="1"/>
          </p:cNvSpPr>
          <p:nvPr>
            <p:ph type="title"/>
          </p:nvPr>
        </p:nvSpPr>
        <p:spPr>
          <a:xfrm>
            <a:off x="-139278" y="647823"/>
            <a:ext cx="10001250" cy="795338"/>
          </a:xfrm>
        </p:spPr>
        <p:txBody>
          <a:bodyPr/>
          <a:lstStyle/>
          <a:p>
            <a:r>
              <a:rPr lang="en-GB" sz="3200" dirty="0">
                <a:solidFill>
                  <a:srgbClr val="FFFF00"/>
                </a:solidFill>
              </a:rPr>
              <a:t>UNCRPD</a:t>
            </a:r>
            <a:r>
              <a:rPr lang="en-GB" sz="3600" dirty="0">
                <a:solidFill>
                  <a:srgbClr val="FFFF00"/>
                </a:solidFill>
              </a:rPr>
              <a:t> </a:t>
            </a:r>
            <a:r>
              <a:rPr lang="en-GB" sz="3200" dirty="0">
                <a:solidFill>
                  <a:srgbClr val="FFFF00"/>
                </a:solidFill>
              </a:rPr>
              <a:t>Art 27: Work and employment</a:t>
            </a:r>
          </a:p>
        </p:txBody>
      </p:sp>
      <p:sp>
        <p:nvSpPr>
          <p:cNvPr id="3" name="Content Placeholder 2">
            <a:extLst>
              <a:ext uri="{FF2B5EF4-FFF2-40B4-BE49-F238E27FC236}">
                <a16:creationId xmlns:a16="http://schemas.microsoft.com/office/drawing/2014/main" id="{53E02EF7-2A77-DD0E-256C-D961D9DA83F7}"/>
              </a:ext>
            </a:extLst>
          </p:cNvPr>
          <p:cNvSpPr>
            <a:spLocks noGrp="1"/>
          </p:cNvSpPr>
          <p:nvPr>
            <p:ph idx="1"/>
          </p:nvPr>
        </p:nvSpPr>
        <p:spPr>
          <a:xfrm>
            <a:off x="688814" y="1443161"/>
            <a:ext cx="8856984" cy="4752528"/>
          </a:xfrm>
        </p:spPr>
        <p:txBody>
          <a:bodyPr/>
          <a:lstStyle/>
          <a:p>
            <a:pPr marL="0" indent="0">
              <a:buClr>
                <a:srgbClr val="FFFF00"/>
              </a:buClr>
              <a:buNone/>
            </a:pPr>
            <a:r>
              <a:rPr lang="en-GB" sz="2400" dirty="0">
                <a:solidFill>
                  <a:schemeClr val="bg1"/>
                </a:solidFill>
                <a:latin typeface="Arial" panose="020B0604020202020204" pitchFamily="34" charset="0"/>
                <a:cs typeface="Arial" panose="020B0604020202020204" pitchFamily="34" charset="0"/>
              </a:rPr>
              <a:t>     13 specific points incl. highlighted staff relevant paragraphs: </a:t>
            </a:r>
          </a:p>
          <a:p>
            <a:pPr marL="468000" indent="-457200">
              <a:spcBef>
                <a:spcPts val="1800"/>
              </a:spcBef>
              <a:buClr>
                <a:srgbClr val="FFFF00"/>
              </a:buClr>
              <a:buFont typeface="+mj-lt"/>
              <a:buAutoNum type="arabicPeriod"/>
            </a:pPr>
            <a:r>
              <a:rPr lang="en-GB" sz="2400" dirty="0">
                <a:solidFill>
                  <a:schemeClr val="bg1"/>
                </a:solidFill>
                <a:latin typeface="Arial" panose="020B0604020202020204" pitchFamily="34" charset="0"/>
                <a:cs typeface="Arial" panose="020B0604020202020204" pitchFamily="34" charset="0"/>
              </a:rPr>
              <a:t>States Parties recognize </a:t>
            </a:r>
            <a:r>
              <a:rPr lang="en-GB" sz="2400" dirty="0">
                <a:solidFill>
                  <a:srgbClr val="9999FF"/>
                </a:solidFill>
                <a:latin typeface="Arial" panose="020B0604020202020204" pitchFamily="34" charset="0"/>
                <a:cs typeface="Arial" panose="020B0604020202020204" pitchFamily="34" charset="0"/>
              </a:rPr>
              <a:t>the right of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to work, on an equal basis with others; </a:t>
            </a:r>
            <a:r>
              <a:rPr lang="en-GB" sz="2400" dirty="0">
                <a:solidFill>
                  <a:schemeClr val="bg1"/>
                </a:solidFill>
                <a:latin typeface="Arial" panose="020B0604020202020204" pitchFamily="34" charset="0"/>
                <a:cs typeface="Arial" panose="020B0604020202020204" pitchFamily="34" charset="0"/>
              </a:rPr>
              <a:t>this includes the right to the opportunity to gain a living by work [that is] freely chosen or accepted in a labour market and </a:t>
            </a:r>
            <a:r>
              <a:rPr lang="en-GB" sz="2400" dirty="0">
                <a:solidFill>
                  <a:srgbClr val="9999FF"/>
                </a:solidFill>
                <a:latin typeface="Arial" panose="020B0604020202020204" pitchFamily="34" charset="0"/>
                <a:cs typeface="Arial" panose="020B0604020202020204" pitchFamily="34" charset="0"/>
              </a:rPr>
              <a:t>a work environment that is open, inclusive and accessible to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a:t>
            </a:r>
          </a:p>
          <a:p>
            <a:pPr marL="468000" indent="0">
              <a:spcBef>
                <a:spcPts val="1800"/>
              </a:spcBef>
              <a:buClr>
                <a:srgbClr val="FFFF00"/>
              </a:buClr>
              <a:buNone/>
            </a:pPr>
            <a:r>
              <a:rPr lang="en-GB" sz="2400" dirty="0">
                <a:solidFill>
                  <a:srgbClr val="9999FF"/>
                </a:solidFill>
                <a:latin typeface="Arial" panose="020B0604020202020204" pitchFamily="34" charset="0"/>
                <a:cs typeface="Arial" panose="020B0604020202020204" pitchFamily="34" charset="0"/>
              </a:rPr>
              <a:t>States Parties shall safeguard &amp; promote the realization of the right to work, </a:t>
            </a:r>
            <a:r>
              <a:rPr lang="en-GB" sz="2400" dirty="0">
                <a:solidFill>
                  <a:schemeClr val="bg1"/>
                </a:solidFill>
                <a:latin typeface="Arial" panose="020B0604020202020204" pitchFamily="34" charset="0"/>
                <a:cs typeface="Arial" panose="020B0604020202020204" pitchFamily="34" charset="0"/>
              </a:rPr>
              <a:t>including for those who acquire a disability during the course of employment, by taking appropriate steps, including through legislation, to, inter alia:</a:t>
            </a:r>
          </a:p>
          <a:p>
            <a:pPr marL="0" indent="0" algn="r">
              <a:spcBef>
                <a:spcPts val="1800"/>
              </a:spcBef>
              <a:buNone/>
            </a:pPr>
            <a:r>
              <a:rPr lang="en-GB" sz="2400" dirty="0">
                <a:solidFill>
                  <a:srgbClr val="FFFF00"/>
                </a:solidFill>
              </a:rPr>
              <a:t>….. cont. </a:t>
            </a:r>
          </a:p>
        </p:txBody>
      </p:sp>
    </p:spTree>
    <p:extLst>
      <p:ext uri="{BB962C8B-B14F-4D97-AF65-F5344CB8AC3E}">
        <p14:creationId xmlns:p14="http://schemas.microsoft.com/office/powerpoint/2010/main" val="3270566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871E-7F44-CA58-99C2-1A6FB1F096F9}"/>
              </a:ext>
            </a:extLst>
          </p:cNvPr>
          <p:cNvSpPr>
            <a:spLocks noGrp="1"/>
          </p:cNvSpPr>
          <p:nvPr>
            <p:ph type="title"/>
          </p:nvPr>
        </p:nvSpPr>
        <p:spPr>
          <a:xfrm>
            <a:off x="790930" y="526901"/>
            <a:ext cx="8784976" cy="795338"/>
          </a:xfrm>
        </p:spPr>
        <p:txBody>
          <a:bodyPr/>
          <a:lstStyle/>
          <a:p>
            <a:pPr algn="l"/>
            <a:r>
              <a:rPr lang="en-GB" sz="3200" dirty="0">
                <a:solidFill>
                  <a:srgbClr val="FFFF00"/>
                </a:solidFill>
              </a:rPr>
              <a:t>... </a:t>
            </a:r>
            <a:r>
              <a:rPr lang="en-GB" sz="2800" dirty="0">
                <a:solidFill>
                  <a:srgbClr val="FFFF00"/>
                </a:solidFill>
              </a:rPr>
              <a:t>cont.   Art. 27: Work and employment</a:t>
            </a:r>
          </a:p>
        </p:txBody>
      </p:sp>
      <p:sp>
        <p:nvSpPr>
          <p:cNvPr id="3" name="Content Placeholder 2">
            <a:extLst>
              <a:ext uri="{FF2B5EF4-FFF2-40B4-BE49-F238E27FC236}">
                <a16:creationId xmlns:a16="http://schemas.microsoft.com/office/drawing/2014/main" id="{53E02EF7-2A77-DD0E-256C-D961D9DA83F7}"/>
              </a:ext>
            </a:extLst>
          </p:cNvPr>
          <p:cNvSpPr>
            <a:spLocks noGrp="1"/>
          </p:cNvSpPr>
          <p:nvPr>
            <p:ph idx="1"/>
          </p:nvPr>
        </p:nvSpPr>
        <p:spPr>
          <a:xfrm>
            <a:off x="652810" y="1340492"/>
            <a:ext cx="8928992" cy="4896544"/>
          </a:xfrm>
        </p:spPr>
        <p:txBody>
          <a:bodyPr/>
          <a:lstStyle/>
          <a:p>
            <a:pPr marL="514350" indent="-514350">
              <a:buClr>
                <a:srgbClr val="FFFF00"/>
              </a:buClr>
              <a:buFont typeface="+mj-lt"/>
              <a:buAutoNum type="alphaLcParenR"/>
            </a:pPr>
            <a:r>
              <a:rPr lang="en-GB" sz="2400" dirty="0">
                <a:solidFill>
                  <a:srgbClr val="9999FF"/>
                </a:solidFill>
                <a:latin typeface="Arial" panose="020B0604020202020204" pitchFamily="34" charset="0"/>
                <a:cs typeface="Arial" panose="020B0604020202020204" pitchFamily="34" charset="0"/>
              </a:rPr>
              <a:t>Prohibit discrimination on the basis of disability with regard to all matters concerning all forms of employment</a:t>
            </a:r>
            <a:r>
              <a:rPr lang="en-GB" sz="2400" dirty="0">
                <a:solidFill>
                  <a:schemeClr val="bg1"/>
                </a:solidFill>
                <a:latin typeface="Arial" panose="020B0604020202020204" pitchFamily="34" charset="0"/>
                <a:cs typeface="Arial" panose="020B0604020202020204" pitchFamily="34" charset="0"/>
              </a:rPr>
              <a:t>, including conditions of recruitment, hiring, continuance of employment, </a:t>
            </a:r>
            <a:r>
              <a:rPr lang="en-GB" sz="2400" dirty="0">
                <a:solidFill>
                  <a:srgbClr val="9999FF"/>
                </a:solidFill>
                <a:latin typeface="Arial" panose="020B0604020202020204" pitchFamily="34" charset="0"/>
                <a:cs typeface="Arial" panose="020B0604020202020204" pitchFamily="34" charset="0"/>
              </a:rPr>
              <a:t>career advancement </a:t>
            </a:r>
            <a:r>
              <a:rPr lang="en-GB" sz="2400" dirty="0">
                <a:solidFill>
                  <a:schemeClr val="bg1"/>
                </a:solidFill>
                <a:latin typeface="Arial" panose="020B0604020202020204" pitchFamily="34" charset="0"/>
                <a:cs typeface="Arial" panose="020B0604020202020204" pitchFamily="34" charset="0"/>
              </a:rPr>
              <a:t>and safe &amp; healthy working conditions;</a:t>
            </a:r>
          </a:p>
          <a:p>
            <a:pPr marL="514350" indent="-514350">
              <a:spcBef>
                <a:spcPts val="1200"/>
              </a:spcBef>
              <a:buClr>
                <a:srgbClr val="FFFF00"/>
              </a:buClr>
              <a:buFont typeface="+mj-lt"/>
              <a:buAutoNum type="alphaLcParenR"/>
            </a:pPr>
            <a:r>
              <a:rPr lang="en-GB" sz="2400" dirty="0">
                <a:solidFill>
                  <a:schemeClr val="bg1"/>
                </a:solidFill>
                <a:latin typeface="Arial" panose="020B0604020202020204" pitchFamily="34" charset="0"/>
                <a:cs typeface="Arial" panose="020B0604020202020204" pitchFamily="34" charset="0"/>
              </a:rPr>
              <a:t>Protect the rights of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on an equal basis with others, to just and favourable conditions of work, including equal opportunities and equal remuneration for work of equal value, safe and healthy working conditions, including </a:t>
            </a:r>
            <a:r>
              <a:rPr lang="en-GB" sz="2400" dirty="0">
                <a:solidFill>
                  <a:srgbClr val="9999FF"/>
                </a:solidFill>
                <a:latin typeface="Arial" panose="020B0604020202020204" pitchFamily="34" charset="0"/>
                <a:cs typeface="Arial" panose="020B0604020202020204" pitchFamily="34" charset="0"/>
              </a:rPr>
              <a:t>protection from harassment, and the redress of grievances</a:t>
            </a:r>
            <a:r>
              <a:rPr lang="en-GB" sz="2400" dirty="0">
                <a:solidFill>
                  <a:schemeClr val="bg1"/>
                </a:solidFill>
                <a:latin typeface="Arial" panose="020B0604020202020204" pitchFamily="34" charset="0"/>
                <a:cs typeface="Arial" panose="020B0604020202020204" pitchFamily="34" charset="0"/>
              </a:rPr>
              <a:t>;</a:t>
            </a:r>
          </a:p>
          <a:p>
            <a:pPr marL="514350" indent="-514350">
              <a:spcBef>
                <a:spcPts val="1200"/>
              </a:spcBef>
              <a:buClr>
                <a:srgbClr val="FFFF00"/>
              </a:buClr>
              <a:buFont typeface="+mj-lt"/>
              <a:buAutoNum type="alphaLcParenR"/>
            </a:pPr>
            <a:r>
              <a:rPr lang="en-GB" sz="2400" dirty="0">
                <a:solidFill>
                  <a:schemeClr val="bg1"/>
                </a:solidFill>
                <a:latin typeface="Arial" panose="020B0604020202020204" pitchFamily="34" charset="0"/>
                <a:cs typeface="Arial" panose="020B0604020202020204" pitchFamily="34" charset="0"/>
              </a:rPr>
              <a:t>Ensure that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are able to exercise their labour and trade union rights on an equal basis with others;</a:t>
            </a:r>
          </a:p>
          <a:p>
            <a:pPr marL="514350" indent="-514350">
              <a:buFont typeface="+mj-lt"/>
              <a:buAutoNum type="alphaLcParenR"/>
            </a:pPr>
            <a:endParaRPr lang="en-GB" sz="2400" dirty="0">
              <a:solidFill>
                <a:schemeClr val="bg1"/>
              </a:solidFill>
            </a:endParaRPr>
          </a:p>
        </p:txBody>
      </p:sp>
    </p:spTree>
    <p:extLst>
      <p:ext uri="{BB962C8B-B14F-4D97-AF65-F5344CB8AC3E}">
        <p14:creationId xmlns:p14="http://schemas.microsoft.com/office/powerpoint/2010/main" val="2951148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871E-7F44-CA58-99C2-1A6FB1F096F9}"/>
              </a:ext>
            </a:extLst>
          </p:cNvPr>
          <p:cNvSpPr>
            <a:spLocks noGrp="1"/>
          </p:cNvSpPr>
          <p:nvPr>
            <p:ph type="title"/>
          </p:nvPr>
        </p:nvSpPr>
        <p:spPr>
          <a:xfrm>
            <a:off x="724818" y="598909"/>
            <a:ext cx="8856984" cy="795338"/>
          </a:xfrm>
        </p:spPr>
        <p:txBody>
          <a:bodyPr/>
          <a:lstStyle/>
          <a:p>
            <a:pPr algn="l"/>
            <a:r>
              <a:rPr lang="en-GB" sz="2800" dirty="0">
                <a:solidFill>
                  <a:srgbClr val="FFFF00"/>
                </a:solidFill>
              </a:rPr>
              <a:t> … cont. Art. 27: Work and employment</a:t>
            </a:r>
          </a:p>
        </p:txBody>
      </p:sp>
      <p:sp>
        <p:nvSpPr>
          <p:cNvPr id="3" name="Content Placeholder 2">
            <a:extLst>
              <a:ext uri="{FF2B5EF4-FFF2-40B4-BE49-F238E27FC236}">
                <a16:creationId xmlns:a16="http://schemas.microsoft.com/office/drawing/2014/main" id="{53E02EF7-2A77-DD0E-256C-D961D9DA83F7}"/>
              </a:ext>
            </a:extLst>
          </p:cNvPr>
          <p:cNvSpPr>
            <a:spLocks noGrp="1"/>
          </p:cNvSpPr>
          <p:nvPr>
            <p:ph idx="1"/>
          </p:nvPr>
        </p:nvSpPr>
        <p:spPr>
          <a:xfrm>
            <a:off x="796826" y="1535013"/>
            <a:ext cx="8784976" cy="4823053"/>
          </a:xfrm>
        </p:spPr>
        <p:txBody>
          <a:bodyPr/>
          <a:lstStyle/>
          <a:p>
            <a:pPr marL="457200" indent="-457200">
              <a:spcBef>
                <a:spcPts val="1800"/>
              </a:spcBef>
              <a:buClr>
                <a:srgbClr val="FFFF00"/>
              </a:buClr>
              <a:buFont typeface="+mj-lt"/>
              <a:buAutoNum type="alphaLcParenR" startAt="4"/>
            </a:pPr>
            <a:r>
              <a:rPr lang="en-GB" sz="2400" dirty="0">
                <a:solidFill>
                  <a:schemeClr val="accent5">
                    <a:lumMod val="20000"/>
                    <a:lumOff val="80000"/>
                  </a:schemeClr>
                </a:solidFill>
                <a:latin typeface="Arial" panose="020B0604020202020204" pitchFamily="34" charset="0"/>
                <a:cs typeface="Arial" panose="020B0604020202020204" pitchFamily="34" charset="0"/>
              </a:rPr>
              <a:t>Enable </a:t>
            </a:r>
            <a:r>
              <a:rPr lang="en-GB" sz="2400" dirty="0" err="1">
                <a:solidFill>
                  <a:schemeClr val="accent5">
                    <a:lumMod val="20000"/>
                    <a:lumOff val="80000"/>
                  </a:schemeClr>
                </a:solidFill>
                <a:latin typeface="Arial" panose="020B0604020202020204" pitchFamily="34" charset="0"/>
                <a:cs typeface="Arial" panose="020B0604020202020204" pitchFamily="34" charset="0"/>
              </a:rPr>
              <a:t>PwD</a:t>
            </a:r>
            <a:r>
              <a:rPr lang="en-GB" sz="2400" dirty="0">
                <a:solidFill>
                  <a:schemeClr val="accent5">
                    <a:lumMod val="20000"/>
                    <a:lumOff val="80000"/>
                  </a:schemeClr>
                </a:solidFill>
                <a:latin typeface="Arial" panose="020B0604020202020204" pitchFamily="34" charset="0"/>
                <a:cs typeface="Arial" panose="020B0604020202020204" pitchFamily="34" charset="0"/>
              </a:rPr>
              <a:t> to have </a:t>
            </a:r>
            <a:r>
              <a:rPr lang="en-GB" sz="2400" dirty="0">
                <a:solidFill>
                  <a:schemeClr val="bg1"/>
                </a:solidFill>
                <a:latin typeface="Arial" panose="020B0604020202020204" pitchFamily="34" charset="0"/>
                <a:cs typeface="Arial" panose="020B0604020202020204" pitchFamily="34" charset="0"/>
              </a:rPr>
              <a:t>effective access to general technical and vocational guidance programmes, placement services and vocational and continuing training;</a:t>
            </a:r>
          </a:p>
          <a:p>
            <a:pPr marL="457200" indent="-457200">
              <a:spcBef>
                <a:spcPts val="1800"/>
              </a:spcBef>
              <a:buClr>
                <a:srgbClr val="FFFF00"/>
              </a:buClr>
              <a:buFont typeface="+mj-lt"/>
              <a:buAutoNum type="alphaLcParenR" startAt="4"/>
            </a:pPr>
            <a:r>
              <a:rPr lang="en-GB" sz="2400" dirty="0">
                <a:solidFill>
                  <a:srgbClr val="9999FF"/>
                </a:solidFill>
                <a:latin typeface="Arial" panose="020B0604020202020204" pitchFamily="34" charset="0"/>
                <a:cs typeface="Arial" panose="020B0604020202020204" pitchFamily="34" charset="0"/>
              </a:rPr>
              <a:t>Promote employment opportunities &amp; career advancement for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in the labour market, </a:t>
            </a:r>
            <a:r>
              <a:rPr lang="en-GB" sz="2400" dirty="0">
                <a:solidFill>
                  <a:schemeClr val="bg1"/>
                </a:solidFill>
                <a:latin typeface="Arial" panose="020B0604020202020204" pitchFamily="34" charset="0"/>
                <a:cs typeface="Arial" panose="020B0604020202020204" pitchFamily="34" charset="0"/>
              </a:rPr>
              <a:t>as well as assistance in finding, obtaining, maintaining and returning to employment;</a:t>
            </a:r>
          </a:p>
          <a:p>
            <a:pPr marL="457200" indent="-457200">
              <a:spcBef>
                <a:spcPts val="1800"/>
              </a:spcBef>
              <a:buClr>
                <a:srgbClr val="FFFF00"/>
              </a:buClr>
              <a:buFont typeface="+mj-lt"/>
              <a:buAutoNum type="alphaLcParenR" startAt="4"/>
            </a:pPr>
            <a:r>
              <a:rPr lang="en-GB" sz="2400" dirty="0">
                <a:solidFill>
                  <a:schemeClr val="bg1"/>
                </a:solidFill>
                <a:latin typeface="Arial" panose="020B0604020202020204" pitchFamily="34" charset="0"/>
                <a:cs typeface="Arial" panose="020B0604020202020204" pitchFamily="34" charset="0"/>
              </a:rPr>
              <a:t>Promote opportunities for self-employment, entrepreneurship, the development of cooperatives and starting one’s own business;</a:t>
            </a:r>
          </a:p>
          <a:p>
            <a:pPr marL="457200" indent="-457200">
              <a:spcBef>
                <a:spcPts val="1800"/>
              </a:spcBef>
              <a:buClr>
                <a:srgbClr val="FFFF00"/>
              </a:buClr>
              <a:buFont typeface="+mj-lt"/>
              <a:buAutoNum type="alphaLcParenR" startAt="4"/>
            </a:pPr>
            <a:r>
              <a:rPr lang="en-GB" sz="2400" dirty="0">
                <a:solidFill>
                  <a:srgbClr val="9999FF"/>
                </a:solidFill>
                <a:latin typeface="Arial" panose="020B0604020202020204" pitchFamily="34" charset="0"/>
                <a:cs typeface="Arial" panose="020B0604020202020204" pitchFamily="34" charset="0"/>
              </a:rPr>
              <a:t>Employ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in the public sector;</a:t>
            </a:r>
          </a:p>
        </p:txBody>
      </p:sp>
    </p:spTree>
    <p:extLst>
      <p:ext uri="{BB962C8B-B14F-4D97-AF65-F5344CB8AC3E}">
        <p14:creationId xmlns:p14="http://schemas.microsoft.com/office/powerpoint/2010/main" val="75937684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4753</Words>
  <Application>Microsoft Office PowerPoint</Application>
  <PresentationFormat>Custom</PresentationFormat>
  <Paragraphs>462</Paragraphs>
  <Slides>60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Times New Roman</vt:lpstr>
      <vt:lpstr>Wingdings</vt:lpstr>
      <vt:lpstr>Default Design</vt:lpstr>
      <vt:lpstr>Psychological Professions Disabilities &amp; Neurodivergence Conference: Worthing, 16 Oct.24  Developing an inclusive working environment for people with disabilities </vt:lpstr>
      <vt:lpstr>Outline </vt:lpstr>
      <vt:lpstr>UN Convention on the Rights  of Persons with Disability (UNCRPD)</vt:lpstr>
      <vt:lpstr>UNCRPD Article 2: Definitions</vt:lpstr>
      <vt:lpstr>… cont. UNCRPD Art 2: Definitions</vt:lpstr>
      <vt:lpstr>UNCRPD Key General Obligations </vt:lpstr>
      <vt:lpstr>UNCRPD Art 27: Work and employment</vt:lpstr>
      <vt:lpstr>... cont.   Art. 27: Work and employment</vt:lpstr>
      <vt:lpstr> … cont. Art. 27: Work and employment</vt:lpstr>
      <vt:lpstr> …Art. 27: Work and employment</vt:lpstr>
      <vt:lpstr>UK Equality Act 2010 and Disability</vt:lpstr>
      <vt:lpstr>Disability Discrimination: Equality Act (EqA) 2010</vt:lpstr>
      <vt:lpstr>Obligations of employers – outline</vt:lpstr>
      <vt:lpstr>Employers’ duty to make reasonable adjustments</vt:lpstr>
      <vt:lpstr>Disability work adjustments - EHRC examples</vt:lpstr>
      <vt:lpstr>Disability work adjustments - EHRC examples (2) </vt:lpstr>
      <vt:lpstr>Reasonale adjustments (RA):  implementation factors</vt:lpstr>
      <vt:lpstr>RA - Implementation </vt:lpstr>
      <vt:lpstr>‘Reasonable’ - legal judgment</vt:lpstr>
      <vt:lpstr>Public Sector Equality Duty (PSED) </vt:lpstr>
      <vt:lpstr>House of Lords Select Committee:  EqA 2010 &amp; Disability (2016)</vt:lpstr>
      <vt:lpstr>Women &amp; Equalities Committee (2019a&amp;b)</vt:lpstr>
      <vt:lpstr>‘How we treat our own’:</vt:lpstr>
      <vt:lpstr>How we treat our own 2:</vt:lpstr>
      <vt:lpstr>DD examples reported to me or observed Disability Discrimination (DD) Examples</vt:lpstr>
      <vt:lpstr>Notes on DD Examples 2010 &gt;</vt:lpstr>
      <vt:lpstr>Interim DD examples – Context</vt:lpstr>
      <vt:lpstr>All examples – organisation involved</vt:lpstr>
      <vt:lpstr>All: DD type &amp; other concerns</vt:lpstr>
      <vt:lpstr>All examples: DD concerns by Context  </vt:lpstr>
      <vt:lpstr>Education &amp; Training: Context</vt:lpstr>
      <vt:lpstr>App. Clin.Train. DD + related concerns</vt:lpstr>
      <vt:lpstr>Clin. Train. DD + related concerns</vt:lpstr>
      <vt:lpstr>Clinical Practice: Context</vt:lpstr>
      <vt:lpstr>Clinical: DD type + related concerns</vt:lpstr>
      <vt:lpstr>Staff employment: Context</vt:lpstr>
      <vt:lpstr>NHS staff recruitment:  DD + related concerns</vt:lpstr>
      <vt:lpstr>NHS Staff in post:  DD + related concerns</vt:lpstr>
      <vt:lpstr>NHS Employment: Agents involved</vt:lpstr>
      <vt:lpstr>All: DD type &amp; other concerns</vt:lpstr>
      <vt:lpstr>Complaints, concerns and legal claims</vt:lpstr>
      <vt:lpstr>Successful RA legal claims – some examples:</vt:lpstr>
      <vt:lpstr>HCPC Revised Standards of Proficiency</vt:lpstr>
      <vt:lpstr>PowerPoint Presentation</vt:lpstr>
      <vt:lpstr>…HCPC Registrants must:</vt:lpstr>
      <vt:lpstr>Disability Discrimination Awareness Resources (www.equitynotjustequality.co.uk)</vt:lpstr>
      <vt:lpstr> Disability Discrimination Awareness Questionnaire </vt:lpstr>
      <vt:lpstr>DDAQ responses to date </vt:lpstr>
      <vt:lpstr>Disability Discrimination Practice Checklists</vt:lpstr>
      <vt:lpstr>Suggested Action</vt:lpstr>
      <vt:lpstr>Recommended Reading</vt:lpstr>
      <vt:lpstr>For example - EHRC employment guidance</vt:lpstr>
      <vt:lpstr>DD :  Planned Future Training </vt:lpstr>
      <vt:lpstr>  Disability Discrimination:  Draft Example Proformas</vt:lpstr>
      <vt:lpstr>In summary</vt:lpstr>
      <vt:lpstr>Personal reflections</vt:lpstr>
      <vt:lpstr>Invitation &amp; Opportunity</vt:lpstr>
      <vt:lpstr>Concluding comment </vt:lpstr>
      <vt:lpstr>Key source material </vt:lpstr>
      <vt:lpstr>Other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Injury &amp; Vocational Assessment</dc:title>
  <dc:creator>Andy</dc:creator>
  <cp:lastModifiedBy>Andy Tyerman</cp:lastModifiedBy>
  <cp:revision>620</cp:revision>
  <cp:lastPrinted>2024-10-15T14:25:35Z</cp:lastPrinted>
  <dcterms:modified xsi:type="dcterms:W3CDTF">2025-04-17T13:34:20Z</dcterms:modified>
</cp:coreProperties>
</file>