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6"/>
  </p:notesMasterIdLst>
  <p:handoutMasterIdLst>
    <p:handoutMasterId r:id="rId47"/>
  </p:handoutMasterIdLst>
  <p:sldIdLst>
    <p:sldId id="891" r:id="rId3"/>
    <p:sldId id="1251" r:id="rId4"/>
    <p:sldId id="1201" r:id="rId5"/>
    <p:sldId id="1262" r:id="rId6"/>
    <p:sldId id="1200" r:id="rId7"/>
    <p:sldId id="1204" r:id="rId8"/>
    <p:sldId id="1135" r:id="rId9"/>
    <p:sldId id="1142" r:id="rId10"/>
    <p:sldId id="1154" r:id="rId11"/>
    <p:sldId id="1196" r:id="rId12"/>
    <p:sldId id="1151" r:id="rId13"/>
    <p:sldId id="1159" r:id="rId14"/>
    <p:sldId id="1161" r:id="rId15"/>
    <p:sldId id="1160" r:id="rId16"/>
    <p:sldId id="1261" r:id="rId17"/>
    <p:sldId id="1152" r:id="rId18"/>
    <p:sldId id="1162" r:id="rId19"/>
    <p:sldId id="1169" r:id="rId20"/>
    <p:sldId id="1170" r:id="rId21"/>
    <p:sldId id="1173" r:id="rId22"/>
    <p:sldId id="1175" r:id="rId23"/>
    <p:sldId id="1176" r:id="rId24"/>
    <p:sldId id="1208" r:id="rId25"/>
    <p:sldId id="1206" r:id="rId26"/>
    <p:sldId id="1254" r:id="rId27"/>
    <p:sldId id="1217" r:id="rId28"/>
    <p:sldId id="1136" r:id="rId29"/>
    <p:sldId id="1166" r:id="rId30"/>
    <p:sldId id="1266" r:id="rId31"/>
    <p:sldId id="1282" r:id="rId32"/>
    <p:sldId id="1253" r:id="rId33"/>
    <p:sldId id="1269" r:id="rId34"/>
    <p:sldId id="1214" r:id="rId35"/>
    <p:sldId id="1198" r:id="rId36"/>
    <p:sldId id="1257" r:id="rId37"/>
    <p:sldId id="1267" r:id="rId38"/>
    <p:sldId id="1250" r:id="rId39"/>
    <p:sldId id="1256" r:id="rId40"/>
    <p:sldId id="1255" r:id="rId41"/>
    <p:sldId id="1095" r:id="rId42"/>
    <p:sldId id="1260" r:id="rId43"/>
    <p:sldId id="1259" r:id="rId44"/>
    <p:sldId id="1283" r:id="rId45"/>
  </p:sldIdLst>
  <p:sldSz cx="10234613" cy="7102475"/>
  <p:notesSz cx="6888163" cy="10018713"/>
  <p:defaultTextStyle>
    <a:defPPr>
      <a:defRPr lang="en-US"/>
    </a:defPPr>
    <a:lvl1pPr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5pPr>
    <a:lvl6pPr marL="2286000" algn="l" defTabSz="914400" rtl="0" eaLnBrk="1" latinLnBrk="0" hangingPunct="1">
      <a:defRPr sz="2800" kern="1200">
        <a:solidFill>
          <a:schemeClr val="tx1"/>
        </a:solidFill>
        <a:latin typeface="Times New Roman" panose="02020603050405020304" pitchFamily="18" charset="0"/>
        <a:ea typeface="+mn-ea"/>
        <a:cs typeface="+mn-cs"/>
      </a:defRPr>
    </a:lvl6pPr>
    <a:lvl7pPr marL="2743200" algn="l" defTabSz="914400" rtl="0" eaLnBrk="1" latinLnBrk="0" hangingPunct="1">
      <a:defRPr sz="2800" kern="1200">
        <a:solidFill>
          <a:schemeClr val="tx1"/>
        </a:solidFill>
        <a:latin typeface="Times New Roman" panose="02020603050405020304" pitchFamily="18" charset="0"/>
        <a:ea typeface="+mn-ea"/>
        <a:cs typeface="+mn-cs"/>
      </a:defRPr>
    </a:lvl7pPr>
    <a:lvl8pPr marL="3200400" algn="l" defTabSz="914400" rtl="0" eaLnBrk="1" latinLnBrk="0" hangingPunct="1">
      <a:defRPr sz="2800" kern="1200">
        <a:solidFill>
          <a:schemeClr val="tx1"/>
        </a:solidFill>
        <a:latin typeface="Times New Roman" panose="02020603050405020304" pitchFamily="18" charset="0"/>
        <a:ea typeface="+mn-ea"/>
        <a:cs typeface="+mn-cs"/>
      </a:defRPr>
    </a:lvl8pPr>
    <a:lvl9pPr marL="3657600" algn="l" defTabSz="914400" rtl="0" eaLnBrk="1" latinLnBrk="0" hangingPunct="1">
      <a:defRPr sz="28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FFFF00"/>
    <a:srgbClr val="000033"/>
    <a:srgbClr val="800000"/>
    <a:srgbClr val="660066"/>
    <a:srgbClr val="9933FF"/>
    <a:srgbClr val="000044"/>
    <a:srgbClr val="FF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66" autoAdjust="0"/>
    <p:restoredTop sz="94676" autoAdjust="0"/>
  </p:normalViewPr>
  <p:slideViewPr>
    <p:cSldViewPr>
      <p:cViewPr varScale="1">
        <p:scale>
          <a:sx n="71" d="100"/>
          <a:sy n="71" d="100"/>
        </p:scale>
        <p:origin x="768" y="52"/>
      </p:cViewPr>
      <p:guideLst>
        <p:guide orient="horz" pos="2160"/>
        <p:guide pos="2880"/>
      </p:guideLst>
    </p:cSldViewPr>
  </p:slideViewPr>
  <p:outlineViewPr>
    <p:cViewPr>
      <p:scale>
        <a:sx n="33" d="100"/>
        <a:sy n="33" d="100"/>
      </p:scale>
      <p:origin x="0" y="-56028"/>
    </p:cViewPr>
  </p:outlineViewPr>
  <p:notesTextViewPr>
    <p:cViewPr>
      <p:scale>
        <a:sx n="3" d="2"/>
        <a:sy n="3" d="2"/>
      </p:scale>
      <p:origin x="0" y="0"/>
    </p:cViewPr>
  </p:notesTextViewPr>
  <p:sorterViewPr>
    <p:cViewPr>
      <p:scale>
        <a:sx n="140" d="100"/>
        <a:sy n="140" d="100"/>
      </p:scale>
      <p:origin x="0" y="-20680"/>
    </p:cViewPr>
  </p:sorterViewPr>
  <p:notesViewPr>
    <p:cSldViewPr>
      <p:cViewPr varScale="1">
        <p:scale>
          <a:sx n="45" d="100"/>
          <a:sy n="45" d="100"/>
        </p:scale>
        <p:origin x="-846" y="-72"/>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F002E132-601A-4F21-8B75-F378E91D6362}"/>
              </a:ext>
            </a:extLst>
          </p:cNvPr>
          <p:cNvSpPr>
            <a:spLocks noGrp="1" noChangeArrowheads="1"/>
          </p:cNvSpPr>
          <p:nvPr>
            <p:ph type="hdr" sz="quarter"/>
          </p:nvPr>
        </p:nvSpPr>
        <p:spPr bwMode="auto">
          <a:xfrm>
            <a:off x="0" y="0"/>
            <a:ext cx="2984500" cy="501571"/>
          </a:xfrm>
          <a:prstGeom prst="rect">
            <a:avLst/>
          </a:prstGeom>
          <a:noFill/>
          <a:ln w="9525">
            <a:noFill/>
            <a:miter lim="800000"/>
            <a:headEnd/>
            <a:tailEnd/>
          </a:ln>
          <a:effectLst/>
        </p:spPr>
        <p:txBody>
          <a:bodyPr vert="horz" wrap="square" lIns="96610" tIns="48305" rIns="96610" bIns="48305" numCol="1" anchor="t" anchorCtr="0" compatLnSpc="1">
            <a:prstTxWarp prst="textNoShape">
              <a:avLst/>
            </a:prstTxWarp>
          </a:bodyPr>
          <a:lstStyle>
            <a:lvl1pPr defTabSz="966788">
              <a:defRPr sz="1300"/>
            </a:lvl1pPr>
          </a:lstStyle>
          <a:p>
            <a:pPr>
              <a:defRPr/>
            </a:pPr>
            <a:endParaRPr lang="en-US"/>
          </a:p>
        </p:txBody>
      </p:sp>
      <p:sp>
        <p:nvSpPr>
          <p:cNvPr id="75779" name="Rectangle 3">
            <a:extLst>
              <a:ext uri="{FF2B5EF4-FFF2-40B4-BE49-F238E27FC236}">
                <a16:creationId xmlns:a16="http://schemas.microsoft.com/office/drawing/2014/main" id="{21B586B5-5040-4107-814E-339CC2A255DE}"/>
              </a:ext>
            </a:extLst>
          </p:cNvPr>
          <p:cNvSpPr>
            <a:spLocks noGrp="1" noChangeArrowheads="1"/>
          </p:cNvSpPr>
          <p:nvPr>
            <p:ph type="dt" sz="quarter" idx="1"/>
          </p:nvPr>
        </p:nvSpPr>
        <p:spPr bwMode="auto">
          <a:xfrm>
            <a:off x="3902075" y="0"/>
            <a:ext cx="2984500" cy="501571"/>
          </a:xfrm>
          <a:prstGeom prst="rect">
            <a:avLst/>
          </a:prstGeom>
          <a:noFill/>
          <a:ln w="9525">
            <a:noFill/>
            <a:miter lim="800000"/>
            <a:headEnd/>
            <a:tailEnd/>
          </a:ln>
          <a:effectLst/>
        </p:spPr>
        <p:txBody>
          <a:bodyPr vert="horz" wrap="square" lIns="96610" tIns="48305" rIns="96610" bIns="48305" numCol="1" anchor="t" anchorCtr="0" compatLnSpc="1">
            <a:prstTxWarp prst="textNoShape">
              <a:avLst/>
            </a:prstTxWarp>
          </a:bodyPr>
          <a:lstStyle>
            <a:lvl1pPr algn="r" defTabSz="966788">
              <a:defRPr sz="1300"/>
            </a:lvl1pPr>
          </a:lstStyle>
          <a:p>
            <a:pPr>
              <a:defRPr/>
            </a:pPr>
            <a:endParaRPr lang="en-US"/>
          </a:p>
        </p:txBody>
      </p:sp>
      <p:sp>
        <p:nvSpPr>
          <p:cNvPr id="75780" name="Rectangle 4">
            <a:extLst>
              <a:ext uri="{FF2B5EF4-FFF2-40B4-BE49-F238E27FC236}">
                <a16:creationId xmlns:a16="http://schemas.microsoft.com/office/drawing/2014/main" id="{80752B56-FBB9-4EF9-8AF3-46B2B4AAF2DD}"/>
              </a:ext>
            </a:extLst>
          </p:cNvPr>
          <p:cNvSpPr>
            <a:spLocks noGrp="1" noChangeArrowheads="1"/>
          </p:cNvSpPr>
          <p:nvPr>
            <p:ph type="ftr" sz="quarter" idx="2"/>
          </p:nvPr>
        </p:nvSpPr>
        <p:spPr bwMode="auto">
          <a:xfrm>
            <a:off x="0" y="9515555"/>
            <a:ext cx="2984500" cy="501571"/>
          </a:xfrm>
          <a:prstGeom prst="rect">
            <a:avLst/>
          </a:prstGeom>
          <a:noFill/>
          <a:ln w="9525">
            <a:noFill/>
            <a:miter lim="800000"/>
            <a:headEnd/>
            <a:tailEnd/>
          </a:ln>
          <a:effectLst/>
        </p:spPr>
        <p:txBody>
          <a:bodyPr vert="horz" wrap="square" lIns="96610" tIns="48305" rIns="96610" bIns="48305" numCol="1" anchor="b" anchorCtr="0" compatLnSpc="1">
            <a:prstTxWarp prst="textNoShape">
              <a:avLst/>
            </a:prstTxWarp>
          </a:bodyPr>
          <a:lstStyle>
            <a:lvl1pPr defTabSz="966788">
              <a:defRPr sz="1300"/>
            </a:lvl1pPr>
          </a:lstStyle>
          <a:p>
            <a:pPr>
              <a:defRPr/>
            </a:pPr>
            <a:endParaRPr lang="en-US"/>
          </a:p>
        </p:txBody>
      </p:sp>
      <p:sp>
        <p:nvSpPr>
          <p:cNvPr id="75781" name="Rectangle 5">
            <a:extLst>
              <a:ext uri="{FF2B5EF4-FFF2-40B4-BE49-F238E27FC236}">
                <a16:creationId xmlns:a16="http://schemas.microsoft.com/office/drawing/2014/main" id="{92DB2920-CB8D-4385-93BE-EE2FC527DB6F}"/>
              </a:ext>
            </a:extLst>
          </p:cNvPr>
          <p:cNvSpPr>
            <a:spLocks noGrp="1" noChangeArrowheads="1"/>
          </p:cNvSpPr>
          <p:nvPr>
            <p:ph type="sldNum" sz="quarter" idx="3"/>
          </p:nvPr>
        </p:nvSpPr>
        <p:spPr bwMode="auto">
          <a:xfrm>
            <a:off x="3902075" y="9515555"/>
            <a:ext cx="2984500" cy="501571"/>
          </a:xfrm>
          <a:prstGeom prst="rect">
            <a:avLst/>
          </a:prstGeom>
          <a:noFill/>
          <a:ln w="9525">
            <a:noFill/>
            <a:miter lim="800000"/>
            <a:headEnd/>
            <a:tailEnd/>
          </a:ln>
          <a:effectLst/>
        </p:spPr>
        <p:txBody>
          <a:bodyPr vert="horz" wrap="square" lIns="96610" tIns="48305" rIns="96610" bIns="48305" numCol="1" anchor="b" anchorCtr="0" compatLnSpc="1">
            <a:prstTxWarp prst="textNoShape">
              <a:avLst/>
            </a:prstTxWarp>
          </a:bodyPr>
          <a:lstStyle>
            <a:lvl1pPr algn="r" defTabSz="966788">
              <a:defRPr sz="1300"/>
            </a:lvl1pPr>
          </a:lstStyle>
          <a:p>
            <a:pPr>
              <a:defRPr/>
            </a:pPr>
            <a:fld id="{EFAC4AE2-6B36-4602-8D0E-D2342D278B2B}"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6418" name="Rectangle 2">
            <a:extLst>
              <a:ext uri="{FF2B5EF4-FFF2-40B4-BE49-F238E27FC236}">
                <a16:creationId xmlns:a16="http://schemas.microsoft.com/office/drawing/2014/main" id="{CA11CFDB-12D5-4F1B-821A-3C8FC59467AA}"/>
              </a:ext>
            </a:extLst>
          </p:cNvPr>
          <p:cNvSpPr>
            <a:spLocks noGrp="1" noChangeArrowheads="1"/>
          </p:cNvSpPr>
          <p:nvPr>
            <p:ph type="hdr" sz="quarter"/>
          </p:nvPr>
        </p:nvSpPr>
        <p:spPr bwMode="auto">
          <a:xfrm>
            <a:off x="0" y="0"/>
            <a:ext cx="2984500" cy="501571"/>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defTabSz="936625">
              <a:defRPr sz="1200"/>
            </a:lvl1pPr>
          </a:lstStyle>
          <a:p>
            <a:pPr>
              <a:defRPr/>
            </a:pPr>
            <a:endParaRPr lang="en-US"/>
          </a:p>
        </p:txBody>
      </p:sp>
      <p:sp>
        <p:nvSpPr>
          <p:cNvPr id="316419" name="Rectangle 3">
            <a:extLst>
              <a:ext uri="{FF2B5EF4-FFF2-40B4-BE49-F238E27FC236}">
                <a16:creationId xmlns:a16="http://schemas.microsoft.com/office/drawing/2014/main" id="{58F9FB1C-61A6-4711-A791-8176A4147332}"/>
              </a:ext>
            </a:extLst>
          </p:cNvPr>
          <p:cNvSpPr>
            <a:spLocks noGrp="1" noChangeArrowheads="1"/>
          </p:cNvSpPr>
          <p:nvPr>
            <p:ph type="dt" idx="1"/>
          </p:nvPr>
        </p:nvSpPr>
        <p:spPr bwMode="auto">
          <a:xfrm>
            <a:off x="3902075" y="0"/>
            <a:ext cx="2984500" cy="501571"/>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algn="r" defTabSz="936625">
              <a:defRPr sz="1200"/>
            </a:lvl1pPr>
          </a:lstStyle>
          <a:p>
            <a:pPr>
              <a:defRPr/>
            </a:pPr>
            <a:endParaRPr lang="en-US"/>
          </a:p>
        </p:txBody>
      </p:sp>
      <p:sp>
        <p:nvSpPr>
          <p:cNvPr id="2052" name="Rectangle 4">
            <a:extLst>
              <a:ext uri="{FF2B5EF4-FFF2-40B4-BE49-F238E27FC236}">
                <a16:creationId xmlns:a16="http://schemas.microsoft.com/office/drawing/2014/main" id="{AB4C6114-45DA-423D-BDD8-91198CFF4AD6}"/>
              </a:ext>
            </a:extLst>
          </p:cNvPr>
          <p:cNvSpPr>
            <a:spLocks noGrp="1" noRot="1" noChangeAspect="1" noChangeArrowheads="1" noTextEdit="1"/>
          </p:cNvSpPr>
          <p:nvPr>
            <p:ph type="sldImg" idx="2"/>
          </p:nvPr>
        </p:nvSpPr>
        <p:spPr bwMode="auto">
          <a:xfrm>
            <a:off x="738188" y="750888"/>
            <a:ext cx="5414962" cy="3757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6421" name="Rectangle 5">
            <a:extLst>
              <a:ext uri="{FF2B5EF4-FFF2-40B4-BE49-F238E27FC236}">
                <a16:creationId xmlns:a16="http://schemas.microsoft.com/office/drawing/2014/main" id="{A07D735E-C3FF-4E85-AE08-8E0EF01165BF}"/>
              </a:ext>
            </a:extLst>
          </p:cNvPr>
          <p:cNvSpPr>
            <a:spLocks noGrp="1" noChangeArrowheads="1"/>
          </p:cNvSpPr>
          <p:nvPr>
            <p:ph type="body" sz="quarter" idx="3"/>
          </p:nvPr>
        </p:nvSpPr>
        <p:spPr bwMode="auto">
          <a:xfrm>
            <a:off x="688975" y="4758571"/>
            <a:ext cx="5510213" cy="4509374"/>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6422" name="Rectangle 6">
            <a:extLst>
              <a:ext uri="{FF2B5EF4-FFF2-40B4-BE49-F238E27FC236}">
                <a16:creationId xmlns:a16="http://schemas.microsoft.com/office/drawing/2014/main" id="{B3967A24-E4B9-4A80-B53B-5D02C64CB13A}"/>
              </a:ext>
            </a:extLst>
          </p:cNvPr>
          <p:cNvSpPr>
            <a:spLocks noGrp="1" noChangeArrowheads="1"/>
          </p:cNvSpPr>
          <p:nvPr>
            <p:ph type="ftr" sz="quarter" idx="4"/>
          </p:nvPr>
        </p:nvSpPr>
        <p:spPr bwMode="auto">
          <a:xfrm>
            <a:off x="0" y="9515555"/>
            <a:ext cx="2984500" cy="501571"/>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defTabSz="936625">
              <a:defRPr sz="1200"/>
            </a:lvl1pPr>
          </a:lstStyle>
          <a:p>
            <a:pPr>
              <a:defRPr/>
            </a:pPr>
            <a:endParaRPr lang="en-US"/>
          </a:p>
        </p:txBody>
      </p:sp>
      <p:sp>
        <p:nvSpPr>
          <p:cNvPr id="316423" name="Rectangle 7">
            <a:extLst>
              <a:ext uri="{FF2B5EF4-FFF2-40B4-BE49-F238E27FC236}">
                <a16:creationId xmlns:a16="http://schemas.microsoft.com/office/drawing/2014/main" id="{612BEE20-6570-41AA-80F1-7275D6F8111D}"/>
              </a:ext>
            </a:extLst>
          </p:cNvPr>
          <p:cNvSpPr>
            <a:spLocks noGrp="1" noChangeArrowheads="1"/>
          </p:cNvSpPr>
          <p:nvPr>
            <p:ph type="sldNum" sz="quarter" idx="5"/>
          </p:nvPr>
        </p:nvSpPr>
        <p:spPr bwMode="auto">
          <a:xfrm>
            <a:off x="3902075" y="9515555"/>
            <a:ext cx="2984500" cy="501571"/>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algn="r" defTabSz="936625">
              <a:defRPr sz="1200"/>
            </a:lvl1pPr>
          </a:lstStyle>
          <a:p>
            <a:pPr>
              <a:defRPr/>
            </a:pPr>
            <a:fld id="{8335F8A3-4379-4083-B776-51944317558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BA336BA1-B3E7-4D58-9898-6C41B91AC7E0}"/>
              </a:ext>
            </a:extLst>
          </p:cNvPr>
          <p:cNvSpPr txBox="1">
            <a:spLocks noGrp="1" noChangeArrowheads="1"/>
          </p:cNvSpPr>
          <p:nvPr/>
        </p:nvSpPr>
        <p:spPr bwMode="auto">
          <a:xfrm>
            <a:off x="3902075" y="9515555"/>
            <a:ext cx="2984500" cy="50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726" tIns="46863" rIns="93726" bIns="46863" anchor="b"/>
          <a:lstStyle>
            <a:lvl1pPr defTabSz="936625">
              <a:defRPr sz="2800">
                <a:solidFill>
                  <a:schemeClr val="tx1"/>
                </a:solidFill>
                <a:latin typeface="Times New Roman" panose="02020603050405020304" pitchFamily="18" charset="0"/>
              </a:defRPr>
            </a:lvl1pPr>
            <a:lvl2pPr marL="742950" indent="-285750" defTabSz="936625">
              <a:defRPr sz="2800">
                <a:solidFill>
                  <a:schemeClr val="tx1"/>
                </a:solidFill>
                <a:latin typeface="Times New Roman" panose="02020603050405020304" pitchFamily="18" charset="0"/>
              </a:defRPr>
            </a:lvl2pPr>
            <a:lvl3pPr marL="1143000" indent="-228600" defTabSz="936625">
              <a:defRPr sz="2800">
                <a:solidFill>
                  <a:schemeClr val="tx1"/>
                </a:solidFill>
                <a:latin typeface="Times New Roman" panose="02020603050405020304" pitchFamily="18" charset="0"/>
              </a:defRPr>
            </a:lvl3pPr>
            <a:lvl4pPr marL="1600200" indent="-228600" defTabSz="936625">
              <a:defRPr sz="2800">
                <a:solidFill>
                  <a:schemeClr val="tx1"/>
                </a:solidFill>
                <a:latin typeface="Times New Roman" panose="02020603050405020304" pitchFamily="18" charset="0"/>
              </a:defRPr>
            </a:lvl4pPr>
            <a:lvl5pPr marL="2057400" indent="-228600" defTabSz="936625">
              <a:defRPr sz="2800">
                <a:solidFill>
                  <a:schemeClr val="tx1"/>
                </a:solidFill>
                <a:latin typeface="Times New Roman" panose="02020603050405020304" pitchFamily="18" charset="0"/>
              </a:defRPr>
            </a:lvl5pPr>
            <a:lvl6pPr marL="2514600" indent="-228600" defTabSz="936625"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defTabSz="936625"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defTabSz="936625"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defTabSz="936625" eaLnBrk="0" fontAlgn="base" hangingPunct="0">
              <a:spcBef>
                <a:spcPct val="0"/>
              </a:spcBef>
              <a:spcAft>
                <a:spcPct val="0"/>
              </a:spcAft>
              <a:defRPr sz="2800">
                <a:solidFill>
                  <a:schemeClr val="tx1"/>
                </a:solidFill>
                <a:latin typeface="Times New Roman" panose="02020603050405020304" pitchFamily="18" charset="0"/>
              </a:defRPr>
            </a:lvl9pPr>
          </a:lstStyle>
          <a:p>
            <a:pPr algn="r"/>
            <a:fld id="{DD602C1C-32D3-4F96-89E5-73F8E10CDE91}" type="slidenum">
              <a:rPr lang="en-US" altLang="en-US" sz="1200"/>
              <a:pPr algn="r"/>
              <a:t>1</a:t>
            </a:fld>
            <a:endParaRPr lang="en-US" altLang="en-US" sz="1200"/>
          </a:p>
        </p:txBody>
      </p:sp>
      <p:sp>
        <p:nvSpPr>
          <p:cNvPr id="5123" name="Rectangle 2">
            <a:extLst>
              <a:ext uri="{FF2B5EF4-FFF2-40B4-BE49-F238E27FC236}">
                <a16:creationId xmlns:a16="http://schemas.microsoft.com/office/drawing/2014/main" id="{DB18F51F-CE73-4A95-9466-4319FA69D331}"/>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54EC321-42A2-4C1F-91AC-70BBD5CF131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335F8A3-4379-4083-B776-519443175584}" type="slidenum">
              <a:rPr lang="en-US" altLang="en-US" smtClean="0"/>
              <a:pPr>
                <a:defRPr/>
              </a:pPr>
              <a:t>22</a:t>
            </a:fld>
            <a:endParaRPr lang="en-US" altLang="en-US"/>
          </a:p>
        </p:txBody>
      </p:sp>
    </p:spTree>
    <p:extLst>
      <p:ext uri="{BB962C8B-B14F-4D97-AF65-F5344CB8AC3E}">
        <p14:creationId xmlns:p14="http://schemas.microsoft.com/office/powerpoint/2010/main" val="3380851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335F8A3-4379-4083-B776-519443175584}" type="slidenum">
              <a:rPr lang="en-US" altLang="en-US" smtClean="0"/>
              <a:pPr>
                <a:defRPr/>
              </a:pPr>
              <a:t>26</a:t>
            </a:fld>
            <a:endParaRPr lang="en-US" altLang="en-US"/>
          </a:p>
        </p:txBody>
      </p:sp>
    </p:spTree>
    <p:extLst>
      <p:ext uri="{BB962C8B-B14F-4D97-AF65-F5344CB8AC3E}">
        <p14:creationId xmlns:p14="http://schemas.microsoft.com/office/powerpoint/2010/main" val="1219673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0AA9A130-F4B6-49E2-A3BE-8916A2FCE78C}"/>
              </a:ext>
            </a:extLst>
          </p:cNvPr>
          <p:cNvSpPr txBox="1">
            <a:spLocks noGrp="1" noChangeArrowheads="1"/>
          </p:cNvSpPr>
          <p:nvPr/>
        </p:nvSpPr>
        <p:spPr bwMode="auto">
          <a:xfrm>
            <a:off x="3902075" y="9515555"/>
            <a:ext cx="2984500" cy="50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726" tIns="46863" rIns="93726" bIns="46863" anchor="b"/>
          <a:lstStyle>
            <a:lvl1pPr defTabSz="936625">
              <a:defRPr sz="2800">
                <a:solidFill>
                  <a:schemeClr val="tx1"/>
                </a:solidFill>
                <a:latin typeface="Times New Roman" panose="02020603050405020304" pitchFamily="18" charset="0"/>
              </a:defRPr>
            </a:lvl1pPr>
            <a:lvl2pPr marL="742950" indent="-285750" defTabSz="936625">
              <a:defRPr sz="2800">
                <a:solidFill>
                  <a:schemeClr val="tx1"/>
                </a:solidFill>
                <a:latin typeface="Times New Roman" panose="02020603050405020304" pitchFamily="18" charset="0"/>
              </a:defRPr>
            </a:lvl2pPr>
            <a:lvl3pPr marL="1143000" indent="-228600" defTabSz="936625">
              <a:defRPr sz="2800">
                <a:solidFill>
                  <a:schemeClr val="tx1"/>
                </a:solidFill>
                <a:latin typeface="Times New Roman" panose="02020603050405020304" pitchFamily="18" charset="0"/>
              </a:defRPr>
            </a:lvl3pPr>
            <a:lvl4pPr marL="1600200" indent="-228600" defTabSz="936625">
              <a:defRPr sz="2800">
                <a:solidFill>
                  <a:schemeClr val="tx1"/>
                </a:solidFill>
                <a:latin typeface="Times New Roman" panose="02020603050405020304" pitchFamily="18" charset="0"/>
              </a:defRPr>
            </a:lvl4pPr>
            <a:lvl5pPr marL="2057400" indent="-228600" defTabSz="936625">
              <a:defRPr sz="2800">
                <a:solidFill>
                  <a:schemeClr val="tx1"/>
                </a:solidFill>
                <a:latin typeface="Times New Roman" panose="02020603050405020304" pitchFamily="18" charset="0"/>
              </a:defRPr>
            </a:lvl5pPr>
            <a:lvl6pPr marL="2514600" indent="-228600" defTabSz="936625"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defTabSz="936625"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defTabSz="936625"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defTabSz="936625" eaLnBrk="0" fontAlgn="base" hangingPunct="0">
              <a:spcBef>
                <a:spcPct val="0"/>
              </a:spcBef>
              <a:spcAft>
                <a:spcPct val="0"/>
              </a:spcAft>
              <a:defRPr sz="2800">
                <a:solidFill>
                  <a:schemeClr val="tx1"/>
                </a:solidFill>
                <a:latin typeface="Times New Roman" panose="02020603050405020304" pitchFamily="18" charset="0"/>
              </a:defRPr>
            </a:lvl9pPr>
          </a:lstStyle>
          <a:p>
            <a:pPr algn="r"/>
            <a:fld id="{26E8EF1B-9E6C-4DFB-8860-3100D2E60351}" type="slidenum">
              <a:rPr lang="en-US" altLang="en-US" sz="1200"/>
              <a:pPr algn="r"/>
              <a:t>40</a:t>
            </a:fld>
            <a:endParaRPr lang="en-US" altLang="en-US" sz="1200"/>
          </a:p>
        </p:txBody>
      </p:sp>
      <p:sp>
        <p:nvSpPr>
          <p:cNvPr id="60419" name="Rectangle 2">
            <a:extLst>
              <a:ext uri="{FF2B5EF4-FFF2-40B4-BE49-F238E27FC236}">
                <a16:creationId xmlns:a16="http://schemas.microsoft.com/office/drawing/2014/main" id="{D6936672-5180-4371-929E-C82A59DA086C}"/>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72814681-9169-45F8-9B6D-87B0EAE6B2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8350" y="2206625"/>
            <a:ext cx="8697913" cy="1522413"/>
          </a:xfrm>
        </p:spPr>
        <p:txBody>
          <a:bodyPr/>
          <a:lstStyle/>
          <a:p>
            <a:r>
              <a:rPr lang="en-US"/>
              <a:t>Click to edit Master title style</a:t>
            </a:r>
            <a:endParaRPr lang="en-GB"/>
          </a:p>
        </p:txBody>
      </p:sp>
      <p:sp>
        <p:nvSpPr>
          <p:cNvPr id="3" name="Subtitle 2"/>
          <p:cNvSpPr>
            <a:spLocks noGrp="1"/>
          </p:cNvSpPr>
          <p:nvPr>
            <p:ph type="subTitle" idx="1"/>
          </p:nvPr>
        </p:nvSpPr>
        <p:spPr>
          <a:xfrm>
            <a:off x="1535113" y="4024313"/>
            <a:ext cx="7164387" cy="18161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323F552C-0304-456A-999A-24BF6927DE59}"/>
              </a:ext>
            </a:extLst>
          </p:cNvPr>
          <p:cNvSpPr>
            <a:spLocks noGrp="1" noChangeArrowheads="1"/>
          </p:cNvSpPr>
          <p:nvPr>
            <p:ph type="dt" sz="half" idx="10"/>
          </p:nvPr>
        </p:nvSpPr>
        <p:spPr>
          <a:ln/>
        </p:spPr>
        <p:txBody>
          <a:bodyPr/>
          <a:lstStyle>
            <a:lvl1pPr>
              <a:defRPr/>
            </a:lvl1pPr>
          </a:lstStyle>
          <a:p>
            <a:pPr>
              <a:defRPr/>
            </a:pPr>
            <a:fld id="{BB442047-1A94-46AE-AFDF-F6D8CB1CCB51}" type="datetimeFigureOut">
              <a:rPr lang="en-GB"/>
              <a:pPr>
                <a:defRPr/>
              </a:pPr>
              <a:t>21/11/2022</a:t>
            </a:fld>
            <a:endParaRPr lang="en-GB"/>
          </a:p>
        </p:txBody>
      </p:sp>
      <p:sp>
        <p:nvSpPr>
          <p:cNvPr id="5" name="Rectangle 5">
            <a:extLst>
              <a:ext uri="{FF2B5EF4-FFF2-40B4-BE49-F238E27FC236}">
                <a16:creationId xmlns:a16="http://schemas.microsoft.com/office/drawing/2014/main" id="{5E91787C-AC9C-4422-A5A8-1F9484D91A8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1EB13D4-D7CF-4C63-8E0B-9495BC2F0E29}"/>
              </a:ext>
            </a:extLst>
          </p:cNvPr>
          <p:cNvSpPr>
            <a:spLocks noGrp="1" noChangeArrowheads="1"/>
          </p:cNvSpPr>
          <p:nvPr>
            <p:ph type="sldNum" sz="quarter" idx="12"/>
          </p:nvPr>
        </p:nvSpPr>
        <p:spPr>
          <a:ln/>
        </p:spPr>
        <p:txBody>
          <a:bodyPr/>
          <a:lstStyle>
            <a:lvl1pPr>
              <a:defRPr/>
            </a:lvl1pPr>
          </a:lstStyle>
          <a:p>
            <a:pPr>
              <a:defRPr/>
            </a:pPr>
            <a:fld id="{645C9F76-60B7-44B8-9045-3AE01CB45591}" type="slidenum">
              <a:rPr lang="en-US" altLang="en-US"/>
              <a:pPr>
                <a:defRPr/>
              </a:pPr>
              <a:t>‹#›</a:t>
            </a:fld>
            <a:endParaRPr lang="en-US" altLang="en-US"/>
          </a:p>
        </p:txBody>
      </p:sp>
    </p:spTree>
    <p:extLst>
      <p:ext uri="{BB962C8B-B14F-4D97-AF65-F5344CB8AC3E}">
        <p14:creationId xmlns:p14="http://schemas.microsoft.com/office/powerpoint/2010/main" val="224246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086527C-BEE8-4D3D-8881-888D0E2113D2}"/>
              </a:ext>
            </a:extLst>
          </p:cNvPr>
          <p:cNvSpPr>
            <a:spLocks noGrp="1" noChangeArrowheads="1"/>
          </p:cNvSpPr>
          <p:nvPr>
            <p:ph type="dt" sz="half" idx="10"/>
          </p:nvPr>
        </p:nvSpPr>
        <p:spPr>
          <a:ln/>
        </p:spPr>
        <p:txBody>
          <a:bodyPr/>
          <a:lstStyle>
            <a:lvl1pPr>
              <a:defRPr/>
            </a:lvl1pPr>
          </a:lstStyle>
          <a:p>
            <a:pPr>
              <a:defRPr/>
            </a:pPr>
            <a:fld id="{E5B96972-97D6-44CC-95E3-FF872A4539EC}" type="datetimeFigureOut">
              <a:rPr lang="en-GB"/>
              <a:pPr>
                <a:defRPr/>
              </a:pPr>
              <a:t>21/11/2022</a:t>
            </a:fld>
            <a:endParaRPr lang="en-GB"/>
          </a:p>
        </p:txBody>
      </p:sp>
      <p:sp>
        <p:nvSpPr>
          <p:cNvPr id="5" name="Rectangle 5">
            <a:extLst>
              <a:ext uri="{FF2B5EF4-FFF2-40B4-BE49-F238E27FC236}">
                <a16:creationId xmlns:a16="http://schemas.microsoft.com/office/drawing/2014/main" id="{D89D5F4B-7432-4F0C-A8D1-09F5B6F80E4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7ED5BD32-1291-4B09-BBEC-EB408F036C4C}"/>
              </a:ext>
            </a:extLst>
          </p:cNvPr>
          <p:cNvSpPr>
            <a:spLocks noGrp="1" noChangeArrowheads="1"/>
          </p:cNvSpPr>
          <p:nvPr>
            <p:ph type="sldNum" sz="quarter" idx="12"/>
          </p:nvPr>
        </p:nvSpPr>
        <p:spPr>
          <a:ln/>
        </p:spPr>
        <p:txBody>
          <a:bodyPr/>
          <a:lstStyle>
            <a:lvl1pPr>
              <a:defRPr/>
            </a:lvl1pPr>
          </a:lstStyle>
          <a:p>
            <a:pPr>
              <a:defRPr/>
            </a:pPr>
            <a:fld id="{CB9F71C8-1574-45E8-B2D2-F7A3AD7FFD1A}" type="slidenum">
              <a:rPr lang="en-US" altLang="en-US"/>
              <a:pPr>
                <a:defRPr/>
              </a:pPr>
              <a:t>‹#›</a:t>
            </a:fld>
            <a:endParaRPr lang="en-US" altLang="en-US"/>
          </a:p>
        </p:txBody>
      </p:sp>
    </p:spTree>
    <p:extLst>
      <p:ext uri="{BB962C8B-B14F-4D97-AF65-F5344CB8AC3E}">
        <p14:creationId xmlns:p14="http://schemas.microsoft.com/office/powerpoint/2010/main" val="324205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196850"/>
            <a:ext cx="2500313" cy="65214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19063" y="196850"/>
            <a:ext cx="7348537" cy="652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3EB45AF-E667-48B4-B990-538EFDFC2481}"/>
              </a:ext>
            </a:extLst>
          </p:cNvPr>
          <p:cNvSpPr>
            <a:spLocks noGrp="1" noChangeArrowheads="1"/>
          </p:cNvSpPr>
          <p:nvPr>
            <p:ph type="dt" sz="half" idx="10"/>
          </p:nvPr>
        </p:nvSpPr>
        <p:spPr>
          <a:ln/>
        </p:spPr>
        <p:txBody>
          <a:bodyPr/>
          <a:lstStyle>
            <a:lvl1pPr>
              <a:defRPr/>
            </a:lvl1pPr>
          </a:lstStyle>
          <a:p>
            <a:pPr>
              <a:defRPr/>
            </a:pPr>
            <a:fld id="{48FD0BC2-2747-4FC6-A5ED-D24DF2D5D107}" type="datetimeFigureOut">
              <a:rPr lang="en-GB"/>
              <a:pPr>
                <a:defRPr/>
              </a:pPr>
              <a:t>21/11/2022</a:t>
            </a:fld>
            <a:endParaRPr lang="en-GB"/>
          </a:p>
        </p:txBody>
      </p:sp>
      <p:sp>
        <p:nvSpPr>
          <p:cNvPr id="5" name="Rectangle 5">
            <a:extLst>
              <a:ext uri="{FF2B5EF4-FFF2-40B4-BE49-F238E27FC236}">
                <a16:creationId xmlns:a16="http://schemas.microsoft.com/office/drawing/2014/main" id="{54791C43-43B1-4FE3-83EF-36973A91293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A3D121B-91D6-4C12-A57C-2D4951BDEAF0}"/>
              </a:ext>
            </a:extLst>
          </p:cNvPr>
          <p:cNvSpPr>
            <a:spLocks noGrp="1" noChangeArrowheads="1"/>
          </p:cNvSpPr>
          <p:nvPr>
            <p:ph type="sldNum" sz="quarter" idx="12"/>
          </p:nvPr>
        </p:nvSpPr>
        <p:spPr>
          <a:ln/>
        </p:spPr>
        <p:txBody>
          <a:bodyPr/>
          <a:lstStyle>
            <a:lvl1pPr>
              <a:defRPr/>
            </a:lvl1pPr>
          </a:lstStyle>
          <a:p>
            <a:pPr>
              <a:defRPr/>
            </a:pPr>
            <a:fld id="{92AF3EC0-FD78-4E1E-8219-12A8D6F4848A}" type="slidenum">
              <a:rPr lang="en-US" altLang="en-US"/>
              <a:pPr>
                <a:defRPr/>
              </a:pPr>
              <a:t>‹#›</a:t>
            </a:fld>
            <a:endParaRPr lang="en-US" altLang="en-US"/>
          </a:p>
        </p:txBody>
      </p:sp>
    </p:spTree>
    <p:extLst>
      <p:ext uri="{BB962C8B-B14F-4D97-AF65-F5344CB8AC3E}">
        <p14:creationId xmlns:p14="http://schemas.microsoft.com/office/powerpoint/2010/main" val="4056600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8350" y="2206625"/>
            <a:ext cx="8697913" cy="1522413"/>
          </a:xfrm>
        </p:spPr>
        <p:txBody>
          <a:bodyPr/>
          <a:lstStyle/>
          <a:p>
            <a:r>
              <a:rPr lang="en-US"/>
              <a:t>Click to edit Master title style</a:t>
            </a:r>
            <a:endParaRPr lang="en-GB"/>
          </a:p>
        </p:txBody>
      </p:sp>
      <p:sp>
        <p:nvSpPr>
          <p:cNvPr id="3" name="Subtitle 2"/>
          <p:cNvSpPr>
            <a:spLocks noGrp="1"/>
          </p:cNvSpPr>
          <p:nvPr>
            <p:ph type="subTitle" idx="1"/>
          </p:nvPr>
        </p:nvSpPr>
        <p:spPr>
          <a:xfrm>
            <a:off x="1535113" y="4024313"/>
            <a:ext cx="7164387" cy="18161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FB03DE8E-4835-E8ED-9E4C-6AD04F0CC81C}"/>
              </a:ext>
            </a:extLst>
          </p:cNvPr>
          <p:cNvSpPr>
            <a:spLocks noGrp="1" noChangeArrowheads="1"/>
          </p:cNvSpPr>
          <p:nvPr>
            <p:ph type="dt" sz="half" idx="10"/>
          </p:nvPr>
        </p:nvSpPr>
        <p:spPr>
          <a:ln/>
        </p:spPr>
        <p:txBody>
          <a:bodyPr/>
          <a:lstStyle>
            <a:lvl1pPr>
              <a:defRPr/>
            </a:lvl1pPr>
          </a:lstStyle>
          <a:p>
            <a:pPr>
              <a:defRPr/>
            </a:pPr>
            <a:fld id="{BE0DFE04-C8A9-4DD0-AE7A-AA52FD32136E}" type="datetimeFigureOut">
              <a:rPr lang="en-GB"/>
              <a:pPr>
                <a:defRPr/>
              </a:pPr>
              <a:t>21/11/2022</a:t>
            </a:fld>
            <a:endParaRPr lang="en-GB"/>
          </a:p>
        </p:txBody>
      </p:sp>
      <p:sp>
        <p:nvSpPr>
          <p:cNvPr id="5" name="Rectangle 5">
            <a:extLst>
              <a:ext uri="{FF2B5EF4-FFF2-40B4-BE49-F238E27FC236}">
                <a16:creationId xmlns:a16="http://schemas.microsoft.com/office/drawing/2014/main" id="{72D61FAA-37D3-82D7-B37B-21A82B40D16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E12FCD4-172D-EA9A-166F-43ED3832611E}"/>
              </a:ext>
            </a:extLst>
          </p:cNvPr>
          <p:cNvSpPr>
            <a:spLocks noGrp="1" noChangeArrowheads="1"/>
          </p:cNvSpPr>
          <p:nvPr>
            <p:ph type="sldNum" sz="quarter" idx="12"/>
          </p:nvPr>
        </p:nvSpPr>
        <p:spPr>
          <a:ln/>
        </p:spPr>
        <p:txBody>
          <a:bodyPr/>
          <a:lstStyle>
            <a:lvl1pPr>
              <a:defRPr/>
            </a:lvl1pPr>
          </a:lstStyle>
          <a:p>
            <a:pPr>
              <a:defRPr/>
            </a:pPr>
            <a:fld id="{9FFE954B-0EAD-4B3E-B82C-54E87968780E}" type="slidenum">
              <a:rPr lang="en-US" altLang="en-US"/>
              <a:pPr>
                <a:defRPr/>
              </a:pPr>
              <a:t>‹#›</a:t>
            </a:fld>
            <a:endParaRPr lang="en-US" altLang="en-US"/>
          </a:p>
        </p:txBody>
      </p:sp>
    </p:spTree>
    <p:extLst>
      <p:ext uri="{BB962C8B-B14F-4D97-AF65-F5344CB8AC3E}">
        <p14:creationId xmlns:p14="http://schemas.microsoft.com/office/powerpoint/2010/main" val="1595741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AB7F9B2-22B3-D0C5-2634-64ACF2DF9E2C}"/>
              </a:ext>
            </a:extLst>
          </p:cNvPr>
          <p:cNvSpPr>
            <a:spLocks noGrp="1" noChangeArrowheads="1"/>
          </p:cNvSpPr>
          <p:nvPr>
            <p:ph type="dt" sz="half" idx="10"/>
          </p:nvPr>
        </p:nvSpPr>
        <p:spPr>
          <a:ln/>
        </p:spPr>
        <p:txBody>
          <a:bodyPr/>
          <a:lstStyle>
            <a:lvl1pPr>
              <a:defRPr/>
            </a:lvl1pPr>
          </a:lstStyle>
          <a:p>
            <a:pPr>
              <a:defRPr/>
            </a:pPr>
            <a:fld id="{050B5CBE-A45B-49B6-8AA3-138313155725}" type="datetimeFigureOut">
              <a:rPr lang="en-GB"/>
              <a:pPr>
                <a:defRPr/>
              </a:pPr>
              <a:t>21/11/2022</a:t>
            </a:fld>
            <a:endParaRPr lang="en-GB"/>
          </a:p>
        </p:txBody>
      </p:sp>
      <p:sp>
        <p:nvSpPr>
          <p:cNvPr id="5" name="Rectangle 5">
            <a:extLst>
              <a:ext uri="{FF2B5EF4-FFF2-40B4-BE49-F238E27FC236}">
                <a16:creationId xmlns:a16="http://schemas.microsoft.com/office/drawing/2014/main" id="{3EBBED31-6A1F-2D94-C57D-BDE63FF715F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47D85283-8AAB-0CC0-CCB4-4BEABF27BCE1}"/>
              </a:ext>
            </a:extLst>
          </p:cNvPr>
          <p:cNvSpPr>
            <a:spLocks noGrp="1" noChangeArrowheads="1"/>
          </p:cNvSpPr>
          <p:nvPr>
            <p:ph type="sldNum" sz="quarter" idx="12"/>
          </p:nvPr>
        </p:nvSpPr>
        <p:spPr>
          <a:ln/>
        </p:spPr>
        <p:txBody>
          <a:bodyPr/>
          <a:lstStyle>
            <a:lvl1pPr>
              <a:defRPr/>
            </a:lvl1pPr>
          </a:lstStyle>
          <a:p>
            <a:pPr>
              <a:defRPr/>
            </a:pPr>
            <a:fld id="{3AFC020C-C9F7-4F97-B61D-2A57DF4EB090}" type="slidenum">
              <a:rPr lang="en-US" altLang="en-US"/>
              <a:pPr>
                <a:defRPr/>
              </a:pPr>
              <a:t>‹#›</a:t>
            </a:fld>
            <a:endParaRPr lang="en-US" altLang="en-US"/>
          </a:p>
        </p:txBody>
      </p:sp>
    </p:spTree>
    <p:extLst>
      <p:ext uri="{BB962C8B-B14F-4D97-AF65-F5344CB8AC3E}">
        <p14:creationId xmlns:p14="http://schemas.microsoft.com/office/powerpoint/2010/main" val="358174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8038" y="4564063"/>
            <a:ext cx="8699500" cy="1411287"/>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808038" y="3009900"/>
            <a:ext cx="8699500" cy="15541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E0FCE52-EF08-E054-DBAB-6579E03CF788}"/>
              </a:ext>
            </a:extLst>
          </p:cNvPr>
          <p:cNvSpPr>
            <a:spLocks noGrp="1" noChangeArrowheads="1"/>
          </p:cNvSpPr>
          <p:nvPr>
            <p:ph type="dt" sz="half" idx="10"/>
          </p:nvPr>
        </p:nvSpPr>
        <p:spPr>
          <a:ln/>
        </p:spPr>
        <p:txBody>
          <a:bodyPr/>
          <a:lstStyle>
            <a:lvl1pPr>
              <a:defRPr/>
            </a:lvl1pPr>
          </a:lstStyle>
          <a:p>
            <a:pPr>
              <a:defRPr/>
            </a:pPr>
            <a:fld id="{8F2516C5-7ED0-4853-99C3-1AAC31B181BB}" type="datetimeFigureOut">
              <a:rPr lang="en-GB"/>
              <a:pPr>
                <a:defRPr/>
              </a:pPr>
              <a:t>21/11/2022</a:t>
            </a:fld>
            <a:endParaRPr lang="en-GB"/>
          </a:p>
        </p:txBody>
      </p:sp>
      <p:sp>
        <p:nvSpPr>
          <p:cNvPr id="5" name="Rectangle 5">
            <a:extLst>
              <a:ext uri="{FF2B5EF4-FFF2-40B4-BE49-F238E27FC236}">
                <a16:creationId xmlns:a16="http://schemas.microsoft.com/office/drawing/2014/main" id="{B82A546C-2A26-2444-34E2-CEC09E04D9A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736F93C-A7D1-610A-FED5-6904D51E1093}"/>
              </a:ext>
            </a:extLst>
          </p:cNvPr>
          <p:cNvSpPr>
            <a:spLocks noGrp="1" noChangeArrowheads="1"/>
          </p:cNvSpPr>
          <p:nvPr>
            <p:ph type="sldNum" sz="quarter" idx="12"/>
          </p:nvPr>
        </p:nvSpPr>
        <p:spPr>
          <a:ln/>
        </p:spPr>
        <p:txBody>
          <a:bodyPr/>
          <a:lstStyle>
            <a:lvl1pPr>
              <a:defRPr/>
            </a:lvl1pPr>
          </a:lstStyle>
          <a:p>
            <a:pPr>
              <a:defRPr/>
            </a:pPr>
            <a:fld id="{BA46E2DF-064B-4D8B-8E7C-9701F820EB02}" type="slidenum">
              <a:rPr lang="en-US" altLang="en-US"/>
              <a:pPr>
                <a:defRPr/>
              </a:pPr>
              <a:t>‹#›</a:t>
            </a:fld>
            <a:endParaRPr lang="en-US" altLang="en-US"/>
          </a:p>
        </p:txBody>
      </p:sp>
    </p:spTree>
    <p:extLst>
      <p:ext uri="{BB962C8B-B14F-4D97-AF65-F5344CB8AC3E}">
        <p14:creationId xmlns:p14="http://schemas.microsoft.com/office/powerpoint/2010/main" val="531077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2300" y="1317625"/>
            <a:ext cx="4373563"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48263" y="1317625"/>
            <a:ext cx="4373562"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430568D-6017-4B47-EA0B-9D8CF800456E}"/>
              </a:ext>
            </a:extLst>
          </p:cNvPr>
          <p:cNvSpPr>
            <a:spLocks noGrp="1" noChangeArrowheads="1"/>
          </p:cNvSpPr>
          <p:nvPr>
            <p:ph type="dt" sz="half" idx="10"/>
          </p:nvPr>
        </p:nvSpPr>
        <p:spPr>
          <a:ln/>
        </p:spPr>
        <p:txBody>
          <a:bodyPr/>
          <a:lstStyle>
            <a:lvl1pPr>
              <a:defRPr/>
            </a:lvl1pPr>
          </a:lstStyle>
          <a:p>
            <a:pPr>
              <a:defRPr/>
            </a:pPr>
            <a:fld id="{0D77EADE-B0BF-4714-AC6B-33E6BAE94BE7}" type="datetimeFigureOut">
              <a:rPr lang="en-GB"/>
              <a:pPr>
                <a:defRPr/>
              </a:pPr>
              <a:t>21/11/2022</a:t>
            </a:fld>
            <a:endParaRPr lang="en-GB"/>
          </a:p>
        </p:txBody>
      </p:sp>
      <p:sp>
        <p:nvSpPr>
          <p:cNvPr id="6" name="Rectangle 5">
            <a:extLst>
              <a:ext uri="{FF2B5EF4-FFF2-40B4-BE49-F238E27FC236}">
                <a16:creationId xmlns:a16="http://schemas.microsoft.com/office/drawing/2014/main" id="{A69B0BCC-FE50-576F-76F0-613A5D5F9FA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11F0748E-1BB1-8EF0-FC18-B4AF5ABECA6D}"/>
              </a:ext>
            </a:extLst>
          </p:cNvPr>
          <p:cNvSpPr>
            <a:spLocks noGrp="1" noChangeArrowheads="1"/>
          </p:cNvSpPr>
          <p:nvPr>
            <p:ph type="sldNum" sz="quarter" idx="12"/>
          </p:nvPr>
        </p:nvSpPr>
        <p:spPr>
          <a:ln/>
        </p:spPr>
        <p:txBody>
          <a:bodyPr/>
          <a:lstStyle>
            <a:lvl1pPr>
              <a:defRPr/>
            </a:lvl1pPr>
          </a:lstStyle>
          <a:p>
            <a:pPr>
              <a:defRPr/>
            </a:pPr>
            <a:fld id="{7BA34EFD-E19F-4F8E-8378-99F75604E70C}" type="slidenum">
              <a:rPr lang="en-US" altLang="en-US"/>
              <a:pPr>
                <a:defRPr/>
              </a:pPr>
              <a:t>‹#›</a:t>
            </a:fld>
            <a:endParaRPr lang="en-US" altLang="en-US"/>
          </a:p>
        </p:txBody>
      </p:sp>
    </p:spTree>
    <p:extLst>
      <p:ext uri="{BB962C8B-B14F-4D97-AF65-F5344CB8AC3E}">
        <p14:creationId xmlns:p14="http://schemas.microsoft.com/office/powerpoint/2010/main" val="1270967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1175" y="284163"/>
            <a:ext cx="9212263" cy="1184275"/>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511175" y="1589088"/>
            <a:ext cx="4522788" cy="663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1175" y="2252663"/>
            <a:ext cx="4522788" cy="4092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199063" y="1589088"/>
            <a:ext cx="4524375" cy="663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99063" y="2252663"/>
            <a:ext cx="4524375" cy="4092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9BDB241F-EB48-1E62-6247-889A248CDB36}"/>
              </a:ext>
            </a:extLst>
          </p:cNvPr>
          <p:cNvSpPr>
            <a:spLocks noGrp="1" noChangeArrowheads="1"/>
          </p:cNvSpPr>
          <p:nvPr>
            <p:ph type="dt" sz="half" idx="10"/>
          </p:nvPr>
        </p:nvSpPr>
        <p:spPr>
          <a:ln/>
        </p:spPr>
        <p:txBody>
          <a:bodyPr/>
          <a:lstStyle>
            <a:lvl1pPr>
              <a:defRPr/>
            </a:lvl1pPr>
          </a:lstStyle>
          <a:p>
            <a:pPr>
              <a:defRPr/>
            </a:pPr>
            <a:fld id="{912AA652-9FCA-4CD9-B40D-52C1AB459DDF}" type="datetimeFigureOut">
              <a:rPr lang="en-GB"/>
              <a:pPr>
                <a:defRPr/>
              </a:pPr>
              <a:t>21/11/2022</a:t>
            </a:fld>
            <a:endParaRPr lang="en-GB"/>
          </a:p>
        </p:txBody>
      </p:sp>
      <p:sp>
        <p:nvSpPr>
          <p:cNvPr id="8" name="Rectangle 5">
            <a:extLst>
              <a:ext uri="{FF2B5EF4-FFF2-40B4-BE49-F238E27FC236}">
                <a16:creationId xmlns:a16="http://schemas.microsoft.com/office/drawing/2014/main" id="{E67439D7-DA19-55EA-CAEA-8B3F4CC25B0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6151CB40-86C6-CBA8-8B39-B5E95F9012A5}"/>
              </a:ext>
            </a:extLst>
          </p:cNvPr>
          <p:cNvSpPr>
            <a:spLocks noGrp="1" noChangeArrowheads="1"/>
          </p:cNvSpPr>
          <p:nvPr>
            <p:ph type="sldNum" sz="quarter" idx="12"/>
          </p:nvPr>
        </p:nvSpPr>
        <p:spPr>
          <a:ln/>
        </p:spPr>
        <p:txBody>
          <a:bodyPr/>
          <a:lstStyle>
            <a:lvl1pPr>
              <a:defRPr/>
            </a:lvl1pPr>
          </a:lstStyle>
          <a:p>
            <a:pPr>
              <a:defRPr/>
            </a:pPr>
            <a:fld id="{DFFFF79D-CE1C-487F-A20C-71482BD828E0}" type="slidenum">
              <a:rPr lang="en-US" altLang="en-US"/>
              <a:pPr>
                <a:defRPr/>
              </a:pPr>
              <a:t>‹#›</a:t>
            </a:fld>
            <a:endParaRPr lang="en-US" altLang="en-US"/>
          </a:p>
        </p:txBody>
      </p:sp>
    </p:spTree>
    <p:extLst>
      <p:ext uri="{BB962C8B-B14F-4D97-AF65-F5344CB8AC3E}">
        <p14:creationId xmlns:p14="http://schemas.microsoft.com/office/powerpoint/2010/main" val="30962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92ED727D-83C2-9827-F739-697ADFBB81FA}"/>
              </a:ext>
            </a:extLst>
          </p:cNvPr>
          <p:cNvSpPr>
            <a:spLocks noGrp="1" noChangeArrowheads="1"/>
          </p:cNvSpPr>
          <p:nvPr>
            <p:ph type="dt" sz="half" idx="10"/>
          </p:nvPr>
        </p:nvSpPr>
        <p:spPr>
          <a:ln/>
        </p:spPr>
        <p:txBody>
          <a:bodyPr/>
          <a:lstStyle>
            <a:lvl1pPr>
              <a:defRPr/>
            </a:lvl1pPr>
          </a:lstStyle>
          <a:p>
            <a:pPr>
              <a:defRPr/>
            </a:pPr>
            <a:fld id="{3ED4266C-2810-439A-B006-9EE50E0AF81E}" type="datetimeFigureOut">
              <a:rPr lang="en-GB"/>
              <a:pPr>
                <a:defRPr/>
              </a:pPr>
              <a:t>21/11/2022</a:t>
            </a:fld>
            <a:endParaRPr lang="en-GB"/>
          </a:p>
        </p:txBody>
      </p:sp>
      <p:sp>
        <p:nvSpPr>
          <p:cNvPr id="4" name="Rectangle 5">
            <a:extLst>
              <a:ext uri="{FF2B5EF4-FFF2-40B4-BE49-F238E27FC236}">
                <a16:creationId xmlns:a16="http://schemas.microsoft.com/office/drawing/2014/main" id="{ECE9DBBD-9575-9D00-67FF-13120BD5B7E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5F7310AA-23B8-FC4B-32F2-30E592037D78}"/>
              </a:ext>
            </a:extLst>
          </p:cNvPr>
          <p:cNvSpPr>
            <a:spLocks noGrp="1" noChangeArrowheads="1"/>
          </p:cNvSpPr>
          <p:nvPr>
            <p:ph type="sldNum" sz="quarter" idx="12"/>
          </p:nvPr>
        </p:nvSpPr>
        <p:spPr>
          <a:ln/>
        </p:spPr>
        <p:txBody>
          <a:bodyPr/>
          <a:lstStyle>
            <a:lvl1pPr>
              <a:defRPr/>
            </a:lvl1pPr>
          </a:lstStyle>
          <a:p>
            <a:pPr>
              <a:defRPr/>
            </a:pPr>
            <a:fld id="{33AB7AB7-F7C0-435B-9CE8-48F3D064EB98}" type="slidenum">
              <a:rPr lang="en-US" altLang="en-US"/>
              <a:pPr>
                <a:defRPr/>
              </a:pPr>
              <a:t>‹#›</a:t>
            </a:fld>
            <a:endParaRPr lang="en-US" altLang="en-US"/>
          </a:p>
        </p:txBody>
      </p:sp>
    </p:spTree>
    <p:extLst>
      <p:ext uri="{BB962C8B-B14F-4D97-AF65-F5344CB8AC3E}">
        <p14:creationId xmlns:p14="http://schemas.microsoft.com/office/powerpoint/2010/main" val="29961013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EC83933-B799-0E5F-08AB-9FC2C6E46459}"/>
              </a:ext>
            </a:extLst>
          </p:cNvPr>
          <p:cNvSpPr>
            <a:spLocks noGrp="1" noChangeArrowheads="1"/>
          </p:cNvSpPr>
          <p:nvPr>
            <p:ph type="dt" sz="half" idx="10"/>
          </p:nvPr>
        </p:nvSpPr>
        <p:spPr>
          <a:ln/>
        </p:spPr>
        <p:txBody>
          <a:bodyPr/>
          <a:lstStyle>
            <a:lvl1pPr>
              <a:defRPr/>
            </a:lvl1pPr>
          </a:lstStyle>
          <a:p>
            <a:pPr>
              <a:defRPr/>
            </a:pPr>
            <a:fld id="{D8E79DDA-7EC3-4693-91D1-1553979126E3}" type="datetimeFigureOut">
              <a:rPr lang="en-GB"/>
              <a:pPr>
                <a:defRPr/>
              </a:pPr>
              <a:t>21/11/2022</a:t>
            </a:fld>
            <a:endParaRPr lang="en-GB"/>
          </a:p>
        </p:txBody>
      </p:sp>
      <p:sp>
        <p:nvSpPr>
          <p:cNvPr id="3" name="Rectangle 5">
            <a:extLst>
              <a:ext uri="{FF2B5EF4-FFF2-40B4-BE49-F238E27FC236}">
                <a16:creationId xmlns:a16="http://schemas.microsoft.com/office/drawing/2014/main" id="{F9DDED5B-CAF3-1C23-1079-E381AF0DCBB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07928D7E-E8F7-37D1-5BE7-53782A5F55D8}"/>
              </a:ext>
            </a:extLst>
          </p:cNvPr>
          <p:cNvSpPr>
            <a:spLocks noGrp="1" noChangeArrowheads="1"/>
          </p:cNvSpPr>
          <p:nvPr>
            <p:ph type="sldNum" sz="quarter" idx="12"/>
          </p:nvPr>
        </p:nvSpPr>
        <p:spPr>
          <a:ln/>
        </p:spPr>
        <p:txBody>
          <a:bodyPr/>
          <a:lstStyle>
            <a:lvl1pPr>
              <a:defRPr/>
            </a:lvl1pPr>
          </a:lstStyle>
          <a:p>
            <a:pPr>
              <a:defRPr/>
            </a:pPr>
            <a:fld id="{B31D3BA8-D0FF-4A8D-942F-B559553A55B9}" type="slidenum">
              <a:rPr lang="en-US" altLang="en-US"/>
              <a:pPr>
                <a:defRPr/>
              </a:pPr>
              <a:t>‹#›</a:t>
            </a:fld>
            <a:endParaRPr lang="en-US" altLang="en-US"/>
          </a:p>
        </p:txBody>
      </p:sp>
    </p:spTree>
    <p:extLst>
      <p:ext uri="{BB962C8B-B14F-4D97-AF65-F5344CB8AC3E}">
        <p14:creationId xmlns:p14="http://schemas.microsoft.com/office/powerpoint/2010/main" val="5460993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1175" y="282575"/>
            <a:ext cx="3367088" cy="1203325"/>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002088" y="282575"/>
            <a:ext cx="5721350" cy="60626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11175" y="1485900"/>
            <a:ext cx="3367088" cy="4859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CC1DE38-5CD0-9758-8928-8A023927141D}"/>
              </a:ext>
            </a:extLst>
          </p:cNvPr>
          <p:cNvSpPr>
            <a:spLocks noGrp="1" noChangeArrowheads="1"/>
          </p:cNvSpPr>
          <p:nvPr>
            <p:ph type="dt" sz="half" idx="10"/>
          </p:nvPr>
        </p:nvSpPr>
        <p:spPr>
          <a:ln/>
        </p:spPr>
        <p:txBody>
          <a:bodyPr/>
          <a:lstStyle>
            <a:lvl1pPr>
              <a:defRPr/>
            </a:lvl1pPr>
          </a:lstStyle>
          <a:p>
            <a:pPr>
              <a:defRPr/>
            </a:pPr>
            <a:fld id="{167A0F6F-F61A-49C3-ACB2-223AAEC2FB41}" type="datetimeFigureOut">
              <a:rPr lang="en-GB"/>
              <a:pPr>
                <a:defRPr/>
              </a:pPr>
              <a:t>21/11/2022</a:t>
            </a:fld>
            <a:endParaRPr lang="en-GB"/>
          </a:p>
        </p:txBody>
      </p:sp>
      <p:sp>
        <p:nvSpPr>
          <p:cNvPr id="6" name="Rectangle 5">
            <a:extLst>
              <a:ext uri="{FF2B5EF4-FFF2-40B4-BE49-F238E27FC236}">
                <a16:creationId xmlns:a16="http://schemas.microsoft.com/office/drawing/2014/main" id="{8BBC7FA6-F870-DC7B-950F-F5D5B5ECB9E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00519614-63F9-79B2-DE39-DE8F472A3374}"/>
              </a:ext>
            </a:extLst>
          </p:cNvPr>
          <p:cNvSpPr>
            <a:spLocks noGrp="1" noChangeArrowheads="1"/>
          </p:cNvSpPr>
          <p:nvPr>
            <p:ph type="sldNum" sz="quarter" idx="12"/>
          </p:nvPr>
        </p:nvSpPr>
        <p:spPr>
          <a:ln/>
        </p:spPr>
        <p:txBody>
          <a:bodyPr/>
          <a:lstStyle>
            <a:lvl1pPr>
              <a:defRPr/>
            </a:lvl1pPr>
          </a:lstStyle>
          <a:p>
            <a:pPr>
              <a:defRPr/>
            </a:pPr>
            <a:fld id="{AF2678FC-257A-4DA8-B822-487C6BD91F4D}" type="slidenum">
              <a:rPr lang="en-US" altLang="en-US"/>
              <a:pPr>
                <a:defRPr/>
              </a:pPr>
              <a:t>‹#›</a:t>
            </a:fld>
            <a:endParaRPr lang="en-US" altLang="en-US"/>
          </a:p>
        </p:txBody>
      </p:sp>
    </p:spTree>
    <p:extLst>
      <p:ext uri="{BB962C8B-B14F-4D97-AF65-F5344CB8AC3E}">
        <p14:creationId xmlns:p14="http://schemas.microsoft.com/office/powerpoint/2010/main" val="663534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126E1BB-B496-436B-B927-E9970440D5CB}"/>
              </a:ext>
            </a:extLst>
          </p:cNvPr>
          <p:cNvSpPr>
            <a:spLocks noGrp="1" noChangeArrowheads="1"/>
          </p:cNvSpPr>
          <p:nvPr>
            <p:ph type="dt" sz="half" idx="10"/>
          </p:nvPr>
        </p:nvSpPr>
        <p:spPr>
          <a:ln/>
        </p:spPr>
        <p:txBody>
          <a:bodyPr/>
          <a:lstStyle>
            <a:lvl1pPr>
              <a:defRPr/>
            </a:lvl1pPr>
          </a:lstStyle>
          <a:p>
            <a:pPr>
              <a:defRPr/>
            </a:pPr>
            <a:fld id="{5599144B-8F45-4C56-B112-4338585F6393}" type="datetimeFigureOut">
              <a:rPr lang="en-GB"/>
              <a:pPr>
                <a:defRPr/>
              </a:pPr>
              <a:t>21/11/2022</a:t>
            </a:fld>
            <a:endParaRPr lang="en-GB"/>
          </a:p>
        </p:txBody>
      </p:sp>
      <p:sp>
        <p:nvSpPr>
          <p:cNvPr id="5" name="Rectangle 5">
            <a:extLst>
              <a:ext uri="{FF2B5EF4-FFF2-40B4-BE49-F238E27FC236}">
                <a16:creationId xmlns:a16="http://schemas.microsoft.com/office/drawing/2014/main" id="{5592E423-FC31-4B2E-A3FB-D6FDA9346D7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828C80AA-FA9F-4181-85F0-712D6FAE18FB}"/>
              </a:ext>
            </a:extLst>
          </p:cNvPr>
          <p:cNvSpPr>
            <a:spLocks noGrp="1" noChangeArrowheads="1"/>
          </p:cNvSpPr>
          <p:nvPr>
            <p:ph type="sldNum" sz="quarter" idx="12"/>
          </p:nvPr>
        </p:nvSpPr>
        <p:spPr>
          <a:ln/>
        </p:spPr>
        <p:txBody>
          <a:bodyPr/>
          <a:lstStyle>
            <a:lvl1pPr>
              <a:defRPr/>
            </a:lvl1pPr>
          </a:lstStyle>
          <a:p>
            <a:pPr>
              <a:defRPr/>
            </a:pPr>
            <a:fld id="{704BEE29-F96B-48A6-BC03-3A839D912E2E}" type="slidenum">
              <a:rPr lang="en-US" altLang="en-US"/>
              <a:pPr>
                <a:defRPr/>
              </a:pPr>
              <a:t>‹#›</a:t>
            </a:fld>
            <a:endParaRPr lang="en-US" altLang="en-US"/>
          </a:p>
        </p:txBody>
      </p:sp>
    </p:spTree>
    <p:extLst>
      <p:ext uri="{BB962C8B-B14F-4D97-AF65-F5344CB8AC3E}">
        <p14:creationId xmlns:p14="http://schemas.microsoft.com/office/powerpoint/2010/main" val="12801774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6600" y="4972050"/>
            <a:ext cx="6140450" cy="587375"/>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006600" y="635000"/>
            <a:ext cx="6140450" cy="4260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006600" y="5559425"/>
            <a:ext cx="6140450" cy="833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2C34472-8FD4-D6CF-8D3F-81AC9544592B}"/>
              </a:ext>
            </a:extLst>
          </p:cNvPr>
          <p:cNvSpPr>
            <a:spLocks noGrp="1" noChangeArrowheads="1"/>
          </p:cNvSpPr>
          <p:nvPr>
            <p:ph type="dt" sz="half" idx="10"/>
          </p:nvPr>
        </p:nvSpPr>
        <p:spPr>
          <a:ln/>
        </p:spPr>
        <p:txBody>
          <a:bodyPr/>
          <a:lstStyle>
            <a:lvl1pPr>
              <a:defRPr/>
            </a:lvl1pPr>
          </a:lstStyle>
          <a:p>
            <a:pPr>
              <a:defRPr/>
            </a:pPr>
            <a:fld id="{E5045002-F61C-4977-9D1C-5759C2CCA3EE}" type="datetimeFigureOut">
              <a:rPr lang="en-GB"/>
              <a:pPr>
                <a:defRPr/>
              </a:pPr>
              <a:t>21/11/2022</a:t>
            </a:fld>
            <a:endParaRPr lang="en-GB"/>
          </a:p>
        </p:txBody>
      </p:sp>
      <p:sp>
        <p:nvSpPr>
          <p:cNvPr id="6" name="Rectangle 5">
            <a:extLst>
              <a:ext uri="{FF2B5EF4-FFF2-40B4-BE49-F238E27FC236}">
                <a16:creationId xmlns:a16="http://schemas.microsoft.com/office/drawing/2014/main" id="{E70A1529-C048-1DBF-B894-7C5C34BB6E8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DB82691E-0F08-5F57-1604-A047207A4A4F}"/>
              </a:ext>
            </a:extLst>
          </p:cNvPr>
          <p:cNvSpPr>
            <a:spLocks noGrp="1" noChangeArrowheads="1"/>
          </p:cNvSpPr>
          <p:nvPr>
            <p:ph type="sldNum" sz="quarter" idx="12"/>
          </p:nvPr>
        </p:nvSpPr>
        <p:spPr>
          <a:ln/>
        </p:spPr>
        <p:txBody>
          <a:bodyPr/>
          <a:lstStyle>
            <a:lvl1pPr>
              <a:defRPr/>
            </a:lvl1pPr>
          </a:lstStyle>
          <a:p>
            <a:pPr>
              <a:defRPr/>
            </a:pPr>
            <a:fld id="{66C8E4FC-819A-4E47-9258-E37B73202D12}" type="slidenum">
              <a:rPr lang="en-US" altLang="en-US"/>
              <a:pPr>
                <a:defRPr/>
              </a:pPr>
              <a:t>‹#›</a:t>
            </a:fld>
            <a:endParaRPr lang="en-US" altLang="en-US"/>
          </a:p>
        </p:txBody>
      </p:sp>
    </p:spTree>
    <p:extLst>
      <p:ext uri="{BB962C8B-B14F-4D97-AF65-F5344CB8AC3E}">
        <p14:creationId xmlns:p14="http://schemas.microsoft.com/office/powerpoint/2010/main" val="9187294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47AE852-54C4-7596-FD9B-96D155523B7E}"/>
              </a:ext>
            </a:extLst>
          </p:cNvPr>
          <p:cNvSpPr>
            <a:spLocks noGrp="1" noChangeArrowheads="1"/>
          </p:cNvSpPr>
          <p:nvPr>
            <p:ph type="dt" sz="half" idx="10"/>
          </p:nvPr>
        </p:nvSpPr>
        <p:spPr>
          <a:ln/>
        </p:spPr>
        <p:txBody>
          <a:bodyPr/>
          <a:lstStyle>
            <a:lvl1pPr>
              <a:defRPr/>
            </a:lvl1pPr>
          </a:lstStyle>
          <a:p>
            <a:pPr>
              <a:defRPr/>
            </a:pPr>
            <a:fld id="{DAB11DE6-4DDE-49FC-A33C-66014DFA7505}" type="datetimeFigureOut">
              <a:rPr lang="en-GB"/>
              <a:pPr>
                <a:defRPr/>
              </a:pPr>
              <a:t>21/11/2022</a:t>
            </a:fld>
            <a:endParaRPr lang="en-GB"/>
          </a:p>
        </p:txBody>
      </p:sp>
      <p:sp>
        <p:nvSpPr>
          <p:cNvPr id="5" name="Rectangle 5">
            <a:extLst>
              <a:ext uri="{FF2B5EF4-FFF2-40B4-BE49-F238E27FC236}">
                <a16:creationId xmlns:a16="http://schemas.microsoft.com/office/drawing/2014/main" id="{55178B86-0842-1002-0C8A-CA16C06C1F5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2A428601-925C-0BDD-E8C5-45B86E1794D1}"/>
              </a:ext>
            </a:extLst>
          </p:cNvPr>
          <p:cNvSpPr>
            <a:spLocks noGrp="1" noChangeArrowheads="1"/>
          </p:cNvSpPr>
          <p:nvPr>
            <p:ph type="sldNum" sz="quarter" idx="12"/>
          </p:nvPr>
        </p:nvSpPr>
        <p:spPr>
          <a:ln/>
        </p:spPr>
        <p:txBody>
          <a:bodyPr/>
          <a:lstStyle>
            <a:lvl1pPr>
              <a:defRPr/>
            </a:lvl1pPr>
          </a:lstStyle>
          <a:p>
            <a:pPr>
              <a:defRPr/>
            </a:pPr>
            <a:fld id="{75754720-A1C2-4DE0-9497-DAA01B95A2AB}" type="slidenum">
              <a:rPr lang="en-US" altLang="en-US"/>
              <a:pPr>
                <a:defRPr/>
              </a:pPr>
              <a:t>‹#›</a:t>
            </a:fld>
            <a:endParaRPr lang="en-US" altLang="en-US"/>
          </a:p>
        </p:txBody>
      </p:sp>
    </p:spTree>
    <p:extLst>
      <p:ext uri="{BB962C8B-B14F-4D97-AF65-F5344CB8AC3E}">
        <p14:creationId xmlns:p14="http://schemas.microsoft.com/office/powerpoint/2010/main" val="20166228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196850"/>
            <a:ext cx="2500313" cy="65214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19063" y="196850"/>
            <a:ext cx="7348537" cy="652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502DDA5-0104-DE98-8D0F-D2740194A1C8}"/>
              </a:ext>
            </a:extLst>
          </p:cNvPr>
          <p:cNvSpPr>
            <a:spLocks noGrp="1" noChangeArrowheads="1"/>
          </p:cNvSpPr>
          <p:nvPr>
            <p:ph type="dt" sz="half" idx="10"/>
          </p:nvPr>
        </p:nvSpPr>
        <p:spPr>
          <a:ln/>
        </p:spPr>
        <p:txBody>
          <a:bodyPr/>
          <a:lstStyle>
            <a:lvl1pPr>
              <a:defRPr/>
            </a:lvl1pPr>
          </a:lstStyle>
          <a:p>
            <a:pPr>
              <a:defRPr/>
            </a:pPr>
            <a:fld id="{4455208D-69B6-4216-A592-E5AEC31C9CC1}" type="datetimeFigureOut">
              <a:rPr lang="en-GB"/>
              <a:pPr>
                <a:defRPr/>
              </a:pPr>
              <a:t>21/11/2022</a:t>
            </a:fld>
            <a:endParaRPr lang="en-GB"/>
          </a:p>
        </p:txBody>
      </p:sp>
      <p:sp>
        <p:nvSpPr>
          <p:cNvPr id="5" name="Rectangle 5">
            <a:extLst>
              <a:ext uri="{FF2B5EF4-FFF2-40B4-BE49-F238E27FC236}">
                <a16:creationId xmlns:a16="http://schemas.microsoft.com/office/drawing/2014/main" id="{5E9131FE-C159-210D-CD4B-ED21D9AE149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9AB83428-EEFE-B665-5D11-E855BE620C85}"/>
              </a:ext>
            </a:extLst>
          </p:cNvPr>
          <p:cNvSpPr>
            <a:spLocks noGrp="1" noChangeArrowheads="1"/>
          </p:cNvSpPr>
          <p:nvPr>
            <p:ph type="sldNum" sz="quarter" idx="12"/>
          </p:nvPr>
        </p:nvSpPr>
        <p:spPr>
          <a:ln/>
        </p:spPr>
        <p:txBody>
          <a:bodyPr/>
          <a:lstStyle>
            <a:lvl1pPr>
              <a:defRPr/>
            </a:lvl1pPr>
          </a:lstStyle>
          <a:p>
            <a:pPr>
              <a:defRPr/>
            </a:pPr>
            <a:fld id="{919699ED-799C-49E1-801C-1786202EB768}" type="slidenum">
              <a:rPr lang="en-US" altLang="en-US"/>
              <a:pPr>
                <a:defRPr/>
              </a:pPr>
              <a:t>‹#›</a:t>
            </a:fld>
            <a:endParaRPr lang="en-US" altLang="en-US"/>
          </a:p>
        </p:txBody>
      </p:sp>
    </p:spTree>
    <p:extLst>
      <p:ext uri="{BB962C8B-B14F-4D97-AF65-F5344CB8AC3E}">
        <p14:creationId xmlns:p14="http://schemas.microsoft.com/office/powerpoint/2010/main" val="30200637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19063" y="196850"/>
            <a:ext cx="10001250" cy="795338"/>
          </a:xfrm>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53D3B6A7-9919-86FA-E747-8AFEE1A2E090}"/>
              </a:ext>
            </a:extLst>
          </p:cNvPr>
          <p:cNvSpPr>
            <a:spLocks noGrp="1" noChangeArrowheads="1"/>
          </p:cNvSpPr>
          <p:nvPr>
            <p:ph type="dt" sz="half" idx="10"/>
          </p:nvPr>
        </p:nvSpPr>
        <p:spPr>
          <a:ln/>
        </p:spPr>
        <p:txBody>
          <a:bodyPr/>
          <a:lstStyle>
            <a:lvl1pPr>
              <a:defRPr/>
            </a:lvl1pPr>
          </a:lstStyle>
          <a:p>
            <a:pPr>
              <a:defRPr/>
            </a:pPr>
            <a:fld id="{D060C842-E774-492B-8014-DDFC2B4A3137}" type="datetimeFigureOut">
              <a:rPr lang="en-GB"/>
              <a:pPr>
                <a:defRPr/>
              </a:pPr>
              <a:t>21/11/2022</a:t>
            </a:fld>
            <a:endParaRPr lang="en-GB"/>
          </a:p>
        </p:txBody>
      </p:sp>
      <p:sp>
        <p:nvSpPr>
          <p:cNvPr id="4" name="Rectangle 5">
            <a:extLst>
              <a:ext uri="{FF2B5EF4-FFF2-40B4-BE49-F238E27FC236}">
                <a16:creationId xmlns:a16="http://schemas.microsoft.com/office/drawing/2014/main" id="{2A9F462C-F489-E854-2013-1D7F2019D35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6A687083-6460-0181-1185-07D2E4021B2C}"/>
              </a:ext>
            </a:extLst>
          </p:cNvPr>
          <p:cNvSpPr>
            <a:spLocks noGrp="1" noChangeArrowheads="1"/>
          </p:cNvSpPr>
          <p:nvPr>
            <p:ph type="sldNum" sz="quarter" idx="12"/>
          </p:nvPr>
        </p:nvSpPr>
        <p:spPr>
          <a:ln/>
        </p:spPr>
        <p:txBody>
          <a:bodyPr/>
          <a:lstStyle>
            <a:lvl1pPr>
              <a:defRPr/>
            </a:lvl1pPr>
          </a:lstStyle>
          <a:p>
            <a:pPr>
              <a:defRPr/>
            </a:pPr>
            <a:fld id="{704CFEBD-43DA-4BF2-BE6C-96DEA63AD7E6}" type="slidenum">
              <a:rPr lang="en-US" altLang="en-US"/>
              <a:pPr>
                <a:defRPr/>
              </a:pPr>
              <a:t>‹#›</a:t>
            </a:fld>
            <a:endParaRPr lang="en-US" altLang="en-US"/>
          </a:p>
        </p:txBody>
      </p:sp>
    </p:spTree>
    <p:extLst>
      <p:ext uri="{BB962C8B-B14F-4D97-AF65-F5344CB8AC3E}">
        <p14:creationId xmlns:p14="http://schemas.microsoft.com/office/powerpoint/2010/main" val="3188360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8038" y="4564063"/>
            <a:ext cx="8699500" cy="1411287"/>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808038" y="3009900"/>
            <a:ext cx="8699500" cy="15541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2E08C36-4FBA-4D17-AD66-55B51CF7C9E6}"/>
              </a:ext>
            </a:extLst>
          </p:cNvPr>
          <p:cNvSpPr>
            <a:spLocks noGrp="1" noChangeArrowheads="1"/>
          </p:cNvSpPr>
          <p:nvPr>
            <p:ph type="dt" sz="half" idx="10"/>
          </p:nvPr>
        </p:nvSpPr>
        <p:spPr>
          <a:ln/>
        </p:spPr>
        <p:txBody>
          <a:bodyPr/>
          <a:lstStyle>
            <a:lvl1pPr>
              <a:defRPr/>
            </a:lvl1pPr>
          </a:lstStyle>
          <a:p>
            <a:pPr>
              <a:defRPr/>
            </a:pPr>
            <a:fld id="{37E0DB05-1DA4-4141-89FE-10CDEFA0EDDB}" type="datetimeFigureOut">
              <a:rPr lang="en-GB"/>
              <a:pPr>
                <a:defRPr/>
              </a:pPr>
              <a:t>21/11/2022</a:t>
            </a:fld>
            <a:endParaRPr lang="en-GB"/>
          </a:p>
        </p:txBody>
      </p:sp>
      <p:sp>
        <p:nvSpPr>
          <p:cNvPr id="5" name="Rectangle 5">
            <a:extLst>
              <a:ext uri="{FF2B5EF4-FFF2-40B4-BE49-F238E27FC236}">
                <a16:creationId xmlns:a16="http://schemas.microsoft.com/office/drawing/2014/main" id="{25D9CE91-C3CE-4375-B03D-FDA7E6665D8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1736D7F-AB77-4281-8DD6-0C0513D117EE}"/>
              </a:ext>
            </a:extLst>
          </p:cNvPr>
          <p:cNvSpPr>
            <a:spLocks noGrp="1" noChangeArrowheads="1"/>
          </p:cNvSpPr>
          <p:nvPr>
            <p:ph type="sldNum" sz="quarter" idx="12"/>
          </p:nvPr>
        </p:nvSpPr>
        <p:spPr>
          <a:ln/>
        </p:spPr>
        <p:txBody>
          <a:bodyPr/>
          <a:lstStyle>
            <a:lvl1pPr>
              <a:defRPr/>
            </a:lvl1pPr>
          </a:lstStyle>
          <a:p>
            <a:pPr>
              <a:defRPr/>
            </a:pPr>
            <a:fld id="{1C2068AB-D74C-47D9-8AD1-A6822F030888}" type="slidenum">
              <a:rPr lang="en-US" altLang="en-US"/>
              <a:pPr>
                <a:defRPr/>
              </a:pPr>
              <a:t>‹#›</a:t>
            </a:fld>
            <a:endParaRPr lang="en-US" altLang="en-US"/>
          </a:p>
        </p:txBody>
      </p:sp>
    </p:spTree>
    <p:extLst>
      <p:ext uri="{BB962C8B-B14F-4D97-AF65-F5344CB8AC3E}">
        <p14:creationId xmlns:p14="http://schemas.microsoft.com/office/powerpoint/2010/main" val="2881425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2300" y="1317625"/>
            <a:ext cx="4373563"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48263" y="1317625"/>
            <a:ext cx="4373562"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6099B3AC-9080-4BA0-948D-9B80CE007621}"/>
              </a:ext>
            </a:extLst>
          </p:cNvPr>
          <p:cNvSpPr>
            <a:spLocks noGrp="1" noChangeArrowheads="1"/>
          </p:cNvSpPr>
          <p:nvPr>
            <p:ph type="dt" sz="half" idx="10"/>
          </p:nvPr>
        </p:nvSpPr>
        <p:spPr>
          <a:ln/>
        </p:spPr>
        <p:txBody>
          <a:bodyPr/>
          <a:lstStyle>
            <a:lvl1pPr>
              <a:defRPr/>
            </a:lvl1pPr>
          </a:lstStyle>
          <a:p>
            <a:pPr>
              <a:defRPr/>
            </a:pPr>
            <a:fld id="{FDD0D550-9BD5-403F-A31F-A68A75B69C22}" type="datetimeFigureOut">
              <a:rPr lang="en-GB"/>
              <a:pPr>
                <a:defRPr/>
              </a:pPr>
              <a:t>21/11/2022</a:t>
            </a:fld>
            <a:endParaRPr lang="en-GB"/>
          </a:p>
        </p:txBody>
      </p:sp>
      <p:sp>
        <p:nvSpPr>
          <p:cNvPr id="6" name="Rectangle 5">
            <a:extLst>
              <a:ext uri="{FF2B5EF4-FFF2-40B4-BE49-F238E27FC236}">
                <a16:creationId xmlns:a16="http://schemas.microsoft.com/office/drawing/2014/main" id="{0AB2F0C8-AD11-4307-AA23-B55E4A49B4A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970C1E1D-329A-42BB-A44D-3CC8BA2E166A}"/>
              </a:ext>
            </a:extLst>
          </p:cNvPr>
          <p:cNvSpPr>
            <a:spLocks noGrp="1" noChangeArrowheads="1"/>
          </p:cNvSpPr>
          <p:nvPr>
            <p:ph type="sldNum" sz="quarter" idx="12"/>
          </p:nvPr>
        </p:nvSpPr>
        <p:spPr>
          <a:ln/>
        </p:spPr>
        <p:txBody>
          <a:bodyPr/>
          <a:lstStyle>
            <a:lvl1pPr>
              <a:defRPr/>
            </a:lvl1pPr>
          </a:lstStyle>
          <a:p>
            <a:pPr>
              <a:defRPr/>
            </a:pPr>
            <a:fld id="{48122BC4-F640-4622-ACC6-4EA2C062883F}" type="slidenum">
              <a:rPr lang="en-US" altLang="en-US"/>
              <a:pPr>
                <a:defRPr/>
              </a:pPr>
              <a:t>‹#›</a:t>
            </a:fld>
            <a:endParaRPr lang="en-US" altLang="en-US"/>
          </a:p>
        </p:txBody>
      </p:sp>
    </p:spTree>
    <p:extLst>
      <p:ext uri="{BB962C8B-B14F-4D97-AF65-F5344CB8AC3E}">
        <p14:creationId xmlns:p14="http://schemas.microsoft.com/office/powerpoint/2010/main" val="123674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1175" y="284163"/>
            <a:ext cx="9212263" cy="1184275"/>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511175" y="1589088"/>
            <a:ext cx="4522788" cy="663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1175" y="2252663"/>
            <a:ext cx="4522788" cy="4092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199063" y="1589088"/>
            <a:ext cx="4524375" cy="663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99063" y="2252663"/>
            <a:ext cx="4524375" cy="4092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AB9B898B-8EA8-4FB3-9BE7-B350E1FB72DA}"/>
              </a:ext>
            </a:extLst>
          </p:cNvPr>
          <p:cNvSpPr>
            <a:spLocks noGrp="1" noChangeArrowheads="1"/>
          </p:cNvSpPr>
          <p:nvPr>
            <p:ph type="dt" sz="half" idx="10"/>
          </p:nvPr>
        </p:nvSpPr>
        <p:spPr>
          <a:ln/>
        </p:spPr>
        <p:txBody>
          <a:bodyPr/>
          <a:lstStyle>
            <a:lvl1pPr>
              <a:defRPr/>
            </a:lvl1pPr>
          </a:lstStyle>
          <a:p>
            <a:pPr>
              <a:defRPr/>
            </a:pPr>
            <a:fld id="{55245C83-D2A9-4AAC-BB5D-85A464D00D68}" type="datetimeFigureOut">
              <a:rPr lang="en-GB"/>
              <a:pPr>
                <a:defRPr/>
              </a:pPr>
              <a:t>21/11/2022</a:t>
            </a:fld>
            <a:endParaRPr lang="en-GB"/>
          </a:p>
        </p:txBody>
      </p:sp>
      <p:sp>
        <p:nvSpPr>
          <p:cNvPr id="8" name="Rectangle 5">
            <a:extLst>
              <a:ext uri="{FF2B5EF4-FFF2-40B4-BE49-F238E27FC236}">
                <a16:creationId xmlns:a16="http://schemas.microsoft.com/office/drawing/2014/main" id="{8BA3FEA0-F0C5-4A7C-9A88-12C2D245EA9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BF3B9544-1490-4B15-9DEF-83FAF185B897}"/>
              </a:ext>
            </a:extLst>
          </p:cNvPr>
          <p:cNvSpPr>
            <a:spLocks noGrp="1" noChangeArrowheads="1"/>
          </p:cNvSpPr>
          <p:nvPr>
            <p:ph type="sldNum" sz="quarter" idx="12"/>
          </p:nvPr>
        </p:nvSpPr>
        <p:spPr>
          <a:ln/>
        </p:spPr>
        <p:txBody>
          <a:bodyPr/>
          <a:lstStyle>
            <a:lvl1pPr>
              <a:defRPr/>
            </a:lvl1pPr>
          </a:lstStyle>
          <a:p>
            <a:pPr>
              <a:defRPr/>
            </a:pPr>
            <a:fld id="{5836ED27-047D-49CD-9011-9D323DDAAB9D}" type="slidenum">
              <a:rPr lang="en-US" altLang="en-US"/>
              <a:pPr>
                <a:defRPr/>
              </a:pPr>
              <a:t>‹#›</a:t>
            </a:fld>
            <a:endParaRPr lang="en-US" altLang="en-US"/>
          </a:p>
        </p:txBody>
      </p:sp>
    </p:spTree>
    <p:extLst>
      <p:ext uri="{BB962C8B-B14F-4D97-AF65-F5344CB8AC3E}">
        <p14:creationId xmlns:p14="http://schemas.microsoft.com/office/powerpoint/2010/main" val="1652924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5E1AFE94-E9AE-4FB7-8824-FE40D9B56766}"/>
              </a:ext>
            </a:extLst>
          </p:cNvPr>
          <p:cNvSpPr>
            <a:spLocks noGrp="1" noChangeArrowheads="1"/>
          </p:cNvSpPr>
          <p:nvPr>
            <p:ph type="dt" sz="half" idx="10"/>
          </p:nvPr>
        </p:nvSpPr>
        <p:spPr>
          <a:ln/>
        </p:spPr>
        <p:txBody>
          <a:bodyPr/>
          <a:lstStyle>
            <a:lvl1pPr>
              <a:defRPr/>
            </a:lvl1pPr>
          </a:lstStyle>
          <a:p>
            <a:pPr>
              <a:defRPr/>
            </a:pPr>
            <a:fld id="{91306554-99CC-4F4D-B9AE-10D3AC11FC76}" type="datetimeFigureOut">
              <a:rPr lang="en-GB"/>
              <a:pPr>
                <a:defRPr/>
              </a:pPr>
              <a:t>21/11/2022</a:t>
            </a:fld>
            <a:endParaRPr lang="en-GB"/>
          </a:p>
        </p:txBody>
      </p:sp>
      <p:sp>
        <p:nvSpPr>
          <p:cNvPr id="4" name="Rectangle 5">
            <a:extLst>
              <a:ext uri="{FF2B5EF4-FFF2-40B4-BE49-F238E27FC236}">
                <a16:creationId xmlns:a16="http://schemas.microsoft.com/office/drawing/2014/main" id="{7442C5BE-169E-4C54-A8CA-DDBD8FA9762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73EC7402-76DF-475F-832E-E837648932A2}"/>
              </a:ext>
            </a:extLst>
          </p:cNvPr>
          <p:cNvSpPr>
            <a:spLocks noGrp="1" noChangeArrowheads="1"/>
          </p:cNvSpPr>
          <p:nvPr>
            <p:ph type="sldNum" sz="quarter" idx="12"/>
          </p:nvPr>
        </p:nvSpPr>
        <p:spPr>
          <a:ln/>
        </p:spPr>
        <p:txBody>
          <a:bodyPr/>
          <a:lstStyle>
            <a:lvl1pPr>
              <a:defRPr/>
            </a:lvl1pPr>
          </a:lstStyle>
          <a:p>
            <a:pPr>
              <a:defRPr/>
            </a:pPr>
            <a:fld id="{C50E8382-26C8-447C-8F6C-08556FE65F79}" type="slidenum">
              <a:rPr lang="en-US" altLang="en-US"/>
              <a:pPr>
                <a:defRPr/>
              </a:pPr>
              <a:t>‹#›</a:t>
            </a:fld>
            <a:endParaRPr lang="en-US" altLang="en-US"/>
          </a:p>
        </p:txBody>
      </p:sp>
    </p:spTree>
    <p:extLst>
      <p:ext uri="{BB962C8B-B14F-4D97-AF65-F5344CB8AC3E}">
        <p14:creationId xmlns:p14="http://schemas.microsoft.com/office/powerpoint/2010/main" val="620832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B59F95F-C05C-486A-B6B0-A61581F8FB8C}"/>
              </a:ext>
            </a:extLst>
          </p:cNvPr>
          <p:cNvSpPr>
            <a:spLocks noGrp="1" noChangeArrowheads="1"/>
          </p:cNvSpPr>
          <p:nvPr>
            <p:ph type="dt" sz="half" idx="10"/>
          </p:nvPr>
        </p:nvSpPr>
        <p:spPr>
          <a:ln/>
        </p:spPr>
        <p:txBody>
          <a:bodyPr/>
          <a:lstStyle>
            <a:lvl1pPr>
              <a:defRPr/>
            </a:lvl1pPr>
          </a:lstStyle>
          <a:p>
            <a:pPr>
              <a:defRPr/>
            </a:pPr>
            <a:fld id="{9B57A48E-7202-45AA-8FF4-0325D5313C82}" type="datetimeFigureOut">
              <a:rPr lang="en-GB"/>
              <a:pPr>
                <a:defRPr/>
              </a:pPr>
              <a:t>21/11/2022</a:t>
            </a:fld>
            <a:endParaRPr lang="en-GB"/>
          </a:p>
        </p:txBody>
      </p:sp>
      <p:sp>
        <p:nvSpPr>
          <p:cNvPr id="3" name="Rectangle 5">
            <a:extLst>
              <a:ext uri="{FF2B5EF4-FFF2-40B4-BE49-F238E27FC236}">
                <a16:creationId xmlns:a16="http://schemas.microsoft.com/office/drawing/2014/main" id="{C838FB6D-BEC3-4FD3-929D-BF547A8CCA3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62A4A5AD-BD37-4CA7-803C-AC6E05269A55}"/>
              </a:ext>
            </a:extLst>
          </p:cNvPr>
          <p:cNvSpPr>
            <a:spLocks noGrp="1" noChangeArrowheads="1"/>
          </p:cNvSpPr>
          <p:nvPr>
            <p:ph type="sldNum" sz="quarter" idx="12"/>
          </p:nvPr>
        </p:nvSpPr>
        <p:spPr>
          <a:ln/>
        </p:spPr>
        <p:txBody>
          <a:bodyPr/>
          <a:lstStyle>
            <a:lvl1pPr>
              <a:defRPr/>
            </a:lvl1pPr>
          </a:lstStyle>
          <a:p>
            <a:pPr>
              <a:defRPr/>
            </a:pPr>
            <a:fld id="{C2EDB453-A28E-42E8-80B0-37AAC62A34E6}" type="slidenum">
              <a:rPr lang="en-US" altLang="en-US"/>
              <a:pPr>
                <a:defRPr/>
              </a:pPr>
              <a:t>‹#›</a:t>
            </a:fld>
            <a:endParaRPr lang="en-US" altLang="en-US"/>
          </a:p>
        </p:txBody>
      </p:sp>
    </p:spTree>
    <p:extLst>
      <p:ext uri="{BB962C8B-B14F-4D97-AF65-F5344CB8AC3E}">
        <p14:creationId xmlns:p14="http://schemas.microsoft.com/office/powerpoint/2010/main" val="84486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1175" y="282575"/>
            <a:ext cx="3367088" cy="1203325"/>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002088" y="282575"/>
            <a:ext cx="5721350" cy="60626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11175" y="1485900"/>
            <a:ext cx="3367088" cy="4859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DEF9525-14AC-4EEF-975E-F093387945AD}"/>
              </a:ext>
            </a:extLst>
          </p:cNvPr>
          <p:cNvSpPr>
            <a:spLocks noGrp="1" noChangeArrowheads="1"/>
          </p:cNvSpPr>
          <p:nvPr>
            <p:ph type="dt" sz="half" idx="10"/>
          </p:nvPr>
        </p:nvSpPr>
        <p:spPr>
          <a:ln/>
        </p:spPr>
        <p:txBody>
          <a:bodyPr/>
          <a:lstStyle>
            <a:lvl1pPr>
              <a:defRPr/>
            </a:lvl1pPr>
          </a:lstStyle>
          <a:p>
            <a:pPr>
              <a:defRPr/>
            </a:pPr>
            <a:fld id="{145082FA-85D2-4B89-908E-D0400F866159}" type="datetimeFigureOut">
              <a:rPr lang="en-GB"/>
              <a:pPr>
                <a:defRPr/>
              </a:pPr>
              <a:t>21/11/2022</a:t>
            </a:fld>
            <a:endParaRPr lang="en-GB"/>
          </a:p>
        </p:txBody>
      </p:sp>
      <p:sp>
        <p:nvSpPr>
          <p:cNvPr id="6" name="Rectangle 5">
            <a:extLst>
              <a:ext uri="{FF2B5EF4-FFF2-40B4-BE49-F238E27FC236}">
                <a16:creationId xmlns:a16="http://schemas.microsoft.com/office/drawing/2014/main" id="{B1B8E789-BE91-4BB4-8133-264B0A99B0B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7CB03C88-E943-4C33-904A-8D109230CC30}"/>
              </a:ext>
            </a:extLst>
          </p:cNvPr>
          <p:cNvSpPr>
            <a:spLocks noGrp="1" noChangeArrowheads="1"/>
          </p:cNvSpPr>
          <p:nvPr>
            <p:ph type="sldNum" sz="quarter" idx="12"/>
          </p:nvPr>
        </p:nvSpPr>
        <p:spPr>
          <a:ln/>
        </p:spPr>
        <p:txBody>
          <a:bodyPr/>
          <a:lstStyle>
            <a:lvl1pPr>
              <a:defRPr/>
            </a:lvl1pPr>
          </a:lstStyle>
          <a:p>
            <a:pPr>
              <a:defRPr/>
            </a:pPr>
            <a:fld id="{8A327D16-A365-43D2-97DC-4F01B9D33B22}" type="slidenum">
              <a:rPr lang="en-US" altLang="en-US"/>
              <a:pPr>
                <a:defRPr/>
              </a:pPr>
              <a:t>‹#›</a:t>
            </a:fld>
            <a:endParaRPr lang="en-US" altLang="en-US"/>
          </a:p>
        </p:txBody>
      </p:sp>
    </p:spTree>
    <p:extLst>
      <p:ext uri="{BB962C8B-B14F-4D97-AF65-F5344CB8AC3E}">
        <p14:creationId xmlns:p14="http://schemas.microsoft.com/office/powerpoint/2010/main" val="96202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6600" y="4972050"/>
            <a:ext cx="6140450" cy="587375"/>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006600" y="635000"/>
            <a:ext cx="6140450" cy="4260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006600" y="5559425"/>
            <a:ext cx="6140450" cy="833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49AE470-D0B0-43A6-86B6-E8E2243ADD13}"/>
              </a:ext>
            </a:extLst>
          </p:cNvPr>
          <p:cNvSpPr>
            <a:spLocks noGrp="1" noChangeArrowheads="1"/>
          </p:cNvSpPr>
          <p:nvPr>
            <p:ph type="dt" sz="half" idx="10"/>
          </p:nvPr>
        </p:nvSpPr>
        <p:spPr>
          <a:ln/>
        </p:spPr>
        <p:txBody>
          <a:bodyPr/>
          <a:lstStyle>
            <a:lvl1pPr>
              <a:defRPr/>
            </a:lvl1pPr>
          </a:lstStyle>
          <a:p>
            <a:pPr>
              <a:defRPr/>
            </a:pPr>
            <a:fld id="{4BF0252B-79BC-42E5-9CB7-EDDE994392DF}" type="datetimeFigureOut">
              <a:rPr lang="en-GB"/>
              <a:pPr>
                <a:defRPr/>
              </a:pPr>
              <a:t>21/11/2022</a:t>
            </a:fld>
            <a:endParaRPr lang="en-GB"/>
          </a:p>
        </p:txBody>
      </p:sp>
      <p:sp>
        <p:nvSpPr>
          <p:cNvPr id="6" name="Rectangle 5">
            <a:extLst>
              <a:ext uri="{FF2B5EF4-FFF2-40B4-BE49-F238E27FC236}">
                <a16:creationId xmlns:a16="http://schemas.microsoft.com/office/drawing/2014/main" id="{5D1C135B-0CC5-4FD8-BF79-7540E8DBF10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09376F69-0D69-42F3-A6E7-E9F1A40A3E96}"/>
              </a:ext>
            </a:extLst>
          </p:cNvPr>
          <p:cNvSpPr>
            <a:spLocks noGrp="1" noChangeArrowheads="1"/>
          </p:cNvSpPr>
          <p:nvPr>
            <p:ph type="sldNum" sz="quarter" idx="12"/>
          </p:nvPr>
        </p:nvSpPr>
        <p:spPr>
          <a:ln/>
        </p:spPr>
        <p:txBody>
          <a:bodyPr/>
          <a:lstStyle>
            <a:lvl1pPr>
              <a:defRPr/>
            </a:lvl1pPr>
          </a:lstStyle>
          <a:p>
            <a:pPr>
              <a:defRPr/>
            </a:pPr>
            <a:fld id="{B28E814A-2BF8-42A6-AEFC-6D5243C98AFC}" type="slidenum">
              <a:rPr lang="en-US" altLang="en-US"/>
              <a:pPr>
                <a:defRPr/>
              </a:pPr>
              <a:t>‹#›</a:t>
            </a:fld>
            <a:endParaRPr lang="en-US" altLang="en-US"/>
          </a:p>
        </p:txBody>
      </p:sp>
    </p:spTree>
    <p:extLst>
      <p:ext uri="{BB962C8B-B14F-4D97-AF65-F5344CB8AC3E}">
        <p14:creationId xmlns:p14="http://schemas.microsoft.com/office/powerpoint/2010/main" val="82962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27"/>
            </a:gs>
            <a:gs pos="50000">
              <a:srgbClr val="000044"/>
            </a:gs>
            <a:gs pos="100000">
              <a:srgbClr val="000027"/>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FD95D0-4690-4870-A17B-0506793E7DD8}"/>
              </a:ext>
            </a:extLst>
          </p:cNvPr>
          <p:cNvSpPr>
            <a:spLocks noGrp="1" noChangeArrowheads="1"/>
          </p:cNvSpPr>
          <p:nvPr>
            <p:ph type="title"/>
          </p:nvPr>
        </p:nvSpPr>
        <p:spPr bwMode="auto">
          <a:xfrm>
            <a:off x="119063" y="196850"/>
            <a:ext cx="100012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482D031-E6FB-4D4E-90CB-A51E07258E98}"/>
              </a:ext>
            </a:extLst>
          </p:cNvPr>
          <p:cNvSpPr>
            <a:spLocks noGrp="1" noChangeArrowheads="1"/>
          </p:cNvSpPr>
          <p:nvPr>
            <p:ph type="body" idx="1"/>
          </p:nvPr>
        </p:nvSpPr>
        <p:spPr bwMode="auto">
          <a:xfrm>
            <a:off x="622300" y="1317625"/>
            <a:ext cx="8899525"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835BB95-7DB1-4949-B983-9924F432430F}"/>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F6273438-55D9-4AF6-84C6-3ACED129C1BB}" type="datetimeFigureOut">
              <a:rPr lang="en-GB"/>
              <a:pPr>
                <a:defRPr/>
              </a:pPr>
              <a:t>21/11/2022</a:t>
            </a:fld>
            <a:endParaRPr lang="en-GB"/>
          </a:p>
        </p:txBody>
      </p:sp>
      <p:sp>
        <p:nvSpPr>
          <p:cNvPr id="1029" name="Rectangle 5">
            <a:extLst>
              <a:ext uri="{FF2B5EF4-FFF2-40B4-BE49-F238E27FC236}">
                <a16:creationId xmlns:a16="http://schemas.microsoft.com/office/drawing/2014/main" id="{211BEDDD-C76B-4551-9895-0D32C968C0D6}"/>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a:extLst>
              <a:ext uri="{FF2B5EF4-FFF2-40B4-BE49-F238E27FC236}">
                <a16:creationId xmlns:a16="http://schemas.microsoft.com/office/drawing/2014/main" id="{13D97A26-B316-4AE3-95D6-B7E66938F2AC}"/>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2A1928F-C6BC-4FC6-8A37-E383D41032D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27"/>
            </a:gs>
            <a:gs pos="50000">
              <a:srgbClr val="000044"/>
            </a:gs>
            <a:gs pos="100000">
              <a:srgbClr val="000027"/>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7C81C9D-585C-4EA4-6CFF-0237B3109D43}"/>
              </a:ext>
            </a:extLst>
          </p:cNvPr>
          <p:cNvSpPr>
            <a:spLocks noGrp="1" noChangeArrowheads="1"/>
          </p:cNvSpPr>
          <p:nvPr>
            <p:ph type="title"/>
          </p:nvPr>
        </p:nvSpPr>
        <p:spPr bwMode="auto">
          <a:xfrm>
            <a:off x="119063" y="196850"/>
            <a:ext cx="100012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39672D5-71FF-2291-DE7C-B969D1E330A9}"/>
              </a:ext>
            </a:extLst>
          </p:cNvPr>
          <p:cNvSpPr>
            <a:spLocks noGrp="1" noChangeArrowheads="1"/>
          </p:cNvSpPr>
          <p:nvPr>
            <p:ph type="body" idx="1"/>
          </p:nvPr>
        </p:nvSpPr>
        <p:spPr bwMode="auto">
          <a:xfrm>
            <a:off x="622300" y="1317625"/>
            <a:ext cx="8899525"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110E30D-A078-7524-9A03-9EFA9CD3E496}"/>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F61DC88F-93D9-4D45-B35F-ABD33276F669}" type="datetimeFigureOut">
              <a:rPr lang="en-GB"/>
              <a:pPr>
                <a:defRPr/>
              </a:pPr>
              <a:t>21/11/2022</a:t>
            </a:fld>
            <a:endParaRPr lang="en-GB"/>
          </a:p>
        </p:txBody>
      </p:sp>
      <p:sp>
        <p:nvSpPr>
          <p:cNvPr id="1029" name="Rectangle 5">
            <a:extLst>
              <a:ext uri="{FF2B5EF4-FFF2-40B4-BE49-F238E27FC236}">
                <a16:creationId xmlns:a16="http://schemas.microsoft.com/office/drawing/2014/main" id="{5CB1A2A1-0C5D-038E-0924-3E9841D88398}"/>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a:extLst>
              <a:ext uri="{FF2B5EF4-FFF2-40B4-BE49-F238E27FC236}">
                <a16:creationId xmlns:a16="http://schemas.microsoft.com/office/drawing/2014/main" id="{0C67F83D-7834-0633-7102-3CB7210F4314}"/>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6340D84-F1C7-4E52-A851-5E4AB7A066EC}" type="slidenum">
              <a:rPr lang="en-US" altLang="en-US"/>
              <a:pPr>
                <a:defRPr/>
              </a:pPr>
              <a:t>‹#›</a:t>
            </a:fld>
            <a:endParaRPr lang="en-US" altLang="en-US"/>
          </a:p>
        </p:txBody>
      </p:sp>
    </p:spTree>
    <p:extLst>
      <p:ext uri="{BB962C8B-B14F-4D97-AF65-F5344CB8AC3E}">
        <p14:creationId xmlns:p14="http://schemas.microsoft.com/office/powerpoint/2010/main" val="21369857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dy.tyerman@nhs.ne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andy.tyerman@buckspct.nhs.ukmick.meehan@jobcentreplus.gsi.gov.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ohchr.org/_layouts/15/WopiFrame.aspx?sourcedoc=/Documents/Issues/Disability/A-HRC-22-25_en.doc&amp;action=default&amp;DefaultItemOpen=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hyperlink" Target="https://www.equalityhumanrights.com/sites/default/files/equalityact2010-technicalguidance-feandhe-2015.pdf"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E4C04C-9482-4B3C-B814-3A7B5ACD0A26}"/>
              </a:ext>
            </a:extLst>
          </p:cNvPr>
          <p:cNvSpPr>
            <a:spLocks noGrp="1" noChangeArrowheads="1"/>
          </p:cNvSpPr>
          <p:nvPr>
            <p:ph type="ctrTitle" idx="4294967295"/>
          </p:nvPr>
        </p:nvSpPr>
        <p:spPr>
          <a:xfrm>
            <a:off x="116681" y="598909"/>
            <a:ext cx="10001250" cy="2447925"/>
          </a:xfrm>
        </p:spPr>
        <p:txBody>
          <a:bodyPr lIns="0" rIns="0" anchor="t" anchorCtr="1"/>
          <a:lstStyle/>
          <a:p>
            <a:pPr>
              <a:spcBef>
                <a:spcPts val="1200"/>
              </a:spcBef>
              <a:spcAft>
                <a:spcPts val="0"/>
              </a:spcAft>
            </a:pPr>
            <a:r>
              <a:rPr lang="en-US" altLang="en-US" sz="2800" i="1" dirty="0">
                <a:solidFill>
                  <a:schemeClr val="bg1"/>
                </a:solidFill>
                <a:latin typeface="Arial" panose="020B0604020202020204" pitchFamily="34" charset="0"/>
                <a:cs typeface="Arial" panose="020B0604020202020204" pitchFamily="34" charset="0"/>
              </a:rPr>
              <a:t>VRA Webinar 22 Nov. 2022</a:t>
            </a:r>
            <a:br>
              <a:rPr lang="en-US" altLang="en-US" sz="2800" i="1" dirty="0">
                <a:solidFill>
                  <a:schemeClr val="bg1"/>
                </a:solidFill>
                <a:latin typeface="Arial" panose="020B0604020202020204" pitchFamily="34" charset="0"/>
                <a:cs typeface="Arial" panose="020B0604020202020204" pitchFamily="34" charset="0"/>
              </a:rPr>
            </a:br>
            <a:br>
              <a:rPr lang="en-US" altLang="en-US" sz="2800" i="1" dirty="0">
                <a:solidFill>
                  <a:schemeClr val="bg1"/>
                </a:solidFill>
                <a:latin typeface="Arial" panose="020B0604020202020204" pitchFamily="34" charset="0"/>
                <a:cs typeface="Arial" panose="020B0604020202020204" pitchFamily="34" charset="0"/>
              </a:rPr>
            </a:br>
            <a:r>
              <a:rPr lang="en-US" altLang="en-US" sz="3200" dirty="0">
                <a:solidFill>
                  <a:srgbClr val="FFFF00"/>
                </a:solidFill>
                <a:latin typeface="Arial" panose="020B0604020202020204" pitchFamily="34" charset="0"/>
                <a:cs typeface="Arial" panose="020B0604020202020204" pitchFamily="34" charset="0"/>
              </a:rPr>
              <a:t>The Equality Act (</a:t>
            </a:r>
            <a:r>
              <a:rPr lang="en-US" altLang="en-US" sz="3200" dirty="0" err="1">
                <a:solidFill>
                  <a:srgbClr val="FFFF00"/>
                </a:solidFill>
                <a:latin typeface="Arial" panose="020B0604020202020204" pitchFamily="34" charset="0"/>
                <a:cs typeface="Arial" panose="020B0604020202020204" pitchFamily="34" charset="0"/>
              </a:rPr>
              <a:t>EqA</a:t>
            </a:r>
            <a:r>
              <a:rPr lang="en-US" altLang="en-US" sz="3200" dirty="0">
                <a:solidFill>
                  <a:srgbClr val="FFFF00"/>
                </a:solidFill>
                <a:latin typeface="Arial" panose="020B0604020202020204" pitchFamily="34" charset="0"/>
                <a:cs typeface="Arial" panose="020B0604020202020204" pitchFamily="34" charset="0"/>
              </a:rPr>
              <a:t>) in VR: </a:t>
            </a:r>
            <a:br>
              <a:rPr lang="en-US" altLang="en-US" sz="3200" dirty="0">
                <a:solidFill>
                  <a:srgbClr val="FFFF00"/>
                </a:solidFill>
                <a:latin typeface="Arial" panose="020B0604020202020204" pitchFamily="34" charset="0"/>
                <a:cs typeface="Arial" panose="020B0604020202020204" pitchFamily="34" charset="0"/>
              </a:rPr>
            </a:br>
            <a:r>
              <a:rPr lang="en-US" altLang="en-US" sz="2800" dirty="0">
                <a:solidFill>
                  <a:srgbClr val="FFFF00"/>
                </a:solidFill>
                <a:latin typeface="Arial" panose="020B0604020202020204" pitchFamily="34" charset="0"/>
                <a:cs typeface="Arial" panose="020B0604020202020204" pitchFamily="34" charset="0"/>
              </a:rPr>
              <a:t>Comprehensive in theory </a:t>
            </a:r>
            <a:br>
              <a:rPr lang="en-US" altLang="en-US" sz="2800" dirty="0">
                <a:solidFill>
                  <a:srgbClr val="FFFF00"/>
                </a:solidFill>
                <a:latin typeface="Arial" panose="020B0604020202020204" pitchFamily="34" charset="0"/>
                <a:cs typeface="Arial" panose="020B0604020202020204" pitchFamily="34" charset="0"/>
              </a:rPr>
            </a:br>
            <a:r>
              <a:rPr lang="en-US" altLang="en-US" sz="2800" dirty="0">
                <a:solidFill>
                  <a:srgbClr val="FFFF00"/>
                </a:solidFill>
                <a:latin typeface="Arial" panose="020B0604020202020204" pitchFamily="34" charset="0"/>
                <a:cs typeface="Arial" panose="020B0604020202020204" pitchFamily="34" charset="0"/>
              </a:rPr>
              <a:t>but, as yet, restricted in practice</a:t>
            </a:r>
            <a:br>
              <a:rPr lang="en-US" altLang="en-US" sz="2800" dirty="0">
                <a:solidFill>
                  <a:srgbClr val="FFFF00"/>
                </a:solidFill>
                <a:latin typeface="Arial" panose="020B0604020202020204" pitchFamily="34" charset="0"/>
                <a:cs typeface="Arial" panose="020B0604020202020204" pitchFamily="34" charset="0"/>
              </a:rPr>
            </a:br>
            <a:endParaRPr lang="en-US" altLang="en-US" sz="2800" dirty="0">
              <a:solidFill>
                <a:srgbClr val="FFFF00"/>
              </a:solidFill>
              <a:latin typeface="Arial" panose="020B0604020202020204" pitchFamily="34" charset="0"/>
              <a:cs typeface="Arial" panose="020B0604020202020204" pitchFamily="34" charset="0"/>
            </a:endParaRPr>
          </a:p>
        </p:txBody>
      </p:sp>
      <p:sp>
        <p:nvSpPr>
          <p:cNvPr id="4099" name="Rectangle 3">
            <a:extLst>
              <a:ext uri="{FF2B5EF4-FFF2-40B4-BE49-F238E27FC236}">
                <a16:creationId xmlns:a16="http://schemas.microsoft.com/office/drawing/2014/main" id="{BA3E3606-5169-446C-A621-A9F363E0E8A4}"/>
              </a:ext>
            </a:extLst>
          </p:cNvPr>
          <p:cNvSpPr>
            <a:spLocks noGrp="1" noChangeArrowheads="1"/>
          </p:cNvSpPr>
          <p:nvPr>
            <p:ph type="subTitle" idx="4294967295"/>
          </p:nvPr>
        </p:nvSpPr>
        <p:spPr>
          <a:xfrm>
            <a:off x="652810" y="3263205"/>
            <a:ext cx="9118600" cy="3168352"/>
          </a:xfrm>
        </p:spPr>
        <p:txBody>
          <a:bodyPr lIns="0" rIns="0" anchorCtr="1"/>
          <a:lstStyle/>
          <a:p>
            <a:pPr marL="0" indent="0" algn="ctr">
              <a:lnSpc>
                <a:spcPct val="80000"/>
              </a:lnSpc>
              <a:buFontTx/>
              <a:buNone/>
            </a:pPr>
            <a:r>
              <a:rPr lang="en-US" altLang="en-US" sz="2800" dirty="0">
                <a:solidFill>
                  <a:schemeClr val="bg1"/>
                </a:solidFill>
                <a:latin typeface="Arial" panose="020B0604020202020204" pitchFamily="34" charset="0"/>
              </a:rPr>
              <a:t>Dr. Andy Tyerman </a:t>
            </a:r>
          </a:p>
          <a:p>
            <a:pPr marL="0" indent="0" algn="ctr">
              <a:lnSpc>
                <a:spcPct val="80000"/>
              </a:lnSpc>
              <a:spcBef>
                <a:spcPts val="1200"/>
              </a:spcBef>
              <a:buFontTx/>
              <a:buNone/>
            </a:pPr>
            <a:r>
              <a:rPr lang="en-US" altLang="en-US" sz="2400" dirty="0">
                <a:solidFill>
                  <a:schemeClr val="bg1"/>
                </a:solidFill>
                <a:latin typeface="Arial" panose="020B0604020202020204" pitchFamily="34" charset="0"/>
              </a:rPr>
              <a:t>Trustee, Vocational Rehabilitation Association </a:t>
            </a:r>
          </a:p>
          <a:p>
            <a:pPr marL="0" indent="0" algn="ctr">
              <a:lnSpc>
                <a:spcPct val="80000"/>
              </a:lnSpc>
              <a:spcBef>
                <a:spcPts val="1800"/>
              </a:spcBef>
              <a:buFontTx/>
              <a:buNone/>
            </a:pPr>
            <a:r>
              <a:rPr lang="en-US" altLang="en-US" sz="2400" dirty="0">
                <a:solidFill>
                  <a:schemeClr val="bg1"/>
                </a:solidFill>
                <a:latin typeface="Arial" panose="020B0604020202020204" pitchFamily="34" charset="0"/>
              </a:rPr>
              <a:t>Honorary Consultant Clinical Neuropsychologist,</a:t>
            </a:r>
          </a:p>
          <a:p>
            <a:pPr marL="0" indent="0" algn="ctr">
              <a:lnSpc>
                <a:spcPct val="80000"/>
              </a:lnSpc>
              <a:buFontTx/>
              <a:buNone/>
            </a:pPr>
            <a:r>
              <a:rPr lang="en-US" altLang="en-US" sz="2400" dirty="0">
                <a:solidFill>
                  <a:schemeClr val="bg1"/>
                </a:solidFill>
                <a:latin typeface="Arial" panose="020B0604020202020204" pitchFamily="34" charset="0"/>
              </a:rPr>
              <a:t>Community Head Injury Service, </a:t>
            </a:r>
            <a:r>
              <a:rPr lang="en-US" altLang="en-US" sz="2400" dirty="0" err="1">
                <a:solidFill>
                  <a:schemeClr val="bg1"/>
                </a:solidFill>
                <a:latin typeface="Arial" panose="020B0604020202020204" pitchFamily="34" charset="0"/>
              </a:rPr>
              <a:t>Bucks.</a:t>
            </a:r>
            <a:r>
              <a:rPr lang="en-US" altLang="en-US" sz="2400" dirty="0">
                <a:solidFill>
                  <a:schemeClr val="bg1"/>
                </a:solidFill>
                <a:latin typeface="Arial" panose="020B0604020202020204" pitchFamily="34" charset="0"/>
              </a:rPr>
              <a:t> Healthcare</a:t>
            </a:r>
          </a:p>
          <a:p>
            <a:pPr marL="0" indent="0" algn="ctr">
              <a:lnSpc>
                <a:spcPct val="80000"/>
              </a:lnSpc>
              <a:spcBef>
                <a:spcPts val="1800"/>
              </a:spcBef>
              <a:buFontTx/>
              <a:buNone/>
            </a:pPr>
            <a:r>
              <a:rPr lang="en-US" altLang="en-US" sz="2400" dirty="0">
                <a:solidFill>
                  <a:schemeClr val="bg1"/>
                </a:solidFill>
                <a:latin typeface="Arial" panose="020B0604020202020204" pitchFamily="34" charset="0"/>
              </a:rPr>
              <a:t>Trustee, Headway UK </a:t>
            </a:r>
          </a:p>
          <a:p>
            <a:pPr marL="0" indent="0" algn="ctr">
              <a:lnSpc>
                <a:spcPct val="80000"/>
              </a:lnSpc>
              <a:buFontTx/>
              <a:buNone/>
            </a:pPr>
            <a:endParaRPr lang="en-US" altLang="en-US" sz="2400" dirty="0">
              <a:solidFill>
                <a:schemeClr val="bg1"/>
              </a:solidFill>
              <a:latin typeface="Arial" panose="020B0604020202020204" pitchFamily="34" charset="0"/>
            </a:endParaRPr>
          </a:p>
          <a:p>
            <a:pPr marL="0" indent="0" algn="ctr">
              <a:lnSpc>
                <a:spcPct val="80000"/>
              </a:lnSpc>
              <a:buFontTx/>
              <a:buNone/>
            </a:pPr>
            <a:r>
              <a:rPr lang="en-US" altLang="en-US" sz="2400" dirty="0">
                <a:solidFill>
                  <a:schemeClr val="bg1"/>
                </a:solidFill>
                <a:hlinkClick r:id="rId3"/>
              </a:rPr>
              <a:t>andy.tyerman@nhs.net</a:t>
            </a:r>
            <a:endParaRPr lang="en-US" altLang="en-US" sz="2400" dirty="0">
              <a:solidFill>
                <a:schemeClr val="bg1"/>
              </a:solidFill>
              <a:hlinkClick r:id="rId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4C88368-6E1B-48A7-A33E-503AA559DB43}"/>
              </a:ext>
            </a:extLst>
          </p:cNvPr>
          <p:cNvSpPr>
            <a:spLocks noGrp="1" noChangeArrowheads="1"/>
          </p:cNvSpPr>
          <p:nvPr>
            <p:ph type="title"/>
          </p:nvPr>
        </p:nvSpPr>
        <p:spPr>
          <a:xfrm>
            <a:off x="8585" y="595661"/>
            <a:ext cx="10001250" cy="795337"/>
          </a:xfrm>
        </p:spPr>
        <p:txBody>
          <a:bodyPr/>
          <a:lstStyle/>
          <a:p>
            <a:r>
              <a:rPr lang="en-GB" altLang="en-US" sz="3600" dirty="0">
                <a:solidFill>
                  <a:srgbClr val="FFFF00"/>
                </a:solidFill>
              </a:rPr>
              <a:t>Discrimination arising from disability...</a:t>
            </a:r>
          </a:p>
        </p:txBody>
      </p:sp>
      <p:sp>
        <p:nvSpPr>
          <p:cNvPr id="15363" name="Content Placeholder 2">
            <a:extLst>
              <a:ext uri="{FF2B5EF4-FFF2-40B4-BE49-F238E27FC236}">
                <a16:creationId xmlns:a16="http://schemas.microsoft.com/office/drawing/2014/main" id="{B2FA2CA6-2996-4213-96A1-995A055FC4EE}"/>
              </a:ext>
            </a:extLst>
          </p:cNvPr>
          <p:cNvSpPr>
            <a:spLocks noGrp="1" noChangeArrowheads="1"/>
          </p:cNvSpPr>
          <p:nvPr>
            <p:ph idx="1"/>
          </p:nvPr>
        </p:nvSpPr>
        <p:spPr>
          <a:xfrm>
            <a:off x="739775" y="1535013"/>
            <a:ext cx="8755062" cy="4824536"/>
          </a:xfrm>
        </p:spPr>
        <p:txBody>
          <a:bodyPr/>
          <a:lstStyle/>
          <a:p>
            <a:pPr>
              <a:buClr>
                <a:srgbClr val="9999FF"/>
              </a:buClr>
            </a:pPr>
            <a:r>
              <a:rPr lang="en-GB" altLang="en-US" sz="2400" dirty="0">
                <a:solidFill>
                  <a:schemeClr val="bg1"/>
                </a:solidFill>
              </a:rPr>
              <a:t>Duty not to treat disabled people unfavourably because of something connected with disability</a:t>
            </a:r>
            <a:r>
              <a:rPr lang="en-GB" altLang="en-US" sz="2000" dirty="0">
                <a:solidFill>
                  <a:srgbClr val="9999FF"/>
                </a:solidFill>
              </a:rPr>
              <a:t> </a:t>
            </a:r>
            <a:r>
              <a:rPr lang="en-GB" altLang="en-US" sz="2400" dirty="0">
                <a:solidFill>
                  <a:srgbClr val="9999FF"/>
                </a:solidFill>
              </a:rPr>
              <a:t>(e.g. dismissal as a result of disability-related sick leave rather than disability itself) </a:t>
            </a:r>
            <a:r>
              <a:rPr lang="en-GB" altLang="en-US" sz="2400" dirty="0">
                <a:solidFill>
                  <a:schemeClr val="bg1"/>
                </a:solidFill>
              </a:rPr>
              <a:t>(para 5.3).</a:t>
            </a:r>
          </a:p>
          <a:p>
            <a:pPr>
              <a:spcBef>
                <a:spcPts val="1800"/>
              </a:spcBef>
              <a:buClr>
                <a:srgbClr val="9999FF"/>
              </a:buClr>
            </a:pPr>
            <a:r>
              <a:rPr lang="en-GB" altLang="en-US" sz="2400" dirty="0">
                <a:solidFill>
                  <a:schemeClr val="bg1"/>
                </a:solidFill>
              </a:rPr>
              <a:t>Treatment of a disabled person amounts to discrimination where: </a:t>
            </a:r>
          </a:p>
          <a:p>
            <a:pPr marL="468000" lvl="1">
              <a:buClr>
                <a:srgbClr val="9999FF"/>
              </a:buClr>
              <a:buFont typeface="Wingdings" panose="05000000000000000000" pitchFamily="2" charset="2"/>
              <a:buChar char="Ø"/>
            </a:pPr>
            <a:r>
              <a:rPr lang="en-GB" altLang="en-US" sz="2400" dirty="0">
                <a:solidFill>
                  <a:schemeClr val="bg1"/>
                </a:solidFill>
              </a:rPr>
              <a:t>an employer treats the disabled person unfavourably ….because </a:t>
            </a:r>
          </a:p>
          <a:p>
            <a:pPr marL="468000" lvl="1">
              <a:buClr>
                <a:srgbClr val="9999FF"/>
              </a:buClr>
              <a:buFont typeface="Wingdings" panose="05000000000000000000" pitchFamily="2" charset="2"/>
              <a:buChar char="Ø"/>
            </a:pPr>
            <a:r>
              <a:rPr lang="en-GB" altLang="en-US" sz="2400" dirty="0">
                <a:solidFill>
                  <a:schemeClr val="bg1"/>
                </a:solidFill>
              </a:rPr>
              <a:t>of something arising in consequence of a person’s disability; &amp;</a:t>
            </a:r>
          </a:p>
          <a:p>
            <a:pPr marL="468000" lvl="1">
              <a:buClr>
                <a:srgbClr val="9999FF"/>
              </a:buClr>
              <a:buFont typeface="Wingdings" panose="05000000000000000000" pitchFamily="2" charset="2"/>
              <a:buChar char="Ø"/>
            </a:pPr>
            <a:r>
              <a:rPr lang="en-GB" altLang="en-US" sz="2400" dirty="0">
                <a:solidFill>
                  <a:schemeClr val="bg1"/>
                </a:solidFill>
              </a:rPr>
              <a:t>cannot show a proportionate means of achieving a legitimate aim.</a:t>
            </a:r>
          </a:p>
          <a:p>
            <a:pPr>
              <a:spcBef>
                <a:spcPts val="1800"/>
              </a:spcBef>
              <a:buClr>
                <a:srgbClr val="9999FF"/>
              </a:buClr>
            </a:pPr>
            <a:r>
              <a:rPr lang="en-GB" altLang="en-US" sz="2400" dirty="0">
                <a:solidFill>
                  <a:schemeClr val="bg1"/>
                </a:solidFill>
              </a:rPr>
              <a:t>Unless the employer does not know, </a:t>
            </a:r>
            <a:r>
              <a:rPr lang="en-GB" altLang="en-US" sz="2400" dirty="0">
                <a:solidFill>
                  <a:srgbClr val="9999FF"/>
                </a:solidFill>
              </a:rPr>
              <a:t>and could not reasonably be expected to  know</a:t>
            </a:r>
            <a:r>
              <a:rPr lang="en-GB" altLang="en-US" sz="2400" dirty="0">
                <a:solidFill>
                  <a:schemeClr val="bg1"/>
                </a:solidFill>
              </a:rPr>
              <a:t>, that the person has the disability.</a:t>
            </a:r>
          </a:p>
          <a:p>
            <a:pPr marL="0" indent="0" algn="r">
              <a:spcBef>
                <a:spcPts val="600"/>
              </a:spcBef>
              <a:buClr>
                <a:srgbClr val="9999FF"/>
              </a:buClr>
              <a:buNone/>
            </a:pPr>
            <a:r>
              <a:rPr lang="en-GB" altLang="en-US" sz="2400" dirty="0">
                <a:solidFill>
                  <a:schemeClr val="bg1"/>
                </a:solidFill>
              </a:rPr>
              <a:t>(Para 5.2)  </a:t>
            </a:r>
          </a:p>
          <a:p>
            <a:pPr algn="r">
              <a:spcBef>
                <a:spcPts val="1800"/>
              </a:spcBef>
              <a:buClr>
                <a:srgbClr val="9999FF"/>
              </a:buClr>
            </a:pPr>
            <a:endParaRPr lang="en-GB" altLang="en-US" sz="2400" dirty="0">
              <a:solidFill>
                <a:schemeClr val="bg1"/>
              </a:solidFill>
            </a:endParaRPr>
          </a:p>
        </p:txBody>
      </p:sp>
    </p:spTree>
    <p:extLst>
      <p:ext uri="{BB962C8B-B14F-4D97-AF65-F5344CB8AC3E}">
        <p14:creationId xmlns:p14="http://schemas.microsoft.com/office/powerpoint/2010/main" val="3654626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E176AA9-4985-4BBA-BBBF-C38D0F660E66}"/>
              </a:ext>
            </a:extLst>
          </p:cNvPr>
          <p:cNvSpPr>
            <a:spLocks noGrp="1" noChangeArrowheads="1"/>
          </p:cNvSpPr>
          <p:nvPr>
            <p:ph type="title"/>
          </p:nvPr>
        </p:nvSpPr>
        <p:spPr>
          <a:xfrm>
            <a:off x="116681" y="670917"/>
            <a:ext cx="10001250" cy="795337"/>
          </a:xfrm>
        </p:spPr>
        <p:txBody>
          <a:bodyPr/>
          <a:lstStyle/>
          <a:p>
            <a:r>
              <a:rPr lang="en-GB" altLang="en-US" sz="3600" dirty="0">
                <a:solidFill>
                  <a:srgbClr val="FFFF00"/>
                </a:solidFill>
              </a:rPr>
              <a:t>Duty to make reasonable adjustments 1. </a:t>
            </a:r>
          </a:p>
        </p:txBody>
      </p:sp>
      <p:sp>
        <p:nvSpPr>
          <p:cNvPr id="16387" name="Content Placeholder 2">
            <a:extLst>
              <a:ext uri="{FF2B5EF4-FFF2-40B4-BE49-F238E27FC236}">
                <a16:creationId xmlns:a16="http://schemas.microsoft.com/office/drawing/2014/main" id="{FCE78BE4-F7E8-4CB5-AA85-A435A5874DFE}"/>
              </a:ext>
            </a:extLst>
          </p:cNvPr>
          <p:cNvSpPr>
            <a:spLocks noGrp="1" noChangeArrowheads="1"/>
          </p:cNvSpPr>
          <p:nvPr>
            <p:ph idx="1"/>
          </p:nvPr>
        </p:nvSpPr>
        <p:spPr>
          <a:xfrm>
            <a:off x="580802" y="1607021"/>
            <a:ext cx="8899525" cy="4248472"/>
          </a:xfrm>
        </p:spPr>
        <p:txBody>
          <a:bodyPr/>
          <a:lstStyle/>
          <a:p>
            <a:pPr>
              <a:spcBef>
                <a:spcPts val="1200"/>
              </a:spcBef>
              <a:buClr>
                <a:srgbClr val="9999FF"/>
              </a:buClr>
              <a:buFont typeface="Arial" panose="020B0604020202020204" pitchFamily="34" charset="0"/>
              <a:buChar char="•"/>
            </a:pPr>
            <a:r>
              <a:rPr lang="en-GB" altLang="en-US" sz="2400" dirty="0">
                <a:solidFill>
                  <a:schemeClr val="bg1"/>
                </a:solidFill>
              </a:rPr>
              <a:t>Employers required to take positive steps to ensure that people with disability can access and progress in employment. ……(para 6.2)</a:t>
            </a:r>
          </a:p>
          <a:p>
            <a:pPr>
              <a:spcBef>
                <a:spcPts val="2400"/>
              </a:spcBef>
              <a:buClr>
                <a:srgbClr val="9999FF"/>
              </a:buClr>
              <a:buFont typeface="Arial" panose="020B0604020202020204" pitchFamily="34" charset="0"/>
              <a:buChar char="•"/>
            </a:pPr>
            <a:r>
              <a:rPr lang="en-GB" altLang="en-US" sz="2400" dirty="0">
                <a:solidFill>
                  <a:schemeClr val="bg1"/>
                </a:solidFill>
              </a:rPr>
              <a:t>Not only avoiding treating people with disability unfavourably, but also </a:t>
            </a:r>
            <a:r>
              <a:rPr lang="en-GB" altLang="en-US" sz="2400" dirty="0">
                <a:solidFill>
                  <a:srgbClr val="9999FF"/>
                </a:solidFill>
              </a:rPr>
              <a:t>taking additional steps to ensure they can access jobs, education and services as easily </a:t>
            </a:r>
            <a:r>
              <a:rPr lang="en-GB" altLang="en-US" sz="2400" dirty="0">
                <a:solidFill>
                  <a:schemeClr val="bg1"/>
                </a:solidFill>
              </a:rPr>
              <a:t>as people without disability (para 6.2):  </a:t>
            </a:r>
            <a:r>
              <a:rPr lang="en-GB" altLang="en-US" sz="2400" dirty="0" err="1">
                <a:solidFill>
                  <a:schemeClr val="bg1"/>
                </a:solidFill>
              </a:rPr>
              <a:t>e.g</a:t>
            </a:r>
            <a:r>
              <a:rPr lang="en-GB" altLang="en-US" sz="2400" dirty="0">
                <a:solidFill>
                  <a:schemeClr val="bg1"/>
                </a:solidFill>
              </a:rPr>
              <a:t>:</a:t>
            </a:r>
          </a:p>
          <a:p>
            <a:pPr marL="612000" lvl="1">
              <a:spcBef>
                <a:spcPts val="1200"/>
              </a:spcBef>
              <a:buClr>
                <a:srgbClr val="9999FF"/>
              </a:buClr>
              <a:buFont typeface="Wingdings" panose="05000000000000000000" pitchFamily="2" charset="2"/>
              <a:buChar char="Ø"/>
            </a:pPr>
            <a:r>
              <a:rPr lang="en-GB" altLang="en-US" sz="2400" dirty="0">
                <a:solidFill>
                  <a:schemeClr val="bg1"/>
                </a:solidFill>
              </a:rPr>
              <a:t>allowing several short breaks instead of one longer break fatigue. </a:t>
            </a:r>
          </a:p>
          <a:p>
            <a:pPr>
              <a:spcBef>
                <a:spcPts val="2400"/>
              </a:spcBef>
              <a:buClr>
                <a:srgbClr val="9999FF"/>
              </a:buClr>
              <a:buFont typeface="Arial" panose="020B0604020202020204" pitchFamily="34" charset="0"/>
              <a:buChar char="•"/>
            </a:pPr>
            <a:r>
              <a:rPr lang="en-GB" altLang="en-US" sz="2400" dirty="0">
                <a:solidFill>
                  <a:srgbClr val="9999FF"/>
                </a:solidFill>
              </a:rPr>
              <a:t>The aim of making adjustments is, as far as possible, to remove any disadvantage faced by disabled people.  </a:t>
            </a:r>
          </a:p>
          <a:p>
            <a:pPr marL="0" indent="0" algn="r">
              <a:spcBef>
                <a:spcPts val="600"/>
              </a:spcBef>
              <a:buClr>
                <a:srgbClr val="9999FF"/>
              </a:buClr>
              <a:buNone/>
            </a:pPr>
            <a:r>
              <a:rPr lang="en-GB" altLang="en-US" sz="2400" dirty="0">
                <a:solidFill>
                  <a:schemeClr val="bg1"/>
                </a:solidFill>
              </a:rPr>
              <a:t>(EHRC, 2020).  </a:t>
            </a:r>
          </a:p>
          <a:p>
            <a:pPr>
              <a:buClr>
                <a:srgbClr val="9999FF"/>
              </a:buClr>
              <a:buFont typeface="Arial" panose="020B0604020202020204" pitchFamily="34" charset="0"/>
              <a:buChar char="•"/>
            </a:pPr>
            <a:endParaRPr lang="en-GB" altLang="en-US"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C6E8FE8D-227E-4E35-9593-35178688AAE6}"/>
              </a:ext>
            </a:extLst>
          </p:cNvPr>
          <p:cNvSpPr>
            <a:spLocks noGrp="1" noChangeArrowheads="1"/>
          </p:cNvSpPr>
          <p:nvPr>
            <p:ph type="title"/>
          </p:nvPr>
        </p:nvSpPr>
        <p:spPr>
          <a:xfrm>
            <a:off x="0" y="506957"/>
            <a:ext cx="10001250" cy="795338"/>
          </a:xfrm>
        </p:spPr>
        <p:txBody>
          <a:bodyPr/>
          <a:lstStyle/>
          <a:p>
            <a:r>
              <a:rPr lang="en-GB" altLang="en-US" sz="3600" dirty="0">
                <a:solidFill>
                  <a:srgbClr val="FFFF00"/>
                </a:solidFill>
              </a:rPr>
              <a:t>Reasonable adjustments (RA) 2. </a:t>
            </a:r>
          </a:p>
        </p:txBody>
      </p:sp>
      <p:sp>
        <p:nvSpPr>
          <p:cNvPr id="17411" name="Content Placeholder 2">
            <a:extLst>
              <a:ext uri="{FF2B5EF4-FFF2-40B4-BE49-F238E27FC236}">
                <a16:creationId xmlns:a16="http://schemas.microsoft.com/office/drawing/2014/main" id="{79902999-B6AD-4154-AA6D-CFC5DE0216A1}"/>
              </a:ext>
            </a:extLst>
          </p:cNvPr>
          <p:cNvSpPr>
            <a:spLocks noGrp="1" noChangeArrowheads="1"/>
          </p:cNvSpPr>
          <p:nvPr>
            <p:ph idx="1"/>
          </p:nvPr>
        </p:nvSpPr>
        <p:spPr>
          <a:xfrm>
            <a:off x="724818" y="1312727"/>
            <a:ext cx="8784976" cy="4968552"/>
          </a:xfrm>
        </p:spPr>
        <p:txBody>
          <a:bodyPr/>
          <a:lstStyle/>
          <a:p>
            <a:pPr marL="0" indent="0">
              <a:buClr>
                <a:srgbClr val="9999FF"/>
              </a:buClr>
              <a:buNone/>
            </a:pPr>
            <a:r>
              <a:rPr lang="en-GB" altLang="en-US" sz="2400" dirty="0">
                <a:solidFill>
                  <a:srgbClr val="9999FF"/>
                </a:solidFill>
              </a:rPr>
              <a:t>Employers are required to take reasonable steps to:</a:t>
            </a:r>
          </a:p>
          <a:p>
            <a:pPr marL="360000">
              <a:spcBef>
                <a:spcPts val="1200"/>
              </a:spcBef>
              <a:buClr>
                <a:srgbClr val="9999FF"/>
              </a:buClr>
              <a:buFont typeface="Arial" panose="020B0604020202020204" pitchFamily="34" charset="0"/>
              <a:buChar char="•"/>
            </a:pPr>
            <a:r>
              <a:rPr lang="en-GB" altLang="en-US" sz="2400" dirty="0">
                <a:solidFill>
                  <a:schemeClr val="bg1"/>
                </a:solidFill>
              </a:rPr>
              <a:t>Avoid substantial disadvantage arising from a provision, criterion or practice applied by or on behalf of employer.</a:t>
            </a:r>
          </a:p>
          <a:p>
            <a:pPr marL="360000">
              <a:spcBef>
                <a:spcPts val="1200"/>
              </a:spcBef>
              <a:buClr>
                <a:srgbClr val="9999FF"/>
              </a:buClr>
              <a:buFont typeface="Arial" panose="020B0604020202020204" pitchFamily="34" charset="0"/>
              <a:buChar char="•"/>
            </a:pPr>
            <a:r>
              <a:rPr lang="en-GB" altLang="en-US" sz="2400" dirty="0">
                <a:solidFill>
                  <a:schemeClr val="bg1"/>
                </a:solidFill>
              </a:rPr>
              <a:t>Remove or alter a physical feature or provide a reasonable means of avoiding such a feature…..</a:t>
            </a:r>
          </a:p>
          <a:p>
            <a:pPr marL="360000">
              <a:spcBef>
                <a:spcPts val="1200"/>
              </a:spcBef>
              <a:buClr>
                <a:srgbClr val="9999FF"/>
              </a:buClr>
              <a:buFont typeface="Arial" panose="020B0604020202020204" pitchFamily="34" charset="0"/>
              <a:buChar char="•"/>
            </a:pPr>
            <a:r>
              <a:rPr lang="en-GB" altLang="en-US" sz="2400" dirty="0">
                <a:solidFill>
                  <a:schemeClr val="bg1"/>
                </a:solidFill>
              </a:rPr>
              <a:t>Provide auxiliary aid (including auxiliary service) where put at substantial disadvantage but for that provision.               (para 6.5)  </a:t>
            </a:r>
          </a:p>
          <a:p>
            <a:pPr marL="17100" indent="0">
              <a:spcBef>
                <a:spcPts val="1800"/>
              </a:spcBef>
              <a:buClr>
                <a:srgbClr val="9999FF"/>
              </a:buClr>
              <a:buNone/>
            </a:pPr>
            <a:r>
              <a:rPr lang="en-GB" altLang="en-US" sz="2400" dirty="0">
                <a:solidFill>
                  <a:srgbClr val="9999FF"/>
                </a:solidFill>
              </a:rPr>
              <a:t>No onus on employee to suggest what RA should be made </a:t>
            </a:r>
            <a:r>
              <a:rPr lang="en-GB" altLang="en-US" sz="2400" dirty="0">
                <a:solidFill>
                  <a:schemeClr val="bg1"/>
                </a:solidFill>
              </a:rPr>
              <a:t>(para 6.24) </a:t>
            </a:r>
          </a:p>
          <a:p>
            <a:pPr marL="17100" indent="0">
              <a:spcBef>
                <a:spcPts val="1800"/>
              </a:spcBef>
              <a:buClr>
                <a:srgbClr val="9999FF"/>
              </a:buClr>
              <a:buNone/>
            </a:pPr>
            <a:r>
              <a:rPr lang="en-GB" altLang="en-US" sz="2400" dirty="0">
                <a:solidFill>
                  <a:schemeClr val="bg1"/>
                </a:solidFill>
              </a:rPr>
              <a:t>If H&amp;S concern, risk assessment should be undertaken (para 6.27).</a:t>
            </a:r>
          </a:p>
          <a:p>
            <a:pPr marL="17100" indent="0">
              <a:spcBef>
                <a:spcPts val="1200"/>
              </a:spcBef>
              <a:buClr>
                <a:srgbClr val="9999FF"/>
              </a:buClr>
              <a:buNone/>
            </a:pPr>
            <a:endParaRPr lang="en-GB" altLang="en-US" sz="2400" dirty="0">
              <a:solidFill>
                <a:schemeClr val="bg1"/>
              </a:solidFill>
            </a:endParaRPr>
          </a:p>
          <a:p>
            <a:pPr marL="360000">
              <a:spcBef>
                <a:spcPts val="1200"/>
              </a:spcBef>
              <a:buClr>
                <a:srgbClr val="9999FF"/>
              </a:buClr>
              <a:buFont typeface="Arial" panose="020B0604020202020204" pitchFamily="34" charset="0"/>
              <a:buChar char="•"/>
            </a:pPr>
            <a:endParaRPr lang="en-GB" altLang="en-US" sz="2400" dirty="0">
              <a:solidFill>
                <a:srgbClr val="FFFF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04BA53F-1E98-4150-A390-F738063C80AF}"/>
              </a:ext>
            </a:extLst>
          </p:cNvPr>
          <p:cNvSpPr>
            <a:spLocks noGrp="1" noChangeArrowheads="1"/>
          </p:cNvSpPr>
          <p:nvPr>
            <p:ph type="title"/>
          </p:nvPr>
        </p:nvSpPr>
        <p:spPr>
          <a:xfrm>
            <a:off x="0" y="523652"/>
            <a:ext cx="10001250" cy="795337"/>
          </a:xfrm>
        </p:spPr>
        <p:txBody>
          <a:bodyPr/>
          <a:lstStyle/>
          <a:p>
            <a:r>
              <a:rPr lang="en-GB" altLang="en-US" sz="3600" dirty="0">
                <a:solidFill>
                  <a:srgbClr val="FFFF00"/>
                </a:solidFill>
              </a:rPr>
              <a:t>RA 3. – Factors </a:t>
            </a:r>
          </a:p>
        </p:txBody>
      </p:sp>
      <p:sp>
        <p:nvSpPr>
          <p:cNvPr id="20483" name="Content Placeholder 2">
            <a:extLst>
              <a:ext uri="{FF2B5EF4-FFF2-40B4-BE49-F238E27FC236}">
                <a16:creationId xmlns:a16="http://schemas.microsoft.com/office/drawing/2014/main" id="{233A3EE8-A1F3-45E2-BD49-E7F7757D6CF1}"/>
              </a:ext>
            </a:extLst>
          </p:cNvPr>
          <p:cNvSpPr>
            <a:spLocks noGrp="1" noChangeArrowheads="1"/>
          </p:cNvSpPr>
          <p:nvPr>
            <p:ph idx="1"/>
          </p:nvPr>
        </p:nvSpPr>
        <p:spPr>
          <a:xfrm>
            <a:off x="724818" y="1463005"/>
            <a:ext cx="8755509" cy="4752528"/>
          </a:xfrm>
        </p:spPr>
        <p:txBody>
          <a:bodyPr/>
          <a:lstStyle/>
          <a:p>
            <a:pPr>
              <a:spcBef>
                <a:spcPts val="1200"/>
              </a:spcBef>
              <a:buClr>
                <a:srgbClr val="9999FF"/>
              </a:buClr>
            </a:pPr>
            <a:r>
              <a:rPr lang="en-GB" altLang="en-US" sz="2400" dirty="0">
                <a:solidFill>
                  <a:schemeClr val="bg1"/>
                </a:solidFill>
              </a:rPr>
              <a:t>Factors which might be taken into account when deciding what is a reasonable step include the following (para 6.28):</a:t>
            </a:r>
          </a:p>
          <a:p>
            <a:pPr lvl="1">
              <a:spcBef>
                <a:spcPts val="1200"/>
              </a:spcBef>
              <a:buClr>
                <a:srgbClr val="9999FF"/>
              </a:buClr>
              <a:buFont typeface="Wingdings" panose="05000000000000000000" pitchFamily="2" charset="2"/>
              <a:buChar char="Ø"/>
            </a:pPr>
            <a:r>
              <a:rPr lang="en-GB" altLang="en-US" sz="2400" dirty="0">
                <a:solidFill>
                  <a:schemeClr val="bg1"/>
                </a:solidFill>
              </a:rPr>
              <a:t>likely effectiveness in preventing disadvantage</a:t>
            </a:r>
          </a:p>
          <a:p>
            <a:pPr lvl="1">
              <a:spcBef>
                <a:spcPts val="600"/>
              </a:spcBef>
              <a:buClr>
                <a:srgbClr val="9999FF"/>
              </a:buClr>
              <a:buFont typeface="Wingdings" panose="05000000000000000000" pitchFamily="2" charset="2"/>
              <a:buChar char="Ø"/>
            </a:pPr>
            <a:r>
              <a:rPr lang="en-GB" altLang="en-US" sz="2400" dirty="0">
                <a:solidFill>
                  <a:schemeClr val="bg1"/>
                </a:solidFill>
              </a:rPr>
              <a:t>the practicability of the step</a:t>
            </a:r>
          </a:p>
          <a:p>
            <a:pPr lvl="1">
              <a:spcBef>
                <a:spcPts val="600"/>
              </a:spcBef>
              <a:buClr>
                <a:srgbClr val="9999FF"/>
              </a:buClr>
              <a:buFont typeface="Wingdings" panose="05000000000000000000" pitchFamily="2" charset="2"/>
              <a:buChar char="Ø"/>
            </a:pPr>
            <a:r>
              <a:rPr lang="en-GB" altLang="en-US" sz="2400" dirty="0">
                <a:solidFill>
                  <a:schemeClr val="bg1"/>
                </a:solidFill>
              </a:rPr>
              <a:t>financial &amp; other costs of adjustment &amp; extent of any disruption</a:t>
            </a:r>
          </a:p>
          <a:p>
            <a:pPr lvl="1">
              <a:spcBef>
                <a:spcPts val="600"/>
              </a:spcBef>
              <a:buClr>
                <a:srgbClr val="9999FF"/>
              </a:buClr>
              <a:buFont typeface="Wingdings" panose="05000000000000000000" pitchFamily="2" charset="2"/>
              <a:buChar char="Ø"/>
            </a:pPr>
            <a:r>
              <a:rPr lang="en-GB" altLang="en-US" sz="2400" dirty="0">
                <a:solidFill>
                  <a:schemeClr val="bg1"/>
                </a:solidFill>
              </a:rPr>
              <a:t>the extent of employer’s financial or other resources</a:t>
            </a:r>
          </a:p>
          <a:p>
            <a:pPr lvl="1">
              <a:spcBef>
                <a:spcPts val="600"/>
              </a:spcBef>
              <a:buClr>
                <a:srgbClr val="9999FF"/>
              </a:buClr>
              <a:buFont typeface="Wingdings" panose="05000000000000000000" pitchFamily="2" charset="2"/>
              <a:buChar char="Ø"/>
            </a:pPr>
            <a:r>
              <a:rPr lang="en-GB" altLang="en-US" sz="2400" dirty="0">
                <a:solidFill>
                  <a:schemeClr val="bg1"/>
                </a:solidFill>
              </a:rPr>
              <a:t>financial or other assistance to help employer make adjustment </a:t>
            </a:r>
          </a:p>
          <a:p>
            <a:pPr lvl="1">
              <a:spcBef>
                <a:spcPts val="600"/>
              </a:spcBef>
              <a:buClr>
                <a:srgbClr val="9999FF"/>
              </a:buClr>
              <a:buFont typeface="Wingdings" panose="05000000000000000000" pitchFamily="2" charset="2"/>
              <a:buChar char="Ø"/>
            </a:pPr>
            <a:r>
              <a:rPr lang="en-GB" altLang="en-US" sz="2400" dirty="0">
                <a:solidFill>
                  <a:schemeClr val="bg1"/>
                </a:solidFill>
              </a:rPr>
              <a:t>the type and size of the employer</a:t>
            </a:r>
          </a:p>
          <a:p>
            <a:pPr>
              <a:spcBef>
                <a:spcPts val="1200"/>
              </a:spcBef>
              <a:buClr>
                <a:srgbClr val="9999FF"/>
              </a:buClr>
              <a:buFont typeface="Wingdings" panose="05000000000000000000" pitchFamily="2" charset="2"/>
              <a:buChar char="Ø"/>
            </a:pPr>
            <a:endParaRPr lang="en-GB" altLang="en-US" sz="240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312477FA-DF0C-4FE7-AB92-73EFF0F602F3}"/>
              </a:ext>
            </a:extLst>
          </p:cNvPr>
          <p:cNvSpPr>
            <a:spLocks noGrp="1" noChangeArrowheads="1"/>
          </p:cNvSpPr>
          <p:nvPr>
            <p:ph type="title"/>
          </p:nvPr>
        </p:nvSpPr>
        <p:spPr>
          <a:xfrm>
            <a:off x="7714" y="598909"/>
            <a:ext cx="10001250" cy="795337"/>
          </a:xfrm>
        </p:spPr>
        <p:txBody>
          <a:bodyPr/>
          <a:lstStyle/>
          <a:p>
            <a:r>
              <a:rPr lang="en-GB" altLang="en-US" sz="3600" dirty="0">
                <a:solidFill>
                  <a:srgbClr val="FFFF00"/>
                </a:solidFill>
              </a:rPr>
              <a:t>RA 4. – Implementation </a:t>
            </a:r>
          </a:p>
        </p:txBody>
      </p:sp>
      <p:sp>
        <p:nvSpPr>
          <p:cNvPr id="19459" name="Content Placeholder 2">
            <a:extLst>
              <a:ext uri="{FF2B5EF4-FFF2-40B4-BE49-F238E27FC236}">
                <a16:creationId xmlns:a16="http://schemas.microsoft.com/office/drawing/2014/main" id="{83C3BA54-4DE7-4B8D-BA1B-2816A44C8556}"/>
              </a:ext>
            </a:extLst>
          </p:cNvPr>
          <p:cNvSpPr>
            <a:spLocks noGrp="1" noChangeArrowheads="1"/>
          </p:cNvSpPr>
          <p:nvPr>
            <p:ph idx="1"/>
          </p:nvPr>
        </p:nvSpPr>
        <p:spPr>
          <a:xfrm>
            <a:off x="724819" y="1548695"/>
            <a:ext cx="8568952" cy="4450814"/>
          </a:xfrm>
        </p:spPr>
        <p:txBody>
          <a:bodyPr/>
          <a:lstStyle/>
          <a:p>
            <a:pPr>
              <a:spcBef>
                <a:spcPts val="1800"/>
              </a:spcBef>
              <a:buClr>
                <a:srgbClr val="9999FF"/>
              </a:buClr>
            </a:pPr>
            <a:r>
              <a:rPr lang="en-GB" altLang="en-US" sz="2400" dirty="0">
                <a:solidFill>
                  <a:srgbClr val="9999FF"/>
                </a:solidFill>
              </a:rPr>
              <a:t>Effective RAs often involve little or no cost or disruption and are therefore very likely to be reasonable to have to make </a:t>
            </a:r>
            <a:r>
              <a:rPr lang="en-GB" altLang="en-US" sz="2400" dirty="0">
                <a:solidFill>
                  <a:schemeClr val="bg1"/>
                </a:solidFill>
              </a:rPr>
              <a:t>unless another factor (</a:t>
            </a:r>
            <a:r>
              <a:rPr lang="en-GB" altLang="en-US" sz="2400" dirty="0" err="1">
                <a:solidFill>
                  <a:schemeClr val="bg1"/>
                </a:solidFill>
              </a:rPr>
              <a:t>eg.</a:t>
            </a:r>
            <a:r>
              <a:rPr lang="en-GB" altLang="en-US" sz="2400" dirty="0">
                <a:solidFill>
                  <a:schemeClr val="bg1"/>
                </a:solidFill>
              </a:rPr>
              <a:t> impractical / ineffective) make it unreasonable </a:t>
            </a:r>
          </a:p>
          <a:p>
            <a:pPr marL="0" indent="0" algn="r">
              <a:spcBef>
                <a:spcPts val="0"/>
              </a:spcBef>
              <a:buClr>
                <a:srgbClr val="9999FF"/>
              </a:buClr>
              <a:buNone/>
            </a:pPr>
            <a:r>
              <a:rPr lang="en-GB" altLang="en-US" sz="2400" dirty="0">
                <a:solidFill>
                  <a:schemeClr val="bg1"/>
                </a:solidFill>
              </a:rPr>
              <a:t> (para 6.5)   </a:t>
            </a:r>
          </a:p>
          <a:p>
            <a:pPr>
              <a:spcBef>
                <a:spcPts val="1800"/>
              </a:spcBef>
              <a:buClr>
                <a:srgbClr val="9999FF"/>
              </a:buClr>
            </a:pPr>
            <a:r>
              <a:rPr lang="en-GB" altLang="en-US" sz="2400" dirty="0">
                <a:solidFill>
                  <a:srgbClr val="9999FF"/>
                </a:solidFill>
              </a:rPr>
              <a:t>Even if significant cost, </a:t>
            </a:r>
            <a:r>
              <a:rPr lang="en-GB" altLang="en-US" sz="2400" dirty="0">
                <a:solidFill>
                  <a:schemeClr val="bg1"/>
                </a:solidFill>
              </a:rPr>
              <a:t>may be cost-effective (e.g. relative to recruiting &amp; training new staff member)</a:t>
            </a:r>
            <a:r>
              <a:rPr lang="en-GB" altLang="en-US" sz="2400" dirty="0">
                <a:solidFill>
                  <a:srgbClr val="9999FF"/>
                </a:solidFill>
              </a:rPr>
              <a:t> </a:t>
            </a:r>
            <a:r>
              <a:rPr lang="en-GB" altLang="en-US" sz="2400" dirty="0">
                <a:solidFill>
                  <a:schemeClr val="bg1"/>
                </a:solidFill>
              </a:rPr>
              <a:t>(para 6.25) and also more likely to be reasonable if organisation has substantial financial resources. </a:t>
            </a:r>
            <a:r>
              <a:rPr lang="en-GB" altLang="en-US" sz="2400" dirty="0">
                <a:solidFill>
                  <a:srgbClr val="9999FF"/>
                </a:solidFill>
              </a:rPr>
              <a:t>NB resources as a whole, not specific service.</a:t>
            </a:r>
          </a:p>
          <a:p>
            <a:pPr>
              <a:spcBef>
                <a:spcPts val="1800"/>
              </a:spcBef>
              <a:buClr>
                <a:srgbClr val="9999FF"/>
              </a:buClr>
            </a:pPr>
            <a:r>
              <a:rPr lang="en-GB" altLang="en-US" sz="2400" dirty="0">
                <a:solidFill>
                  <a:schemeClr val="bg1"/>
                </a:solidFill>
              </a:rPr>
              <a:t>Easier to implement, more likely to be reasonable; </a:t>
            </a:r>
            <a:r>
              <a:rPr lang="en-GB" altLang="en-US" sz="2400" dirty="0">
                <a:solidFill>
                  <a:srgbClr val="9999FF"/>
                </a:solidFill>
              </a:rPr>
              <a:t>however just because difficult does not mean it cannot also be reasonable. </a:t>
            </a:r>
          </a:p>
          <a:p>
            <a:pPr>
              <a:spcBef>
                <a:spcPts val="1200"/>
              </a:spcBef>
              <a:buClr>
                <a:srgbClr val="9999FF"/>
              </a:buClr>
            </a:pPr>
            <a:endParaRPr lang="en-GB" altLang="en-US" sz="2400"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00826-74B8-C124-3F95-832877A6C69E}"/>
              </a:ext>
            </a:extLst>
          </p:cNvPr>
          <p:cNvSpPr>
            <a:spLocks noGrp="1"/>
          </p:cNvSpPr>
          <p:nvPr>
            <p:ph type="title"/>
          </p:nvPr>
        </p:nvSpPr>
        <p:spPr>
          <a:xfrm>
            <a:off x="364778" y="663131"/>
            <a:ext cx="9433048" cy="795338"/>
          </a:xfrm>
        </p:spPr>
        <p:txBody>
          <a:bodyPr/>
          <a:lstStyle/>
          <a:p>
            <a:r>
              <a:rPr lang="en-GB" sz="3600" dirty="0">
                <a:solidFill>
                  <a:srgbClr val="FFFF00"/>
                </a:solidFill>
              </a:rPr>
              <a:t>RA 5 ‘Reasonable’ - legal judgment</a:t>
            </a:r>
          </a:p>
        </p:txBody>
      </p:sp>
      <p:sp>
        <p:nvSpPr>
          <p:cNvPr id="3" name="Content Placeholder 2">
            <a:extLst>
              <a:ext uri="{FF2B5EF4-FFF2-40B4-BE49-F238E27FC236}">
                <a16:creationId xmlns:a16="http://schemas.microsoft.com/office/drawing/2014/main" id="{F7DC303D-C6CF-A84C-6D75-E339434765A5}"/>
              </a:ext>
            </a:extLst>
          </p:cNvPr>
          <p:cNvSpPr>
            <a:spLocks noGrp="1"/>
          </p:cNvSpPr>
          <p:nvPr>
            <p:ph idx="1"/>
          </p:nvPr>
        </p:nvSpPr>
        <p:spPr>
          <a:xfrm>
            <a:off x="667543" y="1607021"/>
            <a:ext cx="8899525" cy="4536504"/>
          </a:xfrm>
        </p:spPr>
        <p:txBody>
          <a:bodyPr/>
          <a:lstStyle/>
          <a:p>
            <a:pPr>
              <a:spcBef>
                <a:spcPts val="1200"/>
              </a:spcBef>
              <a:buClr>
                <a:srgbClr val="9999FF"/>
              </a:buClr>
            </a:pPr>
            <a:r>
              <a:rPr lang="en-GB" sz="2400" dirty="0">
                <a:solidFill>
                  <a:schemeClr val="bg1"/>
                </a:solidFill>
              </a:rPr>
              <a:t>When duty applies, ‘reasonableness’ alone determines whether has to be made – this depends on individual circumstances (paras 6.30) </a:t>
            </a:r>
          </a:p>
          <a:p>
            <a:pPr>
              <a:spcBef>
                <a:spcPts val="2400"/>
              </a:spcBef>
              <a:buClr>
                <a:srgbClr val="9999FF"/>
              </a:buClr>
            </a:pPr>
            <a:r>
              <a:rPr lang="en-GB" sz="2400" dirty="0">
                <a:solidFill>
                  <a:schemeClr val="bg1"/>
                </a:solidFill>
              </a:rPr>
              <a:t>Not personal opinion - legal judgment about what is reasonable to implement… </a:t>
            </a:r>
            <a:r>
              <a:rPr lang="en-GB" sz="2400" dirty="0">
                <a:solidFill>
                  <a:srgbClr val="9999FF"/>
                </a:solidFill>
              </a:rPr>
              <a:t>but why would you not make the RA anyway ?</a:t>
            </a:r>
            <a:r>
              <a:rPr lang="en-GB" sz="2400" dirty="0">
                <a:solidFill>
                  <a:schemeClr val="bg1"/>
                </a:solidFill>
              </a:rPr>
              <a:t>  Good starting point to assess, with person, what RA are required.  </a:t>
            </a:r>
          </a:p>
          <a:p>
            <a:pPr>
              <a:spcBef>
                <a:spcPts val="2400"/>
              </a:spcBef>
              <a:buClr>
                <a:srgbClr val="9999FF"/>
              </a:buClr>
            </a:pPr>
            <a:r>
              <a:rPr lang="en-GB" sz="2400" dirty="0">
                <a:solidFill>
                  <a:schemeClr val="bg1"/>
                </a:solidFill>
              </a:rPr>
              <a:t>Having taken all relevant issues into account, </a:t>
            </a:r>
            <a:r>
              <a:rPr lang="en-GB" sz="2400" dirty="0">
                <a:solidFill>
                  <a:srgbClr val="9999FF"/>
                </a:solidFill>
              </a:rPr>
              <a:t>if decide adjustment is reasonable, then must make RA, </a:t>
            </a:r>
            <a:r>
              <a:rPr lang="en-GB" sz="2400" dirty="0">
                <a:solidFill>
                  <a:schemeClr val="bg1"/>
                </a:solidFill>
              </a:rPr>
              <a:t>otherwise committing an act of unlawful discrimination &gt; right to claim to Employment Tribunal (para 6.31-32).  </a:t>
            </a:r>
            <a:r>
              <a:rPr lang="en-GB" sz="2400" dirty="0">
                <a:solidFill>
                  <a:srgbClr val="9999FF"/>
                </a:solidFill>
              </a:rPr>
              <a:t>(NB Time limits for legal claims; paras 15.20-31).</a:t>
            </a:r>
          </a:p>
          <a:p>
            <a:pPr>
              <a:spcBef>
                <a:spcPts val="1200"/>
              </a:spcBef>
            </a:pPr>
            <a:endParaRPr lang="en-GB" sz="2400" dirty="0">
              <a:solidFill>
                <a:schemeClr val="bg1"/>
              </a:solidFill>
            </a:endParaRPr>
          </a:p>
          <a:p>
            <a:endParaRPr lang="en-GB" sz="2400" dirty="0">
              <a:solidFill>
                <a:schemeClr val="bg1"/>
              </a:solidFill>
            </a:endParaRPr>
          </a:p>
          <a:p>
            <a:endParaRPr lang="en-GB" sz="2400" dirty="0">
              <a:solidFill>
                <a:schemeClr val="bg1"/>
              </a:solidFill>
            </a:endParaRPr>
          </a:p>
        </p:txBody>
      </p:sp>
    </p:spTree>
    <p:extLst>
      <p:ext uri="{BB962C8B-B14F-4D97-AF65-F5344CB8AC3E}">
        <p14:creationId xmlns:p14="http://schemas.microsoft.com/office/powerpoint/2010/main" val="628370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C872CDC5-A4AB-479A-9FFD-C4808D87526D}"/>
              </a:ext>
            </a:extLst>
          </p:cNvPr>
          <p:cNvSpPr>
            <a:spLocks noGrp="1" noChangeArrowheads="1"/>
          </p:cNvSpPr>
          <p:nvPr>
            <p:ph type="title"/>
          </p:nvPr>
        </p:nvSpPr>
        <p:spPr>
          <a:xfrm>
            <a:off x="116681" y="451644"/>
            <a:ext cx="10001250" cy="795337"/>
          </a:xfrm>
        </p:spPr>
        <p:txBody>
          <a:bodyPr/>
          <a:lstStyle/>
          <a:p>
            <a:r>
              <a:rPr lang="en-GB" altLang="en-US" sz="3600" dirty="0">
                <a:solidFill>
                  <a:srgbClr val="FFFF00"/>
                </a:solidFill>
              </a:rPr>
              <a:t>Disability–related Harassment </a:t>
            </a:r>
          </a:p>
        </p:txBody>
      </p:sp>
      <p:sp>
        <p:nvSpPr>
          <p:cNvPr id="23555" name="Content Placeholder 2">
            <a:extLst>
              <a:ext uri="{FF2B5EF4-FFF2-40B4-BE49-F238E27FC236}">
                <a16:creationId xmlns:a16="http://schemas.microsoft.com/office/drawing/2014/main" id="{514559B4-15A1-4B1D-98D8-F25FCD5C943C}"/>
              </a:ext>
            </a:extLst>
          </p:cNvPr>
          <p:cNvSpPr>
            <a:spLocks noGrp="1" noChangeArrowheads="1"/>
          </p:cNvSpPr>
          <p:nvPr>
            <p:ph idx="1"/>
          </p:nvPr>
        </p:nvSpPr>
        <p:spPr>
          <a:xfrm>
            <a:off x="580802" y="1390997"/>
            <a:ext cx="8899525" cy="4608512"/>
          </a:xfrm>
        </p:spPr>
        <p:txBody>
          <a:bodyPr/>
          <a:lstStyle/>
          <a:p>
            <a:pPr>
              <a:spcBef>
                <a:spcPts val="1800"/>
              </a:spcBef>
              <a:buClr>
                <a:srgbClr val="9999FF"/>
              </a:buClr>
            </a:pPr>
            <a:r>
              <a:rPr lang="en-GB" altLang="en-US" sz="2400" dirty="0">
                <a:solidFill>
                  <a:schemeClr val="bg1"/>
                </a:solidFill>
              </a:rPr>
              <a:t>Occurs when </a:t>
            </a:r>
            <a:r>
              <a:rPr lang="en-GB" altLang="en-US" sz="2400" dirty="0">
                <a:solidFill>
                  <a:srgbClr val="9999FF"/>
                </a:solidFill>
              </a:rPr>
              <a:t>‘unwanted conduct’ </a:t>
            </a:r>
            <a:r>
              <a:rPr lang="en-GB" altLang="en-US" sz="2400" dirty="0">
                <a:solidFill>
                  <a:schemeClr val="bg1"/>
                </a:solidFill>
              </a:rPr>
              <a:t>related to disability has purpose or effect of violating dignity of a person or of making them feel humiliated, offended or degraded  (para 7.6).     This could be ……</a:t>
            </a:r>
          </a:p>
          <a:p>
            <a:pPr>
              <a:spcBef>
                <a:spcPts val="1800"/>
              </a:spcBef>
              <a:buClr>
                <a:srgbClr val="9999FF"/>
              </a:buClr>
            </a:pPr>
            <a:r>
              <a:rPr lang="en-GB" altLang="en-US" sz="2400" dirty="0">
                <a:solidFill>
                  <a:schemeClr val="bg1"/>
                </a:solidFill>
              </a:rPr>
              <a:t>spoken or written words or abuse, imagery, graffiti, physical gestures, facial expressions, mimicry, jokes, pranks, acts affecting a person’s surroundings or other physical behaviour (para 7.7).  </a:t>
            </a:r>
          </a:p>
          <a:p>
            <a:pPr>
              <a:spcBef>
                <a:spcPts val="1800"/>
              </a:spcBef>
              <a:buClr>
                <a:srgbClr val="9999FF"/>
              </a:buClr>
            </a:pPr>
            <a:r>
              <a:rPr lang="en-GB" altLang="en-US" sz="2400" dirty="0">
                <a:solidFill>
                  <a:schemeClr val="bg1"/>
                </a:solidFill>
              </a:rPr>
              <a:t>Deciding whether conduct had ‘effect’; requires consideration of :</a:t>
            </a:r>
          </a:p>
          <a:p>
            <a:pPr lvl="1">
              <a:spcBef>
                <a:spcPts val="600"/>
              </a:spcBef>
              <a:buClr>
                <a:srgbClr val="9999FF"/>
              </a:buClr>
            </a:pPr>
            <a:r>
              <a:rPr lang="en-GB" altLang="en-US" sz="2400" dirty="0">
                <a:solidFill>
                  <a:schemeClr val="bg1"/>
                </a:solidFill>
              </a:rPr>
              <a:t>circumstances of person with disability, </a:t>
            </a:r>
          </a:p>
          <a:p>
            <a:pPr lvl="1">
              <a:spcBef>
                <a:spcPts val="600"/>
              </a:spcBef>
              <a:buClr>
                <a:srgbClr val="9999FF"/>
              </a:buClr>
            </a:pPr>
            <a:r>
              <a:rPr lang="en-GB" altLang="en-US" sz="2400" dirty="0">
                <a:solidFill>
                  <a:schemeClr val="bg1"/>
                </a:solidFill>
              </a:rPr>
              <a:t>environment in which it occurred, and </a:t>
            </a:r>
          </a:p>
          <a:p>
            <a:pPr lvl="1">
              <a:spcBef>
                <a:spcPts val="600"/>
              </a:spcBef>
              <a:buClr>
                <a:srgbClr val="9999FF"/>
              </a:buClr>
            </a:pPr>
            <a:r>
              <a:rPr lang="en-GB" altLang="en-US" sz="2400" dirty="0">
                <a:solidFill>
                  <a:schemeClr val="bg1"/>
                </a:solidFill>
              </a:rPr>
              <a:t>whether it is reasonable to have that effect	        (para 7.18).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33AE79AE-3BCA-41C0-8DD6-239C67AAE7C4}"/>
              </a:ext>
            </a:extLst>
          </p:cNvPr>
          <p:cNvSpPr>
            <a:spLocks noGrp="1" noChangeArrowheads="1"/>
          </p:cNvSpPr>
          <p:nvPr>
            <p:ph type="title"/>
          </p:nvPr>
        </p:nvSpPr>
        <p:spPr>
          <a:xfrm>
            <a:off x="116681" y="454893"/>
            <a:ext cx="10001250" cy="795337"/>
          </a:xfrm>
        </p:spPr>
        <p:txBody>
          <a:bodyPr/>
          <a:lstStyle/>
          <a:p>
            <a:r>
              <a:rPr lang="en-GB" altLang="en-US" sz="3600" dirty="0">
                <a:solidFill>
                  <a:srgbClr val="FFFF00"/>
                </a:solidFill>
              </a:rPr>
              <a:t>Disability–related Victimisation  </a:t>
            </a:r>
          </a:p>
        </p:txBody>
      </p:sp>
      <p:sp>
        <p:nvSpPr>
          <p:cNvPr id="24579" name="Content Placeholder 2">
            <a:extLst>
              <a:ext uri="{FF2B5EF4-FFF2-40B4-BE49-F238E27FC236}">
                <a16:creationId xmlns:a16="http://schemas.microsoft.com/office/drawing/2014/main" id="{BB942C0B-D5BE-40EB-834A-BF694C9EE14A}"/>
              </a:ext>
            </a:extLst>
          </p:cNvPr>
          <p:cNvSpPr>
            <a:spLocks noGrp="1" noChangeArrowheads="1"/>
          </p:cNvSpPr>
          <p:nvPr>
            <p:ph idx="1"/>
          </p:nvPr>
        </p:nvSpPr>
        <p:spPr>
          <a:xfrm>
            <a:off x="868834" y="1390997"/>
            <a:ext cx="8698234" cy="4611910"/>
          </a:xfrm>
        </p:spPr>
        <p:txBody>
          <a:bodyPr/>
          <a:lstStyle/>
          <a:p>
            <a:pPr marL="0" indent="0">
              <a:spcBef>
                <a:spcPts val="1200"/>
              </a:spcBef>
              <a:buClr>
                <a:srgbClr val="9999FF"/>
              </a:buClr>
              <a:buNone/>
            </a:pPr>
            <a:r>
              <a:rPr lang="en-GB" altLang="en-US" sz="2400" dirty="0">
                <a:solidFill>
                  <a:schemeClr val="bg1"/>
                </a:solidFill>
              </a:rPr>
              <a:t>Subjected to a ‘detriment’ because of making (or supporting) a complaint of discrimination (para 9.2). This includes </a:t>
            </a:r>
            <a:r>
              <a:rPr lang="en-GB" altLang="en-US" sz="2400" dirty="0">
                <a:solidFill>
                  <a:srgbClr val="9999FF"/>
                </a:solidFill>
              </a:rPr>
              <a:t>‘Protected acts’</a:t>
            </a:r>
            <a:r>
              <a:rPr lang="en-GB" altLang="en-US" sz="2400" dirty="0">
                <a:solidFill>
                  <a:schemeClr val="bg1"/>
                </a:solidFill>
              </a:rPr>
              <a:t>: </a:t>
            </a:r>
          </a:p>
          <a:p>
            <a:pPr marL="0" lvl="1" indent="-216000">
              <a:spcBef>
                <a:spcPts val="600"/>
              </a:spcBef>
              <a:buClr>
                <a:srgbClr val="9999FF"/>
              </a:buClr>
              <a:buFont typeface="Arial" panose="020B0604020202020204" pitchFamily="34" charset="0"/>
              <a:buChar char="•"/>
            </a:pPr>
            <a:r>
              <a:rPr lang="en-GB" altLang="en-US" sz="2400" dirty="0">
                <a:solidFill>
                  <a:schemeClr val="bg1"/>
                </a:solidFill>
              </a:rPr>
              <a:t>bringing proceedings under the </a:t>
            </a:r>
            <a:r>
              <a:rPr lang="en-GB" altLang="en-US" sz="2400" dirty="0" err="1">
                <a:solidFill>
                  <a:schemeClr val="bg1"/>
                </a:solidFill>
              </a:rPr>
              <a:t>EqA</a:t>
            </a:r>
            <a:r>
              <a:rPr lang="en-GB" altLang="en-US" sz="2400" dirty="0">
                <a:solidFill>
                  <a:schemeClr val="bg1"/>
                </a:solidFill>
              </a:rPr>
              <a:t> </a:t>
            </a:r>
          </a:p>
          <a:p>
            <a:pPr marL="0" lvl="1" indent="-216000">
              <a:spcBef>
                <a:spcPts val="600"/>
              </a:spcBef>
              <a:buClr>
                <a:srgbClr val="9999FF"/>
              </a:buClr>
              <a:buFont typeface="Arial" panose="020B0604020202020204" pitchFamily="34" charset="0"/>
              <a:buChar char="•"/>
            </a:pPr>
            <a:r>
              <a:rPr lang="en-GB" altLang="en-US" sz="2400" dirty="0">
                <a:solidFill>
                  <a:schemeClr val="bg1"/>
                </a:solidFill>
              </a:rPr>
              <a:t>giving evidence or information in connection with </a:t>
            </a:r>
            <a:r>
              <a:rPr lang="en-GB" altLang="en-US" sz="2400" dirty="0" err="1">
                <a:solidFill>
                  <a:schemeClr val="bg1"/>
                </a:solidFill>
              </a:rPr>
              <a:t>EqA</a:t>
            </a:r>
            <a:endParaRPr lang="en-GB" altLang="en-US" sz="2400" dirty="0">
              <a:solidFill>
                <a:schemeClr val="bg1"/>
              </a:solidFill>
            </a:endParaRPr>
          </a:p>
          <a:p>
            <a:pPr marL="0" lvl="1" indent="-216000">
              <a:spcBef>
                <a:spcPts val="600"/>
              </a:spcBef>
              <a:buClr>
                <a:srgbClr val="9999FF"/>
              </a:buClr>
              <a:buFont typeface="Arial" panose="020B0604020202020204" pitchFamily="34" charset="0"/>
              <a:buChar char="•"/>
            </a:pPr>
            <a:r>
              <a:rPr lang="en-GB" altLang="en-US" sz="2400" dirty="0">
                <a:solidFill>
                  <a:schemeClr val="bg1"/>
                </a:solidFill>
              </a:rPr>
              <a:t>doing anything related to the provisions of the </a:t>
            </a:r>
            <a:r>
              <a:rPr lang="en-GB" altLang="en-US" sz="2400" dirty="0" err="1">
                <a:solidFill>
                  <a:schemeClr val="bg1"/>
                </a:solidFill>
              </a:rPr>
              <a:t>EqA</a:t>
            </a:r>
            <a:r>
              <a:rPr lang="en-GB" altLang="en-US" sz="2400" dirty="0">
                <a:solidFill>
                  <a:schemeClr val="bg1"/>
                </a:solidFill>
              </a:rPr>
              <a:t> </a:t>
            </a:r>
          </a:p>
          <a:p>
            <a:pPr marL="0" lvl="1" indent="-216000">
              <a:spcBef>
                <a:spcPts val="600"/>
              </a:spcBef>
              <a:buClr>
                <a:srgbClr val="9999FF"/>
              </a:buClr>
              <a:buFont typeface="Arial" panose="020B0604020202020204" pitchFamily="34" charset="0"/>
              <a:buChar char="•"/>
            </a:pPr>
            <a:r>
              <a:rPr lang="en-GB" altLang="en-US" sz="2400" dirty="0">
                <a:solidFill>
                  <a:schemeClr val="bg1"/>
                </a:solidFill>
              </a:rPr>
              <a:t>making allegation person has acted in breach of </a:t>
            </a:r>
            <a:r>
              <a:rPr lang="en-GB" altLang="en-US" sz="2400" dirty="0" err="1">
                <a:solidFill>
                  <a:schemeClr val="bg1"/>
                </a:solidFill>
              </a:rPr>
              <a:t>EqA</a:t>
            </a:r>
            <a:endParaRPr lang="en-GB" altLang="en-US" sz="2400" dirty="0">
              <a:solidFill>
                <a:schemeClr val="bg1"/>
              </a:solidFill>
            </a:endParaRPr>
          </a:p>
          <a:p>
            <a:pPr marL="0" lvl="1" indent="-216000">
              <a:spcBef>
                <a:spcPts val="600"/>
              </a:spcBef>
              <a:buClr>
                <a:srgbClr val="9999FF"/>
              </a:buClr>
              <a:buFont typeface="Arial" panose="020B0604020202020204" pitchFamily="34" charset="0"/>
              <a:buChar char="•"/>
            </a:pPr>
            <a:r>
              <a:rPr lang="en-GB" altLang="en-US" sz="2400" dirty="0">
                <a:solidFill>
                  <a:schemeClr val="bg1"/>
                </a:solidFill>
              </a:rPr>
              <a:t>making/seeking ‘relevant pay disclosure’                          (para 9.5)</a:t>
            </a:r>
          </a:p>
          <a:p>
            <a:pPr marL="0" indent="0">
              <a:spcBef>
                <a:spcPts val="2400"/>
              </a:spcBef>
              <a:buClr>
                <a:srgbClr val="9999FF"/>
              </a:buClr>
              <a:buNone/>
            </a:pPr>
            <a:r>
              <a:rPr lang="en-GB" altLang="en-US" sz="2400" dirty="0">
                <a:solidFill>
                  <a:srgbClr val="9999FF"/>
                </a:solidFill>
              </a:rPr>
              <a:t>Also unlawful to instruct …or to help, cause or induce (or attempt to cause or induce) a person to discriminate against, harass or victimise third person because of disability or a protected act (para 9.16-17) </a:t>
            </a:r>
          </a:p>
          <a:p>
            <a:pPr>
              <a:spcBef>
                <a:spcPts val="1200"/>
              </a:spcBef>
              <a:buClr>
                <a:srgbClr val="9999FF"/>
              </a:buClr>
            </a:pPr>
            <a:endParaRPr lang="en-GB" altLang="en-US" sz="2400"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03674402-CE3E-4533-866A-616D957AC8EB}"/>
              </a:ext>
            </a:extLst>
          </p:cNvPr>
          <p:cNvSpPr>
            <a:spLocks noGrp="1" noChangeArrowheads="1"/>
          </p:cNvSpPr>
          <p:nvPr>
            <p:ph type="title"/>
          </p:nvPr>
        </p:nvSpPr>
        <p:spPr>
          <a:xfrm>
            <a:off x="116679" y="670917"/>
            <a:ext cx="10001250" cy="795338"/>
          </a:xfrm>
        </p:spPr>
        <p:txBody>
          <a:bodyPr/>
          <a:lstStyle/>
          <a:p>
            <a:r>
              <a:rPr lang="en-GB" altLang="en-US" sz="3600" dirty="0">
                <a:solidFill>
                  <a:srgbClr val="FFFF00"/>
                </a:solidFill>
              </a:rPr>
              <a:t>Obligations of employers in selection 1 </a:t>
            </a:r>
          </a:p>
        </p:txBody>
      </p:sp>
      <p:sp>
        <p:nvSpPr>
          <p:cNvPr id="31747" name="Content Placeholder 2">
            <a:extLst>
              <a:ext uri="{FF2B5EF4-FFF2-40B4-BE49-F238E27FC236}">
                <a16:creationId xmlns:a16="http://schemas.microsoft.com/office/drawing/2014/main" id="{2FD83B10-4E8E-4C96-A479-C5669921122A}"/>
              </a:ext>
            </a:extLst>
          </p:cNvPr>
          <p:cNvSpPr>
            <a:spLocks noGrp="1" noChangeArrowheads="1"/>
          </p:cNvSpPr>
          <p:nvPr>
            <p:ph idx="1"/>
          </p:nvPr>
        </p:nvSpPr>
        <p:spPr>
          <a:xfrm>
            <a:off x="667541" y="1535013"/>
            <a:ext cx="8899525" cy="4821286"/>
          </a:xfrm>
        </p:spPr>
        <p:txBody>
          <a:bodyPr/>
          <a:lstStyle/>
          <a:p>
            <a:pPr>
              <a:spcBef>
                <a:spcPts val="1200"/>
              </a:spcBef>
              <a:buClr>
                <a:srgbClr val="9999FF"/>
              </a:buClr>
            </a:pPr>
            <a:r>
              <a:rPr lang="en-GB" altLang="en-US" sz="2400" dirty="0">
                <a:solidFill>
                  <a:schemeClr val="bg1"/>
                </a:solidFill>
              </a:rPr>
              <a:t>Assess objectively for ability to do job and </a:t>
            </a:r>
            <a:r>
              <a:rPr lang="en-GB" altLang="en-US" sz="2400" dirty="0">
                <a:solidFill>
                  <a:srgbClr val="9999FF"/>
                </a:solidFill>
              </a:rPr>
              <a:t>not discriminate against or victimise job applicants with disability </a:t>
            </a:r>
            <a:r>
              <a:rPr lang="en-GB" altLang="en-US" sz="2400" dirty="0">
                <a:solidFill>
                  <a:schemeClr val="bg1"/>
                </a:solidFill>
              </a:rPr>
              <a:t>(para 10.7) in:</a:t>
            </a:r>
          </a:p>
          <a:p>
            <a:pPr lvl="1">
              <a:buClr>
                <a:srgbClr val="9999FF"/>
              </a:buClr>
              <a:buFont typeface="Wingdings" panose="05000000000000000000" pitchFamily="2" charset="2"/>
              <a:buChar char="Ø"/>
            </a:pPr>
            <a:r>
              <a:rPr lang="en-GB" altLang="en-US" sz="2400" dirty="0">
                <a:solidFill>
                  <a:schemeClr val="bg1"/>
                </a:solidFill>
              </a:rPr>
              <a:t>arrangements for deciding who offered employment;</a:t>
            </a:r>
          </a:p>
          <a:p>
            <a:pPr lvl="1">
              <a:buClr>
                <a:srgbClr val="9999FF"/>
              </a:buClr>
              <a:buFont typeface="Wingdings" panose="05000000000000000000" pitchFamily="2" charset="2"/>
              <a:buChar char="Ø"/>
            </a:pPr>
            <a:r>
              <a:rPr lang="en-GB" altLang="en-US" sz="2400" dirty="0">
                <a:solidFill>
                  <a:schemeClr val="bg1"/>
                </a:solidFill>
              </a:rPr>
              <a:t>in the terms on which they offer employment; or</a:t>
            </a:r>
          </a:p>
          <a:p>
            <a:pPr lvl="1">
              <a:buClr>
                <a:srgbClr val="9999FF"/>
              </a:buClr>
              <a:buFont typeface="Wingdings" panose="05000000000000000000" pitchFamily="2" charset="2"/>
              <a:buChar char="Ø"/>
            </a:pPr>
            <a:r>
              <a:rPr lang="en-GB" altLang="en-US" sz="2400" dirty="0">
                <a:solidFill>
                  <a:schemeClr val="bg1"/>
                </a:solidFill>
              </a:rPr>
              <a:t>by not offering employment to the applicant.	 </a:t>
            </a:r>
          </a:p>
          <a:p>
            <a:pPr marL="360000" indent="-468000">
              <a:spcBef>
                <a:spcPts val="1200"/>
              </a:spcBef>
              <a:buClr>
                <a:srgbClr val="9999FF"/>
              </a:buClr>
              <a:buNone/>
            </a:pPr>
            <a:r>
              <a:rPr lang="en-GB" altLang="en-US" sz="2400" dirty="0">
                <a:solidFill>
                  <a:schemeClr val="bg1"/>
                </a:solidFill>
              </a:rPr>
              <a:t>	‘Arrangements’ - all policies, criteria &amp; practices incl. adverts, application &amp; interview, not just decision-making (para 10.8). </a:t>
            </a:r>
          </a:p>
          <a:p>
            <a:pPr>
              <a:spcBef>
                <a:spcPts val="1800"/>
              </a:spcBef>
              <a:buClr>
                <a:srgbClr val="9999FF"/>
              </a:buClr>
            </a:pPr>
            <a:r>
              <a:rPr lang="en-GB" altLang="en-US" sz="2400" dirty="0">
                <a:solidFill>
                  <a:schemeClr val="bg1"/>
                </a:solidFill>
              </a:rPr>
              <a:t>Might mean providing/accepting information in accessible formats or </a:t>
            </a:r>
            <a:r>
              <a:rPr lang="en-GB" altLang="en-US" sz="2400" dirty="0">
                <a:solidFill>
                  <a:srgbClr val="9999FF"/>
                </a:solidFill>
              </a:rPr>
              <a:t>amending policies / procedures </a:t>
            </a:r>
            <a:r>
              <a:rPr lang="en-GB" altLang="en-US" sz="2400" dirty="0">
                <a:solidFill>
                  <a:schemeClr val="bg1"/>
                </a:solidFill>
              </a:rPr>
              <a:t>to reduce disadvantage.</a:t>
            </a:r>
          </a:p>
          <a:p>
            <a:pPr marL="0" indent="0" algn="r">
              <a:spcBef>
                <a:spcPts val="600"/>
              </a:spcBef>
              <a:buClr>
                <a:srgbClr val="9999FF"/>
              </a:buClr>
              <a:buNone/>
            </a:pPr>
            <a:r>
              <a:rPr lang="en-GB" altLang="en-US" sz="2400" dirty="0">
                <a:solidFill>
                  <a:schemeClr val="bg1"/>
                </a:solidFill>
              </a:rPr>
              <a:t> (para 10.18).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DFA3AC6B-4DB8-4691-94E9-CE411779A2B3}"/>
              </a:ext>
            </a:extLst>
          </p:cNvPr>
          <p:cNvSpPr>
            <a:spLocks noGrp="1" noChangeArrowheads="1"/>
          </p:cNvSpPr>
          <p:nvPr>
            <p:ph type="title"/>
          </p:nvPr>
        </p:nvSpPr>
        <p:spPr>
          <a:xfrm>
            <a:off x="0" y="598909"/>
            <a:ext cx="10001250" cy="795338"/>
          </a:xfrm>
        </p:spPr>
        <p:txBody>
          <a:bodyPr/>
          <a:lstStyle/>
          <a:p>
            <a:r>
              <a:rPr lang="en-GB" altLang="en-US" sz="3200" dirty="0">
                <a:solidFill>
                  <a:srgbClr val="FFFF00"/>
                </a:solidFill>
              </a:rPr>
              <a:t>Obligations in Selection 2. – Health Enquiries  </a:t>
            </a:r>
          </a:p>
        </p:txBody>
      </p:sp>
      <p:sp>
        <p:nvSpPr>
          <p:cNvPr id="32771" name="Content Placeholder 2">
            <a:extLst>
              <a:ext uri="{FF2B5EF4-FFF2-40B4-BE49-F238E27FC236}">
                <a16:creationId xmlns:a16="http://schemas.microsoft.com/office/drawing/2014/main" id="{D87A0A26-35E1-46A1-8150-032D63BA4576}"/>
              </a:ext>
            </a:extLst>
          </p:cNvPr>
          <p:cNvSpPr>
            <a:spLocks noGrp="1" noChangeArrowheads="1"/>
          </p:cNvSpPr>
          <p:nvPr>
            <p:ph idx="1"/>
          </p:nvPr>
        </p:nvSpPr>
        <p:spPr>
          <a:xfrm>
            <a:off x="667543" y="1607021"/>
            <a:ext cx="8899525" cy="4320480"/>
          </a:xfrm>
        </p:spPr>
        <p:txBody>
          <a:bodyPr/>
          <a:lstStyle/>
          <a:p>
            <a:pPr marL="216000" indent="-216000">
              <a:spcBef>
                <a:spcPts val="1800"/>
              </a:spcBef>
              <a:buClr>
                <a:srgbClr val="9999FF"/>
              </a:buClr>
            </a:pPr>
            <a:r>
              <a:rPr lang="en-GB" altLang="en-US" sz="2400" dirty="0">
                <a:solidFill>
                  <a:srgbClr val="9999FF"/>
                </a:solidFill>
              </a:rPr>
              <a:t>With exception of enquiries to determine RAs, employers should not make enquiries about disability/health before job offer (para 10.10).</a:t>
            </a:r>
          </a:p>
          <a:p>
            <a:pPr marL="216000" indent="-216000">
              <a:spcBef>
                <a:spcPts val="1800"/>
              </a:spcBef>
              <a:buClr>
                <a:srgbClr val="9999FF"/>
              </a:buClr>
            </a:pPr>
            <a:r>
              <a:rPr lang="en-GB" altLang="en-US" sz="2400" dirty="0">
                <a:solidFill>
                  <a:schemeClr val="bg1"/>
                </a:solidFill>
              </a:rPr>
              <a:t>Information obtained for purpose of adjustments should.....be held separately &amp; not form any part of decision-making (para 10.29). </a:t>
            </a:r>
          </a:p>
          <a:p>
            <a:pPr marL="216000" indent="-216000">
              <a:spcBef>
                <a:spcPts val="1800"/>
              </a:spcBef>
              <a:buClr>
                <a:srgbClr val="9999FF"/>
              </a:buClr>
            </a:pPr>
            <a:r>
              <a:rPr lang="en-GB" altLang="en-US" sz="2400" dirty="0">
                <a:solidFill>
                  <a:schemeClr val="bg1"/>
                </a:solidFill>
              </a:rPr>
              <a:t>If disability voluntarily disclosed, must only ask further Qs about RAs required to carry out an intrinsic function of job (para 10.37) .</a:t>
            </a:r>
          </a:p>
          <a:p>
            <a:pPr marL="216000" indent="-216000">
              <a:spcBef>
                <a:spcPts val="1800"/>
              </a:spcBef>
              <a:buClr>
                <a:srgbClr val="9999FF"/>
              </a:buClr>
            </a:pPr>
            <a:r>
              <a:rPr lang="en-GB" altLang="en-US" sz="2400" dirty="0">
                <a:solidFill>
                  <a:schemeClr val="bg1"/>
                </a:solidFill>
              </a:rPr>
              <a:t>Job offers can be conditional on satisfactory responses to disability or health enquiries / checks but must not discriminate on that basis.</a:t>
            </a:r>
          </a:p>
          <a:p>
            <a:pPr marL="3543300" lvl="8" indent="0" algn="r">
              <a:spcBef>
                <a:spcPts val="600"/>
              </a:spcBef>
              <a:buClr>
                <a:srgbClr val="9999FF"/>
              </a:buClr>
              <a:buNone/>
            </a:pPr>
            <a:r>
              <a:rPr lang="en-GB" altLang="en-US" dirty="0">
                <a:solidFill>
                  <a:schemeClr val="bg1"/>
                </a:solidFill>
              </a:rPr>
              <a:t>(para 10.39) </a:t>
            </a:r>
          </a:p>
          <a:p>
            <a:pPr>
              <a:spcBef>
                <a:spcPts val="1200"/>
              </a:spcBef>
              <a:buClr>
                <a:srgbClr val="9999FF"/>
              </a:buClr>
            </a:pPr>
            <a:endParaRPr lang="en-GB" altLang="en-US" sz="24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3D19C-5640-6BB1-223E-B0D4388361F9}"/>
              </a:ext>
            </a:extLst>
          </p:cNvPr>
          <p:cNvSpPr>
            <a:spLocks noGrp="1"/>
          </p:cNvSpPr>
          <p:nvPr>
            <p:ph type="title"/>
          </p:nvPr>
        </p:nvSpPr>
        <p:spPr>
          <a:xfrm>
            <a:off x="-211286" y="454893"/>
            <a:ext cx="10001250" cy="795338"/>
          </a:xfrm>
        </p:spPr>
        <p:txBody>
          <a:bodyPr/>
          <a:lstStyle/>
          <a:p>
            <a:r>
              <a:rPr lang="en-GB" sz="3600" dirty="0">
                <a:solidFill>
                  <a:srgbClr val="FFFF00"/>
                </a:solidFill>
              </a:rPr>
              <a:t>Outline </a:t>
            </a:r>
          </a:p>
        </p:txBody>
      </p:sp>
      <p:sp>
        <p:nvSpPr>
          <p:cNvPr id="3" name="Content Placeholder 2">
            <a:extLst>
              <a:ext uri="{FF2B5EF4-FFF2-40B4-BE49-F238E27FC236}">
                <a16:creationId xmlns:a16="http://schemas.microsoft.com/office/drawing/2014/main" id="{FDDD1118-391D-4011-4758-19921C2735C8}"/>
              </a:ext>
            </a:extLst>
          </p:cNvPr>
          <p:cNvSpPr>
            <a:spLocks noGrp="1"/>
          </p:cNvSpPr>
          <p:nvPr>
            <p:ph idx="1"/>
          </p:nvPr>
        </p:nvSpPr>
        <p:spPr>
          <a:xfrm>
            <a:off x="760822" y="1290227"/>
            <a:ext cx="8712968" cy="4608511"/>
          </a:xfrm>
        </p:spPr>
        <p:txBody>
          <a:bodyPr/>
          <a:lstStyle/>
          <a:p>
            <a:pPr>
              <a:buClr>
                <a:srgbClr val="9999FF"/>
              </a:buClr>
            </a:pPr>
            <a:r>
              <a:rPr lang="en-GB" sz="2400" dirty="0">
                <a:solidFill>
                  <a:schemeClr val="bg1"/>
                </a:solidFill>
              </a:rPr>
              <a:t>Equality Act (</a:t>
            </a:r>
            <a:r>
              <a:rPr lang="en-GB" sz="2400" dirty="0" err="1">
                <a:solidFill>
                  <a:schemeClr val="bg1"/>
                </a:solidFill>
              </a:rPr>
              <a:t>EqA</a:t>
            </a:r>
            <a:r>
              <a:rPr lang="en-GB" sz="2400" dirty="0">
                <a:solidFill>
                  <a:schemeClr val="bg1"/>
                </a:solidFill>
              </a:rPr>
              <a:t>) definitions / forms of discrimination</a:t>
            </a:r>
          </a:p>
          <a:p>
            <a:pPr>
              <a:buClr>
                <a:srgbClr val="9999FF"/>
              </a:buClr>
            </a:pPr>
            <a:r>
              <a:rPr lang="en-GB" sz="2400" dirty="0">
                <a:solidFill>
                  <a:schemeClr val="bg1"/>
                </a:solidFill>
              </a:rPr>
              <a:t>Employers’ obligations (selection &amp; ongoing employment) </a:t>
            </a:r>
          </a:p>
          <a:p>
            <a:pPr>
              <a:buClr>
                <a:srgbClr val="9999FF"/>
              </a:buClr>
            </a:pPr>
            <a:r>
              <a:rPr lang="en-GB" sz="2400" dirty="0">
                <a:solidFill>
                  <a:schemeClr val="bg1"/>
                </a:solidFill>
              </a:rPr>
              <a:t>Examples: acquired (ABI) + developmental (ASD/dyslexia)</a:t>
            </a:r>
          </a:p>
          <a:p>
            <a:pPr>
              <a:buClr>
                <a:srgbClr val="9999FF"/>
              </a:buClr>
            </a:pPr>
            <a:r>
              <a:rPr lang="en-GB" sz="2400" dirty="0">
                <a:solidFill>
                  <a:schemeClr val="bg1"/>
                </a:solidFill>
              </a:rPr>
              <a:t>Float some draft conclusions + implications for VR</a:t>
            </a:r>
          </a:p>
          <a:p>
            <a:pPr>
              <a:buClr>
                <a:srgbClr val="9999FF"/>
              </a:buClr>
            </a:pPr>
            <a:r>
              <a:rPr lang="en-GB" sz="2400" dirty="0">
                <a:solidFill>
                  <a:schemeClr val="bg1"/>
                </a:solidFill>
              </a:rPr>
              <a:t>Key sources, other reading, references &amp; abbreviations. Rely on</a:t>
            </a:r>
          </a:p>
          <a:p>
            <a:pPr marL="0" indent="0">
              <a:buClr>
                <a:srgbClr val="9999FF"/>
              </a:buClr>
              <a:buNone/>
            </a:pPr>
            <a:r>
              <a:rPr lang="en-GB" sz="2400" dirty="0">
                <a:solidFill>
                  <a:schemeClr val="bg1"/>
                </a:solidFill>
              </a:rPr>
              <a:t>    </a:t>
            </a:r>
            <a:r>
              <a:rPr lang="en-GB" sz="2400" dirty="0" err="1">
                <a:solidFill>
                  <a:srgbClr val="9999FF"/>
                </a:solidFill>
              </a:rPr>
              <a:t>EqA</a:t>
            </a:r>
            <a:r>
              <a:rPr lang="en-GB" sz="2400" dirty="0">
                <a:solidFill>
                  <a:srgbClr val="9999FF"/>
                </a:solidFill>
              </a:rPr>
              <a:t> 2010 Employment Statutory Code of Practice (EHRC, 2011).</a:t>
            </a:r>
          </a:p>
          <a:p>
            <a:pPr marL="0" indent="-360000" algn="ctr">
              <a:spcBef>
                <a:spcPts val="1800"/>
              </a:spcBef>
              <a:buClr>
                <a:srgbClr val="9999FF"/>
              </a:buClr>
              <a:buNone/>
            </a:pPr>
            <a:r>
              <a:rPr lang="en-GB" sz="2400" dirty="0">
                <a:solidFill>
                  <a:srgbClr val="FFFF00"/>
                </a:solidFill>
              </a:rPr>
              <a:t>Personal views: no legal training, not legal advice. </a:t>
            </a:r>
          </a:p>
          <a:p>
            <a:pPr marL="0" indent="-360000">
              <a:spcBef>
                <a:spcPts val="1800"/>
              </a:spcBef>
              <a:buClr>
                <a:srgbClr val="9999FF"/>
              </a:buClr>
              <a:buNone/>
            </a:pPr>
            <a:r>
              <a:rPr lang="en-GB" sz="2400" dirty="0">
                <a:solidFill>
                  <a:srgbClr val="9999FF"/>
                </a:solidFill>
              </a:rPr>
              <a:t>Primary concerns: unfulfilled work potential + psychological impact</a:t>
            </a:r>
            <a:endParaRPr lang="en-GB" sz="2400" dirty="0">
              <a:solidFill>
                <a:schemeClr val="bg1"/>
              </a:solidFill>
            </a:endParaRPr>
          </a:p>
        </p:txBody>
      </p:sp>
    </p:spTree>
    <p:extLst>
      <p:ext uri="{BB962C8B-B14F-4D97-AF65-F5344CB8AC3E}">
        <p14:creationId xmlns:p14="http://schemas.microsoft.com/office/powerpoint/2010/main" val="281773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76B328D4-FE89-439B-B3C5-28283AB9D2B6}"/>
              </a:ext>
            </a:extLst>
          </p:cNvPr>
          <p:cNvSpPr>
            <a:spLocks noGrp="1" noChangeArrowheads="1"/>
          </p:cNvSpPr>
          <p:nvPr>
            <p:ph type="title"/>
          </p:nvPr>
        </p:nvSpPr>
        <p:spPr>
          <a:xfrm>
            <a:off x="115885" y="523651"/>
            <a:ext cx="10001250" cy="795338"/>
          </a:xfrm>
        </p:spPr>
        <p:txBody>
          <a:bodyPr/>
          <a:lstStyle/>
          <a:p>
            <a:r>
              <a:rPr lang="en-GB" altLang="en-US" sz="3200" dirty="0">
                <a:solidFill>
                  <a:srgbClr val="FFFF00"/>
                </a:solidFill>
              </a:rPr>
              <a:t>Obligations of employers to employees 1</a:t>
            </a:r>
          </a:p>
        </p:txBody>
      </p:sp>
      <p:sp>
        <p:nvSpPr>
          <p:cNvPr id="35843" name="Content Placeholder 2">
            <a:extLst>
              <a:ext uri="{FF2B5EF4-FFF2-40B4-BE49-F238E27FC236}">
                <a16:creationId xmlns:a16="http://schemas.microsoft.com/office/drawing/2014/main" id="{940CB1F5-A15F-4BF4-8054-118CEFB683E6}"/>
              </a:ext>
            </a:extLst>
          </p:cNvPr>
          <p:cNvSpPr>
            <a:spLocks noGrp="1" noChangeArrowheads="1"/>
          </p:cNvSpPr>
          <p:nvPr>
            <p:ph idx="1"/>
          </p:nvPr>
        </p:nvSpPr>
        <p:spPr>
          <a:xfrm>
            <a:off x="622978" y="1390997"/>
            <a:ext cx="8987063" cy="4608512"/>
          </a:xfrm>
        </p:spPr>
        <p:txBody>
          <a:bodyPr/>
          <a:lstStyle/>
          <a:p>
            <a:pPr marL="0" indent="0">
              <a:spcBef>
                <a:spcPts val="1200"/>
              </a:spcBef>
              <a:buClr>
                <a:srgbClr val="9999FF"/>
              </a:buClr>
              <a:buNone/>
            </a:pPr>
            <a:r>
              <a:rPr lang="en-GB" altLang="en-US" sz="2800" dirty="0">
                <a:solidFill>
                  <a:srgbClr val="9999FF"/>
                </a:solidFill>
              </a:rPr>
              <a:t>Must not discriminate against employee with disability in:</a:t>
            </a:r>
          </a:p>
          <a:p>
            <a:pPr>
              <a:spcBef>
                <a:spcPts val="0"/>
              </a:spcBef>
              <a:buClr>
                <a:srgbClr val="9999FF"/>
              </a:buClr>
            </a:pPr>
            <a:r>
              <a:rPr lang="en-GB" altLang="en-US" sz="2400" dirty="0">
                <a:solidFill>
                  <a:schemeClr val="bg1"/>
                </a:solidFill>
              </a:rPr>
              <a:t>Terms of employment: pay, hours, bonuses, pensions, sickness, leave</a:t>
            </a:r>
          </a:p>
          <a:p>
            <a:pPr>
              <a:spcBef>
                <a:spcPts val="0"/>
              </a:spcBef>
              <a:buClr>
                <a:srgbClr val="9999FF"/>
              </a:buClr>
            </a:pPr>
            <a:r>
              <a:rPr lang="en-GB" altLang="en-US" sz="2400" dirty="0">
                <a:solidFill>
                  <a:schemeClr val="bg1"/>
                </a:solidFill>
              </a:rPr>
              <a:t>Access to opportunities (i.e. promotion, transfer, training etc.) </a:t>
            </a:r>
          </a:p>
          <a:p>
            <a:pPr>
              <a:spcBef>
                <a:spcPts val="0"/>
              </a:spcBef>
              <a:buClr>
                <a:srgbClr val="9999FF"/>
              </a:buClr>
            </a:pPr>
            <a:r>
              <a:rPr lang="en-GB" altLang="en-US" sz="2400" dirty="0">
                <a:solidFill>
                  <a:schemeClr val="bg1"/>
                </a:solidFill>
              </a:rPr>
              <a:t>Dismissal; or any other detriment                      (para 10.11-10.17).</a:t>
            </a:r>
          </a:p>
          <a:p>
            <a:pPr marL="0" lvl="1" indent="0">
              <a:spcBef>
                <a:spcPts val="1800"/>
              </a:spcBef>
              <a:buClr>
                <a:srgbClr val="9999FF"/>
              </a:buClr>
              <a:buNone/>
            </a:pPr>
            <a:r>
              <a:rPr lang="en-GB" altLang="en-US" sz="2400" dirty="0">
                <a:solidFill>
                  <a:srgbClr val="9999FF"/>
                </a:solidFill>
              </a:rPr>
              <a:t>Policies &amp; procedures may need to be amended </a:t>
            </a:r>
            <a:r>
              <a:rPr lang="en-GB" altLang="en-US" sz="2400" dirty="0">
                <a:solidFill>
                  <a:schemeClr val="bg1"/>
                </a:solidFill>
              </a:rPr>
              <a:t>to ensure employees with a disability are not put at a substantial disadvantage. </a:t>
            </a:r>
          </a:p>
          <a:p>
            <a:pPr marL="0" indent="0">
              <a:spcBef>
                <a:spcPts val="1200"/>
              </a:spcBef>
              <a:buClr>
                <a:srgbClr val="9999FF"/>
              </a:buClr>
              <a:buNone/>
            </a:pPr>
            <a:r>
              <a:rPr lang="en-GB" altLang="en-US" sz="2400" dirty="0">
                <a:solidFill>
                  <a:schemeClr val="bg1"/>
                </a:solidFill>
              </a:rPr>
              <a:t>Duty to make RAs applies to all stages of employment and </a:t>
            </a:r>
            <a:r>
              <a:rPr lang="en-GB" altLang="en-US" sz="2400" dirty="0">
                <a:solidFill>
                  <a:srgbClr val="9999FF"/>
                </a:solidFill>
              </a:rPr>
              <a:t>should be implemented in a timely fashion </a:t>
            </a:r>
            <a:r>
              <a:rPr lang="en-GB" altLang="en-US" sz="2400" dirty="0">
                <a:solidFill>
                  <a:schemeClr val="bg1"/>
                </a:solidFill>
              </a:rPr>
              <a:t>(para 6.32).  </a:t>
            </a:r>
          </a:p>
          <a:p>
            <a:pPr marL="0" indent="0">
              <a:spcBef>
                <a:spcPts val="1200"/>
              </a:spcBef>
              <a:buClr>
                <a:srgbClr val="9999FF"/>
              </a:buClr>
              <a:buNone/>
            </a:pPr>
            <a:r>
              <a:rPr lang="en-GB" altLang="en-US" sz="2400" dirty="0">
                <a:solidFill>
                  <a:schemeClr val="bg1"/>
                </a:solidFill>
              </a:rPr>
              <a:t>Some RA require cooperation of co-workers. </a:t>
            </a:r>
            <a:r>
              <a:rPr lang="en-GB" altLang="en-US" sz="2400" dirty="0">
                <a:solidFill>
                  <a:srgbClr val="9999FF"/>
                </a:solidFill>
              </a:rPr>
              <a:t>If staff obstructive or unhelpful employer expected to deal with this appropriately </a:t>
            </a:r>
            <a:r>
              <a:rPr lang="en-GB" altLang="en-US" sz="2200" dirty="0">
                <a:solidFill>
                  <a:schemeClr val="bg1"/>
                </a:solidFill>
              </a:rPr>
              <a:t>(para 6.35). </a:t>
            </a:r>
          </a:p>
          <a:p>
            <a:pPr marL="0" indent="0">
              <a:spcBef>
                <a:spcPts val="1200"/>
              </a:spcBef>
              <a:buClr>
                <a:srgbClr val="9999FF"/>
              </a:buClr>
              <a:buNone/>
            </a:pPr>
            <a:endParaRPr lang="en-GB" altLang="en-US" sz="2400"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18F2C84F-5FFA-401F-97A9-871FBF4CB14C}"/>
              </a:ext>
            </a:extLst>
          </p:cNvPr>
          <p:cNvSpPr>
            <a:spLocks noGrp="1" noChangeArrowheads="1"/>
          </p:cNvSpPr>
          <p:nvPr>
            <p:ph type="title"/>
          </p:nvPr>
        </p:nvSpPr>
        <p:spPr>
          <a:xfrm>
            <a:off x="0" y="521696"/>
            <a:ext cx="10001250" cy="795337"/>
          </a:xfrm>
        </p:spPr>
        <p:txBody>
          <a:bodyPr/>
          <a:lstStyle/>
          <a:p>
            <a:r>
              <a:rPr lang="en-GB" altLang="en-US" sz="2800" dirty="0">
                <a:solidFill>
                  <a:srgbClr val="FFFF00"/>
                </a:solidFill>
                <a:latin typeface="Arial" panose="020B0604020202020204" pitchFamily="34" charset="0"/>
                <a:cs typeface="Arial" panose="020B0604020202020204" pitchFamily="34" charset="0"/>
              </a:rPr>
              <a:t>Obligations to employees 2a – Reasonable Steps  </a:t>
            </a:r>
            <a:endParaRPr lang="en-US" altLang="en-US" sz="2800" dirty="0">
              <a:solidFill>
                <a:srgbClr val="FFFF00"/>
              </a:solidFill>
              <a:latin typeface="Arial" panose="020B0604020202020204" pitchFamily="34" charset="0"/>
              <a:cs typeface="Arial" panose="020B0604020202020204" pitchFamily="34" charset="0"/>
            </a:endParaRPr>
          </a:p>
        </p:txBody>
      </p:sp>
      <p:sp>
        <p:nvSpPr>
          <p:cNvPr id="7171" name="Content Placeholder 2">
            <a:extLst>
              <a:ext uri="{FF2B5EF4-FFF2-40B4-BE49-F238E27FC236}">
                <a16:creationId xmlns:a16="http://schemas.microsoft.com/office/drawing/2014/main" id="{018AB06F-C1B1-4DF4-AD6E-ABBC2A29A401}"/>
              </a:ext>
            </a:extLst>
          </p:cNvPr>
          <p:cNvSpPr>
            <a:spLocks noGrp="1"/>
          </p:cNvSpPr>
          <p:nvPr>
            <p:ph idx="1"/>
          </p:nvPr>
        </p:nvSpPr>
        <p:spPr>
          <a:xfrm>
            <a:off x="940842" y="1379542"/>
            <a:ext cx="8756650" cy="5184775"/>
          </a:xfrm>
        </p:spPr>
        <p:txBody>
          <a:bodyPr/>
          <a:lstStyle/>
          <a:p>
            <a:pPr marL="0" indent="0">
              <a:buClr>
                <a:srgbClr val="C00000"/>
              </a:buClr>
              <a:buFontTx/>
              <a:buNone/>
              <a:defRPr/>
            </a:pPr>
            <a:r>
              <a:rPr lang="en-GB" altLang="en-US" sz="2400" dirty="0">
                <a:solidFill>
                  <a:schemeClr val="bg1"/>
                </a:solidFill>
                <a:latin typeface="Arial" panose="020B0604020202020204" pitchFamily="34" charset="0"/>
                <a:cs typeface="Arial" panose="020B0604020202020204" pitchFamily="34" charset="0"/>
              </a:rPr>
              <a:t>Examples of steps it might be reasonable to take include: </a:t>
            </a:r>
          </a:p>
          <a:p>
            <a:pPr>
              <a:spcBef>
                <a:spcPts val="1800"/>
              </a:spcBef>
              <a:buClr>
                <a:srgbClr val="C00000"/>
              </a:buClr>
              <a:defRPr/>
            </a:pPr>
            <a:r>
              <a:rPr lang="en-GB" altLang="en-US" sz="2400" dirty="0">
                <a:solidFill>
                  <a:schemeClr val="bg1"/>
                </a:solidFill>
                <a:latin typeface="Arial" panose="020B0604020202020204" pitchFamily="34" charset="0"/>
                <a:cs typeface="Arial" panose="020B0604020202020204" pitchFamily="34" charset="0"/>
              </a:rPr>
              <a:t>Making adjustments to premises</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Providing information in accessible formats</a:t>
            </a:r>
          </a:p>
          <a:p>
            <a:pPr>
              <a:buClr>
                <a:srgbClr val="C00000"/>
              </a:buClr>
              <a:defRPr/>
            </a:pPr>
            <a:r>
              <a:rPr lang="en-GB" altLang="en-US" sz="2400" dirty="0">
                <a:solidFill>
                  <a:srgbClr val="9999FF"/>
                </a:solidFill>
                <a:latin typeface="Arial" panose="020B0604020202020204" pitchFamily="34" charset="0"/>
                <a:cs typeface="Arial" panose="020B0604020202020204" pitchFamily="34" charset="0"/>
              </a:rPr>
              <a:t>Allocating some duties to another worker</a:t>
            </a:r>
          </a:p>
          <a:p>
            <a:pPr>
              <a:buClr>
                <a:srgbClr val="C00000"/>
              </a:buClr>
              <a:defRPr/>
            </a:pPr>
            <a:r>
              <a:rPr lang="en-GB" altLang="en-US" sz="2400" dirty="0">
                <a:solidFill>
                  <a:srgbClr val="9999FF"/>
                </a:solidFill>
                <a:latin typeface="Arial" panose="020B0604020202020204" pitchFamily="34" charset="0"/>
                <a:cs typeface="Arial" panose="020B0604020202020204" pitchFamily="34" charset="0"/>
              </a:rPr>
              <a:t>Altering hours of work or training</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Transferring worker to fill an existing vacancy</a:t>
            </a:r>
          </a:p>
          <a:p>
            <a:pPr>
              <a:buClr>
                <a:srgbClr val="C00000"/>
              </a:buClr>
              <a:defRPr/>
            </a:pPr>
            <a:r>
              <a:rPr lang="en-GB" altLang="en-US" sz="2400" dirty="0">
                <a:solidFill>
                  <a:srgbClr val="9999FF"/>
                </a:solidFill>
                <a:latin typeface="Arial" panose="020B0604020202020204" pitchFamily="34" charset="0"/>
                <a:cs typeface="Arial" panose="020B0604020202020204" pitchFamily="34" charset="0"/>
              </a:rPr>
              <a:t>Assignment to different place of work and/or home-working</a:t>
            </a:r>
          </a:p>
          <a:p>
            <a:pPr>
              <a:buClr>
                <a:srgbClr val="C00000"/>
              </a:buClr>
              <a:defRPr/>
            </a:pPr>
            <a:r>
              <a:rPr lang="en-GB" altLang="en-US" sz="2400" dirty="0">
                <a:solidFill>
                  <a:srgbClr val="9999FF"/>
                </a:solidFill>
                <a:latin typeface="Arial" panose="020B0604020202020204" pitchFamily="34" charset="0"/>
                <a:cs typeface="Arial" panose="020B0604020202020204" pitchFamily="34" charset="0"/>
              </a:rPr>
              <a:t>Allowing absence from work to attend for rehabilitation, assessment or treatment</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Training or mentoring (for person or others)</a:t>
            </a:r>
          </a:p>
          <a:p>
            <a:pPr marL="0" indent="0">
              <a:buClr>
                <a:srgbClr val="C00000"/>
              </a:buClr>
              <a:buNone/>
              <a:defRPr/>
            </a:pPr>
            <a:r>
              <a:rPr lang="en-GB" altLang="en-US" sz="2400" dirty="0">
                <a:solidFill>
                  <a:srgbClr val="FFFF00"/>
                </a:solidFill>
                <a:latin typeface="Arial" panose="020B0604020202020204" pitchFamily="34" charset="0"/>
                <a:cs typeface="Arial" panose="020B0604020202020204" pitchFamily="34" charset="0"/>
              </a:rPr>
              <a:t>                                                                                    ..… cont.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9382F42D-BE07-4E67-9CDB-870870FFA598}"/>
              </a:ext>
            </a:extLst>
          </p:cNvPr>
          <p:cNvSpPr>
            <a:spLocks noGrp="1" noChangeArrowheads="1"/>
          </p:cNvSpPr>
          <p:nvPr>
            <p:ph type="title"/>
          </p:nvPr>
        </p:nvSpPr>
        <p:spPr>
          <a:xfrm>
            <a:off x="116681" y="614363"/>
            <a:ext cx="10001250" cy="795337"/>
          </a:xfrm>
        </p:spPr>
        <p:txBody>
          <a:bodyPr/>
          <a:lstStyle/>
          <a:p>
            <a:r>
              <a:rPr lang="en-GB" altLang="en-US" sz="3200" dirty="0">
                <a:solidFill>
                  <a:srgbClr val="FFFF00"/>
                </a:solidFill>
              </a:rPr>
              <a:t>…cont. Examples of Reasonable Steps 2b</a:t>
            </a:r>
            <a:endParaRPr lang="en-US" altLang="en-US" sz="3200" dirty="0">
              <a:solidFill>
                <a:srgbClr val="FFFF00"/>
              </a:solidFill>
            </a:endParaRPr>
          </a:p>
        </p:txBody>
      </p:sp>
      <p:sp>
        <p:nvSpPr>
          <p:cNvPr id="10243" name="Content Placeholder 2">
            <a:extLst>
              <a:ext uri="{FF2B5EF4-FFF2-40B4-BE49-F238E27FC236}">
                <a16:creationId xmlns:a16="http://schemas.microsoft.com/office/drawing/2014/main" id="{D1622425-483E-476E-9F12-E131B498A028}"/>
              </a:ext>
            </a:extLst>
          </p:cNvPr>
          <p:cNvSpPr>
            <a:spLocks noGrp="1"/>
          </p:cNvSpPr>
          <p:nvPr>
            <p:ph idx="1"/>
          </p:nvPr>
        </p:nvSpPr>
        <p:spPr>
          <a:xfrm>
            <a:off x="868834" y="1463005"/>
            <a:ext cx="8899525" cy="4895850"/>
          </a:xfrm>
        </p:spPr>
        <p:txBody>
          <a:bodyPr/>
          <a:lstStyle/>
          <a:p>
            <a:pPr>
              <a:buClr>
                <a:srgbClr val="C00000"/>
              </a:buClr>
              <a:defRPr/>
            </a:pPr>
            <a:r>
              <a:rPr lang="en-GB" altLang="en-US" sz="2400" dirty="0">
                <a:solidFill>
                  <a:srgbClr val="9999FF"/>
                </a:solidFill>
                <a:latin typeface="Arial" charset="0"/>
                <a:cs typeface="Arial" charset="0"/>
              </a:rPr>
              <a:t>Acquiring or modifying equipment</a:t>
            </a:r>
          </a:p>
          <a:p>
            <a:pPr>
              <a:buClr>
                <a:srgbClr val="C00000"/>
              </a:buClr>
              <a:defRPr/>
            </a:pPr>
            <a:r>
              <a:rPr lang="en-GB" altLang="en-US" sz="2400" dirty="0">
                <a:solidFill>
                  <a:srgbClr val="9999FF"/>
                </a:solidFill>
                <a:latin typeface="Arial" charset="0"/>
                <a:cs typeface="Arial" charset="0"/>
              </a:rPr>
              <a:t>Modifying procedures for testing or assessment</a:t>
            </a:r>
          </a:p>
          <a:p>
            <a:pPr>
              <a:buClr>
                <a:srgbClr val="C00000"/>
              </a:buClr>
              <a:defRPr/>
            </a:pPr>
            <a:r>
              <a:rPr lang="en-GB" altLang="en-US" sz="2400" dirty="0">
                <a:solidFill>
                  <a:srgbClr val="9999FF"/>
                </a:solidFill>
                <a:latin typeface="Arial" charset="0"/>
                <a:cs typeface="Arial" charset="0"/>
              </a:rPr>
              <a:t>Providing a reader or interpreter</a:t>
            </a:r>
          </a:p>
          <a:p>
            <a:pPr>
              <a:buClr>
                <a:srgbClr val="C00000"/>
              </a:buClr>
              <a:defRPr/>
            </a:pPr>
            <a:r>
              <a:rPr lang="en-GB" altLang="en-US" sz="2400" dirty="0">
                <a:solidFill>
                  <a:schemeClr val="bg1"/>
                </a:solidFill>
                <a:latin typeface="Arial" charset="0"/>
                <a:cs typeface="Arial" charset="0"/>
              </a:rPr>
              <a:t>Providing supervision or other support</a:t>
            </a:r>
          </a:p>
          <a:p>
            <a:pPr>
              <a:buClr>
                <a:srgbClr val="C00000"/>
              </a:buClr>
              <a:defRPr/>
            </a:pPr>
            <a:r>
              <a:rPr lang="en-GB" altLang="en-US" sz="2400" dirty="0">
                <a:solidFill>
                  <a:srgbClr val="9999FF"/>
                </a:solidFill>
                <a:latin typeface="Arial" charset="0"/>
                <a:cs typeface="Arial" charset="0"/>
              </a:rPr>
              <a:t>Allowing a disabled worker to take period of disability leave</a:t>
            </a:r>
          </a:p>
          <a:p>
            <a:pPr>
              <a:buClr>
                <a:srgbClr val="C00000"/>
              </a:buClr>
              <a:defRPr/>
            </a:pPr>
            <a:r>
              <a:rPr lang="en-GB" altLang="en-US" sz="2400" dirty="0">
                <a:solidFill>
                  <a:schemeClr val="bg1"/>
                </a:solidFill>
                <a:latin typeface="Arial" charset="0"/>
                <a:cs typeface="Arial" charset="0"/>
              </a:rPr>
              <a:t>Participating in supported employment schemes</a:t>
            </a:r>
          </a:p>
          <a:p>
            <a:pPr>
              <a:buClr>
                <a:srgbClr val="C00000"/>
              </a:buClr>
              <a:defRPr/>
            </a:pPr>
            <a:r>
              <a:rPr lang="en-GB" altLang="en-US" sz="2400" dirty="0">
                <a:solidFill>
                  <a:srgbClr val="9999FF"/>
                </a:solidFill>
                <a:latin typeface="Arial" charset="0"/>
                <a:cs typeface="Arial" charset="0"/>
              </a:rPr>
              <a:t>Employing a support worker to assist a disabled worker</a:t>
            </a:r>
          </a:p>
          <a:p>
            <a:pPr>
              <a:buClr>
                <a:srgbClr val="C00000"/>
              </a:buClr>
              <a:defRPr/>
            </a:pPr>
            <a:r>
              <a:rPr lang="en-GB" altLang="en-US" sz="2400" dirty="0">
                <a:solidFill>
                  <a:srgbClr val="9999FF"/>
                </a:solidFill>
                <a:latin typeface="Arial" charset="0"/>
                <a:cs typeface="Arial" charset="0"/>
              </a:rPr>
              <a:t>Modifying disciplinary or grievance procedures</a:t>
            </a:r>
          </a:p>
          <a:p>
            <a:pPr>
              <a:buClr>
                <a:srgbClr val="C00000"/>
              </a:buClr>
              <a:defRPr/>
            </a:pPr>
            <a:r>
              <a:rPr lang="en-GB" altLang="en-US" sz="2400" dirty="0">
                <a:solidFill>
                  <a:schemeClr val="bg1"/>
                </a:solidFill>
                <a:latin typeface="Arial" charset="0"/>
                <a:cs typeface="Arial" charset="0"/>
              </a:rPr>
              <a:t>Adjusting redundancy selection criteria</a:t>
            </a:r>
          </a:p>
          <a:p>
            <a:pPr>
              <a:buClr>
                <a:srgbClr val="C00000"/>
              </a:buClr>
              <a:defRPr/>
            </a:pPr>
            <a:r>
              <a:rPr lang="en-GB" altLang="en-US" sz="2400" dirty="0">
                <a:solidFill>
                  <a:schemeClr val="bg1"/>
                </a:solidFill>
                <a:latin typeface="Arial" charset="0"/>
                <a:cs typeface="Arial" charset="0"/>
              </a:rPr>
              <a:t>Modifying performance-related pay arrangements</a:t>
            </a:r>
          </a:p>
          <a:p>
            <a:pPr marL="0" indent="0" algn="ctr">
              <a:spcBef>
                <a:spcPts val="1200"/>
              </a:spcBef>
              <a:buFontTx/>
              <a:buNone/>
              <a:defRPr/>
            </a:pPr>
            <a:r>
              <a:rPr lang="en-US" altLang="en-US" sz="2400" dirty="0">
                <a:solidFill>
                  <a:srgbClr val="FFFF00"/>
                </a:solidFill>
                <a:latin typeface="Arial" charset="0"/>
                <a:cs typeface="Arial" charset="0"/>
              </a:rPr>
              <a:t>                                                                   </a:t>
            </a:r>
            <a:r>
              <a:rPr lang="en-US" altLang="en-US" sz="2000" dirty="0">
                <a:solidFill>
                  <a:schemeClr val="bg1"/>
                </a:solidFill>
                <a:latin typeface="Arial" charset="0"/>
                <a:cs typeface="Arial" charset="0"/>
              </a:rPr>
              <a:t>(para 6.33)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F82CE-2FC9-4335-AE88-C1D0CC789448}"/>
              </a:ext>
            </a:extLst>
          </p:cNvPr>
          <p:cNvSpPr>
            <a:spLocks noGrp="1"/>
          </p:cNvSpPr>
          <p:nvPr>
            <p:ph type="title"/>
          </p:nvPr>
        </p:nvSpPr>
        <p:spPr>
          <a:xfrm>
            <a:off x="116679" y="531438"/>
            <a:ext cx="10001250" cy="795338"/>
          </a:xfrm>
        </p:spPr>
        <p:txBody>
          <a:bodyPr/>
          <a:lstStyle/>
          <a:p>
            <a:r>
              <a:rPr lang="en-GB" sz="3200" dirty="0">
                <a:solidFill>
                  <a:srgbClr val="FFFF00"/>
                </a:solidFill>
              </a:rPr>
              <a:t>ABI examples of discrimination 1. </a:t>
            </a:r>
          </a:p>
        </p:txBody>
      </p:sp>
      <p:sp>
        <p:nvSpPr>
          <p:cNvPr id="3" name="Content Placeholder 2">
            <a:extLst>
              <a:ext uri="{FF2B5EF4-FFF2-40B4-BE49-F238E27FC236}">
                <a16:creationId xmlns:a16="http://schemas.microsoft.com/office/drawing/2014/main" id="{1805EDD4-DFB0-4E17-AF79-4E74B8D513A6}"/>
              </a:ext>
            </a:extLst>
          </p:cNvPr>
          <p:cNvSpPr>
            <a:spLocks noGrp="1"/>
          </p:cNvSpPr>
          <p:nvPr>
            <p:ph idx="1"/>
          </p:nvPr>
        </p:nvSpPr>
        <p:spPr>
          <a:xfrm>
            <a:off x="667541" y="1427002"/>
            <a:ext cx="8899525" cy="4248469"/>
          </a:xfrm>
        </p:spPr>
        <p:txBody>
          <a:bodyPr/>
          <a:lstStyle/>
          <a:p>
            <a:pPr>
              <a:buClr>
                <a:srgbClr val="9999FF"/>
              </a:buClr>
            </a:pPr>
            <a:r>
              <a:rPr lang="en-GB" sz="2400" dirty="0">
                <a:solidFill>
                  <a:schemeClr val="bg1"/>
                </a:solidFill>
              </a:rPr>
              <a:t>Told by senior executive would not employ anyone with ABI ! </a:t>
            </a:r>
          </a:p>
          <a:p>
            <a:pPr>
              <a:buClr>
                <a:srgbClr val="9999FF"/>
              </a:buClr>
            </a:pPr>
            <a:r>
              <a:rPr lang="en-GB" sz="2400" dirty="0">
                <a:solidFill>
                  <a:schemeClr val="bg1"/>
                </a:solidFill>
              </a:rPr>
              <a:t>Voluntary work enquiry - told ‘we’ve already got one of those’!  </a:t>
            </a:r>
          </a:p>
          <a:p>
            <a:pPr>
              <a:buClr>
                <a:srgbClr val="9999FF"/>
              </a:buClr>
            </a:pPr>
            <a:r>
              <a:rPr lang="en-GB" sz="2400" dirty="0">
                <a:solidFill>
                  <a:schemeClr val="bg1"/>
                </a:solidFill>
              </a:rPr>
              <a:t>Work experience: H&amp;S “too risky”, without any discussion of RA.  </a:t>
            </a:r>
          </a:p>
          <a:p>
            <a:pPr>
              <a:buClr>
                <a:srgbClr val="9999FF"/>
              </a:buClr>
            </a:pPr>
            <a:r>
              <a:rPr lang="en-GB" sz="2400" dirty="0">
                <a:solidFill>
                  <a:schemeClr val="bg1"/>
                </a:solidFill>
              </a:rPr>
              <a:t>Clients offered a salary below minimum wage </a:t>
            </a:r>
          </a:p>
          <a:p>
            <a:pPr>
              <a:buClr>
                <a:srgbClr val="9999FF"/>
              </a:buClr>
            </a:pPr>
            <a:r>
              <a:rPr lang="en-GB" sz="2400" dirty="0">
                <a:solidFill>
                  <a:schemeClr val="bg1"/>
                </a:solidFill>
              </a:rPr>
              <a:t>Ignoring advice on permitted earnings rules &gt; risking benefits</a:t>
            </a:r>
          </a:p>
          <a:p>
            <a:pPr>
              <a:buClr>
                <a:srgbClr val="9999FF"/>
              </a:buClr>
            </a:pPr>
            <a:r>
              <a:rPr lang="en-GB" sz="2400" dirty="0">
                <a:solidFill>
                  <a:schemeClr val="bg1"/>
                </a:solidFill>
              </a:rPr>
              <a:t>Former Two Tick employer - meet minimum criteria - no interview.  </a:t>
            </a:r>
          </a:p>
          <a:p>
            <a:pPr>
              <a:spcBef>
                <a:spcPts val="600"/>
              </a:spcBef>
              <a:buClr>
                <a:srgbClr val="9999FF"/>
              </a:buClr>
            </a:pPr>
            <a:r>
              <a:rPr lang="en-GB" sz="2400" dirty="0">
                <a:solidFill>
                  <a:schemeClr val="bg1"/>
                </a:solidFill>
              </a:rPr>
              <a:t>Follow-up enquiries often ignored or dismissed. </a:t>
            </a:r>
            <a:r>
              <a:rPr lang="en-GB" sz="2400" dirty="0">
                <a:solidFill>
                  <a:srgbClr val="9999FF"/>
                </a:solidFill>
              </a:rPr>
              <a:t> </a:t>
            </a:r>
          </a:p>
          <a:p>
            <a:pPr>
              <a:spcBef>
                <a:spcPts val="600"/>
              </a:spcBef>
              <a:buClr>
                <a:srgbClr val="9999FF"/>
              </a:buClr>
              <a:buFont typeface="Times New Roman" panose="02020603050405020304" pitchFamily="18" charset="0"/>
              <a:buChar char="+"/>
            </a:pPr>
            <a:r>
              <a:rPr lang="en-GB" sz="2400" dirty="0">
                <a:solidFill>
                  <a:srgbClr val="9999FF"/>
                </a:solidFill>
              </a:rPr>
              <a:t>NHS job specs still require car driving just to travel between sites</a:t>
            </a:r>
          </a:p>
          <a:p>
            <a:pPr>
              <a:spcBef>
                <a:spcPts val="600"/>
              </a:spcBef>
              <a:buClr>
                <a:srgbClr val="9999FF"/>
              </a:buClr>
              <a:buFont typeface="Times New Roman" panose="02020603050405020304" pitchFamily="18" charset="0"/>
              <a:buChar char="+"/>
            </a:pPr>
            <a:r>
              <a:rPr lang="en-GB" sz="2400" dirty="0">
                <a:solidFill>
                  <a:srgbClr val="9999FF"/>
                </a:solidFill>
              </a:rPr>
              <a:t>Adjustment requests ignored (e.g. for a year by 3 managers)</a:t>
            </a:r>
          </a:p>
          <a:p>
            <a:pPr marL="0" indent="0" algn="r">
              <a:spcBef>
                <a:spcPts val="600"/>
              </a:spcBef>
              <a:buClr>
                <a:srgbClr val="9999FF"/>
              </a:buClr>
              <a:buNone/>
            </a:pPr>
            <a:r>
              <a:rPr lang="en-GB" sz="2400" dirty="0">
                <a:solidFill>
                  <a:srgbClr val="FFFF00"/>
                </a:solidFill>
              </a:rPr>
              <a:t>…. Cont. </a:t>
            </a:r>
          </a:p>
        </p:txBody>
      </p:sp>
    </p:spTree>
    <p:extLst>
      <p:ext uri="{BB962C8B-B14F-4D97-AF65-F5344CB8AC3E}">
        <p14:creationId xmlns:p14="http://schemas.microsoft.com/office/powerpoint/2010/main" val="628869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74291-E7FF-426E-9099-AA0B2CA6D480}"/>
              </a:ext>
            </a:extLst>
          </p:cNvPr>
          <p:cNvSpPr>
            <a:spLocks noGrp="1"/>
          </p:cNvSpPr>
          <p:nvPr>
            <p:ph type="title"/>
          </p:nvPr>
        </p:nvSpPr>
        <p:spPr>
          <a:xfrm>
            <a:off x="233363" y="454893"/>
            <a:ext cx="10001250" cy="795338"/>
          </a:xfrm>
        </p:spPr>
        <p:txBody>
          <a:bodyPr/>
          <a:lstStyle/>
          <a:p>
            <a:r>
              <a:rPr lang="en-GB" sz="3600" dirty="0">
                <a:solidFill>
                  <a:srgbClr val="FFFF00"/>
                </a:solidFill>
              </a:rPr>
              <a:t>ABI examples of discrimination 2.</a:t>
            </a:r>
          </a:p>
        </p:txBody>
      </p:sp>
      <p:sp>
        <p:nvSpPr>
          <p:cNvPr id="3" name="Content Placeholder 2">
            <a:extLst>
              <a:ext uri="{FF2B5EF4-FFF2-40B4-BE49-F238E27FC236}">
                <a16:creationId xmlns:a16="http://schemas.microsoft.com/office/drawing/2014/main" id="{D275D51D-0149-47CC-AC32-50C4A31A319A}"/>
              </a:ext>
            </a:extLst>
          </p:cNvPr>
          <p:cNvSpPr>
            <a:spLocks noGrp="1"/>
          </p:cNvSpPr>
          <p:nvPr>
            <p:ph idx="1"/>
          </p:nvPr>
        </p:nvSpPr>
        <p:spPr>
          <a:xfrm>
            <a:off x="877504" y="1390997"/>
            <a:ext cx="8712968" cy="4536504"/>
          </a:xfrm>
        </p:spPr>
        <p:txBody>
          <a:bodyPr/>
          <a:lstStyle/>
          <a:p>
            <a:pPr>
              <a:buClr>
                <a:srgbClr val="9999FF"/>
              </a:buClr>
            </a:pPr>
            <a:r>
              <a:rPr lang="en-GB" sz="2400" dirty="0">
                <a:solidFill>
                  <a:schemeClr val="bg1"/>
                </a:solidFill>
              </a:rPr>
              <a:t>pressure to work overtime in spite of fatigue, risking health/job</a:t>
            </a:r>
          </a:p>
          <a:p>
            <a:pPr>
              <a:buClr>
                <a:srgbClr val="9999FF"/>
              </a:buClr>
            </a:pPr>
            <a:r>
              <a:rPr lang="en-GB" sz="2400" dirty="0">
                <a:solidFill>
                  <a:srgbClr val="9999FF"/>
                </a:solidFill>
              </a:rPr>
              <a:t>very slow response to concerns, exacerbating anxiety/distress. </a:t>
            </a:r>
          </a:p>
          <a:p>
            <a:pPr>
              <a:buClr>
                <a:srgbClr val="9999FF"/>
              </a:buClr>
            </a:pPr>
            <a:r>
              <a:rPr lang="en-GB" sz="2400" dirty="0">
                <a:solidFill>
                  <a:schemeClr val="bg1"/>
                </a:solidFill>
              </a:rPr>
              <a:t>refusing requests to meet VR staff to explain difficulties and for a person with communication difficulties at a disciplinary hearing </a:t>
            </a:r>
          </a:p>
          <a:p>
            <a:pPr>
              <a:buClr>
                <a:srgbClr val="9999FF"/>
              </a:buClr>
            </a:pPr>
            <a:r>
              <a:rPr lang="en-GB" sz="2400" dirty="0">
                <a:solidFill>
                  <a:schemeClr val="bg1"/>
                </a:solidFill>
              </a:rPr>
              <a:t>refusing VR support at work even when job at risk.</a:t>
            </a:r>
          </a:p>
          <a:p>
            <a:pPr>
              <a:spcBef>
                <a:spcPts val="1800"/>
              </a:spcBef>
              <a:buClr>
                <a:srgbClr val="9999FF"/>
              </a:buClr>
            </a:pPr>
            <a:r>
              <a:rPr lang="en-GB" sz="2400" dirty="0">
                <a:solidFill>
                  <a:schemeClr val="bg1"/>
                </a:solidFill>
              </a:rPr>
              <a:t>Even if rebuffed contact with employer may be beneficial as aware of involvement of people with knowledge of employee rights and may lead to change in attitude and more positive relationship.  </a:t>
            </a:r>
          </a:p>
          <a:p>
            <a:pPr>
              <a:spcBef>
                <a:spcPts val="1800"/>
              </a:spcBef>
              <a:buClr>
                <a:srgbClr val="9999FF"/>
              </a:buClr>
            </a:pPr>
            <a:r>
              <a:rPr lang="en-GB" sz="2400" dirty="0">
                <a:solidFill>
                  <a:srgbClr val="9999FF"/>
                </a:solidFill>
              </a:rPr>
              <a:t>Without access to VR support, people very commonly struggle and often unable to secure the reasonable adjustments that they need. </a:t>
            </a:r>
          </a:p>
          <a:p>
            <a:pPr>
              <a:buClr>
                <a:srgbClr val="9999FF"/>
              </a:buClr>
            </a:pPr>
            <a:endParaRPr lang="en-GB" sz="2400" dirty="0">
              <a:solidFill>
                <a:srgbClr val="9999FF"/>
              </a:solidFill>
            </a:endParaRPr>
          </a:p>
          <a:p>
            <a:pPr>
              <a:buClr>
                <a:srgbClr val="9999FF"/>
              </a:buClr>
            </a:pPr>
            <a:endParaRPr lang="en-GB" sz="2600" dirty="0">
              <a:solidFill>
                <a:schemeClr val="bg1"/>
              </a:solidFill>
            </a:endParaRPr>
          </a:p>
        </p:txBody>
      </p:sp>
    </p:spTree>
    <p:extLst>
      <p:ext uri="{BB962C8B-B14F-4D97-AF65-F5344CB8AC3E}">
        <p14:creationId xmlns:p14="http://schemas.microsoft.com/office/powerpoint/2010/main" val="4227052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CC0A7-0315-D694-BCA9-E26471163840}"/>
              </a:ext>
            </a:extLst>
          </p:cNvPr>
          <p:cNvSpPr>
            <a:spLocks noGrp="1"/>
          </p:cNvSpPr>
          <p:nvPr>
            <p:ph type="title"/>
          </p:nvPr>
        </p:nvSpPr>
        <p:spPr>
          <a:xfrm>
            <a:off x="76746" y="454893"/>
            <a:ext cx="9781560" cy="795338"/>
          </a:xfrm>
        </p:spPr>
        <p:txBody>
          <a:bodyPr/>
          <a:lstStyle/>
          <a:p>
            <a:r>
              <a:rPr lang="en-GB" sz="3200" dirty="0">
                <a:solidFill>
                  <a:srgbClr val="FFFF00"/>
                </a:solidFill>
              </a:rPr>
              <a:t>A more positive ABI example </a:t>
            </a:r>
          </a:p>
        </p:txBody>
      </p:sp>
      <p:sp>
        <p:nvSpPr>
          <p:cNvPr id="3" name="Content Placeholder 2">
            <a:extLst>
              <a:ext uri="{FF2B5EF4-FFF2-40B4-BE49-F238E27FC236}">
                <a16:creationId xmlns:a16="http://schemas.microsoft.com/office/drawing/2014/main" id="{465B741C-259D-7DB2-A4DF-2681DE5C22E3}"/>
              </a:ext>
            </a:extLst>
          </p:cNvPr>
          <p:cNvSpPr>
            <a:spLocks noGrp="1"/>
          </p:cNvSpPr>
          <p:nvPr>
            <p:ph idx="1"/>
          </p:nvPr>
        </p:nvSpPr>
        <p:spPr>
          <a:xfrm>
            <a:off x="667543" y="1250231"/>
            <a:ext cx="8899525" cy="5112568"/>
          </a:xfrm>
        </p:spPr>
        <p:txBody>
          <a:bodyPr/>
          <a:lstStyle/>
          <a:p>
            <a:pPr>
              <a:spcBef>
                <a:spcPts val="1200"/>
              </a:spcBef>
              <a:buClr>
                <a:srgbClr val="9999FF"/>
              </a:buClr>
              <a:buFont typeface="Arial" panose="020B0604020202020204" pitchFamily="34" charset="0"/>
              <a:buChar char="•"/>
            </a:pPr>
            <a:r>
              <a:rPr lang="en-GB" sz="2400" dirty="0">
                <a:solidFill>
                  <a:schemeClr val="bg1"/>
                </a:solidFill>
              </a:rPr>
              <a:t>A person receiving couples therapy very late post ABI facing dismissal following alleged gross misconduct (reporting error).  </a:t>
            </a:r>
          </a:p>
          <a:p>
            <a:pPr>
              <a:spcBef>
                <a:spcPts val="1200"/>
              </a:spcBef>
              <a:buClr>
                <a:srgbClr val="9999FF"/>
              </a:buClr>
              <a:buFont typeface="Arial" panose="020B0604020202020204" pitchFamily="34" charset="0"/>
              <a:buChar char="•"/>
            </a:pPr>
            <a:r>
              <a:rPr lang="en-GB" sz="2400" dirty="0">
                <a:solidFill>
                  <a:schemeClr val="bg1"/>
                </a:solidFill>
              </a:rPr>
              <a:t>Contacted HR to explain error likely reflect current stress on top of effects of ABI when fatigued at end of day (unlikely misconduct). Hearing postponed &gt; on leave pending OH assessment /  report. </a:t>
            </a:r>
          </a:p>
          <a:p>
            <a:pPr>
              <a:spcBef>
                <a:spcPts val="1200"/>
              </a:spcBef>
              <a:buClr>
                <a:srgbClr val="9999FF"/>
              </a:buClr>
              <a:buFont typeface="Arial" panose="020B0604020202020204" pitchFamily="34" charset="0"/>
              <a:buChar char="•"/>
            </a:pPr>
            <a:r>
              <a:rPr lang="en-GB" sz="2400" dirty="0">
                <a:solidFill>
                  <a:schemeClr val="bg1"/>
                </a:solidFill>
              </a:rPr>
              <a:t>Vocational assessment &gt; recommended RAs. Detailed report to Occupational Health and meeting with employer &amp; HR. </a:t>
            </a:r>
          </a:p>
          <a:p>
            <a:pPr>
              <a:spcBef>
                <a:spcPts val="1200"/>
              </a:spcBef>
              <a:buClr>
                <a:srgbClr val="9999FF"/>
              </a:buClr>
              <a:buFont typeface="Arial" panose="020B0604020202020204" pitchFamily="34" charset="0"/>
              <a:buChar char="•"/>
            </a:pPr>
            <a:r>
              <a:rPr lang="en-GB" sz="2400" dirty="0">
                <a:solidFill>
                  <a:schemeClr val="bg1"/>
                </a:solidFill>
              </a:rPr>
              <a:t>Redeployed in reduced role on protected pay. Experienced ‘micro-management’: Support in adjusting to new role - monthly for 2 </a:t>
            </a:r>
            <a:r>
              <a:rPr lang="en-GB" sz="2400" dirty="0" err="1">
                <a:solidFill>
                  <a:schemeClr val="bg1"/>
                </a:solidFill>
              </a:rPr>
              <a:t>yrs</a:t>
            </a:r>
            <a:r>
              <a:rPr lang="en-GB" sz="2400" dirty="0">
                <a:solidFill>
                  <a:schemeClr val="bg1"/>
                </a:solidFill>
              </a:rPr>
              <a:t> &gt; quarterly &gt; 6 monthly &gt; annually to secure &amp; maintain job.          </a:t>
            </a:r>
          </a:p>
          <a:p>
            <a:pPr marL="0" indent="0">
              <a:spcBef>
                <a:spcPts val="1200"/>
              </a:spcBef>
              <a:buClr>
                <a:srgbClr val="9999FF"/>
              </a:buClr>
              <a:buNone/>
            </a:pPr>
            <a:r>
              <a:rPr lang="en-GB" sz="2400" dirty="0">
                <a:solidFill>
                  <a:schemeClr val="bg1"/>
                </a:solidFill>
              </a:rPr>
              <a:t>                                                          </a:t>
            </a:r>
            <a:r>
              <a:rPr lang="en-GB" sz="2000" dirty="0">
                <a:solidFill>
                  <a:srgbClr val="FFFF00"/>
                </a:solidFill>
              </a:rPr>
              <a:t>(from Tyerman et al., 2017, example D).  </a:t>
            </a:r>
          </a:p>
          <a:p>
            <a:endParaRPr lang="en-GB" sz="2400" dirty="0">
              <a:solidFill>
                <a:schemeClr val="bg1"/>
              </a:solidFill>
            </a:endParaRPr>
          </a:p>
          <a:p>
            <a:endParaRPr lang="en-GB" sz="2400" dirty="0"/>
          </a:p>
        </p:txBody>
      </p:sp>
    </p:spTree>
    <p:extLst>
      <p:ext uri="{BB962C8B-B14F-4D97-AF65-F5344CB8AC3E}">
        <p14:creationId xmlns:p14="http://schemas.microsoft.com/office/powerpoint/2010/main" val="3396330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50EDB-90E8-DCE9-067E-A6894DAC0D5D}"/>
              </a:ext>
            </a:extLst>
          </p:cNvPr>
          <p:cNvSpPr>
            <a:spLocks noGrp="1"/>
          </p:cNvSpPr>
          <p:nvPr>
            <p:ph type="title"/>
          </p:nvPr>
        </p:nvSpPr>
        <p:spPr>
          <a:xfrm>
            <a:off x="-42070" y="526901"/>
            <a:ext cx="10001250" cy="795338"/>
          </a:xfrm>
        </p:spPr>
        <p:txBody>
          <a:bodyPr/>
          <a:lstStyle/>
          <a:p>
            <a:r>
              <a:rPr lang="en-GB" sz="3200" dirty="0">
                <a:solidFill>
                  <a:srgbClr val="FFFF00"/>
                </a:solidFill>
              </a:rPr>
              <a:t>Developmental conditions - a few examples </a:t>
            </a:r>
          </a:p>
        </p:txBody>
      </p:sp>
      <p:sp>
        <p:nvSpPr>
          <p:cNvPr id="3" name="Content Placeholder 2">
            <a:extLst>
              <a:ext uri="{FF2B5EF4-FFF2-40B4-BE49-F238E27FC236}">
                <a16:creationId xmlns:a16="http://schemas.microsoft.com/office/drawing/2014/main" id="{BB71FDF3-C63F-B7F4-1E38-B724923EEA9E}"/>
              </a:ext>
            </a:extLst>
          </p:cNvPr>
          <p:cNvSpPr>
            <a:spLocks noGrp="1"/>
          </p:cNvSpPr>
          <p:nvPr>
            <p:ph idx="1"/>
          </p:nvPr>
        </p:nvSpPr>
        <p:spPr>
          <a:xfrm>
            <a:off x="652810" y="1463005"/>
            <a:ext cx="8755507" cy="4896565"/>
          </a:xfrm>
        </p:spPr>
        <p:txBody>
          <a:bodyPr/>
          <a:lstStyle/>
          <a:p>
            <a:pPr>
              <a:spcBef>
                <a:spcPts val="1200"/>
              </a:spcBef>
              <a:buClr>
                <a:srgbClr val="9999FF"/>
              </a:buClr>
            </a:pPr>
            <a:r>
              <a:rPr lang="en-GB" sz="2400" dirty="0">
                <a:solidFill>
                  <a:schemeClr val="bg1"/>
                </a:solidFill>
              </a:rPr>
              <a:t>Delayed response / refusal to provide RA at interview – multiple examples incl. request to prepare presentation day before interview</a:t>
            </a:r>
          </a:p>
          <a:p>
            <a:pPr>
              <a:spcBef>
                <a:spcPts val="1800"/>
              </a:spcBef>
              <a:buClr>
                <a:srgbClr val="9999FF"/>
              </a:buClr>
            </a:pPr>
            <a:r>
              <a:rPr lang="en-GB" sz="2400" dirty="0">
                <a:solidFill>
                  <a:schemeClr val="bg1"/>
                </a:solidFill>
              </a:rPr>
              <a:t>Multiple examples of long delays in implementation of RA, e.g.</a:t>
            </a:r>
          </a:p>
          <a:p>
            <a:pPr marL="540000" lvl="1">
              <a:spcBef>
                <a:spcPts val="600"/>
              </a:spcBef>
              <a:buClr>
                <a:srgbClr val="9999FF"/>
              </a:buClr>
              <a:buFont typeface="Wingdings" panose="05000000000000000000" pitchFamily="2" charset="2"/>
              <a:buChar char="Ø"/>
            </a:pPr>
            <a:r>
              <a:rPr lang="en-GB" sz="2200" dirty="0">
                <a:solidFill>
                  <a:schemeClr val="bg1"/>
                </a:solidFill>
              </a:rPr>
              <a:t>RA not in place by 6 mons – employee left post</a:t>
            </a:r>
          </a:p>
          <a:p>
            <a:pPr marL="540000" lvl="1">
              <a:spcBef>
                <a:spcPts val="600"/>
              </a:spcBef>
              <a:buClr>
                <a:srgbClr val="9999FF"/>
              </a:buClr>
              <a:buFont typeface="Wingdings" panose="05000000000000000000" pitchFamily="2" charset="2"/>
              <a:buChar char="Ø"/>
            </a:pPr>
            <a:r>
              <a:rPr lang="en-GB" sz="2200" dirty="0">
                <a:solidFill>
                  <a:schemeClr val="bg1"/>
                </a:solidFill>
              </a:rPr>
              <a:t>psychological impact &gt; sickness absence &gt; grievance / legal claim </a:t>
            </a:r>
          </a:p>
          <a:p>
            <a:pPr>
              <a:spcBef>
                <a:spcPts val="1200"/>
              </a:spcBef>
              <a:buClr>
                <a:srgbClr val="9999FF"/>
              </a:buClr>
              <a:buFont typeface="Arial" panose="020B0604020202020204" pitchFamily="34" charset="0"/>
              <a:buChar char="•"/>
            </a:pPr>
            <a:r>
              <a:rPr lang="en-GB" sz="2400" dirty="0">
                <a:solidFill>
                  <a:schemeClr val="bg1"/>
                </a:solidFill>
              </a:rPr>
              <a:t>Failure to report sickness absence as being disability-related </a:t>
            </a:r>
          </a:p>
          <a:p>
            <a:pPr>
              <a:spcBef>
                <a:spcPts val="1200"/>
              </a:spcBef>
              <a:buClr>
                <a:srgbClr val="9999FF"/>
              </a:buClr>
              <a:buFont typeface="Arial" panose="020B0604020202020204" pitchFamily="34" charset="0"/>
              <a:buChar char="•"/>
            </a:pPr>
            <a:r>
              <a:rPr lang="en-GB" sz="2400" dirty="0">
                <a:solidFill>
                  <a:schemeClr val="bg1"/>
                </a:solidFill>
              </a:rPr>
              <a:t>Decline to continue dyslexia RA from last role as passed own test   </a:t>
            </a:r>
          </a:p>
          <a:p>
            <a:pPr>
              <a:spcBef>
                <a:spcPts val="1800"/>
              </a:spcBef>
              <a:buClr>
                <a:srgbClr val="9999FF"/>
              </a:buClr>
              <a:buFont typeface="Times New Roman" panose="02020603050405020304" pitchFamily="18" charset="0"/>
              <a:buChar char="+"/>
            </a:pPr>
            <a:r>
              <a:rPr lang="en-GB" sz="2400" dirty="0">
                <a:solidFill>
                  <a:schemeClr val="bg1"/>
                </a:solidFill>
              </a:rPr>
              <a:t>Other multiple other examples, subject of active legal claims</a:t>
            </a:r>
          </a:p>
          <a:p>
            <a:pPr>
              <a:spcBef>
                <a:spcPts val="1800"/>
              </a:spcBef>
              <a:buClr>
                <a:srgbClr val="9999FF"/>
              </a:buClr>
            </a:pPr>
            <a:endParaRPr lang="en-GB" sz="2400" dirty="0">
              <a:solidFill>
                <a:schemeClr val="bg1"/>
              </a:solidFill>
            </a:endParaRPr>
          </a:p>
        </p:txBody>
      </p:sp>
    </p:spTree>
    <p:extLst>
      <p:ext uri="{BB962C8B-B14F-4D97-AF65-F5344CB8AC3E}">
        <p14:creationId xmlns:p14="http://schemas.microsoft.com/office/powerpoint/2010/main" val="2749451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E0BEDA1D-63A3-4DD2-BF6E-AF49E8F09C1F}"/>
              </a:ext>
            </a:extLst>
          </p:cNvPr>
          <p:cNvSpPr>
            <a:spLocks noGrp="1" noChangeArrowheads="1"/>
          </p:cNvSpPr>
          <p:nvPr>
            <p:ph type="title"/>
          </p:nvPr>
        </p:nvSpPr>
        <p:spPr>
          <a:xfrm>
            <a:off x="253199" y="505909"/>
            <a:ext cx="10001250" cy="795337"/>
          </a:xfrm>
        </p:spPr>
        <p:txBody>
          <a:bodyPr/>
          <a:lstStyle/>
          <a:p>
            <a:r>
              <a:rPr lang="en-GB" altLang="en-US" sz="3200" dirty="0">
                <a:solidFill>
                  <a:srgbClr val="FFFF00"/>
                </a:solidFill>
                <a:latin typeface="Arial" panose="020B0604020202020204" pitchFamily="34" charset="0"/>
                <a:cs typeface="Arial" panose="020B0604020202020204" pitchFamily="34" charset="0"/>
              </a:rPr>
              <a:t>Public Sector Equality Duty (PSED) </a:t>
            </a:r>
            <a:endParaRPr lang="en-US" altLang="en-US" sz="3200" dirty="0">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43F121E-5CCF-4886-9B2F-A4AD2E86A7D8}"/>
              </a:ext>
            </a:extLst>
          </p:cNvPr>
          <p:cNvSpPr>
            <a:spLocks noGrp="1"/>
          </p:cNvSpPr>
          <p:nvPr>
            <p:ph idx="1"/>
          </p:nvPr>
        </p:nvSpPr>
        <p:spPr>
          <a:xfrm>
            <a:off x="897340" y="1463006"/>
            <a:ext cx="8540446" cy="5040560"/>
          </a:xfrm>
        </p:spPr>
        <p:txBody>
          <a:bodyPr/>
          <a:lstStyle/>
          <a:p>
            <a:pPr marL="0" indent="0">
              <a:buClr>
                <a:srgbClr val="9999FF"/>
              </a:buClr>
              <a:buNone/>
              <a:defRPr/>
            </a:pPr>
            <a:r>
              <a:rPr lang="en-GB" sz="2400" dirty="0">
                <a:solidFill>
                  <a:schemeClr val="bg1"/>
                </a:solidFill>
                <a:latin typeface="Arial" panose="020B0604020202020204" pitchFamily="34" charset="0"/>
                <a:cs typeface="Arial" panose="020B0604020202020204" pitchFamily="34" charset="0"/>
              </a:rPr>
              <a:t>Consider needs of all individuals in policy, delivering services &amp; for own employees so that appropriate &amp; accessible to all. </a:t>
            </a:r>
          </a:p>
          <a:p>
            <a:pPr marL="0" indent="0">
              <a:spcBef>
                <a:spcPts val="1800"/>
              </a:spcBef>
              <a:buClr>
                <a:srgbClr val="9999FF"/>
              </a:buClr>
              <a:buNone/>
              <a:defRPr/>
            </a:pPr>
            <a:r>
              <a:rPr lang="en-GB" sz="2400" dirty="0">
                <a:solidFill>
                  <a:schemeClr val="bg1"/>
                </a:solidFill>
                <a:latin typeface="Arial" panose="020B0604020202020204" pitchFamily="34" charset="0"/>
                <a:cs typeface="Arial" panose="020B0604020202020204" pitchFamily="34" charset="0"/>
              </a:rPr>
              <a:t>Public bodies required</a:t>
            </a:r>
            <a:r>
              <a:rPr lang="en-GB" sz="2400" dirty="0">
                <a:solidFill>
                  <a:srgbClr val="9999FF"/>
                </a:solidFill>
                <a:latin typeface="Arial" panose="020B0604020202020204" pitchFamily="34" charset="0"/>
                <a:cs typeface="Arial" panose="020B0604020202020204" pitchFamily="34" charset="0"/>
              </a:rPr>
              <a:t> to have due regard to the need to: </a:t>
            </a:r>
          </a:p>
          <a:p>
            <a:pPr marL="360000" lvl="1" indent="-342900">
              <a:spcBef>
                <a:spcPts val="1200"/>
              </a:spcBef>
              <a:buClr>
                <a:srgbClr val="9999FF"/>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eliminate unlawful discrimination, harassment, victimisation and any other conduct prohibited by </a:t>
            </a:r>
            <a:r>
              <a:rPr lang="en-GB" sz="2400" dirty="0" err="1">
                <a:solidFill>
                  <a:schemeClr val="bg1"/>
                </a:solidFill>
                <a:latin typeface="Arial" panose="020B0604020202020204" pitchFamily="34" charset="0"/>
                <a:cs typeface="Arial" panose="020B0604020202020204" pitchFamily="34" charset="0"/>
              </a:rPr>
              <a:t>EqA</a:t>
            </a:r>
            <a:endParaRPr lang="en-GB" sz="2400" dirty="0">
              <a:solidFill>
                <a:schemeClr val="bg1"/>
              </a:solidFill>
              <a:latin typeface="Arial" panose="020B0604020202020204" pitchFamily="34" charset="0"/>
              <a:cs typeface="Arial" panose="020B0604020202020204" pitchFamily="34" charset="0"/>
            </a:endParaRPr>
          </a:p>
          <a:p>
            <a:pPr marL="360000" lvl="1" indent="-342900">
              <a:spcBef>
                <a:spcPts val="1200"/>
              </a:spcBef>
              <a:buClr>
                <a:srgbClr val="9999FF"/>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advance equality of opportunity between people with a disability and those without </a:t>
            </a:r>
          </a:p>
          <a:p>
            <a:pPr marL="360000" lvl="1" indent="-342900">
              <a:spcBef>
                <a:spcPts val="1200"/>
              </a:spcBef>
              <a:spcAft>
                <a:spcPts val="1200"/>
              </a:spcAft>
              <a:buClr>
                <a:srgbClr val="9999FF"/>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foster good relations between people with a disability and people without.</a:t>
            </a:r>
          </a:p>
          <a:p>
            <a:pPr marL="17100" lvl="1" indent="0" algn="r">
              <a:spcBef>
                <a:spcPts val="1200"/>
              </a:spcBef>
              <a:buClr>
                <a:srgbClr val="9999FF"/>
              </a:buClr>
              <a:buNone/>
              <a:defRPr/>
            </a:pPr>
            <a:r>
              <a:rPr lang="en-GB" sz="2000" dirty="0">
                <a:solidFill>
                  <a:srgbClr val="FFFF00"/>
                </a:solidFill>
                <a:latin typeface="Arial" panose="020B0604020202020204" pitchFamily="34" charset="0"/>
                <a:cs typeface="Arial" panose="020B0604020202020204" pitchFamily="34" charset="0"/>
              </a:rPr>
              <a:t>(EHRC, 2014/2021)</a:t>
            </a:r>
          </a:p>
          <a:p>
            <a:pPr marL="360000" lvl="1" indent="-342900">
              <a:spcBef>
                <a:spcPts val="1200"/>
              </a:spcBef>
              <a:buClr>
                <a:srgbClr val="9999FF"/>
              </a:buClr>
              <a:buFont typeface="Arial" panose="020B0604020202020204" pitchFamily="34" charset="0"/>
              <a:buChar char="•"/>
              <a:defRPr/>
            </a:pPr>
            <a:endParaRPr lang="en-GB" sz="2400" dirty="0">
              <a:solidFill>
                <a:schemeClr val="bg1"/>
              </a:solidFill>
              <a:latin typeface="Arial" panose="020B0604020202020204" pitchFamily="34" charset="0"/>
              <a:cs typeface="Arial" panose="020B0604020202020204" pitchFamily="34" charset="0"/>
            </a:endParaRPr>
          </a:p>
          <a:p>
            <a:pPr marL="540000" lvl="1" indent="-342900">
              <a:spcBef>
                <a:spcPts val="1200"/>
              </a:spcBef>
              <a:buClr>
                <a:srgbClr val="9999FF"/>
              </a:buClr>
              <a:buFont typeface="Wingdings" panose="05000000000000000000" pitchFamily="2" charset="2"/>
              <a:buChar char="Ø"/>
              <a:defRPr/>
            </a:pPr>
            <a:endParaRPr lang="en-GB" sz="2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0948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E8AB880C-082D-42A0-8A10-5DF62DA74B90}"/>
              </a:ext>
            </a:extLst>
          </p:cNvPr>
          <p:cNvSpPr>
            <a:spLocks noGrp="1" noChangeArrowheads="1"/>
          </p:cNvSpPr>
          <p:nvPr>
            <p:ph type="title"/>
          </p:nvPr>
        </p:nvSpPr>
        <p:spPr>
          <a:xfrm>
            <a:off x="233363" y="477838"/>
            <a:ext cx="10001250" cy="795337"/>
          </a:xfrm>
        </p:spPr>
        <p:txBody>
          <a:bodyPr/>
          <a:lstStyle/>
          <a:p>
            <a:r>
              <a:rPr lang="en-GB" altLang="en-US" sz="2800" dirty="0">
                <a:solidFill>
                  <a:srgbClr val="FFFF00"/>
                </a:solidFill>
                <a:latin typeface="Arial" panose="020B0604020202020204" pitchFamily="34" charset="0"/>
                <a:cs typeface="Arial" panose="020B0604020202020204" pitchFamily="34" charset="0"/>
              </a:rPr>
              <a:t>PSED 2: ‘Advancing equality of opportunity’ …. </a:t>
            </a:r>
            <a:endParaRPr lang="en-US" altLang="en-US" sz="2800" dirty="0">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FA7B8AB-115D-40A3-B1D1-6A4B1FE546D1}"/>
              </a:ext>
            </a:extLst>
          </p:cNvPr>
          <p:cNvSpPr>
            <a:spLocks noGrp="1"/>
          </p:cNvSpPr>
          <p:nvPr>
            <p:ph idx="1"/>
          </p:nvPr>
        </p:nvSpPr>
        <p:spPr>
          <a:xfrm>
            <a:off x="667543" y="1390997"/>
            <a:ext cx="8899525" cy="4608512"/>
          </a:xfrm>
        </p:spPr>
        <p:txBody>
          <a:bodyPr/>
          <a:lstStyle/>
          <a:p>
            <a:pPr>
              <a:spcBef>
                <a:spcPts val="1800"/>
              </a:spcBef>
              <a:buClr>
                <a:srgbClr val="9999FF"/>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….involves consideration of the need to: </a:t>
            </a:r>
          </a:p>
          <a:p>
            <a:pPr marL="360000" lvl="1">
              <a:spcBef>
                <a:spcPts val="1800"/>
              </a:spcBef>
              <a:buClr>
                <a:srgbClr val="9999FF"/>
              </a:buClr>
              <a:buFont typeface="Wingdings" panose="05000000000000000000" pitchFamily="2" charset="2"/>
              <a:buChar char="Ø"/>
              <a:defRPr/>
            </a:pPr>
            <a:r>
              <a:rPr lang="en-GB" sz="2400" dirty="0">
                <a:solidFill>
                  <a:schemeClr val="bg1"/>
                </a:solidFill>
                <a:latin typeface="Arial" panose="020B0604020202020204" pitchFamily="34" charset="0"/>
                <a:cs typeface="Arial" panose="020B0604020202020204" pitchFamily="34" charset="0"/>
              </a:rPr>
              <a:t>remove or minimise disadvantages of people with a disability; </a:t>
            </a:r>
          </a:p>
          <a:p>
            <a:pPr marL="360000" lvl="1">
              <a:spcBef>
                <a:spcPts val="1800"/>
              </a:spcBef>
              <a:buClr>
                <a:srgbClr val="9999FF"/>
              </a:buClr>
              <a:buFont typeface="Wingdings" panose="05000000000000000000" pitchFamily="2" charset="2"/>
              <a:buChar char="Ø"/>
              <a:defRPr/>
            </a:pPr>
            <a:r>
              <a:rPr lang="en-GB" sz="2400" dirty="0">
                <a:solidFill>
                  <a:schemeClr val="bg1"/>
                </a:solidFill>
                <a:latin typeface="Arial" panose="020B0604020202020204" pitchFamily="34" charset="0"/>
                <a:cs typeface="Arial" panose="020B0604020202020204" pitchFamily="34" charset="0"/>
              </a:rPr>
              <a:t>meet the needs of people with a disability; and </a:t>
            </a:r>
          </a:p>
          <a:p>
            <a:pPr marL="360000" lvl="1">
              <a:spcBef>
                <a:spcPts val="1800"/>
              </a:spcBef>
              <a:buClr>
                <a:srgbClr val="9999FF"/>
              </a:buClr>
              <a:buFont typeface="Wingdings" panose="05000000000000000000" pitchFamily="2" charset="2"/>
              <a:buChar char="Ø"/>
              <a:defRPr/>
            </a:pPr>
            <a:r>
              <a:rPr lang="en-GB" sz="2400" dirty="0">
                <a:solidFill>
                  <a:schemeClr val="bg1"/>
                </a:solidFill>
                <a:latin typeface="Arial" panose="020B0604020202020204" pitchFamily="34" charset="0"/>
                <a:cs typeface="Arial" panose="020B0604020202020204" pitchFamily="34" charset="0"/>
              </a:rPr>
              <a:t>encourage participation in public life or other activities if low.  </a:t>
            </a:r>
          </a:p>
          <a:p>
            <a:pPr>
              <a:spcBef>
                <a:spcPts val="2400"/>
              </a:spcBef>
              <a:buClr>
                <a:srgbClr val="9999FF"/>
              </a:buClr>
              <a:buFont typeface="Arial" panose="020B0604020202020204" pitchFamily="34" charset="0"/>
              <a:buChar char="•"/>
              <a:defRPr/>
            </a:pPr>
            <a:r>
              <a:rPr lang="en-GB" sz="2400" dirty="0">
                <a:solidFill>
                  <a:srgbClr val="9999FF"/>
                </a:solidFill>
                <a:latin typeface="Arial" panose="020B0604020202020204" pitchFamily="34" charset="0"/>
                <a:cs typeface="Arial" panose="020B0604020202020204" pitchFamily="34" charset="0"/>
              </a:rPr>
              <a:t>Recognise the needs of people with a disability and take this into account in policies/services including making reasonable adjustments… </a:t>
            </a:r>
            <a:r>
              <a:rPr lang="en-GB" sz="2400" dirty="0">
                <a:solidFill>
                  <a:schemeClr val="bg1"/>
                </a:solidFill>
                <a:latin typeface="Arial" panose="020B0604020202020204" pitchFamily="34" charset="0"/>
                <a:cs typeface="Arial" panose="020B0604020202020204" pitchFamily="34" charset="0"/>
              </a:rPr>
              <a:t>in order to meet their needs.  </a:t>
            </a:r>
          </a:p>
          <a:p>
            <a:pPr marL="0" indent="0" algn="r">
              <a:spcBef>
                <a:spcPts val="1800"/>
              </a:spcBef>
              <a:buClr>
                <a:srgbClr val="9999FF"/>
              </a:buClr>
              <a:buFontTx/>
              <a:buNone/>
              <a:defRPr/>
            </a:pPr>
            <a:r>
              <a:rPr lang="en-GB" sz="2000" dirty="0">
                <a:solidFill>
                  <a:srgbClr val="FFFF00"/>
                </a:solidFill>
                <a:latin typeface="Arial" panose="020B0604020202020204" pitchFamily="34" charset="0"/>
                <a:cs typeface="Arial" panose="020B0604020202020204" pitchFamily="34" charset="0"/>
              </a:rPr>
              <a:t>(EHRC, 2014/2021)       </a:t>
            </a:r>
            <a:endParaRPr lang="en-US" sz="20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69786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3E74B-BDEA-BA39-C0BA-40E2407AFF1F}"/>
              </a:ext>
            </a:extLst>
          </p:cNvPr>
          <p:cNvSpPr>
            <a:spLocks noGrp="1"/>
          </p:cNvSpPr>
          <p:nvPr>
            <p:ph type="title"/>
          </p:nvPr>
        </p:nvSpPr>
        <p:spPr>
          <a:xfrm>
            <a:off x="116681" y="526901"/>
            <a:ext cx="10001250" cy="795338"/>
          </a:xfrm>
        </p:spPr>
        <p:txBody>
          <a:bodyPr/>
          <a:lstStyle/>
          <a:p>
            <a:r>
              <a:rPr lang="en-GB" sz="3200" dirty="0">
                <a:solidFill>
                  <a:srgbClr val="FFFF00"/>
                </a:solidFill>
              </a:rPr>
              <a:t>NHS, HCPC &amp; VRA Practitioner Standards</a:t>
            </a:r>
          </a:p>
        </p:txBody>
      </p:sp>
      <p:sp>
        <p:nvSpPr>
          <p:cNvPr id="3" name="Content Placeholder 2">
            <a:extLst>
              <a:ext uri="{FF2B5EF4-FFF2-40B4-BE49-F238E27FC236}">
                <a16:creationId xmlns:a16="http://schemas.microsoft.com/office/drawing/2014/main" id="{531A8E1B-B9D6-0691-24ED-3ED18BF26833}"/>
              </a:ext>
            </a:extLst>
          </p:cNvPr>
          <p:cNvSpPr>
            <a:spLocks noGrp="1"/>
          </p:cNvSpPr>
          <p:nvPr>
            <p:ph idx="1"/>
          </p:nvPr>
        </p:nvSpPr>
        <p:spPr>
          <a:xfrm>
            <a:off x="796826" y="1322239"/>
            <a:ext cx="8640960" cy="4824536"/>
          </a:xfrm>
        </p:spPr>
        <p:txBody>
          <a:bodyPr/>
          <a:lstStyle/>
          <a:p>
            <a:pPr>
              <a:spcBef>
                <a:spcPts val="1200"/>
              </a:spcBef>
            </a:pPr>
            <a:r>
              <a:rPr lang="en-GB" sz="2400" dirty="0">
                <a:solidFill>
                  <a:srgbClr val="FFFF00"/>
                </a:solidFill>
              </a:rPr>
              <a:t>NHS Const.: </a:t>
            </a:r>
            <a:r>
              <a:rPr lang="en-GB" sz="2400" dirty="0">
                <a:solidFill>
                  <a:schemeClr val="bg1"/>
                </a:solidFill>
              </a:rPr>
              <a:t>duty not to discriminate against patients or staff &amp; to adhere to equal opportunities &amp; equality human rights legislation.</a:t>
            </a:r>
          </a:p>
          <a:p>
            <a:pPr>
              <a:spcBef>
                <a:spcPts val="1800"/>
              </a:spcBef>
            </a:pPr>
            <a:r>
              <a:rPr lang="en-GB" sz="2400" dirty="0">
                <a:solidFill>
                  <a:srgbClr val="FFFF00"/>
                </a:solidFill>
              </a:rPr>
              <a:t>HCPC: </a:t>
            </a:r>
            <a:r>
              <a:rPr lang="en-GB" sz="2400" dirty="0">
                <a:solidFill>
                  <a:schemeClr val="bg1"/>
                </a:solidFill>
              </a:rPr>
              <a:t>not discriminate against service users, carers or colleagues by allowing your personal views to affect your professional relationships or the care, treatment or other services you provide; </a:t>
            </a:r>
          </a:p>
          <a:p>
            <a:pPr>
              <a:buClr>
                <a:srgbClr val="9999FF"/>
              </a:buClr>
              <a:buFont typeface="Times New Roman" panose="02020603050405020304" pitchFamily="18" charset="0"/>
              <a:buChar char="&gt;"/>
            </a:pPr>
            <a:r>
              <a:rPr lang="en-GB" sz="2400" dirty="0">
                <a:solidFill>
                  <a:srgbClr val="9999FF"/>
                </a:solidFill>
              </a:rPr>
              <a:t>challenge colleagues if you think they have discriminated against, or are discriminating against, service users, carers and colleagues</a:t>
            </a:r>
          </a:p>
          <a:p>
            <a:pPr>
              <a:spcBef>
                <a:spcPts val="1800"/>
              </a:spcBef>
              <a:buClr>
                <a:srgbClr val="9999FF"/>
              </a:buClr>
              <a:buFont typeface="Arial" panose="020B0604020202020204" pitchFamily="34" charset="0"/>
              <a:buChar char="•"/>
            </a:pPr>
            <a:r>
              <a:rPr lang="en-GB" sz="2400" dirty="0">
                <a:solidFill>
                  <a:srgbClr val="FFFF00"/>
                </a:solidFill>
              </a:rPr>
              <a:t>VRA</a:t>
            </a:r>
            <a:r>
              <a:rPr lang="en-GB" sz="2400" dirty="0">
                <a:solidFill>
                  <a:schemeClr val="bg1"/>
                </a:solidFill>
              </a:rPr>
              <a:t>:  Accommodate differences due to age, disability, gender reassignment, marriage &amp; civil partnership, pregnancy &amp; maternity, race (incl. colour, nationality, and ethnic or national origin), religion or belief, sex (gender) &amp; sexual orientation.</a:t>
            </a:r>
          </a:p>
          <a:p>
            <a:pPr>
              <a:buClr>
                <a:srgbClr val="9999FF"/>
              </a:buClr>
              <a:buFont typeface="Times New Roman" panose="02020603050405020304" pitchFamily="18" charset="0"/>
              <a:buChar char="&gt;"/>
            </a:pPr>
            <a:endParaRPr lang="en-GB" sz="2000" dirty="0">
              <a:solidFill>
                <a:srgbClr val="9999FF"/>
              </a:solidFill>
            </a:endParaRPr>
          </a:p>
        </p:txBody>
      </p:sp>
    </p:spTree>
    <p:extLst>
      <p:ext uri="{BB962C8B-B14F-4D97-AF65-F5344CB8AC3E}">
        <p14:creationId xmlns:p14="http://schemas.microsoft.com/office/powerpoint/2010/main" val="1353801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120727D-937E-4C71-9D75-1A53D4BF9033}"/>
              </a:ext>
            </a:extLst>
          </p:cNvPr>
          <p:cNvSpPr>
            <a:spLocks noGrp="1" noChangeArrowheads="1"/>
          </p:cNvSpPr>
          <p:nvPr>
            <p:ph type="title"/>
          </p:nvPr>
        </p:nvSpPr>
        <p:spPr>
          <a:xfrm>
            <a:off x="116681" y="454893"/>
            <a:ext cx="10001250" cy="795338"/>
          </a:xfrm>
        </p:spPr>
        <p:txBody>
          <a:bodyPr/>
          <a:lstStyle/>
          <a:p>
            <a:r>
              <a:rPr lang="en-GB" altLang="en-US" sz="3200" dirty="0">
                <a:solidFill>
                  <a:srgbClr val="FFFF00"/>
                </a:solidFill>
              </a:rPr>
              <a:t>Equality Act (</a:t>
            </a:r>
            <a:r>
              <a:rPr lang="en-GB" altLang="en-US" sz="3200" dirty="0" err="1">
                <a:solidFill>
                  <a:srgbClr val="FFFF00"/>
                </a:solidFill>
              </a:rPr>
              <a:t>EqA</a:t>
            </a:r>
            <a:r>
              <a:rPr lang="en-GB" altLang="en-US" sz="3200" dirty="0">
                <a:solidFill>
                  <a:srgbClr val="FFFF00"/>
                </a:solidFill>
              </a:rPr>
              <a:t>) (2010) – Core definitions </a:t>
            </a:r>
          </a:p>
        </p:txBody>
      </p:sp>
      <p:sp>
        <p:nvSpPr>
          <p:cNvPr id="3" name="Content Placeholder 2">
            <a:extLst>
              <a:ext uri="{FF2B5EF4-FFF2-40B4-BE49-F238E27FC236}">
                <a16:creationId xmlns:a16="http://schemas.microsoft.com/office/drawing/2014/main" id="{A37C567B-1651-4962-9186-3F8F4C4C7D06}"/>
              </a:ext>
            </a:extLst>
          </p:cNvPr>
          <p:cNvSpPr>
            <a:spLocks noGrp="1"/>
          </p:cNvSpPr>
          <p:nvPr>
            <p:ph idx="1"/>
          </p:nvPr>
        </p:nvSpPr>
        <p:spPr>
          <a:xfrm>
            <a:off x="652810" y="1318989"/>
            <a:ext cx="8698235" cy="5035552"/>
          </a:xfrm>
        </p:spPr>
        <p:txBody>
          <a:bodyPr/>
          <a:lstStyle/>
          <a:p>
            <a:pPr>
              <a:spcBef>
                <a:spcPts val="1200"/>
              </a:spcBef>
              <a:defRPr/>
            </a:pPr>
            <a:r>
              <a:rPr lang="en-GB" sz="2800" b="1" dirty="0">
                <a:solidFill>
                  <a:srgbClr val="9999FF"/>
                </a:solidFill>
              </a:rPr>
              <a:t>‘</a:t>
            </a:r>
            <a:r>
              <a:rPr lang="en-GB" sz="2600" dirty="0">
                <a:solidFill>
                  <a:srgbClr val="9999FF"/>
                </a:solidFill>
              </a:rPr>
              <a:t>Disability’: </a:t>
            </a:r>
            <a:r>
              <a:rPr lang="en-GB" sz="2600" dirty="0">
                <a:solidFill>
                  <a:schemeClr val="accent3"/>
                </a:solidFill>
              </a:rPr>
              <a:t>“a physical or mental impairment which has a long-term and substantial adverse effect on the ability to carry out normal day-to-day activities”. (para 2.12). </a:t>
            </a:r>
          </a:p>
          <a:p>
            <a:pPr marL="360000" indent="-468000">
              <a:spcBef>
                <a:spcPts val="1200"/>
              </a:spcBef>
              <a:buClr>
                <a:srgbClr val="9999FF"/>
              </a:buClr>
              <a:buNone/>
              <a:defRPr/>
            </a:pPr>
            <a:r>
              <a:rPr lang="en-GB" sz="2600" dirty="0">
                <a:solidFill>
                  <a:schemeClr val="accent3"/>
                </a:solidFill>
              </a:rPr>
              <a:t>	</a:t>
            </a:r>
            <a:r>
              <a:rPr lang="en-GB" sz="2600" dirty="0">
                <a:solidFill>
                  <a:srgbClr val="9999FF"/>
                </a:solidFill>
              </a:rPr>
              <a:t>‘Mental impairment’ </a:t>
            </a:r>
            <a:r>
              <a:rPr lang="en-GB" sz="2600" dirty="0">
                <a:solidFill>
                  <a:schemeClr val="bg1"/>
                </a:solidFill>
              </a:rPr>
              <a:t>is intended to cover a wide range of impairments relating to mental functioning, including learning disabilities.  (App. 1 para 6) .</a:t>
            </a:r>
          </a:p>
          <a:p>
            <a:pPr>
              <a:spcBef>
                <a:spcPts val="1200"/>
              </a:spcBef>
              <a:buClr>
                <a:srgbClr val="9999FF"/>
              </a:buClr>
              <a:defRPr/>
            </a:pPr>
            <a:r>
              <a:rPr lang="en-GB" sz="2600" dirty="0">
                <a:solidFill>
                  <a:srgbClr val="9999FF"/>
                </a:solidFill>
              </a:rPr>
              <a:t>No need to establish a medically diagnosed cause for impairment, it is the effects that matters </a:t>
            </a:r>
            <a:r>
              <a:rPr lang="en-GB" sz="2400" dirty="0">
                <a:solidFill>
                  <a:schemeClr val="bg1"/>
                </a:solidFill>
              </a:rPr>
              <a:t>(App. 1, para 7) </a:t>
            </a:r>
          </a:p>
          <a:p>
            <a:pPr marL="0" indent="0">
              <a:spcBef>
                <a:spcPts val="1800"/>
              </a:spcBef>
              <a:buClr>
                <a:srgbClr val="9999FF"/>
              </a:buClr>
              <a:buNone/>
              <a:defRPr/>
            </a:pPr>
            <a:r>
              <a:rPr lang="en-GB" sz="2400" dirty="0">
                <a:solidFill>
                  <a:schemeClr val="bg1"/>
                </a:solidFill>
              </a:rPr>
              <a:t>     Guidance on disability definition </a:t>
            </a:r>
            <a:r>
              <a:rPr lang="en-GB" sz="2000" dirty="0">
                <a:solidFill>
                  <a:schemeClr val="bg1"/>
                </a:solidFill>
              </a:rPr>
              <a:t>(Office for Disability Issues, 2011). </a:t>
            </a:r>
          </a:p>
        </p:txBody>
      </p:sp>
    </p:spTree>
    <p:extLst>
      <p:ext uri="{BB962C8B-B14F-4D97-AF65-F5344CB8AC3E}">
        <p14:creationId xmlns:p14="http://schemas.microsoft.com/office/powerpoint/2010/main" val="33935232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a:extLst>
              <a:ext uri="{FF2B5EF4-FFF2-40B4-BE49-F238E27FC236}">
                <a16:creationId xmlns:a16="http://schemas.microsoft.com/office/drawing/2014/main" id="{FB716F82-EBB8-B8F1-1955-979191CD3D7D}"/>
              </a:ext>
            </a:extLst>
          </p:cNvPr>
          <p:cNvSpPr>
            <a:spLocks noGrp="1" noChangeArrowheads="1"/>
          </p:cNvSpPr>
          <p:nvPr>
            <p:ph type="title"/>
          </p:nvPr>
        </p:nvSpPr>
        <p:spPr>
          <a:xfrm>
            <a:off x="148753" y="454893"/>
            <a:ext cx="9852495" cy="864096"/>
          </a:xfrm>
        </p:spPr>
        <p:txBody>
          <a:bodyPr/>
          <a:lstStyle/>
          <a:p>
            <a:r>
              <a:rPr lang="en-US" altLang="en-US" sz="26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House of Lords Select Committee: </a:t>
            </a:r>
            <a:r>
              <a:rPr lang="en-US" altLang="en-US" sz="2600" dirty="0" err="1">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EqA</a:t>
            </a:r>
            <a:r>
              <a:rPr lang="en-US" altLang="en-US" sz="26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2010 &amp; Disability (2016)</a:t>
            </a:r>
            <a:endParaRPr lang="en-GB" altLang="en-US" sz="2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291" name="Content Placeholder 3">
            <a:extLst>
              <a:ext uri="{FF2B5EF4-FFF2-40B4-BE49-F238E27FC236}">
                <a16:creationId xmlns:a16="http://schemas.microsoft.com/office/drawing/2014/main" id="{60602FDA-8562-EBB4-282B-5D11A94A2EBD}"/>
              </a:ext>
            </a:extLst>
          </p:cNvPr>
          <p:cNvSpPr>
            <a:spLocks noGrp="1" noChangeArrowheads="1"/>
          </p:cNvSpPr>
          <p:nvPr>
            <p:ph idx="1"/>
          </p:nvPr>
        </p:nvSpPr>
        <p:spPr>
          <a:xfrm>
            <a:off x="550861" y="1293853"/>
            <a:ext cx="8899525" cy="4824537"/>
          </a:xfrm>
        </p:spPr>
        <p:txBody>
          <a:bodyPr/>
          <a:lstStyle/>
          <a:p>
            <a:pPr marL="252000" indent="-288000" eaLnBrk="1" hangingPunct="1">
              <a:spcBef>
                <a:spcPts val="1800"/>
              </a:spcBef>
              <a:buClr>
                <a:srgbClr val="C00000"/>
              </a:buClr>
            </a:pPr>
            <a:r>
              <a:rPr lang="en-US" altLang="en-US" sz="2400" dirty="0">
                <a:solidFill>
                  <a:srgbClr val="9999FF"/>
                </a:solidFill>
                <a:latin typeface="Times New Roman" panose="02020603050405020304" pitchFamily="18" charset="0"/>
                <a:ea typeface="Times New Roman" panose="02020603050405020304" pitchFamily="18" charset="0"/>
                <a:cs typeface="Times New Roman" panose="02020603050405020304" pitchFamily="18" charset="0"/>
              </a:rPr>
              <a:t>Problems with RA in ‘</a:t>
            </a:r>
            <a:r>
              <a:rPr lang="en-US" altLang="en-US" sz="2400" i="1" dirty="0">
                <a:solidFill>
                  <a:srgbClr val="9999FF"/>
                </a:solidFill>
                <a:latin typeface="Times New Roman" panose="02020603050405020304" pitchFamily="18" charset="0"/>
                <a:ea typeface="Times New Roman" panose="02020603050405020304" pitchFamily="18" charset="0"/>
                <a:cs typeface="Times New Roman" panose="02020603050405020304" pitchFamily="18" charset="0"/>
              </a:rPr>
              <a:t>almost every part of society’. </a:t>
            </a:r>
            <a:r>
              <a:rPr lang="en-US" alt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Highlight poor understanding of employers’ duty to reduce disadvantage ‘</a:t>
            </a:r>
            <a:r>
              <a:rPr lang="en-US" alt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to achieve equality in practice’</a:t>
            </a:r>
            <a:r>
              <a:rPr lang="en-US" altLang="en-US" sz="2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(para 204-6), </a:t>
            </a:r>
            <a:r>
              <a:rPr lang="en-US" alt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some still see as </a:t>
            </a:r>
            <a:r>
              <a:rPr lang="en-US" alt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altLang="en-US" sz="24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favouritism</a:t>
            </a:r>
            <a:r>
              <a:rPr lang="en-US" altLang="en-US" sz="24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alt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alt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Some still believe only applies to physical/sensory disability </a:t>
            </a:r>
            <a:r>
              <a:rPr lang="en-GB" altLang="en-US" sz="2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(para 207-8). </a:t>
            </a:r>
          </a:p>
          <a:p>
            <a:pPr marL="252000" indent="-288000" eaLnBrk="1" hangingPunct="1">
              <a:spcBef>
                <a:spcPts val="1200"/>
              </a:spcBef>
              <a:buClr>
                <a:srgbClr val="C00000"/>
              </a:buClr>
            </a:pPr>
            <a:r>
              <a:rPr lang="en-GB" altLang="en-US" sz="2400" dirty="0">
                <a:solidFill>
                  <a:schemeClr val="bg1"/>
                </a:solidFill>
                <a:ea typeface="Times New Roman" panose="02020603050405020304" pitchFamily="18" charset="0"/>
                <a:cs typeface="Arial" panose="020B0604020202020204" pitchFamily="34" charset="0"/>
              </a:rPr>
              <a:t>House of Lords Liaison Committee (2021): Many concerns &gt; 19 recommendations – govt., PSED, RA &amp; access to justice. </a:t>
            </a:r>
          </a:p>
          <a:p>
            <a:pPr marL="0" indent="0" eaLnBrk="1" hangingPunct="1">
              <a:spcBef>
                <a:spcPts val="1800"/>
              </a:spcBef>
              <a:buClr>
                <a:srgbClr val="C00000"/>
              </a:buClr>
              <a:buNone/>
            </a:pPr>
            <a:r>
              <a:rPr lang="en-GB" altLang="en-US" sz="2400" dirty="0">
                <a:solidFill>
                  <a:schemeClr val="bg1"/>
                </a:solidFill>
                <a:ea typeface="Times New Roman" panose="02020603050405020304" pitchFamily="18" charset="0"/>
                <a:cs typeface="Arial" panose="020B0604020202020204" pitchFamily="34" charset="0"/>
              </a:rPr>
              <a:t>    </a:t>
            </a:r>
            <a:r>
              <a:rPr lang="en-GB" altLang="en-US" sz="2400" dirty="0">
                <a:solidFill>
                  <a:srgbClr val="FFFF00"/>
                </a:solidFill>
                <a:ea typeface="Times New Roman" panose="02020603050405020304" pitchFamily="18" charset="0"/>
                <a:cs typeface="Arial" panose="020B0604020202020204" pitchFamily="34" charset="0"/>
              </a:rPr>
              <a:t>Women &amp; Equalities Committee (2019a):</a:t>
            </a:r>
          </a:p>
          <a:p>
            <a:pPr eaLnBrk="1" hangingPunct="1">
              <a:spcBef>
                <a:spcPts val="1200"/>
              </a:spcBef>
              <a:buClr>
                <a:srgbClr val="C00000"/>
              </a:buClr>
              <a:buFont typeface="Arial" panose="020B0604020202020204" pitchFamily="34" charset="0"/>
              <a:buChar char="•"/>
            </a:pPr>
            <a:r>
              <a:rPr lang="en-GB" altLang="en-US" sz="2400" dirty="0">
                <a:solidFill>
                  <a:srgbClr val="9999FF"/>
                </a:solidFill>
                <a:ea typeface="Times New Roman" panose="02020603050405020304" pitchFamily="18" charset="0"/>
                <a:cs typeface="Arial" panose="020B0604020202020204" pitchFamily="34" charset="0"/>
              </a:rPr>
              <a:t>’What little enforcement is happening’ insufficient to tackle systemic or routine discrimination’ </a:t>
            </a:r>
            <a:r>
              <a:rPr lang="en-GB" altLang="en-US" sz="2400" dirty="0">
                <a:solidFill>
                  <a:schemeClr val="bg1"/>
                </a:solidFill>
                <a:ea typeface="Times New Roman" panose="02020603050405020304" pitchFamily="18" charset="0"/>
                <a:cs typeface="Arial" panose="020B0604020202020204" pitchFamily="34" charset="0"/>
              </a:rPr>
              <a:t>that too many people experience as a simple fact of life’.  </a:t>
            </a:r>
          </a:p>
          <a:p>
            <a:pPr eaLnBrk="1" hangingPunct="1">
              <a:spcBef>
                <a:spcPts val="1200"/>
              </a:spcBef>
              <a:buClr>
                <a:srgbClr val="C00000"/>
              </a:buClr>
              <a:buFont typeface="Arial" panose="020B0604020202020204" pitchFamily="34" charset="0"/>
              <a:buChar char="•"/>
            </a:pPr>
            <a:r>
              <a:rPr lang="en-GB" altLang="en-US" sz="2400" dirty="0">
                <a:solidFill>
                  <a:schemeClr val="bg1"/>
                </a:solidFill>
                <a:ea typeface="Times New Roman" panose="02020603050405020304" pitchFamily="18" charset="0"/>
                <a:cs typeface="Arial" panose="020B0604020202020204" pitchFamily="34" charset="0"/>
              </a:rPr>
              <a:t>Highlight need for a </a:t>
            </a:r>
            <a:r>
              <a:rPr lang="en-GB" altLang="en-US" sz="2400" dirty="0">
                <a:solidFill>
                  <a:srgbClr val="9999FF"/>
                </a:solidFill>
                <a:ea typeface="Times New Roman" panose="02020603050405020304" pitchFamily="18" charset="0"/>
                <a:cs typeface="Arial" panose="020B0604020202020204" pitchFamily="34" charset="0"/>
              </a:rPr>
              <a:t>fundamental shift in enforcement of the </a:t>
            </a:r>
            <a:r>
              <a:rPr lang="en-GB" altLang="en-US" sz="2400" dirty="0" err="1">
                <a:solidFill>
                  <a:srgbClr val="9999FF"/>
                </a:solidFill>
                <a:ea typeface="Times New Roman" panose="02020603050405020304" pitchFamily="18" charset="0"/>
                <a:cs typeface="Arial" panose="020B0604020202020204" pitchFamily="34" charset="0"/>
              </a:rPr>
              <a:t>EqA</a:t>
            </a:r>
            <a:r>
              <a:rPr lang="en-GB" altLang="en-US" sz="2400" dirty="0">
                <a:solidFill>
                  <a:srgbClr val="9999FF"/>
                </a:solidFill>
                <a:ea typeface="Times New Roman" panose="02020603050405020304" pitchFamily="18" charset="0"/>
                <a:cs typeface="Arial" panose="020B0604020202020204" pitchFamily="34" charset="0"/>
              </a:rPr>
              <a:t>.</a:t>
            </a:r>
          </a:p>
          <a:p>
            <a:pPr eaLnBrk="1" hangingPunct="1">
              <a:spcBef>
                <a:spcPts val="1200"/>
              </a:spcBef>
              <a:buClr>
                <a:srgbClr val="C00000"/>
              </a:buClr>
            </a:pPr>
            <a:endParaRPr lang="en-GB" altLang="en-US" sz="2400" dirty="0">
              <a:ea typeface="Times New Roman" panose="02020603050405020304" pitchFamily="18" charset="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1B55-1EA7-3C0F-E652-835FB2053F56}"/>
              </a:ext>
            </a:extLst>
          </p:cNvPr>
          <p:cNvSpPr>
            <a:spLocks noGrp="1"/>
          </p:cNvSpPr>
          <p:nvPr>
            <p:ph type="title"/>
          </p:nvPr>
        </p:nvSpPr>
        <p:spPr>
          <a:xfrm>
            <a:off x="116681" y="454893"/>
            <a:ext cx="10001250" cy="795338"/>
          </a:xfrm>
        </p:spPr>
        <p:txBody>
          <a:bodyPr/>
          <a:lstStyle/>
          <a:p>
            <a:r>
              <a:rPr lang="en-GB" sz="2800" dirty="0">
                <a:solidFill>
                  <a:srgbClr val="FFFF00"/>
                </a:solidFill>
              </a:rPr>
              <a:t>Misuse of Non-Disclosure Agreements (NDAs)</a:t>
            </a:r>
          </a:p>
        </p:txBody>
      </p:sp>
      <p:sp>
        <p:nvSpPr>
          <p:cNvPr id="3" name="Content Placeholder 2">
            <a:extLst>
              <a:ext uri="{FF2B5EF4-FFF2-40B4-BE49-F238E27FC236}">
                <a16:creationId xmlns:a16="http://schemas.microsoft.com/office/drawing/2014/main" id="{04426E6D-8857-C217-CF1A-7AA18D12F74A}"/>
              </a:ext>
            </a:extLst>
          </p:cNvPr>
          <p:cNvSpPr>
            <a:spLocks noGrp="1"/>
          </p:cNvSpPr>
          <p:nvPr>
            <p:ph idx="1"/>
          </p:nvPr>
        </p:nvSpPr>
        <p:spPr>
          <a:xfrm>
            <a:off x="580802" y="1390997"/>
            <a:ext cx="8899525" cy="4533254"/>
          </a:xfrm>
        </p:spPr>
        <p:txBody>
          <a:bodyPr/>
          <a:lstStyle/>
          <a:p>
            <a:pPr>
              <a:spcBef>
                <a:spcPts val="1200"/>
              </a:spcBef>
              <a:buClr>
                <a:srgbClr val="9999FF"/>
              </a:buClr>
              <a:buFont typeface="Arial" panose="020B0604020202020204" pitchFamily="34" charset="0"/>
              <a:buChar char="•"/>
            </a:pPr>
            <a:r>
              <a:rPr lang="en-GB" sz="2400" dirty="0" err="1">
                <a:solidFill>
                  <a:schemeClr val="bg1"/>
                </a:solidFill>
              </a:rPr>
              <a:t>WEqC</a:t>
            </a:r>
            <a:r>
              <a:rPr lang="en-GB" sz="2400" dirty="0">
                <a:solidFill>
                  <a:schemeClr val="bg1"/>
                </a:solidFill>
              </a:rPr>
              <a:t> (2019b) also raise serious concerns of employers covering up allegations of workplace discrimination through NDAs. </a:t>
            </a:r>
          </a:p>
          <a:p>
            <a:pPr marL="360000" indent="0">
              <a:spcBef>
                <a:spcPts val="1200"/>
              </a:spcBef>
              <a:buClr>
                <a:srgbClr val="9999FF"/>
              </a:buClr>
              <a:buNone/>
            </a:pPr>
            <a:r>
              <a:rPr lang="en-GB" sz="2400" dirty="0">
                <a:solidFill>
                  <a:schemeClr val="bg1"/>
                </a:solidFill>
              </a:rPr>
              <a:t>Employees often feel have to sign but then may find it difficult to work in same sector and/or suffer psychologically or financially.  </a:t>
            </a:r>
          </a:p>
          <a:p>
            <a:pPr>
              <a:spcBef>
                <a:spcPts val="1200"/>
              </a:spcBef>
              <a:buClr>
                <a:srgbClr val="9999FF"/>
              </a:buClr>
              <a:buFont typeface="Arial" panose="020B0604020202020204" pitchFamily="34" charset="0"/>
              <a:buChar char="•"/>
            </a:pPr>
            <a:r>
              <a:rPr lang="en-GB" sz="2400" dirty="0">
                <a:solidFill>
                  <a:srgbClr val="9999FF"/>
                </a:solidFill>
              </a:rPr>
              <a:t>“NDAs should not be used to silence victims of discrimination and harassment and that employers and their legal advisers should not be complicit in using NDAs to cover up allegations of unlawful acts”.</a:t>
            </a:r>
            <a:r>
              <a:rPr lang="en-GB" sz="2400" dirty="0">
                <a:solidFill>
                  <a:schemeClr val="bg1"/>
                </a:solidFill>
              </a:rPr>
              <a:t>  </a:t>
            </a:r>
          </a:p>
          <a:p>
            <a:pPr>
              <a:spcBef>
                <a:spcPts val="1800"/>
              </a:spcBef>
              <a:buClr>
                <a:srgbClr val="9999FF"/>
              </a:buClr>
              <a:buFont typeface="Arial" panose="020B0604020202020204" pitchFamily="34" charset="0"/>
              <a:buChar char="•"/>
            </a:pPr>
            <a:r>
              <a:rPr lang="en-GB" sz="2400" dirty="0">
                <a:solidFill>
                  <a:schemeClr val="bg1"/>
                </a:solidFill>
              </a:rPr>
              <a:t>FoI request English NHS Trusts by Health Service Journal: 2018-21 247 settlement NDAs (excl. non-responders) but number is falling.  </a:t>
            </a:r>
          </a:p>
        </p:txBody>
      </p:sp>
    </p:spTree>
    <p:extLst>
      <p:ext uri="{BB962C8B-B14F-4D97-AF65-F5344CB8AC3E}">
        <p14:creationId xmlns:p14="http://schemas.microsoft.com/office/powerpoint/2010/main" val="3073569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E2DE1-48D7-3226-F5FC-E86E9A3C790C}"/>
              </a:ext>
            </a:extLst>
          </p:cNvPr>
          <p:cNvSpPr>
            <a:spLocks noGrp="1"/>
          </p:cNvSpPr>
          <p:nvPr>
            <p:ph type="title"/>
          </p:nvPr>
        </p:nvSpPr>
        <p:spPr>
          <a:xfrm>
            <a:off x="116681" y="454893"/>
            <a:ext cx="10001250" cy="1080120"/>
          </a:xfrm>
        </p:spPr>
        <p:txBody>
          <a:bodyPr/>
          <a:lstStyle/>
          <a:p>
            <a:pPr>
              <a:spcBef>
                <a:spcPts val="3000"/>
              </a:spcBef>
              <a:spcAft>
                <a:spcPts val="600"/>
              </a:spcAft>
            </a:pPr>
            <a:r>
              <a:rPr lang="en-GB" sz="3200" dirty="0">
                <a:solidFill>
                  <a:srgbClr val="FFFF00"/>
                </a:solidFill>
              </a:rPr>
              <a:t>Ableism and the Labour Market</a:t>
            </a:r>
            <a:br>
              <a:rPr lang="en-GB" sz="3200" dirty="0">
                <a:solidFill>
                  <a:srgbClr val="FFFF00"/>
                </a:solidFill>
              </a:rPr>
            </a:br>
            <a:r>
              <a:rPr lang="en-GB" sz="2400" dirty="0">
                <a:solidFill>
                  <a:schemeClr val="bg1"/>
                </a:solidFill>
              </a:rPr>
              <a:t>Why Are 48,000 Disabled Workers Managed out of Work every year ?</a:t>
            </a:r>
          </a:p>
        </p:txBody>
      </p:sp>
      <p:sp>
        <p:nvSpPr>
          <p:cNvPr id="3" name="Content Placeholder 2">
            <a:extLst>
              <a:ext uri="{FF2B5EF4-FFF2-40B4-BE49-F238E27FC236}">
                <a16:creationId xmlns:a16="http://schemas.microsoft.com/office/drawing/2014/main" id="{08B40ABB-8866-17F7-36D5-41BEC0139B68}"/>
              </a:ext>
            </a:extLst>
          </p:cNvPr>
          <p:cNvSpPr>
            <a:spLocks noGrp="1"/>
          </p:cNvSpPr>
          <p:nvPr>
            <p:ph idx="1"/>
          </p:nvPr>
        </p:nvSpPr>
        <p:spPr>
          <a:xfrm>
            <a:off x="580802" y="1735447"/>
            <a:ext cx="8899525" cy="4752528"/>
          </a:xfrm>
        </p:spPr>
        <p:txBody>
          <a:bodyPr/>
          <a:lstStyle/>
          <a:p>
            <a:pPr>
              <a:spcBef>
                <a:spcPts val="1800"/>
              </a:spcBef>
              <a:buClr>
                <a:srgbClr val="9999FF"/>
              </a:buClr>
            </a:pPr>
            <a:r>
              <a:rPr lang="en-GB" sz="2400" dirty="0">
                <a:solidFill>
                  <a:schemeClr val="bg1"/>
                </a:solidFill>
              </a:rPr>
              <a:t>Employment Tribunals (ETs) </a:t>
            </a:r>
            <a:r>
              <a:rPr lang="en-GB" sz="2400" dirty="0">
                <a:solidFill>
                  <a:srgbClr val="9999FF"/>
                </a:solidFill>
              </a:rPr>
              <a:t>‘far from ideal’ </a:t>
            </a:r>
            <a:r>
              <a:rPr lang="en-GB" sz="2400" dirty="0">
                <a:solidFill>
                  <a:schemeClr val="bg1"/>
                </a:solidFill>
              </a:rPr>
              <a:t>- legal representation needed to navigate system but prohibitively expensive for most ..... </a:t>
            </a:r>
          </a:p>
          <a:p>
            <a:pPr>
              <a:spcBef>
                <a:spcPts val="1200"/>
              </a:spcBef>
              <a:buClr>
                <a:srgbClr val="9999FF"/>
              </a:buClr>
            </a:pPr>
            <a:r>
              <a:rPr lang="en-GB" sz="2400" dirty="0">
                <a:solidFill>
                  <a:srgbClr val="9999FF"/>
                </a:solidFill>
              </a:rPr>
              <a:t>ET experience frequently traumatising </a:t>
            </a:r>
            <a:r>
              <a:rPr lang="en-GB" sz="2400" dirty="0">
                <a:solidFill>
                  <a:schemeClr val="bg1"/>
                </a:solidFill>
              </a:rPr>
              <a:t>- legal advice often to settle asap to reduce trauma &gt; smaller settlement + no impact on case law.</a:t>
            </a:r>
          </a:p>
          <a:p>
            <a:pPr marL="0" indent="0">
              <a:spcBef>
                <a:spcPts val="1800"/>
              </a:spcBef>
              <a:buClr>
                <a:srgbClr val="9999FF"/>
              </a:buClr>
              <a:buNone/>
            </a:pPr>
            <a:r>
              <a:rPr lang="en-GB" sz="2400" dirty="0">
                <a:solidFill>
                  <a:srgbClr val="9999FF"/>
                </a:solidFill>
              </a:rPr>
              <a:t>     Disability-positive framework involves ‘changing hearts &amp; minds’:</a:t>
            </a:r>
            <a:r>
              <a:rPr lang="en-GB" sz="2400" dirty="0">
                <a:solidFill>
                  <a:schemeClr val="bg1"/>
                </a:solidFill>
              </a:rPr>
              <a:t> </a:t>
            </a:r>
          </a:p>
          <a:p>
            <a:pPr>
              <a:spcBef>
                <a:spcPts val="1200"/>
              </a:spcBef>
              <a:buClr>
                <a:srgbClr val="9999FF"/>
              </a:buClr>
              <a:buFont typeface="Arial" panose="020B0604020202020204" pitchFamily="34" charset="0"/>
              <a:buChar char="•"/>
            </a:pPr>
            <a:r>
              <a:rPr lang="en-GB" sz="2400" dirty="0">
                <a:solidFill>
                  <a:schemeClr val="bg1"/>
                </a:solidFill>
              </a:rPr>
              <a:t>View all employees as talent to be nurtured and prioritise health &amp; wellbeing incl. offering ‘workplace adjustments’ to all, </a:t>
            </a:r>
          </a:p>
          <a:p>
            <a:pPr>
              <a:spcBef>
                <a:spcPts val="1200"/>
              </a:spcBef>
              <a:buClr>
                <a:srgbClr val="9999FF"/>
              </a:buClr>
              <a:buFont typeface="Arial" panose="020B0604020202020204" pitchFamily="34" charset="0"/>
              <a:buChar char="•"/>
            </a:pPr>
            <a:r>
              <a:rPr lang="en-GB" sz="2400" dirty="0">
                <a:solidFill>
                  <a:srgbClr val="9999FF"/>
                </a:solidFill>
              </a:rPr>
              <a:t>Act creatively to remove barriers and facilitate inclusive workplaces </a:t>
            </a:r>
          </a:p>
          <a:p>
            <a:pPr marL="0" indent="0" algn="r">
              <a:spcBef>
                <a:spcPts val="1800"/>
              </a:spcBef>
              <a:buClr>
                <a:srgbClr val="9999FF"/>
              </a:buClr>
              <a:buNone/>
            </a:pPr>
            <a:r>
              <a:rPr lang="en-GB" sz="2000" dirty="0">
                <a:solidFill>
                  <a:srgbClr val="FFFF00"/>
                </a:solidFill>
              </a:rPr>
              <a:t>(Association of Disabled Professionals, 2022) </a:t>
            </a:r>
          </a:p>
        </p:txBody>
      </p:sp>
    </p:spTree>
    <p:extLst>
      <p:ext uri="{BB962C8B-B14F-4D97-AF65-F5344CB8AC3E}">
        <p14:creationId xmlns:p14="http://schemas.microsoft.com/office/powerpoint/2010/main" val="30673223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6E2A8-D1F1-469D-AFBD-FDDC547C00F5}"/>
              </a:ext>
            </a:extLst>
          </p:cNvPr>
          <p:cNvSpPr>
            <a:spLocks noGrp="1"/>
          </p:cNvSpPr>
          <p:nvPr>
            <p:ph type="title"/>
          </p:nvPr>
        </p:nvSpPr>
        <p:spPr>
          <a:xfrm>
            <a:off x="76745" y="454893"/>
            <a:ext cx="9923253" cy="795338"/>
          </a:xfrm>
        </p:spPr>
        <p:txBody>
          <a:bodyPr/>
          <a:lstStyle/>
          <a:p>
            <a:r>
              <a:rPr lang="en-GB" sz="3200" dirty="0">
                <a:solidFill>
                  <a:srgbClr val="FFFF00"/>
                </a:solidFill>
              </a:rPr>
              <a:t>Some unhelpful responses to complaints / claims </a:t>
            </a:r>
          </a:p>
        </p:txBody>
      </p:sp>
      <p:sp>
        <p:nvSpPr>
          <p:cNvPr id="3" name="Content Placeholder 2">
            <a:extLst>
              <a:ext uri="{FF2B5EF4-FFF2-40B4-BE49-F238E27FC236}">
                <a16:creationId xmlns:a16="http://schemas.microsoft.com/office/drawing/2014/main" id="{9D7A7722-6A1C-40A0-9768-EB7854B85E5E}"/>
              </a:ext>
            </a:extLst>
          </p:cNvPr>
          <p:cNvSpPr>
            <a:spLocks noGrp="1"/>
          </p:cNvSpPr>
          <p:nvPr>
            <p:ph idx="1"/>
          </p:nvPr>
        </p:nvSpPr>
        <p:spPr>
          <a:xfrm>
            <a:off x="667543" y="1390997"/>
            <a:ext cx="8899525" cy="4668289"/>
          </a:xfrm>
        </p:spPr>
        <p:txBody>
          <a:bodyPr/>
          <a:lstStyle/>
          <a:p>
            <a:pPr>
              <a:spcBef>
                <a:spcPts val="600"/>
              </a:spcBef>
              <a:buClr>
                <a:srgbClr val="9999FF"/>
              </a:buClr>
            </a:pPr>
            <a:r>
              <a:rPr lang="en-GB" sz="2400" dirty="0">
                <a:solidFill>
                  <a:schemeClr val="bg1"/>
                </a:solidFill>
              </a:rPr>
              <a:t>Delayed and/or inconsistent response (NB time limits for claim) </a:t>
            </a:r>
          </a:p>
          <a:p>
            <a:pPr>
              <a:spcBef>
                <a:spcPts val="600"/>
              </a:spcBef>
              <a:buClr>
                <a:srgbClr val="9999FF"/>
              </a:buClr>
            </a:pPr>
            <a:r>
              <a:rPr lang="en-GB" sz="2400" dirty="0">
                <a:solidFill>
                  <a:schemeClr val="bg1"/>
                </a:solidFill>
              </a:rPr>
              <a:t>Not agreeing with or implementing OH recommendations</a:t>
            </a:r>
          </a:p>
          <a:p>
            <a:pPr>
              <a:spcBef>
                <a:spcPts val="600"/>
              </a:spcBef>
              <a:buClr>
                <a:srgbClr val="9999FF"/>
              </a:buClr>
            </a:pPr>
            <a:r>
              <a:rPr lang="en-GB" sz="2400" dirty="0">
                <a:solidFill>
                  <a:srgbClr val="9999FF"/>
                </a:solidFill>
              </a:rPr>
              <a:t>Disputing medical and/or psychological reports / demanding re-assessments to re-confirm diagnosis and/or disability.   </a:t>
            </a:r>
          </a:p>
          <a:p>
            <a:pPr>
              <a:spcBef>
                <a:spcPts val="600"/>
              </a:spcBef>
              <a:buClr>
                <a:srgbClr val="9999FF"/>
              </a:buClr>
            </a:pPr>
            <a:r>
              <a:rPr lang="en-GB" sz="2400" dirty="0">
                <a:solidFill>
                  <a:schemeClr val="bg1"/>
                </a:solidFill>
              </a:rPr>
              <a:t>Even when appears clearcut, may not be resolved: denial of </a:t>
            </a:r>
            <a:r>
              <a:rPr lang="en-GB" sz="2400" dirty="0" err="1">
                <a:solidFill>
                  <a:schemeClr val="bg1"/>
                </a:solidFill>
              </a:rPr>
              <a:t>EqA</a:t>
            </a:r>
            <a:r>
              <a:rPr lang="en-GB" sz="2400" dirty="0">
                <a:solidFill>
                  <a:schemeClr val="bg1"/>
                </a:solidFill>
              </a:rPr>
              <a:t> jurisdiction, attempts to reframe or justify action / inaction ! </a:t>
            </a:r>
          </a:p>
          <a:p>
            <a:pPr>
              <a:spcBef>
                <a:spcPts val="1200"/>
              </a:spcBef>
              <a:buClr>
                <a:srgbClr val="9999FF"/>
              </a:buClr>
            </a:pPr>
            <a:r>
              <a:rPr lang="en-GB" sz="2400" dirty="0">
                <a:solidFill>
                  <a:srgbClr val="9999FF"/>
                </a:solidFill>
              </a:rPr>
              <a:t>Further discrimination / harassment / victimisation &gt; resignation</a:t>
            </a:r>
          </a:p>
          <a:p>
            <a:pPr>
              <a:spcBef>
                <a:spcPts val="600"/>
              </a:spcBef>
              <a:buClr>
                <a:srgbClr val="9999FF"/>
              </a:buClr>
            </a:pPr>
            <a:r>
              <a:rPr lang="en-GB" sz="2400" dirty="0">
                <a:solidFill>
                  <a:schemeClr val="bg1"/>
                </a:solidFill>
              </a:rPr>
              <a:t>Inaccurate/misleading evidence provided to investigations </a:t>
            </a:r>
          </a:p>
          <a:p>
            <a:pPr>
              <a:spcBef>
                <a:spcPts val="600"/>
              </a:spcBef>
              <a:buClr>
                <a:srgbClr val="9999FF"/>
              </a:buClr>
            </a:pPr>
            <a:r>
              <a:rPr lang="en-GB" sz="2400" dirty="0">
                <a:solidFill>
                  <a:schemeClr val="bg1"/>
                </a:solidFill>
              </a:rPr>
              <a:t>Spiralling &amp; often prohibitive legal costs</a:t>
            </a:r>
          </a:p>
          <a:p>
            <a:pPr>
              <a:spcBef>
                <a:spcPts val="600"/>
              </a:spcBef>
              <a:buClr>
                <a:srgbClr val="9999FF"/>
              </a:buClr>
            </a:pPr>
            <a:r>
              <a:rPr lang="en-GB" sz="2400" dirty="0">
                <a:solidFill>
                  <a:schemeClr val="bg1"/>
                </a:solidFill>
              </a:rPr>
              <a:t>Lack of RA in legal proceedings &gt; further discrimination</a:t>
            </a:r>
          </a:p>
          <a:p>
            <a:pPr>
              <a:spcBef>
                <a:spcPts val="600"/>
              </a:spcBef>
              <a:buClr>
                <a:srgbClr val="9999FF"/>
              </a:buClr>
            </a:pPr>
            <a:endParaRPr lang="en-GB" sz="2400" dirty="0">
              <a:solidFill>
                <a:schemeClr val="bg1"/>
              </a:solidFill>
            </a:endParaRPr>
          </a:p>
          <a:p>
            <a:endParaRPr lang="en-GB" sz="2800" dirty="0">
              <a:solidFill>
                <a:srgbClr val="9999FF"/>
              </a:solidFill>
            </a:endParaRPr>
          </a:p>
        </p:txBody>
      </p:sp>
    </p:spTree>
    <p:extLst>
      <p:ext uri="{BB962C8B-B14F-4D97-AF65-F5344CB8AC3E}">
        <p14:creationId xmlns:p14="http://schemas.microsoft.com/office/powerpoint/2010/main" val="33892493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7D6E6-48A5-41C7-B315-1A610F624EFA}"/>
              </a:ext>
            </a:extLst>
          </p:cNvPr>
          <p:cNvSpPr>
            <a:spLocks noGrp="1"/>
          </p:cNvSpPr>
          <p:nvPr>
            <p:ph type="title"/>
          </p:nvPr>
        </p:nvSpPr>
        <p:spPr>
          <a:xfrm>
            <a:off x="0" y="598909"/>
            <a:ext cx="10001250" cy="795338"/>
          </a:xfrm>
        </p:spPr>
        <p:txBody>
          <a:bodyPr/>
          <a:lstStyle/>
          <a:p>
            <a:r>
              <a:rPr lang="en-GB" sz="3200" dirty="0">
                <a:solidFill>
                  <a:srgbClr val="FFFF00"/>
                </a:solidFill>
              </a:rPr>
              <a:t>Successful RA legal claims – some examples:</a:t>
            </a:r>
          </a:p>
        </p:txBody>
      </p:sp>
      <p:sp>
        <p:nvSpPr>
          <p:cNvPr id="3" name="Content Placeholder 2">
            <a:extLst>
              <a:ext uri="{FF2B5EF4-FFF2-40B4-BE49-F238E27FC236}">
                <a16:creationId xmlns:a16="http://schemas.microsoft.com/office/drawing/2014/main" id="{FA858874-AA9B-4A40-B4F9-275E2ED00D63}"/>
              </a:ext>
            </a:extLst>
          </p:cNvPr>
          <p:cNvSpPr>
            <a:spLocks noGrp="1"/>
          </p:cNvSpPr>
          <p:nvPr>
            <p:ph idx="1"/>
          </p:nvPr>
        </p:nvSpPr>
        <p:spPr>
          <a:xfrm>
            <a:off x="724818" y="1535013"/>
            <a:ext cx="8899525" cy="4392488"/>
          </a:xfrm>
        </p:spPr>
        <p:txBody>
          <a:bodyPr/>
          <a:lstStyle/>
          <a:p>
            <a:pPr>
              <a:spcBef>
                <a:spcPts val="1200"/>
              </a:spcBef>
              <a:buClr>
                <a:srgbClr val="9999FF"/>
              </a:buClr>
              <a:buFont typeface="Arial" panose="020B0604020202020204" pitchFamily="34" charset="0"/>
              <a:buChar char="•"/>
            </a:pPr>
            <a:r>
              <a:rPr lang="en-GB" sz="2400" dirty="0">
                <a:solidFill>
                  <a:srgbClr val="9999FF"/>
                </a:solidFill>
              </a:rPr>
              <a:t>Refusal to vary standard assessment test or format</a:t>
            </a:r>
          </a:p>
          <a:p>
            <a:pPr>
              <a:buClr>
                <a:srgbClr val="9999FF"/>
              </a:buClr>
              <a:buFont typeface="Arial" panose="020B0604020202020204" pitchFamily="34" charset="0"/>
              <a:buChar char="•"/>
            </a:pPr>
            <a:r>
              <a:rPr lang="en-GB" sz="2400" dirty="0">
                <a:solidFill>
                  <a:schemeClr val="bg1"/>
                </a:solidFill>
              </a:rPr>
              <a:t>Refusal to provide a dedicated parking space</a:t>
            </a:r>
          </a:p>
          <a:p>
            <a:pPr>
              <a:buClr>
                <a:srgbClr val="9999FF"/>
              </a:buClr>
              <a:buFont typeface="Arial" panose="020B0604020202020204" pitchFamily="34" charset="0"/>
              <a:buChar char="•"/>
            </a:pPr>
            <a:r>
              <a:rPr lang="en-GB" sz="2400" dirty="0">
                <a:solidFill>
                  <a:schemeClr val="bg1"/>
                </a:solidFill>
              </a:rPr>
              <a:t>Not making adjustments, as none recommended by GP </a:t>
            </a:r>
          </a:p>
          <a:p>
            <a:pPr>
              <a:buClr>
                <a:srgbClr val="9999FF"/>
              </a:buClr>
              <a:buFont typeface="Arial" panose="020B0604020202020204" pitchFamily="34" charset="0"/>
              <a:buChar char="•"/>
            </a:pPr>
            <a:r>
              <a:rPr lang="en-GB" sz="2400" dirty="0">
                <a:solidFill>
                  <a:srgbClr val="9999FF"/>
                </a:solidFill>
              </a:rPr>
              <a:t>Failure to recognise disadvantage &gt; inefficiency </a:t>
            </a:r>
          </a:p>
          <a:p>
            <a:pPr>
              <a:buClr>
                <a:srgbClr val="9999FF"/>
              </a:buClr>
              <a:buFont typeface="Arial" panose="020B0604020202020204" pitchFamily="34" charset="0"/>
              <a:buChar char="•"/>
            </a:pPr>
            <a:r>
              <a:rPr lang="en-GB" sz="2400" dirty="0">
                <a:solidFill>
                  <a:schemeClr val="bg1"/>
                </a:solidFill>
              </a:rPr>
              <a:t>Recommended training delayed &gt; dismissal on capability grounds </a:t>
            </a:r>
          </a:p>
          <a:p>
            <a:pPr>
              <a:buClr>
                <a:srgbClr val="9999FF"/>
              </a:buClr>
              <a:buFont typeface="Arial" panose="020B0604020202020204" pitchFamily="34" charset="0"/>
              <a:buChar char="•"/>
            </a:pPr>
            <a:r>
              <a:rPr lang="en-GB" sz="2400" dirty="0">
                <a:solidFill>
                  <a:srgbClr val="9999FF"/>
                </a:solidFill>
              </a:rPr>
              <a:t>Insufficient adjustments provided &gt; do job but not to best of ability</a:t>
            </a:r>
          </a:p>
          <a:p>
            <a:pPr>
              <a:buClr>
                <a:srgbClr val="9999FF"/>
              </a:buClr>
              <a:buFont typeface="Arial" panose="020B0604020202020204" pitchFamily="34" charset="0"/>
              <a:buChar char="•"/>
            </a:pPr>
            <a:r>
              <a:rPr lang="en-GB" sz="2400" dirty="0">
                <a:solidFill>
                  <a:schemeClr val="bg1"/>
                </a:solidFill>
              </a:rPr>
              <a:t>Declining a request to transfer to another role - RA required</a:t>
            </a:r>
          </a:p>
          <a:p>
            <a:pPr>
              <a:buClr>
                <a:srgbClr val="9999FF"/>
              </a:buClr>
              <a:buFont typeface="Arial" panose="020B0604020202020204" pitchFamily="34" charset="0"/>
              <a:buChar char="•"/>
            </a:pPr>
            <a:r>
              <a:rPr lang="en-GB" sz="2400" dirty="0">
                <a:solidFill>
                  <a:schemeClr val="bg1"/>
                </a:solidFill>
              </a:rPr>
              <a:t>Disability leave adjustment removed  &gt; leading to dismissal</a:t>
            </a:r>
          </a:p>
          <a:p>
            <a:pPr>
              <a:buClr>
                <a:srgbClr val="9999FF"/>
              </a:buClr>
              <a:buFont typeface="Arial" panose="020B0604020202020204" pitchFamily="34" charset="0"/>
              <a:buChar char="•"/>
            </a:pPr>
            <a:r>
              <a:rPr lang="en-GB" sz="2400" dirty="0">
                <a:solidFill>
                  <a:schemeClr val="bg1"/>
                </a:solidFill>
              </a:rPr>
              <a:t>Failure to maintain rate of pay on disability redeployment </a:t>
            </a:r>
          </a:p>
        </p:txBody>
      </p:sp>
    </p:spTree>
    <p:extLst>
      <p:ext uri="{BB962C8B-B14F-4D97-AF65-F5344CB8AC3E}">
        <p14:creationId xmlns:p14="http://schemas.microsoft.com/office/powerpoint/2010/main" val="1613115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3428A-61C0-A187-32B5-2EAE41BCEC1D}"/>
              </a:ext>
            </a:extLst>
          </p:cNvPr>
          <p:cNvSpPr>
            <a:spLocks noGrp="1"/>
          </p:cNvSpPr>
          <p:nvPr>
            <p:ph type="title"/>
          </p:nvPr>
        </p:nvSpPr>
        <p:spPr>
          <a:xfrm>
            <a:off x="-31048" y="561281"/>
            <a:ext cx="10001250" cy="795338"/>
          </a:xfrm>
        </p:spPr>
        <p:txBody>
          <a:bodyPr/>
          <a:lstStyle/>
          <a:p>
            <a:r>
              <a:rPr lang="en-GB" sz="3200" dirty="0">
                <a:solidFill>
                  <a:srgbClr val="FFFF00"/>
                </a:solidFill>
              </a:rPr>
              <a:t>One ABI practitioner’s draft conclusions</a:t>
            </a:r>
          </a:p>
        </p:txBody>
      </p:sp>
      <p:sp>
        <p:nvSpPr>
          <p:cNvPr id="3" name="Content Placeholder 2">
            <a:extLst>
              <a:ext uri="{FF2B5EF4-FFF2-40B4-BE49-F238E27FC236}">
                <a16:creationId xmlns:a16="http://schemas.microsoft.com/office/drawing/2014/main" id="{71FC7BDF-B2BE-4B69-1FBB-EEFDD4731EAA}"/>
              </a:ext>
            </a:extLst>
          </p:cNvPr>
          <p:cNvSpPr>
            <a:spLocks noGrp="1"/>
          </p:cNvSpPr>
          <p:nvPr>
            <p:ph idx="1"/>
          </p:nvPr>
        </p:nvSpPr>
        <p:spPr>
          <a:xfrm>
            <a:off x="868834" y="1463005"/>
            <a:ext cx="8899525" cy="4680520"/>
          </a:xfrm>
        </p:spPr>
        <p:txBody>
          <a:bodyPr/>
          <a:lstStyle/>
          <a:p>
            <a:pPr>
              <a:spcBef>
                <a:spcPts val="1200"/>
              </a:spcBef>
              <a:buClr>
                <a:srgbClr val="9999FF"/>
              </a:buClr>
            </a:pPr>
            <a:r>
              <a:rPr lang="en-GB" sz="2400" dirty="0" err="1">
                <a:solidFill>
                  <a:schemeClr val="bg1"/>
                </a:solidFill>
              </a:rPr>
              <a:t>EqA</a:t>
            </a:r>
            <a:r>
              <a:rPr lang="en-GB" sz="2400" dirty="0">
                <a:solidFill>
                  <a:schemeClr val="bg1"/>
                </a:solidFill>
              </a:rPr>
              <a:t>:  comprehensive requirements but poorly understood.  </a:t>
            </a:r>
          </a:p>
          <a:p>
            <a:pPr>
              <a:spcBef>
                <a:spcPts val="1200"/>
              </a:spcBef>
              <a:buClr>
                <a:srgbClr val="9999FF"/>
              </a:buClr>
              <a:buFont typeface="Wingdings" panose="05000000000000000000" pitchFamily="2" charset="2"/>
              <a:buChar char="Ø"/>
            </a:pPr>
            <a:r>
              <a:rPr lang="en-GB" sz="2400" dirty="0">
                <a:solidFill>
                  <a:schemeClr val="bg1"/>
                </a:solidFill>
              </a:rPr>
              <a:t>Discrimination common - lack of implementation / enforcement</a:t>
            </a:r>
          </a:p>
          <a:p>
            <a:pPr>
              <a:spcBef>
                <a:spcPts val="1200"/>
              </a:spcBef>
              <a:buClr>
                <a:srgbClr val="9999FF"/>
              </a:buClr>
            </a:pPr>
            <a:r>
              <a:rPr lang="en-GB" sz="2400" dirty="0">
                <a:solidFill>
                  <a:schemeClr val="bg1"/>
                </a:solidFill>
              </a:rPr>
              <a:t>Complex / protracted complaints, grievance &amp; appeals procedures</a:t>
            </a:r>
          </a:p>
          <a:p>
            <a:pPr>
              <a:spcBef>
                <a:spcPts val="1200"/>
              </a:spcBef>
              <a:buClr>
                <a:srgbClr val="9999FF"/>
              </a:buClr>
            </a:pPr>
            <a:r>
              <a:rPr lang="en-GB" sz="2400" dirty="0">
                <a:solidFill>
                  <a:schemeClr val="bg1"/>
                </a:solidFill>
              </a:rPr>
              <a:t>Raising concern / legal action often leads to more discrimination, harassment and/or victimisation &gt; </a:t>
            </a:r>
            <a:r>
              <a:rPr lang="en-GB" sz="2400" dirty="0">
                <a:solidFill>
                  <a:srgbClr val="9999FF"/>
                </a:solidFill>
              </a:rPr>
              <a:t>psychological impact</a:t>
            </a:r>
          </a:p>
          <a:p>
            <a:pPr>
              <a:spcBef>
                <a:spcPts val="1200"/>
              </a:spcBef>
              <a:buClr>
                <a:srgbClr val="9999FF"/>
              </a:buClr>
            </a:pPr>
            <a:r>
              <a:rPr lang="en-GB" sz="2400" dirty="0">
                <a:solidFill>
                  <a:schemeClr val="bg1"/>
                </a:solidFill>
              </a:rPr>
              <a:t>Regulatory bodies seem reluctant to regulate discrimination.</a:t>
            </a:r>
          </a:p>
          <a:p>
            <a:pPr>
              <a:spcBef>
                <a:spcPts val="1200"/>
              </a:spcBef>
              <a:buClr>
                <a:srgbClr val="9999FF"/>
              </a:buClr>
            </a:pPr>
            <a:r>
              <a:rPr lang="en-GB" sz="2400" dirty="0">
                <a:solidFill>
                  <a:schemeClr val="bg1"/>
                </a:solidFill>
              </a:rPr>
              <a:t>Ongoing VR support if person decides to take action. </a:t>
            </a:r>
            <a:r>
              <a:rPr lang="en-GB" sz="2400" dirty="0">
                <a:solidFill>
                  <a:srgbClr val="FFFF00"/>
                </a:solidFill>
              </a:rPr>
              <a:t>However … </a:t>
            </a:r>
          </a:p>
          <a:p>
            <a:pPr>
              <a:spcBef>
                <a:spcPts val="1200"/>
              </a:spcBef>
              <a:buClr>
                <a:srgbClr val="9999FF"/>
              </a:buClr>
            </a:pPr>
            <a:r>
              <a:rPr lang="en-GB" sz="2400" dirty="0">
                <a:solidFill>
                  <a:schemeClr val="bg1"/>
                </a:solidFill>
              </a:rPr>
              <a:t>Few can afford cost of legal representation or taking legal action. </a:t>
            </a:r>
          </a:p>
          <a:p>
            <a:pPr>
              <a:spcBef>
                <a:spcPts val="1200"/>
              </a:spcBef>
              <a:buClr>
                <a:srgbClr val="9999FF"/>
              </a:buClr>
              <a:buFont typeface="Wingdings" panose="05000000000000000000" pitchFamily="2" charset="2"/>
              <a:buChar char="Ø"/>
            </a:pPr>
            <a:r>
              <a:rPr lang="en-GB" sz="2400" dirty="0">
                <a:solidFill>
                  <a:srgbClr val="9999FF"/>
                </a:solidFill>
              </a:rPr>
              <a:t>Wasted potential, high cost &amp; risk of psychological damage</a:t>
            </a:r>
            <a:endParaRPr lang="en-GB" b="1" dirty="0">
              <a:solidFill>
                <a:srgbClr val="9999FF"/>
              </a:solidFill>
            </a:endParaRPr>
          </a:p>
        </p:txBody>
      </p:sp>
    </p:spTree>
    <p:extLst>
      <p:ext uri="{BB962C8B-B14F-4D97-AF65-F5344CB8AC3E}">
        <p14:creationId xmlns:p14="http://schemas.microsoft.com/office/powerpoint/2010/main" val="3202656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AF02E-C3D2-2ECF-E548-20B0CED60F4E}"/>
              </a:ext>
            </a:extLst>
          </p:cNvPr>
          <p:cNvSpPr>
            <a:spLocks noGrp="1"/>
          </p:cNvSpPr>
          <p:nvPr>
            <p:ph type="title"/>
          </p:nvPr>
        </p:nvSpPr>
        <p:spPr>
          <a:xfrm>
            <a:off x="233363" y="522287"/>
            <a:ext cx="9636471" cy="795338"/>
          </a:xfrm>
        </p:spPr>
        <p:txBody>
          <a:bodyPr/>
          <a:lstStyle/>
          <a:p>
            <a:r>
              <a:rPr lang="en-GB" sz="3200" dirty="0">
                <a:solidFill>
                  <a:srgbClr val="FFFF00"/>
                </a:solidFill>
              </a:rPr>
              <a:t>Discrimination &gt; Psychological Concerns</a:t>
            </a:r>
          </a:p>
        </p:txBody>
      </p:sp>
      <p:sp>
        <p:nvSpPr>
          <p:cNvPr id="3" name="Content Placeholder 2">
            <a:extLst>
              <a:ext uri="{FF2B5EF4-FFF2-40B4-BE49-F238E27FC236}">
                <a16:creationId xmlns:a16="http://schemas.microsoft.com/office/drawing/2014/main" id="{E4834339-24D0-CBFB-011A-D1D46EFC890A}"/>
              </a:ext>
            </a:extLst>
          </p:cNvPr>
          <p:cNvSpPr>
            <a:spLocks noGrp="1"/>
          </p:cNvSpPr>
          <p:nvPr>
            <p:ph idx="1"/>
          </p:nvPr>
        </p:nvSpPr>
        <p:spPr>
          <a:xfrm>
            <a:off x="667543" y="1317625"/>
            <a:ext cx="8899525" cy="5113932"/>
          </a:xfrm>
        </p:spPr>
        <p:txBody>
          <a:bodyPr/>
          <a:lstStyle/>
          <a:p>
            <a:pPr>
              <a:buClr>
                <a:srgbClr val="9999FF"/>
              </a:buClr>
              <a:buFont typeface="Arial" panose="020B0604020202020204" pitchFamily="34" charset="0"/>
              <a:buChar char="•"/>
            </a:pPr>
            <a:r>
              <a:rPr lang="en-GB" sz="2400" dirty="0">
                <a:solidFill>
                  <a:schemeClr val="bg1"/>
                </a:solidFill>
              </a:rPr>
              <a:t>Stress &amp; frustration of action on top of original discrimination </a:t>
            </a:r>
          </a:p>
          <a:p>
            <a:pPr>
              <a:buClr>
                <a:srgbClr val="9999FF"/>
              </a:buClr>
              <a:buFont typeface="Times New Roman" panose="02020603050405020304" pitchFamily="18" charset="0"/>
              <a:buChar char="+"/>
            </a:pPr>
            <a:r>
              <a:rPr lang="en-GB" sz="2400" dirty="0">
                <a:solidFill>
                  <a:schemeClr val="bg1"/>
                </a:solidFill>
              </a:rPr>
              <a:t>Disappointing response  (often challenging, sometimes aggressive)</a:t>
            </a:r>
          </a:p>
          <a:p>
            <a:pPr>
              <a:buClr>
                <a:srgbClr val="9999FF"/>
              </a:buClr>
              <a:buFont typeface="Times New Roman" panose="02020603050405020304" pitchFamily="18" charset="0"/>
              <a:buChar char="+"/>
            </a:pPr>
            <a:r>
              <a:rPr lang="en-GB" sz="2400" dirty="0">
                <a:solidFill>
                  <a:schemeClr val="bg1"/>
                </a:solidFill>
              </a:rPr>
              <a:t>Questioning of diagnosis, impairment, disability or disadvantage</a:t>
            </a:r>
          </a:p>
          <a:p>
            <a:pPr>
              <a:spcBef>
                <a:spcPts val="1200"/>
              </a:spcBef>
              <a:buClr>
                <a:srgbClr val="9999FF"/>
              </a:buClr>
              <a:buFont typeface="Wingdings" panose="05000000000000000000" pitchFamily="2" charset="2"/>
              <a:buChar char="Ø"/>
            </a:pPr>
            <a:r>
              <a:rPr lang="en-GB" sz="2400" dirty="0">
                <a:solidFill>
                  <a:srgbClr val="9999FF"/>
                </a:solidFill>
              </a:rPr>
              <a:t>Significant impact on psychological well-being, </a:t>
            </a:r>
            <a:r>
              <a:rPr lang="en-GB" sz="2400" dirty="0">
                <a:solidFill>
                  <a:schemeClr val="bg1"/>
                </a:solidFill>
              </a:rPr>
              <a:t>e.g. after ABI</a:t>
            </a:r>
          </a:p>
          <a:p>
            <a:pPr lvl="1">
              <a:buClr>
                <a:srgbClr val="9999FF"/>
              </a:buClr>
              <a:buFont typeface="Wingdings" panose="05000000000000000000" pitchFamily="2" charset="2"/>
              <a:buChar char="v"/>
            </a:pPr>
            <a:r>
              <a:rPr lang="en-GB" sz="2400" dirty="0">
                <a:solidFill>
                  <a:schemeClr val="bg1"/>
                </a:solidFill>
              </a:rPr>
              <a:t> undermining progress in insight and awareness into difficulties </a:t>
            </a:r>
          </a:p>
          <a:p>
            <a:pPr lvl="1">
              <a:buClr>
                <a:srgbClr val="9999FF"/>
              </a:buClr>
              <a:buFont typeface="Wingdings" panose="05000000000000000000" pitchFamily="2" charset="2"/>
              <a:buChar char="v"/>
            </a:pPr>
            <a:r>
              <a:rPr lang="en-GB" sz="2400" dirty="0">
                <a:solidFill>
                  <a:schemeClr val="bg1"/>
                </a:solidFill>
              </a:rPr>
              <a:t> reinforcing belief that no-one outside family &amp; ABI understands</a:t>
            </a:r>
          </a:p>
          <a:p>
            <a:pPr lvl="1">
              <a:buClr>
                <a:srgbClr val="9999FF"/>
              </a:buClr>
              <a:buFont typeface="Wingdings" panose="05000000000000000000" pitchFamily="2" charset="2"/>
              <a:buChar char="v"/>
            </a:pPr>
            <a:r>
              <a:rPr lang="en-GB" sz="2400" dirty="0">
                <a:solidFill>
                  <a:schemeClr val="bg1"/>
                </a:solidFill>
              </a:rPr>
              <a:t> loss of confidence in ability to work, if no adjustments agreed</a:t>
            </a:r>
          </a:p>
          <a:p>
            <a:pPr lvl="1">
              <a:buClr>
                <a:srgbClr val="9999FF"/>
              </a:buClr>
              <a:buFont typeface="Wingdings" panose="05000000000000000000" pitchFamily="2" charset="2"/>
              <a:buChar char="v"/>
            </a:pPr>
            <a:r>
              <a:rPr lang="en-GB" sz="2400" dirty="0">
                <a:solidFill>
                  <a:schemeClr val="bg1"/>
                </a:solidFill>
              </a:rPr>
              <a:t> reduction in job search / applications / employment </a:t>
            </a:r>
          </a:p>
          <a:p>
            <a:pPr>
              <a:spcBef>
                <a:spcPts val="1200"/>
              </a:spcBef>
              <a:buClr>
                <a:srgbClr val="9999FF"/>
              </a:buClr>
              <a:buFont typeface="Wingdings" panose="05000000000000000000" pitchFamily="2" charset="2"/>
              <a:buChar char="Ø"/>
            </a:pPr>
            <a:r>
              <a:rPr lang="en-GB" sz="2800" dirty="0">
                <a:solidFill>
                  <a:schemeClr val="bg1"/>
                </a:solidFill>
              </a:rPr>
              <a:t> </a:t>
            </a:r>
            <a:r>
              <a:rPr lang="en-GB" sz="2400" dirty="0">
                <a:solidFill>
                  <a:srgbClr val="9999FF"/>
                </a:solidFill>
              </a:rPr>
              <a:t>Increased social isolation, depression &amp; suicidal thoughts / actions</a:t>
            </a:r>
          </a:p>
          <a:p>
            <a:pPr marL="0" indent="0" algn="ctr">
              <a:spcBef>
                <a:spcPts val="1200"/>
              </a:spcBef>
              <a:buClr>
                <a:srgbClr val="9999FF"/>
              </a:buClr>
              <a:buNone/>
            </a:pPr>
            <a:r>
              <a:rPr lang="en-GB" sz="2800" dirty="0">
                <a:solidFill>
                  <a:srgbClr val="FFFF00"/>
                </a:solidFill>
              </a:rPr>
              <a:t>Need for collective action !</a:t>
            </a:r>
          </a:p>
          <a:p>
            <a:pPr lvl="1">
              <a:buClr>
                <a:srgbClr val="9999FF"/>
              </a:buClr>
              <a:buFont typeface="Wingdings" panose="05000000000000000000" pitchFamily="2" charset="2"/>
              <a:buChar char="Ø"/>
            </a:pPr>
            <a:endParaRPr lang="en-GB" sz="2400" dirty="0">
              <a:solidFill>
                <a:schemeClr val="bg1"/>
              </a:solidFill>
            </a:endParaRPr>
          </a:p>
          <a:p>
            <a:pPr lvl="1">
              <a:buClr>
                <a:srgbClr val="9999FF"/>
              </a:buClr>
              <a:buFont typeface="Wingdings" panose="05000000000000000000" pitchFamily="2" charset="2"/>
              <a:buChar char="Ø"/>
            </a:pPr>
            <a:endParaRPr lang="en-GB" sz="2400" dirty="0">
              <a:solidFill>
                <a:schemeClr val="bg1"/>
              </a:solidFill>
            </a:endParaRPr>
          </a:p>
          <a:p>
            <a:pPr lvl="1">
              <a:buClr>
                <a:srgbClr val="9999FF"/>
              </a:buClr>
              <a:buFont typeface="Wingdings" panose="05000000000000000000" pitchFamily="2" charset="2"/>
              <a:buChar char="Ø"/>
            </a:pPr>
            <a:endParaRPr lang="en-GB" sz="2400" dirty="0">
              <a:solidFill>
                <a:schemeClr val="bg1"/>
              </a:solidFill>
            </a:endParaRPr>
          </a:p>
          <a:p>
            <a:pPr lvl="1">
              <a:buClr>
                <a:srgbClr val="9999FF"/>
              </a:buClr>
              <a:buFont typeface="Wingdings" panose="05000000000000000000" pitchFamily="2" charset="2"/>
              <a:buChar char="Ø"/>
            </a:pPr>
            <a:endParaRPr lang="en-GB" sz="2400" dirty="0">
              <a:solidFill>
                <a:schemeClr val="bg1"/>
              </a:solidFill>
            </a:endParaRPr>
          </a:p>
          <a:p>
            <a:pPr lvl="1">
              <a:buClr>
                <a:srgbClr val="9999FF"/>
              </a:buClr>
              <a:buFont typeface="Wingdings" panose="05000000000000000000" pitchFamily="2" charset="2"/>
              <a:buChar char="Ø"/>
            </a:pPr>
            <a:endParaRPr lang="en-GB" sz="2400" dirty="0">
              <a:solidFill>
                <a:schemeClr val="bg1"/>
              </a:solidFill>
            </a:endParaRPr>
          </a:p>
        </p:txBody>
      </p:sp>
    </p:spTree>
    <p:extLst>
      <p:ext uri="{BB962C8B-B14F-4D97-AF65-F5344CB8AC3E}">
        <p14:creationId xmlns:p14="http://schemas.microsoft.com/office/powerpoint/2010/main" val="34411294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6E2A8-D1F1-469D-AFBD-FDDC547C00F5}"/>
              </a:ext>
            </a:extLst>
          </p:cNvPr>
          <p:cNvSpPr>
            <a:spLocks noGrp="1"/>
          </p:cNvSpPr>
          <p:nvPr>
            <p:ph type="title"/>
          </p:nvPr>
        </p:nvSpPr>
        <p:spPr>
          <a:xfrm>
            <a:off x="116681" y="598909"/>
            <a:ext cx="10001250" cy="795338"/>
          </a:xfrm>
        </p:spPr>
        <p:txBody>
          <a:bodyPr/>
          <a:lstStyle/>
          <a:p>
            <a:r>
              <a:rPr lang="en-GB" sz="3200" dirty="0">
                <a:solidFill>
                  <a:srgbClr val="FFFF00"/>
                </a:solidFill>
              </a:rPr>
              <a:t>Reflections for VR practice: 1. Person </a:t>
            </a:r>
          </a:p>
        </p:txBody>
      </p:sp>
      <p:sp>
        <p:nvSpPr>
          <p:cNvPr id="3" name="Content Placeholder 2">
            <a:extLst>
              <a:ext uri="{FF2B5EF4-FFF2-40B4-BE49-F238E27FC236}">
                <a16:creationId xmlns:a16="http://schemas.microsoft.com/office/drawing/2014/main" id="{9D7A7722-6A1C-40A0-9768-EB7854B85E5E}"/>
              </a:ext>
            </a:extLst>
          </p:cNvPr>
          <p:cNvSpPr>
            <a:spLocks noGrp="1"/>
          </p:cNvSpPr>
          <p:nvPr>
            <p:ph idx="1"/>
          </p:nvPr>
        </p:nvSpPr>
        <p:spPr>
          <a:xfrm>
            <a:off x="796826" y="1463005"/>
            <a:ext cx="8899525" cy="4824536"/>
          </a:xfrm>
        </p:spPr>
        <p:txBody>
          <a:bodyPr/>
          <a:lstStyle/>
          <a:p>
            <a:pPr>
              <a:spcBef>
                <a:spcPts val="1200"/>
              </a:spcBef>
              <a:buClr>
                <a:srgbClr val="9999FF"/>
              </a:buClr>
            </a:pPr>
            <a:r>
              <a:rPr lang="en-GB" sz="2400" dirty="0">
                <a:solidFill>
                  <a:srgbClr val="9999FF"/>
                </a:solidFill>
              </a:rPr>
              <a:t>Immediate advice / support </a:t>
            </a:r>
            <a:r>
              <a:rPr lang="en-GB" sz="2400" dirty="0">
                <a:solidFill>
                  <a:schemeClr val="bg1"/>
                </a:solidFill>
              </a:rPr>
              <a:t>in response to reported discrimination.</a:t>
            </a:r>
          </a:p>
          <a:p>
            <a:pPr>
              <a:spcBef>
                <a:spcPts val="1200"/>
              </a:spcBef>
              <a:buClr>
                <a:srgbClr val="9999FF"/>
              </a:buClr>
            </a:pPr>
            <a:r>
              <a:rPr lang="en-GB" sz="2400" dirty="0">
                <a:solidFill>
                  <a:schemeClr val="bg1"/>
                </a:solidFill>
              </a:rPr>
              <a:t>Being alert to potential impact on </a:t>
            </a:r>
            <a:r>
              <a:rPr lang="en-GB" sz="2400" dirty="0">
                <a:solidFill>
                  <a:srgbClr val="9999FF"/>
                </a:solidFill>
              </a:rPr>
              <a:t>psychological well-being + </a:t>
            </a:r>
            <a:r>
              <a:rPr lang="en-GB" sz="2400" dirty="0">
                <a:solidFill>
                  <a:schemeClr val="bg1"/>
                </a:solidFill>
              </a:rPr>
              <a:t>referring for support, as &amp; when required. </a:t>
            </a:r>
          </a:p>
          <a:p>
            <a:pPr>
              <a:spcBef>
                <a:spcPts val="1200"/>
              </a:spcBef>
              <a:buClr>
                <a:srgbClr val="9999FF"/>
              </a:buClr>
            </a:pPr>
            <a:r>
              <a:rPr lang="en-GB" sz="2400" dirty="0">
                <a:solidFill>
                  <a:schemeClr val="bg1"/>
                </a:solidFill>
              </a:rPr>
              <a:t>Signposting to advice on </a:t>
            </a:r>
            <a:r>
              <a:rPr lang="en-GB" sz="2400" dirty="0" err="1">
                <a:solidFill>
                  <a:schemeClr val="bg1"/>
                </a:solidFill>
              </a:rPr>
              <a:t>EqA</a:t>
            </a:r>
            <a:r>
              <a:rPr lang="en-GB" sz="2400" dirty="0">
                <a:solidFill>
                  <a:schemeClr val="bg1"/>
                </a:solidFill>
              </a:rPr>
              <a:t>, as appropriate (e.g. CAB, EASS, EHRC, DRUK, solicitors, Union, TUC, voluntary groups, VRA). </a:t>
            </a:r>
          </a:p>
          <a:p>
            <a:pPr>
              <a:spcBef>
                <a:spcPts val="1200"/>
              </a:spcBef>
              <a:buClr>
                <a:srgbClr val="9999FF"/>
              </a:buClr>
            </a:pPr>
            <a:r>
              <a:rPr lang="en-GB" sz="2400" dirty="0">
                <a:solidFill>
                  <a:schemeClr val="bg1"/>
                </a:solidFill>
              </a:rPr>
              <a:t>Support in weighing implications and pros &amp; cons of planned action - </a:t>
            </a:r>
            <a:r>
              <a:rPr lang="en-GB" sz="2400" dirty="0">
                <a:solidFill>
                  <a:srgbClr val="9999FF"/>
                </a:solidFill>
              </a:rPr>
              <a:t>VR support to find alternative job is often a safer option.</a:t>
            </a:r>
          </a:p>
          <a:p>
            <a:pPr>
              <a:spcBef>
                <a:spcPts val="1200"/>
              </a:spcBef>
              <a:buClr>
                <a:srgbClr val="9999FF"/>
              </a:buClr>
            </a:pPr>
            <a:r>
              <a:rPr lang="en-GB" sz="2400" dirty="0">
                <a:solidFill>
                  <a:schemeClr val="bg1"/>
                </a:solidFill>
              </a:rPr>
              <a:t>Provision of reports to inform any grievance or legal action.</a:t>
            </a:r>
          </a:p>
          <a:p>
            <a:pPr>
              <a:spcBef>
                <a:spcPts val="1200"/>
              </a:spcBef>
              <a:buClr>
                <a:srgbClr val="9999FF"/>
              </a:buClr>
            </a:pPr>
            <a:r>
              <a:rPr lang="en-GB" sz="2400" dirty="0">
                <a:solidFill>
                  <a:srgbClr val="9999FF"/>
                </a:solidFill>
              </a:rPr>
              <a:t>Ongoing support</a:t>
            </a:r>
            <a:r>
              <a:rPr lang="en-GB" sz="2400" dirty="0">
                <a:solidFill>
                  <a:schemeClr val="bg1"/>
                </a:solidFill>
              </a:rPr>
              <a:t> for any such process &amp; after-effects, as required. </a:t>
            </a:r>
          </a:p>
          <a:p>
            <a:pPr>
              <a:spcBef>
                <a:spcPts val="1200"/>
              </a:spcBef>
              <a:buClr>
                <a:srgbClr val="9999FF"/>
              </a:buClr>
            </a:pPr>
            <a:endParaRPr lang="en-GB" sz="2400" dirty="0">
              <a:solidFill>
                <a:schemeClr val="bg1"/>
              </a:solidFill>
            </a:endParaRPr>
          </a:p>
          <a:p>
            <a:endParaRPr lang="en-GB" sz="2400" dirty="0">
              <a:solidFill>
                <a:schemeClr val="bg1"/>
              </a:solidFill>
            </a:endParaRPr>
          </a:p>
          <a:p>
            <a:endParaRPr lang="en-GB" sz="2800" dirty="0">
              <a:solidFill>
                <a:schemeClr val="bg1"/>
              </a:solidFill>
            </a:endParaRPr>
          </a:p>
        </p:txBody>
      </p:sp>
    </p:spTree>
    <p:extLst>
      <p:ext uri="{BB962C8B-B14F-4D97-AF65-F5344CB8AC3E}">
        <p14:creationId xmlns:p14="http://schemas.microsoft.com/office/powerpoint/2010/main" val="7587934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6E2A8-D1F1-469D-AFBD-FDDC547C00F5}"/>
              </a:ext>
            </a:extLst>
          </p:cNvPr>
          <p:cNvSpPr>
            <a:spLocks noGrp="1"/>
          </p:cNvSpPr>
          <p:nvPr>
            <p:ph type="title"/>
          </p:nvPr>
        </p:nvSpPr>
        <p:spPr>
          <a:xfrm>
            <a:off x="116681" y="598909"/>
            <a:ext cx="10001250" cy="795338"/>
          </a:xfrm>
        </p:spPr>
        <p:txBody>
          <a:bodyPr/>
          <a:lstStyle/>
          <a:p>
            <a:r>
              <a:rPr lang="en-GB" sz="3200" dirty="0">
                <a:solidFill>
                  <a:srgbClr val="FFFF00"/>
                </a:solidFill>
              </a:rPr>
              <a:t>Reflections for VR practice: 2. Employers </a:t>
            </a:r>
          </a:p>
        </p:txBody>
      </p:sp>
      <p:sp>
        <p:nvSpPr>
          <p:cNvPr id="3" name="Content Placeholder 2">
            <a:extLst>
              <a:ext uri="{FF2B5EF4-FFF2-40B4-BE49-F238E27FC236}">
                <a16:creationId xmlns:a16="http://schemas.microsoft.com/office/drawing/2014/main" id="{9D7A7722-6A1C-40A0-9768-EB7854B85E5E}"/>
              </a:ext>
            </a:extLst>
          </p:cNvPr>
          <p:cNvSpPr>
            <a:spLocks noGrp="1"/>
          </p:cNvSpPr>
          <p:nvPr>
            <p:ph idx="1"/>
          </p:nvPr>
        </p:nvSpPr>
        <p:spPr>
          <a:xfrm>
            <a:off x="724818" y="1414225"/>
            <a:ext cx="8899525" cy="5040561"/>
          </a:xfrm>
        </p:spPr>
        <p:txBody>
          <a:bodyPr/>
          <a:lstStyle/>
          <a:p>
            <a:pPr marL="0" indent="0">
              <a:buClr>
                <a:srgbClr val="9999FF"/>
              </a:buClr>
              <a:buNone/>
            </a:pPr>
            <a:r>
              <a:rPr lang="en-GB" sz="2400" dirty="0">
                <a:solidFill>
                  <a:srgbClr val="9999FF"/>
                </a:solidFill>
              </a:rPr>
              <a:t>     </a:t>
            </a:r>
            <a:r>
              <a:rPr lang="en-GB" sz="2400" dirty="0">
                <a:solidFill>
                  <a:schemeClr val="bg1"/>
                </a:solidFill>
              </a:rPr>
              <a:t>In response to reports or observations of discrimination …..</a:t>
            </a:r>
            <a:endParaRPr lang="en-GB" sz="2400" b="1" dirty="0">
              <a:solidFill>
                <a:schemeClr val="bg1"/>
              </a:solidFill>
            </a:endParaRPr>
          </a:p>
          <a:p>
            <a:pPr>
              <a:spcBef>
                <a:spcPts val="1200"/>
              </a:spcBef>
              <a:buClr>
                <a:srgbClr val="9999FF"/>
              </a:buClr>
            </a:pPr>
            <a:r>
              <a:rPr lang="en-GB" sz="2400" dirty="0">
                <a:solidFill>
                  <a:srgbClr val="9999FF"/>
                </a:solidFill>
              </a:rPr>
              <a:t>Signposting </a:t>
            </a:r>
            <a:r>
              <a:rPr lang="en-GB" sz="2400" dirty="0">
                <a:solidFill>
                  <a:schemeClr val="bg1"/>
                </a:solidFill>
              </a:rPr>
              <a:t>to sources of </a:t>
            </a:r>
            <a:r>
              <a:rPr lang="en-GB" sz="2400" dirty="0" err="1">
                <a:solidFill>
                  <a:schemeClr val="bg1"/>
                </a:solidFill>
              </a:rPr>
              <a:t>EqA</a:t>
            </a:r>
            <a:r>
              <a:rPr lang="en-GB" sz="2400" dirty="0">
                <a:solidFill>
                  <a:schemeClr val="bg1"/>
                </a:solidFill>
              </a:rPr>
              <a:t> advice for employers: (e.g. ACAS, Business Forum on Disability, CIPD, EHRC, HSE, OH) </a:t>
            </a:r>
          </a:p>
          <a:p>
            <a:pPr>
              <a:spcBef>
                <a:spcPts val="1200"/>
              </a:spcBef>
              <a:buClr>
                <a:srgbClr val="9999FF"/>
              </a:buClr>
            </a:pPr>
            <a:r>
              <a:rPr lang="en-GB" sz="2400" dirty="0">
                <a:solidFill>
                  <a:schemeClr val="bg1"/>
                </a:solidFill>
              </a:rPr>
              <a:t>Offer of support in response to above information/advice</a:t>
            </a:r>
          </a:p>
          <a:p>
            <a:pPr marL="0" indent="-360000">
              <a:spcBef>
                <a:spcPts val="1800"/>
              </a:spcBef>
              <a:buClr>
                <a:srgbClr val="9999FF"/>
              </a:buClr>
              <a:buNone/>
            </a:pPr>
            <a:r>
              <a:rPr lang="en-GB" sz="2400" dirty="0">
                <a:solidFill>
                  <a:srgbClr val="9999FF"/>
                </a:solidFill>
              </a:rPr>
              <a:t>+  </a:t>
            </a:r>
            <a:r>
              <a:rPr lang="en-GB" sz="2400" dirty="0">
                <a:solidFill>
                  <a:srgbClr val="FFFF00"/>
                </a:solidFill>
              </a:rPr>
              <a:t>Where concerns of D remain: </a:t>
            </a:r>
            <a:r>
              <a:rPr lang="en-GB" sz="2400" dirty="0">
                <a:solidFill>
                  <a:schemeClr val="bg1"/>
                </a:solidFill>
              </a:rPr>
              <a:t>As discussed &amp; agreed with person…</a:t>
            </a:r>
          </a:p>
          <a:p>
            <a:pPr>
              <a:buClr>
                <a:srgbClr val="9999FF"/>
              </a:buClr>
              <a:buFont typeface="Arial" panose="020B0604020202020204" pitchFamily="34" charset="0"/>
              <a:buChar char="•"/>
            </a:pPr>
            <a:r>
              <a:rPr lang="en-GB" sz="2400" dirty="0">
                <a:solidFill>
                  <a:srgbClr val="9999FF"/>
                </a:solidFill>
              </a:rPr>
              <a:t>Raise concern</a:t>
            </a:r>
            <a:r>
              <a:rPr lang="en-GB" sz="2400" dirty="0">
                <a:solidFill>
                  <a:schemeClr val="bg1"/>
                </a:solidFill>
              </a:rPr>
              <a:t> with employer: Avoid ‘D’ word (Discrimination) &amp; ‘E’ word (Equality), </a:t>
            </a:r>
            <a:r>
              <a:rPr lang="en-GB" sz="2400" dirty="0">
                <a:solidFill>
                  <a:srgbClr val="9999FF"/>
                </a:solidFill>
              </a:rPr>
              <a:t>focus on ‘F’ for Facilitation, </a:t>
            </a:r>
            <a:r>
              <a:rPr lang="en-GB" sz="2400" dirty="0">
                <a:solidFill>
                  <a:schemeClr val="bg1"/>
                </a:solidFill>
              </a:rPr>
              <a:t>facilitating for... </a:t>
            </a:r>
          </a:p>
          <a:p>
            <a:pPr marL="360000" indent="-360000">
              <a:buClr>
                <a:srgbClr val="9999FF"/>
              </a:buClr>
              <a:buNone/>
            </a:pPr>
            <a:r>
              <a:rPr lang="en-GB" sz="2400" dirty="0">
                <a:solidFill>
                  <a:schemeClr val="bg1"/>
                </a:solidFill>
              </a:rPr>
              <a:t>	 </a:t>
            </a:r>
            <a:r>
              <a:rPr lang="en-GB" sz="2400" dirty="0">
                <a:solidFill>
                  <a:srgbClr val="9999FF"/>
                </a:solidFill>
              </a:rPr>
              <a:t>person </a:t>
            </a:r>
            <a:r>
              <a:rPr lang="en-GB" sz="2400" dirty="0">
                <a:solidFill>
                  <a:schemeClr val="bg1"/>
                </a:solidFill>
              </a:rPr>
              <a:t>- </a:t>
            </a:r>
            <a:r>
              <a:rPr lang="en-GB" sz="2400" b="1" dirty="0">
                <a:solidFill>
                  <a:schemeClr val="bg1"/>
                </a:solidFill>
              </a:rPr>
              <a:t>A</a:t>
            </a:r>
            <a:r>
              <a:rPr lang="en-GB" sz="2400" dirty="0">
                <a:solidFill>
                  <a:schemeClr val="bg1"/>
                </a:solidFill>
              </a:rPr>
              <a:t>djustments, </a:t>
            </a:r>
            <a:r>
              <a:rPr lang="en-GB" sz="2400" b="1" dirty="0">
                <a:solidFill>
                  <a:schemeClr val="bg1"/>
                </a:solidFill>
              </a:rPr>
              <a:t>B</a:t>
            </a:r>
            <a:r>
              <a:rPr lang="en-GB" sz="2400" dirty="0">
                <a:solidFill>
                  <a:schemeClr val="bg1"/>
                </a:solidFill>
              </a:rPr>
              <a:t>elief, </a:t>
            </a:r>
            <a:r>
              <a:rPr lang="en-GB" sz="2400" b="1" dirty="0">
                <a:solidFill>
                  <a:schemeClr val="bg1"/>
                </a:solidFill>
              </a:rPr>
              <a:t>C</a:t>
            </a:r>
            <a:r>
              <a:rPr lang="en-GB" sz="2400" dirty="0">
                <a:solidFill>
                  <a:schemeClr val="bg1"/>
                </a:solidFill>
              </a:rPr>
              <a:t>onfidence &gt; </a:t>
            </a:r>
            <a:r>
              <a:rPr lang="en-GB" sz="2400" dirty="0">
                <a:solidFill>
                  <a:srgbClr val="9999FF"/>
                </a:solidFill>
              </a:rPr>
              <a:t>Psychological W/B  </a:t>
            </a:r>
          </a:p>
          <a:p>
            <a:pPr marL="360000" indent="-360000">
              <a:buClr>
                <a:srgbClr val="9999FF"/>
              </a:buClr>
              <a:buNone/>
            </a:pPr>
            <a:r>
              <a:rPr lang="en-GB" sz="2400" dirty="0">
                <a:solidFill>
                  <a:schemeClr val="bg1"/>
                </a:solidFill>
              </a:rPr>
              <a:t>	 </a:t>
            </a:r>
            <a:r>
              <a:rPr lang="en-GB" sz="2400" dirty="0">
                <a:solidFill>
                  <a:srgbClr val="9999FF"/>
                </a:solidFill>
              </a:rPr>
              <a:t>employer</a:t>
            </a:r>
            <a:r>
              <a:rPr lang="en-GB" sz="2400" dirty="0">
                <a:solidFill>
                  <a:schemeClr val="bg1"/>
                </a:solidFill>
              </a:rPr>
              <a:t> - </a:t>
            </a:r>
            <a:r>
              <a:rPr lang="en-GB" sz="2400" b="1" dirty="0">
                <a:solidFill>
                  <a:schemeClr val="bg1"/>
                </a:solidFill>
              </a:rPr>
              <a:t>P</a:t>
            </a:r>
            <a:r>
              <a:rPr lang="en-GB" sz="2400" dirty="0">
                <a:solidFill>
                  <a:schemeClr val="bg1"/>
                </a:solidFill>
              </a:rPr>
              <a:t>erformance, </a:t>
            </a:r>
            <a:r>
              <a:rPr lang="en-GB" sz="2400" b="1" dirty="0">
                <a:solidFill>
                  <a:schemeClr val="bg1"/>
                </a:solidFill>
              </a:rPr>
              <a:t>R</a:t>
            </a:r>
            <a:r>
              <a:rPr lang="en-GB" sz="2400" dirty="0">
                <a:solidFill>
                  <a:schemeClr val="bg1"/>
                </a:solidFill>
              </a:rPr>
              <a:t>esolution &amp; </a:t>
            </a:r>
            <a:r>
              <a:rPr lang="en-GB" sz="2400" b="1" dirty="0">
                <a:solidFill>
                  <a:schemeClr val="bg1"/>
                </a:solidFill>
              </a:rPr>
              <a:t>S</a:t>
            </a:r>
            <a:r>
              <a:rPr lang="en-GB" sz="2400" dirty="0">
                <a:solidFill>
                  <a:schemeClr val="bg1"/>
                </a:solidFill>
              </a:rPr>
              <a:t>tability &gt; </a:t>
            </a:r>
            <a:r>
              <a:rPr lang="en-GB" sz="2400" dirty="0">
                <a:solidFill>
                  <a:srgbClr val="9999FF"/>
                </a:solidFill>
              </a:rPr>
              <a:t>Productivity</a:t>
            </a:r>
          </a:p>
          <a:p>
            <a:pPr>
              <a:spcBef>
                <a:spcPts val="1200"/>
              </a:spcBef>
              <a:buClr>
                <a:srgbClr val="9999FF"/>
              </a:buClr>
              <a:buFont typeface="Arial" panose="020B0604020202020204" pitchFamily="34" charset="0"/>
              <a:buChar char="•"/>
            </a:pPr>
            <a:r>
              <a:rPr lang="en-GB" sz="2400" dirty="0">
                <a:solidFill>
                  <a:schemeClr val="bg1"/>
                </a:solidFill>
              </a:rPr>
              <a:t>As </a:t>
            </a:r>
            <a:r>
              <a:rPr lang="en-GB" sz="2400" dirty="0" err="1">
                <a:solidFill>
                  <a:schemeClr val="bg1"/>
                </a:solidFill>
              </a:rPr>
              <a:t>rqrd</a:t>
            </a:r>
            <a:r>
              <a:rPr lang="en-GB" sz="2400" dirty="0">
                <a:solidFill>
                  <a:schemeClr val="bg1"/>
                </a:solidFill>
              </a:rPr>
              <a:t>, statement of disability, concerns &amp; options for resolution</a:t>
            </a:r>
          </a:p>
          <a:p>
            <a:endParaRPr lang="en-GB" sz="2400" dirty="0">
              <a:solidFill>
                <a:schemeClr val="bg1"/>
              </a:solidFill>
            </a:endParaRPr>
          </a:p>
          <a:p>
            <a:endParaRPr lang="en-GB" sz="2800" dirty="0">
              <a:solidFill>
                <a:schemeClr val="bg1"/>
              </a:solidFill>
            </a:endParaRPr>
          </a:p>
        </p:txBody>
      </p:sp>
    </p:spTree>
    <p:extLst>
      <p:ext uri="{BB962C8B-B14F-4D97-AF65-F5344CB8AC3E}">
        <p14:creationId xmlns:p14="http://schemas.microsoft.com/office/powerpoint/2010/main" val="9567356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6E2A8-D1F1-469D-AFBD-FDDC547C00F5}"/>
              </a:ext>
            </a:extLst>
          </p:cNvPr>
          <p:cNvSpPr>
            <a:spLocks noGrp="1"/>
          </p:cNvSpPr>
          <p:nvPr>
            <p:ph type="title"/>
          </p:nvPr>
        </p:nvSpPr>
        <p:spPr>
          <a:xfrm>
            <a:off x="116681" y="454893"/>
            <a:ext cx="10001250" cy="795338"/>
          </a:xfrm>
        </p:spPr>
        <p:txBody>
          <a:bodyPr/>
          <a:lstStyle/>
          <a:p>
            <a:r>
              <a:rPr lang="en-GB" sz="3200" dirty="0">
                <a:solidFill>
                  <a:srgbClr val="FFFF00"/>
                </a:solidFill>
              </a:rPr>
              <a:t>Reflections for VR practice: 3. Practitioners</a:t>
            </a:r>
          </a:p>
        </p:txBody>
      </p:sp>
      <p:sp>
        <p:nvSpPr>
          <p:cNvPr id="3" name="Content Placeholder 2">
            <a:extLst>
              <a:ext uri="{FF2B5EF4-FFF2-40B4-BE49-F238E27FC236}">
                <a16:creationId xmlns:a16="http://schemas.microsoft.com/office/drawing/2014/main" id="{9D7A7722-6A1C-40A0-9768-EB7854B85E5E}"/>
              </a:ext>
            </a:extLst>
          </p:cNvPr>
          <p:cNvSpPr>
            <a:spLocks noGrp="1"/>
          </p:cNvSpPr>
          <p:nvPr>
            <p:ph idx="1"/>
          </p:nvPr>
        </p:nvSpPr>
        <p:spPr>
          <a:xfrm>
            <a:off x="796826" y="1290227"/>
            <a:ext cx="8899525" cy="5109318"/>
          </a:xfrm>
        </p:spPr>
        <p:txBody>
          <a:bodyPr/>
          <a:lstStyle/>
          <a:p>
            <a:pPr marL="0" indent="0">
              <a:spcBef>
                <a:spcPts val="1200"/>
              </a:spcBef>
              <a:buClr>
                <a:srgbClr val="9999FF"/>
              </a:buClr>
              <a:buNone/>
            </a:pPr>
            <a:r>
              <a:rPr lang="en-GB" sz="2400" dirty="0">
                <a:solidFill>
                  <a:srgbClr val="9999FF"/>
                </a:solidFill>
              </a:rPr>
              <a:t>    Aim: Support people with disability in achieving vocational goals: </a:t>
            </a:r>
          </a:p>
          <a:p>
            <a:pPr>
              <a:spcBef>
                <a:spcPts val="600"/>
              </a:spcBef>
              <a:buClr>
                <a:srgbClr val="9999FF"/>
              </a:buClr>
            </a:pPr>
            <a:r>
              <a:rPr lang="en-GB" sz="2400" dirty="0">
                <a:solidFill>
                  <a:schemeClr val="bg1"/>
                </a:solidFill>
              </a:rPr>
              <a:t>Need HCP/VR practitioners to be alert to &amp; address </a:t>
            </a:r>
            <a:r>
              <a:rPr lang="en-GB" sz="2400" dirty="0" err="1">
                <a:solidFill>
                  <a:schemeClr val="bg1"/>
                </a:solidFill>
              </a:rPr>
              <a:t>EqA</a:t>
            </a:r>
            <a:r>
              <a:rPr lang="en-GB" sz="2400" dirty="0">
                <a:solidFill>
                  <a:schemeClr val="bg1"/>
                </a:solidFill>
              </a:rPr>
              <a:t> issues</a:t>
            </a:r>
          </a:p>
          <a:p>
            <a:pPr>
              <a:spcBef>
                <a:spcPts val="600"/>
              </a:spcBef>
              <a:buClr>
                <a:srgbClr val="9999FF"/>
              </a:buClr>
            </a:pPr>
            <a:r>
              <a:rPr lang="en-GB" sz="2400" dirty="0">
                <a:solidFill>
                  <a:schemeClr val="bg1"/>
                </a:solidFill>
              </a:rPr>
              <a:t>Core </a:t>
            </a:r>
            <a:r>
              <a:rPr lang="en-GB" sz="2400" dirty="0" err="1">
                <a:solidFill>
                  <a:schemeClr val="bg1"/>
                </a:solidFill>
              </a:rPr>
              <a:t>EqA</a:t>
            </a:r>
            <a:r>
              <a:rPr lang="en-GB" sz="2400" dirty="0">
                <a:solidFill>
                  <a:schemeClr val="bg1"/>
                </a:solidFill>
              </a:rPr>
              <a:t> training - disability + information sources </a:t>
            </a:r>
            <a:r>
              <a:rPr lang="en-GB" sz="2400" dirty="0">
                <a:solidFill>
                  <a:srgbClr val="9999FF"/>
                </a:solidFill>
              </a:rPr>
              <a:t>(incl. VRA)</a:t>
            </a:r>
          </a:p>
          <a:p>
            <a:pPr>
              <a:spcBef>
                <a:spcPts val="600"/>
              </a:spcBef>
              <a:buClr>
                <a:srgbClr val="9999FF"/>
              </a:buClr>
            </a:pPr>
            <a:r>
              <a:rPr lang="en-GB" sz="2400" dirty="0">
                <a:solidFill>
                  <a:schemeClr val="bg1"/>
                </a:solidFill>
              </a:rPr>
              <a:t>Survey of VR practitioners </a:t>
            </a:r>
            <a:r>
              <a:rPr lang="en-GB" sz="2400" dirty="0" err="1">
                <a:solidFill>
                  <a:schemeClr val="bg1"/>
                </a:solidFill>
              </a:rPr>
              <a:t>EqA</a:t>
            </a:r>
            <a:r>
              <a:rPr lang="en-GB" sz="2400" dirty="0">
                <a:solidFill>
                  <a:schemeClr val="bg1"/>
                </a:solidFill>
              </a:rPr>
              <a:t> experiences / training needs </a:t>
            </a:r>
          </a:p>
          <a:p>
            <a:pPr>
              <a:spcBef>
                <a:spcPts val="600"/>
              </a:spcBef>
              <a:buClr>
                <a:srgbClr val="9999FF"/>
              </a:buClr>
            </a:pPr>
            <a:r>
              <a:rPr lang="en-GB" sz="2400" dirty="0">
                <a:solidFill>
                  <a:schemeClr val="bg1"/>
                </a:solidFill>
              </a:rPr>
              <a:t>Pooling of +</a:t>
            </a:r>
            <a:r>
              <a:rPr lang="en-GB" sz="2400" dirty="0" err="1">
                <a:solidFill>
                  <a:schemeClr val="bg1"/>
                </a:solidFill>
              </a:rPr>
              <a:t>ve</a:t>
            </a:r>
            <a:r>
              <a:rPr lang="en-GB" sz="2400" dirty="0">
                <a:solidFill>
                  <a:schemeClr val="bg1"/>
                </a:solidFill>
              </a:rPr>
              <a:t>. and –</a:t>
            </a:r>
            <a:r>
              <a:rPr lang="en-GB" sz="2400" dirty="0" err="1">
                <a:solidFill>
                  <a:schemeClr val="bg1"/>
                </a:solidFill>
              </a:rPr>
              <a:t>ve</a:t>
            </a:r>
            <a:r>
              <a:rPr lang="en-GB" sz="2400" dirty="0">
                <a:solidFill>
                  <a:schemeClr val="bg1"/>
                </a:solidFill>
              </a:rPr>
              <a:t>. examples to guide VR practice</a:t>
            </a:r>
          </a:p>
          <a:p>
            <a:pPr>
              <a:spcBef>
                <a:spcPts val="1200"/>
              </a:spcBef>
              <a:buClr>
                <a:srgbClr val="9999FF"/>
              </a:buClr>
              <a:buFont typeface="Times New Roman" panose="02020603050405020304" pitchFamily="18" charset="0"/>
              <a:buChar char="+"/>
            </a:pPr>
            <a:r>
              <a:rPr lang="en-GB" sz="2400" dirty="0">
                <a:solidFill>
                  <a:srgbClr val="9999FF"/>
                </a:solidFill>
              </a:rPr>
              <a:t>For those responding to </a:t>
            </a:r>
            <a:r>
              <a:rPr lang="en-GB" sz="2400" dirty="0" err="1">
                <a:solidFill>
                  <a:srgbClr val="9999FF"/>
                </a:solidFill>
              </a:rPr>
              <a:t>EqA</a:t>
            </a:r>
            <a:r>
              <a:rPr lang="en-GB" sz="2400" dirty="0">
                <a:solidFill>
                  <a:srgbClr val="9999FF"/>
                </a:solidFill>
              </a:rPr>
              <a:t> concerns: </a:t>
            </a:r>
          </a:p>
          <a:p>
            <a:pPr>
              <a:spcBef>
                <a:spcPts val="600"/>
              </a:spcBef>
              <a:buClr>
                <a:srgbClr val="9999FF"/>
              </a:buClr>
            </a:pPr>
            <a:r>
              <a:rPr lang="en-GB" sz="2400" dirty="0">
                <a:solidFill>
                  <a:schemeClr val="bg1"/>
                </a:solidFill>
              </a:rPr>
              <a:t>Development of in-depth training (incl. detailed examples)</a:t>
            </a:r>
          </a:p>
          <a:p>
            <a:pPr>
              <a:buClr>
                <a:srgbClr val="9999FF"/>
              </a:buClr>
            </a:pPr>
            <a:r>
              <a:rPr lang="en-GB" sz="2400" dirty="0">
                <a:solidFill>
                  <a:schemeClr val="bg1"/>
                </a:solidFill>
              </a:rPr>
              <a:t>Specialist supervision / mentoring / peer support </a:t>
            </a:r>
          </a:p>
          <a:p>
            <a:pPr>
              <a:buClr>
                <a:srgbClr val="9999FF"/>
              </a:buClr>
            </a:pPr>
            <a:r>
              <a:rPr lang="en-GB" sz="2400" dirty="0">
                <a:solidFill>
                  <a:schemeClr val="bg1"/>
                </a:solidFill>
              </a:rPr>
              <a:t>Research on psychological impact of complaints / legal cases</a:t>
            </a:r>
          </a:p>
          <a:p>
            <a:pPr>
              <a:buClr>
                <a:srgbClr val="9999FF"/>
              </a:buClr>
            </a:pPr>
            <a:r>
              <a:rPr lang="en-GB" sz="2400" dirty="0">
                <a:solidFill>
                  <a:schemeClr val="bg1"/>
                </a:solidFill>
              </a:rPr>
              <a:t>Pan-disability, inter-disciplinary, multi-agency group to guide, promote &amp; support implementation of </a:t>
            </a:r>
            <a:r>
              <a:rPr lang="en-GB" sz="2400" dirty="0" err="1">
                <a:solidFill>
                  <a:schemeClr val="bg1"/>
                </a:solidFill>
              </a:rPr>
              <a:t>EqA</a:t>
            </a:r>
            <a:r>
              <a:rPr lang="en-GB" sz="2400" dirty="0">
                <a:solidFill>
                  <a:schemeClr val="bg1"/>
                </a:solidFill>
              </a:rPr>
              <a:t> in VR.   </a:t>
            </a:r>
            <a:r>
              <a:rPr lang="en-GB" sz="2400" b="1" dirty="0">
                <a:solidFill>
                  <a:srgbClr val="9999FF"/>
                </a:solidFill>
              </a:rPr>
              <a:t>RSVP    </a:t>
            </a:r>
          </a:p>
        </p:txBody>
      </p:sp>
    </p:spTree>
    <p:extLst>
      <p:ext uri="{BB962C8B-B14F-4D97-AF65-F5344CB8AC3E}">
        <p14:creationId xmlns:p14="http://schemas.microsoft.com/office/powerpoint/2010/main" val="1884468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120727D-937E-4C71-9D75-1A53D4BF9033}"/>
              </a:ext>
            </a:extLst>
          </p:cNvPr>
          <p:cNvSpPr>
            <a:spLocks noGrp="1" noChangeArrowheads="1"/>
          </p:cNvSpPr>
          <p:nvPr>
            <p:ph type="title"/>
          </p:nvPr>
        </p:nvSpPr>
        <p:spPr>
          <a:xfrm>
            <a:off x="116679" y="486023"/>
            <a:ext cx="10001250" cy="795338"/>
          </a:xfrm>
        </p:spPr>
        <p:txBody>
          <a:bodyPr/>
          <a:lstStyle/>
          <a:p>
            <a:r>
              <a:rPr lang="en-GB" altLang="en-US" sz="3600" dirty="0">
                <a:solidFill>
                  <a:srgbClr val="FFFF00"/>
                </a:solidFill>
              </a:rPr>
              <a:t>Long-term / Substantial </a:t>
            </a:r>
          </a:p>
        </p:txBody>
      </p:sp>
      <p:sp>
        <p:nvSpPr>
          <p:cNvPr id="3" name="Content Placeholder 2">
            <a:extLst>
              <a:ext uri="{FF2B5EF4-FFF2-40B4-BE49-F238E27FC236}">
                <a16:creationId xmlns:a16="http://schemas.microsoft.com/office/drawing/2014/main" id="{A37C567B-1651-4962-9186-3F8F4C4C7D06}"/>
              </a:ext>
            </a:extLst>
          </p:cNvPr>
          <p:cNvSpPr>
            <a:spLocks noGrp="1"/>
          </p:cNvSpPr>
          <p:nvPr>
            <p:ph idx="1"/>
          </p:nvPr>
        </p:nvSpPr>
        <p:spPr>
          <a:xfrm>
            <a:off x="724818" y="1281361"/>
            <a:ext cx="8899525" cy="4646140"/>
          </a:xfrm>
        </p:spPr>
        <p:txBody>
          <a:bodyPr/>
          <a:lstStyle/>
          <a:p>
            <a:pPr>
              <a:spcBef>
                <a:spcPts val="1200"/>
              </a:spcBef>
              <a:defRPr/>
            </a:pPr>
            <a:r>
              <a:rPr lang="en-GB" sz="2600" dirty="0">
                <a:solidFill>
                  <a:srgbClr val="9999FF"/>
                </a:solidFill>
              </a:rPr>
              <a:t>‘Long-term’ - </a:t>
            </a:r>
            <a:r>
              <a:rPr lang="en-GB" sz="2600" dirty="0">
                <a:solidFill>
                  <a:schemeClr val="bg1"/>
                </a:solidFill>
              </a:rPr>
              <a:t>impairment has lasted or is likely to last for at least 12 mons. or for rest of life (para 2.14).  Even when no longer adversely affected in daily activities, still protected if effects lasted for over 12 mons. (para 2.9). </a:t>
            </a:r>
            <a:r>
              <a:rPr lang="en-GB" sz="2600" dirty="0">
                <a:solidFill>
                  <a:srgbClr val="9999FF"/>
                </a:solidFill>
              </a:rPr>
              <a:t> </a:t>
            </a:r>
          </a:p>
          <a:p>
            <a:pPr>
              <a:spcBef>
                <a:spcPts val="1200"/>
              </a:spcBef>
              <a:defRPr/>
            </a:pPr>
            <a:r>
              <a:rPr lang="en-GB" sz="2600" dirty="0">
                <a:solidFill>
                  <a:srgbClr val="9999FF"/>
                </a:solidFill>
              </a:rPr>
              <a:t>‘Substantial</a:t>
            </a:r>
            <a:r>
              <a:rPr lang="en-GB" sz="2600" dirty="0">
                <a:solidFill>
                  <a:schemeClr val="bg1"/>
                </a:solidFill>
              </a:rPr>
              <a:t>’ means more than minor or trivial (para 2.15). A substantial adverse effect reflects general understanding of disability as a limitation beyond normal differences in ability</a:t>
            </a:r>
          </a:p>
          <a:p>
            <a:pPr>
              <a:spcBef>
                <a:spcPts val="1800"/>
              </a:spcBef>
              <a:buClr>
                <a:srgbClr val="9999FF"/>
              </a:buClr>
              <a:defRPr/>
            </a:pPr>
            <a:r>
              <a:rPr lang="en-GB" sz="2400" dirty="0">
                <a:solidFill>
                  <a:schemeClr val="bg1"/>
                </a:solidFill>
              </a:rPr>
              <a:t>When </a:t>
            </a:r>
            <a:r>
              <a:rPr lang="en-GB" sz="2400" dirty="0">
                <a:solidFill>
                  <a:srgbClr val="9999FF"/>
                </a:solidFill>
              </a:rPr>
              <a:t>taking measures to treat/correct effect </a:t>
            </a:r>
            <a:r>
              <a:rPr lang="en-GB" sz="2400" dirty="0">
                <a:solidFill>
                  <a:schemeClr val="bg1"/>
                </a:solidFill>
              </a:rPr>
              <a:t>and, but for this, likely substantial adverse effect …. </a:t>
            </a:r>
            <a:r>
              <a:rPr lang="en-GB" sz="2400" dirty="0">
                <a:solidFill>
                  <a:srgbClr val="9999FF"/>
                </a:solidFill>
              </a:rPr>
              <a:t>still to be treated as though it has that effect</a:t>
            </a:r>
            <a:r>
              <a:rPr lang="en-GB" sz="2400" dirty="0">
                <a:solidFill>
                  <a:schemeClr val="bg1"/>
                </a:solidFill>
              </a:rPr>
              <a:t>, except glasses/contact lenses to correct eyesight (para 2.16)</a:t>
            </a:r>
          </a:p>
          <a:p>
            <a:pPr>
              <a:spcBef>
                <a:spcPts val="1200"/>
              </a:spcBef>
              <a:defRPr/>
            </a:pPr>
            <a:endParaRPr lang="en-GB" sz="2800" dirty="0">
              <a:solidFill>
                <a:schemeClr val="bg1"/>
              </a:solidFill>
            </a:endParaRPr>
          </a:p>
        </p:txBody>
      </p:sp>
    </p:spTree>
    <p:extLst>
      <p:ext uri="{BB962C8B-B14F-4D97-AF65-F5344CB8AC3E}">
        <p14:creationId xmlns:p14="http://schemas.microsoft.com/office/powerpoint/2010/main" val="40670935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412EB53C-3B5A-4EA6-9BC4-0560E613BDCC}"/>
              </a:ext>
            </a:extLst>
          </p:cNvPr>
          <p:cNvSpPr>
            <a:spLocks noGrp="1" noChangeArrowheads="1"/>
          </p:cNvSpPr>
          <p:nvPr>
            <p:ph type="title" idx="4294967295"/>
          </p:nvPr>
        </p:nvSpPr>
        <p:spPr>
          <a:xfrm>
            <a:off x="724818" y="526901"/>
            <a:ext cx="8528050" cy="431800"/>
          </a:xfrm>
        </p:spPr>
        <p:txBody>
          <a:bodyPr/>
          <a:lstStyle/>
          <a:p>
            <a:pPr defTabSz="762000"/>
            <a:r>
              <a:rPr lang="en-GB" altLang="en-US" sz="3200" dirty="0">
                <a:solidFill>
                  <a:srgbClr val="FFFF00"/>
                </a:solidFill>
              </a:rPr>
              <a:t>Key source material </a:t>
            </a:r>
            <a:endParaRPr lang="en-US" altLang="en-US" sz="4000" dirty="0">
              <a:solidFill>
                <a:srgbClr val="8080FF"/>
              </a:solidFill>
            </a:endParaRPr>
          </a:p>
        </p:txBody>
      </p:sp>
      <p:sp>
        <p:nvSpPr>
          <p:cNvPr id="50179" name="Rectangle 3">
            <a:extLst>
              <a:ext uri="{FF2B5EF4-FFF2-40B4-BE49-F238E27FC236}">
                <a16:creationId xmlns:a16="http://schemas.microsoft.com/office/drawing/2014/main" id="{33E829BA-3113-4C8C-8549-E3E60C1D3BF1}"/>
              </a:ext>
            </a:extLst>
          </p:cNvPr>
          <p:cNvSpPr>
            <a:spLocks noGrp="1" noChangeArrowheads="1"/>
          </p:cNvSpPr>
          <p:nvPr>
            <p:ph type="body" idx="4294967295"/>
          </p:nvPr>
        </p:nvSpPr>
        <p:spPr>
          <a:xfrm>
            <a:off x="868834" y="1174973"/>
            <a:ext cx="8769896" cy="5112568"/>
          </a:xfrm>
        </p:spPr>
        <p:txBody>
          <a:bodyPr/>
          <a:lstStyle/>
          <a:p>
            <a:pPr marL="0" indent="-609600" defTabSz="762000">
              <a:lnSpc>
                <a:spcPct val="90000"/>
              </a:lnSpc>
              <a:spcBef>
                <a:spcPts val="1200"/>
              </a:spcBef>
              <a:buClr>
                <a:schemeClr val="hlink"/>
              </a:buClr>
              <a:buFontTx/>
              <a:buNone/>
              <a:defRPr/>
            </a:pPr>
            <a:r>
              <a:rPr lang="en-GB" sz="2200" dirty="0">
                <a:solidFill>
                  <a:srgbClr val="9999FF"/>
                </a:solidFill>
                <a:cs typeface="Arial" panose="020B0604020202020204" pitchFamily="34" charset="0"/>
              </a:rPr>
              <a:t>EHRC (2011).</a:t>
            </a:r>
            <a:r>
              <a:rPr lang="en-GB" sz="2200" dirty="0">
                <a:solidFill>
                  <a:schemeClr val="bg1"/>
                </a:solidFill>
                <a:cs typeface="Arial" panose="020B0604020202020204" pitchFamily="34" charset="0"/>
              </a:rPr>
              <a:t>  Equality Act 2010 Employment Statutory Code of Practice.   London: Equality and Human Rights Commission. </a:t>
            </a:r>
          </a:p>
          <a:p>
            <a:pPr marL="0" indent="0" defTabSz="762000">
              <a:lnSpc>
                <a:spcPct val="90000"/>
              </a:lnSpc>
              <a:spcBef>
                <a:spcPts val="1200"/>
              </a:spcBef>
              <a:buClr>
                <a:schemeClr val="hlink"/>
              </a:buClr>
              <a:buFontTx/>
              <a:buNone/>
              <a:defRPr/>
            </a:pPr>
            <a:r>
              <a:rPr lang="en-GB" sz="2200" dirty="0">
                <a:solidFill>
                  <a:schemeClr val="bg1"/>
                </a:solidFill>
                <a:cs typeface="Arial" panose="020B0604020202020204" pitchFamily="34" charset="0"/>
              </a:rPr>
              <a:t>https://www.equalityhumanrights.com/sites/default/files/employercode.pdf</a:t>
            </a:r>
          </a:p>
          <a:p>
            <a:pPr marL="0" indent="-609600" defTabSz="762000">
              <a:lnSpc>
                <a:spcPct val="90000"/>
              </a:lnSpc>
              <a:spcBef>
                <a:spcPts val="1200"/>
              </a:spcBef>
              <a:buClr>
                <a:schemeClr val="hlink"/>
              </a:buClr>
              <a:buFontTx/>
              <a:buNone/>
              <a:defRPr/>
            </a:pPr>
            <a:r>
              <a:rPr lang="en-GB" sz="2200" dirty="0">
                <a:solidFill>
                  <a:srgbClr val="9999FF"/>
                </a:solidFill>
                <a:cs typeface="Arial" panose="020B0604020202020204" pitchFamily="34" charset="0"/>
              </a:rPr>
              <a:t>House of Lords Select Committee (2016) Equality Act 2010 and Disability. </a:t>
            </a:r>
            <a:r>
              <a:rPr lang="en-GB" sz="2200" dirty="0">
                <a:solidFill>
                  <a:schemeClr val="bg1"/>
                </a:solidFill>
                <a:cs typeface="Arial" panose="020B0604020202020204" pitchFamily="34" charset="0"/>
              </a:rPr>
              <a:t>Report of House of Lords Select Committee. https:// www.publications.parliament.uk/pa/ld201516/ldselect/ldeqact/117/117.pdf</a:t>
            </a:r>
          </a:p>
          <a:p>
            <a:pPr marL="0" indent="-609600" defTabSz="762000">
              <a:lnSpc>
                <a:spcPct val="90000"/>
              </a:lnSpc>
              <a:spcBef>
                <a:spcPts val="1200"/>
              </a:spcBef>
              <a:buClr>
                <a:schemeClr val="hlink"/>
              </a:buClr>
              <a:buFontTx/>
              <a:buNone/>
              <a:defRPr/>
            </a:pPr>
            <a:r>
              <a:rPr lang="en-GB" sz="2200" dirty="0">
                <a:solidFill>
                  <a:srgbClr val="9999FF"/>
                </a:solidFill>
                <a:cs typeface="Arial" panose="020B0604020202020204" pitchFamily="34" charset="0"/>
              </a:rPr>
              <a:t>Office of the United Nations High Commissioner for Human Rights (2012). </a:t>
            </a:r>
            <a:r>
              <a:rPr lang="en-GB" sz="2200" dirty="0">
                <a:solidFill>
                  <a:schemeClr val="bg1"/>
                </a:solidFill>
                <a:cs typeface="Arial" panose="020B0604020202020204" pitchFamily="34" charset="0"/>
              </a:rPr>
              <a:t>Thematic study on the work and employment of persons with disabilities. </a:t>
            </a:r>
            <a:r>
              <a:rPr lang="en-GB" sz="2200" dirty="0">
                <a:solidFill>
                  <a:schemeClr val="bg1"/>
                </a:solidFill>
                <a:cs typeface="Arial" panose="020B0604020202020204" pitchFamily="34" charset="0"/>
                <a:hlinkClick r:id="rId3"/>
              </a:rPr>
              <a:t>http://www.ohchr.org/_layouts/15/WopiFrame.aspx?sourcedoc=/Documents/Issues/Disability/A-HRC-22-25_en.doc&amp;action=default&amp;DefaultItemOpen=1</a:t>
            </a:r>
            <a:r>
              <a:rPr lang="en-GB" sz="2200" dirty="0">
                <a:solidFill>
                  <a:schemeClr val="bg1"/>
                </a:solidFill>
                <a:cs typeface="Arial" panose="020B0604020202020204" pitchFamily="34" charset="0"/>
              </a:rPr>
              <a:t>  Accessed on line16/05/17  </a:t>
            </a:r>
          </a:p>
          <a:p>
            <a:pPr marL="0" indent="-609600" defTabSz="762000">
              <a:lnSpc>
                <a:spcPct val="90000"/>
              </a:lnSpc>
              <a:spcBef>
                <a:spcPts val="1200"/>
              </a:spcBef>
              <a:buClr>
                <a:schemeClr val="hlink"/>
              </a:buClr>
              <a:buFontTx/>
              <a:buNone/>
              <a:defRPr/>
            </a:pPr>
            <a:r>
              <a:rPr lang="en-GB" sz="2200" dirty="0">
                <a:solidFill>
                  <a:srgbClr val="9999FF"/>
                </a:solidFill>
                <a:cs typeface="Arial" panose="020B0604020202020204" pitchFamily="34" charset="0"/>
              </a:rPr>
              <a:t>Tyerman A, King N &amp; Hillier M (2020).  </a:t>
            </a:r>
            <a:r>
              <a:rPr lang="en-GB" sz="2200" dirty="0">
                <a:solidFill>
                  <a:schemeClr val="bg1"/>
                </a:solidFill>
                <a:cs typeface="Arial" panose="020B0604020202020204" pitchFamily="34" charset="0"/>
              </a:rPr>
              <a:t>Return to work and vocational rehabilitation p 399-446. In  M Van Den Broek, S </a:t>
            </a:r>
            <a:r>
              <a:rPr lang="en-GB" sz="2200" dirty="0" err="1">
                <a:solidFill>
                  <a:schemeClr val="bg1"/>
                </a:solidFill>
                <a:cs typeface="Arial" panose="020B0604020202020204" pitchFamily="34" charset="0"/>
              </a:rPr>
              <a:t>Sembi</a:t>
            </a:r>
            <a:r>
              <a:rPr lang="en-GB" sz="2200" dirty="0">
                <a:solidFill>
                  <a:schemeClr val="bg1"/>
                </a:solidFill>
                <a:cs typeface="Arial" panose="020B0604020202020204" pitchFamily="34" charset="0"/>
              </a:rPr>
              <a:t> (eds)  </a:t>
            </a:r>
            <a:r>
              <a:rPr lang="en-GB" sz="2200" u="sng" dirty="0">
                <a:solidFill>
                  <a:schemeClr val="bg1"/>
                </a:solidFill>
                <a:cs typeface="Arial" panose="020B0604020202020204" pitchFamily="34" charset="0"/>
              </a:rPr>
              <a:t>Brain injury claims. </a:t>
            </a:r>
            <a:r>
              <a:rPr lang="en-GB" sz="2200" dirty="0">
                <a:solidFill>
                  <a:schemeClr val="bg1"/>
                </a:solidFill>
                <a:cs typeface="Arial" panose="020B0604020202020204" pitchFamily="34" charset="0"/>
              </a:rPr>
              <a:t>London: Thomson Reuters / Sweet &amp; Maxwell </a:t>
            </a:r>
          </a:p>
          <a:p>
            <a:pPr marL="0" indent="-609600" defTabSz="762000">
              <a:lnSpc>
                <a:spcPct val="90000"/>
              </a:lnSpc>
              <a:spcBef>
                <a:spcPts val="1200"/>
              </a:spcBef>
              <a:buClr>
                <a:schemeClr val="hlink"/>
              </a:buClr>
              <a:buFontTx/>
              <a:buNone/>
              <a:defRPr/>
            </a:pPr>
            <a:endParaRPr lang="en-GB" sz="2200" dirty="0">
              <a:solidFill>
                <a:schemeClr val="bg1"/>
              </a:solidFill>
              <a:cs typeface="Arial" panose="020B0604020202020204" pitchFamily="34" charset="0"/>
            </a:endParaRPr>
          </a:p>
          <a:p>
            <a:pPr marL="0" indent="-609600" defTabSz="762000">
              <a:lnSpc>
                <a:spcPct val="90000"/>
              </a:lnSpc>
              <a:spcBef>
                <a:spcPts val="1200"/>
              </a:spcBef>
              <a:buClr>
                <a:schemeClr val="hlink"/>
              </a:buClr>
              <a:buFontTx/>
              <a:buNone/>
              <a:defRPr/>
            </a:pPr>
            <a:endParaRPr lang="en-GB" sz="2200" dirty="0">
              <a:solidFill>
                <a:schemeClr val="bg1"/>
              </a:solidFill>
              <a:cs typeface="Arial" panose="020B0604020202020204" pitchFamily="34" charset="0"/>
            </a:endParaRPr>
          </a:p>
          <a:p>
            <a:pPr marL="0" indent="-609600" defTabSz="762000">
              <a:lnSpc>
                <a:spcPct val="90000"/>
              </a:lnSpc>
              <a:spcBef>
                <a:spcPts val="2400"/>
              </a:spcBef>
              <a:buClr>
                <a:schemeClr val="hlink"/>
              </a:buClr>
              <a:buFontTx/>
              <a:buNone/>
              <a:defRPr/>
            </a:pPr>
            <a:r>
              <a:rPr lang="en-GB" altLang="en-US" sz="2200" dirty="0">
                <a:solidFill>
                  <a:schemeClr val="bg1"/>
                </a:solidFill>
              </a:rPr>
              <a:t>	</a:t>
            </a:r>
          </a:p>
          <a:p>
            <a:pPr marL="609600" indent="-609600" defTabSz="762000">
              <a:lnSpc>
                <a:spcPct val="90000"/>
              </a:lnSpc>
              <a:buClr>
                <a:schemeClr val="hlink"/>
              </a:buClr>
              <a:buFontTx/>
              <a:buNone/>
              <a:defRPr/>
            </a:pPr>
            <a:endParaRPr lang="en-GB" altLang="en-US" sz="2400" dirty="0">
              <a:solidFill>
                <a:schemeClr val="bg1"/>
              </a:solidFill>
            </a:endParaRPr>
          </a:p>
          <a:p>
            <a:pPr marL="609600" lvl="1" indent="-609600" defTabSz="762000">
              <a:lnSpc>
                <a:spcPct val="90000"/>
              </a:lnSpc>
              <a:buClr>
                <a:schemeClr val="hlink"/>
              </a:buClr>
              <a:buFontTx/>
              <a:buNone/>
              <a:defRPr/>
            </a:pPr>
            <a:r>
              <a:rPr lang="en-GB" altLang="en-US" sz="2400" dirty="0">
                <a:solidFill>
                  <a:schemeClr val="bg1"/>
                </a:solidFill>
              </a:rPr>
              <a:t>	</a:t>
            </a:r>
          </a:p>
          <a:p>
            <a:pPr marL="609600" lvl="1" indent="-609600" defTabSz="762000">
              <a:lnSpc>
                <a:spcPct val="90000"/>
              </a:lnSpc>
              <a:buClr>
                <a:schemeClr val="hlink"/>
              </a:buClr>
              <a:buFontTx/>
              <a:buNone/>
              <a:defRPr/>
            </a:pPr>
            <a:r>
              <a:rPr lang="en-GB" altLang="en-US" sz="2400" dirty="0">
                <a:solidFill>
                  <a:schemeClr val="bg1"/>
                </a:solidFill>
              </a:rPr>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AFFF-D781-06AA-170C-0F5ACE0D1C9F}"/>
              </a:ext>
            </a:extLst>
          </p:cNvPr>
          <p:cNvSpPr>
            <a:spLocks noGrp="1"/>
          </p:cNvSpPr>
          <p:nvPr>
            <p:ph type="title"/>
          </p:nvPr>
        </p:nvSpPr>
        <p:spPr>
          <a:xfrm>
            <a:off x="73310" y="382885"/>
            <a:ext cx="10001250" cy="795338"/>
          </a:xfrm>
        </p:spPr>
        <p:txBody>
          <a:bodyPr/>
          <a:lstStyle/>
          <a:p>
            <a:r>
              <a:rPr lang="en-GB" sz="3200" dirty="0">
                <a:solidFill>
                  <a:srgbClr val="FFFF00"/>
                </a:solidFill>
              </a:rPr>
              <a:t>Other recommended reading </a:t>
            </a:r>
          </a:p>
        </p:txBody>
      </p:sp>
      <p:sp>
        <p:nvSpPr>
          <p:cNvPr id="3" name="Content Placeholder 2">
            <a:extLst>
              <a:ext uri="{FF2B5EF4-FFF2-40B4-BE49-F238E27FC236}">
                <a16:creationId xmlns:a16="http://schemas.microsoft.com/office/drawing/2014/main" id="{56DB2537-4269-241D-C8F7-C8C12C054CC8}"/>
              </a:ext>
            </a:extLst>
          </p:cNvPr>
          <p:cNvSpPr>
            <a:spLocks noGrp="1"/>
          </p:cNvSpPr>
          <p:nvPr>
            <p:ph idx="1"/>
          </p:nvPr>
        </p:nvSpPr>
        <p:spPr>
          <a:xfrm>
            <a:off x="724818" y="1246981"/>
            <a:ext cx="8986267" cy="5040560"/>
          </a:xfrm>
        </p:spPr>
        <p:txBody>
          <a:bodyPr/>
          <a:lstStyle/>
          <a:p>
            <a:pPr marL="0" indent="0">
              <a:spcBef>
                <a:spcPts val="1800"/>
              </a:spcBef>
              <a:buNone/>
            </a:pPr>
            <a:r>
              <a:rPr lang="en-GB" sz="2200" dirty="0">
                <a:solidFill>
                  <a:srgbClr val="9999FF"/>
                </a:solidFill>
              </a:rPr>
              <a:t>Association of Disabled Professionals (2022). </a:t>
            </a:r>
            <a:r>
              <a:rPr lang="en-GB" sz="2200" dirty="0">
                <a:solidFill>
                  <a:schemeClr val="bg1"/>
                </a:solidFill>
              </a:rPr>
              <a:t>Ableism and the Labour Market. S. Kumar &amp; C. Provost for Association of Disabled Professionals. </a:t>
            </a:r>
          </a:p>
          <a:p>
            <a:pPr marL="0" indent="0">
              <a:spcBef>
                <a:spcPts val="1800"/>
              </a:spcBef>
              <a:buNone/>
            </a:pPr>
            <a:r>
              <a:rPr lang="en-GB" sz="2200" dirty="0">
                <a:solidFill>
                  <a:srgbClr val="9999FF"/>
                </a:solidFill>
              </a:rPr>
              <a:t>Landon M &amp; Williams T (2019).</a:t>
            </a:r>
            <a:r>
              <a:rPr lang="en-GB" sz="2200" dirty="0">
                <a:solidFill>
                  <a:schemeClr val="bg1"/>
                </a:solidFill>
              </a:rPr>
              <a:t> The Equality Act 2010 in J. Hobson &amp; J. Smedley (eds.) Fitness for Work: The Medical Aspects (6ed.). Oxford: OUP. https://doi.org/10.1093/med/9780198808657.003.0003</a:t>
            </a:r>
          </a:p>
          <a:p>
            <a:pPr marL="0" indent="0">
              <a:spcBef>
                <a:spcPts val="1800"/>
              </a:spcBef>
              <a:buNone/>
            </a:pPr>
            <a:r>
              <a:rPr lang="en-GB" sz="2200" dirty="0">
                <a:solidFill>
                  <a:srgbClr val="9999FF"/>
                </a:solidFill>
              </a:rPr>
              <a:t>EHRC (2011). </a:t>
            </a:r>
            <a:r>
              <a:rPr lang="en-GB" sz="2200" dirty="0">
                <a:solidFill>
                  <a:schemeClr val="bg1"/>
                </a:solidFill>
              </a:rPr>
              <a:t>Equality Act 2010: Services, public functions and associations Statutory Code of Practice. London: Equality &amp; Human Rights Commission. https://www.equalityhumanrights.com/sites/default/files/servicescode_0.pdf</a:t>
            </a:r>
          </a:p>
          <a:p>
            <a:pPr marL="0" indent="0">
              <a:spcBef>
                <a:spcPts val="1800"/>
              </a:spcBef>
              <a:buNone/>
            </a:pPr>
            <a:r>
              <a:rPr lang="en-GB" sz="2200" dirty="0">
                <a:solidFill>
                  <a:srgbClr val="9999FF"/>
                </a:solidFill>
              </a:rPr>
              <a:t>EHRC (2014). </a:t>
            </a:r>
            <a:r>
              <a:rPr lang="en-GB" sz="2200" dirty="0">
                <a:solidFill>
                  <a:schemeClr val="bg1"/>
                </a:solidFill>
              </a:rPr>
              <a:t>Equality Act 2010: Technical Guidance on Further &amp; Higher Education. London: Equality &amp; Human Rights Commission. </a:t>
            </a:r>
            <a:r>
              <a:rPr lang="en-GB" sz="2200" dirty="0">
                <a:solidFill>
                  <a:schemeClr val="bg1"/>
                </a:solidFill>
                <a:hlinkClick r:id="rId2"/>
              </a:rPr>
              <a:t>https://www.equalityhumanrights.com/sites/default/files/equalityact2010-technicalguidance-feandhe-2015.pdf</a:t>
            </a:r>
            <a:endParaRPr lang="en-GB" sz="2200" dirty="0">
              <a:solidFill>
                <a:schemeClr val="bg1"/>
              </a:solidFill>
            </a:endParaRPr>
          </a:p>
          <a:p>
            <a:pPr>
              <a:spcBef>
                <a:spcPts val="1800"/>
              </a:spcBef>
            </a:pPr>
            <a:endParaRPr lang="en-GB" sz="2400" dirty="0">
              <a:solidFill>
                <a:schemeClr val="bg1"/>
              </a:solidFill>
            </a:endParaRPr>
          </a:p>
          <a:p>
            <a:pPr>
              <a:spcBef>
                <a:spcPts val="1800"/>
              </a:spcBef>
            </a:pPr>
            <a:endParaRPr lang="en-GB" sz="2400" dirty="0">
              <a:solidFill>
                <a:schemeClr val="bg1"/>
              </a:solidFill>
            </a:endParaRPr>
          </a:p>
          <a:p>
            <a:endParaRPr lang="en-GB" sz="2400" dirty="0">
              <a:solidFill>
                <a:schemeClr val="bg1"/>
              </a:solidFill>
            </a:endParaRPr>
          </a:p>
          <a:p>
            <a:endParaRPr lang="en-GB" dirty="0"/>
          </a:p>
        </p:txBody>
      </p:sp>
    </p:spTree>
    <p:extLst>
      <p:ext uri="{BB962C8B-B14F-4D97-AF65-F5344CB8AC3E}">
        <p14:creationId xmlns:p14="http://schemas.microsoft.com/office/powerpoint/2010/main" val="11738277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742AE-AD34-E0A9-1054-C9769C2D80E6}"/>
              </a:ext>
            </a:extLst>
          </p:cNvPr>
          <p:cNvSpPr>
            <a:spLocks noGrp="1"/>
          </p:cNvSpPr>
          <p:nvPr>
            <p:ph type="title"/>
          </p:nvPr>
        </p:nvSpPr>
        <p:spPr>
          <a:xfrm>
            <a:off x="116680" y="310877"/>
            <a:ext cx="9450388" cy="795338"/>
          </a:xfrm>
        </p:spPr>
        <p:txBody>
          <a:bodyPr/>
          <a:lstStyle/>
          <a:p>
            <a:r>
              <a:rPr lang="en-GB" sz="3200" dirty="0">
                <a:solidFill>
                  <a:srgbClr val="FFFF00"/>
                </a:solidFill>
              </a:rPr>
              <a:t>Other references </a:t>
            </a:r>
          </a:p>
        </p:txBody>
      </p:sp>
      <p:sp>
        <p:nvSpPr>
          <p:cNvPr id="3" name="Content Placeholder 2">
            <a:extLst>
              <a:ext uri="{FF2B5EF4-FFF2-40B4-BE49-F238E27FC236}">
                <a16:creationId xmlns:a16="http://schemas.microsoft.com/office/drawing/2014/main" id="{08589DC3-7617-F160-6784-DF0CE36ADA01}"/>
              </a:ext>
            </a:extLst>
          </p:cNvPr>
          <p:cNvSpPr>
            <a:spLocks noGrp="1"/>
          </p:cNvSpPr>
          <p:nvPr>
            <p:ph idx="1"/>
          </p:nvPr>
        </p:nvSpPr>
        <p:spPr>
          <a:xfrm>
            <a:off x="667543" y="1106215"/>
            <a:ext cx="8899525" cy="5400675"/>
          </a:xfrm>
        </p:spPr>
        <p:txBody>
          <a:bodyPr/>
          <a:lstStyle/>
          <a:p>
            <a:pPr marL="0" indent="0">
              <a:spcBef>
                <a:spcPts val="1200"/>
              </a:spcBef>
              <a:buNone/>
            </a:pPr>
            <a:r>
              <a:rPr lang="en-GB" sz="2400" dirty="0">
                <a:solidFill>
                  <a:srgbClr val="9999FF"/>
                </a:solidFill>
              </a:rPr>
              <a:t>House of Lords Liaison Committee (2021) </a:t>
            </a:r>
            <a:r>
              <a:rPr lang="en-GB" sz="2400" dirty="0">
                <a:solidFill>
                  <a:schemeClr val="bg1"/>
                </a:solidFill>
              </a:rPr>
              <a:t>The Equality Act 2010 and Disability the impact on disabled people: Follow-up report.  </a:t>
            </a:r>
          </a:p>
          <a:p>
            <a:pPr marL="0" indent="0">
              <a:spcBef>
                <a:spcPts val="1200"/>
              </a:spcBef>
              <a:buNone/>
            </a:pPr>
            <a:r>
              <a:rPr lang="en-GB" sz="2400" dirty="0">
                <a:solidFill>
                  <a:srgbClr val="9999FF"/>
                </a:solidFill>
              </a:rPr>
              <a:t>Office for Disability Issues (2011).  </a:t>
            </a:r>
            <a:r>
              <a:rPr lang="en-GB" sz="2400" dirty="0">
                <a:solidFill>
                  <a:schemeClr val="bg1"/>
                </a:solidFill>
              </a:rPr>
              <a:t>Equality Act 2010: Guidance on matters to be taken into account in determining questions relating to the definition of disability.  London: Office for Disability Issues. </a:t>
            </a:r>
          </a:p>
          <a:p>
            <a:pPr marL="0" indent="0">
              <a:spcBef>
                <a:spcPts val="1200"/>
              </a:spcBef>
              <a:buNone/>
            </a:pPr>
            <a:r>
              <a:rPr lang="fr-FR" sz="2400" dirty="0">
                <a:solidFill>
                  <a:srgbClr val="9999FF"/>
                </a:solidFill>
              </a:rPr>
              <a:t>Tyerman A, Meehan M &amp; Tyerman R. (2017). </a:t>
            </a:r>
            <a:r>
              <a:rPr lang="fr-FR" sz="2400" dirty="0" err="1">
                <a:solidFill>
                  <a:schemeClr val="bg1"/>
                </a:solidFill>
              </a:rPr>
              <a:t>Vocational</a:t>
            </a:r>
            <a:r>
              <a:rPr lang="fr-FR" sz="2400" dirty="0">
                <a:solidFill>
                  <a:schemeClr val="bg1"/>
                </a:solidFill>
              </a:rPr>
              <a:t> and </a:t>
            </a:r>
            <a:r>
              <a:rPr lang="fr-FR" sz="2400" dirty="0" err="1">
                <a:solidFill>
                  <a:schemeClr val="bg1"/>
                </a:solidFill>
              </a:rPr>
              <a:t>occupational</a:t>
            </a:r>
            <a:r>
              <a:rPr lang="fr-FR" sz="2400" dirty="0">
                <a:solidFill>
                  <a:schemeClr val="bg1"/>
                </a:solidFill>
              </a:rPr>
              <a:t> </a:t>
            </a:r>
            <a:r>
              <a:rPr lang="fr-FR" sz="2400" dirty="0" err="1">
                <a:solidFill>
                  <a:schemeClr val="bg1"/>
                </a:solidFill>
              </a:rPr>
              <a:t>rehabilitation</a:t>
            </a:r>
            <a:r>
              <a:rPr lang="fr-FR" sz="2400" dirty="0">
                <a:solidFill>
                  <a:schemeClr val="bg1"/>
                </a:solidFill>
              </a:rPr>
              <a:t>. P 378-388. In B. Wilson, J </a:t>
            </a:r>
            <a:r>
              <a:rPr lang="fr-FR" sz="2400" dirty="0" err="1">
                <a:solidFill>
                  <a:schemeClr val="bg1"/>
                </a:solidFill>
              </a:rPr>
              <a:t>Winegardner</a:t>
            </a:r>
            <a:r>
              <a:rPr lang="fr-FR" sz="2400" dirty="0">
                <a:solidFill>
                  <a:schemeClr val="bg1"/>
                </a:solidFill>
              </a:rPr>
              <a:t>, C. van </a:t>
            </a:r>
            <a:r>
              <a:rPr lang="fr-FR" sz="2400" dirty="0" err="1">
                <a:solidFill>
                  <a:schemeClr val="bg1"/>
                </a:solidFill>
              </a:rPr>
              <a:t>Heugten</a:t>
            </a:r>
            <a:r>
              <a:rPr lang="fr-FR" sz="2400" dirty="0">
                <a:solidFill>
                  <a:schemeClr val="bg1"/>
                </a:solidFill>
              </a:rPr>
              <a:t> &amp; T </a:t>
            </a:r>
            <a:r>
              <a:rPr lang="fr-FR" sz="2400" dirty="0" err="1">
                <a:solidFill>
                  <a:schemeClr val="bg1"/>
                </a:solidFill>
              </a:rPr>
              <a:t>Ownsworth</a:t>
            </a:r>
            <a:r>
              <a:rPr lang="fr-FR" sz="2400" dirty="0">
                <a:solidFill>
                  <a:schemeClr val="bg1"/>
                </a:solidFill>
              </a:rPr>
              <a:t> (</a:t>
            </a:r>
            <a:r>
              <a:rPr lang="fr-FR" sz="2400" dirty="0" err="1">
                <a:solidFill>
                  <a:schemeClr val="bg1"/>
                </a:solidFill>
              </a:rPr>
              <a:t>eds</a:t>
            </a:r>
            <a:r>
              <a:rPr lang="fr-FR" sz="2400" dirty="0">
                <a:solidFill>
                  <a:schemeClr val="bg1"/>
                </a:solidFill>
              </a:rPr>
              <a:t>.) </a:t>
            </a:r>
            <a:r>
              <a:rPr lang="fr-FR" sz="2400" dirty="0" err="1">
                <a:solidFill>
                  <a:schemeClr val="bg1"/>
                </a:solidFill>
              </a:rPr>
              <a:t>Neuropsychological</a:t>
            </a:r>
            <a:r>
              <a:rPr lang="fr-FR" sz="2400" dirty="0">
                <a:solidFill>
                  <a:schemeClr val="bg1"/>
                </a:solidFill>
              </a:rPr>
              <a:t> </a:t>
            </a:r>
            <a:r>
              <a:rPr lang="fr-FR" sz="2400" dirty="0" err="1">
                <a:solidFill>
                  <a:schemeClr val="bg1"/>
                </a:solidFill>
              </a:rPr>
              <a:t>Rehabilitation</a:t>
            </a:r>
            <a:r>
              <a:rPr lang="fr-FR" sz="2400" dirty="0">
                <a:solidFill>
                  <a:schemeClr val="bg1"/>
                </a:solidFill>
              </a:rPr>
              <a:t>: The International </a:t>
            </a:r>
            <a:r>
              <a:rPr lang="fr-FR" sz="2400" dirty="0" err="1">
                <a:solidFill>
                  <a:schemeClr val="bg1"/>
                </a:solidFill>
              </a:rPr>
              <a:t>Handbook</a:t>
            </a:r>
            <a:r>
              <a:rPr lang="fr-FR" sz="2400" dirty="0">
                <a:solidFill>
                  <a:schemeClr val="bg1"/>
                </a:solidFill>
              </a:rPr>
              <a:t>.  Psychology </a:t>
            </a:r>
            <a:r>
              <a:rPr lang="fr-FR" sz="2400" dirty="0" err="1">
                <a:solidFill>
                  <a:schemeClr val="bg1"/>
                </a:solidFill>
              </a:rPr>
              <a:t>Press</a:t>
            </a:r>
            <a:r>
              <a:rPr lang="fr-FR" sz="2400" dirty="0">
                <a:solidFill>
                  <a:schemeClr val="bg1"/>
                </a:solidFill>
              </a:rPr>
              <a:t>. </a:t>
            </a:r>
            <a:endParaRPr lang="en-GB" sz="2400" dirty="0">
              <a:solidFill>
                <a:schemeClr val="bg1"/>
              </a:solidFill>
            </a:endParaRPr>
          </a:p>
          <a:p>
            <a:pPr marL="0" indent="0">
              <a:spcBef>
                <a:spcPts val="1200"/>
              </a:spcBef>
              <a:buNone/>
            </a:pPr>
            <a:r>
              <a:rPr lang="en-GB" sz="2400" dirty="0">
                <a:solidFill>
                  <a:srgbClr val="9999FF"/>
                </a:solidFill>
              </a:rPr>
              <a:t>Women and Equalities Committee (2019a).  </a:t>
            </a:r>
            <a:r>
              <a:rPr lang="en-GB" sz="2400" dirty="0">
                <a:solidFill>
                  <a:schemeClr val="bg1"/>
                </a:solidFill>
              </a:rPr>
              <a:t>Enforcing the Equality Act: the law and the role of the EHRC. + </a:t>
            </a:r>
            <a:r>
              <a:rPr lang="en-GB" sz="2400" dirty="0">
                <a:solidFill>
                  <a:srgbClr val="9999FF"/>
                </a:solidFill>
              </a:rPr>
              <a:t>(2019b).  </a:t>
            </a:r>
            <a:r>
              <a:rPr lang="en-GB" sz="2400" dirty="0">
                <a:solidFill>
                  <a:schemeClr val="bg1"/>
                </a:solidFill>
              </a:rPr>
              <a:t>The use of non-disclosure agreements in discrimination cases. House of Commons.</a:t>
            </a:r>
          </a:p>
          <a:p>
            <a:endParaRPr lang="en-GB" dirty="0"/>
          </a:p>
        </p:txBody>
      </p:sp>
    </p:spTree>
    <p:extLst>
      <p:ext uri="{BB962C8B-B14F-4D97-AF65-F5344CB8AC3E}">
        <p14:creationId xmlns:p14="http://schemas.microsoft.com/office/powerpoint/2010/main" val="17337213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68DF7-F1A1-0945-B5D1-C3A6FFD63A97}"/>
              </a:ext>
            </a:extLst>
          </p:cNvPr>
          <p:cNvSpPr>
            <a:spLocks noGrp="1"/>
          </p:cNvSpPr>
          <p:nvPr>
            <p:ph type="title"/>
          </p:nvPr>
        </p:nvSpPr>
        <p:spPr>
          <a:xfrm>
            <a:off x="511175" y="284163"/>
            <a:ext cx="8494563" cy="1184275"/>
          </a:xfrm>
        </p:spPr>
        <p:txBody>
          <a:bodyPr/>
          <a:lstStyle/>
          <a:p>
            <a:r>
              <a:rPr lang="en-GB" sz="3200" dirty="0">
                <a:solidFill>
                  <a:srgbClr val="FFFF00"/>
                </a:solidFill>
              </a:rPr>
              <a:t>Abbreviations 1 </a:t>
            </a:r>
          </a:p>
        </p:txBody>
      </p:sp>
      <p:sp>
        <p:nvSpPr>
          <p:cNvPr id="3" name="Content Placeholder 2">
            <a:extLst>
              <a:ext uri="{FF2B5EF4-FFF2-40B4-BE49-F238E27FC236}">
                <a16:creationId xmlns:a16="http://schemas.microsoft.com/office/drawing/2014/main" id="{0D3DBBCC-7B7A-9D9B-A520-AF65568901A8}"/>
              </a:ext>
            </a:extLst>
          </p:cNvPr>
          <p:cNvSpPr>
            <a:spLocks noGrp="1"/>
          </p:cNvSpPr>
          <p:nvPr>
            <p:ph sz="half" idx="2"/>
          </p:nvPr>
        </p:nvSpPr>
        <p:spPr>
          <a:xfrm>
            <a:off x="692789" y="1390997"/>
            <a:ext cx="4316337" cy="4752528"/>
          </a:xfrm>
        </p:spPr>
        <p:txBody>
          <a:bodyPr/>
          <a:lstStyle/>
          <a:p>
            <a:pPr marL="0" indent="0">
              <a:buNone/>
            </a:pPr>
            <a:r>
              <a:rPr lang="en-GB" sz="2000" dirty="0">
                <a:solidFill>
                  <a:schemeClr val="bg1"/>
                </a:solidFill>
              </a:rPr>
              <a:t>ABI     Acquired brain injury </a:t>
            </a:r>
          </a:p>
          <a:p>
            <a:pPr marL="0" indent="0">
              <a:buNone/>
            </a:pPr>
            <a:r>
              <a:rPr lang="en-GB" sz="2000" dirty="0">
                <a:solidFill>
                  <a:schemeClr val="bg1"/>
                </a:solidFill>
              </a:rPr>
              <a:t>EHRC Equality &amp; Human Rights Com</a:t>
            </a:r>
          </a:p>
          <a:p>
            <a:pPr marL="0" indent="0">
              <a:buNone/>
            </a:pPr>
            <a:r>
              <a:rPr lang="en-GB" sz="2000" dirty="0">
                <a:solidFill>
                  <a:schemeClr val="bg1"/>
                </a:solidFill>
              </a:rPr>
              <a:t>ET       Employment Tribunal </a:t>
            </a:r>
          </a:p>
          <a:p>
            <a:pPr marL="0" indent="0">
              <a:buNone/>
            </a:pPr>
            <a:r>
              <a:rPr lang="en-GB" sz="2000" dirty="0" err="1">
                <a:solidFill>
                  <a:schemeClr val="bg1"/>
                </a:solidFill>
              </a:rPr>
              <a:t>EqA</a:t>
            </a:r>
            <a:r>
              <a:rPr lang="en-GB" sz="2000" dirty="0">
                <a:solidFill>
                  <a:schemeClr val="bg1"/>
                </a:solidFill>
              </a:rPr>
              <a:t>     Equality Act </a:t>
            </a:r>
          </a:p>
          <a:p>
            <a:pPr marL="0" indent="0">
              <a:buNone/>
            </a:pPr>
            <a:r>
              <a:rPr lang="en-GB" sz="2000" dirty="0">
                <a:solidFill>
                  <a:schemeClr val="bg1"/>
                </a:solidFill>
              </a:rPr>
              <a:t>H&amp;S    Health &amp; Safety </a:t>
            </a:r>
          </a:p>
          <a:p>
            <a:pPr marL="0" indent="0">
              <a:buNone/>
            </a:pPr>
            <a:r>
              <a:rPr lang="en-GB" sz="2000" dirty="0">
                <a:solidFill>
                  <a:schemeClr val="bg1"/>
                </a:solidFill>
              </a:rPr>
              <a:t>HSJ      Health Services Journal </a:t>
            </a:r>
          </a:p>
          <a:p>
            <a:pPr marL="0" indent="0">
              <a:buNone/>
            </a:pPr>
            <a:r>
              <a:rPr lang="en-GB" sz="2000" dirty="0">
                <a:solidFill>
                  <a:schemeClr val="bg1"/>
                </a:solidFill>
              </a:rPr>
              <a:t>OH       Occupational Health 	</a:t>
            </a:r>
          </a:p>
          <a:p>
            <a:pPr marL="0" indent="0">
              <a:buNone/>
            </a:pPr>
            <a:r>
              <a:rPr lang="en-GB" sz="2000" dirty="0">
                <a:solidFill>
                  <a:schemeClr val="bg1"/>
                </a:solidFill>
              </a:rPr>
              <a:t>NDA    Non-Disclosure Agreement </a:t>
            </a:r>
          </a:p>
          <a:p>
            <a:pPr marL="0" indent="0">
              <a:buNone/>
            </a:pPr>
            <a:r>
              <a:rPr lang="en-GB" sz="2000" dirty="0">
                <a:solidFill>
                  <a:schemeClr val="bg1"/>
                </a:solidFill>
              </a:rPr>
              <a:t>PSED   Public Sector Equality Duty</a:t>
            </a:r>
          </a:p>
          <a:p>
            <a:pPr marL="0" indent="0">
              <a:buNone/>
            </a:pPr>
            <a:r>
              <a:rPr lang="en-GB" sz="2000" dirty="0">
                <a:solidFill>
                  <a:schemeClr val="bg1"/>
                </a:solidFill>
              </a:rPr>
              <a:t>RA       Reasonable Adjustments </a:t>
            </a:r>
          </a:p>
          <a:p>
            <a:pPr marL="0" indent="0">
              <a:buNone/>
            </a:pPr>
            <a:r>
              <a:rPr lang="en-GB" sz="2000" dirty="0">
                <a:solidFill>
                  <a:schemeClr val="bg1"/>
                </a:solidFill>
              </a:rPr>
              <a:t>VR       Vocational Rehabilitation </a:t>
            </a:r>
          </a:p>
          <a:p>
            <a:pPr algn="r"/>
            <a:endParaRPr lang="en-GB" sz="2400" dirty="0">
              <a:solidFill>
                <a:schemeClr val="bg1"/>
              </a:solidFill>
            </a:endParaRPr>
          </a:p>
        </p:txBody>
      </p:sp>
      <p:sp>
        <p:nvSpPr>
          <p:cNvPr id="6" name="Content Placeholder 5">
            <a:extLst>
              <a:ext uri="{FF2B5EF4-FFF2-40B4-BE49-F238E27FC236}">
                <a16:creationId xmlns:a16="http://schemas.microsoft.com/office/drawing/2014/main" id="{D4BEE50E-B54E-828D-DFA1-045AD34FDA87}"/>
              </a:ext>
            </a:extLst>
          </p:cNvPr>
          <p:cNvSpPr>
            <a:spLocks noGrp="1"/>
          </p:cNvSpPr>
          <p:nvPr>
            <p:ph sz="quarter" idx="4"/>
          </p:nvPr>
        </p:nvSpPr>
        <p:spPr>
          <a:xfrm>
            <a:off x="5007585" y="1390997"/>
            <a:ext cx="4632556" cy="4536504"/>
          </a:xfrm>
        </p:spPr>
        <p:txBody>
          <a:bodyPr/>
          <a:lstStyle/>
          <a:p>
            <a:pPr marL="0" indent="0">
              <a:buNone/>
            </a:pPr>
            <a:r>
              <a:rPr lang="en-GB" sz="2000" dirty="0">
                <a:solidFill>
                  <a:schemeClr val="bg1"/>
                </a:solidFill>
              </a:rPr>
              <a:t>ACAS  Arbitration &amp; Conciliation Service</a:t>
            </a:r>
          </a:p>
          <a:p>
            <a:pPr marL="0" indent="0">
              <a:buNone/>
            </a:pPr>
            <a:r>
              <a:rPr lang="en-GB" sz="2000" dirty="0">
                <a:solidFill>
                  <a:schemeClr val="bg1"/>
                </a:solidFill>
              </a:rPr>
              <a:t>BFD    Business Forum on Disability  </a:t>
            </a:r>
          </a:p>
          <a:p>
            <a:pPr marL="0" indent="0">
              <a:buNone/>
            </a:pPr>
            <a:r>
              <a:rPr lang="en-GB" sz="2000" dirty="0">
                <a:solidFill>
                  <a:schemeClr val="bg1"/>
                </a:solidFill>
              </a:rPr>
              <a:t>CAB    Citizens Advice Bureau</a:t>
            </a:r>
          </a:p>
          <a:p>
            <a:pPr marL="0" indent="0">
              <a:buNone/>
            </a:pPr>
            <a:r>
              <a:rPr lang="en-GB" sz="2000" dirty="0">
                <a:solidFill>
                  <a:schemeClr val="bg1"/>
                </a:solidFill>
              </a:rPr>
              <a:t>CIPD   Chartered Institute Personnel Dev.</a:t>
            </a:r>
          </a:p>
          <a:p>
            <a:pPr marL="0" indent="0">
              <a:buNone/>
            </a:pPr>
            <a:r>
              <a:rPr lang="en-GB" sz="2000" dirty="0">
                <a:solidFill>
                  <a:schemeClr val="bg1"/>
                </a:solidFill>
              </a:rPr>
              <a:t>DRUK Disability Rights UK </a:t>
            </a:r>
          </a:p>
          <a:p>
            <a:pPr marL="0" indent="0">
              <a:buNone/>
            </a:pPr>
            <a:r>
              <a:rPr lang="en-GB" sz="2000" dirty="0">
                <a:solidFill>
                  <a:schemeClr val="bg1"/>
                </a:solidFill>
              </a:rPr>
              <a:t>EASS   Equality Advisory &amp; Support Serv.</a:t>
            </a:r>
          </a:p>
          <a:p>
            <a:pPr marL="0" indent="0">
              <a:buNone/>
            </a:pPr>
            <a:r>
              <a:rPr lang="en-GB" sz="2000" dirty="0">
                <a:solidFill>
                  <a:schemeClr val="bg1"/>
                </a:solidFill>
              </a:rPr>
              <a:t>HCPC  Health &amp; Care Professionals </a:t>
            </a:r>
            <a:r>
              <a:rPr lang="en-GB" sz="2000" dirty="0" err="1">
                <a:solidFill>
                  <a:schemeClr val="bg1"/>
                </a:solidFill>
              </a:rPr>
              <a:t>Coun</a:t>
            </a:r>
            <a:endParaRPr lang="en-GB" sz="2000" dirty="0">
              <a:solidFill>
                <a:schemeClr val="bg1"/>
              </a:solidFill>
            </a:endParaRPr>
          </a:p>
          <a:p>
            <a:pPr marL="0" indent="0">
              <a:buNone/>
            </a:pPr>
            <a:r>
              <a:rPr lang="en-GB" sz="2000" dirty="0">
                <a:solidFill>
                  <a:schemeClr val="bg1"/>
                </a:solidFill>
              </a:rPr>
              <a:t>HSE     Health &amp; Safety Executive </a:t>
            </a:r>
          </a:p>
          <a:p>
            <a:pPr marL="0" indent="0">
              <a:buNone/>
            </a:pPr>
            <a:r>
              <a:rPr lang="en-GB" sz="2000" dirty="0">
                <a:solidFill>
                  <a:schemeClr val="bg1"/>
                </a:solidFill>
              </a:rPr>
              <a:t>TUC     Trade Unions Council</a:t>
            </a:r>
          </a:p>
          <a:p>
            <a:pPr marL="0" indent="0">
              <a:buNone/>
            </a:pPr>
            <a:r>
              <a:rPr lang="en-GB" sz="2000" dirty="0">
                <a:solidFill>
                  <a:schemeClr val="bg1"/>
                </a:solidFill>
              </a:rPr>
              <a:t>VRA    Vocational Rehabilitation  Assoc.  </a:t>
            </a:r>
          </a:p>
          <a:p>
            <a:pPr marL="0" indent="0">
              <a:buNone/>
            </a:pPr>
            <a:r>
              <a:rPr lang="en-GB" sz="2000" dirty="0">
                <a:solidFill>
                  <a:schemeClr val="bg1"/>
                </a:solidFill>
              </a:rPr>
              <a:t>W&amp;EC Women &amp; Equalities Comm. </a:t>
            </a:r>
          </a:p>
          <a:p>
            <a:pPr marL="0" indent="0">
              <a:buNone/>
            </a:pPr>
            <a:endParaRPr lang="en-GB" sz="2000" dirty="0">
              <a:solidFill>
                <a:schemeClr val="bg1"/>
              </a:solidFill>
            </a:endParaRPr>
          </a:p>
          <a:p>
            <a:pPr marL="0" indent="0">
              <a:buNone/>
            </a:pPr>
            <a:r>
              <a:rPr lang="en-GB" sz="2000" dirty="0">
                <a:solidFill>
                  <a:schemeClr val="bg1"/>
                </a:solidFill>
              </a:rPr>
              <a:t> </a:t>
            </a:r>
          </a:p>
        </p:txBody>
      </p:sp>
    </p:spTree>
    <p:extLst>
      <p:ext uri="{BB962C8B-B14F-4D97-AF65-F5344CB8AC3E}">
        <p14:creationId xmlns:p14="http://schemas.microsoft.com/office/powerpoint/2010/main" val="82069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EEA5-7AB1-4A7C-AE44-8DCC92D18C55}"/>
              </a:ext>
            </a:extLst>
          </p:cNvPr>
          <p:cNvSpPr>
            <a:spLocks noGrp="1"/>
          </p:cNvSpPr>
          <p:nvPr>
            <p:ph type="title"/>
          </p:nvPr>
        </p:nvSpPr>
        <p:spPr>
          <a:xfrm>
            <a:off x="116681" y="489273"/>
            <a:ext cx="10001250" cy="795338"/>
          </a:xfrm>
        </p:spPr>
        <p:txBody>
          <a:bodyPr/>
          <a:lstStyle/>
          <a:p>
            <a:r>
              <a:rPr lang="en-GB" sz="3600" dirty="0">
                <a:solidFill>
                  <a:srgbClr val="FFFF00"/>
                </a:solidFill>
              </a:rPr>
              <a:t>‘Normal day-to-day activities’…</a:t>
            </a:r>
          </a:p>
        </p:txBody>
      </p:sp>
      <p:sp>
        <p:nvSpPr>
          <p:cNvPr id="3" name="Content Placeholder 2">
            <a:extLst>
              <a:ext uri="{FF2B5EF4-FFF2-40B4-BE49-F238E27FC236}">
                <a16:creationId xmlns:a16="http://schemas.microsoft.com/office/drawing/2014/main" id="{2DE6F809-4C03-4F1D-8A94-63BEE985E9DF}"/>
              </a:ext>
            </a:extLst>
          </p:cNvPr>
          <p:cNvSpPr>
            <a:spLocks noGrp="1"/>
          </p:cNvSpPr>
          <p:nvPr>
            <p:ph idx="1"/>
          </p:nvPr>
        </p:nvSpPr>
        <p:spPr>
          <a:xfrm>
            <a:off x="667543" y="1390997"/>
            <a:ext cx="8899525" cy="4576855"/>
          </a:xfrm>
        </p:spPr>
        <p:txBody>
          <a:bodyPr/>
          <a:lstStyle/>
          <a:p>
            <a:pPr>
              <a:spcBef>
                <a:spcPts val="1800"/>
              </a:spcBef>
              <a:buClr>
                <a:srgbClr val="9999FF"/>
              </a:buClr>
            </a:pPr>
            <a:r>
              <a:rPr lang="en-GB" sz="2600" dirty="0">
                <a:solidFill>
                  <a:schemeClr val="bg1"/>
                </a:solidFill>
              </a:rPr>
              <a:t>Activities carried out by most people on a fairly regular or frequent basis ……..</a:t>
            </a:r>
            <a:endParaRPr lang="en-GB" sz="2400" dirty="0">
              <a:solidFill>
                <a:schemeClr val="bg1"/>
              </a:solidFill>
            </a:endParaRPr>
          </a:p>
          <a:p>
            <a:pPr>
              <a:spcBef>
                <a:spcPts val="1800"/>
              </a:spcBef>
              <a:buClr>
                <a:srgbClr val="9999FF"/>
              </a:buClr>
            </a:pPr>
            <a:r>
              <a:rPr lang="en-GB" sz="2600" dirty="0">
                <a:solidFill>
                  <a:srgbClr val="9999FF"/>
                </a:solidFill>
              </a:rPr>
              <a:t>This includes but is not limited to </a:t>
            </a:r>
            <a:r>
              <a:rPr lang="en-GB" sz="2600" dirty="0">
                <a:solidFill>
                  <a:schemeClr val="bg1"/>
                </a:solidFill>
              </a:rPr>
              <a:t>walking, driving, using public transport, cooking, eating, lifting &amp; carrying everyday objects, typing, writing </a:t>
            </a:r>
            <a:r>
              <a:rPr lang="en-GB" sz="2600" dirty="0">
                <a:solidFill>
                  <a:srgbClr val="9999FF"/>
                </a:solidFill>
              </a:rPr>
              <a:t>(&amp; taking exams), </a:t>
            </a:r>
            <a:r>
              <a:rPr lang="en-GB" sz="2600" dirty="0">
                <a:solidFill>
                  <a:schemeClr val="bg1"/>
                </a:solidFill>
              </a:rPr>
              <a:t>going to toilet, talking, listening to conversations or music, reading, </a:t>
            </a:r>
            <a:r>
              <a:rPr lang="en-GB" sz="2600" dirty="0">
                <a:solidFill>
                  <a:srgbClr val="9999FF"/>
                </a:solidFill>
              </a:rPr>
              <a:t>normal social interaction or forming social relationships, </a:t>
            </a:r>
            <a:r>
              <a:rPr lang="en-GB" sz="2600" dirty="0">
                <a:solidFill>
                  <a:schemeClr val="bg1"/>
                </a:solidFill>
              </a:rPr>
              <a:t>self-nourishing / caring and activities relevant to working life.  </a:t>
            </a:r>
          </a:p>
          <a:p>
            <a:pPr marL="0" indent="0">
              <a:spcBef>
                <a:spcPts val="1200"/>
              </a:spcBef>
              <a:buClr>
                <a:srgbClr val="9999FF"/>
              </a:buClr>
              <a:buNone/>
            </a:pPr>
            <a:r>
              <a:rPr lang="en-GB" sz="2400" dirty="0">
                <a:solidFill>
                  <a:schemeClr val="bg1"/>
                </a:solidFill>
              </a:rPr>
              <a:t>                                                                               (App 1, paras 15). </a:t>
            </a:r>
          </a:p>
        </p:txBody>
      </p:sp>
    </p:spTree>
    <p:extLst>
      <p:ext uri="{BB962C8B-B14F-4D97-AF65-F5344CB8AC3E}">
        <p14:creationId xmlns:p14="http://schemas.microsoft.com/office/powerpoint/2010/main" val="842557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58F94-7B7B-4EB4-A9A7-19F3A1040DFA}"/>
              </a:ext>
            </a:extLst>
          </p:cNvPr>
          <p:cNvSpPr>
            <a:spLocks noGrp="1"/>
          </p:cNvSpPr>
          <p:nvPr>
            <p:ph type="title"/>
          </p:nvPr>
        </p:nvSpPr>
        <p:spPr>
          <a:xfrm>
            <a:off x="-9054" y="598909"/>
            <a:ext cx="10001250" cy="795338"/>
          </a:xfrm>
        </p:spPr>
        <p:txBody>
          <a:bodyPr/>
          <a:lstStyle/>
          <a:p>
            <a:r>
              <a:rPr lang="en-GB" sz="3600" dirty="0">
                <a:solidFill>
                  <a:srgbClr val="FFFF00"/>
                </a:solidFill>
              </a:rPr>
              <a:t>….cont.  Normal day-to-day activities </a:t>
            </a:r>
          </a:p>
        </p:txBody>
      </p:sp>
      <p:sp>
        <p:nvSpPr>
          <p:cNvPr id="3" name="Content Placeholder 2">
            <a:extLst>
              <a:ext uri="{FF2B5EF4-FFF2-40B4-BE49-F238E27FC236}">
                <a16:creationId xmlns:a16="http://schemas.microsoft.com/office/drawing/2014/main" id="{14A928B6-91B7-407C-B80E-E52D7082492B}"/>
              </a:ext>
            </a:extLst>
          </p:cNvPr>
          <p:cNvSpPr>
            <a:spLocks noGrp="1"/>
          </p:cNvSpPr>
          <p:nvPr>
            <p:ph idx="1"/>
          </p:nvPr>
        </p:nvSpPr>
        <p:spPr>
          <a:xfrm>
            <a:off x="667543" y="1535013"/>
            <a:ext cx="8554219" cy="4176464"/>
          </a:xfrm>
        </p:spPr>
        <p:txBody>
          <a:bodyPr/>
          <a:lstStyle/>
          <a:p>
            <a:pPr>
              <a:spcBef>
                <a:spcPts val="1800"/>
              </a:spcBef>
              <a:buClr>
                <a:srgbClr val="9999FF"/>
              </a:buClr>
            </a:pPr>
            <a:r>
              <a:rPr lang="en-GB" sz="2400" dirty="0">
                <a:solidFill>
                  <a:schemeClr val="bg1"/>
                </a:solidFill>
              </a:rPr>
              <a:t>Impairment may not prevent day-to-day activities but still have substantial adverse effect </a:t>
            </a:r>
            <a:r>
              <a:rPr lang="en-GB" sz="2400" dirty="0">
                <a:solidFill>
                  <a:srgbClr val="9999FF"/>
                </a:solidFill>
              </a:rPr>
              <a:t>on how they carry out those activities:  </a:t>
            </a:r>
          </a:p>
          <a:p>
            <a:pPr marL="360000" indent="0">
              <a:spcBef>
                <a:spcPts val="1200"/>
              </a:spcBef>
              <a:buClr>
                <a:srgbClr val="9999FF"/>
              </a:buClr>
              <a:buNone/>
            </a:pPr>
            <a:r>
              <a:rPr lang="en-GB" sz="2400" dirty="0">
                <a:solidFill>
                  <a:schemeClr val="bg1"/>
                </a:solidFill>
              </a:rPr>
              <a:t>May </a:t>
            </a:r>
            <a:r>
              <a:rPr lang="en-GB" sz="2400" dirty="0">
                <a:solidFill>
                  <a:srgbClr val="9999FF"/>
                </a:solidFill>
              </a:rPr>
              <a:t>suffer pain</a:t>
            </a:r>
            <a:r>
              <a:rPr lang="en-GB" sz="2400" dirty="0">
                <a:solidFill>
                  <a:schemeClr val="bg1"/>
                </a:solidFill>
              </a:rPr>
              <a:t>; or </a:t>
            </a:r>
            <a:r>
              <a:rPr lang="en-GB" sz="2400" dirty="0">
                <a:solidFill>
                  <a:srgbClr val="9999FF"/>
                </a:solidFill>
              </a:rPr>
              <a:t>more than usual fatigue </a:t>
            </a:r>
            <a:r>
              <a:rPr lang="en-GB" sz="2400" dirty="0">
                <a:solidFill>
                  <a:schemeClr val="bg1"/>
                </a:solidFill>
              </a:rPr>
              <a:t>so not be able to continue over sustained period of time.  (App.1, para 10)</a:t>
            </a:r>
          </a:p>
          <a:p>
            <a:pPr marL="360000" indent="0">
              <a:spcBef>
                <a:spcPts val="0"/>
              </a:spcBef>
              <a:buClr>
                <a:srgbClr val="9999FF"/>
              </a:buClr>
              <a:buNone/>
            </a:pPr>
            <a:endParaRPr lang="en-GB" sz="2400" dirty="0">
              <a:solidFill>
                <a:srgbClr val="FFFF00"/>
              </a:solidFill>
            </a:endParaRPr>
          </a:p>
          <a:p>
            <a:pPr marL="360000" indent="0">
              <a:spcBef>
                <a:spcPts val="1800"/>
              </a:spcBef>
              <a:buClr>
                <a:srgbClr val="9999FF"/>
              </a:buClr>
              <a:buNone/>
            </a:pPr>
            <a:r>
              <a:rPr lang="en-GB" sz="2400" dirty="0">
                <a:solidFill>
                  <a:srgbClr val="FFFF00"/>
                </a:solidFill>
              </a:rPr>
              <a:t>Good practice: </a:t>
            </a:r>
            <a:r>
              <a:rPr lang="en-GB" sz="2400" dirty="0">
                <a:solidFill>
                  <a:schemeClr val="bg1"/>
                </a:solidFill>
              </a:rPr>
              <a:t>for employers &amp; Occupational Health to focus on any reasonable adjustments (RA) needed even if there is doubt about whether person falls within definition of disabled person.</a:t>
            </a:r>
          </a:p>
          <a:p>
            <a:pPr marL="360000" indent="0" algn="r">
              <a:spcBef>
                <a:spcPts val="600"/>
              </a:spcBef>
              <a:buClr>
                <a:srgbClr val="9999FF"/>
              </a:buClr>
              <a:buNone/>
            </a:pPr>
            <a:r>
              <a:rPr lang="en-GB" sz="2400" dirty="0">
                <a:solidFill>
                  <a:schemeClr val="bg1"/>
                </a:solidFill>
              </a:rPr>
              <a:t>         (para 10.43).   </a:t>
            </a:r>
          </a:p>
          <a:p>
            <a:pPr marL="360000" indent="0">
              <a:spcBef>
                <a:spcPts val="1200"/>
              </a:spcBef>
              <a:buClr>
                <a:srgbClr val="9999FF"/>
              </a:buClr>
              <a:buNone/>
            </a:pPr>
            <a:endParaRPr lang="en-GB" sz="2400" dirty="0">
              <a:solidFill>
                <a:schemeClr val="bg1"/>
              </a:solidFill>
            </a:endParaRPr>
          </a:p>
        </p:txBody>
      </p:sp>
    </p:spTree>
    <p:extLst>
      <p:ext uri="{BB962C8B-B14F-4D97-AF65-F5344CB8AC3E}">
        <p14:creationId xmlns:p14="http://schemas.microsoft.com/office/powerpoint/2010/main" val="3985755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36DFF674-31BC-4840-9DEE-4BF668C85853}"/>
              </a:ext>
            </a:extLst>
          </p:cNvPr>
          <p:cNvSpPr>
            <a:spLocks noGrp="1" noChangeArrowheads="1"/>
          </p:cNvSpPr>
          <p:nvPr>
            <p:ph type="title"/>
          </p:nvPr>
        </p:nvSpPr>
        <p:spPr>
          <a:xfrm>
            <a:off x="290512" y="670917"/>
            <a:ext cx="9653587" cy="795337"/>
          </a:xfrm>
        </p:spPr>
        <p:txBody>
          <a:bodyPr/>
          <a:lstStyle/>
          <a:p>
            <a:r>
              <a:rPr lang="en-GB" altLang="en-US" sz="3200" dirty="0">
                <a:solidFill>
                  <a:srgbClr val="FFFF00"/>
                </a:solidFill>
                <a:latin typeface="Arial" panose="020B0604020202020204" pitchFamily="34" charset="0"/>
                <a:cs typeface="Arial" panose="020B0604020202020204" pitchFamily="34" charset="0"/>
              </a:rPr>
              <a:t>Six forms of Disability Discrimination</a:t>
            </a:r>
            <a:endParaRPr lang="en-US" altLang="en-US" sz="3200" dirty="0">
              <a:solidFill>
                <a:srgbClr val="FFFF00"/>
              </a:solidFill>
              <a:latin typeface="Arial" panose="020B0604020202020204" pitchFamily="34" charset="0"/>
              <a:cs typeface="Arial" panose="020B0604020202020204" pitchFamily="34" charset="0"/>
            </a:endParaRPr>
          </a:p>
        </p:txBody>
      </p:sp>
      <p:sp>
        <p:nvSpPr>
          <p:cNvPr id="10243" name="Content Placeholder 2">
            <a:extLst>
              <a:ext uri="{FF2B5EF4-FFF2-40B4-BE49-F238E27FC236}">
                <a16:creationId xmlns:a16="http://schemas.microsoft.com/office/drawing/2014/main" id="{6EDA35DE-10E4-4A39-8001-A8522294C9B9}"/>
              </a:ext>
            </a:extLst>
          </p:cNvPr>
          <p:cNvSpPr>
            <a:spLocks noGrp="1" noChangeArrowheads="1"/>
          </p:cNvSpPr>
          <p:nvPr>
            <p:ph idx="1"/>
          </p:nvPr>
        </p:nvSpPr>
        <p:spPr>
          <a:xfrm>
            <a:off x="1444898" y="1607021"/>
            <a:ext cx="8122170" cy="4320480"/>
          </a:xfrm>
        </p:spPr>
        <p:txBody>
          <a:bodyPr/>
          <a:lstStyle/>
          <a:p>
            <a:pPr>
              <a:spcBef>
                <a:spcPts val="1200"/>
              </a:spcBef>
              <a:buClr>
                <a:srgbClr val="9999FF"/>
              </a:buClr>
              <a:buFont typeface="Arial" panose="020B0604020202020204" pitchFamily="34" charset="0"/>
              <a:buChar char="•"/>
              <a:defRPr/>
            </a:pPr>
            <a:r>
              <a:rPr lang="en-GB" altLang="en-US" sz="2400" dirty="0">
                <a:solidFill>
                  <a:schemeClr val="bg1"/>
                </a:solidFill>
                <a:latin typeface="Arial" panose="020B0604020202020204" pitchFamily="34" charset="0"/>
                <a:cs typeface="Arial" panose="020B0604020202020204" pitchFamily="34" charset="0"/>
              </a:rPr>
              <a:t>Direct discrimination </a:t>
            </a:r>
          </a:p>
          <a:p>
            <a:pPr>
              <a:spcBef>
                <a:spcPts val="1200"/>
              </a:spcBef>
              <a:buClr>
                <a:srgbClr val="9999FF"/>
              </a:buClr>
              <a:buFont typeface="Arial" panose="020B0604020202020204" pitchFamily="34" charset="0"/>
              <a:buChar char="•"/>
              <a:defRPr/>
            </a:pPr>
            <a:r>
              <a:rPr lang="en-GB" altLang="en-US" sz="2400" dirty="0">
                <a:solidFill>
                  <a:schemeClr val="bg1"/>
                </a:solidFill>
                <a:latin typeface="Arial" panose="020B0604020202020204" pitchFamily="34" charset="0"/>
                <a:cs typeface="Arial" panose="020B0604020202020204" pitchFamily="34" charset="0"/>
              </a:rPr>
              <a:t>Indirect discrimination</a:t>
            </a:r>
          </a:p>
          <a:p>
            <a:pPr>
              <a:spcBef>
                <a:spcPts val="1200"/>
              </a:spcBef>
              <a:buClr>
                <a:srgbClr val="9999FF"/>
              </a:buClr>
              <a:buFont typeface="Arial" panose="020B0604020202020204" pitchFamily="34" charset="0"/>
              <a:buChar char="•"/>
              <a:defRPr/>
            </a:pPr>
            <a:r>
              <a:rPr lang="en-GB" altLang="en-US" sz="2400" dirty="0">
                <a:solidFill>
                  <a:schemeClr val="bg1"/>
                </a:solidFill>
                <a:latin typeface="Arial" panose="020B0604020202020204" pitchFamily="34" charset="0"/>
                <a:cs typeface="Arial" panose="020B0604020202020204" pitchFamily="34" charset="0"/>
              </a:rPr>
              <a:t>Discrimination arising from disability</a:t>
            </a:r>
          </a:p>
          <a:p>
            <a:pPr>
              <a:spcBef>
                <a:spcPts val="1200"/>
              </a:spcBef>
              <a:buClr>
                <a:srgbClr val="9999FF"/>
              </a:buClr>
              <a:buFont typeface="Arial" panose="020B0604020202020204" pitchFamily="34" charset="0"/>
              <a:buChar char="•"/>
              <a:defRPr/>
            </a:pPr>
            <a:r>
              <a:rPr lang="en-GB" altLang="en-US" sz="2400" dirty="0">
                <a:solidFill>
                  <a:schemeClr val="bg1"/>
                </a:solidFill>
                <a:latin typeface="Arial" panose="020B0604020202020204" pitchFamily="34" charset="0"/>
                <a:cs typeface="Arial" panose="020B0604020202020204" pitchFamily="34" charset="0"/>
              </a:rPr>
              <a:t>Duty to make reasonable adjustments</a:t>
            </a:r>
          </a:p>
          <a:p>
            <a:pPr>
              <a:spcBef>
                <a:spcPts val="1200"/>
              </a:spcBef>
              <a:buClr>
                <a:srgbClr val="9999FF"/>
              </a:buClr>
              <a:buFont typeface="Arial" panose="020B0604020202020204" pitchFamily="34" charset="0"/>
              <a:buChar char="•"/>
              <a:defRPr/>
            </a:pPr>
            <a:r>
              <a:rPr lang="en-GB" altLang="en-US" sz="2400" dirty="0">
                <a:solidFill>
                  <a:schemeClr val="bg1"/>
                </a:solidFill>
                <a:latin typeface="Arial" panose="020B0604020202020204" pitchFamily="34" charset="0"/>
                <a:cs typeface="Arial" panose="020B0604020202020204" pitchFamily="34" charset="0"/>
              </a:rPr>
              <a:t>Harassment </a:t>
            </a:r>
          </a:p>
          <a:p>
            <a:pPr>
              <a:spcBef>
                <a:spcPts val="1200"/>
              </a:spcBef>
              <a:buClr>
                <a:srgbClr val="9999FF"/>
              </a:buClr>
              <a:buFont typeface="Arial" panose="020B0604020202020204" pitchFamily="34" charset="0"/>
              <a:buChar char="•"/>
              <a:defRPr/>
            </a:pPr>
            <a:r>
              <a:rPr lang="en-GB" altLang="en-US" sz="2400" dirty="0">
                <a:solidFill>
                  <a:schemeClr val="bg1"/>
                </a:solidFill>
                <a:latin typeface="Arial" panose="020B0604020202020204" pitchFamily="34" charset="0"/>
                <a:cs typeface="Arial" panose="020B0604020202020204" pitchFamily="34" charset="0"/>
              </a:rPr>
              <a:t>Victimisation</a:t>
            </a:r>
            <a:r>
              <a:rPr lang="en-GB" altLang="en-US" sz="2400" b="1" dirty="0">
                <a:solidFill>
                  <a:schemeClr val="bg1"/>
                </a:solidFill>
                <a:latin typeface="Arial" panose="020B0604020202020204" pitchFamily="34" charset="0"/>
                <a:cs typeface="Arial" panose="020B0604020202020204" pitchFamily="34" charset="0"/>
              </a:rPr>
              <a:t> </a:t>
            </a:r>
          </a:p>
          <a:p>
            <a:pPr marL="0" indent="0" algn="ctr">
              <a:spcBef>
                <a:spcPts val="600"/>
              </a:spcBef>
              <a:buClr>
                <a:srgbClr val="C00000"/>
              </a:buClr>
              <a:buFontTx/>
              <a:buNone/>
              <a:defRPr/>
            </a:pPr>
            <a:endParaRPr lang="en-GB" altLang="en-US" sz="2000" dirty="0">
              <a:solidFill>
                <a:srgbClr val="FFFF00"/>
              </a:solidFill>
              <a:latin typeface="Arial" panose="020B0604020202020204" pitchFamily="34" charset="0"/>
              <a:cs typeface="Arial" panose="020B0604020202020204" pitchFamily="34" charset="0"/>
            </a:endParaRPr>
          </a:p>
          <a:p>
            <a:pPr marL="0" indent="0" algn="ctr">
              <a:spcBef>
                <a:spcPts val="1800"/>
              </a:spcBef>
              <a:buClr>
                <a:srgbClr val="C00000"/>
              </a:buClr>
              <a:buFontTx/>
              <a:buNone/>
              <a:defRPr/>
            </a:pPr>
            <a:r>
              <a:rPr lang="en-GB" altLang="en-US" sz="2000" dirty="0">
                <a:solidFill>
                  <a:srgbClr val="FFFF00"/>
                </a:solidFill>
                <a:latin typeface="Arial" panose="020B0604020202020204" pitchFamily="34" charset="0"/>
                <a:cs typeface="Arial" panose="020B0604020202020204" pitchFamily="34" charset="0"/>
              </a:rPr>
              <a:t>(Equality &amp; Human Rights Commission [EHRC], 2011). </a:t>
            </a:r>
          </a:p>
          <a:p>
            <a:pPr>
              <a:spcBef>
                <a:spcPts val="1200"/>
              </a:spcBef>
              <a:buClr>
                <a:srgbClr val="C00000"/>
              </a:buClr>
              <a:defRPr/>
            </a:pPr>
            <a:endParaRPr lang="en-US" alt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8832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39AB40B7-C40D-4FFC-9E15-CE1487604F17}"/>
              </a:ext>
            </a:extLst>
          </p:cNvPr>
          <p:cNvSpPr>
            <a:spLocks noGrp="1" noChangeArrowheads="1"/>
          </p:cNvSpPr>
          <p:nvPr>
            <p:ph type="title"/>
          </p:nvPr>
        </p:nvSpPr>
        <p:spPr>
          <a:xfrm>
            <a:off x="29939" y="598909"/>
            <a:ext cx="10001250" cy="795337"/>
          </a:xfrm>
        </p:spPr>
        <p:txBody>
          <a:bodyPr/>
          <a:lstStyle/>
          <a:p>
            <a:r>
              <a:rPr lang="en-GB" altLang="en-US" sz="3600" dirty="0">
                <a:solidFill>
                  <a:srgbClr val="FFFF00"/>
                </a:solidFill>
              </a:rPr>
              <a:t>Direct discrimination - disability ……</a:t>
            </a:r>
          </a:p>
        </p:txBody>
      </p:sp>
      <p:sp>
        <p:nvSpPr>
          <p:cNvPr id="12291" name="Content Placeholder 2">
            <a:extLst>
              <a:ext uri="{FF2B5EF4-FFF2-40B4-BE49-F238E27FC236}">
                <a16:creationId xmlns:a16="http://schemas.microsoft.com/office/drawing/2014/main" id="{1C95755C-4B40-436A-9398-C4303DDF5EE8}"/>
              </a:ext>
            </a:extLst>
          </p:cNvPr>
          <p:cNvSpPr>
            <a:spLocks noGrp="1" noChangeArrowheads="1"/>
          </p:cNvSpPr>
          <p:nvPr>
            <p:ph idx="1"/>
          </p:nvPr>
        </p:nvSpPr>
        <p:spPr>
          <a:xfrm>
            <a:off x="724818" y="1535013"/>
            <a:ext cx="8784976" cy="4680520"/>
          </a:xfrm>
        </p:spPr>
        <p:txBody>
          <a:bodyPr/>
          <a:lstStyle/>
          <a:p>
            <a:pPr>
              <a:spcBef>
                <a:spcPts val="1200"/>
              </a:spcBef>
              <a:buClr>
                <a:srgbClr val="9999FF"/>
              </a:buClr>
            </a:pPr>
            <a:r>
              <a:rPr lang="en-GB" altLang="en-US" sz="2400" dirty="0">
                <a:solidFill>
                  <a:srgbClr val="9999FF"/>
                </a:solidFill>
              </a:rPr>
              <a:t>Treat person less favourably </a:t>
            </a:r>
            <a:r>
              <a:rPr lang="en-GB" altLang="en-US" sz="2400" dirty="0">
                <a:solidFill>
                  <a:schemeClr val="bg1"/>
                </a:solidFill>
              </a:rPr>
              <a:t>than they treat (or would treat) others:</a:t>
            </a:r>
          </a:p>
          <a:p>
            <a:pPr marL="432000" lvl="1" indent="-252000">
              <a:spcBef>
                <a:spcPts val="600"/>
              </a:spcBef>
              <a:buClr>
                <a:srgbClr val="9999FF"/>
              </a:buClr>
              <a:buFont typeface="Wingdings" panose="05000000000000000000" pitchFamily="2" charset="2"/>
              <a:buChar char="Ø"/>
            </a:pPr>
            <a:r>
              <a:rPr lang="en-GB" altLang="en-US" sz="2400" dirty="0">
                <a:solidFill>
                  <a:schemeClr val="bg1"/>
                </a:solidFill>
              </a:rPr>
              <a:t>because of a disability (para 3.2), </a:t>
            </a:r>
          </a:p>
          <a:p>
            <a:pPr marL="432000" lvl="1" indent="-252000">
              <a:spcBef>
                <a:spcPts val="600"/>
              </a:spcBef>
              <a:buClr>
                <a:srgbClr val="9999FF"/>
              </a:buClr>
              <a:buFont typeface="Wingdings" panose="05000000000000000000" pitchFamily="2" charset="2"/>
              <a:buChar char="Ø"/>
            </a:pPr>
            <a:r>
              <a:rPr lang="en-GB" altLang="en-US" sz="2400" dirty="0">
                <a:solidFill>
                  <a:schemeClr val="bg1"/>
                </a:solidFill>
              </a:rPr>
              <a:t>based on stereotype relating to a disability (para 3.15) or </a:t>
            </a:r>
          </a:p>
          <a:p>
            <a:pPr marL="432000" lvl="1" indent="-252000">
              <a:spcBef>
                <a:spcPts val="600"/>
              </a:spcBef>
              <a:buClr>
                <a:srgbClr val="9999FF"/>
              </a:buClr>
              <a:buFont typeface="Wingdings" panose="05000000000000000000" pitchFamily="2" charset="2"/>
              <a:buChar char="Ø"/>
            </a:pPr>
            <a:r>
              <a:rPr lang="en-GB" altLang="en-US" sz="2400" dirty="0">
                <a:solidFill>
                  <a:schemeClr val="bg1"/>
                </a:solidFill>
              </a:rPr>
              <a:t>because of association with person with disability, campaigned to   help or refused to act in a way that would disadvantage such a person (paras 3.18-3.20). </a:t>
            </a:r>
          </a:p>
          <a:p>
            <a:pPr marL="432000" lvl="1" indent="-252000">
              <a:spcBef>
                <a:spcPts val="600"/>
              </a:spcBef>
              <a:buClr>
                <a:srgbClr val="9999FF"/>
              </a:buClr>
              <a:buFont typeface="Wingdings" panose="05000000000000000000" pitchFamily="2" charset="2"/>
              <a:buChar char="Ø"/>
            </a:pPr>
            <a:r>
              <a:rPr lang="en-GB" altLang="en-US" sz="2400" dirty="0">
                <a:solidFill>
                  <a:schemeClr val="bg1"/>
                </a:solidFill>
              </a:rPr>
              <a:t>because mistakenly think a worker has a disability (para 3.21). </a:t>
            </a:r>
          </a:p>
          <a:p>
            <a:pPr marL="360000" indent="0">
              <a:spcBef>
                <a:spcPts val="1800"/>
              </a:spcBef>
              <a:buClr>
                <a:srgbClr val="9999FF"/>
              </a:buClr>
              <a:buNone/>
            </a:pPr>
            <a:r>
              <a:rPr lang="en-GB" altLang="en-US" sz="2400" dirty="0">
                <a:solidFill>
                  <a:srgbClr val="9999FF"/>
                </a:solidFill>
              </a:rPr>
              <a:t>Unlawful, regardless of motive, intent, whether done consciously or unconsciously or whether the employer is aware </a:t>
            </a:r>
            <a:r>
              <a:rPr lang="en-GB" altLang="en-US" sz="2400" dirty="0">
                <a:solidFill>
                  <a:schemeClr val="bg1"/>
                </a:solidFill>
              </a:rPr>
              <a:t>of treating the worker differently (para 3.14)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5B0A1F27-9024-481F-AA6E-EF61158436D5}"/>
              </a:ext>
            </a:extLst>
          </p:cNvPr>
          <p:cNvSpPr>
            <a:spLocks noGrp="1" noChangeArrowheads="1"/>
          </p:cNvSpPr>
          <p:nvPr>
            <p:ph type="title"/>
          </p:nvPr>
        </p:nvSpPr>
        <p:spPr>
          <a:xfrm>
            <a:off x="8295" y="568242"/>
            <a:ext cx="10001250" cy="795337"/>
          </a:xfrm>
        </p:spPr>
        <p:txBody>
          <a:bodyPr/>
          <a:lstStyle/>
          <a:p>
            <a:r>
              <a:rPr lang="en-GB" altLang="en-US" sz="3600" dirty="0">
                <a:solidFill>
                  <a:srgbClr val="FFFF00"/>
                </a:solidFill>
              </a:rPr>
              <a:t>Indirect discrimination….</a:t>
            </a:r>
          </a:p>
        </p:txBody>
      </p:sp>
      <p:sp>
        <p:nvSpPr>
          <p:cNvPr id="3" name="Content Placeholder 2">
            <a:extLst>
              <a:ext uri="{FF2B5EF4-FFF2-40B4-BE49-F238E27FC236}">
                <a16:creationId xmlns:a16="http://schemas.microsoft.com/office/drawing/2014/main" id="{DDB8D95C-9E06-4D87-900F-65E28CB2C1E0}"/>
              </a:ext>
            </a:extLst>
          </p:cNvPr>
          <p:cNvSpPr>
            <a:spLocks noGrp="1"/>
          </p:cNvSpPr>
          <p:nvPr>
            <p:ph idx="1"/>
          </p:nvPr>
        </p:nvSpPr>
        <p:spPr>
          <a:xfrm>
            <a:off x="667543" y="1390997"/>
            <a:ext cx="8899525" cy="4745567"/>
          </a:xfrm>
        </p:spPr>
        <p:txBody>
          <a:bodyPr/>
          <a:lstStyle/>
          <a:p>
            <a:pPr>
              <a:spcBef>
                <a:spcPts val="1800"/>
              </a:spcBef>
              <a:buClr>
                <a:srgbClr val="9999FF"/>
              </a:buClr>
              <a:defRPr/>
            </a:pPr>
            <a:r>
              <a:rPr lang="en-GB" sz="2400" dirty="0">
                <a:solidFill>
                  <a:schemeClr val="bg1"/>
                </a:solidFill>
              </a:rPr>
              <a:t>Apply an apparently neutral </a:t>
            </a:r>
            <a:r>
              <a:rPr lang="en-GB" sz="2400" dirty="0">
                <a:solidFill>
                  <a:srgbClr val="9999FF"/>
                </a:solidFill>
              </a:rPr>
              <a:t>provision, criterion or practice </a:t>
            </a:r>
            <a:r>
              <a:rPr lang="en-GB" sz="2400" dirty="0">
                <a:solidFill>
                  <a:schemeClr val="bg1"/>
                </a:solidFill>
              </a:rPr>
              <a:t>which puts workers with a disability at a particular disadvantage (para 4.3) </a:t>
            </a:r>
          </a:p>
          <a:p>
            <a:pPr marL="360000" indent="0">
              <a:spcBef>
                <a:spcPts val="1800"/>
              </a:spcBef>
              <a:buClr>
                <a:srgbClr val="9999FF"/>
              </a:buClr>
              <a:buNone/>
              <a:defRPr/>
            </a:pPr>
            <a:r>
              <a:rPr lang="en-GB" sz="2400" dirty="0">
                <a:solidFill>
                  <a:schemeClr val="bg1"/>
                </a:solidFill>
              </a:rPr>
              <a:t>This includes any policies, rules, practices, arrangements, criteria, conditions, prerequisites, qualifications or provisions (para 4.5).  </a:t>
            </a:r>
          </a:p>
          <a:p>
            <a:pPr>
              <a:spcBef>
                <a:spcPts val="2400"/>
              </a:spcBef>
              <a:defRPr/>
            </a:pPr>
            <a:r>
              <a:rPr lang="en-GB" sz="2400" dirty="0">
                <a:solidFill>
                  <a:srgbClr val="9999FF"/>
                </a:solidFill>
              </a:rPr>
              <a:t>‘Disadvantage’</a:t>
            </a:r>
            <a:r>
              <a:rPr lang="en-GB" sz="2400" dirty="0">
                <a:solidFill>
                  <a:schemeClr val="bg1"/>
                </a:solidFill>
              </a:rPr>
              <a:t> includes denial of opportunity or choice, deterrence, rejection or exclusion: does not have to involve actual loss (para4.9) </a:t>
            </a:r>
          </a:p>
          <a:p>
            <a:pPr marL="0" indent="0">
              <a:spcBef>
                <a:spcPts val="600"/>
              </a:spcBef>
              <a:buNone/>
              <a:defRPr/>
            </a:pPr>
            <a:r>
              <a:rPr lang="en-GB" sz="2400" dirty="0">
                <a:solidFill>
                  <a:srgbClr val="9999FF"/>
                </a:solidFill>
              </a:rPr>
              <a:t>    does not have to be intentional (para 4.24). </a:t>
            </a:r>
          </a:p>
          <a:p>
            <a:pPr>
              <a:spcBef>
                <a:spcPts val="1800"/>
              </a:spcBef>
              <a:buClr>
                <a:srgbClr val="9999FF"/>
              </a:buClr>
              <a:defRPr/>
            </a:pPr>
            <a:r>
              <a:rPr lang="en-GB" sz="2400" dirty="0">
                <a:solidFill>
                  <a:schemeClr val="bg1"/>
                </a:solidFill>
              </a:rPr>
              <a:t>Employer cannot show that the provision, criterion or practice is a proportionate means of achieving a legitimate aim. </a:t>
            </a:r>
          </a:p>
          <a:p>
            <a:pPr marL="0" indent="0">
              <a:spcBef>
                <a:spcPts val="600"/>
              </a:spcBef>
              <a:buNone/>
              <a:defRPr/>
            </a:pPr>
            <a:r>
              <a:rPr lang="en-GB" sz="2400" dirty="0">
                <a:solidFill>
                  <a:schemeClr val="bg1"/>
                </a:solidFill>
              </a:rPr>
              <a:t>                                                                                             (para 4.4)</a:t>
            </a:r>
          </a:p>
          <a:p>
            <a:pPr>
              <a:spcBef>
                <a:spcPts val="1800"/>
              </a:spcBef>
              <a:defRPr/>
            </a:pPr>
            <a:endParaRPr lang="en-GB" sz="2400" dirty="0">
              <a:solidFill>
                <a:srgbClr val="9999FF"/>
              </a:solidFill>
            </a:endParaRPr>
          </a:p>
          <a:p>
            <a:pPr>
              <a:spcBef>
                <a:spcPts val="1800"/>
              </a:spcBef>
              <a:defRPr/>
            </a:pPr>
            <a:endParaRPr lang="en-GB" sz="2400" dirty="0">
              <a:solidFill>
                <a:srgbClr val="9999FF"/>
              </a:solidFill>
            </a:endParaRPr>
          </a:p>
          <a:p>
            <a:pPr>
              <a:spcBef>
                <a:spcPts val="1800"/>
              </a:spcBef>
              <a:defRPr/>
            </a:pPr>
            <a:endParaRPr lang="en-GB" sz="2400" dirty="0">
              <a:solidFill>
                <a:srgbClr val="9999FF"/>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17287</TotalTime>
  <Words>4632</Words>
  <Application>Microsoft Office PowerPoint</Application>
  <PresentationFormat>Custom</PresentationFormat>
  <Paragraphs>351</Paragraphs>
  <Slides>43</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43</vt:i4>
      </vt:variant>
    </vt:vector>
  </HeadingPairs>
  <TitlesOfParts>
    <vt:vector size="48" baseType="lpstr">
      <vt:lpstr>Arial</vt:lpstr>
      <vt:lpstr>Times New Roman</vt:lpstr>
      <vt:lpstr>Wingdings</vt:lpstr>
      <vt:lpstr>Default Design</vt:lpstr>
      <vt:lpstr>1_Default Design</vt:lpstr>
      <vt:lpstr>VRA Webinar 22 Nov. 2022  The Equality Act (EqA) in VR:  Comprehensive in theory  but, as yet, restricted in practice </vt:lpstr>
      <vt:lpstr>Outline </vt:lpstr>
      <vt:lpstr>Equality Act (EqA) (2010) – Core definitions </vt:lpstr>
      <vt:lpstr>Long-term / Substantial </vt:lpstr>
      <vt:lpstr>‘Normal day-to-day activities’…</vt:lpstr>
      <vt:lpstr>….cont.  Normal day-to-day activities </vt:lpstr>
      <vt:lpstr>Six forms of Disability Discrimination</vt:lpstr>
      <vt:lpstr>Direct discrimination - disability ……</vt:lpstr>
      <vt:lpstr>Indirect discrimination….</vt:lpstr>
      <vt:lpstr>Discrimination arising from disability...</vt:lpstr>
      <vt:lpstr>Duty to make reasonable adjustments 1. </vt:lpstr>
      <vt:lpstr>Reasonable adjustments (RA) 2. </vt:lpstr>
      <vt:lpstr>RA 3. – Factors </vt:lpstr>
      <vt:lpstr>RA 4. – Implementation </vt:lpstr>
      <vt:lpstr>RA 5 ‘Reasonable’ - legal judgment</vt:lpstr>
      <vt:lpstr>Disability–related Harassment </vt:lpstr>
      <vt:lpstr>Disability–related Victimisation  </vt:lpstr>
      <vt:lpstr>Obligations of employers in selection 1 </vt:lpstr>
      <vt:lpstr>Obligations in Selection 2. – Health Enquiries  </vt:lpstr>
      <vt:lpstr>Obligations of employers to employees 1</vt:lpstr>
      <vt:lpstr>Obligations to employees 2a – Reasonable Steps  </vt:lpstr>
      <vt:lpstr>…cont. Examples of Reasonable Steps 2b</vt:lpstr>
      <vt:lpstr>ABI examples of discrimination 1. </vt:lpstr>
      <vt:lpstr>ABI examples of discrimination 2.</vt:lpstr>
      <vt:lpstr>A more positive ABI example </vt:lpstr>
      <vt:lpstr>Developmental conditions - a few examples </vt:lpstr>
      <vt:lpstr>Public Sector Equality Duty (PSED) </vt:lpstr>
      <vt:lpstr>PSED 2: ‘Advancing equality of opportunity’ …. </vt:lpstr>
      <vt:lpstr>NHS, HCPC &amp; VRA Practitioner Standards</vt:lpstr>
      <vt:lpstr>House of Lords Select Committee: EqA 2010 &amp; Disability (2016)</vt:lpstr>
      <vt:lpstr>Misuse of Non-Disclosure Agreements (NDAs)</vt:lpstr>
      <vt:lpstr>Ableism and the Labour Market Why Are 48,000 Disabled Workers Managed out of Work every year ?</vt:lpstr>
      <vt:lpstr>Some unhelpful responses to complaints / claims </vt:lpstr>
      <vt:lpstr>Successful RA legal claims – some examples:</vt:lpstr>
      <vt:lpstr>One ABI practitioner’s draft conclusions</vt:lpstr>
      <vt:lpstr>Discrimination &gt; Psychological Concerns</vt:lpstr>
      <vt:lpstr>Reflections for VR practice: 1. Person </vt:lpstr>
      <vt:lpstr>Reflections for VR practice: 2. Employers </vt:lpstr>
      <vt:lpstr>Reflections for VR practice: 3. Practitioners</vt:lpstr>
      <vt:lpstr>Key source material </vt:lpstr>
      <vt:lpstr>Other recommended reading </vt:lpstr>
      <vt:lpstr>Other references </vt:lpstr>
      <vt:lpstr>Abbreviations 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Injury &amp; Vocational Assessment</dc:title>
  <dc:creator>Andy</dc:creator>
  <cp:lastModifiedBy>Andrew Tyerman</cp:lastModifiedBy>
  <cp:revision>785</cp:revision>
  <cp:lastPrinted>2022-11-21T11:48:35Z</cp:lastPrinted>
  <dcterms:modified xsi:type="dcterms:W3CDTF">2022-11-21T21:53:36Z</dcterms:modified>
</cp:coreProperties>
</file>