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8"/>
  </p:notesMasterIdLst>
  <p:handoutMasterIdLst>
    <p:handoutMasterId r:id="rId39"/>
  </p:handoutMasterIdLst>
  <p:sldIdLst>
    <p:sldId id="1149" r:id="rId2"/>
    <p:sldId id="1223" r:id="rId3"/>
    <p:sldId id="1188" r:id="rId4"/>
    <p:sldId id="1170" r:id="rId5"/>
    <p:sldId id="1152" r:id="rId6"/>
    <p:sldId id="1153" r:id="rId7"/>
    <p:sldId id="1154" r:id="rId8"/>
    <p:sldId id="1155" r:id="rId9"/>
    <p:sldId id="1224" r:id="rId10"/>
    <p:sldId id="1190" r:id="rId11"/>
    <p:sldId id="1191" r:id="rId12"/>
    <p:sldId id="1192" r:id="rId13"/>
    <p:sldId id="1193" r:id="rId14"/>
    <p:sldId id="1197" r:id="rId15"/>
    <p:sldId id="1215" r:id="rId16"/>
    <p:sldId id="1195" r:id="rId17"/>
    <p:sldId id="1196" r:id="rId18"/>
    <p:sldId id="1212" r:id="rId19"/>
    <p:sldId id="1198" r:id="rId20"/>
    <p:sldId id="1199" r:id="rId21"/>
    <p:sldId id="1200" r:id="rId22"/>
    <p:sldId id="1201" r:id="rId23"/>
    <p:sldId id="1211" r:id="rId24"/>
    <p:sldId id="1206" r:id="rId25"/>
    <p:sldId id="1207" r:id="rId26"/>
    <p:sldId id="1208" r:id="rId27"/>
    <p:sldId id="1209" r:id="rId28"/>
    <p:sldId id="1214" r:id="rId29"/>
    <p:sldId id="1210" r:id="rId30"/>
    <p:sldId id="1213" r:id="rId31"/>
    <p:sldId id="1221" r:id="rId32"/>
    <p:sldId id="1216" r:id="rId33"/>
    <p:sldId id="1218" r:id="rId34"/>
    <p:sldId id="1219" r:id="rId35"/>
    <p:sldId id="1222" r:id="rId36"/>
    <p:sldId id="1095" r:id="rId37"/>
  </p:sldIdLst>
  <p:sldSz cx="10234613" cy="7102475"/>
  <p:notesSz cx="6888163" cy="10018713"/>
  <p:defaultTextStyle>
    <a:defPPr>
      <a:defRPr lang="en-US"/>
    </a:defPPr>
    <a:lvl1pPr algn="l" rtl="0" eaLnBrk="0" fontAlgn="base" hangingPunct="0">
      <a:spcBef>
        <a:spcPct val="0"/>
      </a:spcBef>
      <a:spcAft>
        <a:spcPct val="0"/>
      </a:spcAft>
      <a:defRPr sz="28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8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8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8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800" kern="1200">
        <a:solidFill>
          <a:schemeClr val="tx1"/>
        </a:solidFill>
        <a:latin typeface="Times New Roman" panose="02020603050405020304" pitchFamily="18" charset="0"/>
        <a:ea typeface="+mn-ea"/>
        <a:cs typeface="+mn-cs"/>
      </a:defRPr>
    </a:lvl5pPr>
    <a:lvl6pPr marL="2286000" algn="l" defTabSz="914400" rtl="0" eaLnBrk="1" latinLnBrk="0" hangingPunct="1">
      <a:defRPr sz="2800" kern="1200">
        <a:solidFill>
          <a:schemeClr val="tx1"/>
        </a:solidFill>
        <a:latin typeface="Times New Roman" panose="02020603050405020304" pitchFamily="18" charset="0"/>
        <a:ea typeface="+mn-ea"/>
        <a:cs typeface="+mn-cs"/>
      </a:defRPr>
    </a:lvl6pPr>
    <a:lvl7pPr marL="2743200" algn="l" defTabSz="914400" rtl="0" eaLnBrk="1" latinLnBrk="0" hangingPunct="1">
      <a:defRPr sz="2800" kern="1200">
        <a:solidFill>
          <a:schemeClr val="tx1"/>
        </a:solidFill>
        <a:latin typeface="Times New Roman" panose="02020603050405020304" pitchFamily="18" charset="0"/>
        <a:ea typeface="+mn-ea"/>
        <a:cs typeface="+mn-cs"/>
      </a:defRPr>
    </a:lvl7pPr>
    <a:lvl8pPr marL="3200400" algn="l" defTabSz="914400" rtl="0" eaLnBrk="1" latinLnBrk="0" hangingPunct="1">
      <a:defRPr sz="2800" kern="1200">
        <a:solidFill>
          <a:schemeClr val="tx1"/>
        </a:solidFill>
        <a:latin typeface="Times New Roman" panose="02020603050405020304" pitchFamily="18" charset="0"/>
        <a:ea typeface="+mn-ea"/>
        <a:cs typeface="+mn-cs"/>
      </a:defRPr>
    </a:lvl8pPr>
    <a:lvl9pPr marL="3657600" algn="l" defTabSz="914400" rtl="0" eaLnBrk="1" latinLnBrk="0" hangingPunct="1">
      <a:defRPr sz="28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56" userDrawn="1">
          <p15:clr>
            <a:srgbClr val="A4A3A4"/>
          </p15:clr>
        </p15:guide>
        <p15:guide id="2" pos="217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99FF"/>
    <a:srgbClr val="FFFF00"/>
    <a:srgbClr val="9933FF"/>
    <a:srgbClr val="800000"/>
    <a:srgbClr val="660066"/>
    <a:srgbClr val="000044"/>
    <a:srgbClr val="FF00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966" autoAdjust="0"/>
    <p:restoredTop sz="94676" autoAdjust="0"/>
  </p:normalViewPr>
  <p:slideViewPr>
    <p:cSldViewPr>
      <p:cViewPr varScale="1">
        <p:scale>
          <a:sx n="67" d="100"/>
          <a:sy n="67" d="100"/>
        </p:scale>
        <p:origin x="900" y="60"/>
      </p:cViewPr>
      <p:guideLst>
        <p:guide orient="horz" pos="2160"/>
        <p:guide pos="2880"/>
      </p:guideLst>
    </p:cSldViewPr>
  </p:slideViewPr>
  <p:outlineViewPr>
    <p:cViewPr>
      <p:scale>
        <a:sx n="33" d="100"/>
        <a:sy n="33" d="100"/>
      </p:scale>
      <p:origin x="0" y="-56028"/>
    </p:cViewPr>
  </p:outlineViewPr>
  <p:notesTextViewPr>
    <p:cViewPr>
      <p:scale>
        <a:sx n="100" d="100"/>
        <a:sy n="100" d="100"/>
      </p:scale>
      <p:origin x="0" y="0"/>
    </p:cViewPr>
  </p:notesTextViewPr>
  <p:sorterViewPr>
    <p:cViewPr varScale="1">
      <p:scale>
        <a:sx n="1" d="1"/>
        <a:sy n="1" d="1"/>
      </p:scale>
      <p:origin x="0" y="-8504"/>
    </p:cViewPr>
  </p:sorterViewPr>
  <p:notesViewPr>
    <p:cSldViewPr>
      <p:cViewPr varScale="1">
        <p:scale>
          <a:sx n="45" d="100"/>
          <a:sy n="45" d="100"/>
        </p:scale>
        <p:origin x="-846" y="-72"/>
      </p:cViewPr>
      <p:guideLst>
        <p:guide orient="horz" pos="3156"/>
        <p:guide pos="217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5778" name="Rectangle 2">
            <a:extLst>
              <a:ext uri="{FF2B5EF4-FFF2-40B4-BE49-F238E27FC236}">
                <a16:creationId xmlns:a16="http://schemas.microsoft.com/office/drawing/2014/main" id="{F002E132-601A-4F21-8B75-F378E91D6362}"/>
              </a:ext>
            </a:extLst>
          </p:cNvPr>
          <p:cNvSpPr>
            <a:spLocks noGrp="1" noChangeArrowheads="1"/>
          </p:cNvSpPr>
          <p:nvPr>
            <p:ph type="hdr" sz="quarter"/>
          </p:nvPr>
        </p:nvSpPr>
        <p:spPr bwMode="auto">
          <a:xfrm>
            <a:off x="0" y="0"/>
            <a:ext cx="2984500" cy="501571"/>
          </a:xfrm>
          <a:prstGeom prst="rect">
            <a:avLst/>
          </a:prstGeom>
          <a:noFill/>
          <a:ln w="9525">
            <a:noFill/>
            <a:miter lim="800000"/>
            <a:headEnd/>
            <a:tailEnd/>
          </a:ln>
          <a:effectLst/>
        </p:spPr>
        <p:txBody>
          <a:bodyPr vert="horz" wrap="square" lIns="96610" tIns="48305" rIns="96610" bIns="48305" numCol="1" anchor="t" anchorCtr="0" compatLnSpc="1">
            <a:prstTxWarp prst="textNoShape">
              <a:avLst/>
            </a:prstTxWarp>
          </a:bodyPr>
          <a:lstStyle>
            <a:lvl1pPr defTabSz="966788">
              <a:defRPr sz="1300"/>
            </a:lvl1pPr>
          </a:lstStyle>
          <a:p>
            <a:pPr>
              <a:defRPr/>
            </a:pPr>
            <a:endParaRPr lang="en-US"/>
          </a:p>
        </p:txBody>
      </p:sp>
      <p:sp>
        <p:nvSpPr>
          <p:cNvPr id="75779" name="Rectangle 3">
            <a:extLst>
              <a:ext uri="{FF2B5EF4-FFF2-40B4-BE49-F238E27FC236}">
                <a16:creationId xmlns:a16="http://schemas.microsoft.com/office/drawing/2014/main" id="{21B586B5-5040-4107-814E-339CC2A255DE}"/>
              </a:ext>
            </a:extLst>
          </p:cNvPr>
          <p:cNvSpPr>
            <a:spLocks noGrp="1" noChangeArrowheads="1"/>
          </p:cNvSpPr>
          <p:nvPr>
            <p:ph type="dt" sz="quarter" idx="1"/>
          </p:nvPr>
        </p:nvSpPr>
        <p:spPr bwMode="auto">
          <a:xfrm>
            <a:off x="3902075" y="0"/>
            <a:ext cx="2984500" cy="501571"/>
          </a:xfrm>
          <a:prstGeom prst="rect">
            <a:avLst/>
          </a:prstGeom>
          <a:noFill/>
          <a:ln w="9525">
            <a:noFill/>
            <a:miter lim="800000"/>
            <a:headEnd/>
            <a:tailEnd/>
          </a:ln>
          <a:effectLst/>
        </p:spPr>
        <p:txBody>
          <a:bodyPr vert="horz" wrap="square" lIns="96610" tIns="48305" rIns="96610" bIns="48305" numCol="1" anchor="t" anchorCtr="0" compatLnSpc="1">
            <a:prstTxWarp prst="textNoShape">
              <a:avLst/>
            </a:prstTxWarp>
          </a:bodyPr>
          <a:lstStyle>
            <a:lvl1pPr algn="r" defTabSz="966788">
              <a:defRPr sz="1300"/>
            </a:lvl1pPr>
          </a:lstStyle>
          <a:p>
            <a:pPr>
              <a:defRPr/>
            </a:pPr>
            <a:endParaRPr lang="en-US"/>
          </a:p>
        </p:txBody>
      </p:sp>
      <p:sp>
        <p:nvSpPr>
          <p:cNvPr id="75780" name="Rectangle 4">
            <a:extLst>
              <a:ext uri="{FF2B5EF4-FFF2-40B4-BE49-F238E27FC236}">
                <a16:creationId xmlns:a16="http://schemas.microsoft.com/office/drawing/2014/main" id="{80752B56-FBB9-4EF9-8AF3-46B2B4AAF2DD}"/>
              </a:ext>
            </a:extLst>
          </p:cNvPr>
          <p:cNvSpPr>
            <a:spLocks noGrp="1" noChangeArrowheads="1"/>
          </p:cNvSpPr>
          <p:nvPr>
            <p:ph type="ftr" sz="quarter" idx="2"/>
          </p:nvPr>
        </p:nvSpPr>
        <p:spPr bwMode="auto">
          <a:xfrm>
            <a:off x="0" y="9515555"/>
            <a:ext cx="2984500" cy="501571"/>
          </a:xfrm>
          <a:prstGeom prst="rect">
            <a:avLst/>
          </a:prstGeom>
          <a:noFill/>
          <a:ln w="9525">
            <a:noFill/>
            <a:miter lim="800000"/>
            <a:headEnd/>
            <a:tailEnd/>
          </a:ln>
          <a:effectLst/>
        </p:spPr>
        <p:txBody>
          <a:bodyPr vert="horz" wrap="square" lIns="96610" tIns="48305" rIns="96610" bIns="48305" numCol="1" anchor="b" anchorCtr="0" compatLnSpc="1">
            <a:prstTxWarp prst="textNoShape">
              <a:avLst/>
            </a:prstTxWarp>
          </a:bodyPr>
          <a:lstStyle>
            <a:lvl1pPr defTabSz="966788">
              <a:defRPr sz="1300"/>
            </a:lvl1pPr>
          </a:lstStyle>
          <a:p>
            <a:pPr>
              <a:defRPr/>
            </a:pPr>
            <a:endParaRPr lang="en-US"/>
          </a:p>
        </p:txBody>
      </p:sp>
      <p:sp>
        <p:nvSpPr>
          <p:cNvPr id="75781" name="Rectangle 5">
            <a:extLst>
              <a:ext uri="{FF2B5EF4-FFF2-40B4-BE49-F238E27FC236}">
                <a16:creationId xmlns:a16="http://schemas.microsoft.com/office/drawing/2014/main" id="{92DB2920-CB8D-4385-93BE-EE2FC527DB6F}"/>
              </a:ext>
            </a:extLst>
          </p:cNvPr>
          <p:cNvSpPr>
            <a:spLocks noGrp="1" noChangeArrowheads="1"/>
          </p:cNvSpPr>
          <p:nvPr>
            <p:ph type="sldNum" sz="quarter" idx="3"/>
          </p:nvPr>
        </p:nvSpPr>
        <p:spPr bwMode="auto">
          <a:xfrm>
            <a:off x="3902075" y="9515555"/>
            <a:ext cx="2984500" cy="501571"/>
          </a:xfrm>
          <a:prstGeom prst="rect">
            <a:avLst/>
          </a:prstGeom>
          <a:noFill/>
          <a:ln w="9525">
            <a:noFill/>
            <a:miter lim="800000"/>
            <a:headEnd/>
            <a:tailEnd/>
          </a:ln>
          <a:effectLst/>
        </p:spPr>
        <p:txBody>
          <a:bodyPr vert="horz" wrap="square" lIns="96610" tIns="48305" rIns="96610" bIns="48305" numCol="1" anchor="b" anchorCtr="0" compatLnSpc="1">
            <a:prstTxWarp prst="textNoShape">
              <a:avLst/>
            </a:prstTxWarp>
          </a:bodyPr>
          <a:lstStyle>
            <a:lvl1pPr algn="r" defTabSz="966788">
              <a:defRPr sz="1300"/>
            </a:lvl1pPr>
          </a:lstStyle>
          <a:p>
            <a:pPr>
              <a:defRPr/>
            </a:pPr>
            <a:fld id="{EFAC4AE2-6B36-4602-8D0E-D2342D278B2B}"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6418" name="Rectangle 2">
            <a:extLst>
              <a:ext uri="{FF2B5EF4-FFF2-40B4-BE49-F238E27FC236}">
                <a16:creationId xmlns:a16="http://schemas.microsoft.com/office/drawing/2014/main" id="{CA11CFDB-12D5-4F1B-821A-3C8FC59467AA}"/>
              </a:ext>
            </a:extLst>
          </p:cNvPr>
          <p:cNvSpPr>
            <a:spLocks noGrp="1" noChangeArrowheads="1"/>
          </p:cNvSpPr>
          <p:nvPr>
            <p:ph type="hdr" sz="quarter"/>
          </p:nvPr>
        </p:nvSpPr>
        <p:spPr bwMode="auto">
          <a:xfrm>
            <a:off x="0" y="0"/>
            <a:ext cx="2984500" cy="501571"/>
          </a:xfrm>
          <a:prstGeom prst="rect">
            <a:avLst/>
          </a:prstGeom>
          <a:noFill/>
          <a:ln w="9525">
            <a:noFill/>
            <a:miter lim="800000"/>
            <a:headEnd/>
            <a:tailEnd/>
          </a:ln>
          <a:effectLst/>
        </p:spPr>
        <p:txBody>
          <a:bodyPr vert="horz" wrap="square" lIns="93726" tIns="46863" rIns="93726" bIns="46863" numCol="1" anchor="t" anchorCtr="0" compatLnSpc="1">
            <a:prstTxWarp prst="textNoShape">
              <a:avLst/>
            </a:prstTxWarp>
          </a:bodyPr>
          <a:lstStyle>
            <a:lvl1pPr defTabSz="936625">
              <a:defRPr sz="1200"/>
            </a:lvl1pPr>
          </a:lstStyle>
          <a:p>
            <a:pPr>
              <a:defRPr/>
            </a:pPr>
            <a:endParaRPr lang="en-US"/>
          </a:p>
        </p:txBody>
      </p:sp>
      <p:sp>
        <p:nvSpPr>
          <p:cNvPr id="316419" name="Rectangle 3">
            <a:extLst>
              <a:ext uri="{FF2B5EF4-FFF2-40B4-BE49-F238E27FC236}">
                <a16:creationId xmlns:a16="http://schemas.microsoft.com/office/drawing/2014/main" id="{58F9FB1C-61A6-4711-A791-8176A4147332}"/>
              </a:ext>
            </a:extLst>
          </p:cNvPr>
          <p:cNvSpPr>
            <a:spLocks noGrp="1" noChangeArrowheads="1"/>
          </p:cNvSpPr>
          <p:nvPr>
            <p:ph type="dt" idx="1"/>
          </p:nvPr>
        </p:nvSpPr>
        <p:spPr bwMode="auto">
          <a:xfrm>
            <a:off x="3902075" y="0"/>
            <a:ext cx="2984500" cy="501571"/>
          </a:xfrm>
          <a:prstGeom prst="rect">
            <a:avLst/>
          </a:prstGeom>
          <a:noFill/>
          <a:ln w="9525">
            <a:noFill/>
            <a:miter lim="800000"/>
            <a:headEnd/>
            <a:tailEnd/>
          </a:ln>
          <a:effectLst/>
        </p:spPr>
        <p:txBody>
          <a:bodyPr vert="horz" wrap="square" lIns="93726" tIns="46863" rIns="93726" bIns="46863" numCol="1" anchor="t" anchorCtr="0" compatLnSpc="1">
            <a:prstTxWarp prst="textNoShape">
              <a:avLst/>
            </a:prstTxWarp>
          </a:bodyPr>
          <a:lstStyle>
            <a:lvl1pPr algn="r" defTabSz="936625">
              <a:defRPr sz="1200"/>
            </a:lvl1pPr>
          </a:lstStyle>
          <a:p>
            <a:pPr>
              <a:defRPr/>
            </a:pPr>
            <a:endParaRPr lang="en-US"/>
          </a:p>
        </p:txBody>
      </p:sp>
      <p:sp>
        <p:nvSpPr>
          <p:cNvPr id="2052" name="Rectangle 4">
            <a:extLst>
              <a:ext uri="{FF2B5EF4-FFF2-40B4-BE49-F238E27FC236}">
                <a16:creationId xmlns:a16="http://schemas.microsoft.com/office/drawing/2014/main" id="{AB4C6114-45DA-423D-BDD8-91198CFF4AD6}"/>
              </a:ext>
            </a:extLst>
          </p:cNvPr>
          <p:cNvSpPr>
            <a:spLocks noGrp="1" noRot="1" noChangeAspect="1" noChangeArrowheads="1" noTextEdit="1"/>
          </p:cNvSpPr>
          <p:nvPr>
            <p:ph type="sldImg" idx="2"/>
          </p:nvPr>
        </p:nvSpPr>
        <p:spPr bwMode="auto">
          <a:xfrm>
            <a:off x="738188" y="750888"/>
            <a:ext cx="5414962" cy="375761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6421" name="Rectangle 5">
            <a:extLst>
              <a:ext uri="{FF2B5EF4-FFF2-40B4-BE49-F238E27FC236}">
                <a16:creationId xmlns:a16="http://schemas.microsoft.com/office/drawing/2014/main" id="{A07D735E-C3FF-4E85-AE08-8E0EF01165BF}"/>
              </a:ext>
            </a:extLst>
          </p:cNvPr>
          <p:cNvSpPr>
            <a:spLocks noGrp="1" noChangeArrowheads="1"/>
          </p:cNvSpPr>
          <p:nvPr>
            <p:ph type="body" sz="quarter" idx="3"/>
          </p:nvPr>
        </p:nvSpPr>
        <p:spPr bwMode="auto">
          <a:xfrm>
            <a:off x="688975" y="4758571"/>
            <a:ext cx="5510213" cy="4509374"/>
          </a:xfrm>
          <a:prstGeom prst="rect">
            <a:avLst/>
          </a:prstGeom>
          <a:noFill/>
          <a:ln w="9525">
            <a:noFill/>
            <a:miter lim="800000"/>
            <a:headEnd/>
            <a:tailEnd/>
          </a:ln>
          <a:effectLst/>
        </p:spPr>
        <p:txBody>
          <a:bodyPr vert="horz" wrap="square" lIns="93726" tIns="46863" rIns="93726" bIns="46863"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16422" name="Rectangle 6">
            <a:extLst>
              <a:ext uri="{FF2B5EF4-FFF2-40B4-BE49-F238E27FC236}">
                <a16:creationId xmlns:a16="http://schemas.microsoft.com/office/drawing/2014/main" id="{B3967A24-E4B9-4A80-B53B-5D02C64CB13A}"/>
              </a:ext>
            </a:extLst>
          </p:cNvPr>
          <p:cNvSpPr>
            <a:spLocks noGrp="1" noChangeArrowheads="1"/>
          </p:cNvSpPr>
          <p:nvPr>
            <p:ph type="ftr" sz="quarter" idx="4"/>
          </p:nvPr>
        </p:nvSpPr>
        <p:spPr bwMode="auto">
          <a:xfrm>
            <a:off x="0" y="9515555"/>
            <a:ext cx="2984500" cy="501571"/>
          </a:xfrm>
          <a:prstGeom prst="rect">
            <a:avLst/>
          </a:prstGeom>
          <a:noFill/>
          <a:ln w="9525">
            <a:noFill/>
            <a:miter lim="800000"/>
            <a:headEnd/>
            <a:tailEnd/>
          </a:ln>
          <a:effectLst/>
        </p:spPr>
        <p:txBody>
          <a:bodyPr vert="horz" wrap="square" lIns="93726" tIns="46863" rIns="93726" bIns="46863" numCol="1" anchor="b" anchorCtr="0" compatLnSpc="1">
            <a:prstTxWarp prst="textNoShape">
              <a:avLst/>
            </a:prstTxWarp>
          </a:bodyPr>
          <a:lstStyle>
            <a:lvl1pPr defTabSz="936625">
              <a:defRPr sz="1200"/>
            </a:lvl1pPr>
          </a:lstStyle>
          <a:p>
            <a:pPr>
              <a:defRPr/>
            </a:pPr>
            <a:endParaRPr lang="en-US"/>
          </a:p>
        </p:txBody>
      </p:sp>
      <p:sp>
        <p:nvSpPr>
          <p:cNvPr id="316423" name="Rectangle 7">
            <a:extLst>
              <a:ext uri="{FF2B5EF4-FFF2-40B4-BE49-F238E27FC236}">
                <a16:creationId xmlns:a16="http://schemas.microsoft.com/office/drawing/2014/main" id="{612BEE20-6570-41AA-80F1-7275D6F8111D}"/>
              </a:ext>
            </a:extLst>
          </p:cNvPr>
          <p:cNvSpPr>
            <a:spLocks noGrp="1" noChangeArrowheads="1"/>
          </p:cNvSpPr>
          <p:nvPr>
            <p:ph type="sldNum" sz="quarter" idx="5"/>
          </p:nvPr>
        </p:nvSpPr>
        <p:spPr bwMode="auto">
          <a:xfrm>
            <a:off x="3902075" y="9515555"/>
            <a:ext cx="2984500" cy="501571"/>
          </a:xfrm>
          <a:prstGeom prst="rect">
            <a:avLst/>
          </a:prstGeom>
          <a:noFill/>
          <a:ln w="9525">
            <a:noFill/>
            <a:miter lim="800000"/>
            <a:headEnd/>
            <a:tailEnd/>
          </a:ln>
          <a:effectLst/>
        </p:spPr>
        <p:txBody>
          <a:bodyPr vert="horz" wrap="square" lIns="93726" tIns="46863" rIns="93726" bIns="46863" numCol="1" anchor="b" anchorCtr="0" compatLnSpc="1">
            <a:prstTxWarp prst="textNoShape">
              <a:avLst/>
            </a:prstTxWarp>
          </a:bodyPr>
          <a:lstStyle>
            <a:lvl1pPr algn="r" defTabSz="936625">
              <a:defRPr sz="1200"/>
            </a:lvl1pPr>
          </a:lstStyle>
          <a:p>
            <a:pPr>
              <a:defRPr/>
            </a:pPr>
            <a:fld id="{8335F8A3-4379-4083-B776-519443175584}"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8335F8A3-4379-4083-B776-519443175584}" type="slidenum">
              <a:rPr lang="en-US" altLang="en-US" smtClean="0"/>
              <a:pPr>
                <a:defRPr/>
              </a:pPr>
              <a:t>33</a:t>
            </a:fld>
            <a:endParaRPr lang="en-US" altLang="en-US"/>
          </a:p>
        </p:txBody>
      </p:sp>
    </p:spTree>
    <p:extLst>
      <p:ext uri="{BB962C8B-B14F-4D97-AF65-F5344CB8AC3E}">
        <p14:creationId xmlns:p14="http://schemas.microsoft.com/office/powerpoint/2010/main" val="40630716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84FC20-650A-3B96-1BA7-6F3ED4943A2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183C289-D9D1-663A-20D2-940E80B5C2B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B894DCD-9FE9-519C-8346-30861DED1B74}"/>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D85AE22A-9800-79CF-AE60-8BC7487DD9F3}"/>
              </a:ext>
            </a:extLst>
          </p:cNvPr>
          <p:cNvSpPr>
            <a:spLocks noGrp="1"/>
          </p:cNvSpPr>
          <p:nvPr>
            <p:ph type="sldNum" sz="quarter" idx="5"/>
          </p:nvPr>
        </p:nvSpPr>
        <p:spPr/>
        <p:txBody>
          <a:bodyPr/>
          <a:lstStyle/>
          <a:p>
            <a:pPr marL="0" marR="0" lvl="0" indent="0" algn="r" defTabSz="936625" rtl="0" eaLnBrk="0" fontAlgn="base" latinLnBrk="0" hangingPunct="0">
              <a:lnSpc>
                <a:spcPct val="100000"/>
              </a:lnSpc>
              <a:spcBef>
                <a:spcPct val="0"/>
              </a:spcBef>
              <a:spcAft>
                <a:spcPct val="0"/>
              </a:spcAft>
              <a:buClrTx/>
              <a:buSzTx/>
              <a:buFontTx/>
              <a:buNone/>
              <a:tabLst/>
              <a:defRPr/>
            </a:pPr>
            <a:fld id="{8335F8A3-4379-4083-B776-519443175584}"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36625" rtl="0" eaLnBrk="0" fontAlgn="base" latinLnBrk="0" hangingPunct="0">
                <a:lnSpc>
                  <a:spcPct val="100000"/>
                </a:lnSpc>
                <a:spcBef>
                  <a:spcPct val="0"/>
                </a:spcBef>
                <a:spcAft>
                  <a:spcPct val="0"/>
                </a:spcAft>
                <a:buClrTx/>
                <a:buSzTx/>
                <a:buFontTx/>
                <a:buNone/>
                <a:tabLst/>
                <a:defRPr/>
              </a:pPr>
              <a:t>34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14118139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a:extLst>
              <a:ext uri="{FF2B5EF4-FFF2-40B4-BE49-F238E27FC236}">
                <a16:creationId xmlns:a16="http://schemas.microsoft.com/office/drawing/2014/main" id="{0AA9A130-F4B6-49E2-A3BE-8916A2FCE78C}"/>
              </a:ext>
            </a:extLst>
          </p:cNvPr>
          <p:cNvSpPr txBox="1">
            <a:spLocks noGrp="1" noChangeArrowheads="1"/>
          </p:cNvSpPr>
          <p:nvPr/>
        </p:nvSpPr>
        <p:spPr bwMode="auto">
          <a:xfrm>
            <a:off x="3902075" y="9515555"/>
            <a:ext cx="2984500" cy="5015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726" tIns="46863" rIns="93726" bIns="46863" anchor="b"/>
          <a:lstStyle>
            <a:lvl1pPr defTabSz="936625">
              <a:defRPr sz="2800">
                <a:solidFill>
                  <a:schemeClr val="tx1"/>
                </a:solidFill>
                <a:latin typeface="Times New Roman" panose="02020603050405020304" pitchFamily="18" charset="0"/>
              </a:defRPr>
            </a:lvl1pPr>
            <a:lvl2pPr marL="742950" indent="-285750" defTabSz="936625">
              <a:defRPr sz="2800">
                <a:solidFill>
                  <a:schemeClr val="tx1"/>
                </a:solidFill>
                <a:latin typeface="Times New Roman" panose="02020603050405020304" pitchFamily="18" charset="0"/>
              </a:defRPr>
            </a:lvl2pPr>
            <a:lvl3pPr marL="1143000" indent="-228600" defTabSz="936625">
              <a:defRPr sz="2800">
                <a:solidFill>
                  <a:schemeClr val="tx1"/>
                </a:solidFill>
                <a:latin typeface="Times New Roman" panose="02020603050405020304" pitchFamily="18" charset="0"/>
              </a:defRPr>
            </a:lvl3pPr>
            <a:lvl4pPr marL="1600200" indent="-228600" defTabSz="936625">
              <a:defRPr sz="2800">
                <a:solidFill>
                  <a:schemeClr val="tx1"/>
                </a:solidFill>
                <a:latin typeface="Times New Roman" panose="02020603050405020304" pitchFamily="18" charset="0"/>
              </a:defRPr>
            </a:lvl4pPr>
            <a:lvl5pPr marL="2057400" indent="-228600" defTabSz="936625">
              <a:defRPr sz="2800">
                <a:solidFill>
                  <a:schemeClr val="tx1"/>
                </a:solidFill>
                <a:latin typeface="Times New Roman" panose="02020603050405020304" pitchFamily="18" charset="0"/>
              </a:defRPr>
            </a:lvl5pPr>
            <a:lvl6pPr marL="2514600" indent="-228600" defTabSz="936625"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defTabSz="936625"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defTabSz="936625"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defTabSz="936625" eaLnBrk="0" fontAlgn="base" hangingPunct="0">
              <a:spcBef>
                <a:spcPct val="0"/>
              </a:spcBef>
              <a:spcAft>
                <a:spcPct val="0"/>
              </a:spcAft>
              <a:defRPr sz="2800">
                <a:solidFill>
                  <a:schemeClr val="tx1"/>
                </a:solidFill>
                <a:latin typeface="Times New Roman" panose="02020603050405020304" pitchFamily="18" charset="0"/>
              </a:defRPr>
            </a:lvl9pPr>
          </a:lstStyle>
          <a:p>
            <a:pPr algn="r"/>
            <a:fld id="{26E8EF1B-9E6C-4DFB-8860-3100D2E60351}" type="slidenum">
              <a:rPr lang="en-US" altLang="en-US" sz="1200"/>
              <a:pPr algn="r"/>
              <a:t>36</a:t>
            </a:fld>
            <a:endParaRPr lang="en-US" altLang="en-US" sz="1200"/>
          </a:p>
        </p:txBody>
      </p:sp>
      <p:sp>
        <p:nvSpPr>
          <p:cNvPr id="60419" name="Rectangle 2">
            <a:extLst>
              <a:ext uri="{FF2B5EF4-FFF2-40B4-BE49-F238E27FC236}">
                <a16:creationId xmlns:a16="http://schemas.microsoft.com/office/drawing/2014/main" id="{D6936672-5180-4371-929E-C82A59DA086C}"/>
              </a:ext>
            </a:extLst>
          </p:cNvPr>
          <p:cNvSpPr>
            <a:spLocks noGrp="1" noRot="1" noChangeAspect="1" noChangeArrowheads="1" noTextEdit="1"/>
          </p:cNvSpPr>
          <p:nvPr>
            <p:ph type="sldImg"/>
          </p:nvPr>
        </p:nvSpPr>
        <p:spPr>
          <a:ln/>
        </p:spPr>
      </p:sp>
      <p:sp>
        <p:nvSpPr>
          <p:cNvPr id="60420" name="Rectangle 3">
            <a:extLst>
              <a:ext uri="{FF2B5EF4-FFF2-40B4-BE49-F238E27FC236}">
                <a16:creationId xmlns:a16="http://schemas.microsoft.com/office/drawing/2014/main" id="{72814681-9169-45F8-9B6D-87B0EAE6B2B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68350" y="2206625"/>
            <a:ext cx="8697913" cy="1522413"/>
          </a:xfrm>
        </p:spPr>
        <p:txBody>
          <a:bodyPr/>
          <a:lstStyle/>
          <a:p>
            <a:r>
              <a:rPr lang="en-US"/>
              <a:t>Click to edit Master title style</a:t>
            </a:r>
            <a:endParaRPr lang="en-GB"/>
          </a:p>
        </p:txBody>
      </p:sp>
      <p:sp>
        <p:nvSpPr>
          <p:cNvPr id="3" name="Subtitle 2"/>
          <p:cNvSpPr>
            <a:spLocks noGrp="1"/>
          </p:cNvSpPr>
          <p:nvPr>
            <p:ph type="subTitle" idx="1"/>
          </p:nvPr>
        </p:nvSpPr>
        <p:spPr>
          <a:xfrm>
            <a:off x="1535113" y="4024313"/>
            <a:ext cx="7164387" cy="18161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a:extLst>
              <a:ext uri="{FF2B5EF4-FFF2-40B4-BE49-F238E27FC236}">
                <a16:creationId xmlns:a16="http://schemas.microsoft.com/office/drawing/2014/main" id="{323F552C-0304-456A-999A-24BF6927DE59}"/>
              </a:ext>
            </a:extLst>
          </p:cNvPr>
          <p:cNvSpPr>
            <a:spLocks noGrp="1" noChangeArrowheads="1"/>
          </p:cNvSpPr>
          <p:nvPr>
            <p:ph type="dt" sz="half" idx="10"/>
          </p:nvPr>
        </p:nvSpPr>
        <p:spPr>
          <a:ln/>
        </p:spPr>
        <p:txBody>
          <a:bodyPr/>
          <a:lstStyle>
            <a:lvl1pPr>
              <a:defRPr/>
            </a:lvl1pPr>
          </a:lstStyle>
          <a:p>
            <a:pPr>
              <a:defRPr/>
            </a:pPr>
            <a:fld id="{BB442047-1A94-46AE-AFDF-F6D8CB1CCB51}" type="datetimeFigureOut">
              <a:rPr lang="en-GB"/>
              <a:pPr>
                <a:defRPr/>
              </a:pPr>
              <a:t>27/02/2024</a:t>
            </a:fld>
            <a:endParaRPr lang="en-GB"/>
          </a:p>
        </p:txBody>
      </p:sp>
      <p:sp>
        <p:nvSpPr>
          <p:cNvPr id="5" name="Rectangle 5">
            <a:extLst>
              <a:ext uri="{FF2B5EF4-FFF2-40B4-BE49-F238E27FC236}">
                <a16:creationId xmlns:a16="http://schemas.microsoft.com/office/drawing/2014/main" id="{5E91787C-AC9C-4422-A5A8-1F9484D91A87}"/>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D1EB13D4-D7CF-4C63-8E0B-9495BC2F0E29}"/>
              </a:ext>
            </a:extLst>
          </p:cNvPr>
          <p:cNvSpPr>
            <a:spLocks noGrp="1" noChangeArrowheads="1"/>
          </p:cNvSpPr>
          <p:nvPr>
            <p:ph type="sldNum" sz="quarter" idx="12"/>
          </p:nvPr>
        </p:nvSpPr>
        <p:spPr>
          <a:ln/>
        </p:spPr>
        <p:txBody>
          <a:bodyPr/>
          <a:lstStyle>
            <a:lvl1pPr>
              <a:defRPr/>
            </a:lvl1pPr>
          </a:lstStyle>
          <a:p>
            <a:pPr>
              <a:defRPr/>
            </a:pPr>
            <a:fld id="{645C9F76-60B7-44B8-9045-3AE01CB45591}" type="slidenum">
              <a:rPr lang="en-US" altLang="en-US"/>
              <a:pPr>
                <a:defRPr/>
              </a:pPr>
              <a:t>‹#›</a:t>
            </a:fld>
            <a:endParaRPr lang="en-US" altLang="en-US"/>
          </a:p>
        </p:txBody>
      </p:sp>
    </p:spTree>
    <p:extLst>
      <p:ext uri="{BB962C8B-B14F-4D97-AF65-F5344CB8AC3E}">
        <p14:creationId xmlns:p14="http://schemas.microsoft.com/office/powerpoint/2010/main" val="22424697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9086527C-BEE8-4D3D-8881-888D0E2113D2}"/>
              </a:ext>
            </a:extLst>
          </p:cNvPr>
          <p:cNvSpPr>
            <a:spLocks noGrp="1" noChangeArrowheads="1"/>
          </p:cNvSpPr>
          <p:nvPr>
            <p:ph type="dt" sz="half" idx="10"/>
          </p:nvPr>
        </p:nvSpPr>
        <p:spPr>
          <a:ln/>
        </p:spPr>
        <p:txBody>
          <a:bodyPr/>
          <a:lstStyle>
            <a:lvl1pPr>
              <a:defRPr/>
            </a:lvl1pPr>
          </a:lstStyle>
          <a:p>
            <a:pPr>
              <a:defRPr/>
            </a:pPr>
            <a:fld id="{E5B96972-97D6-44CC-95E3-FF872A4539EC}" type="datetimeFigureOut">
              <a:rPr lang="en-GB"/>
              <a:pPr>
                <a:defRPr/>
              </a:pPr>
              <a:t>27/02/2024</a:t>
            </a:fld>
            <a:endParaRPr lang="en-GB"/>
          </a:p>
        </p:txBody>
      </p:sp>
      <p:sp>
        <p:nvSpPr>
          <p:cNvPr id="5" name="Rectangle 5">
            <a:extLst>
              <a:ext uri="{FF2B5EF4-FFF2-40B4-BE49-F238E27FC236}">
                <a16:creationId xmlns:a16="http://schemas.microsoft.com/office/drawing/2014/main" id="{D89D5F4B-7432-4F0C-A8D1-09F5B6F80E45}"/>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7ED5BD32-1291-4B09-BBEC-EB408F036C4C}"/>
              </a:ext>
            </a:extLst>
          </p:cNvPr>
          <p:cNvSpPr>
            <a:spLocks noGrp="1" noChangeArrowheads="1"/>
          </p:cNvSpPr>
          <p:nvPr>
            <p:ph type="sldNum" sz="quarter" idx="12"/>
          </p:nvPr>
        </p:nvSpPr>
        <p:spPr>
          <a:ln/>
        </p:spPr>
        <p:txBody>
          <a:bodyPr/>
          <a:lstStyle>
            <a:lvl1pPr>
              <a:defRPr/>
            </a:lvl1pPr>
          </a:lstStyle>
          <a:p>
            <a:pPr>
              <a:defRPr/>
            </a:pPr>
            <a:fld id="{CB9F71C8-1574-45E8-B2D2-F7A3AD7FFD1A}" type="slidenum">
              <a:rPr lang="en-US" altLang="en-US"/>
              <a:pPr>
                <a:defRPr/>
              </a:pPr>
              <a:t>‹#›</a:t>
            </a:fld>
            <a:endParaRPr lang="en-US" altLang="en-US"/>
          </a:p>
        </p:txBody>
      </p:sp>
    </p:spTree>
    <p:extLst>
      <p:ext uri="{BB962C8B-B14F-4D97-AF65-F5344CB8AC3E}">
        <p14:creationId xmlns:p14="http://schemas.microsoft.com/office/powerpoint/2010/main" val="32420547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0" y="196850"/>
            <a:ext cx="2500313" cy="652145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119063" y="196850"/>
            <a:ext cx="7348537" cy="652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03EB45AF-E667-48B4-B990-538EFDFC2481}"/>
              </a:ext>
            </a:extLst>
          </p:cNvPr>
          <p:cNvSpPr>
            <a:spLocks noGrp="1" noChangeArrowheads="1"/>
          </p:cNvSpPr>
          <p:nvPr>
            <p:ph type="dt" sz="half" idx="10"/>
          </p:nvPr>
        </p:nvSpPr>
        <p:spPr>
          <a:ln/>
        </p:spPr>
        <p:txBody>
          <a:bodyPr/>
          <a:lstStyle>
            <a:lvl1pPr>
              <a:defRPr/>
            </a:lvl1pPr>
          </a:lstStyle>
          <a:p>
            <a:pPr>
              <a:defRPr/>
            </a:pPr>
            <a:fld id="{48FD0BC2-2747-4FC6-A5ED-D24DF2D5D107}" type="datetimeFigureOut">
              <a:rPr lang="en-GB"/>
              <a:pPr>
                <a:defRPr/>
              </a:pPr>
              <a:t>27/02/2024</a:t>
            </a:fld>
            <a:endParaRPr lang="en-GB"/>
          </a:p>
        </p:txBody>
      </p:sp>
      <p:sp>
        <p:nvSpPr>
          <p:cNvPr id="5" name="Rectangle 5">
            <a:extLst>
              <a:ext uri="{FF2B5EF4-FFF2-40B4-BE49-F238E27FC236}">
                <a16:creationId xmlns:a16="http://schemas.microsoft.com/office/drawing/2014/main" id="{54791C43-43B1-4FE3-83EF-36973A912936}"/>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AA3D121B-91D6-4C12-A57C-2D4951BDEAF0}"/>
              </a:ext>
            </a:extLst>
          </p:cNvPr>
          <p:cNvSpPr>
            <a:spLocks noGrp="1" noChangeArrowheads="1"/>
          </p:cNvSpPr>
          <p:nvPr>
            <p:ph type="sldNum" sz="quarter" idx="12"/>
          </p:nvPr>
        </p:nvSpPr>
        <p:spPr>
          <a:ln/>
        </p:spPr>
        <p:txBody>
          <a:bodyPr/>
          <a:lstStyle>
            <a:lvl1pPr>
              <a:defRPr/>
            </a:lvl1pPr>
          </a:lstStyle>
          <a:p>
            <a:pPr>
              <a:defRPr/>
            </a:pPr>
            <a:fld id="{92AF3EC0-FD78-4E1E-8219-12A8D6F4848A}" type="slidenum">
              <a:rPr lang="en-US" altLang="en-US"/>
              <a:pPr>
                <a:defRPr/>
              </a:pPr>
              <a:t>‹#›</a:t>
            </a:fld>
            <a:endParaRPr lang="en-US" altLang="en-US"/>
          </a:p>
        </p:txBody>
      </p:sp>
    </p:spTree>
    <p:extLst>
      <p:ext uri="{BB962C8B-B14F-4D97-AF65-F5344CB8AC3E}">
        <p14:creationId xmlns:p14="http://schemas.microsoft.com/office/powerpoint/2010/main" val="40566007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0126E1BB-B496-436B-B927-E9970440D5CB}"/>
              </a:ext>
            </a:extLst>
          </p:cNvPr>
          <p:cNvSpPr>
            <a:spLocks noGrp="1" noChangeArrowheads="1"/>
          </p:cNvSpPr>
          <p:nvPr>
            <p:ph type="dt" sz="half" idx="10"/>
          </p:nvPr>
        </p:nvSpPr>
        <p:spPr>
          <a:ln/>
        </p:spPr>
        <p:txBody>
          <a:bodyPr/>
          <a:lstStyle>
            <a:lvl1pPr>
              <a:defRPr/>
            </a:lvl1pPr>
          </a:lstStyle>
          <a:p>
            <a:pPr>
              <a:defRPr/>
            </a:pPr>
            <a:fld id="{5599144B-8F45-4C56-B112-4338585F6393}" type="datetimeFigureOut">
              <a:rPr lang="en-GB"/>
              <a:pPr>
                <a:defRPr/>
              </a:pPr>
              <a:t>27/02/2024</a:t>
            </a:fld>
            <a:endParaRPr lang="en-GB"/>
          </a:p>
        </p:txBody>
      </p:sp>
      <p:sp>
        <p:nvSpPr>
          <p:cNvPr id="5" name="Rectangle 5">
            <a:extLst>
              <a:ext uri="{FF2B5EF4-FFF2-40B4-BE49-F238E27FC236}">
                <a16:creationId xmlns:a16="http://schemas.microsoft.com/office/drawing/2014/main" id="{5592E423-FC31-4B2E-A3FB-D6FDA9346D7C}"/>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828C80AA-FA9F-4181-85F0-712D6FAE18FB}"/>
              </a:ext>
            </a:extLst>
          </p:cNvPr>
          <p:cNvSpPr>
            <a:spLocks noGrp="1" noChangeArrowheads="1"/>
          </p:cNvSpPr>
          <p:nvPr>
            <p:ph type="sldNum" sz="quarter" idx="12"/>
          </p:nvPr>
        </p:nvSpPr>
        <p:spPr>
          <a:ln/>
        </p:spPr>
        <p:txBody>
          <a:bodyPr/>
          <a:lstStyle>
            <a:lvl1pPr>
              <a:defRPr/>
            </a:lvl1pPr>
          </a:lstStyle>
          <a:p>
            <a:pPr>
              <a:defRPr/>
            </a:pPr>
            <a:fld id="{704BEE29-F96B-48A6-BC03-3A839D912E2E}" type="slidenum">
              <a:rPr lang="en-US" altLang="en-US"/>
              <a:pPr>
                <a:defRPr/>
              </a:pPr>
              <a:t>‹#›</a:t>
            </a:fld>
            <a:endParaRPr lang="en-US" altLang="en-US"/>
          </a:p>
        </p:txBody>
      </p:sp>
    </p:spTree>
    <p:extLst>
      <p:ext uri="{BB962C8B-B14F-4D97-AF65-F5344CB8AC3E}">
        <p14:creationId xmlns:p14="http://schemas.microsoft.com/office/powerpoint/2010/main" val="12801774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08038" y="4564063"/>
            <a:ext cx="8699500" cy="1411287"/>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808038" y="3009900"/>
            <a:ext cx="8699500" cy="1554163"/>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02E08C36-4FBA-4D17-AD66-55B51CF7C9E6}"/>
              </a:ext>
            </a:extLst>
          </p:cNvPr>
          <p:cNvSpPr>
            <a:spLocks noGrp="1" noChangeArrowheads="1"/>
          </p:cNvSpPr>
          <p:nvPr>
            <p:ph type="dt" sz="half" idx="10"/>
          </p:nvPr>
        </p:nvSpPr>
        <p:spPr>
          <a:ln/>
        </p:spPr>
        <p:txBody>
          <a:bodyPr/>
          <a:lstStyle>
            <a:lvl1pPr>
              <a:defRPr/>
            </a:lvl1pPr>
          </a:lstStyle>
          <a:p>
            <a:pPr>
              <a:defRPr/>
            </a:pPr>
            <a:fld id="{37E0DB05-1DA4-4141-89FE-10CDEFA0EDDB}" type="datetimeFigureOut">
              <a:rPr lang="en-GB"/>
              <a:pPr>
                <a:defRPr/>
              </a:pPr>
              <a:t>27/02/2024</a:t>
            </a:fld>
            <a:endParaRPr lang="en-GB"/>
          </a:p>
        </p:txBody>
      </p:sp>
      <p:sp>
        <p:nvSpPr>
          <p:cNvPr id="5" name="Rectangle 5">
            <a:extLst>
              <a:ext uri="{FF2B5EF4-FFF2-40B4-BE49-F238E27FC236}">
                <a16:creationId xmlns:a16="http://schemas.microsoft.com/office/drawing/2014/main" id="{25D9CE91-C3CE-4375-B03D-FDA7E6665D89}"/>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01736D7F-AB77-4281-8DD6-0C0513D117EE}"/>
              </a:ext>
            </a:extLst>
          </p:cNvPr>
          <p:cNvSpPr>
            <a:spLocks noGrp="1" noChangeArrowheads="1"/>
          </p:cNvSpPr>
          <p:nvPr>
            <p:ph type="sldNum" sz="quarter" idx="12"/>
          </p:nvPr>
        </p:nvSpPr>
        <p:spPr>
          <a:ln/>
        </p:spPr>
        <p:txBody>
          <a:bodyPr/>
          <a:lstStyle>
            <a:lvl1pPr>
              <a:defRPr/>
            </a:lvl1pPr>
          </a:lstStyle>
          <a:p>
            <a:pPr>
              <a:defRPr/>
            </a:pPr>
            <a:fld id="{1C2068AB-D74C-47D9-8AD1-A6822F030888}" type="slidenum">
              <a:rPr lang="en-US" altLang="en-US"/>
              <a:pPr>
                <a:defRPr/>
              </a:pPr>
              <a:t>‹#›</a:t>
            </a:fld>
            <a:endParaRPr lang="en-US" altLang="en-US"/>
          </a:p>
        </p:txBody>
      </p:sp>
    </p:spTree>
    <p:extLst>
      <p:ext uri="{BB962C8B-B14F-4D97-AF65-F5344CB8AC3E}">
        <p14:creationId xmlns:p14="http://schemas.microsoft.com/office/powerpoint/2010/main" val="28814257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22300" y="1317625"/>
            <a:ext cx="4373563" cy="54006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5148263" y="1317625"/>
            <a:ext cx="4373562" cy="54006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a:extLst>
              <a:ext uri="{FF2B5EF4-FFF2-40B4-BE49-F238E27FC236}">
                <a16:creationId xmlns:a16="http://schemas.microsoft.com/office/drawing/2014/main" id="{6099B3AC-9080-4BA0-948D-9B80CE007621}"/>
              </a:ext>
            </a:extLst>
          </p:cNvPr>
          <p:cNvSpPr>
            <a:spLocks noGrp="1" noChangeArrowheads="1"/>
          </p:cNvSpPr>
          <p:nvPr>
            <p:ph type="dt" sz="half" idx="10"/>
          </p:nvPr>
        </p:nvSpPr>
        <p:spPr>
          <a:ln/>
        </p:spPr>
        <p:txBody>
          <a:bodyPr/>
          <a:lstStyle>
            <a:lvl1pPr>
              <a:defRPr/>
            </a:lvl1pPr>
          </a:lstStyle>
          <a:p>
            <a:pPr>
              <a:defRPr/>
            </a:pPr>
            <a:fld id="{FDD0D550-9BD5-403F-A31F-A68A75B69C22}" type="datetimeFigureOut">
              <a:rPr lang="en-GB"/>
              <a:pPr>
                <a:defRPr/>
              </a:pPr>
              <a:t>27/02/2024</a:t>
            </a:fld>
            <a:endParaRPr lang="en-GB"/>
          </a:p>
        </p:txBody>
      </p:sp>
      <p:sp>
        <p:nvSpPr>
          <p:cNvPr id="6" name="Rectangle 5">
            <a:extLst>
              <a:ext uri="{FF2B5EF4-FFF2-40B4-BE49-F238E27FC236}">
                <a16:creationId xmlns:a16="http://schemas.microsoft.com/office/drawing/2014/main" id="{0AB2F0C8-AD11-4307-AA23-B55E4A49B4A7}"/>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6">
            <a:extLst>
              <a:ext uri="{FF2B5EF4-FFF2-40B4-BE49-F238E27FC236}">
                <a16:creationId xmlns:a16="http://schemas.microsoft.com/office/drawing/2014/main" id="{970C1E1D-329A-42BB-A44D-3CC8BA2E166A}"/>
              </a:ext>
            </a:extLst>
          </p:cNvPr>
          <p:cNvSpPr>
            <a:spLocks noGrp="1" noChangeArrowheads="1"/>
          </p:cNvSpPr>
          <p:nvPr>
            <p:ph type="sldNum" sz="quarter" idx="12"/>
          </p:nvPr>
        </p:nvSpPr>
        <p:spPr>
          <a:ln/>
        </p:spPr>
        <p:txBody>
          <a:bodyPr/>
          <a:lstStyle>
            <a:lvl1pPr>
              <a:defRPr/>
            </a:lvl1pPr>
          </a:lstStyle>
          <a:p>
            <a:pPr>
              <a:defRPr/>
            </a:pPr>
            <a:fld id="{48122BC4-F640-4622-ACC6-4EA2C062883F}" type="slidenum">
              <a:rPr lang="en-US" altLang="en-US"/>
              <a:pPr>
                <a:defRPr/>
              </a:pPr>
              <a:t>‹#›</a:t>
            </a:fld>
            <a:endParaRPr lang="en-US" altLang="en-US"/>
          </a:p>
        </p:txBody>
      </p:sp>
    </p:spTree>
    <p:extLst>
      <p:ext uri="{BB962C8B-B14F-4D97-AF65-F5344CB8AC3E}">
        <p14:creationId xmlns:p14="http://schemas.microsoft.com/office/powerpoint/2010/main" val="12367435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11175" y="284163"/>
            <a:ext cx="9212263" cy="1184275"/>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511175" y="1589088"/>
            <a:ext cx="4522788" cy="6635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11175" y="2252663"/>
            <a:ext cx="4522788" cy="40925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5199063" y="1589088"/>
            <a:ext cx="4524375" cy="6635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199063" y="2252663"/>
            <a:ext cx="4524375" cy="40925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a:extLst>
              <a:ext uri="{FF2B5EF4-FFF2-40B4-BE49-F238E27FC236}">
                <a16:creationId xmlns:a16="http://schemas.microsoft.com/office/drawing/2014/main" id="{AB9B898B-8EA8-4FB3-9BE7-B350E1FB72DA}"/>
              </a:ext>
            </a:extLst>
          </p:cNvPr>
          <p:cNvSpPr>
            <a:spLocks noGrp="1" noChangeArrowheads="1"/>
          </p:cNvSpPr>
          <p:nvPr>
            <p:ph type="dt" sz="half" idx="10"/>
          </p:nvPr>
        </p:nvSpPr>
        <p:spPr>
          <a:ln/>
        </p:spPr>
        <p:txBody>
          <a:bodyPr/>
          <a:lstStyle>
            <a:lvl1pPr>
              <a:defRPr/>
            </a:lvl1pPr>
          </a:lstStyle>
          <a:p>
            <a:pPr>
              <a:defRPr/>
            </a:pPr>
            <a:fld id="{55245C83-D2A9-4AAC-BB5D-85A464D00D68}" type="datetimeFigureOut">
              <a:rPr lang="en-GB"/>
              <a:pPr>
                <a:defRPr/>
              </a:pPr>
              <a:t>27/02/2024</a:t>
            </a:fld>
            <a:endParaRPr lang="en-GB"/>
          </a:p>
        </p:txBody>
      </p:sp>
      <p:sp>
        <p:nvSpPr>
          <p:cNvPr id="8" name="Rectangle 5">
            <a:extLst>
              <a:ext uri="{FF2B5EF4-FFF2-40B4-BE49-F238E27FC236}">
                <a16:creationId xmlns:a16="http://schemas.microsoft.com/office/drawing/2014/main" id="{8BA3FEA0-F0C5-4A7C-9A88-12C2D245EA9D}"/>
              </a:ext>
            </a:extLst>
          </p:cNvPr>
          <p:cNvSpPr>
            <a:spLocks noGrp="1" noChangeArrowheads="1"/>
          </p:cNvSpPr>
          <p:nvPr>
            <p:ph type="ftr" sz="quarter" idx="11"/>
          </p:nvPr>
        </p:nvSpPr>
        <p:spPr>
          <a:ln/>
        </p:spPr>
        <p:txBody>
          <a:bodyPr/>
          <a:lstStyle>
            <a:lvl1pPr>
              <a:defRPr/>
            </a:lvl1pPr>
          </a:lstStyle>
          <a:p>
            <a:pPr>
              <a:defRPr/>
            </a:pPr>
            <a:endParaRPr lang="en-GB"/>
          </a:p>
        </p:txBody>
      </p:sp>
      <p:sp>
        <p:nvSpPr>
          <p:cNvPr id="9" name="Rectangle 6">
            <a:extLst>
              <a:ext uri="{FF2B5EF4-FFF2-40B4-BE49-F238E27FC236}">
                <a16:creationId xmlns:a16="http://schemas.microsoft.com/office/drawing/2014/main" id="{BF3B9544-1490-4B15-9DEF-83FAF185B897}"/>
              </a:ext>
            </a:extLst>
          </p:cNvPr>
          <p:cNvSpPr>
            <a:spLocks noGrp="1" noChangeArrowheads="1"/>
          </p:cNvSpPr>
          <p:nvPr>
            <p:ph type="sldNum" sz="quarter" idx="12"/>
          </p:nvPr>
        </p:nvSpPr>
        <p:spPr>
          <a:ln/>
        </p:spPr>
        <p:txBody>
          <a:bodyPr/>
          <a:lstStyle>
            <a:lvl1pPr>
              <a:defRPr/>
            </a:lvl1pPr>
          </a:lstStyle>
          <a:p>
            <a:pPr>
              <a:defRPr/>
            </a:pPr>
            <a:fld id="{5836ED27-047D-49CD-9011-9D323DDAAB9D}" type="slidenum">
              <a:rPr lang="en-US" altLang="en-US"/>
              <a:pPr>
                <a:defRPr/>
              </a:pPr>
              <a:t>‹#›</a:t>
            </a:fld>
            <a:endParaRPr lang="en-US" altLang="en-US"/>
          </a:p>
        </p:txBody>
      </p:sp>
    </p:spTree>
    <p:extLst>
      <p:ext uri="{BB962C8B-B14F-4D97-AF65-F5344CB8AC3E}">
        <p14:creationId xmlns:p14="http://schemas.microsoft.com/office/powerpoint/2010/main" val="16529245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a:extLst>
              <a:ext uri="{FF2B5EF4-FFF2-40B4-BE49-F238E27FC236}">
                <a16:creationId xmlns:a16="http://schemas.microsoft.com/office/drawing/2014/main" id="{5E1AFE94-E9AE-4FB7-8824-FE40D9B56766}"/>
              </a:ext>
            </a:extLst>
          </p:cNvPr>
          <p:cNvSpPr>
            <a:spLocks noGrp="1" noChangeArrowheads="1"/>
          </p:cNvSpPr>
          <p:nvPr>
            <p:ph type="dt" sz="half" idx="10"/>
          </p:nvPr>
        </p:nvSpPr>
        <p:spPr>
          <a:ln/>
        </p:spPr>
        <p:txBody>
          <a:bodyPr/>
          <a:lstStyle>
            <a:lvl1pPr>
              <a:defRPr/>
            </a:lvl1pPr>
          </a:lstStyle>
          <a:p>
            <a:pPr>
              <a:defRPr/>
            </a:pPr>
            <a:fld id="{91306554-99CC-4F4D-B9AE-10D3AC11FC76}" type="datetimeFigureOut">
              <a:rPr lang="en-GB"/>
              <a:pPr>
                <a:defRPr/>
              </a:pPr>
              <a:t>27/02/2024</a:t>
            </a:fld>
            <a:endParaRPr lang="en-GB"/>
          </a:p>
        </p:txBody>
      </p:sp>
      <p:sp>
        <p:nvSpPr>
          <p:cNvPr id="4" name="Rectangle 5">
            <a:extLst>
              <a:ext uri="{FF2B5EF4-FFF2-40B4-BE49-F238E27FC236}">
                <a16:creationId xmlns:a16="http://schemas.microsoft.com/office/drawing/2014/main" id="{7442C5BE-169E-4C54-A8CA-DDBD8FA9762E}"/>
              </a:ext>
            </a:extLst>
          </p:cNvPr>
          <p:cNvSpPr>
            <a:spLocks noGrp="1" noChangeArrowheads="1"/>
          </p:cNvSpPr>
          <p:nvPr>
            <p:ph type="ftr" sz="quarter" idx="11"/>
          </p:nvPr>
        </p:nvSpPr>
        <p:spPr>
          <a:ln/>
        </p:spPr>
        <p:txBody>
          <a:bodyPr/>
          <a:lstStyle>
            <a:lvl1pPr>
              <a:defRPr/>
            </a:lvl1pPr>
          </a:lstStyle>
          <a:p>
            <a:pPr>
              <a:defRPr/>
            </a:pPr>
            <a:endParaRPr lang="en-GB"/>
          </a:p>
        </p:txBody>
      </p:sp>
      <p:sp>
        <p:nvSpPr>
          <p:cNvPr id="5" name="Rectangle 6">
            <a:extLst>
              <a:ext uri="{FF2B5EF4-FFF2-40B4-BE49-F238E27FC236}">
                <a16:creationId xmlns:a16="http://schemas.microsoft.com/office/drawing/2014/main" id="{73EC7402-76DF-475F-832E-E837648932A2}"/>
              </a:ext>
            </a:extLst>
          </p:cNvPr>
          <p:cNvSpPr>
            <a:spLocks noGrp="1" noChangeArrowheads="1"/>
          </p:cNvSpPr>
          <p:nvPr>
            <p:ph type="sldNum" sz="quarter" idx="12"/>
          </p:nvPr>
        </p:nvSpPr>
        <p:spPr>
          <a:ln/>
        </p:spPr>
        <p:txBody>
          <a:bodyPr/>
          <a:lstStyle>
            <a:lvl1pPr>
              <a:defRPr/>
            </a:lvl1pPr>
          </a:lstStyle>
          <a:p>
            <a:pPr>
              <a:defRPr/>
            </a:pPr>
            <a:fld id="{C50E8382-26C8-447C-8F6C-08556FE65F79}" type="slidenum">
              <a:rPr lang="en-US" altLang="en-US"/>
              <a:pPr>
                <a:defRPr/>
              </a:pPr>
              <a:t>‹#›</a:t>
            </a:fld>
            <a:endParaRPr lang="en-US" altLang="en-US"/>
          </a:p>
        </p:txBody>
      </p:sp>
    </p:spTree>
    <p:extLst>
      <p:ext uri="{BB962C8B-B14F-4D97-AF65-F5344CB8AC3E}">
        <p14:creationId xmlns:p14="http://schemas.microsoft.com/office/powerpoint/2010/main" val="620832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BB59F95F-C05C-486A-B6B0-A61581F8FB8C}"/>
              </a:ext>
            </a:extLst>
          </p:cNvPr>
          <p:cNvSpPr>
            <a:spLocks noGrp="1" noChangeArrowheads="1"/>
          </p:cNvSpPr>
          <p:nvPr>
            <p:ph type="dt" sz="half" idx="10"/>
          </p:nvPr>
        </p:nvSpPr>
        <p:spPr>
          <a:ln/>
        </p:spPr>
        <p:txBody>
          <a:bodyPr/>
          <a:lstStyle>
            <a:lvl1pPr>
              <a:defRPr/>
            </a:lvl1pPr>
          </a:lstStyle>
          <a:p>
            <a:pPr>
              <a:defRPr/>
            </a:pPr>
            <a:fld id="{9B57A48E-7202-45AA-8FF4-0325D5313C82}" type="datetimeFigureOut">
              <a:rPr lang="en-GB"/>
              <a:pPr>
                <a:defRPr/>
              </a:pPr>
              <a:t>27/02/2024</a:t>
            </a:fld>
            <a:endParaRPr lang="en-GB"/>
          </a:p>
        </p:txBody>
      </p:sp>
      <p:sp>
        <p:nvSpPr>
          <p:cNvPr id="3" name="Rectangle 5">
            <a:extLst>
              <a:ext uri="{FF2B5EF4-FFF2-40B4-BE49-F238E27FC236}">
                <a16:creationId xmlns:a16="http://schemas.microsoft.com/office/drawing/2014/main" id="{C838FB6D-BEC3-4FD3-929D-BF547A8CCA31}"/>
              </a:ext>
            </a:extLst>
          </p:cNvPr>
          <p:cNvSpPr>
            <a:spLocks noGrp="1" noChangeArrowheads="1"/>
          </p:cNvSpPr>
          <p:nvPr>
            <p:ph type="ftr" sz="quarter" idx="11"/>
          </p:nvPr>
        </p:nvSpPr>
        <p:spPr>
          <a:ln/>
        </p:spPr>
        <p:txBody>
          <a:bodyPr/>
          <a:lstStyle>
            <a:lvl1pPr>
              <a:defRPr/>
            </a:lvl1pPr>
          </a:lstStyle>
          <a:p>
            <a:pPr>
              <a:defRPr/>
            </a:pPr>
            <a:endParaRPr lang="en-GB"/>
          </a:p>
        </p:txBody>
      </p:sp>
      <p:sp>
        <p:nvSpPr>
          <p:cNvPr id="4" name="Rectangle 6">
            <a:extLst>
              <a:ext uri="{FF2B5EF4-FFF2-40B4-BE49-F238E27FC236}">
                <a16:creationId xmlns:a16="http://schemas.microsoft.com/office/drawing/2014/main" id="{62A4A5AD-BD37-4CA7-803C-AC6E05269A55}"/>
              </a:ext>
            </a:extLst>
          </p:cNvPr>
          <p:cNvSpPr>
            <a:spLocks noGrp="1" noChangeArrowheads="1"/>
          </p:cNvSpPr>
          <p:nvPr>
            <p:ph type="sldNum" sz="quarter" idx="12"/>
          </p:nvPr>
        </p:nvSpPr>
        <p:spPr>
          <a:ln/>
        </p:spPr>
        <p:txBody>
          <a:bodyPr/>
          <a:lstStyle>
            <a:lvl1pPr>
              <a:defRPr/>
            </a:lvl1pPr>
          </a:lstStyle>
          <a:p>
            <a:pPr>
              <a:defRPr/>
            </a:pPr>
            <a:fld id="{C2EDB453-A28E-42E8-80B0-37AAC62A34E6}" type="slidenum">
              <a:rPr lang="en-US" altLang="en-US"/>
              <a:pPr>
                <a:defRPr/>
              </a:pPr>
              <a:t>‹#›</a:t>
            </a:fld>
            <a:endParaRPr lang="en-US" altLang="en-US"/>
          </a:p>
        </p:txBody>
      </p:sp>
    </p:spTree>
    <p:extLst>
      <p:ext uri="{BB962C8B-B14F-4D97-AF65-F5344CB8AC3E}">
        <p14:creationId xmlns:p14="http://schemas.microsoft.com/office/powerpoint/2010/main" val="8448687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11175" y="282575"/>
            <a:ext cx="3367088" cy="1203325"/>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002088" y="282575"/>
            <a:ext cx="5721350" cy="60626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511175" y="1485900"/>
            <a:ext cx="3367088" cy="485933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8DEF9525-14AC-4EEF-975E-F093387945AD}"/>
              </a:ext>
            </a:extLst>
          </p:cNvPr>
          <p:cNvSpPr>
            <a:spLocks noGrp="1" noChangeArrowheads="1"/>
          </p:cNvSpPr>
          <p:nvPr>
            <p:ph type="dt" sz="half" idx="10"/>
          </p:nvPr>
        </p:nvSpPr>
        <p:spPr>
          <a:ln/>
        </p:spPr>
        <p:txBody>
          <a:bodyPr/>
          <a:lstStyle>
            <a:lvl1pPr>
              <a:defRPr/>
            </a:lvl1pPr>
          </a:lstStyle>
          <a:p>
            <a:pPr>
              <a:defRPr/>
            </a:pPr>
            <a:fld id="{145082FA-85D2-4B89-908E-D0400F866159}" type="datetimeFigureOut">
              <a:rPr lang="en-GB"/>
              <a:pPr>
                <a:defRPr/>
              </a:pPr>
              <a:t>27/02/2024</a:t>
            </a:fld>
            <a:endParaRPr lang="en-GB"/>
          </a:p>
        </p:txBody>
      </p:sp>
      <p:sp>
        <p:nvSpPr>
          <p:cNvPr id="6" name="Rectangle 5">
            <a:extLst>
              <a:ext uri="{FF2B5EF4-FFF2-40B4-BE49-F238E27FC236}">
                <a16:creationId xmlns:a16="http://schemas.microsoft.com/office/drawing/2014/main" id="{B1B8E789-BE91-4BB4-8133-264B0A99B0B9}"/>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6">
            <a:extLst>
              <a:ext uri="{FF2B5EF4-FFF2-40B4-BE49-F238E27FC236}">
                <a16:creationId xmlns:a16="http://schemas.microsoft.com/office/drawing/2014/main" id="{7CB03C88-E943-4C33-904A-8D109230CC30}"/>
              </a:ext>
            </a:extLst>
          </p:cNvPr>
          <p:cNvSpPr>
            <a:spLocks noGrp="1" noChangeArrowheads="1"/>
          </p:cNvSpPr>
          <p:nvPr>
            <p:ph type="sldNum" sz="quarter" idx="12"/>
          </p:nvPr>
        </p:nvSpPr>
        <p:spPr>
          <a:ln/>
        </p:spPr>
        <p:txBody>
          <a:bodyPr/>
          <a:lstStyle>
            <a:lvl1pPr>
              <a:defRPr/>
            </a:lvl1pPr>
          </a:lstStyle>
          <a:p>
            <a:pPr>
              <a:defRPr/>
            </a:pPr>
            <a:fld id="{8A327D16-A365-43D2-97DC-4F01B9D33B22}" type="slidenum">
              <a:rPr lang="en-US" altLang="en-US"/>
              <a:pPr>
                <a:defRPr/>
              </a:pPr>
              <a:t>‹#›</a:t>
            </a:fld>
            <a:endParaRPr lang="en-US" altLang="en-US"/>
          </a:p>
        </p:txBody>
      </p:sp>
    </p:spTree>
    <p:extLst>
      <p:ext uri="{BB962C8B-B14F-4D97-AF65-F5344CB8AC3E}">
        <p14:creationId xmlns:p14="http://schemas.microsoft.com/office/powerpoint/2010/main" val="9620200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06600" y="4972050"/>
            <a:ext cx="6140450" cy="587375"/>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006600" y="635000"/>
            <a:ext cx="6140450" cy="42608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2006600" y="5559425"/>
            <a:ext cx="6140450" cy="83343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249AE470-D0B0-43A6-86B6-E8E2243ADD13}"/>
              </a:ext>
            </a:extLst>
          </p:cNvPr>
          <p:cNvSpPr>
            <a:spLocks noGrp="1" noChangeArrowheads="1"/>
          </p:cNvSpPr>
          <p:nvPr>
            <p:ph type="dt" sz="half" idx="10"/>
          </p:nvPr>
        </p:nvSpPr>
        <p:spPr>
          <a:ln/>
        </p:spPr>
        <p:txBody>
          <a:bodyPr/>
          <a:lstStyle>
            <a:lvl1pPr>
              <a:defRPr/>
            </a:lvl1pPr>
          </a:lstStyle>
          <a:p>
            <a:pPr>
              <a:defRPr/>
            </a:pPr>
            <a:fld id="{4BF0252B-79BC-42E5-9CB7-EDDE994392DF}" type="datetimeFigureOut">
              <a:rPr lang="en-GB"/>
              <a:pPr>
                <a:defRPr/>
              </a:pPr>
              <a:t>27/02/2024</a:t>
            </a:fld>
            <a:endParaRPr lang="en-GB"/>
          </a:p>
        </p:txBody>
      </p:sp>
      <p:sp>
        <p:nvSpPr>
          <p:cNvPr id="6" name="Rectangle 5">
            <a:extLst>
              <a:ext uri="{FF2B5EF4-FFF2-40B4-BE49-F238E27FC236}">
                <a16:creationId xmlns:a16="http://schemas.microsoft.com/office/drawing/2014/main" id="{5D1C135B-0CC5-4FD8-BF79-7540E8DBF10D}"/>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6">
            <a:extLst>
              <a:ext uri="{FF2B5EF4-FFF2-40B4-BE49-F238E27FC236}">
                <a16:creationId xmlns:a16="http://schemas.microsoft.com/office/drawing/2014/main" id="{09376F69-0D69-42F3-A6E7-E9F1A40A3E96}"/>
              </a:ext>
            </a:extLst>
          </p:cNvPr>
          <p:cNvSpPr>
            <a:spLocks noGrp="1" noChangeArrowheads="1"/>
          </p:cNvSpPr>
          <p:nvPr>
            <p:ph type="sldNum" sz="quarter" idx="12"/>
          </p:nvPr>
        </p:nvSpPr>
        <p:spPr>
          <a:ln/>
        </p:spPr>
        <p:txBody>
          <a:bodyPr/>
          <a:lstStyle>
            <a:lvl1pPr>
              <a:defRPr/>
            </a:lvl1pPr>
          </a:lstStyle>
          <a:p>
            <a:pPr>
              <a:defRPr/>
            </a:pPr>
            <a:fld id="{B28E814A-2BF8-42A6-AEFC-6D5243C98AFC}" type="slidenum">
              <a:rPr lang="en-US" altLang="en-US"/>
              <a:pPr>
                <a:defRPr/>
              </a:pPr>
              <a:t>‹#›</a:t>
            </a:fld>
            <a:endParaRPr lang="en-US" altLang="en-US"/>
          </a:p>
        </p:txBody>
      </p:sp>
    </p:spTree>
    <p:extLst>
      <p:ext uri="{BB962C8B-B14F-4D97-AF65-F5344CB8AC3E}">
        <p14:creationId xmlns:p14="http://schemas.microsoft.com/office/powerpoint/2010/main" val="829628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0027"/>
            </a:gs>
            <a:gs pos="50000">
              <a:srgbClr val="000044"/>
            </a:gs>
            <a:gs pos="100000">
              <a:srgbClr val="000027"/>
            </a:gs>
          </a:gsLst>
          <a:lin ang="5400000" scaled="1"/>
        </a:gra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15FD95D0-4690-4870-A17B-0506793E7DD8}"/>
              </a:ext>
            </a:extLst>
          </p:cNvPr>
          <p:cNvSpPr>
            <a:spLocks noGrp="1" noChangeArrowheads="1"/>
          </p:cNvSpPr>
          <p:nvPr>
            <p:ph type="title"/>
          </p:nvPr>
        </p:nvSpPr>
        <p:spPr bwMode="auto">
          <a:xfrm>
            <a:off x="119063" y="196850"/>
            <a:ext cx="10001250" cy="795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C482D031-E6FB-4D4E-90CB-A51E07258E98}"/>
              </a:ext>
            </a:extLst>
          </p:cNvPr>
          <p:cNvSpPr>
            <a:spLocks noGrp="1" noChangeArrowheads="1"/>
          </p:cNvSpPr>
          <p:nvPr>
            <p:ph type="body" idx="1"/>
          </p:nvPr>
        </p:nvSpPr>
        <p:spPr bwMode="auto">
          <a:xfrm>
            <a:off x="622300" y="1317625"/>
            <a:ext cx="8899525" cy="540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2835BB95-7DB1-4949-B983-9924F432430F}"/>
              </a:ext>
            </a:extLst>
          </p:cNvPr>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fld id="{F6273438-55D9-4AF6-84C6-3ACED129C1BB}" type="datetimeFigureOut">
              <a:rPr lang="en-GB"/>
              <a:pPr>
                <a:defRPr/>
              </a:pPr>
              <a:t>27/02/2024</a:t>
            </a:fld>
            <a:endParaRPr lang="en-GB"/>
          </a:p>
        </p:txBody>
      </p:sp>
      <p:sp>
        <p:nvSpPr>
          <p:cNvPr id="1029" name="Rectangle 5">
            <a:extLst>
              <a:ext uri="{FF2B5EF4-FFF2-40B4-BE49-F238E27FC236}">
                <a16:creationId xmlns:a16="http://schemas.microsoft.com/office/drawing/2014/main" id="{211BEDDD-C76B-4551-9895-0D32C968C0D6}"/>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GB"/>
          </a:p>
        </p:txBody>
      </p:sp>
      <p:sp>
        <p:nvSpPr>
          <p:cNvPr id="1030" name="Rectangle 6">
            <a:extLst>
              <a:ext uri="{FF2B5EF4-FFF2-40B4-BE49-F238E27FC236}">
                <a16:creationId xmlns:a16="http://schemas.microsoft.com/office/drawing/2014/main" id="{13D97A26-B316-4AE3-95D6-B7E66938F2AC}"/>
              </a:ext>
            </a:extLst>
          </p:cNvPr>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32A1928F-C6BC-4FC6-8A37-E383D41032D7}"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equitynotjustequality.co.uk/"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www.equalityhumanrights.com/sites/default/files/employercode.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ocial.desa.un.org/issues/disability/crpd/convention-on-the-rights-of-persons-with-disabilities-crpd" TargetMode="External"/><Relationship Id="rId5" Type="http://schemas.openxmlformats.org/officeDocument/2006/relationships/hyperlink" Target="https://equitynotjustequality.co.uk/" TargetMode="External"/><Relationship Id="rId4" Type="http://schemas.openxmlformats.org/officeDocument/2006/relationships/hyperlink" Target="https://www.hcpc-uk.org/standards/standards-of-proficiency/"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F8FBBB-7CDC-C548-15A6-34466FD38CD5}"/>
              </a:ext>
            </a:extLst>
          </p:cNvPr>
          <p:cNvSpPr>
            <a:spLocks noGrp="1"/>
          </p:cNvSpPr>
          <p:nvPr>
            <p:ph type="ctrTitle"/>
          </p:nvPr>
        </p:nvSpPr>
        <p:spPr>
          <a:xfrm>
            <a:off x="768349" y="1659767"/>
            <a:ext cx="8697913" cy="1728192"/>
          </a:xfrm>
        </p:spPr>
        <p:txBody>
          <a:bodyPr/>
          <a:lstStyle/>
          <a:p>
            <a:pPr>
              <a:spcBef>
                <a:spcPts val="1200"/>
              </a:spcBef>
              <a:spcAft>
                <a:spcPts val="1800"/>
              </a:spcAft>
            </a:pPr>
            <a:r>
              <a:rPr lang="en-US" sz="4000" dirty="0">
                <a:solidFill>
                  <a:srgbClr val="FFFF00"/>
                </a:solidFill>
              </a:rPr>
              <a:t>Resources to support VR practice </a:t>
            </a:r>
            <a:br>
              <a:rPr lang="en-US" sz="4000" dirty="0">
                <a:solidFill>
                  <a:srgbClr val="FFFF00"/>
                </a:solidFill>
              </a:rPr>
            </a:br>
            <a:r>
              <a:rPr lang="en-US" sz="4000" dirty="0">
                <a:solidFill>
                  <a:srgbClr val="FFFF00"/>
                </a:solidFill>
              </a:rPr>
              <a:t>in reducing disability discrimination</a:t>
            </a:r>
            <a:endParaRPr lang="en-GB" sz="4000" dirty="0">
              <a:solidFill>
                <a:srgbClr val="FFFF00"/>
              </a:solidFill>
            </a:endParaRPr>
          </a:p>
        </p:txBody>
      </p:sp>
      <p:sp>
        <p:nvSpPr>
          <p:cNvPr id="3" name="Content Placeholder 2">
            <a:extLst>
              <a:ext uri="{FF2B5EF4-FFF2-40B4-BE49-F238E27FC236}">
                <a16:creationId xmlns:a16="http://schemas.microsoft.com/office/drawing/2014/main" id="{AD5ABEC4-E70E-1AF0-6F03-1B5A88D0C94D}"/>
              </a:ext>
            </a:extLst>
          </p:cNvPr>
          <p:cNvSpPr>
            <a:spLocks noGrp="1"/>
          </p:cNvSpPr>
          <p:nvPr>
            <p:ph type="subTitle" idx="1"/>
          </p:nvPr>
        </p:nvSpPr>
        <p:spPr>
          <a:xfrm>
            <a:off x="800818" y="3482244"/>
            <a:ext cx="8697913" cy="2736304"/>
          </a:xfrm>
        </p:spPr>
        <p:txBody>
          <a:bodyPr/>
          <a:lstStyle/>
          <a:p>
            <a:pPr marL="0" indent="0">
              <a:spcBef>
                <a:spcPts val="1800"/>
              </a:spcBef>
              <a:buNone/>
            </a:pPr>
            <a:r>
              <a:rPr lang="en-US" sz="2800" dirty="0">
                <a:solidFill>
                  <a:schemeClr val="bg1"/>
                </a:solidFill>
              </a:rPr>
              <a:t>Dr. Andy Tyerman,</a:t>
            </a:r>
          </a:p>
          <a:p>
            <a:pPr marL="0" indent="0">
              <a:buNone/>
            </a:pPr>
            <a:r>
              <a:rPr lang="en-US" sz="2800" dirty="0">
                <a:solidFill>
                  <a:schemeClr val="bg1"/>
                </a:solidFill>
              </a:rPr>
              <a:t>Honorary Consultant Clinical Neuropsychologist</a:t>
            </a:r>
          </a:p>
          <a:p>
            <a:pPr marL="0" indent="0">
              <a:spcBef>
                <a:spcPts val="0"/>
              </a:spcBef>
              <a:buNone/>
            </a:pPr>
            <a:endParaRPr lang="en-US" sz="2800" dirty="0">
              <a:solidFill>
                <a:schemeClr val="bg1"/>
              </a:solidFill>
            </a:endParaRPr>
          </a:p>
          <a:p>
            <a:pPr marL="0" indent="0">
              <a:buNone/>
            </a:pPr>
            <a:r>
              <a:rPr lang="en-US" sz="2800" dirty="0">
                <a:solidFill>
                  <a:srgbClr val="9999FF"/>
                </a:solidFill>
              </a:rPr>
              <a:t>a.d.tyerman@gmail.com</a:t>
            </a:r>
          </a:p>
          <a:p>
            <a:pPr marL="0" indent="0">
              <a:buNone/>
            </a:pPr>
            <a:r>
              <a:rPr lang="en-US" sz="2800" dirty="0">
                <a:solidFill>
                  <a:schemeClr val="bg1"/>
                </a:solidFill>
              </a:rPr>
              <a:t>https://equitynotjustequality.co.uk</a:t>
            </a:r>
          </a:p>
          <a:p>
            <a:pPr marL="0" indent="0">
              <a:buNone/>
            </a:pPr>
            <a:endParaRPr lang="en-US" sz="2800" dirty="0">
              <a:solidFill>
                <a:schemeClr val="bg1"/>
              </a:solidFill>
            </a:endParaRPr>
          </a:p>
        </p:txBody>
      </p:sp>
      <p:sp>
        <p:nvSpPr>
          <p:cNvPr id="6" name="TextBox 5">
            <a:extLst>
              <a:ext uri="{FF2B5EF4-FFF2-40B4-BE49-F238E27FC236}">
                <a16:creationId xmlns:a16="http://schemas.microsoft.com/office/drawing/2014/main" id="{4D9DBC5A-ADA6-B20B-D5AB-D66455CDB3FA}"/>
              </a:ext>
            </a:extLst>
          </p:cNvPr>
          <p:cNvSpPr txBox="1"/>
          <p:nvPr/>
        </p:nvSpPr>
        <p:spPr>
          <a:xfrm>
            <a:off x="580802" y="598909"/>
            <a:ext cx="8697913" cy="954107"/>
          </a:xfrm>
          <a:prstGeom prst="rect">
            <a:avLst/>
          </a:prstGeom>
          <a:noFill/>
        </p:spPr>
        <p:txBody>
          <a:bodyPr wrap="square" rtlCol="0">
            <a:spAutoFit/>
          </a:bodyPr>
          <a:lstStyle/>
          <a:p>
            <a:pPr algn="ctr"/>
            <a:r>
              <a:rPr lang="en-GB" dirty="0">
                <a:solidFill>
                  <a:schemeClr val="bg1"/>
                </a:solidFill>
                <a:latin typeface="Lucida Handwriting" panose="03010101010101010101" pitchFamily="66" charset="0"/>
              </a:rPr>
              <a:t>  </a:t>
            </a:r>
            <a:r>
              <a:rPr lang="en-GB" i="1" dirty="0">
                <a:solidFill>
                  <a:schemeClr val="bg1"/>
                </a:solidFill>
                <a:latin typeface="Arial" panose="020B0604020202020204" pitchFamily="34" charset="0"/>
                <a:cs typeface="Arial" panose="020B0604020202020204" pitchFamily="34" charset="0"/>
              </a:rPr>
              <a:t>Vocational Rehabilitation Association</a:t>
            </a:r>
          </a:p>
          <a:p>
            <a:pPr algn="ctr"/>
            <a:r>
              <a:rPr lang="en-GB" i="1" dirty="0">
                <a:solidFill>
                  <a:schemeClr val="bg1"/>
                </a:solidFill>
                <a:latin typeface="Arial" panose="020B0604020202020204" pitchFamily="34" charset="0"/>
                <a:cs typeface="Arial" panose="020B0604020202020204" pitchFamily="34" charset="0"/>
              </a:rPr>
              <a:t>Webinar 08/02/24  </a:t>
            </a:r>
            <a:endParaRPr lang="en-GB" sz="3200" i="1" dirty="0">
              <a:solidFill>
                <a:srgbClr val="9999F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186650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570465-1977-605A-6F93-8A37E1837AA2}"/>
              </a:ext>
            </a:extLst>
          </p:cNvPr>
          <p:cNvSpPr>
            <a:spLocks noGrp="1"/>
          </p:cNvSpPr>
          <p:nvPr>
            <p:ph type="title"/>
          </p:nvPr>
        </p:nvSpPr>
        <p:spPr>
          <a:xfrm>
            <a:off x="0" y="670917"/>
            <a:ext cx="10001250" cy="795338"/>
          </a:xfrm>
        </p:spPr>
        <p:txBody>
          <a:bodyPr/>
          <a:lstStyle/>
          <a:p>
            <a:r>
              <a:rPr lang="en-GB" sz="3600" dirty="0">
                <a:solidFill>
                  <a:srgbClr val="FFFF00"/>
                </a:solidFill>
              </a:rPr>
              <a:t>HCPC Revised Standards of Proficiency</a:t>
            </a:r>
          </a:p>
        </p:txBody>
      </p:sp>
      <p:sp>
        <p:nvSpPr>
          <p:cNvPr id="3" name="Content Placeholder 2">
            <a:extLst>
              <a:ext uri="{FF2B5EF4-FFF2-40B4-BE49-F238E27FC236}">
                <a16:creationId xmlns:a16="http://schemas.microsoft.com/office/drawing/2014/main" id="{017BD784-6326-E3B6-B06F-15CD2D069174}"/>
              </a:ext>
            </a:extLst>
          </p:cNvPr>
          <p:cNvSpPr>
            <a:spLocks noGrp="1"/>
          </p:cNvSpPr>
          <p:nvPr>
            <p:ph idx="1"/>
          </p:nvPr>
        </p:nvSpPr>
        <p:spPr>
          <a:xfrm>
            <a:off x="824161" y="1607021"/>
            <a:ext cx="8352928" cy="5112568"/>
          </a:xfrm>
        </p:spPr>
        <p:txBody>
          <a:bodyPr/>
          <a:lstStyle/>
          <a:p>
            <a:pPr marL="0" indent="0">
              <a:buClr>
                <a:srgbClr val="9999FF"/>
              </a:buClr>
              <a:buNone/>
            </a:pPr>
            <a:r>
              <a:rPr lang="en-US" sz="2800" dirty="0">
                <a:solidFill>
                  <a:schemeClr val="accent3"/>
                </a:solidFill>
                <a:latin typeface="Arial" panose="020B0604020202020204" pitchFamily="34" charset="0"/>
                <a:cs typeface="Arial" panose="020B0604020202020204" pitchFamily="34" charset="0"/>
              </a:rPr>
              <a:t>Under revised EDI section (5.0) registrants must:   </a:t>
            </a:r>
          </a:p>
          <a:p>
            <a:pPr marL="0" indent="-540000">
              <a:spcBef>
                <a:spcPts val="1200"/>
              </a:spcBef>
              <a:buClr>
                <a:srgbClr val="9999FF"/>
              </a:buClr>
              <a:buNone/>
            </a:pPr>
            <a:r>
              <a:rPr lang="en-US" sz="2400" dirty="0">
                <a:solidFill>
                  <a:srgbClr val="FFFF00"/>
                </a:solidFill>
                <a:latin typeface="Arial" panose="020B0604020202020204" pitchFamily="34" charset="0"/>
                <a:cs typeface="Arial" panose="020B0604020202020204" pitchFamily="34" charset="0"/>
              </a:rPr>
              <a:t>5.0</a:t>
            </a:r>
            <a:r>
              <a:rPr lang="en-US" sz="2400" dirty="0">
                <a:solidFill>
                  <a:srgbClr val="9999FF"/>
                </a:solidFill>
                <a:latin typeface="Arial" panose="020B0604020202020204" pitchFamily="34" charset="0"/>
                <a:cs typeface="Arial" panose="020B0604020202020204" pitchFamily="34" charset="0"/>
              </a:rPr>
              <a:t>  </a:t>
            </a:r>
            <a:r>
              <a:rPr lang="en-US" sz="2400" dirty="0" err="1">
                <a:solidFill>
                  <a:schemeClr val="bg1"/>
                </a:solidFill>
                <a:latin typeface="Arial" panose="020B0604020202020204" pitchFamily="34" charset="0"/>
                <a:cs typeface="Arial" panose="020B0604020202020204" pitchFamily="34" charset="0"/>
              </a:rPr>
              <a:t>recognise</a:t>
            </a:r>
            <a:r>
              <a:rPr lang="en-US" sz="2400" dirty="0">
                <a:solidFill>
                  <a:schemeClr val="bg1"/>
                </a:solidFill>
                <a:latin typeface="Arial" panose="020B0604020202020204" pitchFamily="34" charset="0"/>
                <a:cs typeface="Arial" panose="020B0604020202020204" pitchFamily="34" charset="0"/>
              </a:rPr>
              <a:t> the impact of culture, equality and diversity on practice and </a:t>
            </a:r>
            <a:r>
              <a:rPr lang="en-US" sz="2400" dirty="0" err="1">
                <a:solidFill>
                  <a:srgbClr val="9999FF"/>
                </a:solidFill>
                <a:latin typeface="Arial" panose="020B0604020202020204" pitchFamily="34" charset="0"/>
                <a:cs typeface="Arial" panose="020B0604020202020204" pitchFamily="34" charset="0"/>
              </a:rPr>
              <a:t>practise</a:t>
            </a:r>
            <a:r>
              <a:rPr lang="en-US" sz="2400" dirty="0">
                <a:solidFill>
                  <a:srgbClr val="9999FF"/>
                </a:solidFill>
                <a:latin typeface="Arial" panose="020B0604020202020204" pitchFamily="34" charset="0"/>
                <a:cs typeface="Arial" panose="020B0604020202020204" pitchFamily="34" charset="0"/>
              </a:rPr>
              <a:t> in a non-discriminatory and inclusive manner.</a:t>
            </a:r>
          </a:p>
          <a:p>
            <a:pPr marL="0" indent="-540000">
              <a:spcBef>
                <a:spcPts val="1200"/>
              </a:spcBef>
              <a:buClr>
                <a:srgbClr val="9999FF"/>
              </a:buClr>
              <a:buNone/>
            </a:pPr>
            <a:r>
              <a:rPr lang="en-US" sz="2400" dirty="0">
                <a:solidFill>
                  <a:srgbClr val="FFFF00"/>
                </a:solidFill>
                <a:latin typeface="Arial" panose="020B0604020202020204" pitchFamily="34" charset="0"/>
                <a:cs typeface="Arial" panose="020B0604020202020204" pitchFamily="34" charset="0"/>
              </a:rPr>
              <a:t>5.1 </a:t>
            </a:r>
            <a:r>
              <a:rPr lang="en-US" sz="2400" dirty="0">
                <a:solidFill>
                  <a:srgbClr val="9999FF"/>
                </a:solidFill>
                <a:latin typeface="Arial" panose="020B0604020202020204" pitchFamily="34" charset="0"/>
                <a:cs typeface="Arial" panose="020B0604020202020204" pitchFamily="34" charset="0"/>
              </a:rPr>
              <a:t> respond appropriately to the needs of all different groups and individuals in practice, </a:t>
            </a:r>
            <a:r>
              <a:rPr lang="en-US" sz="2400" dirty="0" err="1">
                <a:solidFill>
                  <a:schemeClr val="accent3"/>
                </a:solidFill>
                <a:latin typeface="Arial" panose="020B0604020202020204" pitchFamily="34" charset="0"/>
                <a:cs typeface="Arial" panose="020B0604020202020204" pitchFamily="34" charset="0"/>
              </a:rPr>
              <a:t>recognising</a:t>
            </a:r>
            <a:r>
              <a:rPr lang="en-US" sz="2400" dirty="0">
                <a:solidFill>
                  <a:schemeClr val="accent3"/>
                </a:solidFill>
                <a:latin typeface="Arial" panose="020B0604020202020204" pitchFamily="34" charset="0"/>
                <a:cs typeface="Arial" panose="020B0604020202020204" pitchFamily="34" charset="0"/>
              </a:rPr>
              <a:t> this can be affected by difference of any kind including, but not limited to, protected characteristics, intersectional experiences and cultural differences.</a:t>
            </a:r>
          </a:p>
          <a:p>
            <a:pPr marL="0" indent="-540000">
              <a:spcBef>
                <a:spcPts val="1200"/>
              </a:spcBef>
              <a:buClr>
                <a:srgbClr val="9999FF"/>
              </a:buClr>
              <a:buNone/>
            </a:pPr>
            <a:r>
              <a:rPr lang="en-US" sz="2400" dirty="0">
                <a:solidFill>
                  <a:srgbClr val="FFFF00"/>
                </a:solidFill>
                <a:latin typeface="Arial" panose="020B0604020202020204" pitchFamily="34" charset="0"/>
                <a:cs typeface="Arial" panose="020B0604020202020204" pitchFamily="34" charset="0"/>
              </a:rPr>
              <a:t>5.2  </a:t>
            </a:r>
            <a:r>
              <a:rPr lang="en-US" sz="2400" dirty="0">
                <a:solidFill>
                  <a:srgbClr val="9999FF"/>
                </a:solidFill>
                <a:latin typeface="Arial" panose="020B0604020202020204" pitchFamily="34" charset="0"/>
                <a:cs typeface="Arial" panose="020B0604020202020204" pitchFamily="34" charset="0"/>
              </a:rPr>
              <a:t>understand equality legislation and apply it to practice.</a:t>
            </a:r>
          </a:p>
          <a:p>
            <a:pPr marL="0" indent="-180000" algn="r">
              <a:spcBef>
                <a:spcPts val="2400"/>
              </a:spcBef>
              <a:buClr>
                <a:srgbClr val="9999FF"/>
              </a:buClr>
              <a:buNone/>
            </a:pPr>
            <a:r>
              <a:rPr lang="en-US" sz="2400" b="1" dirty="0">
                <a:solidFill>
                  <a:schemeClr val="accent3"/>
                </a:solidFill>
                <a:latin typeface="Arial" panose="020B0604020202020204" pitchFamily="34" charset="0"/>
                <a:cs typeface="Arial" panose="020B0604020202020204" pitchFamily="34" charset="0"/>
              </a:rPr>
              <a:t> </a:t>
            </a:r>
            <a:r>
              <a:rPr lang="en-US" sz="2400" dirty="0">
                <a:solidFill>
                  <a:srgbClr val="FFFF00"/>
                </a:solidFill>
                <a:latin typeface="Arial" panose="020B0604020202020204" pitchFamily="34" charset="0"/>
                <a:cs typeface="Arial" panose="020B0604020202020204" pitchFamily="34" charset="0"/>
              </a:rPr>
              <a:t>…. HCPC  </a:t>
            </a:r>
            <a:r>
              <a:rPr lang="en-US" sz="2400" dirty="0" err="1">
                <a:solidFill>
                  <a:srgbClr val="FFFF00"/>
                </a:solidFill>
                <a:latin typeface="Arial" panose="020B0604020202020204" pitchFamily="34" charset="0"/>
                <a:cs typeface="Arial" panose="020B0604020202020204" pitchFamily="34" charset="0"/>
              </a:rPr>
              <a:t>SoP</a:t>
            </a:r>
            <a:endParaRPr lang="en-US" sz="2400" dirty="0">
              <a:solidFill>
                <a:srgbClr val="FFFF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877038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17BD784-6326-E3B6-B06F-15CD2D069174}"/>
              </a:ext>
            </a:extLst>
          </p:cNvPr>
          <p:cNvSpPr>
            <a:spLocks noGrp="1"/>
          </p:cNvSpPr>
          <p:nvPr>
            <p:ph idx="1"/>
          </p:nvPr>
        </p:nvSpPr>
        <p:spPr>
          <a:xfrm>
            <a:off x="868834" y="742925"/>
            <a:ext cx="8712968" cy="5904656"/>
          </a:xfrm>
        </p:spPr>
        <p:txBody>
          <a:bodyPr/>
          <a:lstStyle/>
          <a:p>
            <a:pPr marL="0" indent="0">
              <a:spcBef>
                <a:spcPts val="1800"/>
              </a:spcBef>
              <a:spcAft>
                <a:spcPts val="1200"/>
              </a:spcAft>
              <a:buClr>
                <a:srgbClr val="9999FF"/>
              </a:buClr>
              <a:buNone/>
            </a:pPr>
            <a:r>
              <a:rPr lang="en-US" sz="2800" b="1" dirty="0">
                <a:solidFill>
                  <a:srgbClr val="FFFF00"/>
                </a:solidFill>
                <a:latin typeface="Arial" panose="020B0604020202020204" pitchFamily="34" charset="0"/>
                <a:cs typeface="Arial" panose="020B0604020202020204" pitchFamily="34" charset="0"/>
              </a:rPr>
              <a:t>…. </a:t>
            </a:r>
            <a:r>
              <a:rPr lang="en-US" sz="2800" dirty="0">
                <a:solidFill>
                  <a:srgbClr val="FFFF00"/>
                </a:solidFill>
                <a:latin typeface="Arial" panose="020B0604020202020204" pitchFamily="34" charset="0"/>
                <a:cs typeface="Arial" panose="020B0604020202020204" pitchFamily="34" charset="0"/>
              </a:rPr>
              <a:t>HCPC Registrants must:</a:t>
            </a:r>
          </a:p>
          <a:p>
            <a:pPr marL="0" indent="0">
              <a:spcBef>
                <a:spcPts val="600"/>
              </a:spcBef>
              <a:spcAft>
                <a:spcPts val="1200"/>
              </a:spcAft>
              <a:buClr>
                <a:srgbClr val="9999FF"/>
              </a:buClr>
              <a:buNone/>
            </a:pPr>
            <a:r>
              <a:rPr lang="en-US" sz="2400" dirty="0">
                <a:solidFill>
                  <a:srgbClr val="FFFF00"/>
                </a:solidFill>
                <a:latin typeface="Arial" panose="020B0604020202020204" pitchFamily="34" charset="0"/>
                <a:cs typeface="Arial" panose="020B0604020202020204" pitchFamily="34" charset="0"/>
              </a:rPr>
              <a:t>5.3  </a:t>
            </a:r>
            <a:r>
              <a:rPr lang="en-US" sz="2400" dirty="0" err="1">
                <a:solidFill>
                  <a:schemeClr val="bg1"/>
                </a:solidFill>
                <a:latin typeface="Arial" panose="020B0604020202020204" pitchFamily="34" charset="0"/>
                <a:cs typeface="Arial" panose="020B0604020202020204" pitchFamily="34" charset="0"/>
              </a:rPr>
              <a:t>reco</a:t>
            </a:r>
            <a:r>
              <a:rPr lang="en-US" sz="2400" dirty="0" err="1">
                <a:solidFill>
                  <a:schemeClr val="accent3"/>
                </a:solidFill>
                <a:latin typeface="Arial" panose="020B0604020202020204" pitchFamily="34" charset="0"/>
                <a:cs typeface="Arial" panose="020B0604020202020204" pitchFamily="34" charset="0"/>
              </a:rPr>
              <a:t>gnise</a:t>
            </a:r>
            <a:r>
              <a:rPr lang="en-US" sz="2400" dirty="0">
                <a:solidFill>
                  <a:schemeClr val="accent3"/>
                </a:solidFill>
                <a:latin typeface="Arial" panose="020B0604020202020204" pitchFamily="34" charset="0"/>
                <a:cs typeface="Arial" panose="020B0604020202020204" pitchFamily="34" charset="0"/>
              </a:rPr>
              <a:t> the potential impact of their own values, beliefs and personal biases (which may be unconscious) on practice &amp; take personal action to ensure all service users/carers are treated appropriately with respect and dignity</a:t>
            </a:r>
          </a:p>
          <a:p>
            <a:pPr marL="0" indent="0">
              <a:spcBef>
                <a:spcPts val="600"/>
              </a:spcBef>
              <a:buClr>
                <a:srgbClr val="9999FF"/>
              </a:buClr>
              <a:buNone/>
            </a:pPr>
            <a:r>
              <a:rPr lang="en-US" sz="2400" dirty="0">
                <a:solidFill>
                  <a:srgbClr val="FFFF00"/>
                </a:solidFill>
                <a:latin typeface="Arial" panose="020B0604020202020204" pitchFamily="34" charset="0"/>
                <a:cs typeface="Arial" panose="020B0604020202020204" pitchFamily="34" charset="0"/>
              </a:rPr>
              <a:t>5.4 </a:t>
            </a:r>
            <a:r>
              <a:rPr lang="en-US" sz="2400" dirty="0">
                <a:solidFill>
                  <a:srgbClr val="9999FF"/>
                </a:solidFill>
                <a:latin typeface="Arial" panose="020B0604020202020204" pitchFamily="34" charset="0"/>
                <a:cs typeface="Arial" panose="020B0604020202020204" pitchFamily="34" charset="0"/>
              </a:rPr>
              <a:t> understand the duty to make reasonable adjustments in practice and be able to make and support reasonable adjustments in their and others’ practice</a:t>
            </a:r>
          </a:p>
          <a:p>
            <a:pPr marL="0" indent="0">
              <a:spcBef>
                <a:spcPts val="1200"/>
              </a:spcBef>
              <a:buClr>
                <a:srgbClr val="9999FF"/>
              </a:buClr>
              <a:buNone/>
            </a:pPr>
            <a:r>
              <a:rPr lang="en-US" sz="2400" dirty="0">
                <a:solidFill>
                  <a:srgbClr val="FFFF00"/>
                </a:solidFill>
                <a:latin typeface="Arial" panose="020B0604020202020204" pitchFamily="34" charset="0"/>
                <a:cs typeface="Arial" panose="020B0604020202020204" pitchFamily="34" charset="0"/>
              </a:rPr>
              <a:t>5.5 </a:t>
            </a:r>
            <a:r>
              <a:rPr lang="en-US" sz="2400" dirty="0">
                <a:solidFill>
                  <a:schemeClr val="accent3"/>
                </a:solidFill>
                <a:latin typeface="Arial" panose="020B0604020202020204" pitchFamily="34" charset="0"/>
                <a:cs typeface="Arial" panose="020B0604020202020204" pitchFamily="34" charset="0"/>
              </a:rPr>
              <a:t> </a:t>
            </a:r>
            <a:r>
              <a:rPr lang="en-US" sz="2400" dirty="0" err="1">
                <a:solidFill>
                  <a:schemeClr val="accent3"/>
                </a:solidFill>
                <a:latin typeface="Arial" panose="020B0604020202020204" pitchFamily="34" charset="0"/>
                <a:cs typeface="Arial" panose="020B0604020202020204" pitchFamily="34" charset="0"/>
              </a:rPr>
              <a:t>recognise</a:t>
            </a:r>
            <a:r>
              <a:rPr lang="en-US" sz="2400" dirty="0">
                <a:solidFill>
                  <a:schemeClr val="accent3"/>
                </a:solidFill>
                <a:latin typeface="Arial" panose="020B0604020202020204" pitchFamily="34" charset="0"/>
                <a:cs typeface="Arial" panose="020B0604020202020204" pitchFamily="34" charset="0"/>
              </a:rPr>
              <a:t> the characteristics and consequences of barriers to inclusion, including for socially isolated groups</a:t>
            </a:r>
          </a:p>
          <a:p>
            <a:pPr marL="0" indent="0">
              <a:spcBef>
                <a:spcPts val="1200"/>
              </a:spcBef>
              <a:buClr>
                <a:srgbClr val="9999FF"/>
              </a:buClr>
              <a:buNone/>
            </a:pPr>
            <a:r>
              <a:rPr lang="en-US" sz="2400" dirty="0">
                <a:solidFill>
                  <a:srgbClr val="FFFF00"/>
                </a:solidFill>
                <a:latin typeface="Arial" panose="020B0604020202020204" pitchFamily="34" charset="0"/>
                <a:cs typeface="Arial" panose="020B0604020202020204" pitchFamily="34" charset="0"/>
              </a:rPr>
              <a:t>5.6  </a:t>
            </a:r>
            <a:r>
              <a:rPr lang="en-US" sz="2400" dirty="0">
                <a:solidFill>
                  <a:srgbClr val="9999FF"/>
                </a:solidFill>
                <a:latin typeface="Arial" panose="020B0604020202020204" pitchFamily="34" charset="0"/>
                <a:cs typeface="Arial" panose="020B0604020202020204" pitchFamily="34" charset="0"/>
              </a:rPr>
              <a:t>actively challenge these barriers, supporting the implementation of change wherever possible</a:t>
            </a:r>
          </a:p>
          <a:p>
            <a:pPr marL="0" indent="0" algn="r">
              <a:spcBef>
                <a:spcPts val="0"/>
              </a:spcBef>
              <a:buClr>
                <a:srgbClr val="9999FF"/>
              </a:buClr>
              <a:buNone/>
            </a:pPr>
            <a:r>
              <a:rPr lang="en-US" sz="2400" b="1" dirty="0">
                <a:solidFill>
                  <a:schemeClr val="accent3"/>
                </a:solidFill>
                <a:latin typeface="Arial" panose="020B0604020202020204" pitchFamily="34" charset="0"/>
                <a:cs typeface="Arial" panose="020B0604020202020204" pitchFamily="34" charset="0"/>
              </a:rPr>
              <a:t> </a:t>
            </a:r>
            <a:r>
              <a:rPr lang="en-US" sz="2400" dirty="0">
                <a:solidFill>
                  <a:srgbClr val="FFFF00"/>
                </a:solidFill>
                <a:latin typeface="Arial" panose="020B0604020202020204" pitchFamily="34" charset="0"/>
                <a:cs typeface="Arial" panose="020B0604020202020204" pitchFamily="34" charset="0"/>
              </a:rPr>
              <a:t>…. HCPC  </a:t>
            </a:r>
            <a:r>
              <a:rPr lang="en-US" sz="2400" dirty="0" err="1">
                <a:solidFill>
                  <a:srgbClr val="FFFF00"/>
                </a:solidFill>
                <a:latin typeface="Arial" panose="020B0604020202020204" pitchFamily="34" charset="0"/>
                <a:cs typeface="Arial" panose="020B0604020202020204" pitchFamily="34" charset="0"/>
              </a:rPr>
              <a:t>SoP</a:t>
            </a:r>
            <a:endParaRPr lang="en-US" sz="2400" dirty="0">
              <a:solidFill>
                <a:srgbClr val="FFFF00"/>
              </a:solidFill>
              <a:latin typeface="Arial" panose="020B0604020202020204" pitchFamily="34" charset="0"/>
              <a:cs typeface="Arial" panose="020B0604020202020204" pitchFamily="34" charset="0"/>
            </a:endParaRPr>
          </a:p>
          <a:p>
            <a:pPr marL="0" indent="0">
              <a:spcBef>
                <a:spcPts val="1200"/>
              </a:spcBef>
              <a:buClr>
                <a:srgbClr val="9999FF"/>
              </a:buClr>
              <a:buNone/>
            </a:pPr>
            <a:endParaRPr lang="en-US" sz="2400" b="1" dirty="0">
              <a:solidFill>
                <a:schemeClr val="accent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138881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570465-1977-605A-6F93-8A37E1837AA2}"/>
              </a:ext>
            </a:extLst>
          </p:cNvPr>
          <p:cNvSpPr>
            <a:spLocks noGrp="1"/>
          </p:cNvSpPr>
          <p:nvPr>
            <p:ph type="title"/>
          </p:nvPr>
        </p:nvSpPr>
        <p:spPr>
          <a:xfrm>
            <a:off x="667544" y="674662"/>
            <a:ext cx="9450388" cy="720080"/>
          </a:xfrm>
        </p:spPr>
        <p:txBody>
          <a:bodyPr/>
          <a:lstStyle/>
          <a:p>
            <a:pPr algn="l"/>
            <a:r>
              <a:rPr lang="en-GB" sz="2800" dirty="0">
                <a:solidFill>
                  <a:srgbClr val="FFFF00"/>
                </a:solidFill>
              </a:rPr>
              <a:t>…HCPC Registrants must:</a:t>
            </a:r>
          </a:p>
        </p:txBody>
      </p:sp>
      <p:sp>
        <p:nvSpPr>
          <p:cNvPr id="3" name="Content Placeholder 2">
            <a:extLst>
              <a:ext uri="{FF2B5EF4-FFF2-40B4-BE49-F238E27FC236}">
                <a16:creationId xmlns:a16="http://schemas.microsoft.com/office/drawing/2014/main" id="{017BD784-6326-E3B6-B06F-15CD2D069174}"/>
              </a:ext>
            </a:extLst>
          </p:cNvPr>
          <p:cNvSpPr>
            <a:spLocks noGrp="1"/>
          </p:cNvSpPr>
          <p:nvPr>
            <p:ph idx="1"/>
          </p:nvPr>
        </p:nvSpPr>
        <p:spPr>
          <a:xfrm>
            <a:off x="667543" y="1535013"/>
            <a:ext cx="8899525" cy="4605262"/>
          </a:xfrm>
        </p:spPr>
        <p:txBody>
          <a:bodyPr/>
          <a:lstStyle/>
          <a:p>
            <a:pPr marL="0" indent="0">
              <a:spcBef>
                <a:spcPts val="1200"/>
              </a:spcBef>
              <a:buClr>
                <a:srgbClr val="9999FF"/>
              </a:buClr>
              <a:buNone/>
            </a:pPr>
            <a:r>
              <a:rPr lang="en-US" sz="2400" dirty="0">
                <a:solidFill>
                  <a:srgbClr val="FFFF00"/>
                </a:solidFill>
                <a:latin typeface="Arial" panose="020B0604020202020204" pitchFamily="34" charset="0"/>
                <a:cs typeface="Arial" panose="020B0604020202020204" pitchFamily="34" charset="0"/>
              </a:rPr>
              <a:t>5.7  </a:t>
            </a:r>
            <a:r>
              <a:rPr lang="en-US" sz="2400" dirty="0" err="1">
                <a:solidFill>
                  <a:schemeClr val="bg1"/>
                </a:solidFill>
                <a:latin typeface="Arial" panose="020B0604020202020204" pitchFamily="34" charset="0"/>
                <a:cs typeface="Arial" panose="020B0604020202020204" pitchFamily="34" charset="0"/>
              </a:rPr>
              <a:t>recognise</a:t>
            </a:r>
            <a:r>
              <a:rPr lang="en-US" sz="2400" dirty="0">
                <a:solidFill>
                  <a:schemeClr val="bg1"/>
                </a:solidFill>
                <a:latin typeface="Arial" panose="020B0604020202020204" pitchFamily="34" charset="0"/>
                <a:cs typeface="Arial" panose="020B0604020202020204" pitchFamily="34" charset="0"/>
              </a:rPr>
              <a:t> that regard to </a:t>
            </a:r>
            <a:r>
              <a:rPr lang="en-US" sz="2400" dirty="0">
                <a:solidFill>
                  <a:srgbClr val="9999FF"/>
                </a:solidFill>
                <a:latin typeface="Arial" panose="020B0604020202020204" pitchFamily="34" charset="0"/>
                <a:cs typeface="Arial" panose="020B0604020202020204" pitchFamily="34" charset="0"/>
              </a:rPr>
              <a:t>equality, diversity and inclusion needs to be embedded in the application of all HCPC standards, across all areas of practice</a:t>
            </a:r>
          </a:p>
          <a:p>
            <a:pPr marL="0" indent="0">
              <a:spcBef>
                <a:spcPts val="1800"/>
              </a:spcBef>
              <a:buClr>
                <a:srgbClr val="9999FF"/>
              </a:buClr>
              <a:buNone/>
            </a:pPr>
            <a:r>
              <a:rPr lang="en-US" sz="2400" dirty="0">
                <a:solidFill>
                  <a:srgbClr val="FFFF00"/>
                </a:solidFill>
                <a:latin typeface="Arial" panose="020B0604020202020204" pitchFamily="34" charset="0"/>
                <a:cs typeface="Arial" panose="020B0604020202020204" pitchFamily="34" charset="0"/>
              </a:rPr>
              <a:t>5.8</a:t>
            </a:r>
            <a:r>
              <a:rPr lang="en-US" sz="2400" dirty="0">
                <a:solidFill>
                  <a:srgbClr val="9999FF"/>
                </a:solidFill>
                <a:latin typeface="Arial" panose="020B0604020202020204" pitchFamily="34" charset="0"/>
                <a:cs typeface="Arial" panose="020B0604020202020204" pitchFamily="34" charset="0"/>
              </a:rPr>
              <a:t>  understand the impact of differences of any kind</a:t>
            </a:r>
            <a:r>
              <a:rPr lang="en-US" sz="2400" dirty="0">
                <a:solidFill>
                  <a:schemeClr val="accent3"/>
                </a:solidFill>
                <a:latin typeface="Arial" panose="020B0604020202020204" pitchFamily="34" charset="0"/>
                <a:cs typeface="Arial" panose="020B0604020202020204" pitchFamily="34" charset="0"/>
              </a:rPr>
              <a:t>, including, but not limited to, the protected characteristics , intersectional experiences and cultural differences, </a:t>
            </a:r>
            <a:r>
              <a:rPr lang="en-US" sz="2400" dirty="0">
                <a:solidFill>
                  <a:srgbClr val="9999FF"/>
                </a:solidFill>
                <a:latin typeface="Arial" panose="020B0604020202020204" pitchFamily="34" charset="0"/>
                <a:cs typeface="Arial" panose="020B0604020202020204" pitchFamily="34" charset="0"/>
              </a:rPr>
              <a:t>on psychological wellbeing or </a:t>
            </a:r>
            <a:r>
              <a:rPr lang="en-US" sz="2400" dirty="0" err="1">
                <a:solidFill>
                  <a:srgbClr val="9999FF"/>
                </a:solidFill>
                <a:latin typeface="Arial" panose="020B0604020202020204" pitchFamily="34" charset="0"/>
                <a:cs typeface="Arial" panose="020B0604020202020204" pitchFamily="34" charset="0"/>
              </a:rPr>
              <a:t>behaviour</a:t>
            </a:r>
            <a:r>
              <a:rPr lang="en-US" sz="2400" dirty="0">
                <a:solidFill>
                  <a:srgbClr val="9999FF"/>
                </a:solidFill>
                <a:latin typeface="Arial" panose="020B0604020202020204" pitchFamily="34" charset="0"/>
                <a:cs typeface="Arial" panose="020B0604020202020204" pitchFamily="34" charset="0"/>
              </a:rPr>
              <a:t> </a:t>
            </a:r>
            <a:r>
              <a:rPr lang="en-US" sz="2400" dirty="0">
                <a:solidFill>
                  <a:schemeClr val="bg1"/>
                </a:solidFill>
                <a:latin typeface="Arial" panose="020B0604020202020204" pitchFamily="34" charset="0"/>
                <a:cs typeface="Arial" panose="020B0604020202020204" pitchFamily="34" charset="0"/>
              </a:rPr>
              <a:t>including how these differences may result in </a:t>
            </a:r>
            <a:r>
              <a:rPr lang="en-US" sz="2400" dirty="0">
                <a:solidFill>
                  <a:srgbClr val="9999FF"/>
                </a:solidFill>
                <a:latin typeface="Arial" panose="020B0604020202020204" pitchFamily="34" charset="0"/>
                <a:cs typeface="Arial" panose="020B0604020202020204" pitchFamily="34" charset="0"/>
              </a:rPr>
              <a:t>experiences of </a:t>
            </a:r>
            <a:r>
              <a:rPr lang="en-US" sz="2400" dirty="0" err="1">
                <a:solidFill>
                  <a:srgbClr val="9999FF"/>
                </a:solidFill>
                <a:latin typeface="Arial" panose="020B0604020202020204" pitchFamily="34" charset="0"/>
                <a:cs typeface="Arial" panose="020B0604020202020204" pitchFamily="34" charset="0"/>
              </a:rPr>
              <a:t>marginalisation</a:t>
            </a:r>
            <a:endParaRPr lang="en-US" sz="2400" dirty="0">
              <a:solidFill>
                <a:srgbClr val="9999FF"/>
              </a:solidFill>
              <a:latin typeface="Arial" panose="020B0604020202020204" pitchFamily="34" charset="0"/>
              <a:cs typeface="Arial" panose="020B0604020202020204" pitchFamily="34" charset="0"/>
            </a:endParaRPr>
          </a:p>
          <a:p>
            <a:pPr marL="0" indent="0">
              <a:spcBef>
                <a:spcPts val="1800"/>
              </a:spcBef>
              <a:buClr>
                <a:srgbClr val="9999FF"/>
              </a:buClr>
              <a:buNone/>
            </a:pPr>
            <a:r>
              <a:rPr lang="en-US" sz="2400" dirty="0">
                <a:solidFill>
                  <a:srgbClr val="FFFF00"/>
                </a:solidFill>
                <a:latin typeface="Arial" panose="020B0604020202020204" pitchFamily="34" charset="0"/>
                <a:cs typeface="Arial" panose="020B0604020202020204" pitchFamily="34" charset="0"/>
              </a:rPr>
              <a:t>5.9  </a:t>
            </a:r>
            <a:r>
              <a:rPr lang="en-US" sz="2400" dirty="0">
                <a:solidFill>
                  <a:schemeClr val="accent3"/>
                </a:solidFill>
                <a:latin typeface="Arial" panose="020B0604020202020204" pitchFamily="34" charset="0"/>
                <a:cs typeface="Arial" panose="020B0604020202020204" pitchFamily="34" charset="0"/>
              </a:rPr>
              <a:t>understand the requirement to adapt practice to meet the needs of different groups and individuals</a:t>
            </a:r>
          </a:p>
          <a:p>
            <a:pPr marL="0" indent="0">
              <a:buClr>
                <a:srgbClr val="9999FF"/>
              </a:buClr>
              <a:buNone/>
            </a:pPr>
            <a:endParaRPr lang="en-US" sz="2400" dirty="0">
              <a:solidFill>
                <a:schemeClr val="accent3"/>
              </a:solidFill>
              <a:latin typeface="Arial" panose="020B0604020202020204" pitchFamily="34" charset="0"/>
              <a:cs typeface="Arial" panose="020B0604020202020204" pitchFamily="34" charset="0"/>
            </a:endParaRPr>
          </a:p>
          <a:p>
            <a:pPr marL="0" indent="0">
              <a:buClr>
                <a:srgbClr val="9999FF"/>
              </a:buClr>
              <a:buNone/>
            </a:pPr>
            <a:endParaRPr lang="en-US" sz="2400" b="1" dirty="0">
              <a:solidFill>
                <a:schemeClr val="accent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898656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301C68-9876-38D7-4FB1-F2843E65B350}"/>
              </a:ext>
            </a:extLst>
          </p:cNvPr>
          <p:cNvSpPr>
            <a:spLocks noGrp="1"/>
          </p:cNvSpPr>
          <p:nvPr>
            <p:ph type="title"/>
          </p:nvPr>
        </p:nvSpPr>
        <p:spPr>
          <a:xfrm>
            <a:off x="116681" y="595659"/>
            <a:ext cx="10001250" cy="795338"/>
          </a:xfrm>
        </p:spPr>
        <p:txBody>
          <a:bodyPr/>
          <a:lstStyle/>
          <a:p>
            <a:r>
              <a:rPr lang="en-GB" sz="3200" dirty="0">
                <a:solidFill>
                  <a:srgbClr val="FFFF00"/>
                </a:solidFill>
              </a:rPr>
              <a:t>HCPC  </a:t>
            </a:r>
            <a:r>
              <a:rPr lang="en-GB" sz="3200" dirty="0" err="1">
                <a:solidFill>
                  <a:srgbClr val="FFFF00"/>
                </a:solidFill>
              </a:rPr>
              <a:t>SoP</a:t>
            </a:r>
            <a:r>
              <a:rPr lang="en-GB" sz="3200" dirty="0">
                <a:solidFill>
                  <a:srgbClr val="FFFF00"/>
                </a:solidFill>
              </a:rPr>
              <a:t>   Expectations of Registrants:</a:t>
            </a:r>
          </a:p>
        </p:txBody>
      </p:sp>
      <p:sp>
        <p:nvSpPr>
          <p:cNvPr id="3" name="Content Placeholder 2">
            <a:extLst>
              <a:ext uri="{FF2B5EF4-FFF2-40B4-BE49-F238E27FC236}">
                <a16:creationId xmlns:a16="http://schemas.microsoft.com/office/drawing/2014/main" id="{CF729D99-EC2E-BB45-4AE9-673BEA3743DD}"/>
              </a:ext>
            </a:extLst>
          </p:cNvPr>
          <p:cNvSpPr>
            <a:spLocks noGrp="1"/>
          </p:cNvSpPr>
          <p:nvPr>
            <p:ph idx="1"/>
          </p:nvPr>
        </p:nvSpPr>
        <p:spPr>
          <a:xfrm>
            <a:off x="652811" y="1390997"/>
            <a:ext cx="8856983" cy="5217890"/>
          </a:xfrm>
        </p:spPr>
        <p:txBody>
          <a:bodyPr/>
          <a:lstStyle/>
          <a:p>
            <a:pPr>
              <a:spcBef>
                <a:spcPts val="1800"/>
              </a:spcBef>
              <a:buClr>
                <a:srgbClr val="FFFF00"/>
              </a:buClr>
            </a:pPr>
            <a:r>
              <a:rPr lang="en-US" sz="2400" dirty="0">
                <a:solidFill>
                  <a:schemeClr val="accent3"/>
                </a:solidFill>
                <a:latin typeface="Arial" panose="020B0604020202020204" pitchFamily="34" charset="0"/>
                <a:cs typeface="Arial" panose="020B0604020202020204" pitchFamily="34" charset="0"/>
              </a:rPr>
              <a:t>‘always expected to … ensure specific needs are responded to’ and </a:t>
            </a:r>
            <a:r>
              <a:rPr lang="en-US" sz="2400" dirty="0">
                <a:solidFill>
                  <a:schemeClr val="bg1"/>
                </a:solidFill>
                <a:latin typeface="Arial" panose="020B0604020202020204" pitchFamily="34" charset="0"/>
                <a:cs typeface="Arial" panose="020B0604020202020204" pitchFamily="34" charset="0"/>
              </a:rPr>
              <a:t>‘should be able to identify when a service user’s care needs to be adjusted’ because of a protected characteristic’</a:t>
            </a:r>
          </a:p>
          <a:p>
            <a:pPr>
              <a:spcBef>
                <a:spcPts val="1800"/>
              </a:spcBef>
              <a:buClr>
                <a:srgbClr val="FFFF00"/>
              </a:buClr>
            </a:pPr>
            <a:r>
              <a:rPr lang="en-US" sz="2400" dirty="0">
                <a:solidFill>
                  <a:srgbClr val="9999FF"/>
                </a:solidFill>
                <a:latin typeface="Arial" panose="020B0604020202020204" pitchFamily="34" charset="0"/>
                <a:cs typeface="Arial" panose="020B0604020202020204" pitchFamily="34" charset="0"/>
              </a:rPr>
              <a:t>‘instead of waiting for a service user to raise the need for accommodations…… should be proactively thinking about how to make the care they offer as accessible as possible</a:t>
            </a:r>
          </a:p>
          <a:p>
            <a:pPr>
              <a:spcBef>
                <a:spcPts val="1800"/>
              </a:spcBef>
              <a:buClr>
                <a:srgbClr val="FFFF00"/>
              </a:buClr>
            </a:pPr>
            <a:r>
              <a:rPr lang="en-US" sz="2400" dirty="0">
                <a:solidFill>
                  <a:schemeClr val="accent3"/>
                </a:solidFill>
                <a:latin typeface="Arial" panose="020B0604020202020204" pitchFamily="34" charset="0"/>
                <a:cs typeface="Arial" panose="020B0604020202020204" pitchFamily="34" charset="0"/>
              </a:rPr>
              <a:t>should use professional judgement when applying standards – this will depend on role, workplace and scope of practice.</a:t>
            </a:r>
          </a:p>
          <a:p>
            <a:pPr>
              <a:spcBef>
                <a:spcPts val="1800"/>
              </a:spcBef>
              <a:buClr>
                <a:srgbClr val="FFFF00"/>
              </a:buClr>
            </a:pPr>
            <a:r>
              <a:rPr lang="en-US" sz="2400" dirty="0">
                <a:solidFill>
                  <a:srgbClr val="9999FF"/>
                </a:solidFill>
                <a:latin typeface="Arial" panose="020B0604020202020204" pitchFamily="34" charset="0"/>
                <a:cs typeface="Arial" panose="020B0604020202020204" pitchFamily="34" charset="0"/>
              </a:rPr>
              <a:t>‘need to ensure that they meet the updated standards as far as they relate to their scope of practice</a:t>
            </a:r>
            <a:r>
              <a:rPr lang="en-US" sz="2400" dirty="0">
                <a:solidFill>
                  <a:schemeClr val="accent3"/>
                </a:solidFill>
                <a:latin typeface="Arial" panose="020B0604020202020204" pitchFamily="34" charset="0"/>
                <a:cs typeface="Arial" panose="020B0604020202020204" pitchFamily="34" charset="0"/>
              </a:rPr>
              <a:t>’ &gt; </a:t>
            </a:r>
            <a:r>
              <a:rPr lang="en-US" sz="2400" dirty="0">
                <a:solidFill>
                  <a:srgbClr val="FFFF00"/>
                </a:solidFill>
                <a:latin typeface="Arial" panose="020B0604020202020204" pitchFamily="34" charset="0"/>
                <a:cs typeface="Arial" panose="020B0604020202020204" pitchFamily="34" charset="0"/>
              </a:rPr>
              <a:t>gap analysis tool. </a:t>
            </a:r>
          </a:p>
          <a:p>
            <a:pPr>
              <a:spcBef>
                <a:spcPts val="1800"/>
              </a:spcBef>
              <a:buClr>
                <a:srgbClr val="9999FF"/>
              </a:buClr>
            </a:pPr>
            <a:endParaRPr lang="en-US" dirty="0">
              <a:solidFill>
                <a:schemeClr val="accent3"/>
              </a:solidFill>
            </a:endParaRPr>
          </a:p>
        </p:txBody>
      </p:sp>
    </p:spTree>
    <p:extLst>
      <p:ext uri="{BB962C8B-B14F-4D97-AF65-F5344CB8AC3E}">
        <p14:creationId xmlns:p14="http://schemas.microsoft.com/office/powerpoint/2010/main" val="3215410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94AD8-9ADE-B877-3695-2E42E479E5A8}"/>
              </a:ext>
            </a:extLst>
          </p:cNvPr>
          <p:cNvSpPr>
            <a:spLocks noGrp="1"/>
          </p:cNvSpPr>
          <p:nvPr>
            <p:ph type="title"/>
          </p:nvPr>
        </p:nvSpPr>
        <p:spPr>
          <a:xfrm>
            <a:off x="-33437" y="742925"/>
            <a:ext cx="10001250" cy="1080120"/>
          </a:xfrm>
        </p:spPr>
        <p:txBody>
          <a:bodyPr/>
          <a:lstStyle/>
          <a:p>
            <a:r>
              <a:rPr lang="en-GB" sz="3200" dirty="0">
                <a:solidFill>
                  <a:srgbClr val="FFFF00"/>
                </a:solidFill>
              </a:rPr>
              <a:t>Disability Discrimination Awareness Resources </a:t>
            </a:r>
            <a:r>
              <a:rPr lang="en-GB" sz="3200" dirty="0">
                <a:solidFill>
                  <a:srgbClr val="9999FF"/>
                </a:solidFill>
              </a:rPr>
              <a:t>(www.equitynotjustequality.co.uk)</a:t>
            </a:r>
          </a:p>
        </p:txBody>
      </p:sp>
      <p:sp>
        <p:nvSpPr>
          <p:cNvPr id="3" name="Content Placeholder 2">
            <a:extLst>
              <a:ext uri="{FF2B5EF4-FFF2-40B4-BE49-F238E27FC236}">
                <a16:creationId xmlns:a16="http://schemas.microsoft.com/office/drawing/2014/main" id="{B178BFDF-A21E-CB44-75FD-7019DF6552BA}"/>
              </a:ext>
            </a:extLst>
          </p:cNvPr>
          <p:cNvSpPr>
            <a:spLocks noGrp="1"/>
          </p:cNvSpPr>
          <p:nvPr>
            <p:ph idx="1"/>
          </p:nvPr>
        </p:nvSpPr>
        <p:spPr>
          <a:xfrm>
            <a:off x="667543" y="2039069"/>
            <a:ext cx="8899525" cy="3960440"/>
          </a:xfrm>
        </p:spPr>
        <p:txBody>
          <a:bodyPr/>
          <a:lstStyle/>
          <a:p>
            <a:pPr>
              <a:spcBef>
                <a:spcPts val="1200"/>
              </a:spcBef>
              <a:buClr>
                <a:srgbClr val="FFFF00"/>
              </a:buClr>
              <a:buFont typeface="Arial" panose="020B0604020202020204" pitchFamily="34" charset="0"/>
              <a:buChar char="•"/>
            </a:pPr>
            <a:r>
              <a:rPr lang="en-US" sz="2800" dirty="0">
                <a:solidFill>
                  <a:schemeClr val="bg1"/>
                </a:solidFill>
              </a:rPr>
              <a:t>Background information / discrimination concerns </a:t>
            </a:r>
          </a:p>
          <a:p>
            <a:pPr>
              <a:buClr>
                <a:srgbClr val="FFFF00"/>
              </a:buClr>
              <a:buFont typeface="Arial" panose="020B0604020202020204" pitchFamily="34" charset="0"/>
              <a:buChar char="•"/>
            </a:pPr>
            <a:r>
              <a:rPr lang="en-US" sz="2800" dirty="0">
                <a:solidFill>
                  <a:schemeClr val="bg1"/>
                </a:solidFill>
              </a:rPr>
              <a:t>Disability Discrimination Awareness Questionnaire. </a:t>
            </a:r>
          </a:p>
          <a:p>
            <a:pPr>
              <a:buClr>
                <a:srgbClr val="FFFF00"/>
              </a:buClr>
              <a:buFont typeface="Arial" panose="020B0604020202020204" pitchFamily="34" charset="0"/>
              <a:buChar char="•"/>
            </a:pPr>
            <a:r>
              <a:rPr lang="en-US" sz="2800" dirty="0">
                <a:solidFill>
                  <a:schemeClr val="bg1"/>
                </a:solidFill>
              </a:rPr>
              <a:t>Disability Discrimination Practice Checklists x 5 </a:t>
            </a:r>
          </a:p>
          <a:p>
            <a:pPr>
              <a:buClr>
                <a:srgbClr val="FFFF00"/>
              </a:buClr>
              <a:buFont typeface="Arial" panose="020B0604020202020204" pitchFamily="34" charset="0"/>
              <a:buChar char="•"/>
            </a:pPr>
            <a:r>
              <a:rPr lang="en-US" sz="2800" dirty="0">
                <a:solidFill>
                  <a:schemeClr val="bg1"/>
                </a:solidFill>
              </a:rPr>
              <a:t>Suggested Action including……</a:t>
            </a:r>
          </a:p>
          <a:p>
            <a:pPr>
              <a:buClr>
                <a:srgbClr val="FFFF00"/>
              </a:buClr>
              <a:buFont typeface="Arial" panose="020B0604020202020204" pitchFamily="34" charset="0"/>
              <a:buChar char="•"/>
            </a:pPr>
            <a:r>
              <a:rPr lang="en-US" sz="2800" dirty="0">
                <a:solidFill>
                  <a:schemeClr val="bg1"/>
                </a:solidFill>
              </a:rPr>
              <a:t>Recommended reading</a:t>
            </a:r>
          </a:p>
          <a:p>
            <a:pPr>
              <a:spcBef>
                <a:spcPts val="2400"/>
              </a:spcBef>
              <a:buClr>
                <a:srgbClr val="FFFF00"/>
              </a:buClr>
              <a:buFont typeface="Wingdings" panose="05000000000000000000" pitchFamily="2" charset="2"/>
              <a:buChar char="Ø"/>
            </a:pPr>
            <a:r>
              <a:rPr lang="en-US" sz="2800" dirty="0">
                <a:solidFill>
                  <a:schemeClr val="bg1"/>
                </a:solidFill>
              </a:rPr>
              <a:t>Training presentations and videos </a:t>
            </a:r>
          </a:p>
          <a:p>
            <a:pPr>
              <a:spcBef>
                <a:spcPts val="1200"/>
              </a:spcBef>
              <a:buClr>
                <a:srgbClr val="FFFF00"/>
              </a:buClr>
              <a:buFont typeface="Wingdings" panose="05000000000000000000" pitchFamily="2" charset="2"/>
              <a:buChar char="Ø"/>
            </a:pPr>
            <a:r>
              <a:rPr lang="en-US" sz="2800" dirty="0">
                <a:solidFill>
                  <a:schemeClr val="bg1"/>
                </a:solidFill>
              </a:rPr>
              <a:t>Disability Discrimination Example Proformas </a:t>
            </a:r>
            <a:endParaRPr lang="en-GB" sz="2800" dirty="0">
              <a:solidFill>
                <a:schemeClr val="bg1"/>
              </a:solidFill>
            </a:endParaRPr>
          </a:p>
        </p:txBody>
      </p:sp>
    </p:spTree>
    <p:extLst>
      <p:ext uri="{BB962C8B-B14F-4D97-AF65-F5344CB8AC3E}">
        <p14:creationId xmlns:p14="http://schemas.microsoft.com/office/powerpoint/2010/main" val="14741607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94AD8-9ADE-B877-3695-2E42E479E5A8}"/>
              </a:ext>
            </a:extLst>
          </p:cNvPr>
          <p:cNvSpPr>
            <a:spLocks noGrp="1"/>
          </p:cNvSpPr>
          <p:nvPr>
            <p:ph type="title"/>
          </p:nvPr>
        </p:nvSpPr>
        <p:spPr>
          <a:xfrm>
            <a:off x="116680" y="633289"/>
            <a:ext cx="10001250" cy="795338"/>
          </a:xfrm>
        </p:spPr>
        <p:txBody>
          <a:bodyPr/>
          <a:lstStyle/>
          <a:p>
            <a:r>
              <a:rPr lang="en-GB" sz="3200" dirty="0">
                <a:solidFill>
                  <a:srgbClr val="FFFF00"/>
                </a:solidFill>
              </a:rPr>
              <a:t>Disability Discrimination  Context and Concerns</a:t>
            </a:r>
          </a:p>
        </p:txBody>
      </p:sp>
      <p:sp>
        <p:nvSpPr>
          <p:cNvPr id="3" name="Content Placeholder 2">
            <a:extLst>
              <a:ext uri="{FF2B5EF4-FFF2-40B4-BE49-F238E27FC236}">
                <a16:creationId xmlns:a16="http://schemas.microsoft.com/office/drawing/2014/main" id="{B178BFDF-A21E-CB44-75FD-7019DF6552BA}"/>
              </a:ext>
            </a:extLst>
          </p:cNvPr>
          <p:cNvSpPr>
            <a:spLocks noGrp="1"/>
          </p:cNvSpPr>
          <p:nvPr>
            <p:ph idx="1"/>
          </p:nvPr>
        </p:nvSpPr>
        <p:spPr>
          <a:xfrm>
            <a:off x="667542" y="1679029"/>
            <a:ext cx="8899525" cy="4464496"/>
          </a:xfrm>
        </p:spPr>
        <p:txBody>
          <a:bodyPr/>
          <a:lstStyle/>
          <a:p>
            <a:pPr>
              <a:spcBef>
                <a:spcPts val="1800"/>
              </a:spcBef>
              <a:buClr>
                <a:srgbClr val="FFFF00"/>
              </a:buClr>
              <a:buFont typeface="Arial" panose="020B0604020202020204" pitchFamily="34" charset="0"/>
              <a:buChar char="•"/>
            </a:pPr>
            <a:r>
              <a:rPr lang="en-US" sz="2400" dirty="0">
                <a:solidFill>
                  <a:schemeClr val="bg1"/>
                </a:solidFill>
                <a:latin typeface="Arial" panose="020B0604020202020204" pitchFamily="34" charset="0"/>
                <a:cs typeface="Arial" panose="020B0604020202020204" pitchFamily="34" charset="0"/>
              </a:rPr>
              <a:t>Tyerman (2023). Disability Discrimination: Context and Concerns.   (Summary document). </a:t>
            </a:r>
          </a:p>
          <a:p>
            <a:pPr>
              <a:spcBef>
                <a:spcPts val="1800"/>
              </a:spcBef>
              <a:buClr>
                <a:srgbClr val="FFFF00"/>
              </a:buClr>
              <a:buFont typeface="Arial" panose="020B0604020202020204" pitchFamily="34" charset="0"/>
              <a:buChar char="•"/>
            </a:pPr>
            <a:r>
              <a:rPr lang="en-US" sz="2400" dirty="0">
                <a:solidFill>
                  <a:schemeClr val="bg1"/>
                </a:solidFill>
                <a:latin typeface="Arial" panose="020B0604020202020204" pitchFamily="34" charset="0"/>
                <a:cs typeface="Arial" panose="020B0604020202020204" pitchFamily="34" charset="0"/>
              </a:rPr>
              <a:t>Link to UNCRPD and statutory codes / guidance on Equality Act 2010 from Equality &amp; Human Rights Commission (EHRC)</a:t>
            </a:r>
          </a:p>
          <a:p>
            <a:pPr>
              <a:spcBef>
                <a:spcPts val="1800"/>
              </a:spcBef>
              <a:buClr>
                <a:srgbClr val="FFFF00"/>
              </a:buClr>
              <a:buFont typeface="Arial" panose="020B0604020202020204" pitchFamily="34" charset="0"/>
              <a:buChar char="•"/>
            </a:pPr>
            <a:r>
              <a:rPr lang="en-US" sz="2400" dirty="0">
                <a:solidFill>
                  <a:schemeClr val="bg1"/>
                </a:solidFill>
                <a:latin typeface="Arial" panose="020B0604020202020204" pitchFamily="34" charset="0"/>
                <a:cs typeface="Arial" panose="020B0604020202020204" pitchFamily="34" charset="0"/>
              </a:rPr>
              <a:t>Link to The Equality Act 2010: The impact on disabled people. House of Lords Select Committee Report (2016).  </a:t>
            </a:r>
          </a:p>
          <a:p>
            <a:pPr>
              <a:spcBef>
                <a:spcPts val="1800"/>
              </a:spcBef>
              <a:buClr>
                <a:srgbClr val="FFFF00"/>
              </a:buClr>
              <a:buFont typeface="Arial" panose="020B0604020202020204" pitchFamily="34" charset="0"/>
              <a:buChar char="•"/>
            </a:pPr>
            <a:r>
              <a:rPr lang="en-US" sz="2400" dirty="0">
                <a:solidFill>
                  <a:schemeClr val="bg1"/>
                </a:solidFill>
                <a:latin typeface="Arial" panose="020B0604020202020204" pitchFamily="34" charset="0"/>
                <a:cs typeface="Arial" panose="020B0604020202020204" pitchFamily="34" charset="0"/>
              </a:rPr>
              <a:t>Tyerman (2023). The WHO call for urgent action to advance health equity, set in the context of the UN Convention on the Rights of Persons with Disabilities and the UK Equality Act. </a:t>
            </a:r>
            <a:r>
              <a:rPr lang="en-US" sz="2000" u="sng" dirty="0">
                <a:solidFill>
                  <a:schemeClr val="bg1"/>
                </a:solidFill>
                <a:latin typeface="Arial" panose="020B0604020202020204" pitchFamily="34" charset="0"/>
                <a:cs typeface="Arial" panose="020B0604020202020204" pitchFamily="34" charset="0"/>
              </a:rPr>
              <a:t>Clinical Psychology Forum</a:t>
            </a:r>
            <a:r>
              <a:rPr lang="en-US" sz="2000" dirty="0">
                <a:solidFill>
                  <a:schemeClr val="bg1"/>
                </a:solidFill>
                <a:latin typeface="Arial" panose="020B0604020202020204" pitchFamily="34" charset="0"/>
                <a:cs typeface="Arial" panose="020B0604020202020204" pitchFamily="34" charset="0"/>
              </a:rPr>
              <a:t>, 368: 33-42.  British Psychological Society. </a:t>
            </a:r>
          </a:p>
        </p:txBody>
      </p:sp>
    </p:spTree>
    <p:extLst>
      <p:ext uri="{BB962C8B-B14F-4D97-AF65-F5344CB8AC3E}">
        <p14:creationId xmlns:p14="http://schemas.microsoft.com/office/powerpoint/2010/main" val="13356912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94AD8-9ADE-B877-3695-2E42E479E5A8}"/>
              </a:ext>
            </a:extLst>
          </p:cNvPr>
          <p:cNvSpPr>
            <a:spLocks noGrp="1"/>
          </p:cNvSpPr>
          <p:nvPr>
            <p:ph type="title"/>
          </p:nvPr>
        </p:nvSpPr>
        <p:spPr>
          <a:xfrm>
            <a:off x="0" y="526901"/>
            <a:ext cx="10001250" cy="795338"/>
          </a:xfrm>
        </p:spPr>
        <p:txBody>
          <a:bodyPr/>
          <a:lstStyle/>
          <a:p>
            <a:br>
              <a:rPr lang="en-GB" dirty="0"/>
            </a:br>
            <a:r>
              <a:rPr lang="en-GB" sz="3200" dirty="0">
                <a:solidFill>
                  <a:srgbClr val="FFFF00"/>
                </a:solidFill>
              </a:rPr>
              <a:t>Disability Discrimination Awareness Questionnaire</a:t>
            </a:r>
            <a:br>
              <a:rPr lang="en-GB" sz="3200" dirty="0">
                <a:solidFill>
                  <a:srgbClr val="FFFF00"/>
                </a:solidFill>
              </a:rPr>
            </a:br>
            <a:endParaRPr lang="en-GB" sz="2400" dirty="0">
              <a:solidFill>
                <a:srgbClr val="FFFF00"/>
              </a:solidFill>
            </a:endParaRPr>
          </a:p>
        </p:txBody>
      </p:sp>
      <p:sp>
        <p:nvSpPr>
          <p:cNvPr id="3" name="Content Placeholder 2">
            <a:extLst>
              <a:ext uri="{FF2B5EF4-FFF2-40B4-BE49-F238E27FC236}">
                <a16:creationId xmlns:a16="http://schemas.microsoft.com/office/drawing/2014/main" id="{B178BFDF-A21E-CB44-75FD-7019DF6552BA}"/>
              </a:ext>
            </a:extLst>
          </p:cNvPr>
          <p:cNvSpPr>
            <a:spLocks noGrp="1"/>
          </p:cNvSpPr>
          <p:nvPr>
            <p:ph idx="1"/>
          </p:nvPr>
        </p:nvSpPr>
        <p:spPr>
          <a:xfrm>
            <a:off x="687512" y="1679029"/>
            <a:ext cx="8626226" cy="4536504"/>
          </a:xfrm>
        </p:spPr>
        <p:txBody>
          <a:bodyPr/>
          <a:lstStyle/>
          <a:p>
            <a:pPr marL="0" indent="0">
              <a:buClr>
                <a:srgbClr val="9999FF"/>
              </a:buClr>
              <a:buNone/>
            </a:pPr>
            <a:r>
              <a:rPr lang="en-GB" sz="2800" dirty="0">
                <a:solidFill>
                  <a:srgbClr val="9999FF"/>
                </a:solidFill>
              </a:rPr>
              <a:t>    DDAQ has 25 questions taken from the Equality Act</a:t>
            </a:r>
          </a:p>
          <a:p>
            <a:pPr>
              <a:buClr>
                <a:srgbClr val="FFFF00"/>
              </a:buClr>
            </a:pPr>
            <a:r>
              <a:rPr lang="en-GB" sz="2800" dirty="0">
                <a:solidFill>
                  <a:schemeClr val="bg1"/>
                </a:solidFill>
              </a:rPr>
              <a:t>Definition and Eligibility  (5 Qs)</a:t>
            </a:r>
          </a:p>
          <a:p>
            <a:pPr>
              <a:buClr>
                <a:srgbClr val="FFFF00"/>
              </a:buClr>
            </a:pPr>
            <a:r>
              <a:rPr lang="en-GB" sz="2800" dirty="0">
                <a:solidFill>
                  <a:schemeClr val="bg1"/>
                </a:solidFill>
              </a:rPr>
              <a:t>Direct discrimination ( 3 Qs)</a:t>
            </a:r>
          </a:p>
          <a:p>
            <a:pPr>
              <a:buClr>
                <a:srgbClr val="FFFF00"/>
              </a:buClr>
            </a:pPr>
            <a:r>
              <a:rPr lang="en-GB" sz="2800" dirty="0">
                <a:solidFill>
                  <a:schemeClr val="bg1"/>
                </a:solidFill>
              </a:rPr>
              <a:t>Indirect discrimination  (3 Qs)</a:t>
            </a:r>
          </a:p>
          <a:p>
            <a:pPr>
              <a:buClr>
                <a:srgbClr val="FFFF00"/>
              </a:buClr>
            </a:pPr>
            <a:r>
              <a:rPr lang="en-GB" sz="2800" dirty="0">
                <a:solidFill>
                  <a:schemeClr val="bg1"/>
                </a:solidFill>
              </a:rPr>
              <a:t>Discrimination arising from disability  (2 Qs) </a:t>
            </a:r>
          </a:p>
          <a:p>
            <a:pPr>
              <a:buClr>
                <a:srgbClr val="FFFF00"/>
              </a:buClr>
            </a:pPr>
            <a:r>
              <a:rPr lang="en-GB" sz="2800" dirty="0">
                <a:solidFill>
                  <a:schemeClr val="bg1"/>
                </a:solidFill>
              </a:rPr>
              <a:t>Failure to make reasonable adjustments  (8 Qs)</a:t>
            </a:r>
          </a:p>
          <a:p>
            <a:pPr>
              <a:buClr>
                <a:srgbClr val="FFFF00"/>
              </a:buClr>
            </a:pPr>
            <a:r>
              <a:rPr lang="en-GB" sz="2800" dirty="0">
                <a:solidFill>
                  <a:schemeClr val="bg1"/>
                </a:solidFill>
              </a:rPr>
              <a:t>Harassment / victimisation (2 Qs)</a:t>
            </a:r>
          </a:p>
          <a:p>
            <a:pPr>
              <a:buClr>
                <a:srgbClr val="FFFF00"/>
              </a:buClr>
            </a:pPr>
            <a:r>
              <a:rPr lang="en-GB" sz="2800" dirty="0">
                <a:solidFill>
                  <a:schemeClr val="bg1"/>
                </a:solidFill>
              </a:rPr>
              <a:t>Other unlawful behaviour  (2 Qs) </a:t>
            </a:r>
          </a:p>
          <a:p>
            <a:pPr>
              <a:buClr>
                <a:srgbClr val="FFFF00"/>
              </a:buClr>
            </a:pPr>
            <a:endParaRPr lang="en-GB" dirty="0">
              <a:solidFill>
                <a:schemeClr val="bg1"/>
              </a:solidFill>
            </a:endParaRPr>
          </a:p>
          <a:p>
            <a:pPr>
              <a:buClr>
                <a:srgbClr val="9999FF"/>
              </a:buClr>
            </a:pPr>
            <a:endParaRPr lang="en-GB" dirty="0">
              <a:solidFill>
                <a:schemeClr val="bg1"/>
              </a:solidFill>
            </a:endParaRPr>
          </a:p>
          <a:p>
            <a:endParaRPr lang="en-GB" dirty="0">
              <a:solidFill>
                <a:schemeClr val="bg1"/>
              </a:solidFill>
            </a:endParaRPr>
          </a:p>
        </p:txBody>
      </p:sp>
    </p:spTree>
    <p:extLst>
      <p:ext uri="{BB962C8B-B14F-4D97-AF65-F5344CB8AC3E}">
        <p14:creationId xmlns:p14="http://schemas.microsoft.com/office/powerpoint/2010/main" val="37603384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94AD8-9ADE-B877-3695-2E42E479E5A8}"/>
              </a:ext>
            </a:extLst>
          </p:cNvPr>
          <p:cNvSpPr>
            <a:spLocks noGrp="1"/>
          </p:cNvSpPr>
          <p:nvPr>
            <p:ph type="title"/>
          </p:nvPr>
        </p:nvSpPr>
        <p:spPr>
          <a:xfrm>
            <a:off x="148754" y="742925"/>
            <a:ext cx="9641210" cy="795338"/>
          </a:xfrm>
        </p:spPr>
        <p:txBody>
          <a:bodyPr/>
          <a:lstStyle/>
          <a:p>
            <a:r>
              <a:rPr lang="en-GB" sz="3200" dirty="0">
                <a:solidFill>
                  <a:srgbClr val="FFFF00"/>
                </a:solidFill>
              </a:rPr>
              <a:t>Disability Discrimination Practice Checklists</a:t>
            </a:r>
          </a:p>
        </p:txBody>
      </p:sp>
      <p:sp>
        <p:nvSpPr>
          <p:cNvPr id="3" name="Content Placeholder 2">
            <a:extLst>
              <a:ext uri="{FF2B5EF4-FFF2-40B4-BE49-F238E27FC236}">
                <a16:creationId xmlns:a16="http://schemas.microsoft.com/office/drawing/2014/main" id="{B178BFDF-A21E-CB44-75FD-7019DF6552BA}"/>
              </a:ext>
            </a:extLst>
          </p:cNvPr>
          <p:cNvSpPr>
            <a:spLocks noGrp="1"/>
          </p:cNvSpPr>
          <p:nvPr>
            <p:ph idx="1"/>
          </p:nvPr>
        </p:nvSpPr>
        <p:spPr>
          <a:xfrm>
            <a:off x="796826" y="1751037"/>
            <a:ext cx="8899525" cy="4464496"/>
          </a:xfrm>
        </p:spPr>
        <p:txBody>
          <a:bodyPr/>
          <a:lstStyle/>
          <a:p>
            <a:pPr>
              <a:spcBef>
                <a:spcPts val="1200"/>
              </a:spcBef>
              <a:buClr>
                <a:srgbClr val="FFFF00"/>
              </a:buClr>
              <a:buFont typeface="Arial" panose="020B0604020202020204" pitchFamily="34" charset="0"/>
              <a:buChar char="•"/>
            </a:pPr>
            <a:r>
              <a:rPr lang="en-GB" sz="2800" dirty="0">
                <a:solidFill>
                  <a:schemeClr val="bg1"/>
                </a:solidFill>
              </a:rPr>
              <a:t>Health &amp; other Professionals (DDPC-</a:t>
            </a:r>
            <a:r>
              <a:rPr lang="en-GB" sz="2800" dirty="0" err="1">
                <a:solidFill>
                  <a:schemeClr val="bg1"/>
                </a:solidFill>
              </a:rPr>
              <a:t>Pr</a:t>
            </a:r>
            <a:r>
              <a:rPr lang="en-GB" sz="2800" dirty="0">
                <a:solidFill>
                  <a:schemeClr val="bg1"/>
                </a:solidFill>
              </a:rPr>
              <a:t>) (25 items)</a:t>
            </a:r>
          </a:p>
          <a:p>
            <a:pPr>
              <a:spcBef>
                <a:spcPts val="1200"/>
              </a:spcBef>
              <a:buClr>
                <a:srgbClr val="FFFF00"/>
              </a:buClr>
              <a:buFont typeface="Arial" panose="020B0604020202020204" pitchFamily="34" charset="0"/>
              <a:buChar char="•"/>
            </a:pPr>
            <a:r>
              <a:rPr lang="en-GB" sz="2800" dirty="0">
                <a:solidFill>
                  <a:schemeClr val="bg1"/>
                </a:solidFill>
              </a:rPr>
              <a:t>Service Managers (Public Sector) (DDPC-SM) (25)</a:t>
            </a:r>
          </a:p>
          <a:p>
            <a:pPr>
              <a:spcBef>
                <a:spcPts val="1200"/>
              </a:spcBef>
              <a:buClr>
                <a:srgbClr val="FFFF00"/>
              </a:buClr>
              <a:buFont typeface="Arial" panose="020B0604020202020204" pitchFamily="34" charset="0"/>
              <a:buChar char="•"/>
            </a:pPr>
            <a:r>
              <a:rPr lang="en-GB" sz="2800" dirty="0">
                <a:solidFill>
                  <a:schemeClr val="bg1"/>
                </a:solidFill>
              </a:rPr>
              <a:t>(Training) Course Tutors (DDPC-CT)  (25)</a:t>
            </a:r>
          </a:p>
          <a:p>
            <a:pPr>
              <a:spcBef>
                <a:spcPts val="1200"/>
              </a:spcBef>
              <a:buClr>
                <a:srgbClr val="FFFF00"/>
              </a:buClr>
              <a:buFont typeface="Arial" panose="020B0604020202020204" pitchFamily="34" charset="0"/>
              <a:buChar char="•"/>
            </a:pPr>
            <a:r>
              <a:rPr lang="en-GB" sz="2800" dirty="0">
                <a:solidFill>
                  <a:srgbClr val="9999FF"/>
                </a:solidFill>
              </a:rPr>
              <a:t>Vocational/Employment Specialist (DDPC-V/ES) (25)</a:t>
            </a:r>
          </a:p>
          <a:p>
            <a:pPr>
              <a:spcBef>
                <a:spcPts val="1200"/>
              </a:spcBef>
              <a:buClr>
                <a:srgbClr val="FFFF00"/>
              </a:buClr>
              <a:buFont typeface="Arial" panose="020B0604020202020204" pitchFamily="34" charset="0"/>
              <a:buChar char="•"/>
            </a:pPr>
            <a:r>
              <a:rPr lang="en-GB" sz="2800" dirty="0">
                <a:solidFill>
                  <a:schemeClr val="bg1"/>
                </a:solidFill>
              </a:rPr>
              <a:t>Assistants (20 items) </a:t>
            </a:r>
          </a:p>
          <a:p>
            <a:pPr>
              <a:spcBef>
                <a:spcPts val="1200"/>
              </a:spcBef>
              <a:buClr>
                <a:srgbClr val="FFFF00"/>
              </a:buClr>
              <a:buFont typeface="Arial" panose="020B0604020202020204" pitchFamily="34" charset="0"/>
              <a:buChar char="•"/>
            </a:pPr>
            <a:endParaRPr lang="en-GB" dirty="0">
              <a:solidFill>
                <a:schemeClr val="bg1"/>
              </a:solidFill>
            </a:endParaRPr>
          </a:p>
          <a:p>
            <a:pPr>
              <a:buClr>
                <a:srgbClr val="FFFF00"/>
              </a:buClr>
              <a:buFont typeface="Times New Roman" panose="02020603050405020304" pitchFamily="18" charset="0"/>
              <a:buChar char="?"/>
            </a:pPr>
            <a:r>
              <a:rPr lang="en-GB" sz="2800" dirty="0">
                <a:solidFill>
                  <a:schemeClr val="bg1"/>
                </a:solidFill>
              </a:rPr>
              <a:t>Child Health Practitioners / Teachers etc.</a:t>
            </a:r>
          </a:p>
          <a:p>
            <a:endParaRPr lang="en-GB" dirty="0">
              <a:solidFill>
                <a:schemeClr val="bg1"/>
              </a:solidFill>
            </a:endParaRPr>
          </a:p>
        </p:txBody>
      </p:sp>
    </p:spTree>
    <p:extLst>
      <p:ext uri="{BB962C8B-B14F-4D97-AF65-F5344CB8AC3E}">
        <p14:creationId xmlns:p14="http://schemas.microsoft.com/office/powerpoint/2010/main" val="27940897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69CACC-07DB-7327-753B-15A7F2F9466E}"/>
              </a:ext>
            </a:extLst>
          </p:cNvPr>
          <p:cNvSpPr>
            <a:spLocks noGrp="1"/>
          </p:cNvSpPr>
          <p:nvPr>
            <p:ph type="title"/>
          </p:nvPr>
        </p:nvSpPr>
        <p:spPr>
          <a:xfrm>
            <a:off x="508794" y="670917"/>
            <a:ext cx="9433048" cy="795338"/>
          </a:xfrm>
        </p:spPr>
        <p:txBody>
          <a:bodyPr/>
          <a:lstStyle/>
          <a:p>
            <a:r>
              <a:rPr lang="en-US" sz="3200" dirty="0">
                <a:solidFill>
                  <a:srgbClr val="FFFF00"/>
                </a:solidFill>
              </a:rPr>
              <a:t>Vocational/Employment Specialist (DDPC-V/ES)</a:t>
            </a:r>
            <a:r>
              <a:rPr lang="en-US" sz="3200" dirty="0"/>
              <a:t>S</a:t>
            </a:r>
            <a:endParaRPr lang="en-GB" sz="3200" dirty="0"/>
          </a:p>
        </p:txBody>
      </p:sp>
      <p:sp>
        <p:nvSpPr>
          <p:cNvPr id="3" name="Content Placeholder 2">
            <a:extLst>
              <a:ext uri="{FF2B5EF4-FFF2-40B4-BE49-F238E27FC236}">
                <a16:creationId xmlns:a16="http://schemas.microsoft.com/office/drawing/2014/main" id="{7C444D6D-B524-F53C-61C4-79F650DE9BF7}"/>
              </a:ext>
            </a:extLst>
          </p:cNvPr>
          <p:cNvSpPr>
            <a:spLocks noGrp="1"/>
          </p:cNvSpPr>
          <p:nvPr>
            <p:ph idx="1"/>
          </p:nvPr>
        </p:nvSpPr>
        <p:spPr>
          <a:xfrm>
            <a:off x="667543" y="1679029"/>
            <a:ext cx="8899525" cy="4935535"/>
          </a:xfrm>
        </p:spPr>
        <p:txBody>
          <a:bodyPr/>
          <a:lstStyle/>
          <a:p>
            <a:pPr>
              <a:spcBef>
                <a:spcPts val="1800"/>
              </a:spcBef>
              <a:buClr>
                <a:srgbClr val="FFFF00"/>
              </a:buClr>
              <a:buFont typeface="Arial" panose="020B0604020202020204" pitchFamily="34" charset="0"/>
              <a:buChar char="•"/>
            </a:pPr>
            <a:r>
              <a:rPr lang="en-US" sz="2800" dirty="0">
                <a:solidFill>
                  <a:schemeClr val="accent3"/>
                </a:solidFill>
              </a:rPr>
              <a:t>25 Questions about practice in relation to the Equality Act (adapted from Professional version in liaison with VRA)</a:t>
            </a:r>
          </a:p>
          <a:p>
            <a:pPr>
              <a:spcBef>
                <a:spcPts val="1800"/>
              </a:spcBef>
              <a:buClr>
                <a:srgbClr val="FFFF00"/>
              </a:buClr>
            </a:pPr>
            <a:r>
              <a:rPr lang="en-US" sz="2800" dirty="0">
                <a:solidFill>
                  <a:schemeClr val="accent3"/>
                </a:solidFill>
              </a:rPr>
              <a:t>If wording of any questions does not fit exactly with your job role, please answer based on the underlying principle.</a:t>
            </a:r>
          </a:p>
          <a:p>
            <a:pPr>
              <a:spcBef>
                <a:spcPts val="1800"/>
              </a:spcBef>
              <a:buClr>
                <a:srgbClr val="FFFF00"/>
              </a:buClr>
            </a:pPr>
            <a:r>
              <a:rPr lang="en-US" sz="2800" dirty="0">
                <a:solidFill>
                  <a:srgbClr val="FFFF00"/>
                </a:solidFill>
              </a:rPr>
              <a:t>Please answer:  </a:t>
            </a:r>
            <a:r>
              <a:rPr lang="en-US" sz="2800" dirty="0">
                <a:solidFill>
                  <a:srgbClr val="9999FF"/>
                </a:solidFill>
              </a:rPr>
              <a:t>	'Yes’,   ‘Partly’,   ‘Unsure’  or   'No’</a:t>
            </a:r>
          </a:p>
          <a:p>
            <a:pPr>
              <a:spcBef>
                <a:spcPts val="1800"/>
              </a:spcBef>
              <a:buClr>
                <a:srgbClr val="FFFF00"/>
              </a:buClr>
            </a:pPr>
            <a:r>
              <a:rPr lang="en-US" sz="2800" dirty="0">
                <a:solidFill>
                  <a:schemeClr val="bg1"/>
                </a:solidFill>
              </a:rPr>
              <a:t>(Available on-line in google forms: </a:t>
            </a:r>
            <a:r>
              <a:rPr lang="en-US" sz="2800" dirty="0">
                <a:solidFill>
                  <a:schemeClr val="accent3"/>
                </a:solidFill>
              </a:rPr>
              <a:t>space provided to make any comment and/or identify any potential action.) </a:t>
            </a:r>
          </a:p>
          <a:p>
            <a:pPr marL="0" indent="0">
              <a:spcBef>
                <a:spcPts val="1800"/>
              </a:spcBef>
              <a:buClr>
                <a:srgbClr val="FFFF00"/>
              </a:buClr>
              <a:buNone/>
            </a:pPr>
            <a:r>
              <a:rPr lang="en-US" sz="2800" dirty="0">
                <a:solidFill>
                  <a:schemeClr val="accent3"/>
                </a:solidFill>
              </a:rPr>
              <a:t>   	</a:t>
            </a:r>
            <a:r>
              <a:rPr lang="en-US" sz="2400" dirty="0">
                <a:solidFill>
                  <a:srgbClr val="FFFF00"/>
                </a:solidFill>
              </a:rPr>
              <a:t>Copyright: Tyerman, Godby, Hillier &amp; Tyerman (2023)</a:t>
            </a:r>
            <a:endParaRPr lang="en-GB" sz="2400" dirty="0">
              <a:solidFill>
                <a:srgbClr val="FFFF00"/>
              </a:solidFill>
            </a:endParaRPr>
          </a:p>
        </p:txBody>
      </p:sp>
    </p:spTree>
    <p:extLst>
      <p:ext uri="{BB962C8B-B14F-4D97-AF65-F5344CB8AC3E}">
        <p14:creationId xmlns:p14="http://schemas.microsoft.com/office/powerpoint/2010/main" val="23609009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94AD8-9ADE-B877-3695-2E42E479E5A8}"/>
              </a:ext>
            </a:extLst>
          </p:cNvPr>
          <p:cNvSpPr>
            <a:spLocks noGrp="1"/>
          </p:cNvSpPr>
          <p:nvPr>
            <p:ph type="title"/>
          </p:nvPr>
        </p:nvSpPr>
        <p:spPr>
          <a:xfrm>
            <a:off x="0" y="585340"/>
            <a:ext cx="10001250" cy="795338"/>
          </a:xfrm>
        </p:spPr>
        <p:txBody>
          <a:bodyPr/>
          <a:lstStyle/>
          <a:p>
            <a:r>
              <a:rPr lang="en-GB" sz="3200" dirty="0">
                <a:solidFill>
                  <a:srgbClr val="FFFF00"/>
                </a:solidFill>
              </a:rPr>
              <a:t>DDPC – V/ES:  General Questions </a:t>
            </a:r>
          </a:p>
        </p:txBody>
      </p:sp>
      <p:sp>
        <p:nvSpPr>
          <p:cNvPr id="3" name="Content Placeholder 2">
            <a:extLst>
              <a:ext uri="{FF2B5EF4-FFF2-40B4-BE49-F238E27FC236}">
                <a16:creationId xmlns:a16="http://schemas.microsoft.com/office/drawing/2014/main" id="{B178BFDF-A21E-CB44-75FD-7019DF6552BA}"/>
              </a:ext>
            </a:extLst>
          </p:cNvPr>
          <p:cNvSpPr>
            <a:spLocks noGrp="1"/>
          </p:cNvSpPr>
          <p:nvPr>
            <p:ph idx="1"/>
          </p:nvPr>
        </p:nvSpPr>
        <p:spPr>
          <a:xfrm>
            <a:off x="652810" y="1380678"/>
            <a:ext cx="9073007" cy="4752528"/>
          </a:xfrm>
        </p:spPr>
        <p:txBody>
          <a:bodyPr/>
          <a:lstStyle/>
          <a:p>
            <a:pPr marL="514350" indent="-514350">
              <a:spcBef>
                <a:spcPts val="1200"/>
              </a:spcBef>
              <a:buClr>
                <a:srgbClr val="9999FF"/>
              </a:buClr>
              <a:buFont typeface="+mj-lt"/>
              <a:buAutoNum type="arabicPeriod"/>
            </a:pPr>
            <a:r>
              <a:rPr lang="en-US" sz="2800" dirty="0">
                <a:solidFill>
                  <a:schemeClr val="bg1"/>
                </a:solidFill>
              </a:rPr>
              <a:t>Have you read or received any training on the UN Convention on the Rights of Persons with Disabilities (UNCRPD) ?</a:t>
            </a:r>
          </a:p>
          <a:p>
            <a:pPr marL="514350" indent="-514350">
              <a:spcBef>
                <a:spcPts val="1800"/>
              </a:spcBef>
              <a:buClr>
                <a:srgbClr val="9999FF"/>
              </a:buClr>
              <a:buFont typeface="+mj-lt"/>
              <a:buAutoNum type="arabicPeriod"/>
            </a:pPr>
            <a:r>
              <a:rPr lang="en-US" sz="2800" dirty="0">
                <a:solidFill>
                  <a:schemeClr val="bg1"/>
                </a:solidFill>
              </a:rPr>
              <a:t>Have you read or received any specific training on the Equality Act (</a:t>
            </a:r>
            <a:r>
              <a:rPr lang="en-US" sz="2800" dirty="0" err="1">
                <a:solidFill>
                  <a:schemeClr val="bg1"/>
                </a:solidFill>
              </a:rPr>
              <a:t>EqA</a:t>
            </a:r>
            <a:r>
              <a:rPr lang="en-US" sz="2800" dirty="0">
                <a:solidFill>
                  <a:schemeClr val="bg1"/>
                </a:solidFill>
              </a:rPr>
              <a:t>) with respect to disability, in addition to any statutory or mandatory training ?</a:t>
            </a:r>
          </a:p>
          <a:p>
            <a:pPr marL="514350" indent="-514350">
              <a:spcBef>
                <a:spcPts val="1800"/>
              </a:spcBef>
              <a:buClr>
                <a:srgbClr val="9999FF"/>
              </a:buClr>
              <a:buFont typeface="+mj-lt"/>
              <a:buAutoNum type="arabicPeriod"/>
            </a:pPr>
            <a:r>
              <a:rPr lang="en-US" sz="2800" dirty="0">
                <a:solidFill>
                  <a:schemeClr val="bg1"/>
                </a:solidFill>
              </a:rPr>
              <a:t>Does your </a:t>
            </a:r>
            <a:r>
              <a:rPr lang="en-US" sz="2800" dirty="0" err="1">
                <a:solidFill>
                  <a:schemeClr val="bg1"/>
                </a:solidFill>
              </a:rPr>
              <a:t>organisation</a:t>
            </a:r>
            <a:r>
              <a:rPr lang="en-US" sz="2800" dirty="0">
                <a:solidFill>
                  <a:schemeClr val="bg1"/>
                </a:solidFill>
              </a:rPr>
              <a:t> (or you, if  self employed) have an equality and/or a specific disability policy and, if so, have you considered the implications for your own service delivery? </a:t>
            </a:r>
          </a:p>
          <a:p>
            <a:pPr>
              <a:spcBef>
                <a:spcPts val="1200"/>
              </a:spcBef>
            </a:pPr>
            <a:endParaRPr lang="en-GB" dirty="0">
              <a:solidFill>
                <a:schemeClr val="bg1"/>
              </a:solidFill>
            </a:endParaRPr>
          </a:p>
          <a:p>
            <a:endParaRPr lang="en-GB" dirty="0">
              <a:solidFill>
                <a:schemeClr val="bg1"/>
              </a:solidFill>
            </a:endParaRPr>
          </a:p>
        </p:txBody>
      </p:sp>
    </p:spTree>
    <p:extLst>
      <p:ext uri="{BB962C8B-B14F-4D97-AF65-F5344CB8AC3E}">
        <p14:creationId xmlns:p14="http://schemas.microsoft.com/office/powerpoint/2010/main" val="1962112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7F0E7-74E6-7035-0C14-42773B07244F}"/>
              </a:ext>
            </a:extLst>
          </p:cNvPr>
          <p:cNvSpPr>
            <a:spLocks noGrp="1"/>
          </p:cNvSpPr>
          <p:nvPr>
            <p:ph type="title"/>
          </p:nvPr>
        </p:nvSpPr>
        <p:spPr>
          <a:xfrm>
            <a:off x="-366397" y="598909"/>
            <a:ext cx="10001250" cy="795338"/>
          </a:xfrm>
        </p:spPr>
        <p:txBody>
          <a:bodyPr/>
          <a:lstStyle/>
          <a:p>
            <a:r>
              <a:rPr lang="en-GB" sz="3600" dirty="0">
                <a:solidFill>
                  <a:srgbClr val="FFFF00"/>
                </a:solidFill>
              </a:rPr>
              <a:t>Outline </a:t>
            </a:r>
          </a:p>
        </p:txBody>
      </p:sp>
      <p:sp>
        <p:nvSpPr>
          <p:cNvPr id="3" name="Content Placeholder 2">
            <a:extLst>
              <a:ext uri="{FF2B5EF4-FFF2-40B4-BE49-F238E27FC236}">
                <a16:creationId xmlns:a16="http://schemas.microsoft.com/office/drawing/2014/main" id="{9EE9E038-E74C-4B60-3E6B-30DD784E501A}"/>
              </a:ext>
            </a:extLst>
          </p:cNvPr>
          <p:cNvSpPr>
            <a:spLocks noGrp="1"/>
          </p:cNvSpPr>
          <p:nvPr>
            <p:ph idx="1"/>
          </p:nvPr>
        </p:nvSpPr>
        <p:spPr>
          <a:xfrm>
            <a:off x="667543" y="1463005"/>
            <a:ext cx="8899525" cy="4811414"/>
          </a:xfrm>
        </p:spPr>
        <p:txBody>
          <a:bodyPr/>
          <a:lstStyle/>
          <a:p>
            <a:pPr>
              <a:spcBef>
                <a:spcPts val="1800"/>
              </a:spcBef>
              <a:buClr>
                <a:srgbClr val="FFFF00"/>
              </a:buClr>
            </a:pPr>
            <a:r>
              <a:rPr lang="en-GB" sz="2800" dirty="0">
                <a:solidFill>
                  <a:schemeClr val="accent5">
                    <a:lumMod val="20000"/>
                    <a:lumOff val="80000"/>
                  </a:schemeClr>
                </a:solidFill>
              </a:rPr>
              <a:t>UN Convention on the Rights of Persons with Disabilities (UNCRPD) esp. Article 27 on ‘Work and Employment’ </a:t>
            </a:r>
          </a:p>
          <a:p>
            <a:pPr>
              <a:spcBef>
                <a:spcPts val="1800"/>
              </a:spcBef>
              <a:buClr>
                <a:srgbClr val="FFFF00"/>
              </a:buClr>
            </a:pPr>
            <a:r>
              <a:rPr lang="en-GB" sz="2800" dirty="0">
                <a:solidFill>
                  <a:schemeClr val="accent5">
                    <a:lumMod val="20000"/>
                    <a:lumOff val="80000"/>
                  </a:schemeClr>
                </a:solidFill>
              </a:rPr>
              <a:t>HCPC revised Standards of Proficiency (Sept. 2023)</a:t>
            </a:r>
          </a:p>
          <a:p>
            <a:pPr>
              <a:spcBef>
                <a:spcPts val="1800"/>
              </a:spcBef>
              <a:buClr>
                <a:srgbClr val="FFFF00"/>
              </a:buClr>
            </a:pPr>
            <a:r>
              <a:rPr lang="en-GB" sz="2800" u="sng" dirty="0">
                <a:solidFill>
                  <a:schemeClr val="accent5">
                    <a:lumMod val="20000"/>
                    <a:lumOff val="80000"/>
                  </a:schemeClr>
                </a:solidFill>
                <a:hlinkClick r:id="rId2"/>
              </a:rPr>
              <a:t>https://www.equitynotjustequality.co.uk</a:t>
            </a:r>
            <a:r>
              <a:rPr lang="en-GB" sz="2800" dirty="0">
                <a:solidFill>
                  <a:schemeClr val="accent5">
                    <a:lumMod val="20000"/>
                    <a:lumOff val="80000"/>
                  </a:schemeClr>
                </a:solidFill>
              </a:rPr>
              <a:t> – resources on disability discrimination awareness / practice checklists</a:t>
            </a:r>
          </a:p>
          <a:p>
            <a:pPr>
              <a:spcBef>
                <a:spcPts val="1800"/>
              </a:spcBef>
              <a:buClr>
                <a:srgbClr val="FFFF00"/>
              </a:buClr>
            </a:pPr>
            <a:r>
              <a:rPr lang="en-GB" sz="2800" dirty="0">
                <a:solidFill>
                  <a:srgbClr val="9999FF"/>
                </a:solidFill>
              </a:rPr>
              <a:t>Practice Checklist for Vocational/Employment Specialists</a:t>
            </a:r>
          </a:p>
          <a:p>
            <a:pPr>
              <a:spcBef>
                <a:spcPts val="1800"/>
              </a:spcBef>
              <a:buClr>
                <a:srgbClr val="FFFF00"/>
              </a:buClr>
            </a:pPr>
            <a:r>
              <a:rPr lang="en-GB" sz="2800" dirty="0">
                <a:solidFill>
                  <a:schemeClr val="accent5">
                    <a:lumMod val="20000"/>
                    <a:lumOff val="80000"/>
                  </a:schemeClr>
                </a:solidFill>
              </a:rPr>
              <a:t>Suggested actions / reading / training / examples</a:t>
            </a:r>
          </a:p>
          <a:p>
            <a:pPr marL="0" indent="0">
              <a:spcBef>
                <a:spcPts val="1800"/>
              </a:spcBef>
              <a:buClr>
                <a:srgbClr val="FFFF00"/>
              </a:buClr>
              <a:buNone/>
            </a:pPr>
            <a:r>
              <a:rPr lang="en-US" sz="2800" dirty="0">
                <a:solidFill>
                  <a:srgbClr val="FFFF00"/>
                </a:solidFill>
              </a:rPr>
              <a:t>    NB: Personal views - no legal training, not legal advice. </a:t>
            </a:r>
          </a:p>
          <a:p>
            <a:pPr>
              <a:spcBef>
                <a:spcPts val="1800"/>
              </a:spcBef>
              <a:buClr>
                <a:srgbClr val="FFFF00"/>
              </a:buClr>
            </a:pPr>
            <a:endParaRPr lang="en-GB" sz="2800" dirty="0">
              <a:solidFill>
                <a:schemeClr val="accent5">
                  <a:lumMod val="20000"/>
                  <a:lumOff val="80000"/>
                </a:schemeClr>
              </a:solidFill>
            </a:endParaRPr>
          </a:p>
          <a:p>
            <a:endParaRPr lang="en-GB" sz="2800" dirty="0">
              <a:solidFill>
                <a:schemeClr val="accent5">
                  <a:lumMod val="20000"/>
                  <a:lumOff val="80000"/>
                </a:schemeClr>
              </a:solidFill>
            </a:endParaRPr>
          </a:p>
        </p:txBody>
      </p:sp>
    </p:spTree>
    <p:extLst>
      <p:ext uri="{BB962C8B-B14F-4D97-AF65-F5344CB8AC3E}">
        <p14:creationId xmlns:p14="http://schemas.microsoft.com/office/powerpoint/2010/main" val="27148371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94AD8-9ADE-B877-3695-2E42E479E5A8}"/>
              </a:ext>
            </a:extLst>
          </p:cNvPr>
          <p:cNvSpPr>
            <a:spLocks noGrp="1"/>
          </p:cNvSpPr>
          <p:nvPr>
            <p:ph type="title"/>
          </p:nvPr>
        </p:nvSpPr>
        <p:spPr>
          <a:xfrm>
            <a:off x="1156866" y="598909"/>
            <a:ext cx="8844602" cy="795338"/>
          </a:xfrm>
        </p:spPr>
        <p:txBody>
          <a:bodyPr/>
          <a:lstStyle/>
          <a:p>
            <a:pPr algn="l"/>
            <a:r>
              <a:rPr lang="en-GB" sz="2800" dirty="0">
                <a:solidFill>
                  <a:srgbClr val="FFFF00"/>
                </a:solidFill>
              </a:rPr>
              <a:t>DDPC – V/ES General Qs. cont. </a:t>
            </a:r>
          </a:p>
        </p:txBody>
      </p:sp>
      <p:sp>
        <p:nvSpPr>
          <p:cNvPr id="3" name="Content Placeholder 2">
            <a:extLst>
              <a:ext uri="{FF2B5EF4-FFF2-40B4-BE49-F238E27FC236}">
                <a16:creationId xmlns:a16="http://schemas.microsoft.com/office/drawing/2014/main" id="{B178BFDF-A21E-CB44-75FD-7019DF6552BA}"/>
              </a:ext>
            </a:extLst>
          </p:cNvPr>
          <p:cNvSpPr>
            <a:spLocks noGrp="1"/>
          </p:cNvSpPr>
          <p:nvPr>
            <p:ph idx="1"/>
          </p:nvPr>
        </p:nvSpPr>
        <p:spPr>
          <a:xfrm>
            <a:off x="667543" y="1463005"/>
            <a:ext cx="8899525" cy="4824536"/>
          </a:xfrm>
        </p:spPr>
        <p:txBody>
          <a:bodyPr/>
          <a:lstStyle/>
          <a:p>
            <a:pPr marL="514350" indent="-514350">
              <a:spcBef>
                <a:spcPts val="1200"/>
              </a:spcBef>
              <a:buClr>
                <a:srgbClr val="9999FF"/>
              </a:buClr>
              <a:buFont typeface="+mj-lt"/>
              <a:buAutoNum type="arabicPeriod" startAt="4"/>
            </a:pPr>
            <a:r>
              <a:rPr lang="en-US" sz="2800" dirty="0">
                <a:solidFill>
                  <a:schemeClr val="bg1"/>
                </a:solidFill>
              </a:rPr>
              <a:t>Do you know if you have </a:t>
            </a:r>
            <a:r>
              <a:rPr lang="en-US" sz="2800" dirty="0" err="1">
                <a:solidFill>
                  <a:schemeClr val="bg1"/>
                </a:solidFill>
              </a:rPr>
              <a:t>EqA</a:t>
            </a:r>
            <a:r>
              <a:rPr lang="en-US" sz="2800" dirty="0">
                <a:solidFill>
                  <a:schemeClr val="bg1"/>
                </a:solidFill>
              </a:rPr>
              <a:t>-related professional obligations and/or standards, in line with any professional registration ?      </a:t>
            </a:r>
            <a:endParaRPr lang="en-US" sz="2800" dirty="0">
              <a:solidFill>
                <a:schemeClr val="accent6">
                  <a:lumMod val="60000"/>
                  <a:lumOff val="40000"/>
                </a:schemeClr>
              </a:solidFill>
            </a:endParaRPr>
          </a:p>
          <a:p>
            <a:pPr marL="514350" indent="-514350">
              <a:spcBef>
                <a:spcPts val="1200"/>
              </a:spcBef>
              <a:buClr>
                <a:srgbClr val="9999FF"/>
              </a:buClr>
              <a:buFont typeface="+mj-lt"/>
              <a:buAutoNum type="arabicPeriod" startAt="4"/>
            </a:pPr>
            <a:r>
              <a:rPr lang="en-US" sz="2800" dirty="0">
                <a:solidFill>
                  <a:schemeClr val="bg1"/>
                </a:solidFill>
              </a:rPr>
              <a:t>Have you reviewed your individual work for actual or risk of disproportionate disadvantage for </a:t>
            </a:r>
            <a:r>
              <a:rPr lang="en-US" sz="2800" dirty="0" err="1">
                <a:solidFill>
                  <a:schemeClr val="bg1"/>
                </a:solidFill>
              </a:rPr>
              <a:t>PwD</a:t>
            </a:r>
            <a:r>
              <a:rPr lang="en-US" sz="2800" dirty="0">
                <a:solidFill>
                  <a:schemeClr val="bg1"/>
                </a:solidFill>
              </a:rPr>
              <a:t> ? </a:t>
            </a:r>
          </a:p>
          <a:p>
            <a:pPr marL="514350" indent="-514350">
              <a:spcBef>
                <a:spcPts val="1200"/>
              </a:spcBef>
              <a:buClr>
                <a:srgbClr val="9999FF"/>
              </a:buClr>
              <a:buFont typeface="+mj-lt"/>
              <a:buAutoNum type="arabicPeriod" startAt="4"/>
            </a:pPr>
            <a:r>
              <a:rPr lang="en-US" sz="2800" dirty="0">
                <a:solidFill>
                  <a:schemeClr val="bg1"/>
                </a:solidFill>
              </a:rPr>
              <a:t>Do you support and encourage employers to support persons with disability in using their existing coping strategies and adjustments in accessing your service and the world of work ?  </a:t>
            </a:r>
            <a:r>
              <a:rPr lang="en-US" sz="2400" dirty="0">
                <a:solidFill>
                  <a:schemeClr val="bg1"/>
                </a:solidFill>
              </a:rPr>
              <a:t>(UNCRPD, Articles 8, 25-26)</a:t>
            </a:r>
          </a:p>
          <a:p>
            <a:endParaRPr lang="en-GB" dirty="0">
              <a:solidFill>
                <a:schemeClr val="bg1"/>
              </a:solidFill>
            </a:endParaRPr>
          </a:p>
          <a:p>
            <a:endParaRPr lang="en-GB" dirty="0">
              <a:solidFill>
                <a:schemeClr val="bg1"/>
              </a:solidFill>
            </a:endParaRPr>
          </a:p>
        </p:txBody>
      </p:sp>
    </p:spTree>
    <p:extLst>
      <p:ext uri="{BB962C8B-B14F-4D97-AF65-F5344CB8AC3E}">
        <p14:creationId xmlns:p14="http://schemas.microsoft.com/office/powerpoint/2010/main" val="7006684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94AD8-9ADE-B877-3695-2E42E479E5A8}"/>
              </a:ext>
            </a:extLst>
          </p:cNvPr>
          <p:cNvSpPr>
            <a:spLocks noGrp="1"/>
          </p:cNvSpPr>
          <p:nvPr>
            <p:ph type="title"/>
          </p:nvPr>
        </p:nvSpPr>
        <p:spPr>
          <a:xfrm>
            <a:off x="1156866" y="633289"/>
            <a:ext cx="8844602" cy="795338"/>
          </a:xfrm>
        </p:spPr>
        <p:txBody>
          <a:bodyPr/>
          <a:lstStyle/>
          <a:p>
            <a:pPr algn="l"/>
            <a:r>
              <a:rPr lang="en-GB" sz="2800" dirty="0">
                <a:solidFill>
                  <a:srgbClr val="FFFF00"/>
                </a:solidFill>
              </a:rPr>
              <a:t>DDPC– V/ES General Qs. cont. </a:t>
            </a:r>
          </a:p>
        </p:txBody>
      </p:sp>
      <p:sp>
        <p:nvSpPr>
          <p:cNvPr id="3" name="Content Placeholder 2">
            <a:extLst>
              <a:ext uri="{FF2B5EF4-FFF2-40B4-BE49-F238E27FC236}">
                <a16:creationId xmlns:a16="http://schemas.microsoft.com/office/drawing/2014/main" id="{B178BFDF-A21E-CB44-75FD-7019DF6552BA}"/>
              </a:ext>
            </a:extLst>
          </p:cNvPr>
          <p:cNvSpPr>
            <a:spLocks noGrp="1"/>
          </p:cNvSpPr>
          <p:nvPr>
            <p:ph idx="1"/>
          </p:nvPr>
        </p:nvSpPr>
        <p:spPr>
          <a:xfrm>
            <a:off x="667543" y="1607021"/>
            <a:ext cx="8899525" cy="4464496"/>
          </a:xfrm>
        </p:spPr>
        <p:txBody>
          <a:bodyPr/>
          <a:lstStyle/>
          <a:p>
            <a:pPr marL="514350" indent="-514350">
              <a:buClr>
                <a:srgbClr val="9999FF"/>
              </a:buClr>
              <a:buFont typeface="+mj-lt"/>
              <a:buAutoNum type="arabicPeriod" startAt="7"/>
            </a:pPr>
            <a:r>
              <a:rPr lang="en-US" sz="2800" dirty="0">
                <a:solidFill>
                  <a:schemeClr val="bg1"/>
                </a:solidFill>
              </a:rPr>
              <a:t>Do you consider the disability-related information, adjustment and advocacy needs of service users and support them in expressing their rights and needs ? </a:t>
            </a:r>
            <a:r>
              <a:rPr lang="en-US" sz="2400" dirty="0">
                <a:solidFill>
                  <a:schemeClr val="bg1"/>
                </a:solidFill>
              </a:rPr>
              <a:t>(UNCRPD, Articles 8, 25-26) </a:t>
            </a:r>
          </a:p>
          <a:p>
            <a:pPr marL="514350" indent="-514350">
              <a:spcBef>
                <a:spcPts val="1800"/>
              </a:spcBef>
              <a:buClr>
                <a:srgbClr val="9999FF"/>
              </a:buClr>
              <a:buFont typeface="+mj-lt"/>
              <a:buAutoNum type="arabicPeriod" startAt="7"/>
            </a:pPr>
            <a:r>
              <a:rPr lang="en-US" sz="2800" dirty="0">
                <a:solidFill>
                  <a:schemeClr val="bg1"/>
                </a:solidFill>
              </a:rPr>
              <a:t>In your routine service delivery do you take into account that you may be liaising with HR, managers or other staff who themselves have a disability and make adjustments (e.g. in communication), when needed</a:t>
            </a:r>
            <a:r>
              <a:rPr lang="en-US" sz="2400" dirty="0">
                <a:solidFill>
                  <a:schemeClr val="bg1"/>
                </a:solidFill>
              </a:rPr>
              <a:t>.  (UNCRPD, Articles 8, 25-26) </a:t>
            </a:r>
            <a:endParaRPr lang="en-GB" sz="2400" dirty="0">
              <a:solidFill>
                <a:schemeClr val="bg1"/>
              </a:solidFill>
            </a:endParaRPr>
          </a:p>
        </p:txBody>
      </p:sp>
    </p:spTree>
    <p:extLst>
      <p:ext uri="{BB962C8B-B14F-4D97-AF65-F5344CB8AC3E}">
        <p14:creationId xmlns:p14="http://schemas.microsoft.com/office/powerpoint/2010/main" val="26054706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94AD8-9ADE-B877-3695-2E42E479E5A8}"/>
              </a:ext>
            </a:extLst>
          </p:cNvPr>
          <p:cNvSpPr>
            <a:spLocks noGrp="1"/>
          </p:cNvSpPr>
          <p:nvPr>
            <p:ph type="title"/>
          </p:nvPr>
        </p:nvSpPr>
        <p:spPr>
          <a:xfrm>
            <a:off x="1228874" y="670917"/>
            <a:ext cx="8772594" cy="795338"/>
          </a:xfrm>
        </p:spPr>
        <p:txBody>
          <a:bodyPr/>
          <a:lstStyle/>
          <a:p>
            <a:pPr algn="l"/>
            <a:r>
              <a:rPr lang="en-GB" sz="2800" dirty="0">
                <a:solidFill>
                  <a:srgbClr val="FFFF00"/>
                </a:solidFill>
              </a:rPr>
              <a:t>DDPC– V/ES cont.    </a:t>
            </a:r>
            <a:r>
              <a:rPr lang="en-GB" sz="2800" b="1" dirty="0">
                <a:solidFill>
                  <a:srgbClr val="FFFF00"/>
                </a:solidFill>
              </a:rPr>
              <a:t>Specific Questions </a:t>
            </a:r>
          </a:p>
        </p:txBody>
      </p:sp>
      <p:sp>
        <p:nvSpPr>
          <p:cNvPr id="3" name="Content Placeholder 2">
            <a:extLst>
              <a:ext uri="{FF2B5EF4-FFF2-40B4-BE49-F238E27FC236}">
                <a16:creationId xmlns:a16="http://schemas.microsoft.com/office/drawing/2014/main" id="{B178BFDF-A21E-CB44-75FD-7019DF6552BA}"/>
              </a:ext>
            </a:extLst>
          </p:cNvPr>
          <p:cNvSpPr>
            <a:spLocks noGrp="1"/>
          </p:cNvSpPr>
          <p:nvPr>
            <p:ph idx="1"/>
          </p:nvPr>
        </p:nvSpPr>
        <p:spPr>
          <a:xfrm>
            <a:off x="667543" y="1466255"/>
            <a:ext cx="8899525" cy="4464496"/>
          </a:xfrm>
        </p:spPr>
        <p:txBody>
          <a:bodyPr/>
          <a:lstStyle/>
          <a:p>
            <a:pPr marL="514350" indent="-514350">
              <a:spcBef>
                <a:spcPts val="1200"/>
              </a:spcBef>
              <a:buClr>
                <a:srgbClr val="9999FF"/>
              </a:buClr>
              <a:buFont typeface="+mj-lt"/>
              <a:buAutoNum type="arabicPeriod" startAt="9"/>
            </a:pPr>
            <a:r>
              <a:rPr lang="en-US" sz="2800" dirty="0">
                <a:solidFill>
                  <a:schemeClr val="bg1"/>
                </a:solidFill>
              </a:rPr>
              <a:t>Are clients and employers invited to inform you or the service about any adjustment needs prior to their first appointment ? </a:t>
            </a:r>
            <a:r>
              <a:rPr lang="en-US" sz="2400" dirty="0">
                <a:solidFill>
                  <a:schemeClr val="bg1"/>
                </a:solidFill>
              </a:rPr>
              <a:t>(EHRC, 2011b, paras 7.1-7.7, 7.19-7.28)</a:t>
            </a:r>
          </a:p>
          <a:p>
            <a:pPr marL="514350" indent="-514350">
              <a:spcBef>
                <a:spcPts val="1200"/>
              </a:spcBef>
              <a:buClr>
                <a:srgbClr val="9999FF"/>
              </a:buClr>
              <a:buFont typeface="+mj-lt"/>
              <a:buAutoNum type="arabicPeriod" startAt="9"/>
            </a:pPr>
            <a:r>
              <a:rPr lang="en-US" sz="2800" dirty="0">
                <a:solidFill>
                  <a:schemeClr val="bg1"/>
                </a:solidFill>
              </a:rPr>
              <a:t>Is provision of information about your service routinely offered in alternative formats to meet individual adjustment needs ?  </a:t>
            </a:r>
            <a:r>
              <a:rPr lang="en-US" sz="2400" dirty="0">
                <a:solidFill>
                  <a:schemeClr val="bg1"/>
                </a:solidFill>
              </a:rPr>
              <a:t>(EHRC, 2011b, paras 7.10, 7.44-48)</a:t>
            </a:r>
          </a:p>
          <a:p>
            <a:pPr marL="514350" indent="-514350">
              <a:spcBef>
                <a:spcPts val="1200"/>
              </a:spcBef>
              <a:buClr>
                <a:srgbClr val="9999FF"/>
              </a:buClr>
              <a:buFont typeface="+mj-lt"/>
              <a:buAutoNum type="arabicPeriod" startAt="9"/>
            </a:pPr>
            <a:r>
              <a:rPr lang="en-US" sz="2800" dirty="0">
                <a:solidFill>
                  <a:schemeClr val="bg1"/>
                </a:solidFill>
              </a:rPr>
              <a:t>Do you communicate with service users and employers with disability in line with individual needs (e.g. face-to-face appointment, specific media, text font size, background </a:t>
            </a:r>
            <a:r>
              <a:rPr lang="en-US" sz="2800" dirty="0" err="1">
                <a:solidFill>
                  <a:schemeClr val="bg1"/>
                </a:solidFill>
              </a:rPr>
              <a:t>etc</a:t>
            </a:r>
            <a:r>
              <a:rPr lang="en-US" sz="2800" dirty="0">
                <a:solidFill>
                  <a:schemeClr val="bg1"/>
                </a:solidFill>
              </a:rPr>
              <a:t>) ?   </a:t>
            </a:r>
            <a:r>
              <a:rPr lang="en-US" sz="2400" dirty="0">
                <a:solidFill>
                  <a:schemeClr val="bg1"/>
                </a:solidFill>
              </a:rPr>
              <a:t>(EHRC, 2011b, paras 7.10, 7.44-48)</a:t>
            </a:r>
          </a:p>
          <a:p>
            <a:pPr marL="514350" indent="-514350">
              <a:spcBef>
                <a:spcPts val="1200"/>
              </a:spcBef>
              <a:buClr>
                <a:srgbClr val="9999FF"/>
              </a:buClr>
              <a:buFont typeface="+mj-lt"/>
              <a:buAutoNum type="arabicPeriod" startAt="9"/>
            </a:pPr>
            <a:endParaRPr lang="en-US" sz="2400" dirty="0">
              <a:solidFill>
                <a:schemeClr val="bg1"/>
              </a:solidFill>
            </a:endParaRPr>
          </a:p>
          <a:p>
            <a:pPr marL="514350" indent="-514350">
              <a:spcBef>
                <a:spcPts val="1200"/>
              </a:spcBef>
              <a:buClr>
                <a:srgbClr val="9999FF"/>
              </a:buClr>
              <a:buFont typeface="+mj-lt"/>
              <a:buAutoNum type="arabicPeriod" startAt="9"/>
            </a:pPr>
            <a:endParaRPr lang="en-US" sz="2400" dirty="0">
              <a:solidFill>
                <a:schemeClr val="bg1"/>
              </a:solidFill>
            </a:endParaRPr>
          </a:p>
          <a:p>
            <a:endParaRPr lang="en-GB" dirty="0">
              <a:solidFill>
                <a:schemeClr val="bg1"/>
              </a:solidFill>
            </a:endParaRPr>
          </a:p>
        </p:txBody>
      </p:sp>
    </p:spTree>
    <p:extLst>
      <p:ext uri="{BB962C8B-B14F-4D97-AF65-F5344CB8AC3E}">
        <p14:creationId xmlns:p14="http://schemas.microsoft.com/office/powerpoint/2010/main" val="22931881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94AD8-9ADE-B877-3695-2E42E479E5A8}"/>
              </a:ext>
            </a:extLst>
          </p:cNvPr>
          <p:cNvSpPr>
            <a:spLocks noGrp="1"/>
          </p:cNvSpPr>
          <p:nvPr>
            <p:ph type="title"/>
          </p:nvPr>
        </p:nvSpPr>
        <p:spPr>
          <a:xfrm>
            <a:off x="1228874" y="585341"/>
            <a:ext cx="8772594" cy="795338"/>
          </a:xfrm>
        </p:spPr>
        <p:txBody>
          <a:bodyPr/>
          <a:lstStyle/>
          <a:p>
            <a:pPr algn="l"/>
            <a:r>
              <a:rPr lang="en-GB" sz="2800" dirty="0">
                <a:solidFill>
                  <a:srgbClr val="FFFF00"/>
                </a:solidFill>
              </a:rPr>
              <a:t>DDPC– V/ES cont. Specific Questions</a:t>
            </a:r>
          </a:p>
        </p:txBody>
      </p:sp>
      <p:sp>
        <p:nvSpPr>
          <p:cNvPr id="3" name="Content Placeholder 2">
            <a:extLst>
              <a:ext uri="{FF2B5EF4-FFF2-40B4-BE49-F238E27FC236}">
                <a16:creationId xmlns:a16="http://schemas.microsoft.com/office/drawing/2014/main" id="{B178BFDF-A21E-CB44-75FD-7019DF6552BA}"/>
              </a:ext>
            </a:extLst>
          </p:cNvPr>
          <p:cNvSpPr>
            <a:spLocks noGrp="1"/>
          </p:cNvSpPr>
          <p:nvPr>
            <p:ph idx="1"/>
          </p:nvPr>
        </p:nvSpPr>
        <p:spPr>
          <a:xfrm>
            <a:off x="724819" y="1390997"/>
            <a:ext cx="8568952" cy="4464496"/>
          </a:xfrm>
        </p:spPr>
        <p:txBody>
          <a:bodyPr/>
          <a:lstStyle/>
          <a:p>
            <a:pPr marL="514350" indent="-514350">
              <a:buClr>
                <a:srgbClr val="9999FF"/>
              </a:buClr>
              <a:buFont typeface="+mj-lt"/>
              <a:buAutoNum type="arabicPeriod" startAt="12"/>
            </a:pPr>
            <a:r>
              <a:rPr lang="en-US" sz="2800" dirty="0">
                <a:solidFill>
                  <a:schemeClr val="bg1"/>
                </a:solidFill>
              </a:rPr>
              <a:t>Do you amend other aspects of service delivery to meet the needs of </a:t>
            </a:r>
            <a:r>
              <a:rPr lang="en-US" sz="2800" dirty="0" err="1">
                <a:solidFill>
                  <a:schemeClr val="bg1"/>
                </a:solidFill>
              </a:rPr>
              <a:t>PwD</a:t>
            </a:r>
            <a:r>
              <a:rPr lang="en-US" sz="2800" dirty="0">
                <a:solidFill>
                  <a:schemeClr val="bg1"/>
                </a:solidFill>
              </a:rPr>
              <a:t> (e.g. flexibility in location and /or timing of appointments, additional appointment reminders, summary notes, audio/video recording of sessions etc.) ? (</a:t>
            </a:r>
            <a:r>
              <a:rPr lang="en-US" sz="2400" dirty="0">
                <a:solidFill>
                  <a:schemeClr val="bg1"/>
                </a:solidFill>
              </a:rPr>
              <a:t>EHRC, 2011b, paras 7.1-7.7, 7.19-7.28, 7.44-48).</a:t>
            </a:r>
          </a:p>
          <a:p>
            <a:pPr marL="514350" indent="-514350">
              <a:spcBef>
                <a:spcPts val="1800"/>
              </a:spcBef>
              <a:buClr>
                <a:srgbClr val="9999FF"/>
              </a:buClr>
              <a:buFont typeface="+mj-lt"/>
              <a:buAutoNum type="arabicPeriod" startAt="12"/>
            </a:pPr>
            <a:r>
              <a:rPr lang="en-US" sz="2800" dirty="0">
                <a:solidFill>
                  <a:schemeClr val="bg1"/>
                </a:solidFill>
              </a:rPr>
              <a:t>When appropriate, do (or would) you inform and/or signpost </a:t>
            </a:r>
            <a:r>
              <a:rPr lang="en-US" sz="2800" dirty="0" err="1">
                <a:solidFill>
                  <a:schemeClr val="bg1"/>
                </a:solidFill>
              </a:rPr>
              <a:t>PwD</a:t>
            </a:r>
            <a:r>
              <a:rPr lang="en-US" sz="2800" dirty="0">
                <a:solidFill>
                  <a:schemeClr val="bg1"/>
                </a:solidFill>
              </a:rPr>
              <a:t> to information on their human rights ?  </a:t>
            </a:r>
            <a:r>
              <a:rPr lang="en-US" sz="2400" dirty="0">
                <a:solidFill>
                  <a:schemeClr val="bg1"/>
                </a:solidFill>
              </a:rPr>
              <a:t>(UNCRPD, Articles 8, 25-26). </a:t>
            </a:r>
          </a:p>
        </p:txBody>
      </p:sp>
    </p:spTree>
    <p:extLst>
      <p:ext uri="{BB962C8B-B14F-4D97-AF65-F5344CB8AC3E}">
        <p14:creationId xmlns:p14="http://schemas.microsoft.com/office/powerpoint/2010/main" val="28352689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94AD8-9ADE-B877-3695-2E42E479E5A8}"/>
              </a:ext>
            </a:extLst>
          </p:cNvPr>
          <p:cNvSpPr>
            <a:spLocks noGrp="1"/>
          </p:cNvSpPr>
          <p:nvPr>
            <p:ph type="title"/>
          </p:nvPr>
        </p:nvSpPr>
        <p:spPr>
          <a:xfrm>
            <a:off x="1228874" y="886941"/>
            <a:ext cx="8772594" cy="795338"/>
          </a:xfrm>
        </p:spPr>
        <p:txBody>
          <a:bodyPr/>
          <a:lstStyle/>
          <a:p>
            <a:pPr algn="l"/>
            <a:r>
              <a:rPr lang="en-GB" sz="2800" dirty="0">
                <a:solidFill>
                  <a:srgbClr val="FFFF00"/>
                </a:solidFill>
              </a:rPr>
              <a:t>DDPC– V/ES cont. Specific Questions  </a:t>
            </a:r>
          </a:p>
        </p:txBody>
      </p:sp>
      <p:sp>
        <p:nvSpPr>
          <p:cNvPr id="3" name="Content Placeholder 2">
            <a:extLst>
              <a:ext uri="{FF2B5EF4-FFF2-40B4-BE49-F238E27FC236}">
                <a16:creationId xmlns:a16="http://schemas.microsoft.com/office/drawing/2014/main" id="{B178BFDF-A21E-CB44-75FD-7019DF6552BA}"/>
              </a:ext>
            </a:extLst>
          </p:cNvPr>
          <p:cNvSpPr>
            <a:spLocks noGrp="1"/>
          </p:cNvSpPr>
          <p:nvPr>
            <p:ph idx="1"/>
          </p:nvPr>
        </p:nvSpPr>
        <p:spPr>
          <a:xfrm>
            <a:off x="667543" y="1823045"/>
            <a:ext cx="8899525" cy="4464496"/>
          </a:xfrm>
        </p:spPr>
        <p:txBody>
          <a:bodyPr/>
          <a:lstStyle/>
          <a:p>
            <a:pPr marL="514350" indent="-514350">
              <a:buClr>
                <a:srgbClr val="9999FF"/>
              </a:buClr>
              <a:buFont typeface="+mj-lt"/>
              <a:buAutoNum type="arabicPeriod" startAt="14"/>
            </a:pPr>
            <a:r>
              <a:rPr lang="en-US" sz="2800" dirty="0">
                <a:solidFill>
                  <a:schemeClr val="bg1"/>
                </a:solidFill>
              </a:rPr>
              <a:t>When appropriate, do (or would) you inform or signpost </a:t>
            </a:r>
            <a:r>
              <a:rPr lang="en-US" sz="2800" dirty="0" err="1">
                <a:solidFill>
                  <a:schemeClr val="bg1"/>
                </a:solidFill>
              </a:rPr>
              <a:t>PwD</a:t>
            </a:r>
            <a:r>
              <a:rPr lang="en-US" sz="2800" dirty="0">
                <a:solidFill>
                  <a:schemeClr val="bg1"/>
                </a:solidFill>
              </a:rPr>
              <a:t> to sources of information about potential reasonable adjustments relevant to their disability ?  </a:t>
            </a:r>
            <a:r>
              <a:rPr lang="en-US" sz="2400" dirty="0">
                <a:solidFill>
                  <a:schemeClr val="bg1"/>
                </a:solidFill>
              </a:rPr>
              <a:t>(UNCRPD, Articles 8, 25-26)</a:t>
            </a:r>
          </a:p>
          <a:p>
            <a:pPr marL="514350" indent="-514350">
              <a:spcBef>
                <a:spcPts val="1800"/>
              </a:spcBef>
              <a:buClr>
                <a:srgbClr val="9999FF"/>
              </a:buClr>
              <a:buFont typeface="+mj-lt"/>
              <a:buAutoNum type="arabicPeriod" startAt="14"/>
            </a:pPr>
            <a:r>
              <a:rPr lang="en-US" sz="2800" dirty="0">
                <a:solidFill>
                  <a:schemeClr val="bg1"/>
                </a:solidFill>
              </a:rPr>
              <a:t>Are reasonable adjustments made by your service to reduce disadvantage for </a:t>
            </a:r>
            <a:r>
              <a:rPr lang="en-US" sz="2800" dirty="0" err="1">
                <a:solidFill>
                  <a:schemeClr val="bg1"/>
                </a:solidFill>
              </a:rPr>
              <a:t>PwD</a:t>
            </a:r>
            <a:r>
              <a:rPr lang="en-US" sz="2800" dirty="0">
                <a:solidFill>
                  <a:schemeClr val="bg1"/>
                </a:solidFill>
              </a:rPr>
              <a:t>, unless this would impose ‘a disproportionate or undue burden’ ? </a:t>
            </a:r>
            <a:r>
              <a:rPr lang="en-US" sz="2400" dirty="0">
                <a:solidFill>
                  <a:schemeClr val="bg1"/>
                </a:solidFill>
              </a:rPr>
              <a:t>(UNCRPD, Article 2; EHRC, 2011b, para 7.29-7.39)</a:t>
            </a:r>
          </a:p>
          <a:p>
            <a:pPr marL="514350" indent="-514350">
              <a:buClr>
                <a:srgbClr val="9999FF"/>
              </a:buClr>
              <a:buFont typeface="+mj-lt"/>
              <a:buAutoNum type="arabicPeriod" startAt="14"/>
            </a:pPr>
            <a:endParaRPr lang="en-GB" dirty="0">
              <a:solidFill>
                <a:schemeClr val="bg1"/>
              </a:solidFill>
            </a:endParaRPr>
          </a:p>
        </p:txBody>
      </p:sp>
    </p:spTree>
    <p:extLst>
      <p:ext uri="{BB962C8B-B14F-4D97-AF65-F5344CB8AC3E}">
        <p14:creationId xmlns:p14="http://schemas.microsoft.com/office/powerpoint/2010/main" val="39796998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94AD8-9ADE-B877-3695-2E42E479E5A8}"/>
              </a:ext>
            </a:extLst>
          </p:cNvPr>
          <p:cNvSpPr>
            <a:spLocks noGrp="1"/>
          </p:cNvSpPr>
          <p:nvPr>
            <p:ph type="title"/>
          </p:nvPr>
        </p:nvSpPr>
        <p:spPr>
          <a:xfrm>
            <a:off x="1228874" y="742925"/>
            <a:ext cx="8772594" cy="795338"/>
          </a:xfrm>
        </p:spPr>
        <p:txBody>
          <a:bodyPr/>
          <a:lstStyle/>
          <a:p>
            <a:pPr algn="l"/>
            <a:r>
              <a:rPr lang="en-GB" sz="2800" dirty="0">
                <a:solidFill>
                  <a:srgbClr val="FFFF00"/>
                </a:solidFill>
              </a:rPr>
              <a:t>DDPC– V/ES cont. Specific Questions</a:t>
            </a:r>
          </a:p>
        </p:txBody>
      </p:sp>
      <p:sp>
        <p:nvSpPr>
          <p:cNvPr id="3" name="Content Placeholder 2">
            <a:extLst>
              <a:ext uri="{FF2B5EF4-FFF2-40B4-BE49-F238E27FC236}">
                <a16:creationId xmlns:a16="http://schemas.microsoft.com/office/drawing/2014/main" id="{B178BFDF-A21E-CB44-75FD-7019DF6552BA}"/>
              </a:ext>
            </a:extLst>
          </p:cNvPr>
          <p:cNvSpPr>
            <a:spLocks noGrp="1"/>
          </p:cNvSpPr>
          <p:nvPr>
            <p:ph idx="1"/>
          </p:nvPr>
        </p:nvSpPr>
        <p:spPr>
          <a:xfrm>
            <a:off x="667543" y="1679029"/>
            <a:ext cx="8772595" cy="4464496"/>
          </a:xfrm>
        </p:spPr>
        <p:txBody>
          <a:bodyPr/>
          <a:lstStyle/>
          <a:p>
            <a:pPr marL="514350" indent="-514350">
              <a:buClr>
                <a:srgbClr val="9999FF"/>
              </a:buClr>
              <a:buFont typeface="+mj-lt"/>
              <a:buAutoNum type="arabicPeriod" startAt="16"/>
            </a:pPr>
            <a:r>
              <a:rPr lang="en-US" sz="2800" dirty="0">
                <a:solidFill>
                  <a:schemeClr val="bg1"/>
                </a:solidFill>
              </a:rPr>
              <a:t>Do you review regularly the effectiveness of adjustments for </a:t>
            </a:r>
            <a:r>
              <a:rPr lang="en-US" sz="2800" dirty="0" err="1">
                <a:solidFill>
                  <a:schemeClr val="bg1"/>
                </a:solidFill>
              </a:rPr>
              <a:t>PwD</a:t>
            </a:r>
            <a:r>
              <a:rPr lang="en-US" sz="2800" dirty="0">
                <a:solidFill>
                  <a:schemeClr val="bg1"/>
                </a:solidFill>
              </a:rPr>
              <a:t> in reducing disadvantage and enabling benefit from your service. (</a:t>
            </a:r>
            <a:r>
              <a:rPr lang="en-US" sz="2400" dirty="0">
                <a:solidFill>
                  <a:schemeClr val="bg1"/>
                </a:solidFill>
              </a:rPr>
              <a:t>EHRC, 2011b, paras 3.42, 7.27-7.28)</a:t>
            </a:r>
          </a:p>
          <a:p>
            <a:pPr marL="514350" indent="-514350">
              <a:spcBef>
                <a:spcPts val="1800"/>
              </a:spcBef>
              <a:buClr>
                <a:srgbClr val="9999FF"/>
              </a:buClr>
              <a:buFont typeface="+mj-lt"/>
              <a:buAutoNum type="arabicPeriod" startAt="16"/>
            </a:pPr>
            <a:r>
              <a:rPr lang="en-US" sz="2800" dirty="0">
                <a:solidFill>
                  <a:schemeClr val="bg1"/>
                </a:solidFill>
              </a:rPr>
              <a:t>If a client with disability has difficulty in communicating their needs to an employer, do you facilitate this by recommending adjustments and by providing advocacy, as required ?  </a:t>
            </a:r>
            <a:r>
              <a:rPr lang="en-US" sz="2400" dirty="0">
                <a:solidFill>
                  <a:schemeClr val="bg1"/>
                </a:solidFill>
              </a:rPr>
              <a:t>(UNCRPD, Art. 2; EHRC, 2011b, para 7.27-7.39)</a:t>
            </a:r>
          </a:p>
          <a:p>
            <a:endParaRPr lang="en-GB" dirty="0">
              <a:solidFill>
                <a:schemeClr val="bg1"/>
              </a:solidFill>
            </a:endParaRPr>
          </a:p>
        </p:txBody>
      </p:sp>
    </p:spTree>
    <p:extLst>
      <p:ext uri="{BB962C8B-B14F-4D97-AF65-F5344CB8AC3E}">
        <p14:creationId xmlns:p14="http://schemas.microsoft.com/office/powerpoint/2010/main" val="29331454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94AD8-9ADE-B877-3695-2E42E479E5A8}"/>
              </a:ext>
            </a:extLst>
          </p:cNvPr>
          <p:cNvSpPr>
            <a:spLocks noGrp="1"/>
          </p:cNvSpPr>
          <p:nvPr>
            <p:ph type="title"/>
          </p:nvPr>
        </p:nvSpPr>
        <p:spPr>
          <a:xfrm>
            <a:off x="1228874" y="667667"/>
            <a:ext cx="8772594" cy="795338"/>
          </a:xfrm>
        </p:spPr>
        <p:txBody>
          <a:bodyPr/>
          <a:lstStyle/>
          <a:p>
            <a:pPr algn="l"/>
            <a:r>
              <a:rPr lang="en-GB" sz="2800" dirty="0">
                <a:solidFill>
                  <a:srgbClr val="FFFF00"/>
                </a:solidFill>
              </a:rPr>
              <a:t>DDPC– V/ES cont. Specific Questions</a:t>
            </a:r>
          </a:p>
        </p:txBody>
      </p:sp>
      <p:sp>
        <p:nvSpPr>
          <p:cNvPr id="3" name="Content Placeholder 2">
            <a:extLst>
              <a:ext uri="{FF2B5EF4-FFF2-40B4-BE49-F238E27FC236}">
                <a16:creationId xmlns:a16="http://schemas.microsoft.com/office/drawing/2014/main" id="{B178BFDF-A21E-CB44-75FD-7019DF6552BA}"/>
              </a:ext>
            </a:extLst>
          </p:cNvPr>
          <p:cNvSpPr>
            <a:spLocks noGrp="1"/>
          </p:cNvSpPr>
          <p:nvPr>
            <p:ph idx="1"/>
          </p:nvPr>
        </p:nvSpPr>
        <p:spPr>
          <a:xfrm>
            <a:off x="652810" y="1607021"/>
            <a:ext cx="8772595" cy="4464496"/>
          </a:xfrm>
        </p:spPr>
        <p:txBody>
          <a:bodyPr/>
          <a:lstStyle/>
          <a:p>
            <a:pPr marL="514350" indent="-514350">
              <a:buClr>
                <a:srgbClr val="9999FF"/>
              </a:buClr>
              <a:buFont typeface="+mj-lt"/>
              <a:buAutoNum type="arabicPeriod" startAt="18"/>
            </a:pPr>
            <a:r>
              <a:rPr lang="en-US" sz="2800" dirty="0">
                <a:solidFill>
                  <a:schemeClr val="bg1"/>
                </a:solidFill>
              </a:rPr>
              <a:t>Are individually-tailored adjustments routinely recommended to employers to reduce disadvantage for </a:t>
            </a:r>
            <a:r>
              <a:rPr lang="en-US" sz="2800" dirty="0" err="1">
                <a:solidFill>
                  <a:schemeClr val="bg1"/>
                </a:solidFill>
              </a:rPr>
              <a:t>PwD</a:t>
            </a:r>
            <a:r>
              <a:rPr lang="en-US" sz="2800" dirty="0">
                <a:solidFill>
                  <a:schemeClr val="bg1"/>
                </a:solidFill>
              </a:rPr>
              <a:t> and regularly reviewed, whenever appropriate ?   (</a:t>
            </a:r>
            <a:r>
              <a:rPr lang="en-US" sz="2400" dirty="0">
                <a:solidFill>
                  <a:schemeClr val="bg1"/>
                </a:solidFill>
              </a:rPr>
              <a:t>UNCRPD, Art. 2; EHRC, 2011b, para 7.27-39). </a:t>
            </a:r>
          </a:p>
          <a:p>
            <a:pPr marL="514350" indent="-514350">
              <a:spcBef>
                <a:spcPts val="1800"/>
              </a:spcBef>
              <a:buClr>
                <a:srgbClr val="9999FF"/>
              </a:buClr>
              <a:buFont typeface="+mj-lt"/>
              <a:buAutoNum type="arabicPeriod" startAt="18"/>
            </a:pPr>
            <a:r>
              <a:rPr lang="en-US" sz="2800" dirty="0">
                <a:solidFill>
                  <a:schemeClr val="bg1"/>
                </a:solidFill>
              </a:rPr>
              <a:t>Do (or would) you provide evidence to support a </a:t>
            </a:r>
            <a:r>
              <a:rPr lang="en-US" sz="2800" dirty="0" err="1">
                <a:solidFill>
                  <a:schemeClr val="bg1"/>
                </a:solidFill>
              </a:rPr>
              <a:t>PwD</a:t>
            </a:r>
            <a:r>
              <a:rPr lang="en-US" sz="2800" dirty="0">
                <a:solidFill>
                  <a:schemeClr val="bg1"/>
                </a:solidFill>
              </a:rPr>
              <a:t> in explaining their needs to any provider or services, education, training or employer, as and when appropriate, to assist them in receiving their rights (e.g. benefit entitlements, reasonable adjustments, services etc.)?  </a:t>
            </a:r>
            <a:r>
              <a:rPr lang="en-US" sz="2400" dirty="0">
                <a:solidFill>
                  <a:schemeClr val="bg1"/>
                </a:solidFill>
              </a:rPr>
              <a:t>(UNCRPD, Articles 25-28)</a:t>
            </a:r>
          </a:p>
        </p:txBody>
      </p:sp>
    </p:spTree>
    <p:extLst>
      <p:ext uri="{BB962C8B-B14F-4D97-AF65-F5344CB8AC3E}">
        <p14:creationId xmlns:p14="http://schemas.microsoft.com/office/powerpoint/2010/main" val="25388327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94AD8-9ADE-B877-3695-2E42E479E5A8}"/>
              </a:ext>
            </a:extLst>
          </p:cNvPr>
          <p:cNvSpPr>
            <a:spLocks noGrp="1"/>
          </p:cNvSpPr>
          <p:nvPr>
            <p:ph type="title"/>
          </p:nvPr>
        </p:nvSpPr>
        <p:spPr>
          <a:xfrm>
            <a:off x="1228874" y="633289"/>
            <a:ext cx="8772594" cy="795338"/>
          </a:xfrm>
        </p:spPr>
        <p:txBody>
          <a:bodyPr/>
          <a:lstStyle/>
          <a:p>
            <a:pPr algn="l"/>
            <a:r>
              <a:rPr lang="en-GB" sz="2800" dirty="0">
                <a:solidFill>
                  <a:srgbClr val="FFFF00"/>
                </a:solidFill>
              </a:rPr>
              <a:t>DDPC– V/ES cont. Specific Questions</a:t>
            </a:r>
          </a:p>
        </p:txBody>
      </p:sp>
      <p:sp>
        <p:nvSpPr>
          <p:cNvPr id="3" name="Content Placeholder 2">
            <a:extLst>
              <a:ext uri="{FF2B5EF4-FFF2-40B4-BE49-F238E27FC236}">
                <a16:creationId xmlns:a16="http://schemas.microsoft.com/office/drawing/2014/main" id="{B178BFDF-A21E-CB44-75FD-7019DF6552BA}"/>
              </a:ext>
            </a:extLst>
          </p:cNvPr>
          <p:cNvSpPr>
            <a:spLocks noGrp="1"/>
          </p:cNvSpPr>
          <p:nvPr>
            <p:ph idx="1"/>
          </p:nvPr>
        </p:nvSpPr>
        <p:spPr>
          <a:xfrm>
            <a:off x="652810" y="1607021"/>
            <a:ext cx="8772595" cy="4464496"/>
          </a:xfrm>
        </p:spPr>
        <p:txBody>
          <a:bodyPr/>
          <a:lstStyle/>
          <a:p>
            <a:pPr marL="514350" indent="-514350">
              <a:buClr>
                <a:srgbClr val="9999FF"/>
              </a:buClr>
              <a:buFont typeface="+mj-lt"/>
              <a:buAutoNum type="arabicPeriod" startAt="20"/>
            </a:pPr>
            <a:r>
              <a:rPr lang="en-US" sz="2800" dirty="0">
                <a:solidFill>
                  <a:schemeClr val="bg1"/>
                </a:solidFill>
              </a:rPr>
              <a:t>Do (or would) you either address or raise concern about any outstanding or ineffective adjustments you provide or other reported or perceived disadvantage for </a:t>
            </a:r>
            <a:r>
              <a:rPr lang="en-US" sz="2800" dirty="0" err="1">
                <a:solidFill>
                  <a:schemeClr val="bg1"/>
                </a:solidFill>
              </a:rPr>
              <a:t>PwD</a:t>
            </a:r>
            <a:r>
              <a:rPr lang="en-US" sz="2800" dirty="0">
                <a:solidFill>
                  <a:schemeClr val="bg1"/>
                </a:solidFill>
              </a:rPr>
              <a:t> ?   </a:t>
            </a:r>
            <a:r>
              <a:rPr lang="en-US" sz="2400" dirty="0">
                <a:solidFill>
                  <a:schemeClr val="bg1"/>
                </a:solidFill>
              </a:rPr>
              <a:t>(? </a:t>
            </a:r>
            <a:r>
              <a:rPr lang="en-US" sz="2400" dirty="0" err="1">
                <a:solidFill>
                  <a:schemeClr val="bg1"/>
                </a:solidFill>
              </a:rPr>
              <a:t>Organisational</a:t>
            </a:r>
            <a:r>
              <a:rPr lang="en-US" sz="2400" dirty="0">
                <a:solidFill>
                  <a:schemeClr val="bg1"/>
                </a:solidFill>
              </a:rPr>
              <a:t> / professional policy)</a:t>
            </a:r>
          </a:p>
          <a:p>
            <a:pPr marL="514350" indent="-514350">
              <a:spcBef>
                <a:spcPts val="2400"/>
              </a:spcBef>
              <a:buClr>
                <a:srgbClr val="9999FF"/>
              </a:buClr>
              <a:buFont typeface="+mj-lt"/>
              <a:buAutoNum type="arabicPeriod" startAt="20"/>
            </a:pPr>
            <a:r>
              <a:rPr lang="en-US" sz="2800" dirty="0">
                <a:solidFill>
                  <a:schemeClr val="bg1"/>
                </a:solidFill>
              </a:rPr>
              <a:t>Do (or would) you inform your colleagues if they appear to be operating contrary to </a:t>
            </a:r>
            <a:r>
              <a:rPr lang="en-US" sz="2800" dirty="0" err="1">
                <a:solidFill>
                  <a:schemeClr val="bg1"/>
                </a:solidFill>
              </a:rPr>
              <a:t>organisational</a:t>
            </a:r>
            <a:r>
              <a:rPr lang="en-US" sz="2800" dirty="0">
                <a:solidFill>
                  <a:schemeClr val="bg1"/>
                </a:solidFill>
              </a:rPr>
              <a:t> or service </a:t>
            </a:r>
            <a:r>
              <a:rPr lang="en-US" sz="2800" dirty="0" err="1">
                <a:solidFill>
                  <a:schemeClr val="bg1"/>
                </a:solidFill>
              </a:rPr>
              <a:t>EqA</a:t>
            </a:r>
            <a:r>
              <a:rPr lang="en-US" sz="2800" dirty="0">
                <a:solidFill>
                  <a:schemeClr val="bg1"/>
                </a:solidFill>
              </a:rPr>
              <a:t> policies and raise concerns with an appropriate person or agency if they do not respond positively to these concerns ?   </a:t>
            </a:r>
            <a:r>
              <a:rPr lang="en-US" sz="2400" dirty="0">
                <a:solidFill>
                  <a:schemeClr val="bg1"/>
                </a:solidFill>
              </a:rPr>
              <a:t>(? </a:t>
            </a:r>
            <a:r>
              <a:rPr lang="en-US" sz="2400" dirty="0" err="1">
                <a:solidFill>
                  <a:schemeClr val="bg1"/>
                </a:solidFill>
              </a:rPr>
              <a:t>Organisational</a:t>
            </a:r>
            <a:r>
              <a:rPr lang="en-US" sz="2400" dirty="0">
                <a:solidFill>
                  <a:schemeClr val="bg1"/>
                </a:solidFill>
              </a:rPr>
              <a:t> policy / professional standards)</a:t>
            </a:r>
          </a:p>
          <a:p>
            <a:pPr marL="514350" indent="-514350">
              <a:buClr>
                <a:srgbClr val="9999FF"/>
              </a:buClr>
              <a:buFont typeface="+mj-lt"/>
              <a:buAutoNum type="arabicPeriod" startAt="20"/>
            </a:pPr>
            <a:endParaRPr lang="en-GB" dirty="0">
              <a:solidFill>
                <a:schemeClr val="bg1"/>
              </a:solidFill>
            </a:endParaRPr>
          </a:p>
          <a:p>
            <a:endParaRPr lang="en-GB" dirty="0">
              <a:solidFill>
                <a:schemeClr val="bg1"/>
              </a:solidFill>
            </a:endParaRPr>
          </a:p>
        </p:txBody>
      </p:sp>
    </p:spTree>
    <p:extLst>
      <p:ext uri="{BB962C8B-B14F-4D97-AF65-F5344CB8AC3E}">
        <p14:creationId xmlns:p14="http://schemas.microsoft.com/office/powerpoint/2010/main" val="22184043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94AD8-9ADE-B877-3695-2E42E479E5A8}"/>
              </a:ext>
            </a:extLst>
          </p:cNvPr>
          <p:cNvSpPr>
            <a:spLocks noGrp="1"/>
          </p:cNvSpPr>
          <p:nvPr>
            <p:ph type="title"/>
          </p:nvPr>
        </p:nvSpPr>
        <p:spPr>
          <a:xfrm>
            <a:off x="1156866" y="598909"/>
            <a:ext cx="8772594" cy="795338"/>
          </a:xfrm>
        </p:spPr>
        <p:txBody>
          <a:bodyPr/>
          <a:lstStyle/>
          <a:p>
            <a:pPr algn="l"/>
            <a:r>
              <a:rPr lang="en-GB" sz="2800" dirty="0">
                <a:solidFill>
                  <a:srgbClr val="FFFF00"/>
                </a:solidFill>
              </a:rPr>
              <a:t>DDPC– V/ES cont. Specific Questions</a:t>
            </a:r>
          </a:p>
        </p:txBody>
      </p:sp>
      <p:sp>
        <p:nvSpPr>
          <p:cNvPr id="3" name="Content Placeholder 2">
            <a:extLst>
              <a:ext uri="{FF2B5EF4-FFF2-40B4-BE49-F238E27FC236}">
                <a16:creationId xmlns:a16="http://schemas.microsoft.com/office/drawing/2014/main" id="{B178BFDF-A21E-CB44-75FD-7019DF6552BA}"/>
              </a:ext>
            </a:extLst>
          </p:cNvPr>
          <p:cNvSpPr>
            <a:spLocks noGrp="1"/>
          </p:cNvSpPr>
          <p:nvPr>
            <p:ph idx="1"/>
          </p:nvPr>
        </p:nvSpPr>
        <p:spPr>
          <a:xfrm>
            <a:off x="667543" y="1535013"/>
            <a:ext cx="8899525" cy="4464496"/>
          </a:xfrm>
        </p:spPr>
        <p:txBody>
          <a:bodyPr/>
          <a:lstStyle/>
          <a:p>
            <a:pPr marL="514350" indent="-514350">
              <a:buClr>
                <a:srgbClr val="9999FF"/>
              </a:buClr>
              <a:buFont typeface="+mj-lt"/>
              <a:buAutoNum type="arabicPeriod" startAt="22"/>
            </a:pPr>
            <a:r>
              <a:rPr lang="en-US" sz="2800" dirty="0">
                <a:solidFill>
                  <a:schemeClr val="bg1"/>
                </a:solidFill>
              </a:rPr>
              <a:t>If </a:t>
            </a:r>
            <a:r>
              <a:rPr lang="en-US" sz="2800" dirty="0" err="1">
                <a:solidFill>
                  <a:schemeClr val="bg1"/>
                </a:solidFill>
              </a:rPr>
              <a:t>PwD</a:t>
            </a:r>
            <a:r>
              <a:rPr lang="en-US" sz="2800" dirty="0">
                <a:solidFill>
                  <a:schemeClr val="bg1"/>
                </a:solidFill>
              </a:rPr>
              <a:t> raise questions about discrimination (whether in receipt of services or in training, employment or work-related activity), do (or would) you signpost them to sources of information and advice and, if appropriate, take steps to protect them from any resultant </a:t>
            </a:r>
            <a:r>
              <a:rPr lang="en-US" sz="2800" dirty="0" err="1">
                <a:solidFill>
                  <a:schemeClr val="bg1"/>
                </a:solidFill>
              </a:rPr>
              <a:t>victimisation</a:t>
            </a:r>
            <a:r>
              <a:rPr lang="en-US" sz="2800" dirty="0">
                <a:solidFill>
                  <a:schemeClr val="bg1"/>
                </a:solidFill>
              </a:rPr>
              <a:t> ?   </a:t>
            </a:r>
            <a:r>
              <a:rPr lang="en-US" sz="2400" dirty="0">
                <a:solidFill>
                  <a:schemeClr val="bg1"/>
                </a:solidFill>
              </a:rPr>
              <a:t>(EHRC, 2011b, paras 8.1-8.23, 9.1-9.32).</a:t>
            </a:r>
          </a:p>
          <a:p>
            <a:pPr marL="514350" indent="-514350">
              <a:spcBef>
                <a:spcPts val="1800"/>
              </a:spcBef>
              <a:buClr>
                <a:srgbClr val="9999FF"/>
              </a:buClr>
              <a:buFont typeface="+mj-lt"/>
              <a:buAutoNum type="arabicPeriod" startAt="22"/>
            </a:pPr>
            <a:r>
              <a:rPr lang="en-US" sz="2800" dirty="0">
                <a:solidFill>
                  <a:schemeClr val="bg1"/>
                </a:solidFill>
              </a:rPr>
              <a:t>Are clients offered support / advocacy if they experience any discrimination, harassment or </a:t>
            </a:r>
            <a:r>
              <a:rPr lang="en-US" sz="2800" dirty="0" err="1">
                <a:solidFill>
                  <a:schemeClr val="bg1"/>
                </a:solidFill>
              </a:rPr>
              <a:t>victimisation</a:t>
            </a:r>
            <a:r>
              <a:rPr lang="en-US" sz="2800" dirty="0">
                <a:solidFill>
                  <a:schemeClr val="bg1"/>
                </a:solidFill>
              </a:rPr>
              <a:t>, whether in relation to services, training, employment or work-related activity ? </a:t>
            </a:r>
            <a:r>
              <a:rPr lang="en-US" sz="2400" dirty="0">
                <a:solidFill>
                  <a:schemeClr val="bg1"/>
                </a:solidFill>
              </a:rPr>
              <a:t>(? </a:t>
            </a:r>
            <a:r>
              <a:rPr lang="en-US" sz="2400" dirty="0" err="1">
                <a:solidFill>
                  <a:schemeClr val="bg1"/>
                </a:solidFill>
              </a:rPr>
              <a:t>Organisational</a:t>
            </a:r>
            <a:r>
              <a:rPr lang="en-US" sz="2400" dirty="0">
                <a:solidFill>
                  <a:schemeClr val="bg1"/>
                </a:solidFill>
              </a:rPr>
              <a:t> policy / prof. standards).</a:t>
            </a:r>
          </a:p>
          <a:p>
            <a:pPr marL="514350" indent="-514350">
              <a:buClr>
                <a:srgbClr val="9999FF"/>
              </a:buClr>
              <a:buFont typeface="+mj-lt"/>
              <a:buAutoNum type="arabicPeriod" startAt="22"/>
            </a:pPr>
            <a:endParaRPr lang="en-US" sz="2800" dirty="0">
              <a:solidFill>
                <a:schemeClr val="bg1"/>
              </a:solidFill>
            </a:endParaRPr>
          </a:p>
          <a:p>
            <a:endParaRPr lang="en-GB" dirty="0">
              <a:solidFill>
                <a:schemeClr val="bg1"/>
              </a:solidFill>
            </a:endParaRPr>
          </a:p>
          <a:p>
            <a:endParaRPr lang="en-GB" dirty="0">
              <a:solidFill>
                <a:schemeClr val="bg1"/>
              </a:solidFill>
            </a:endParaRPr>
          </a:p>
        </p:txBody>
      </p:sp>
    </p:spTree>
    <p:extLst>
      <p:ext uri="{BB962C8B-B14F-4D97-AF65-F5344CB8AC3E}">
        <p14:creationId xmlns:p14="http://schemas.microsoft.com/office/powerpoint/2010/main" val="30367384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94AD8-9ADE-B877-3695-2E42E479E5A8}"/>
              </a:ext>
            </a:extLst>
          </p:cNvPr>
          <p:cNvSpPr>
            <a:spLocks noGrp="1"/>
          </p:cNvSpPr>
          <p:nvPr>
            <p:ph type="title"/>
          </p:nvPr>
        </p:nvSpPr>
        <p:spPr>
          <a:xfrm>
            <a:off x="1228874" y="713122"/>
            <a:ext cx="8772594" cy="795338"/>
          </a:xfrm>
        </p:spPr>
        <p:txBody>
          <a:bodyPr/>
          <a:lstStyle/>
          <a:p>
            <a:pPr algn="l"/>
            <a:r>
              <a:rPr lang="en-GB" sz="2800" dirty="0">
                <a:solidFill>
                  <a:srgbClr val="FFFF00"/>
                </a:solidFill>
              </a:rPr>
              <a:t>DDPC– V/ES cont. Specific Questions</a:t>
            </a:r>
          </a:p>
        </p:txBody>
      </p:sp>
      <p:sp>
        <p:nvSpPr>
          <p:cNvPr id="3" name="Content Placeholder 2">
            <a:extLst>
              <a:ext uri="{FF2B5EF4-FFF2-40B4-BE49-F238E27FC236}">
                <a16:creationId xmlns:a16="http://schemas.microsoft.com/office/drawing/2014/main" id="{B178BFDF-A21E-CB44-75FD-7019DF6552BA}"/>
              </a:ext>
            </a:extLst>
          </p:cNvPr>
          <p:cNvSpPr>
            <a:spLocks noGrp="1"/>
          </p:cNvSpPr>
          <p:nvPr>
            <p:ph idx="1"/>
          </p:nvPr>
        </p:nvSpPr>
        <p:spPr>
          <a:xfrm>
            <a:off x="667543" y="1679029"/>
            <a:ext cx="8899525" cy="4085554"/>
          </a:xfrm>
        </p:spPr>
        <p:txBody>
          <a:bodyPr/>
          <a:lstStyle/>
          <a:p>
            <a:pPr marL="514350" indent="-514350">
              <a:buClr>
                <a:srgbClr val="9999FF"/>
              </a:buClr>
              <a:buFont typeface="+mj-lt"/>
              <a:buAutoNum type="arabicPeriod" startAt="24"/>
            </a:pPr>
            <a:r>
              <a:rPr lang="en-US" sz="2800" dirty="0">
                <a:solidFill>
                  <a:schemeClr val="bg1"/>
                </a:solidFill>
              </a:rPr>
              <a:t>Do (or would) you consider raising concerns about actions of others (e.g. employers), if they appear to discriminate against a </a:t>
            </a:r>
            <a:r>
              <a:rPr lang="en-US" sz="2800" dirty="0" err="1">
                <a:solidFill>
                  <a:schemeClr val="bg1"/>
                </a:solidFill>
              </a:rPr>
              <a:t>PwD</a:t>
            </a:r>
            <a:r>
              <a:rPr lang="en-US" sz="2800" dirty="0">
                <a:solidFill>
                  <a:schemeClr val="bg1"/>
                </a:solidFill>
              </a:rPr>
              <a:t>, if it is appropriate and safe to do so ?  </a:t>
            </a:r>
          </a:p>
          <a:p>
            <a:pPr marL="504000" indent="0">
              <a:spcBef>
                <a:spcPts val="2400"/>
              </a:spcBef>
              <a:buNone/>
            </a:pPr>
            <a:r>
              <a:rPr lang="en-US" sz="2800" dirty="0">
                <a:solidFill>
                  <a:schemeClr val="bg1"/>
                </a:solidFill>
              </a:rPr>
              <a:t>If this is likely to be difficult, if the concerns are serious, rejected or ignored, would you seek advice and/or raise concern with a relevant person/agency, as appropriate ? </a:t>
            </a:r>
          </a:p>
          <a:p>
            <a:pPr marL="504000" indent="0">
              <a:spcBef>
                <a:spcPts val="2400"/>
              </a:spcBef>
              <a:buNone/>
            </a:pPr>
            <a:r>
              <a:rPr lang="en-US" sz="2800" dirty="0">
                <a:solidFill>
                  <a:schemeClr val="bg1"/>
                </a:solidFill>
              </a:rPr>
              <a:t>(</a:t>
            </a:r>
            <a:r>
              <a:rPr lang="en-US" sz="2400" dirty="0">
                <a:solidFill>
                  <a:schemeClr val="bg1"/>
                </a:solidFill>
              </a:rPr>
              <a:t>? </a:t>
            </a:r>
            <a:r>
              <a:rPr lang="en-US" sz="2400" dirty="0" err="1">
                <a:solidFill>
                  <a:schemeClr val="bg1"/>
                </a:solidFill>
              </a:rPr>
              <a:t>Organisational</a:t>
            </a:r>
            <a:r>
              <a:rPr lang="en-US" sz="2400" dirty="0">
                <a:solidFill>
                  <a:schemeClr val="bg1"/>
                </a:solidFill>
              </a:rPr>
              <a:t> policy / professional standards)</a:t>
            </a:r>
            <a:endParaRPr lang="en-GB" sz="2400" dirty="0">
              <a:solidFill>
                <a:schemeClr val="bg1"/>
              </a:solidFill>
            </a:endParaRPr>
          </a:p>
          <a:p>
            <a:endParaRPr lang="en-GB" dirty="0">
              <a:solidFill>
                <a:schemeClr val="bg1"/>
              </a:solidFill>
            </a:endParaRPr>
          </a:p>
        </p:txBody>
      </p:sp>
    </p:spTree>
    <p:extLst>
      <p:ext uri="{BB962C8B-B14F-4D97-AF65-F5344CB8AC3E}">
        <p14:creationId xmlns:p14="http://schemas.microsoft.com/office/powerpoint/2010/main" val="3134133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F8FBBB-7CDC-C548-15A6-34466FD38CD5}"/>
              </a:ext>
            </a:extLst>
          </p:cNvPr>
          <p:cNvSpPr>
            <a:spLocks noGrp="1"/>
          </p:cNvSpPr>
          <p:nvPr>
            <p:ph type="title"/>
          </p:nvPr>
        </p:nvSpPr>
        <p:spPr>
          <a:xfrm>
            <a:off x="436786" y="886941"/>
            <a:ext cx="9212857" cy="795338"/>
          </a:xfrm>
        </p:spPr>
        <p:txBody>
          <a:bodyPr/>
          <a:lstStyle/>
          <a:p>
            <a:r>
              <a:rPr lang="en-GB" sz="3200" dirty="0">
                <a:solidFill>
                  <a:srgbClr val="FFFF00"/>
                </a:solidFill>
              </a:rPr>
              <a:t>UN Convention on the Rights of Persons with Disabilities (UNCRPD): Definitions</a:t>
            </a:r>
          </a:p>
        </p:txBody>
      </p:sp>
      <p:sp>
        <p:nvSpPr>
          <p:cNvPr id="3" name="Content Placeholder 2">
            <a:extLst>
              <a:ext uri="{FF2B5EF4-FFF2-40B4-BE49-F238E27FC236}">
                <a16:creationId xmlns:a16="http://schemas.microsoft.com/office/drawing/2014/main" id="{AD5ABEC4-E70E-1AF0-6F03-1B5A88D0C94D}"/>
              </a:ext>
            </a:extLst>
          </p:cNvPr>
          <p:cNvSpPr>
            <a:spLocks noGrp="1"/>
          </p:cNvSpPr>
          <p:nvPr>
            <p:ph idx="1"/>
          </p:nvPr>
        </p:nvSpPr>
        <p:spPr>
          <a:xfrm>
            <a:off x="1048854" y="1967062"/>
            <a:ext cx="8136904" cy="4248472"/>
          </a:xfrm>
        </p:spPr>
        <p:txBody>
          <a:bodyPr/>
          <a:lstStyle/>
          <a:p>
            <a:pPr marL="0" indent="0">
              <a:buNone/>
            </a:pPr>
            <a:r>
              <a:rPr lang="en-GB" dirty="0">
                <a:solidFill>
                  <a:srgbClr val="9999FF"/>
                </a:solidFill>
              </a:rPr>
              <a:t>Discrimination on the basis of disability: </a:t>
            </a:r>
          </a:p>
          <a:p>
            <a:pPr marL="0" indent="0">
              <a:spcBef>
                <a:spcPts val="1200"/>
              </a:spcBef>
              <a:buNone/>
            </a:pPr>
            <a:r>
              <a:rPr lang="en-GB" sz="2800" dirty="0">
                <a:solidFill>
                  <a:schemeClr val="bg1"/>
                </a:solidFill>
              </a:rPr>
              <a:t>Any distinction, exclusion or restriction on the basis of disability which has the purpose or effect of impairing or nullifying the recognition, enjoyment or exercise, on an equal basis with others, of all human rights and fundamental freedoms in the political, economic, social, cultural, civil or any other field. </a:t>
            </a:r>
            <a:r>
              <a:rPr lang="en-GB" sz="2800" dirty="0">
                <a:solidFill>
                  <a:srgbClr val="9999FF"/>
                </a:solidFill>
              </a:rPr>
              <a:t>It includes all forms of discrimination, including denial of reasonable accommodation’.  </a:t>
            </a:r>
          </a:p>
          <a:p>
            <a:pPr marL="0" indent="0">
              <a:buNone/>
            </a:pPr>
            <a:endParaRPr lang="en-GB" sz="2800" dirty="0">
              <a:solidFill>
                <a:schemeClr val="bg1"/>
              </a:solidFill>
            </a:endParaRPr>
          </a:p>
          <a:p>
            <a:pPr marL="0" indent="0">
              <a:buNone/>
            </a:pPr>
            <a:endParaRPr lang="en-GB" sz="2800" dirty="0">
              <a:solidFill>
                <a:schemeClr val="bg1"/>
              </a:solidFill>
            </a:endParaRPr>
          </a:p>
        </p:txBody>
      </p:sp>
    </p:spTree>
    <p:extLst>
      <p:ext uri="{BB962C8B-B14F-4D97-AF65-F5344CB8AC3E}">
        <p14:creationId xmlns:p14="http://schemas.microsoft.com/office/powerpoint/2010/main" val="218100387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94AD8-9ADE-B877-3695-2E42E479E5A8}"/>
              </a:ext>
            </a:extLst>
          </p:cNvPr>
          <p:cNvSpPr>
            <a:spLocks noGrp="1"/>
          </p:cNvSpPr>
          <p:nvPr>
            <p:ph type="title"/>
          </p:nvPr>
        </p:nvSpPr>
        <p:spPr>
          <a:xfrm>
            <a:off x="1228874" y="670917"/>
            <a:ext cx="8772594" cy="795338"/>
          </a:xfrm>
        </p:spPr>
        <p:txBody>
          <a:bodyPr/>
          <a:lstStyle/>
          <a:p>
            <a:pPr algn="l"/>
            <a:r>
              <a:rPr lang="en-GB" sz="2800" dirty="0">
                <a:solidFill>
                  <a:srgbClr val="FFFF00"/>
                </a:solidFill>
              </a:rPr>
              <a:t>DDPC– V/ES cont. </a:t>
            </a:r>
            <a:r>
              <a:rPr lang="en-GB" sz="2800" b="1" dirty="0">
                <a:solidFill>
                  <a:srgbClr val="FFFF00"/>
                </a:solidFill>
              </a:rPr>
              <a:t>Service Review Question </a:t>
            </a:r>
          </a:p>
        </p:txBody>
      </p:sp>
      <p:sp>
        <p:nvSpPr>
          <p:cNvPr id="3" name="Content Placeholder 2">
            <a:extLst>
              <a:ext uri="{FF2B5EF4-FFF2-40B4-BE49-F238E27FC236}">
                <a16:creationId xmlns:a16="http://schemas.microsoft.com/office/drawing/2014/main" id="{B178BFDF-A21E-CB44-75FD-7019DF6552BA}"/>
              </a:ext>
            </a:extLst>
          </p:cNvPr>
          <p:cNvSpPr>
            <a:spLocks noGrp="1"/>
          </p:cNvSpPr>
          <p:nvPr>
            <p:ph idx="1"/>
          </p:nvPr>
        </p:nvSpPr>
        <p:spPr>
          <a:xfrm>
            <a:off x="667543" y="1679029"/>
            <a:ext cx="8899525" cy="4464496"/>
          </a:xfrm>
        </p:spPr>
        <p:txBody>
          <a:bodyPr/>
          <a:lstStyle/>
          <a:p>
            <a:pPr marL="514350" indent="-514350">
              <a:buClr>
                <a:srgbClr val="9999FF"/>
              </a:buClr>
              <a:buFont typeface="+mj-lt"/>
              <a:buAutoNum type="arabicPeriod" startAt="25"/>
            </a:pPr>
            <a:r>
              <a:rPr lang="en-US" sz="2800" dirty="0">
                <a:solidFill>
                  <a:schemeClr val="bg1"/>
                </a:solidFill>
              </a:rPr>
              <a:t>Have your service premises, service ‘provisions, criteria or practices’ and provision of auxiliary aids / services to enable </a:t>
            </a:r>
            <a:r>
              <a:rPr lang="en-US" sz="2800" dirty="0" err="1">
                <a:solidFill>
                  <a:schemeClr val="bg1"/>
                </a:solidFill>
              </a:rPr>
              <a:t>PwD</a:t>
            </a:r>
            <a:r>
              <a:rPr lang="en-US" sz="2800" dirty="0">
                <a:solidFill>
                  <a:schemeClr val="bg1"/>
                </a:solidFill>
              </a:rPr>
              <a:t> to access your services been evaluated to check for any actual or potential disadvantage ? </a:t>
            </a:r>
          </a:p>
          <a:p>
            <a:pPr marL="504000" indent="0">
              <a:spcBef>
                <a:spcPts val="1800"/>
              </a:spcBef>
              <a:buNone/>
            </a:pPr>
            <a:r>
              <a:rPr lang="en-US" sz="2800" dirty="0">
                <a:solidFill>
                  <a:schemeClr val="bg1"/>
                </a:solidFill>
              </a:rPr>
              <a:t>(NB </a:t>
            </a:r>
            <a:r>
              <a:rPr lang="en-US" sz="2800" dirty="0">
                <a:solidFill>
                  <a:srgbClr val="9999FF"/>
                </a:solidFill>
              </a:rPr>
              <a:t>‘Provisions, criteria or practices’</a:t>
            </a:r>
            <a:r>
              <a:rPr lang="en-US" sz="2800" dirty="0">
                <a:solidFill>
                  <a:schemeClr val="bg1"/>
                </a:solidFill>
              </a:rPr>
              <a:t> includes all policies, rules, practices, arrangements, criteria, conditions, prerequisites, qualifications or provisions.) </a:t>
            </a:r>
          </a:p>
          <a:p>
            <a:pPr marL="504000" indent="0">
              <a:buNone/>
            </a:pPr>
            <a:endParaRPr lang="en-US" sz="2400" dirty="0">
              <a:solidFill>
                <a:schemeClr val="bg1"/>
              </a:solidFill>
            </a:endParaRPr>
          </a:p>
          <a:p>
            <a:pPr marL="504000" indent="0">
              <a:buNone/>
            </a:pPr>
            <a:r>
              <a:rPr lang="en-US" sz="2400" dirty="0">
                <a:solidFill>
                  <a:schemeClr val="bg1"/>
                </a:solidFill>
              </a:rPr>
              <a:t>(EHRC, 2011b, paras 7.7, 7.42-44)</a:t>
            </a:r>
          </a:p>
          <a:p>
            <a:pPr marL="0" indent="0">
              <a:buNone/>
            </a:pPr>
            <a:endParaRPr lang="en-GB" dirty="0">
              <a:solidFill>
                <a:schemeClr val="bg1"/>
              </a:solidFill>
            </a:endParaRPr>
          </a:p>
        </p:txBody>
      </p:sp>
    </p:spTree>
    <p:extLst>
      <p:ext uri="{BB962C8B-B14F-4D97-AF65-F5344CB8AC3E}">
        <p14:creationId xmlns:p14="http://schemas.microsoft.com/office/powerpoint/2010/main" val="9877972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5A3A4D-6710-F676-16EC-FFF5CB44FDD8}"/>
              </a:ext>
            </a:extLst>
          </p:cNvPr>
          <p:cNvSpPr>
            <a:spLocks noGrp="1"/>
          </p:cNvSpPr>
          <p:nvPr>
            <p:ph type="title"/>
          </p:nvPr>
        </p:nvSpPr>
        <p:spPr>
          <a:xfrm>
            <a:off x="0" y="670917"/>
            <a:ext cx="10001250" cy="795338"/>
          </a:xfrm>
        </p:spPr>
        <p:txBody>
          <a:bodyPr/>
          <a:lstStyle/>
          <a:p>
            <a:r>
              <a:rPr lang="en-GB" sz="3600" dirty="0">
                <a:solidFill>
                  <a:srgbClr val="FFFF00"/>
                </a:solidFill>
              </a:rPr>
              <a:t>So how did you find that ?</a:t>
            </a:r>
          </a:p>
        </p:txBody>
      </p:sp>
      <p:sp>
        <p:nvSpPr>
          <p:cNvPr id="3" name="Content Placeholder 2">
            <a:extLst>
              <a:ext uri="{FF2B5EF4-FFF2-40B4-BE49-F238E27FC236}">
                <a16:creationId xmlns:a16="http://schemas.microsoft.com/office/drawing/2014/main" id="{13A062B4-C7A2-4B40-964C-F6AC6C18A745}"/>
              </a:ext>
            </a:extLst>
          </p:cNvPr>
          <p:cNvSpPr>
            <a:spLocks noGrp="1"/>
          </p:cNvSpPr>
          <p:nvPr>
            <p:ph idx="1"/>
          </p:nvPr>
        </p:nvSpPr>
        <p:spPr>
          <a:xfrm>
            <a:off x="580802" y="1607022"/>
            <a:ext cx="8899525" cy="4608512"/>
          </a:xfrm>
        </p:spPr>
        <p:txBody>
          <a:bodyPr/>
          <a:lstStyle/>
          <a:p>
            <a:pPr>
              <a:buClr>
                <a:srgbClr val="9999FF"/>
              </a:buClr>
            </a:pPr>
            <a:r>
              <a:rPr lang="en-GB" sz="2800" dirty="0">
                <a:solidFill>
                  <a:schemeClr val="bg1"/>
                </a:solidFill>
              </a:rPr>
              <a:t>Currently do not have baseline data as not enough people have yet completed the DDAQ or DDPCs.  However ….</a:t>
            </a:r>
          </a:p>
          <a:p>
            <a:pPr>
              <a:spcBef>
                <a:spcPts val="1800"/>
              </a:spcBef>
              <a:buClr>
                <a:srgbClr val="9999FF"/>
              </a:buClr>
            </a:pPr>
            <a:r>
              <a:rPr lang="en-GB" sz="2800" dirty="0">
                <a:solidFill>
                  <a:schemeClr val="bg1"/>
                </a:solidFill>
              </a:rPr>
              <a:t>If go on the website and complete DDPC-V/E then, combined talk with VR &amp; Emp. practitioners in NHS next month, we would have some provisional VR baseline data. </a:t>
            </a:r>
          </a:p>
          <a:p>
            <a:pPr>
              <a:spcBef>
                <a:spcPts val="1800"/>
              </a:spcBef>
              <a:buClr>
                <a:srgbClr val="9999FF"/>
              </a:buClr>
            </a:pPr>
            <a:r>
              <a:rPr lang="en-GB" sz="2800" dirty="0">
                <a:solidFill>
                  <a:schemeClr val="bg1"/>
                </a:solidFill>
              </a:rPr>
              <a:t>If also completed DDAQ we would have baseline data for both disability discrimination awareness and VR practice. </a:t>
            </a:r>
          </a:p>
          <a:p>
            <a:pPr>
              <a:spcBef>
                <a:spcPts val="1800"/>
              </a:spcBef>
              <a:buClr>
                <a:srgbClr val="9999FF"/>
              </a:buClr>
            </a:pPr>
            <a:r>
              <a:rPr lang="en-GB" sz="2800" dirty="0">
                <a:solidFill>
                  <a:schemeClr val="bg1"/>
                </a:solidFill>
              </a:rPr>
              <a:t>I estimate just 10 mins. + 10-20 mins. of your time !</a:t>
            </a:r>
          </a:p>
        </p:txBody>
      </p:sp>
    </p:spTree>
    <p:extLst>
      <p:ext uri="{BB962C8B-B14F-4D97-AF65-F5344CB8AC3E}">
        <p14:creationId xmlns:p14="http://schemas.microsoft.com/office/powerpoint/2010/main" val="218656305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94AD8-9ADE-B877-3695-2E42E479E5A8}"/>
              </a:ext>
            </a:extLst>
          </p:cNvPr>
          <p:cNvSpPr>
            <a:spLocks noGrp="1"/>
          </p:cNvSpPr>
          <p:nvPr>
            <p:ph type="title"/>
          </p:nvPr>
        </p:nvSpPr>
        <p:spPr>
          <a:xfrm>
            <a:off x="-139278" y="814933"/>
            <a:ext cx="10001250" cy="795338"/>
          </a:xfrm>
        </p:spPr>
        <p:txBody>
          <a:bodyPr/>
          <a:lstStyle/>
          <a:p>
            <a:r>
              <a:rPr lang="en-GB" sz="3200" dirty="0">
                <a:solidFill>
                  <a:srgbClr val="FFFF00"/>
                </a:solidFill>
              </a:rPr>
              <a:t>Suggested Action / Reading</a:t>
            </a:r>
          </a:p>
        </p:txBody>
      </p:sp>
      <p:sp>
        <p:nvSpPr>
          <p:cNvPr id="3" name="Content Placeholder 2">
            <a:extLst>
              <a:ext uri="{FF2B5EF4-FFF2-40B4-BE49-F238E27FC236}">
                <a16:creationId xmlns:a16="http://schemas.microsoft.com/office/drawing/2014/main" id="{B178BFDF-A21E-CB44-75FD-7019DF6552BA}"/>
              </a:ext>
            </a:extLst>
          </p:cNvPr>
          <p:cNvSpPr>
            <a:spLocks noGrp="1"/>
          </p:cNvSpPr>
          <p:nvPr>
            <p:ph idx="1"/>
          </p:nvPr>
        </p:nvSpPr>
        <p:spPr>
          <a:xfrm>
            <a:off x="667543" y="1751037"/>
            <a:ext cx="8899525" cy="4824536"/>
          </a:xfrm>
        </p:spPr>
        <p:txBody>
          <a:bodyPr/>
          <a:lstStyle/>
          <a:p>
            <a:pPr marL="497250" indent="-514350">
              <a:spcBef>
                <a:spcPts val="1800"/>
              </a:spcBef>
              <a:buClr>
                <a:srgbClr val="9999FF"/>
              </a:buClr>
              <a:buFont typeface="+mj-lt"/>
              <a:buAutoNum type="arabicPeriod"/>
            </a:pPr>
            <a:r>
              <a:rPr lang="en-US" sz="2400" dirty="0">
                <a:solidFill>
                  <a:schemeClr val="bg1"/>
                </a:solidFill>
                <a:latin typeface="Arial" panose="020B0604020202020204" pitchFamily="34" charset="0"/>
                <a:cs typeface="Arial" panose="020B0604020202020204" pitchFamily="34" charset="0"/>
              </a:rPr>
              <a:t>Complete DDAQ or relevant DDPC, if not already done so</a:t>
            </a:r>
          </a:p>
          <a:p>
            <a:pPr marL="497250" indent="-514350">
              <a:spcBef>
                <a:spcPts val="1800"/>
              </a:spcBef>
              <a:buClr>
                <a:srgbClr val="9999FF"/>
              </a:buClr>
              <a:buFont typeface="+mj-lt"/>
              <a:buAutoNum type="arabicPeriod"/>
            </a:pPr>
            <a:r>
              <a:rPr lang="en-US" sz="2400" dirty="0">
                <a:solidFill>
                  <a:schemeClr val="bg1"/>
                </a:solidFill>
                <a:latin typeface="Arial" panose="020B0604020202020204" pitchFamily="34" charset="0"/>
                <a:cs typeface="Arial" panose="020B0604020202020204" pitchFamily="34" charset="0"/>
              </a:rPr>
              <a:t>Read sections of EHRC statutory codes/technical guidance relevant to work role + good practice sections/chapters. </a:t>
            </a:r>
          </a:p>
          <a:p>
            <a:pPr marL="497250" indent="-514350">
              <a:spcBef>
                <a:spcPts val="1800"/>
              </a:spcBef>
              <a:buClr>
                <a:srgbClr val="9999FF"/>
              </a:buClr>
              <a:buFont typeface="+mj-lt"/>
              <a:buAutoNum type="arabicPeriod"/>
            </a:pPr>
            <a:r>
              <a:rPr lang="en-US" sz="2400" dirty="0">
                <a:solidFill>
                  <a:schemeClr val="bg1"/>
                </a:solidFill>
                <a:latin typeface="Arial" panose="020B0604020202020204" pitchFamily="34" charset="0"/>
                <a:cs typeface="Arial" panose="020B0604020202020204" pitchFamily="34" charset="0"/>
              </a:rPr>
              <a:t>Read UNCRPD (2006</a:t>
            </a:r>
            <a:r>
              <a:rPr lang="en-US" sz="2000" dirty="0">
                <a:solidFill>
                  <a:schemeClr val="bg1"/>
                </a:solidFill>
                <a:latin typeface="Arial" panose="020B0604020202020204" pitchFamily="34" charset="0"/>
                <a:cs typeface="Arial" panose="020B0604020202020204" pitchFamily="34" charset="0"/>
              </a:rPr>
              <a:t>) and/or </a:t>
            </a:r>
            <a:r>
              <a:rPr lang="en-US" sz="2400" dirty="0">
                <a:solidFill>
                  <a:schemeClr val="bg1"/>
                </a:solidFill>
                <a:latin typeface="Arial" panose="020B0604020202020204" pitchFamily="34" charset="0"/>
                <a:cs typeface="Arial" panose="020B0604020202020204" pitchFamily="34" charset="0"/>
              </a:rPr>
              <a:t>summary (Tyerman, 2023). </a:t>
            </a:r>
          </a:p>
          <a:p>
            <a:pPr marL="497250" indent="-514350">
              <a:spcBef>
                <a:spcPts val="1800"/>
              </a:spcBef>
              <a:buClr>
                <a:srgbClr val="9999FF"/>
              </a:buClr>
              <a:buFont typeface="+mj-lt"/>
              <a:buAutoNum type="arabicPeriod"/>
            </a:pPr>
            <a:r>
              <a:rPr lang="en-US" sz="2400" dirty="0">
                <a:solidFill>
                  <a:schemeClr val="bg1"/>
                </a:solidFill>
                <a:latin typeface="Arial" panose="020B0604020202020204" pitchFamily="34" charset="0"/>
                <a:cs typeface="Arial" panose="020B0604020202020204" pitchFamily="34" charset="0"/>
              </a:rPr>
              <a:t>Review employer’s policies on EDI (+ if NHS annual WDES).</a:t>
            </a:r>
          </a:p>
          <a:p>
            <a:pPr marL="497250" indent="-514350">
              <a:spcBef>
                <a:spcPts val="1800"/>
              </a:spcBef>
              <a:buClr>
                <a:srgbClr val="9999FF"/>
              </a:buClr>
              <a:buFont typeface="+mj-lt"/>
              <a:buAutoNum type="arabicPeriod"/>
            </a:pPr>
            <a:r>
              <a:rPr lang="en-US" sz="2400" dirty="0">
                <a:solidFill>
                  <a:schemeClr val="bg1"/>
                </a:solidFill>
                <a:latin typeface="Arial" panose="020B0604020202020204" pitchFamily="34" charset="0"/>
                <a:cs typeface="Arial" panose="020B0604020202020204" pitchFamily="34" charset="0"/>
              </a:rPr>
              <a:t>Note guidance relevant to work role: general; for service providers/users; employers/employees; &amp; tutors/trainees.</a:t>
            </a:r>
          </a:p>
          <a:p>
            <a:pPr marL="497250" indent="-514350">
              <a:spcBef>
                <a:spcPts val="1800"/>
              </a:spcBef>
              <a:buClr>
                <a:srgbClr val="9999FF"/>
              </a:buClr>
              <a:buFont typeface="Arial" panose="020B0604020202020204" pitchFamily="34" charset="0"/>
              <a:buChar char="?"/>
            </a:pPr>
            <a:r>
              <a:rPr lang="en-US" sz="2400" dirty="0">
                <a:solidFill>
                  <a:schemeClr val="bg1"/>
                </a:solidFill>
                <a:latin typeface="Arial" panose="020B0604020202020204" pitchFamily="34" charset="0"/>
                <a:cs typeface="Arial" panose="020B0604020202020204" pitchFamily="34" charset="0"/>
              </a:rPr>
              <a:t>Submit example(s) of discrimination to add to evidence base </a:t>
            </a:r>
            <a:endParaRPr lang="en-US" sz="2400" dirty="0">
              <a:solidFill>
                <a:schemeClr val="accent6">
                  <a:lumMod val="60000"/>
                  <a:lumOff val="4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966404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94AD8-9ADE-B877-3695-2E42E479E5A8}"/>
              </a:ext>
            </a:extLst>
          </p:cNvPr>
          <p:cNvSpPr>
            <a:spLocks noGrp="1"/>
          </p:cNvSpPr>
          <p:nvPr>
            <p:ph type="title"/>
          </p:nvPr>
        </p:nvSpPr>
        <p:spPr>
          <a:xfrm>
            <a:off x="0" y="814934"/>
            <a:ext cx="10001250" cy="795338"/>
          </a:xfrm>
        </p:spPr>
        <p:txBody>
          <a:bodyPr/>
          <a:lstStyle/>
          <a:p>
            <a:r>
              <a:rPr lang="en-GB" sz="3200" dirty="0">
                <a:solidFill>
                  <a:srgbClr val="FFFF00"/>
                </a:solidFill>
              </a:rPr>
              <a:t>Disability Discrimination:  Planned Future Training </a:t>
            </a:r>
          </a:p>
        </p:txBody>
      </p:sp>
      <p:sp>
        <p:nvSpPr>
          <p:cNvPr id="3" name="Content Placeholder 2">
            <a:extLst>
              <a:ext uri="{FF2B5EF4-FFF2-40B4-BE49-F238E27FC236}">
                <a16:creationId xmlns:a16="http://schemas.microsoft.com/office/drawing/2014/main" id="{B178BFDF-A21E-CB44-75FD-7019DF6552BA}"/>
              </a:ext>
            </a:extLst>
          </p:cNvPr>
          <p:cNvSpPr>
            <a:spLocks noGrp="1"/>
          </p:cNvSpPr>
          <p:nvPr>
            <p:ph idx="1"/>
          </p:nvPr>
        </p:nvSpPr>
        <p:spPr>
          <a:xfrm>
            <a:off x="754521" y="1751037"/>
            <a:ext cx="8725569" cy="4605261"/>
          </a:xfrm>
        </p:spPr>
        <p:txBody>
          <a:bodyPr/>
          <a:lstStyle/>
          <a:p>
            <a:pPr marL="497250" indent="-514350">
              <a:spcBef>
                <a:spcPts val="1200"/>
              </a:spcBef>
              <a:buClr>
                <a:srgbClr val="9999FF"/>
              </a:buClr>
              <a:buFont typeface="+mj-lt"/>
              <a:buAutoNum type="arabicPeriod"/>
            </a:pPr>
            <a:r>
              <a:rPr lang="en-US" sz="2800" dirty="0">
                <a:solidFill>
                  <a:schemeClr val="bg1"/>
                </a:solidFill>
              </a:rPr>
              <a:t>UN Convention on Rights of Persons with Disabilities</a:t>
            </a:r>
          </a:p>
          <a:p>
            <a:pPr marL="497250" indent="-514350">
              <a:spcBef>
                <a:spcPts val="1200"/>
              </a:spcBef>
              <a:buClr>
                <a:srgbClr val="9999FF"/>
              </a:buClr>
              <a:buFont typeface="+mj-lt"/>
              <a:buAutoNum type="arabicPeriod"/>
            </a:pPr>
            <a:r>
              <a:rPr lang="en-US" sz="2800" dirty="0">
                <a:solidFill>
                  <a:schemeClr val="bg1"/>
                </a:solidFill>
              </a:rPr>
              <a:t>The Equality Act definitions &amp; forms of discrimination</a:t>
            </a:r>
          </a:p>
          <a:p>
            <a:pPr marL="497250" indent="-514350">
              <a:spcBef>
                <a:spcPts val="1200"/>
              </a:spcBef>
              <a:buClr>
                <a:srgbClr val="9999FF"/>
              </a:buClr>
              <a:buFont typeface="+mj-lt"/>
              <a:buAutoNum type="arabicPeriod"/>
            </a:pPr>
            <a:r>
              <a:rPr lang="en-US" sz="2800" dirty="0">
                <a:solidFill>
                  <a:schemeClr val="bg1"/>
                </a:solidFill>
              </a:rPr>
              <a:t>The Equality Act in Practice</a:t>
            </a:r>
          </a:p>
          <a:p>
            <a:pPr marL="497250" indent="-514350">
              <a:spcBef>
                <a:spcPts val="3000"/>
              </a:spcBef>
              <a:buClr>
                <a:srgbClr val="9999FF"/>
              </a:buClr>
              <a:buFont typeface="+mj-lt"/>
              <a:buAutoNum type="arabicPeriod"/>
            </a:pPr>
            <a:r>
              <a:rPr lang="en-US" sz="2800" dirty="0">
                <a:solidFill>
                  <a:schemeClr val="bg1"/>
                </a:solidFill>
              </a:rPr>
              <a:t>Equality Act for Health and Other Professionals</a:t>
            </a:r>
          </a:p>
          <a:p>
            <a:pPr marL="497250" indent="-514350">
              <a:spcBef>
                <a:spcPts val="1200"/>
              </a:spcBef>
              <a:buClr>
                <a:srgbClr val="9999FF"/>
              </a:buClr>
              <a:buFont typeface="+mj-lt"/>
              <a:buAutoNum type="arabicPeriod"/>
            </a:pPr>
            <a:r>
              <a:rPr lang="en-US" sz="2800" dirty="0">
                <a:solidFill>
                  <a:schemeClr val="bg1"/>
                </a:solidFill>
              </a:rPr>
              <a:t>Equality Act for Service Managers (Public Sector)</a:t>
            </a:r>
          </a:p>
          <a:p>
            <a:pPr marL="497250" indent="-514350">
              <a:spcBef>
                <a:spcPts val="1200"/>
              </a:spcBef>
              <a:buClr>
                <a:srgbClr val="9999FF"/>
              </a:buClr>
              <a:buFont typeface="+mj-lt"/>
              <a:buAutoNum type="arabicPeriod"/>
            </a:pPr>
            <a:r>
              <a:rPr lang="en-US" sz="2800" dirty="0">
                <a:solidFill>
                  <a:schemeClr val="bg1"/>
                </a:solidFill>
              </a:rPr>
              <a:t>Equality Act for Training Courses</a:t>
            </a:r>
          </a:p>
          <a:p>
            <a:pPr marL="497250" indent="-514350">
              <a:spcBef>
                <a:spcPts val="1200"/>
              </a:spcBef>
              <a:buClr>
                <a:srgbClr val="9999FF"/>
              </a:buClr>
              <a:buFont typeface="+mj-lt"/>
              <a:buAutoNum type="arabicPeriod"/>
            </a:pPr>
            <a:r>
              <a:rPr lang="en-US" sz="2800" dirty="0">
                <a:solidFill>
                  <a:schemeClr val="bg1"/>
                </a:solidFill>
              </a:rPr>
              <a:t>Equality Act for Vocational / Employment specialists </a:t>
            </a:r>
          </a:p>
        </p:txBody>
      </p:sp>
    </p:spTree>
    <p:extLst>
      <p:ext uri="{BB962C8B-B14F-4D97-AF65-F5344CB8AC3E}">
        <p14:creationId xmlns:p14="http://schemas.microsoft.com/office/powerpoint/2010/main" val="353248696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EBB811-229D-3F3A-6533-F9165D40C74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DB8A34C-D0BC-01FC-38DD-9EAA388AB2CF}"/>
              </a:ext>
            </a:extLst>
          </p:cNvPr>
          <p:cNvSpPr>
            <a:spLocks noGrp="1"/>
          </p:cNvSpPr>
          <p:nvPr>
            <p:ph type="title"/>
          </p:nvPr>
        </p:nvSpPr>
        <p:spPr>
          <a:xfrm>
            <a:off x="18380" y="526901"/>
            <a:ext cx="10001250" cy="795338"/>
          </a:xfrm>
        </p:spPr>
        <p:txBody>
          <a:bodyPr/>
          <a:lstStyle/>
          <a:p>
            <a:r>
              <a:rPr lang="en-GB" sz="3200" dirty="0">
                <a:solidFill>
                  <a:srgbClr val="FFFF00"/>
                </a:solidFill>
              </a:rPr>
              <a:t>  Disability Discrimination:  Example Proformas</a:t>
            </a:r>
          </a:p>
        </p:txBody>
      </p:sp>
      <p:sp>
        <p:nvSpPr>
          <p:cNvPr id="3" name="Content Placeholder 2">
            <a:extLst>
              <a:ext uri="{FF2B5EF4-FFF2-40B4-BE49-F238E27FC236}">
                <a16:creationId xmlns:a16="http://schemas.microsoft.com/office/drawing/2014/main" id="{4CEBB60F-3F3C-1C34-E9CC-7DCDF8F9E9BD}"/>
              </a:ext>
            </a:extLst>
          </p:cNvPr>
          <p:cNvSpPr>
            <a:spLocks noGrp="1"/>
          </p:cNvSpPr>
          <p:nvPr>
            <p:ph idx="1"/>
          </p:nvPr>
        </p:nvSpPr>
        <p:spPr>
          <a:xfrm>
            <a:off x="667543" y="1343998"/>
            <a:ext cx="8899525" cy="4965302"/>
          </a:xfrm>
        </p:spPr>
        <p:txBody>
          <a:bodyPr/>
          <a:lstStyle/>
          <a:p>
            <a:pPr marL="497250" indent="-514350">
              <a:spcBef>
                <a:spcPts val="1200"/>
              </a:spcBef>
              <a:buFont typeface="+mj-lt"/>
              <a:buAutoNum type="arabicParenR"/>
            </a:pPr>
            <a:r>
              <a:rPr lang="en-US" sz="2800" dirty="0">
                <a:solidFill>
                  <a:srgbClr val="9999FF"/>
                </a:solidFill>
              </a:rPr>
              <a:t>Background &amp; disability </a:t>
            </a:r>
          </a:p>
          <a:p>
            <a:pPr marL="540000" indent="-360000">
              <a:spcBef>
                <a:spcPts val="600"/>
              </a:spcBef>
              <a:buFont typeface="Wingdings" panose="05000000000000000000" pitchFamily="2" charset="2"/>
              <a:buChar char="Ø"/>
            </a:pPr>
            <a:r>
              <a:rPr lang="en-US" sz="2400" dirty="0">
                <a:solidFill>
                  <a:schemeClr val="bg1"/>
                </a:solidFill>
              </a:rPr>
              <a:t>Age, (occupational status) and nature of disability</a:t>
            </a:r>
          </a:p>
          <a:p>
            <a:pPr marL="504000" indent="-514350">
              <a:spcBef>
                <a:spcPts val="600"/>
              </a:spcBef>
              <a:buFont typeface="+mj-lt"/>
              <a:buAutoNum type="arabicParenR" startAt="2"/>
            </a:pPr>
            <a:r>
              <a:rPr lang="en-US" sz="2800" dirty="0">
                <a:solidFill>
                  <a:srgbClr val="9999FF"/>
                </a:solidFill>
              </a:rPr>
              <a:t>People &amp; </a:t>
            </a:r>
            <a:r>
              <a:rPr lang="en-US" sz="2800" dirty="0" err="1">
                <a:solidFill>
                  <a:srgbClr val="9999FF"/>
                </a:solidFill>
              </a:rPr>
              <a:t>organisations</a:t>
            </a:r>
            <a:r>
              <a:rPr lang="en-US" sz="2800" dirty="0">
                <a:solidFill>
                  <a:srgbClr val="9999FF"/>
                </a:solidFill>
              </a:rPr>
              <a:t> </a:t>
            </a:r>
          </a:p>
          <a:p>
            <a:pPr marL="540000" lvl="1" indent="-360000">
              <a:spcBef>
                <a:spcPts val="600"/>
              </a:spcBef>
              <a:buFont typeface="Wingdings" panose="05000000000000000000" pitchFamily="2" charset="2"/>
              <a:buChar char="Ø"/>
            </a:pPr>
            <a:r>
              <a:rPr lang="en-US" sz="2400" dirty="0">
                <a:solidFill>
                  <a:schemeClr val="bg1"/>
                </a:solidFill>
              </a:rPr>
              <a:t>Role of person experiencing discrimination / time in role</a:t>
            </a:r>
          </a:p>
          <a:p>
            <a:pPr marL="540000" lvl="1" indent="-360000">
              <a:spcBef>
                <a:spcPts val="600"/>
              </a:spcBef>
              <a:buFont typeface="Wingdings" panose="05000000000000000000" pitchFamily="2" charset="2"/>
              <a:buChar char="Ø"/>
            </a:pPr>
            <a:r>
              <a:rPr lang="en-US" sz="2400" dirty="0">
                <a:solidFill>
                  <a:schemeClr val="bg1"/>
                </a:solidFill>
              </a:rPr>
              <a:t>Role / host </a:t>
            </a:r>
            <a:r>
              <a:rPr lang="en-US" sz="2400" dirty="0" err="1">
                <a:solidFill>
                  <a:schemeClr val="bg1"/>
                </a:solidFill>
              </a:rPr>
              <a:t>organisation</a:t>
            </a:r>
            <a:r>
              <a:rPr lang="en-US" sz="2400" dirty="0">
                <a:solidFill>
                  <a:schemeClr val="bg1"/>
                </a:solidFill>
              </a:rPr>
              <a:t> of person reported to have discriminated  </a:t>
            </a:r>
          </a:p>
          <a:p>
            <a:pPr marL="360000" indent="-360000">
              <a:spcBef>
                <a:spcPts val="1200"/>
              </a:spcBef>
              <a:buFont typeface="+mj-lt"/>
              <a:buAutoNum type="arabicParenR" startAt="2"/>
            </a:pPr>
            <a:r>
              <a:rPr lang="en-US" sz="2800" dirty="0">
                <a:solidFill>
                  <a:srgbClr val="9999FF"/>
                </a:solidFill>
              </a:rPr>
              <a:t>  Nature of discrimination</a:t>
            </a:r>
          </a:p>
          <a:p>
            <a:pPr marL="540000" lvl="1" indent="-360000">
              <a:spcBef>
                <a:spcPts val="600"/>
              </a:spcBef>
              <a:buFont typeface="Wingdings" panose="05000000000000000000" pitchFamily="2" charset="2"/>
              <a:buChar char="Ø"/>
            </a:pPr>
            <a:r>
              <a:rPr lang="en-US" sz="2400" dirty="0">
                <a:solidFill>
                  <a:schemeClr val="bg1"/>
                </a:solidFill>
              </a:rPr>
              <a:t>Description of discrimination (&amp; classification – optional)</a:t>
            </a:r>
          </a:p>
          <a:p>
            <a:pPr marL="540000" lvl="1" indent="-360000">
              <a:spcBef>
                <a:spcPts val="600"/>
              </a:spcBef>
              <a:buFont typeface="Wingdings" panose="05000000000000000000" pitchFamily="2" charset="2"/>
              <a:buChar char="Ø"/>
            </a:pPr>
            <a:r>
              <a:rPr lang="en-US" sz="2400" dirty="0">
                <a:solidFill>
                  <a:schemeClr val="bg1"/>
                </a:solidFill>
              </a:rPr>
              <a:t>Duration of discrimination </a:t>
            </a:r>
          </a:p>
          <a:p>
            <a:pPr marL="497250" indent="-514350">
              <a:spcBef>
                <a:spcPts val="1200"/>
              </a:spcBef>
              <a:buFont typeface="+mj-lt"/>
              <a:buAutoNum type="arabicParenR" startAt="2"/>
            </a:pPr>
            <a:r>
              <a:rPr lang="en-US" sz="2800" dirty="0">
                <a:solidFill>
                  <a:srgbClr val="9999FF"/>
                </a:solidFill>
              </a:rPr>
              <a:t>Consequences of discrimination</a:t>
            </a:r>
          </a:p>
          <a:p>
            <a:pPr marL="684000" lvl="1" indent="-514350">
              <a:spcBef>
                <a:spcPts val="0"/>
              </a:spcBef>
              <a:buFont typeface="Wingdings" panose="05000000000000000000" pitchFamily="2" charset="2"/>
              <a:buChar char="Ø"/>
            </a:pPr>
            <a:r>
              <a:rPr lang="en-US" sz="2400" dirty="0">
                <a:solidFill>
                  <a:schemeClr val="bg1"/>
                </a:solidFill>
              </a:rPr>
              <a:t>Practical 		Emotional (optional) 	     Other (optional)		</a:t>
            </a:r>
          </a:p>
        </p:txBody>
      </p:sp>
    </p:spTree>
    <p:extLst>
      <p:ext uri="{BB962C8B-B14F-4D97-AF65-F5344CB8AC3E}">
        <p14:creationId xmlns:p14="http://schemas.microsoft.com/office/powerpoint/2010/main" val="422150038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FE9F8E-A25C-0B12-DF36-06C6D09A8C3A}"/>
              </a:ext>
            </a:extLst>
          </p:cNvPr>
          <p:cNvSpPr>
            <a:spLocks noGrp="1"/>
          </p:cNvSpPr>
          <p:nvPr>
            <p:ph type="title"/>
          </p:nvPr>
        </p:nvSpPr>
        <p:spPr>
          <a:xfrm>
            <a:off x="-211286" y="701428"/>
            <a:ext cx="10001250" cy="795338"/>
          </a:xfrm>
        </p:spPr>
        <p:txBody>
          <a:bodyPr/>
          <a:lstStyle/>
          <a:p>
            <a:r>
              <a:rPr lang="en-GB" sz="3200" dirty="0">
                <a:solidFill>
                  <a:srgbClr val="FFFF00"/>
                </a:solidFill>
                <a:latin typeface="Arial" panose="020B0604020202020204" pitchFamily="34" charset="0"/>
                <a:cs typeface="Arial" panose="020B0604020202020204" pitchFamily="34" charset="0"/>
              </a:rPr>
              <a:t>Summary, Conclusions &amp; Invitation</a:t>
            </a:r>
          </a:p>
        </p:txBody>
      </p:sp>
      <p:sp>
        <p:nvSpPr>
          <p:cNvPr id="3" name="Content Placeholder 2">
            <a:extLst>
              <a:ext uri="{FF2B5EF4-FFF2-40B4-BE49-F238E27FC236}">
                <a16:creationId xmlns:a16="http://schemas.microsoft.com/office/drawing/2014/main" id="{CD878C62-0828-D1C3-E487-D5755BCEAA13}"/>
              </a:ext>
            </a:extLst>
          </p:cNvPr>
          <p:cNvSpPr>
            <a:spLocks noGrp="1"/>
          </p:cNvSpPr>
          <p:nvPr>
            <p:ph idx="1"/>
          </p:nvPr>
        </p:nvSpPr>
        <p:spPr>
          <a:xfrm>
            <a:off x="667543" y="1496766"/>
            <a:ext cx="8899525" cy="5037384"/>
          </a:xfrm>
        </p:spPr>
        <p:txBody>
          <a:bodyPr/>
          <a:lstStyle/>
          <a:p>
            <a:pPr>
              <a:spcBef>
                <a:spcPts val="1800"/>
              </a:spcBef>
              <a:buClr>
                <a:srgbClr val="9999FF"/>
              </a:buClr>
            </a:pPr>
            <a:r>
              <a:rPr lang="en-GB" sz="2400" dirty="0">
                <a:solidFill>
                  <a:schemeClr val="bg1"/>
                </a:solidFill>
                <a:latin typeface="Arial" panose="020B0604020202020204" pitchFamily="34" charset="0"/>
                <a:cs typeface="Arial" panose="020B0604020202020204" pitchFamily="34" charset="0"/>
              </a:rPr>
              <a:t>UNCRPD and Equality Act establish wide-ranging work-related rights for </a:t>
            </a:r>
            <a:r>
              <a:rPr lang="en-GB" sz="2400" dirty="0" err="1">
                <a:solidFill>
                  <a:schemeClr val="bg1"/>
                </a:solidFill>
                <a:latin typeface="Arial" panose="020B0604020202020204" pitchFamily="34" charset="0"/>
                <a:cs typeface="Arial" panose="020B0604020202020204" pitchFamily="34" charset="0"/>
              </a:rPr>
              <a:t>PwD</a:t>
            </a:r>
            <a:r>
              <a:rPr lang="en-GB" sz="2400" dirty="0">
                <a:solidFill>
                  <a:schemeClr val="bg1"/>
                </a:solidFill>
                <a:latin typeface="Arial" panose="020B0604020202020204" pitchFamily="34" charset="0"/>
                <a:cs typeface="Arial" panose="020B0604020202020204" pitchFamily="34" charset="0"/>
              </a:rPr>
              <a:t> but not fully implemented.  </a:t>
            </a:r>
          </a:p>
          <a:p>
            <a:pPr>
              <a:spcBef>
                <a:spcPts val="1800"/>
              </a:spcBef>
              <a:buClr>
                <a:srgbClr val="9999FF"/>
              </a:buClr>
            </a:pPr>
            <a:r>
              <a:rPr lang="en-US" sz="2400" dirty="0">
                <a:solidFill>
                  <a:schemeClr val="bg1"/>
                </a:solidFill>
                <a:latin typeface="Arial" panose="020B0604020202020204" pitchFamily="34" charset="0"/>
                <a:cs typeface="Arial" panose="020B0604020202020204" pitchFamily="34" charset="0"/>
              </a:rPr>
              <a:t>Health &amp; VR / Emp. practitioners provide vital guidance advocacy and support for </a:t>
            </a:r>
            <a:r>
              <a:rPr lang="en-US" sz="2400" dirty="0" err="1">
                <a:solidFill>
                  <a:schemeClr val="bg1"/>
                </a:solidFill>
                <a:latin typeface="Arial" panose="020B0604020202020204" pitchFamily="34" charset="0"/>
                <a:cs typeface="Arial" panose="020B0604020202020204" pitchFamily="34" charset="0"/>
              </a:rPr>
              <a:t>PwD</a:t>
            </a:r>
            <a:r>
              <a:rPr lang="en-US" sz="2400" dirty="0">
                <a:solidFill>
                  <a:schemeClr val="bg1"/>
                </a:solidFill>
                <a:latin typeface="Arial" panose="020B0604020202020204" pitchFamily="34" charset="0"/>
                <a:cs typeface="Arial" panose="020B0604020202020204" pitchFamily="34" charset="0"/>
              </a:rPr>
              <a:t> in </a:t>
            </a:r>
            <a:r>
              <a:rPr lang="en-US" sz="2400" dirty="0" err="1">
                <a:solidFill>
                  <a:schemeClr val="bg1"/>
                </a:solidFill>
                <a:latin typeface="Arial" panose="020B0604020202020204" pitchFamily="34" charset="0"/>
                <a:cs typeface="Arial" panose="020B0604020202020204" pitchFamily="34" charset="0"/>
              </a:rPr>
              <a:t>realising</a:t>
            </a:r>
            <a:r>
              <a:rPr lang="en-US" sz="2400" dirty="0">
                <a:solidFill>
                  <a:schemeClr val="bg1"/>
                </a:solidFill>
                <a:latin typeface="Arial" panose="020B0604020202020204" pitchFamily="34" charset="0"/>
                <a:cs typeface="Arial" panose="020B0604020202020204" pitchFamily="34" charset="0"/>
              </a:rPr>
              <a:t> those rights. </a:t>
            </a:r>
            <a:endParaRPr lang="en-GB" sz="2400" dirty="0">
              <a:solidFill>
                <a:schemeClr val="bg1"/>
              </a:solidFill>
              <a:latin typeface="Arial" panose="020B0604020202020204" pitchFamily="34" charset="0"/>
              <a:cs typeface="Arial" panose="020B0604020202020204" pitchFamily="34" charset="0"/>
            </a:endParaRPr>
          </a:p>
          <a:p>
            <a:pPr>
              <a:spcBef>
                <a:spcPts val="1800"/>
              </a:spcBef>
              <a:buClr>
                <a:srgbClr val="9999FF"/>
              </a:buClr>
            </a:pPr>
            <a:r>
              <a:rPr lang="en-GB" sz="2400" dirty="0">
                <a:solidFill>
                  <a:schemeClr val="bg1"/>
                </a:solidFill>
                <a:latin typeface="Arial" panose="020B0604020202020204" pitchFamily="34" charset="0"/>
                <a:cs typeface="Arial" panose="020B0604020202020204" pitchFamily="34" charset="0"/>
              </a:rPr>
              <a:t>Current resources provide a means to check awareness of disability discrimination and to review &amp; enhance practice.  </a:t>
            </a:r>
          </a:p>
          <a:p>
            <a:pPr>
              <a:spcBef>
                <a:spcPts val="1800"/>
              </a:spcBef>
              <a:buClr>
                <a:srgbClr val="9999FF"/>
              </a:buClr>
            </a:pPr>
            <a:r>
              <a:rPr lang="en-GB" sz="2400" dirty="0">
                <a:solidFill>
                  <a:srgbClr val="9999FF"/>
                </a:solidFill>
                <a:latin typeface="Arial" panose="020B0604020202020204" pitchFamily="34" charset="0"/>
                <a:cs typeface="Arial" panose="020B0604020202020204" pitchFamily="34" charset="0"/>
              </a:rPr>
              <a:t>I invite you to website to complete DDPC–V/E,  DDAQ + read summaries, suggested action &amp; reading (+ submit examples)</a:t>
            </a:r>
          </a:p>
          <a:p>
            <a:pPr marL="360000" indent="-360000">
              <a:spcBef>
                <a:spcPts val="1800"/>
              </a:spcBef>
              <a:buClr>
                <a:srgbClr val="9999FF"/>
              </a:buClr>
              <a:buNone/>
            </a:pPr>
            <a:r>
              <a:rPr lang="en-GB" sz="2400" dirty="0">
                <a:solidFill>
                  <a:srgbClr val="9999FF"/>
                </a:solidFill>
                <a:latin typeface="Arial" panose="020B0604020202020204" pitchFamily="34" charset="0"/>
                <a:cs typeface="Arial" panose="020B0604020202020204" pitchFamily="34" charset="0"/>
              </a:rPr>
              <a:t>    </a:t>
            </a:r>
            <a:r>
              <a:rPr lang="en-GB" sz="2400" dirty="0">
                <a:solidFill>
                  <a:schemeClr val="bg1"/>
                </a:solidFill>
                <a:latin typeface="Arial" panose="020B0604020202020204" pitchFamily="34" charset="0"/>
                <a:cs typeface="Arial" panose="020B0604020202020204" pitchFamily="34" charset="0"/>
              </a:rPr>
              <a:t>NB This should both contribute to tackling discrimination, whilst also assisting you in meeting CPD requirements </a:t>
            </a:r>
          </a:p>
        </p:txBody>
      </p:sp>
    </p:spTree>
    <p:extLst>
      <p:ext uri="{BB962C8B-B14F-4D97-AF65-F5344CB8AC3E}">
        <p14:creationId xmlns:p14="http://schemas.microsoft.com/office/powerpoint/2010/main" val="242581261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a:extLst>
              <a:ext uri="{FF2B5EF4-FFF2-40B4-BE49-F238E27FC236}">
                <a16:creationId xmlns:a16="http://schemas.microsoft.com/office/drawing/2014/main" id="{412EB53C-3B5A-4EA6-9BC4-0560E613BDCC}"/>
              </a:ext>
            </a:extLst>
          </p:cNvPr>
          <p:cNvSpPr>
            <a:spLocks noGrp="1" noChangeArrowheads="1"/>
          </p:cNvSpPr>
          <p:nvPr>
            <p:ph type="title"/>
          </p:nvPr>
        </p:nvSpPr>
        <p:spPr>
          <a:xfrm>
            <a:off x="508794" y="653777"/>
            <a:ext cx="8784976" cy="576064"/>
          </a:xfrm>
        </p:spPr>
        <p:txBody>
          <a:bodyPr/>
          <a:lstStyle/>
          <a:p>
            <a:pPr defTabSz="762000"/>
            <a:r>
              <a:rPr lang="en-US" altLang="en-US" sz="3200" dirty="0">
                <a:solidFill>
                  <a:srgbClr val="FFFF00"/>
                </a:solidFill>
              </a:rPr>
              <a:t>Key reference sources</a:t>
            </a:r>
            <a:endParaRPr lang="en-US" altLang="en-US" sz="3200" dirty="0">
              <a:solidFill>
                <a:srgbClr val="8080FF"/>
              </a:solidFill>
            </a:endParaRPr>
          </a:p>
        </p:txBody>
      </p:sp>
      <p:sp>
        <p:nvSpPr>
          <p:cNvPr id="50179" name="Rectangle 3">
            <a:extLst>
              <a:ext uri="{FF2B5EF4-FFF2-40B4-BE49-F238E27FC236}">
                <a16:creationId xmlns:a16="http://schemas.microsoft.com/office/drawing/2014/main" id="{33E829BA-3113-4C8C-8549-E3E60C1D3BF1}"/>
              </a:ext>
            </a:extLst>
          </p:cNvPr>
          <p:cNvSpPr>
            <a:spLocks noGrp="1" noChangeArrowheads="1"/>
          </p:cNvSpPr>
          <p:nvPr>
            <p:ph idx="1"/>
          </p:nvPr>
        </p:nvSpPr>
        <p:spPr>
          <a:xfrm>
            <a:off x="1012850" y="1387152"/>
            <a:ext cx="8424937" cy="5040561"/>
          </a:xfrm>
        </p:spPr>
        <p:txBody>
          <a:bodyPr/>
          <a:lstStyle/>
          <a:p>
            <a:pPr marL="0" indent="-609600" defTabSz="762000">
              <a:lnSpc>
                <a:spcPct val="90000"/>
              </a:lnSpc>
              <a:spcBef>
                <a:spcPts val="0"/>
              </a:spcBef>
              <a:buClr>
                <a:schemeClr val="hlink"/>
              </a:buClr>
              <a:buFontTx/>
              <a:buNone/>
              <a:defRPr/>
            </a:pPr>
            <a:r>
              <a:rPr lang="en-US" sz="2000" dirty="0">
                <a:solidFill>
                  <a:schemeClr val="bg1"/>
                </a:solidFill>
                <a:latin typeface="Arial" panose="020B0604020202020204" pitchFamily="34" charset="0"/>
                <a:cs typeface="Arial" panose="020B0604020202020204" pitchFamily="34" charset="0"/>
              </a:rPr>
              <a:t>EHRC (2011a).  Equality Act 2010 Employment Statutory Code of Practice.   London: Equality and Human Rights Commission. </a:t>
            </a:r>
          </a:p>
          <a:p>
            <a:pPr marL="0" indent="-609600" defTabSz="762000">
              <a:lnSpc>
                <a:spcPct val="90000"/>
              </a:lnSpc>
              <a:spcBef>
                <a:spcPts val="0"/>
              </a:spcBef>
              <a:buClr>
                <a:schemeClr val="hlink"/>
              </a:buClr>
              <a:buFontTx/>
              <a:buNone/>
              <a:defRPr/>
            </a:pPr>
            <a:r>
              <a:rPr lang="en-US" sz="2000" dirty="0">
                <a:solidFill>
                  <a:schemeClr val="bg1"/>
                </a:solidFill>
                <a:latin typeface="Arial" panose="020B0604020202020204" pitchFamily="34" charset="0"/>
                <a:cs typeface="Arial" panose="020B0604020202020204" pitchFamily="34" charset="0"/>
                <a:hlinkClick r:id="rId3"/>
              </a:rPr>
              <a:t>https://www.equalityhumanrights.com/sites/default/files/employercode.pdf</a:t>
            </a:r>
            <a:endParaRPr lang="en-US" sz="2000" dirty="0">
              <a:solidFill>
                <a:schemeClr val="bg1"/>
              </a:solidFill>
              <a:latin typeface="Arial" panose="020B0604020202020204" pitchFamily="34" charset="0"/>
              <a:cs typeface="Arial" panose="020B0604020202020204" pitchFamily="34" charset="0"/>
            </a:endParaRPr>
          </a:p>
          <a:p>
            <a:pPr marL="0" indent="-609600" defTabSz="762000">
              <a:lnSpc>
                <a:spcPct val="90000"/>
              </a:lnSpc>
              <a:spcBef>
                <a:spcPts val="0"/>
              </a:spcBef>
              <a:buClr>
                <a:schemeClr val="hlink"/>
              </a:buClr>
              <a:buFontTx/>
              <a:buNone/>
              <a:defRPr/>
            </a:pPr>
            <a:endParaRPr lang="en-US" sz="2000" dirty="0">
              <a:solidFill>
                <a:schemeClr val="bg1"/>
              </a:solidFill>
              <a:latin typeface="Arial" panose="020B0604020202020204" pitchFamily="34" charset="0"/>
              <a:cs typeface="Arial" panose="020B0604020202020204" pitchFamily="34" charset="0"/>
            </a:endParaRPr>
          </a:p>
          <a:p>
            <a:pPr marL="0" indent="-609600" defTabSz="762000">
              <a:lnSpc>
                <a:spcPct val="90000"/>
              </a:lnSpc>
              <a:spcBef>
                <a:spcPts val="0"/>
              </a:spcBef>
              <a:buClr>
                <a:schemeClr val="hlink"/>
              </a:buClr>
              <a:buFontTx/>
              <a:buNone/>
              <a:defRPr/>
            </a:pPr>
            <a:r>
              <a:rPr lang="en-US" sz="2000" dirty="0">
                <a:solidFill>
                  <a:schemeClr val="bg1"/>
                </a:solidFill>
                <a:latin typeface="Arial" panose="020B0604020202020204" pitchFamily="34" charset="0"/>
                <a:cs typeface="Arial" panose="020B0604020202020204" pitchFamily="34" charset="0"/>
              </a:rPr>
              <a:t>HCPC Standards of Proficiency.  Health and Care Professions Council. </a:t>
            </a:r>
          </a:p>
          <a:p>
            <a:pPr marL="0" indent="-609600" defTabSz="762000">
              <a:lnSpc>
                <a:spcPct val="90000"/>
              </a:lnSpc>
              <a:spcBef>
                <a:spcPts val="0"/>
              </a:spcBef>
              <a:buClr>
                <a:schemeClr val="hlink"/>
              </a:buClr>
              <a:buFontTx/>
              <a:buNone/>
              <a:defRPr/>
            </a:pPr>
            <a:r>
              <a:rPr lang="en-US" sz="2000" dirty="0">
                <a:solidFill>
                  <a:schemeClr val="bg1"/>
                </a:solidFill>
                <a:latin typeface="Arial" panose="020B0604020202020204" pitchFamily="34" charset="0"/>
                <a:cs typeface="Arial" panose="020B0604020202020204" pitchFamily="34" charset="0"/>
                <a:hlinkClick r:id="rId4"/>
              </a:rPr>
              <a:t>https://www.hcpc-uk.org/standards/standards-of-proficiency/</a:t>
            </a:r>
            <a:endParaRPr lang="en-US" sz="2000" dirty="0">
              <a:solidFill>
                <a:schemeClr val="bg1"/>
              </a:solidFill>
              <a:latin typeface="Arial" panose="020B0604020202020204" pitchFamily="34" charset="0"/>
              <a:cs typeface="Arial" panose="020B0604020202020204" pitchFamily="34" charset="0"/>
            </a:endParaRPr>
          </a:p>
          <a:p>
            <a:pPr marL="0" indent="-609600" defTabSz="762000">
              <a:lnSpc>
                <a:spcPct val="90000"/>
              </a:lnSpc>
              <a:spcBef>
                <a:spcPts val="0"/>
              </a:spcBef>
              <a:buClr>
                <a:schemeClr val="hlink"/>
              </a:buClr>
              <a:buFontTx/>
              <a:buNone/>
              <a:defRPr/>
            </a:pPr>
            <a:endParaRPr lang="en-US" sz="2000" dirty="0">
              <a:solidFill>
                <a:schemeClr val="bg1"/>
              </a:solidFill>
              <a:latin typeface="Arial" panose="020B0604020202020204" pitchFamily="34" charset="0"/>
              <a:cs typeface="Arial" panose="020B0604020202020204" pitchFamily="34" charset="0"/>
            </a:endParaRPr>
          </a:p>
          <a:p>
            <a:pPr marL="0" indent="-609600" defTabSz="762000">
              <a:lnSpc>
                <a:spcPct val="90000"/>
              </a:lnSpc>
              <a:spcBef>
                <a:spcPts val="0"/>
              </a:spcBef>
              <a:buClr>
                <a:schemeClr val="hlink"/>
              </a:buClr>
              <a:buFontTx/>
              <a:buNone/>
              <a:defRPr/>
            </a:pPr>
            <a:r>
              <a:rPr lang="en-US" sz="2400" dirty="0">
                <a:solidFill>
                  <a:schemeClr val="bg1"/>
                </a:solidFill>
                <a:latin typeface="Arial" panose="020B0604020202020204" pitchFamily="34" charset="0"/>
                <a:cs typeface="Arial" panose="020B0604020202020204" pitchFamily="34" charset="0"/>
                <a:hlinkClick r:id="rId5"/>
              </a:rPr>
              <a:t>https://equitynotjustequality.co.uk/</a:t>
            </a:r>
            <a:endParaRPr lang="en-US" sz="2400" dirty="0">
              <a:solidFill>
                <a:schemeClr val="bg1"/>
              </a:solidFill>
              <a:latin typeface="Arial" panose="020B0604020202020204" pitchFamily="34" charset="0"/>
              <a:cs typeface="Arial" panose="020B0604020202020204" pitchFamily="34" charset="0"/>
            </a:endParaRPr>
          </a:p>
          <a:p>
            <a:pPr marL="0" indent="-609600" defTabSz="762000">
              <a:lnSpc>
                <a:spcPct val="90000"/>
              </a:lnSpc>
              <a:spcBef>
                <a:spcPts val="0"/>
              </a:spcBef>
              <a:buClr>
                <a:schemeClr val="hlink"/>
              </a:buClr>
              <a:buFontTx/>
              <a:buNone/>
              <a:defRPr/>
            </a:pPr>
            <a:endParaRPr lang="en-US" sz="2000" dirty="0">
              <a:solidFill>
                <a:schemeClr val="bg1"/>
              </a:solidFill>
              <a:latin typeface="Arial" panose="020B0604020202020204" pitchFamily="34" charset="0"/>
              <a:cs typeface="Arial" panose="020B0604020202020204" pitchFamily="34" charset="0"/>
            </a:endParaRPr>
          </a:p>
          <a:p>
            <a:pPr marL="0" indent="-609600" defTabSz="762000">
              <a:lnSpc>
                <a:spcPct val="90000"/>
              </a:lnSpc>
              <a:spcBef>
                <a:spcPts val="0"/>
              </a:spcBef>
              <a:buClr>
                <a:schemeClr val="hlink"/>
              </a:buClr>
              <a:buFontTx/>
              <a:buNone/>
              <a:defRPr/>
            </a:pPr>
            <a:r>
              <a:rPr lang="en-US" sz="2000" dirty="0">
                <a:solidFill>
                  <a:schemeClr val="bg1"/>
                </a:solidFill>
                <a:latin typeface="Arial" panose="020B0604020202020204" pitchFamily="34" charset="0"/>
                <a:cs typeface="Arial" panose="020B0604020202020204" pitchFamily="34" charset="0"/>
              </a:rPr>
              <a:t>Tyerman A (2023).  The WHO call for urgent action to advance health equity, set in the context of the UN Convention on the Rights of Persons with Disabilities and the Equality Act.  </a:t>
            </a:r>
            <a:r>
              <a:rPr lang="en-US" sz="2000" u="sng" dirty="0">
                <a:solidFill>
                  <a:schemeClr val="bg1"/>
                </a:solidFill>
                <a:latin typeface="Arial" panose="020B0604020202020204" pitchFamily="34" charset="0"/>
                <a:cs typeface="Arial" panose="020B0604020202020204" pitchFamily="34" charset="0"/>
              </a:rPr>
              <a:t>Clinical Psychology Forum, 368</a:t>
            </a:r>
            <a:r>
              <a:rPr lang="en-US" sz="2000" dirty="0">
                <a:solidFill>
                  <a:schemeClr val="bg1"/>
                </a:solidFill>
                <a:latin typeface="Arial" panose="020B0604020202020204" pitchFamily="34" charset="0"/>
                <a:cs typeface="Arial" panose="020B0604020202020204" pitchFamily="34" charset="0"/>
              </a:rPr>
              <a:t>: 33-42. Leicester: British Psychological Society. </a:t>
            </a:r>
          </a:p>
          <a:p>
            <a:pPr marL="0" indent="-609600" defTabSz="762000">
              <a:lnSpc>
                <a:spcPct val="90000"/>
              </a:lnSpc>
              <a:spcBef>
                <a:spcPts val="0"/>
              </a:spcBef>
              <a:buClr>
                <a:schemeClr val="hlink"/>
              </a:buClr>
              <a:buFontTx/>
              <a:buNone/>
              <a:defRPr/>
            </a:pPr>
            <a:endParaRPr lang="en-US" sz="2000" dirty="0">
              <a:solidFill>
                <a:schemeClr val="bg1"/>
              </a:solidFill>
              <a:latin typeface="Arial" panose="020B0604020202020204" pitchFamily="34" charset="0"/>
              <a:cs typeface="Arial" panose="020B0604020202020204" pitchFamily="34" charset="0"/>
            </a:endParaRPr>
          </a:p>
          <a:p>
            <a:pPr marL="0" indent="-609600" defTabSz="762000">
              <a:lnSpc>
                <a:spcPct val="90000"/>
              </a:lnSpc>
              <a:spcBef>
                <a:spcPts val="0"/>
              </a:spcBef>
              <a:buClr>
                <a:schemeClr val="hlink"/>
              </a:buClr>
              <a:buFontTx/>
              <a:buNone/>
              <a:defRPr/>
            </a:pPr>
            <a:r>
              <a:rPr lang="en-US" sz="2000" dirty="0">
                <a:solidFill>
                  <a:schemeClr val="bg1"/>
                </a:solidFill>
                <a:latin typeface="Arial" panose="020B0604020202020204" pitchFamily="34" charset="0"/>
                <a:cs typeface="Arial" panose="020B0604020202020204" pitchFamily="34" charset="0"/>
              </a:rPr>
              <a:t>UNCRPD (2006).  Convention on the Rights of Persons with Disabilities. </a:t>
            </a:r>
            <a:r>
              <a:rPr lang="en-US" sz="2000" dirty="0">
                <a:solidFill>
                  <a:schemeClr val="bg1"/>
                </a:solidFill>
                <a:latin typeface="Arial" panose="020B0604020202020204" pitchFamily="34" charset="0"/>
                <a:cs typeface="Arial" panose="020B0604020202020204" pitchFamily="34" charset="0"/>
                <a:hlinkClick r:id="rId6"/>
              </a:rPr>
              <a:t>https://social.desa.un.org/issues/disability/crpd/convention-on-the-rights-of-persons-with-disabilities-crpd</a:t>
            </a:r>
            <a:endParaRPr lang="en-US" sz="2000" dirty="0">
              <a:solidFill>
                <a:schemeClr val="bg1"/>
              </a:solidFill>
              <a:latin typeface="Arial" panose="020B0604020202020204" pitchFamily="34" charset="0"/>
              <a:cs typeface="Arial" panose="020B0604020202020204" pitchFamily="34" charset="0"/>
            </a:endParaRPr>
          </a:p>
          <a:p>
            <a:pPr marL="0" indent="-609600" defTabSz="762000">
              <a:lnSpc>
                <a:spcPct val="90000"/>
              </a:lnSpc>
              <a:spcBef>
                <a:spcPts val="0"/>
              </a:spcBef>
              <a:buClr>
                <a:schemeClr val="hlink"/>
              </a:buClr>
              <a:buFontTx/>
              <a:buNone/>
              <a:defRPr/>
            </a:pPr>
            <a:endParaRPr lang="en-US" sz="2000" dirty="0">
              <a:solidFill>
                <a:schemeClr val="bg1"/>
              </a:solidFill>
              <a:latin typeface="Arial" panose="020B0604020202020204" pitchFamily="34" charset="0"/>
              <a:cs typeface="Arial" panose="020B0604020202020204" pitchFamily="34" charset="0"/>
            </a:endParaRPr>
          </a:p>
          <a:p>
            <a:pPr marL="0" indent="-609600" defTabSz="762000">
              <a:lnSpc>
                <a:spcPct val="90000"/>
              </a:lnSpc>
              <a:spcBef>
                <a:spcPts val="1200"/>
              </a:spcBef>
              <a:buClr>
                <a:schemeClr val="hlink"/>
              </a:buClr>
              <a:buFontTx/>
              <a:buNone/>
              <a:defRPr/>
            </a:pPr>
            <a:endParaRPr lang="en-GB" sz="2000" dirty="0">
              <a:solidFill>
                <a:srgbClr val="9999FF"/>
              </a:solidFill>
              <a:latin typeface="Arial" panose="020B0604020202020204" pitchFamily="34" charset="0"/>
              <a:cs typeface="Arial" panose="020B0604020202020204" pitchFamily="34" charset="0"/>
            </a:endParaRPr>
          </a:p>
          <a:p>
            <a:pPr marL="0" indent="-609600" defTabSz="762000">
              <a:lnSpc>
                <a:spcPct val="90000"/>
              </a:lnSpc>
              <a:spcBef>
                <a:spcPts val="1200"/>
              </a:spcBef>
              <a:buClr>
                <a:schemeClr val="hlink"/>
              </a:buClr>
              <a:buFontTx/>
              <a:buNone/>
              <a:defRPr/>
            </a:pPr>
            <a:endParaRPr lang="en-GB" sz="2200" dirty="0">
              <a:solidFill>
                <a:schemeClr val="bg1"/>
              </a:solidFill>
              <a:latin typeface="+mj-lt"/>
              <a:cs typeface="Arial" panose="020B0604020202020204" pitchFamily="34" charset="0"/>
            </a:endParaRPr>
          </a:p>
          <a:p>
            <a:pPr marL="609600" indent="-609600" defTabSz="762000">
              <a:lnSpc>
                <a:spcPct val="90000"/>
              </a:lnSpc>
              <a:buClr>
                <a:schemeClr val="hlink"/>
              </a:buClr>
              <a:buFontTx/>
              <a:buNone/>
              <a:defRPr/>
            </a:pPr>
            <a:endParaRPr lang="en-GB" altLang="en-US" sz="2400" dirty="0">
              <a:solidFill>
                <a:schemeClr val="bg1"/>
              </a:solidFill>
              <a:latin typeface="+mj-lt"/>
            </a:endParaRPr>
          </a:p>
          <a:p>
            <a:pPr marL="609600" lvl="1" indent="-609600" defTabSz="762000">
              <a:lnSpc>
                <a:spcPct val="90000"/>
              </a:lnSpc>
              <a:buClr>
                <a:schemeClr val="hlink"/>
              </a:buClr>
              <a:buFontTx/>
              <a:buNone/>
              <a:defRPr/>
            </a:pPr>
            <a:r>
              <a:rPr lang="en-GB" altLang="en-US" sz="2400" dirty="0">
                <a:solidFill>
                  <a:schemeClr val="bg1"/>
                </a:solidFill>
                <a:latin typeface="+mj-lt"/>
              </a:rPr>
              <a:t>	</a:t>
            </a:r>
          </a:p>
          <a:p>
            <a:pPr marL="609600" lvl="1" indent="-609600" defTabSz="762000">
              <a:lnSpc>
                <a:spcPct val="90000"/>
              </a:lnSpc>
              <a:buClr>
                <a:schemeClr val="hlink"/>
              </a:buClr>
              <a:buFontTx/>
              <a:buNone/>
              <a:defRPr/>
            </a:pPr>
            <a:r>
              <a:rPr lang="en-GB" altLang="en-US" sz="2400" dirty="0">
                <a:solidFill>
                  <a:schemeClr val="bg1"/>
                </a:solidFill>
                <a:latin typeface="+mj-lt"/>
              </a:rPr>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8B7B7-3673-30EB-6D56-FC4D5F63E9AF}"/>
              </a:ext>
            </a:extLst>
          </p:cNvPr>
          <p:cNvSpPr>
            <a:spLocks noGrp="1"/>
          </p:cNvSpPr>
          <p:nvPr>
            <p:ph type="title"/>
          </p:nvPr>
        </p:nvSpPr>
        <p:spPr>
          <a:xfrm>
            <a:off x="2987" y="670917"/>
            <a:ext cx="10001250" cy="795338"/>
          </a:xfrm>
        </p:spPr>
        <p:txBody>
          <a:bodyPr/>
          <a:lstStyle/>
          <a:p>
            <a:r>
              <a:rPr lang="en-GB" sz="3600" dirty="0">
                <a:solidFill>
                  <a:srgbClr val="FFFF00"/>
                </a:solidFill>
              </a:rPr>
              <a:t>UNCRPD Article 2: Definitions</a:t>
            </a:r>
          </a:p>
        </p:txBody>
      </p:sp>
      <p:sp>
        <p:nvSpPr>
          <p:cNvPr id="3" name="Content Placeholder 2">
            <a:extLst>
              <a:ext uri="{FF2B5EF4-FFF2-40B4-BE49-F238E27FC236}">
                <a16:creationId xmlns:a16="http://schemas.microsoft.com/office/drawing/2014/main" id="{656A381F-BFC3-2A16-71EE-A836CD1F9510}"/>
              </a:ext>
            </a:extLst>
          </p:cNvPr>
          <p:cNvSpPr>
            <a:spLocks noGrp="1"/>
          </p:cNvSpPr>
          <p:nvPr>
            <p:ph idx="1"/>
          </p:nvPr>
        </p:nvSpPr>
        <p:spPr>
          <a:xfrm>
            <a:off x="1012850" y="1607021"/>
            <a:ext cx="8208912" cy="3673771"/>
          </a:xfrm>
        </p:spPr>
        <p:txBody>
          <a:bodyPr/>
          <a:lstStyle/>
          <a:p>
            <a:pPr marL="0" indent="0">
              <a:buNone/>
            </a:pPr>
            <a:r>
              <a:rPr lang="en-GB" dirty="0">
                <a:solidFill>
                  <a:schemeClr val="accent2">
                    <a:lumMod val="60000"/>
                    <a:lumOff val="40000"/>
                  </a:schemeClr>
                </a:solidFill>
              </a:rPr>
              <a:t>Reasonable accommodation: </a:t>
            </a:r>
          </a:p>
          <a:p>
            <a:pPr marL="0" indent="0">
              <a:spcBef>
                <a:spcPts val="1200"/>
              </a:spcBef>
              <a:buNone/>
            </a:pPr>
            <a:r>
              <a:rPr lang="en-GB" sz="2800" dirty="0">
                <a:solidFill>
                  <a:schemeClr val="bg1"/>
                </a:solidFill>
              </a:rPr>
              <a:t>Necessary and appropriate modification and adjustments not imposing a disproportionate or undue burden, where needed in a particular case, to ensure to persons with disabilities [</a:t>
            </a:r>
            <a:r>
              <a:rPr lang="en-GB" sz="2800" dirty="0" err="1">
                <a:solidFill>
                  <a:schemeClr val="bg1"/>
                </a:solidFill>
              </a:rPr>
              <a:t>PwD</a:t>
            </a:r>
            <a:r>
              <a:rPr lang="en-GB" sz="2800" dirty="0">
                <a:solidFill>
                  <a:schemeClr val="bg1"/>
                </a:solidFill>
              </a:rPr>
              <a:t>] the enjoyment or exercise on an equal basis with others of all human rights and fundamental freedoms.</a:t>
            </a:r>
          </a:p>
          <a:p>
            <a:endParaRPr lang="en-GB" dirty="0"/>
          </a:p>
        </p:txBody>
      </p:sp>
    </p:spTree>
    <p:extLst>
      <p:ext uri="{BB962C8B-B14F-4D97-AF65-F5344CB8AC3E}">
        <p14:creationId xmlns:p14="http://schemas.microsoft.com/office/powerpoint/2010/main" val="25236473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44871E-7F44-CA58-99C2-1A6FB1F096F9}"/>
              </a:ext>
            </a:extLst>
          </p:cNvPr>
          <p:cNvSpPr>
            <a:spLocks noGrp="1"/>
          </p:cNvSpPr>
          <p:nvPr>
            <p:ph type="title"/>
          </p:nvPr>
        </p:nvSpPr>
        <p:spPr>
          <a:xfrm>
            <a:off x="-139278" y="647823"/>
            <a:ext cx="10001250" cy="795338"/>
          </a:xfrm>
        </p:spPr>
        <p:txBody>
          <a:bodyPr/>
          <a:lstStyle/>
          <a:p>
            <a:r>
              <a:rPr lang="en-GB" sz="3200" dirty="0">
                <a:solidFill>
                  <a:srgbClr val="FFFF00"/>
                </a:solidFill>
              </a:rPr>
              <a:t>UNCRPD</a:t>
            </a:r>
            <a:r>
              <a:rPr lang="en-GB" sz="3600" dirty="0">
                <a:solidFill>
                  <a:srgbClr val="FFFF00"/>
                </a:solidFill>
              </a:rPr>
              <a:t> </a:t>
            </a:r>
            <a:r>
              <a:rPr lang="en-GB" sz="3200" dirty="0">
                <a:solidFill>
                  <a:srgbClr val="FFFF00"/>
                </a:solidFill>
              </a:rPr>
              <a:t>Article 27: Work and employment</a:t>
            </a:r>
          </a:p>
        </p:txBody>
      </p:sp>
      <p:sp>
        <p:nvSpPr>
          <p:cNvPr id="3" name="Content Placeholder 2">
            <a:extLst>
              <a:ext uri="{FF2B5EF4-FFF2-40B4-BE49-F238E27FC236}">
                <a16:creationId xmlns:a16="http://schemas.microsoft.com/office/drawing/2014/main" id="{53E02EF7-2A77-DD0E-256C-D961D9DA83F7}"/>
              </a:ext>
            </a:extLst>
          </p:cNvPr>
          <p:cNvSpPr>
            <a:spLocks noGrp="1"/>
          </p:cNvSpPr>
          <p:nvPr>
            <p:ph idx="1"/>
          </p:nvPr>
        </p:nvSpPr>
        <p:spPr>
          <a:xfrm>
            <a:off x="904838" y="1607021"/>
            <a:ext cx="8424936" cy="4752528"/>
          </a:xfrm>
        </p:spPr>
        <p:txBody>
          <a:bodyPr/>
          <a:lstStyle/>
          <a:p>
            <a:pPr marL="457200" indent="-457200">
              <a:buClr>
                <a:srgbClr val="FFFF00"/>
              </a:buClr>
              <a:buFont typeface="+mj-lt"/>
              <a:buAutoNum type="arabicPeriod"/>
            </a:pPr>
            <a:r>
              <a:rPr lang="en-GB" sz="2400" dirty="0">
                <a:solidFill>
                  <a:schemeClr val="bg1"/>
                </a:solidFill>
                <a:latin typeface="Arial" panose="020B0604020202020204" pitchFamily="34" charset="0"/>
                <a:cs typeface="Arial" panose="020B0604020202020204" pitchFamily="34" charset="0"/>
              </a:rPr>
              <a:t>States Parties recognize the right of </a:t>
            </a:r>
            <a:r>
              <a:rPr lang="en-GB" sz="2400" dirty="0" err="1">
                <a:solidFill>
                  <a:schemeClr val="bg1"/>
                </a:solidFill>
                <a:latin typeface="Arial" panose="020B0604020202020204" pitchFamily="34" charset="0"/>
                <a:cs typeface="Arial" panose="020B0604020202020204" pitchFamily="34" charset="0"/>
              </a:rPr>
              <a:t>PwD</a:t>
            </a:r>
            <a:r>
              <a:rPr lang="en-GB" sz="2400" dirty="0">
                <a:solidFill>
                  <a:schemeClr val="bg1"/>
                </a:solidFill>
                <a:latin typeface="Arial" panose="020B0604020202020204" pitchFamily="34" charset="0"/>
                <a:cs typeface="Arial" panose="020B0604020202020204" pitchFamily="34" charset="0"/>
              </a:rPr>
              <a:t> to work, on an equal basis with others; this includes the right to the </a:t>
            </a:r>
            <a:r>
              <a:rPr lang="en-GB" sz="2400" dirty="0">
                <a:solidFill>
                  <a:srgbClr val="9999FF"/>
                </a:solidFill>
                <a:latin typeface="Arial" panose="020B0604020202020204" pitchFamily="34" charset="0"/>
                <a:cs typeface="Arial" panose="020B0604020202020204" pitchFamily="34" charset="0"/>
              </a:rPr>
              <a:t>opportunity to gain a living by work </a:t>
            </a:r>
            <a:r>
              <a:rPr lang="en-GB" sz="2400" dirty="0">
                <a:solidFill>
                  <a:schemeClr val="bg1"/>
                </a:solidFill>
                <a:latin typeface="Arial" panose="020B0604020202020204" pitchFamily="34" charset="0"/>
                <a:cs typeface="Arial" panose="020B0604020202020204" pitchFamily="34" charset="0"/>
              </a:rPr>
              <a:t>[that is] </a:t>
            </a:r>
            <a:r>
              <a:rPr lang="en-GB" sz="2400" dirty="0">
                <a:solidFill>
                  <a:srgbClr val="9999FF"/>
                </a:solidFill>
                <a:latin typeface="Arial" panose="020B0604020202020204" pitchFamily="34" charset="0"/>
                <a:cs typeface="Arial" panose="020B0604020202020204" pitchFamily="34" charset="0"/>
              </a:rPr>
              <a:t>freely chosen or accepted in a labour market and work environment that is open, inclusive and accessible to </a:t>
            </a:r>
            <a:r>
              <a:rPr lang="en-GB" sz="2400" dirty="0" err="1">
                <a:solidFill>
                  <a:srgbClr val="9999FF"/>
                </a:solidFill>
                <a:latin typeface="Arial" panose="020B0604020202020204" pitchFamily="34" charset="0"/>
                <a:cs typeface="Arial" panose="020B0604020202020204" pitchFamily="34" charset="0"/>
              </a:rPr>
              <a:t>PwD</a:t>
            </a:r>
            <a:r>
              <a:rPr lang="en-GB" sz="2400" dirty="0">
                <a:solidFill>
                  <a:srgbClr val="9999FF"/>
                </a:solidFill>
                <a:latin typeface="Arial" panose="020B0604020202020204" pitchFamily="34" charset="0"/>
                <a:cs typeface="Arial" panose="020B0604020202020204" pitchFamily="34" charset="0"/>
              </a:rPr>
              <a:t>. </a:t>
            </a:r>
          </a:p>
          <a:p>
            <a:pPr marL="432000" indent="-432000">
              <a:spcBef>
                <a:spcPts val="1800"/>
              </a:spcBef>
              <a:buClr>
                <a:srgbClr val="FFFF00"/>
              </a:buClr>
              <a:buFont typeface="+mj-lt"/>
              <a:buAutoNum type="arabicPeriod"/>
            </a:pPr>
            <a:r>
              <a:rPr lang="en-GB" sz="2400" dirty="0">
                <a:solidFill>
                  <a:schemeClr val="bg1"/>
                </a:solidFill>
                <a:latin typeface="Arial" panose="020B0604020202020204" pitchFamily="34" charset="0"/>
                <a:cs typeface="Arial" panose="020B0604020202020204" pitchFamily="34" charset="0"/>
              </a:rPr>
              <a:t>States Parties shall safeguard and promote the realization of the right to work, including for those who acquire a disability during the course of employment, by taking appropriate steps, including through legislation, to, inter alia:</a:t>
            </a:r>
          </a:p>
          <a:p>
            <a:pPr marL="0" indent="0" algn="r">
              <a:spcBef>
                <a:spcPts val="1800"/>
              </a:spcBef>
              <a:buNone/>
            </a:pPr>
            <a:r>
              <a:rPr lang="en-GB" sz="2400" dirty="0">
                <a:solidFill>
                  <a:srgbClr val="FFFF00"/>
                </a:solidFill>
              </a:rPr>
              <a:t>….. cont. </a:t>
            </a:r>
          </a:p>
        </p:txBody>
      </p:sp>
    </p:spTree>
    <p:extLst>
      <p:ext uri="{BB962C8B-B14F-4D97-AF65-F5344CB8AC3E}">
        <p14:creationId xmlns:p14="http://schemas.microsoft.com/office/powerpoint/2010/main" val="32705662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44871E-7F44-CA58-99C2-1A6FB1F096F9}"/>
              </a:ext>
            </a:extLst>
          </p:cNvPr>
          <p:cNvSpPr>
            <a:spLocks noGrp="1"/>
          </p:cNvSpPr>
          <p:nvPr>
            <p:ph type="title"/>
          </p:nvPr>
        </p:nvSpPr>
        <p:spPr>
          <a:xfrm>
            <a:off x="740786" y="742925"/>
            <a:ext cx="8849122" cy="795338"/>
          </a:xfrm>
        </p:spPr>
        <p:txBody>
          <a:bodyPr/>
          <a:lstStyle/>
          <a:p>
            <a:pPr algn="l"/>
            <a:r>
              <a:rPr lang="en-GB" sz="3200" dirty="0">
                <a:solidFill>
                  <a:srgbClr val="FFFF00"/>
                </a:solidFill>
              </a:rPr>
              <a:t>... </a:t>
            </a:r>
            <a:r>
              <a:rPr lang="en-GB" sz="2800" dirty="0">
                <a:solidFill>
                  <a:srgbClr val="FFFF00"/>
                </a:solidFill>
              </a:rPr>
              <a:t>cont.   Article 27: Work and employment</a:t>
            </a:r>
          </a:p>
        </p:txBody>
      </p:sp>
      <p:sp>
        <p:nvSpPr>
          <p:cNvPr id="3" name="Content Placeholder 2">
            <a:extLst>
              <a:ext uri="{FF2B5EF4-FFF2-40B4-BE49-F238E27FC236}">
                <a16:creationId xmlns:a16="http://schemas.microsoft.com/office/drawing/2014/main" id="{53E02EF7-2A77-DD0E-256C-D961D9DA83F7}"/>
              </a:ext>
            </a:extLst>
          </p:cNvPr>
          <p:cNvSpPr>
            <a:spLocks noGrp="1"/>
          </p:cNvSpPr>
          <p:nvPr>
            <p:ph idx="1"/>
          </p:nvPr>
        </p:nvSpPr>
        <p:spPr>
          <a:xfrm>
            <a:off x="652810" y="1679029"/>
            <a:ext cx="8928992" cy="4896544"/>
          </a:xfrm>
        </p:spPr>
        <p:txBody>
          <a:bodyPr/>
          <a:lstStyle/>
          <a:p>
            <a:pPr marL="514350" indent="-514350">
              <a:buClr>
                <a:srgbClr val="FFFF00"/>
              </a:buClr>
              <a:buFont typeface="+mj-lt"/>
              <a:buAutoNum type="alphaLcParenR"/>
            </a:pPr>
            <a:r>
              <a:rPr lang="en-GB" sz="2400" dirty="0">
                <a:solidFill>
                  <a:srgbClr val="9999FF"/>
                </a:solidFill>
                <a:latin typeface="Arial" panose="020B0604020202020204" pitchFamily="34" charset="0"/>
                <a:cs typeface="Arial" panose="020B0604020202020204" pitchFamily="34" charset="0"/>
              </a:rPr>
              <a:t>Prohibit discrimination on the basis of disability with regard to all matters concerning all forms of employment</a:t>
            </a:r>
            <a:r>
              <a:rPr lang="en-GB" sz="2400" dirty="0">
                <a:solidFill>
                  <a:schemeClr val="bg1"/>
                </a:solidFill>
                <a:latin typeface="Arial" panose="020B0604020202020204" pitchFamily="34" charset="0"/>
                <a:cs typeface="Arial" panose="020B0604020202020204" pitchFamily="34" charset="0"/>
              </a:rPr>
              <a:t>, including conditions of recruitment, hiring, continuance of employment, career advancement and safe &amp; healthy working conditions;</a:t>
            </a:r>
          </a:p>
          <a:p>
            <a:pPr marL="514350" indent="-514350">
              <a:spcBef>
                <a:spcPts val="1200"/>
              </a:spcBef>
              <a:buClr>
                <a:srgbClr val="FFFF00"/>
              </a:buClr>
              <a:buFont typeface="+mj-lt"/>
              <a:buAutoNum type="alphaLcParenR"/>
            </a:pPr>
            <a:r>
              <a:rPr lang="en-GB" sz="2400" dirty="0">
                <a:solidFill>
                  <a:schemeClr val="bg1"/>
                </a:solidFill>
                <a:latin typeface="Arial" panose="020B0604020202020204" pitchFamily="34" charset="0"/>
                <a:cs typeface="Arial" panose="020B0604020202020204" pitchFamily="34" charset="0"/>
              </a:rPr>
              <a:t>Protect the rights of </a:t>
            </a:r>
            <a:r>
              <a:rPr lang="en-GB" sz="2400" dirty="0" err="1">
                <a:solidFill>
                  <a:schemeClr val="bg1"/>
                </a:solidFill>
                <a:latin typeface="Arial" panose="020B0604020202020204" pitchFamily="34" charset="0"/>
                <a:cs typeface="Arial" panose="020B0604020202020204" pitchFamily="34" charset="0"/>
              </a:rPr>
              <a:t>PwD</a:t>
            </a:r>
            <a:r>
              <a:rPr lang="en-GB" sz="2400" dirty="0">
                <a:solidFill>
                  <a:schemeClr val="bg1"/>
                </a:solidFill>
                <a:latin typeface="Arial" panose="020B0604020202020204" pitchFamily="34" charset="0"/>
                <a:cs typeface="Arial" panose="020B0604020202020204" pitchFamily="34" charset="0"/>
              </a:rPr>
              <a:t>, on an equal basis with others, to just and favourable conditions of work, including </a:t>
            </a:r>
            <a:r>
              <a:rPr lang="en-GB" sz="2400" dirty="0">
                <a:solidFill>
                  <a:srgbClr val="9999FF"/>
                </a:solidFill>
                <a:latin typeface="Arial" panose="020B0604020202020204" pitchFamily="34" charset="0"/>
                <a:cs typeface="Arial" panose="020B0604020202020204" pitchFamily="34" charset="0"/>
              </a:rPr>
              <a:t>equal opportunities and equal remuneration for work of equal value, safe and healthy working conditions, including protection from harassment, and the redress of grievances</a:t>
            </a:r>
            <a:r>
              <a:rPr lang="en-GB" sz="2400" dirty="0">
                <a:solidFill>
                  <a:schemeClr val="bg1"/>
                </a:solidFill>
                <a:latin typeface="Arial" panose="020B0604020202020204" pitchFamily="34" charset="0"/>
                <a:cs typeface="Arial" panose="020B0604020202020204" pitchFamily="34" charset="0"/>
              </a:rPr>
              <a:t>;</a:t>
            </a:r>
          </a:p>
          <a:p>
            <a:pPr marL="514350" indent="-514350">
              <a:spcBef>
                <a:spcPts val="1200"/>
              </a:spcBef>
              <a:buClr>
                <a:srgbClr val="FFFF00"/>
              </a:buClr>
              <a:buFont typeface="+mj-lt"/>
              <a:buAutoNum type="alphaLcParenR"/>
            </a:pPr>
            <a:r>
              <a:rPr lang="en-GB" sz="2400" dirty="0">
                <a:solidFill>
                  <a:schemeClr val="bg1"/>
                </a:solidFill>
                <a:latin typeface="Arial" panose="020B0604020202020204" pitchFamily="34" charset="0"/>
                <a:cs typeface="Arial" panose="020B0604020202020204" pitchFamily="34" charset="0"/>
              </a:rPr>
              <a:t>Ensure that </a:t>
            </a:r>
            <a:r>
              <a:rPr lang="en-GB" sz="2400" dirty="0" err="1">
                <a:solidFill>
                  <a:schemeClr val="bg1"/>
                </a:solidFill>
                <a:latin typeface="Arial" panose="020B0604020202020204" pitchFamily="34" charset="0"/>
                <a:cs typeface="Arial" panose="020B0604020202020204" pitchFamily="34" charset="0"/>
              </a:rPr>
              <a:t>PwD</a:t>
            </a:r>
            <a:r>
              <a:rPr lang="en-GB" sz="2400" dirty="0">
                <a:solidFill>
                  <a:schemeClr val="bg1"/>
                </a:solidFill>
                <a:latin typeface="Arial" panose="020B0604020202020204" pitchFamily="34" charset="0"/>
                <a:cs typeface="Arial" panose="020B0604020202020204" pitchFamily="34" charset="0"/>
              </a:rPr>
              <a:t> are able to exercise their labour and trade union rights on an equal basis with others;</a:t>
            </a:r>
          </a:p>
          <a:p>
            <a:pPr marL="514350" indent="-514350">
              <a:buFont typeface="+mj-lt"/>
              <a:buAutoNum type="alphaLcParenR"/>
            </a:pPr>
            <a:endParaRPr lang="en-GB" sz="2400" dirty="0">
              <a:solidFill>
                <a:schemeClr val="bg1"/>
              </a:solidFill>
            </a:endParaRPr>
          </a:p>
        </p:txBody>
      </p:sp>
    </p:spTree>
    <p:extLst>
      <p:ext uri="{BB962C8B-B14F-4D97-AF65-F5344CB8AC3E}">
        <p14:creationId xmlns:p14="http://schemas.microsoft.com/office/powerpoint/2010/main" val="29511486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44871E-7F44-CA58-99C2-1A6FB1F096F9}"/>
              </a:ext>
            </a:extLst>
          </p:cNvPr>
          <p:cNvSpPr>
            <a:spLocks noGrp="1"/>
          </p:cNvSpPr>
          <p:nvPr>
            <p:ph type="title"/>
          </p:nvPr>
        </p:nvSpPr>
        <p:spPr>
          <a:xfrm>
            <a:off x="724818" y="670917"/>
            <a:ext cx="8856984" cy="795338"/>
          </a:xfrm>
        </p:spPr>
        <p:txBody>
          <a:bodyPr/>
          <a:lstStyle/>
          <a:p>
            <a:pPr algn="l"/>
            <a:r>
              <a:rPr lang="en-GB" sz="2800" dirty="0">
                <a:solidFill>
                  <a:srgbClr val="FFFF00"/>
                </a:solidFill>
              </a:rPr>
              <a:t> … cont. Article 27: Work and employment</a:t>
            </a:r>
          </a:p>
        </p:txBody>
      </p:sp>
      <p:sp>
        <p:nvSpPr>
          <p:cNvPr id="3" name="Content Placeholder 2">
            <a:extLst>
              <a:ext uri="{FF2B5EF4-FFF2-40B4-BE49-F238E27FC236}">
                <a16:creationId xmlns:a16="http://schemas.microsoft.com/office/drawing/2014/main" id="{53E02EF7-2A77-DD0E-256C-D961D9DA83F7}"/>
              </a:ext>
            </a:extLst>
          </p:cNvPr>
          <p:cNvSpPr>
            <a:spLocks noGrp="1"/>
          </p:cNvSpPr>
          <p:nvPr>
            <p:ph idx="1"/>
          </p:nvPr>
        </p:nvSpPr>
        <p:spPr>
          <a:xfrm>
            <a:off x="796826" y="1608505"/>
            <a:ext cx="8784976" cy="4823053"/>
          </a:xfrm>
        </p:spPr>
        <p:txBody>
          <a:bodyPr/>
          <a:lstStyle/>
          <a:p>
            <a:pPr marL="457200" indent="-457200">
              <a:spcBef>
                <a:spcPts val="1800"/>
              </a:spcBef>
              <a:buClr>
                <a:srgbClr val="FFFF00"/>
              </a:buClr>
              <a:buFont typeface="+mj-lt"/>
              <a:buAutoNum type="alphaLcParenR" startAt="4"/>
            </a:pPr>
            <a:r>
              <a:rPr lang="en-GB" sz="2400" dirty="0">
                <a:solidFill>
                  <a:schemeClr val="accent5">
                    <a:lumMod val="20000"/>
                    <a:lumOff val="80000"/>
                  </a:schemeClr>
                </a:solidFill>
                <a:latin typeface="Arial" panose="020B0604020202020204" pitchFamily="34" charset="0"/>
                <a:cs typeface="Arial" panose="020B0604020202020204" pitchFamily="34" charset="0"/>
              </a:rPr>
              <a:t>Enable </a:t>
            </a:r>
            <a:r>
              <a:rPr lang="en-GB" sz="2400" dirty="0" err="1">
                <a:solidFill>
                  <a:schemeClr val="accent5">
                    <a:lumMod val="20000"/>
                    <a:lumOff val="80000"/>
                  </a:schemeClr>
                </a:solidFill>
                <a:latin typeface="Arial" panose="020B0604020202020204" pitchFamily="34" charset="0"/>
                <a:cs typeface="Arial" panose="020B0604020202020204" pitchFamily="34" charset="0"/>
              </a:rPr>
              <a:t>PwD</a:t>
            </a:r>
            <a:r>
              <a:rPr lang="en-GB" sz="2400" dirty="0">
                <a:solidFill>
                  <a:schemeClr val="accent5">
                    <a:lumMod val="20000"/>
                    <a:lumOff val="80000"/>
                  </a:schemeClr>
                </a:solidFill>
                <a:latin typeface="Arial" panose="020B0604020202020204" pitchFamily="34" charset="0"/>
                <a:cs typeface="Arial" panose="020B0604020202020204" pitchFamily="34" charset="0"/>
              </a:rPr>
              <a:t> to have effective </a:t>
            </a:r>
            <a:r>
              <a:rPr lang="en-GB" sz="2400" dirty="0">
                <a:solidFill>
                  <a:srgbClr val="9999FF"/>
                </a:solidFill>
                <a:latin typeface="Arial" panose="020B0604020202020204" pitchFamily="34" charset="0"/>
                <a:cs typeface="Arial" panose="020B0604020202020204" pitchFamily="34" charset="0"/>
              </a:rPr>
              <a:t>access to general technical and vocational guidance programmes, placement services and vocational and continuing training;</a:t>
            </a:r>
          </a:p>
          <a:p>
            <a:pPr marL="457200" indent="-457200">
              <a:spcBef>
                <a:spcPts val="1800"/>
              </a:spcBef>
              <a:buClr>
                <a:srgbClr val="FFFF00"/>
              </a:buClr>
              <a:buFont typeface="+mj-lt"/>
              <a:buAutoNum type="alphaLcParenR" startAt="4"/>
            </a:pPr>
            <a:r>
              <a:rPr lang="en-GB" sz="2400" dirty="0">
                <a:solidFill>
                  <a:schemeClr val="bg1"/>
                </a:solidFill>
                <a:latin typeface="Arial" panose="020B0604020202020204" pitchFamily="34" charset="0"/>
                <a:cs typeface="Arial" panose="020B0604020202020204" pitchFamily="34" charset="0"/>
              </a:rPr>
              <a:t>Promote employment opportunities &amp; career advancement for </a:t>
            </a:r>
            <a:r>
              <a:rPr lang="en-GB" sz="2400" dirty="0" err="1">
                <a:solidFill>
                  <a:schemeClr val="bg1"/>
                </a:solidFill>
                <a:latin typeface="Arial" panose="020B0604020202020204" pitchFamily="34" charset="0"/>
                <a:cs typeface="Arial" panose="020B0604020202020204" pitchFamily="34" charset="0"/>
              </a:rPr>
              <a:t>PwD</a:t>
            </a:r>
            <a:r>
              <a:rPr lang="en-GB" sz="2400" dirty="0">
                <a:solidFill>
                  <a:schemeClr val="bg1"/>
                </a:solidFill>
                <a:latin typeface="Arial" panose="020B0604020202020204" pitchFamily="34" charset="0"/>
                <a:cs typeface="Arial" panose="020B0604020202020204" pitchFamily="34" charset="0"/>
              </a:rPr>
              <a:t> in the labour market, as well as </a:t>
            </a:r>
            <a:r>
              <a:rPr lang="en-GB" sz="2400" dirty="0">
                <a:solidFill>
                  <a:srgbClr val="9999FF"/>
                </a:solidFill>
                <a:latin typeface="Arial" panose="020B0604020202020204" pitchFamily="34" charset="0"/>
                <a:cs typeface="Arial" panose="020B0604020202020204" pitchFamily="34" charset="0"/>
              </a:rPr>
              <a:t>assistance in finding, obtaining, maintaining and returning to employment;</a:t>
            </a:r>
          </a:p>
          <a:p>
            <a:pPr marL="457200" indent="-457200">
              <a:spcBef>
                <a:spcPts val="1800"/>
              </a:spcBef>
              <a:buClr>
                <a:srgbClr val="FFFF00"/>
              </a:buClr>
              <a:buFont typeface="+mj-lt"/>
              <a:buAutoNum type="alphaLcParenR" startAt="4"/>
            </a:pPr>
            <a:r>
              <a:rPr lang="en-GB" sz="2400" dirty="0">
                <a:solidFill>
                  <a:schemeClr val="bg1"/>
                </a:solidFill>
                <a:latin typeface="Arial" panose="020B0604020202020204" pitchFamily="34" charset="0"/>
                <a:cs typeface="Arial" panose="020B0604020202020204" pitchFamily="34" charset="0"/>
              </a:rPr>
              <a:t>Promote opportunities for self-employment, entrepreneurship, the development of cooperatives and starting one’s own business;</a:t>
            </a:r>
          </a:p>
          <a:p>
            <a:pPr marL="457200" indent="-457200">
              <a:spcBef>
                <a:spcPts val="1800"/>
              </a:spcBef>
              <a:buClr>
                <a:srgbClr val="FFFF00"/>
              </a:buClr>
              <a:buFont typeface="+mj-lt"/>
              <a:buAutoNum type="alphaLcParenR" startAt="4"/>
            </a:pPr>
            <a:r>
              <a:rPr lang="en-GB" sz="2400" dirty="0">
                <a:solidFill>
                  <a:srgbClr val="9999FF"/>
                </a:solidFill>
                <a:latin typeface="Arial" panose="020B0604020202020204" pitchFamily="34" charset="0"/>
                <a:cs typeface="Arial" panose="020B0604020202020204" pitchFamily="34" charset="0"/>
              </a:rPr>
              <a:t>Employ </a:t>
            </a:r>
            <a:r>
              <a:rPr lang="en-GB" sz="2400" dirty="0" err="1">
                <a:solidFill>
                  <a:srgbClr val="9999FF"/>
                </a:solidFill>
                <a:latin typeface="Arial" panose="020B0604020202020204" pitchFamily="34" charset="0"/>
                <a:cs typeface="Arial" panose="020B0604020202020204" pitchFamily="34" charset="0"/>
              </a:rPr>
              <a:t>PwD</a:t>
            </a:r>
            <a:r>
              <a:rPr lang="en-GB" sz="2400" dirty="0">
                <a:solidFill>
                  <a:srgbClr val="9999FF"/>
                </a:solidFill>
                <a:latin typeface="Arial" panose="020B0604020202020204" pitchFamily="34" charset="0"/>
                <a:cs typeface="Arial" panose="020B0604020202020204" pitchFamily="34" charset="0"/>
              </a:rPr>
              <a:t> in the public sector;</a:t>
            </a:r>
          </a:p>
        </p:txBody>
      </p:sp>
    </p:spTree>
    <p:extLst>
      <p:ext uri="{BB962C8B-B14F-4D97-AF65-F5344CB8AC3E}">
        <p14:creationId xmlns:p14="http://schemas.microsoft.com/office/powerpoint/2010/main" val="7593768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44871E-7F44-CA58-99C2-1A6FB1F096F9}"/>
              </a:ext>
            </a:extLst>
          </p:cNvPr>
          <p:cNvSpPr>
            <a:spLocks noGrp="1"/>
          </p:cNvSpPr>
          <p:nvPr>
            <p:ph type="title"/>
          </p:nvPr>
        </p:nvSpPr>
        <p:spPr>
          <a:xfrm>
            <a:off x="652810" y="523651"/>
            <a:ext cx="9323487" cy="795338"/>
          </a:xfrm>
        </p:spPr>
        <p:txBody>
          <a:bodyPr/>
          <a:lstStyle/>
          <a:p>
            <a:pPr algn="l"/>
            <a:r>
              <a:rPr lang="en-GB" sz="2800" dirty="0">
                <a:solidFill>
                  <a:srgbClr val="FFFF00"/>
                </a:solidFill>
              </a:rPr>
              <a:t> …Article 27: Work and employment</a:t>
            </a:r>
          </a:p>
        </p:txBody>
      </p:sp>
      <p:sp>
        <p:nvSpPr>
          <p:cNvPr id="3" name="Content Placeholder 2">
            <a:extLst>
              <a:ext uri="{FF2B5EF4-FFF2-40B4-BE49-F238E27FC236}">
                <a16:creationId xmlns:a16="http://schemas.microsoft.com/office/drawing/2014/main" id="{53E02EF7-2A77-DD0E-256C-D961D9DA83F7}"/>
              </a:ext>
            </a:extLst>
          </p:cNvPr>
          <p:cNvSpPr>
            <a:spLocks noGrp="1"/>
          </p:cNvSpPr>
          <p:nvPr>
            <p:ph idx="1"/>
          </p:nvPr>
        </p:nvSpPr>
        <p:spPr>
          <a:xfrm>
            <a:off x="663580" y="1466256"/>
            <a:ext cx="8856984" cy="5112568"/>
          </a:xfrm>
        </p:spPr>
        <p:txBody>
          <a:bodyPr/>
          <a:lstStyle/>
          <a:p>
            <a:pPr marL="457200" indent="-457200">
              <a:buClr>
                <a:srgbClr val="FFFF00"/>
              </a:buClr>
              <a:buFont typeface="+mj-lt"/>
              <a:buAutoNum type="alphaLcParenR" startAt="8"/>
            </a:pPr>
            <a:r>
              <a:rPr lang="en-GB" sz="2400" dirty="0">
                <a:solidFill>
                  <a:schemeClr val="bg1"/>
                </a:solidFill>
                <a:latin typeface="Arial" panose="020B0604020202020204" pitchFamily="34" charset="0"/>
                <a:cs typeface="Arial" panose="020B0604020202020204" pitchFamily="34" charset="0"/>
              </a:rPr>
              <a:t>Promote employment of </a:t>
            </a:r>
            <a:r>
              <a:rPr lang="en-GB" sz="2400" dirty="0" err="1">
                <a:solidFill>
                  <a:schemeClr val="bg1"/>
                </a:solidFill>
                <a:latin typeface="Arial" panose="020B0604020202020204" pitchFamily="34" charset="0"/>
                <a:cs typeface="Arial" panose="020B0604020202020204" pitchFamily="34" charset="0"/>
              </a:rPr>
              <a:t>PwD</a:t>
            </a:r>
            <a:r>
              <a:rPr lang="en-GB" sz="2400" dirty="0">
                <a:solidFill>
                  <a:schemeClr val="bg1"/>
                </a:solidFill>
                <a:latin typeface="Arial" panose="020B0604020202020204" pitchFamily="34" charset="0"/>
                <a:cs typeface="Arial" panose="020B0604020202020204" pitchFamily="34" charset="0"/>
              </a:rPr>
              <a:t> in the private sector through appropriate policies and measures, which may include affirmative action programmes, incentives &amp; other measures;</a:t>
            </a:r>
          </a:p>
          <a:p>
            <a:pPr marL="457200" indent="-457200">
              <a:buClr>
                <a:srgbClr val="FFFF00"/>
              </a:buClr>
              <a:buFont typeface="+mj-lt"/>
              <a:buAutoNum type="alphaLcParenR" startAt="8"/>
            </a:pPr>
            <a:r>
              <a:rPr lang="en-GB" sz="2400" dirty="0">
                <a:solidFill>
                  <a:schemeClr val="bg1"/>
                </a:solidFill>
                <a:latin typeface="Arial" panose="020B0604020202020204" pitchFamily="34" charset="0"/>
                <a:cs typeface="Arial" panose="020B0604020202020204" pitchFamily="34" charset="0"/>
              </a:rPr>
              <a:t>Ensure that </a:t>
            </a:r>
            <a:r>
              <a:rPr lang="en-GB" sz="2400" dirty="0">
                <a:solidFill>
                  <a:srgbClr val="9999FF"/>
                </a:solidFill>
                <a:latin typeface="Arial" panose="020B0604020202020204" pitchFamily="34" charset="0"/>
                <a:cs typeface="Arial" panose="020B0604020202020204" pitchFamily="34" charset="0"/>
              </a:rPr>
              <a:t>reasonable accommodation is provided to </a:t>
            </a:r>
            <a:r>
              <a:rPr lang="en-GB" sz="2400" dirty="0" err="1">
                <a:solidFill>
                  <a:srgbClr val="9999FF"/>
                </a:solidFill>
                <a:latin typeface="Arial" panose="020B0604020202020204" pitchFamily="34" charset="0"/>
                <a:cs typeface="Arial" panose="020B0604020202020204" pitchFamily="34" charset="0"/>
              </a:rPr>
              <a:t>PwD</a:t>
            </a:r>
            <a:r>
              <a:rPr lang="en-GB" sz="2400" dirty="0">
                <a:solidFill>
                  <a:srgbClr val="9999FF"/>
                </a:solidFill>
                <a:latin typeface="Arial" panose="020B0604020202020204" pitchFamily="34" charset="0"/>
                <a:cs typeface="Arial" panose="020B0604020202020204" pitchFamily="34" charset="0"/>
              </a:rPr>
              <a:t> in the workplace;</a:t>
            </a:r>
          </a:p>
          <a:p>
            <a:pPr marL="457200" indent="-457200">
              <a:buClr>
                <a:srgbClr val="FFFF00"/>
              </a:buClr>
              <a:buFont typeface="+mj-lt"/>
              <a:buAutoNum type="alphaLcParenR" startAt="8"/>
            </a:pPr>
            <a:r>
              <a:rPr lang="en-GB" sz="2400" dirty="0">
                <a:solidFill>
                  <a:schemeClr val="bg1"/>
                </a:solidFill>
                <a:latin typeface="Arial" panose="020B0604020202020204" pitchFamily="34" charset="0"/>
                <a:cs typeface="Arial" panose="020B0604020202020204" pitchFamily="34" charset="0"/>
              </a:rPr>
              <a:t>Promote the acquisition by persons with disabilities of </a:t>
            </a:r>
            <a:r>
              <a:rPr lang="en-GB" sz="2400" dirty="0">
                <a:solidFill>
                  <a:srgbClr val="9999FF"/>
                </a:solidFill>
                <a:latin typeface="Arial" panose="020B0604020202020204" pitchFamily="34" charset="0"/>
                <a:cs typeface="Arial" panose="020B0604020202020204" pitchFamily="34" charset="0"/>
              </a:rPr>
              <a:t>work experience in the open labour market;</a:t>
            </a:r>
          </a:p>
          <a:p>
            <a:pPr marL="457200" indent="-457200">
              <a:buClr>
                <a:srgbClr val="FFFF00"/>
              </a:buClr>
              <a:buFont typeface="+mj-lt"/>
              <a:buAutoNum type="alphaLcParenR" startAt="8"/>
            </a:pPr>
            <a:r>
              <a:rPr lang="en-GB" sz="2400" dirty="0">
                <a:solidFill>
                  <a:schemeClr val="bg1"/>
                </a:solidFill>
                <a:latin typeface="Arial" panose="020B0604020202020204" pitchFamily="34" charset="0"/>
                <a:cs typeface="Arial" panose="020B0604020202020204" pitchFamily="34" charset="0"/>
              </a:rPr>
              <a:t>Promote</a:t>
            </a:r>
            <a:r>
              <a:rPr lang="en-GB" sz="2400" dirty="0">
                <a:solidFill>
                  <a:srgbClr val="9999FF"/>
                </a:solidFill>
                <a:latin typeface="Arial" panose="020B0604020202020204" pitchFamily="34" charset="0"/>
                <a:cs typeface="Arial" panose="020B0604020202020204" pitchFamily="34" charset="0"/>
              </a:rPr>
              <a:t> vocational and professional rehabilitation, job retention and return-to-work programmes </a:t>
            </a:r>
            <a:r>
              <a:rPr lang="en-GB" sz="2400" dirty="0">
                <a:solidFill>
                  <a:schemeClr val="bg1"/>
                </a:solidFill>
                <a:latin typeface="Arial" panose="020B0604020202020204" pitchFamily="34" charset="0"/>
                <a:cs typeface="Arial" panose="020B0604020202020204" pitchFamily="34" charset="0"/>
              </a:rPr>
              <a:t>for </a:t>
            </a:r>
            <a:r>
              <a:rPr lang="en-GB" sz="2400" dirty="0" err="1">
                <a:solidFill>
                  <a:schemeClr val="bg1"/>
                </a:solidFill>
                <a:latin typeface="Arial" panose="020B0604020202020204" pitchFamily="34" charset="0"/>
                <a:cs typeface="Arial" panose="020B0604020202020204" pitchFamily="34" charset="0"/>
              </a:rPr>
              <a:t>PwD</a:t>
            </a:r>
            <a:r>
              <a:rPr lang="en-GB" sz="2400" dirty="0">
                <a:solidFill>
                  <a:schemeClr val="bg1"/>
                </a:solidFill>
                <a:latin typeface="Arial" panose="020B0604020202020204" pitchFamily="34" charset="0"/>
                <a:cs typeface="Arial" panose="020B0604020202020204" pitchFamily="34" charset="0"/>
              </a:rPr>
              <a:t>.</a:t>
            </a:r>
          </a:p>
          <a:p>
            <a:pPr marL="432000" indent="-432000">
              <a:spcBef>
                <a:spcPts val="1200"/>
              </a:spcBef>
              <a:buClr>
                <a:srgbClr val="FFFF00"/>
              </a:buClr>
              <a:buFont typeface="+mj-lt"/>
              <a:buAutoNum type="arabicPeriod" startAt="2"/>
            </a:pPr>
            <a:r>
              <a:rPr lang="en-GB" sz="2400" dirty="0">
                <a:solidFill>
                  <a:schemeClr val="bg1"/>
                </a:solidFill>
                <a:latin typeface="Arial" panose="020B0604020202020204" pitchFamily="34" charset="0"/>
                <a:cs typeface="Arial" panose="020B0604020202020204" pitchFamily="34" charset="0"/>
              </a:rPr>
              <a:t>Ensure that </a:t>
            </a:r>
            <a:r>
              <a:rPr lang="en-GB" sz="2400" dirty="0" err="1">
                <a:solidFill>
                  <a:schemeClr val="bg1"/>
                </a:solidFill>
                <a:latin typeface="Arial" panose="020B0604020202020204" pitchFamily="34" charset="0"/>
                <a:cs typeface="Arial" panose="020B0604020202020204" pitchFamily="34" charset="0"/>
              </a:rPr>
              <a:t>PwD</a:t>
            </a:r>
            <a:r>
              <a:rPr lang="en-GB" sz="2400" dirty="0">
                <a:solidFill>
                  <a:schemeClr val="bg1"/>
                </a:solidFill>
                <a:latin typeface="Arial" panose="020B0604020202020204" pitchFamily="34" charset="0"/>
                <a:cs typeface="Arial" panose="020B0604020202020204" pitchFamily="34" charset="0"/>
              </a:rPr>
              <a:t> are not held in slavery or in servitude, and   are protected, on an equal basis with others, from forced or compulsory labour.</a:t>
            </a:r>
          </a:p>
        </p:txBody>
      </p:sp>
    </p:spTree>
    <p:extLst>
      <p:ext uri="{BB962C8B-B14F-4D97-AF65-F5344CB8AC3E}">
        <p14:creationId xmlns:p14="http://schemas.microsoft.com/office/powerpoint/2010/main" val="39595977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E9BA39-3F4A-7101-C17A-A916C761473F}"/>
              </a:ext>
            </a:extLst>
          </p:cNvPr>
          <p:cNvSpPr>
            <a:spLocks noGrp="1"/>
          </p:cNvSpPr>
          <p:nvPr>
            <p:ph type="title"/>
          </p:nvPr>
        </p:nvSpPr>
        <p:spPr>
          <a:xfrm>
            <a:off x="71435" y="742925"/>
            <a:ext cx="10001250" cy="795338"/>
          </a:xfrm>
        </p:spPr>
        <p:txBody>
          <a:bodyPr/>
          <a:lstStyle/>
          <a:p>
            <a:pPr algn="l"/>
            <a:r>
              <a:rPr lang="en-GB" sz="3600" dirty="0">
                <a:solidFill>
                  <a:srgbClr val="FFFF00"/>
                </a:solidFill>
              </a:rPr>
              <a:t>	</a:t>
            </a:r>
            <a:r>
              <a:rPr lang="en-GB" sz="2800" dirty="0">
                <a:solidFill>
                  <a:srgbClr val="FFFF00"/>
                </a:solidFill>
                <a:latin typeface="Arial" panose="020B0604020202020204" pitchFamily="34" charset="0"/>
                <a:cs typeface="Arial" panose="020B0604020202020204" pitchFamily="34" charset="0"/>
              </a:rPr>
              <a:t>Arts. 25/26 on ‘Health’ / ‘</a:t>
            </a:r>
            <a:r>
              <a:rPr lang="en-GB" sz="2800" dirty="0" err="1">
                <a:solidFill>
                  <a:srgbClr val="FFFF00"/>
                </a:solidFill>
                <a:latin typeface="Arial" panose="020B0604020202020204" pitchFamily="34" charset="0"/>
                <a:cs typeface="Arial" panose="020B0604020202020204" pitchFamily="34" charset="0"/>
              </a:rPr>
              <a:t>Habilitation</a:t>
            </a:r>
            <a:r>
              <a:rPr lang="en-GB" sz="2800" dirty="0">
                <a:solidFill>
                  <a:srgbClr val="FFFF00"/>
                </a:solidFill>
                <a:latin typeface="Arial" panose="020B0604020202020204" pitchFamily="34" charset="0"/>
                <a:cs typeface="Arial" panose="020B0604020202020204" pitchFamily="34" charset="0"/>
              </a:rPr>
              <a:t> &amp; Rehabilitation’</a:t>
            </a:r>
          </a:p>
        </p:txBody>
      </p:sp>
      <p:sp>
        <p:nvSpPr>
          <p:cNvPr id="3" name="Content Placeholder 2">
            <a:extLst>
              <a:ext uri="{FF2B5EF4-FFF2-40B4-BE49-F238E27FC236}">
                <a16:creationId xmlns:a16="http://schemas.microsoft.com/office/drawing/2014/main" id="{A9C7E988-D0DE-ADE2-824F-09FDC06EDF28}"/>
              </a:ext>
            </a:extLst>
          </p:cNvPr>
          <p:cNvSpPr>
            <a:spLocks noGrp="1"/>
          </p:cNvSpPr>
          <p:nvPr>
            <p:ph idx="1"/>
          </p:nvPr>
        </p:nvSpPr>
        <p:spPr>
          <a:xfrm>
            <a:off x="622297" y="1538263"/>
            <a:ext cx="8899525" cy="4537867"/>
          </a:xfrm>
        </p:spPr>
        <p:txBody>
          <a:bodyPr/>
          <a:lstStyle/>
          <a:p>
            <a:pPr>
              <a:spcBef>
                <a:spcPts val="1800"/>
              </a:spcBef>
            </a:pPr>
            <a:r>
              <a:rPr lang="en-US" sz="2400" dirty="0">
                <a:solidFill>
                  <a:srgbClr val="FFFF00"/>
                </a:solidFill>
                <a:latin typeface="Arial" panose="020B0604020202020204" pitchFamily="34" charset="0"/>
                <a:cs typeface="Arial" panose="020B0604020202020204" pitchFamily="34" charset="0"/>
              </a:rPr>
              <a:t>25b.</a:t>
            </a:r>
            <a:r>
              <a:rPr lang="en-US" sz="2800" dirty="0">
                <a:solidFill>
                  <a:schemeClr val="bg1"/>
                </a:solidFill>
                <a:latin typeface="Arial" panose="020B0604020202020204" pitchFamily="34" charset="0"/>
                <a:cs typeface="Arial" panose="020B0604020202020204" pitchFamily="34" charset="0"/>
              </a:rPr>
              <a:t> </a:t>
            </a:r>
            <a:r>
              <a:rPr lang="en-US" sz="2400" dirty="0">
                <a:solidFill>
                  <a:schemeClr val="bg1"/>
                </a:solidFill>
                <a:latin typeface="Arial" panose="020B0604020202020204" pitchFamily="34" charset="0"/>
                <a:cs typeface="Arial" panose="020B0604020202020204" pitchFamily="34" charset="0"/>
              </a:rPr>
              <a:t>Provide those health services needed by </a:t>
            </a:r>
            <a:r>
              <a:rPr lang="en-US" sz="2400" dirty="0" err="1">
                <a:solidFill>
                  <a:schemeClr val="bg1"/>
                </a:solidFill>
                <a:latin typeface="Arial" panose="020B0604020202020204" pitchFamily="34" charset="0"/>
                <a:cs typeface="Arial" panose="020B0604020202020204" pitchFamily="34" charset="0"/>
              </a:rPr>
              <a:t>PwD</a:t>
            </a:r>
            <a:r>
              <a:rPr lang="en-US" sz="2400" dirty="0">
                <a:solidFill>
                  <a:schemeClr val="bg1"/>
                </a:solidFill>
                <a:latin typeface="Arial" panose="020B0604020202020204" pitchFamily="34" charset="0"/>
                <a:cs typeface="Arial" panose="020B0604020202020204" pitchFamily="34" charset="0"/>
              </a:rPr>
              <a:t> specifically because of their disabilities ...…and designed to </a:t>
            </a:r>
            <a:r>
              <a:rPr lang="en-US" sz="2400" dirty="0">
                <a:solidFill>
                  <a:srgbClr val="9999FF"/>
                </a:solidFill>
                <a:latin typeface="Arial" panose="020B0604020202020204" pitchFamily="34" charset="0"/>
                <a:cs typeface="Arial" panose="020B0604020202020204" pitchFamily="34" charset="0"/>
              </a:rPr>
              <a:t>minimize &amp; prevent further disabilities</a:t>
            </a:r>
            <a:r>
              <a:rPr lang="en-US" sz="2400" dirty="0">
                <a:solidFill>
                  <a:schemeClr val="bg1"/>
                </a:solidFill>
                <a:latin typeface="Arial" panose="020B0604020202020204" pitchFamily="34" charset="0"/>
                <a:cs typeface="Arial" panose="020B0604020202020204" pitchFamily="34" charset="0"/>
              </a:rPr>
              <a:t>….. </a:t>
            </a:r>
          </a:p>
          <a:p>
            <a:pPr>
              <a:spcBef>
                <a:spcPts val="1800"/>
              </a:spcBef>
            </a:pPr>
            <a:r>
              <a:rPr lang="en-US" sz="2400" dirty="0">
                <a:solidFill>
                  <a:srgbClr val="FFFF00"/>
                </a:solidFill>
                <a:latin typeface="Arial" panose="020B0604020202020204" pitchFamily="34" charset="0"/>
                <a:cs typeface="Arial" panose="020B0604020202020204" pitchFamily="34" charset="0"/>
              </a:rPr>
              <a:t>25d. </a:t>
            </a:r>
            <a:r>
              <a:rPr lang="en-US" sz="2400" dirty="0">
                <a:solidFill>
                  <a:srgbClr val="9999FF"/>
                </a:solidFill>
                <a:latin typeface="Arial" panose="020B0604020202020204" pitchFamily="34" charset="0"/>
                <a:cs typeface="Arial" panose="020B0604020202020204" pitchFamily="34" charset="0"/>
              </a:rPr>
              <a:t>Health professionals </a:t>
            </a:r>
            <a:r>
              <a:rPr lang="en-US" sz="2400" dirty="0">
                <a:solidFill>
                  <a:schemeClr val="bg1"/>
                </a:solidFill>
                <a:latin typeface="Arial" panose="020B0604020202020204" pitchFamily="34" charset="0"/>
                <a:cs typeface="Arial" panose="020B0604020202020204" pitchFamily="34" charset="0"/>
              </a:rPr>
              <a:t>to provide care of the same quality to </a:t>
            </a:r>
            <a:r>
              <a:rPr lang="en-US" sz="2400" dirty="0" err="1">
                <a:solidFill>
                  <a:schemeClr val="bg1"/>
                </a:solidFill>
                <a:latin typeface="Arial" panose="020B0604020202020204" pitchFamily="34" charset="0"/>
                <a:cs typeface="Arial" panose="020B0604020202020204" pitchFamily="34" charset="0"/>
              </a:rPr>
              <a:t>PwD</a:t>
            </a:r>
            <a:r>
              <a:rPr lang="en-US" sz="2400" dirty="0">
                <a:solidFill>
                  <a:schemeClr val="bg1"/>
                </a:solidFill>
                <a:latin typeface="Arial" panose="020B0604020202020204" pitchFamily="34" charset="0"/>
                <a:cs typeface="Arial" panose="020B0604020202020204" pitchFamily="34" charset="0"/>
              </a:rPr>
              <a:t> as to others …. by, inter alia, </a:t>
            </a:r>
            <a:r>
              <a:rPr lang="en-US" sz="2400" dirty="0">
                <a:solidFill>
                  <a:srgbClr val="9999FF"/>
                </a:solidFill>
                <a:latin typeface="Arial" panose="020B0604020202020204" pitchFamily="34" charset="0"/>
                <a:cs typeface="Arial" panose="020B0604020202020204" pitchFamily="34" charset="0"/>
              </a:rPr>
              <a:t>raising awareness of the human rights, dignity, autonomy and needs of </a:t>
            </a:r>
            <a:r>
              <a:rPr lang="en-US" sz="2400" dirty="0" err="1">
                <a:solidFill>
                  <a:srgbClr val="9999FF"/>
                </a:solidFill>
                <a:latin typeface="Arial" panose="020B0604020202020204" pitchFamily="34" charset="0"/>
                <a:cs typeface="Arial" panose="020B0604020202020204" pitchFamily="34" charset="0"/>
              </a:rPr>
              <a:t>PwD</a:t>
            </a:r>
            <a:r>
              <a:rPr lang="en-US" sz="2400" dirty="0">
                <a:solidFill>
                  <a:srgbClr val="9999FF"/>
                </a:solidFill>
                <a:latin typeface="Arial" panose="020B0604020202020204" pitchFamily="34" charset="0"/>
                <a:cs typeface="Arial" panose="020B0604020202020204" pitchFamily="34" charset="0"/>
              </a:rPr>
              <a:t>. </a:t>
            </a:r>
            <a:endParaRPr lang="en-GB" sz="2400" dirty="0">
              <a:solidFill>
                <a:srgbClr val="9999FF"/>
              </a:solidFill>
              <a:latin typeface="Arial" panose="020B0604020202020204" pitchFamily="34" charset="0"/>
              <a:cs typeface="Arial" panose="020B0604020202020204" pitchFamily="34" charset="0"/>
            </a:endParaRPr>
          </a:p>
          <a:p>
            <a:pPr>
              <a:spcBef>
                <a:spcPts val="1800"/>
              </a:spcBef>
              <a:buFont typeface="Arial" panose="020B0604020202020204" pitchFamily="34" charset="0"/>
              <a:buChar char="•"/>
            </a:pPr>
            <a:r>
              <a:rPr lang="en-US" sz="2400" dirty="0">
                <a:solidFill>
                  <a:srgbClr val="FFFF00"/>
                </a:solidFill>
                <a:latin typeface="Arial" panose="020B0604020202020204" pitchFamily="34" charset="0"/>
                <a:cs typeface="Arial" panose="020B0604020202020204" pitchFamily="34" charset="0"/>
              </a:rPr>
              <a:t>26.1 </a:t>
            </a:r>
            <a:r>
              <a:rPr lang="en-US" sz="2400" dirty="0">
                <a:solidFill>
                  <a:schemeClr val="bg1"/>
                </a:solidFill>
                <a:latin typeface="Arial" panose="020B0604020202020204" pitchFamily="34" charset="0"/>
                <a:cs typeface="Arial" panose="020B0604020202020204" pitchFamily="34" charset="0"/>
              </a:rPr>
              <a:t>Take effective and appropriate measures including peer support to enable </a:t>
            </a:r>
            <a:r>
              <a:rPr lang="en-US" sz="2400" dirty="0" err="1">
                <a:solidFill>
                  <a:schemeClr val="bg1"/>
                </a:solidFill>
                <a:latin typeface="Arial" panose="020B0604020202020204" pitchFamily="34" charset="0"/>
                <a:cs typeface="Arial" panose="020B0604020202020204" pitchFamily="34" charset="0"/>
              </a:rPr>
              <a:t>PwD</a:t>
            </a:r>
            <a:r>
              <a:rPr lang="en-US" sz="2400" dirty="0">
                <a:solidFill>
                  <a:schemeClr val="bg1"/>
                </a:solidFill>
                <a:latin typeface="Arial" panose="020B0604020202020204" pitchFamily="34" charset="0"/>
                <a:cs typeface="Arial" panose="020B0604020202020204" pitchFamily="34" charset="0"/>
              </a:rPr>
              <a:t> to attain and </a:t>
            </a:r>
            <a:r>
              <a:rPr lang="en-US" sz="2400" dirty="0">
                <a:solidFill>
                  <a:srgbClr val="9999FF"/>
                </a:solidFill>
                <a:latin typeface="Arial" panose="020B0604020202020204" pitchFamily="34" charset="0"/>
                <a:cs typeface="Arial" panose="020B0604020202020204" pitchFamily="34" charset="0"/>
              </a:rPr>
              <a:t>maintain maximum independence, full physical, mental, social and vocational ability, and full inclusion / participation in all aspects of life. </a:t>
            </a:r>
          </a:p>
          <a:p>
            <a:endParaRPr lang="en-GB" sz="2800" dirty="0">
              <a:solidFill>
                <a:srgbClr val="FFFF00"/>
              </a:solidFill>
            </a:endParaRPr>
          </a:p>
        </p:txBody>
      </p:sp>
    </p:spTree>
    <p:extLst>
      <p:ext uri="{BB962C8B-B14F-4D97-AF65-F5344CB8AC3E}">
        <p14:creationId xmlns:p14="http://schemas.microsoft.com/office/powerpoint/2010/main" val="1879807603"/>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3279</Words>
  <Application>Microsoft Office PowerPoint</Application>
  <PresentationFormat>Custom</PresentationFormat>
  <Paragraphs>204</Paragraphs>
  <Slides>36</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36</vt:i4>
      </vt:variant>
    </vt:vector>
  </HeadingPairs>
  <TitlesOfParts>
    <vt:vector size="41" baseType="lpstr">
      <vt:lpstr>Arial</vt:lpstr>
      <vt:lpstr>Lucida Handwriting</vt:lpstr>
      <vt:lpstr>Times New Roman</vt:lpstr>
      <vt:lpstr>Wingdings</vt:lpstr>
      <vt:lpstr>Default Design</vt:lpstr>
      <vt:lpstr>Resources to support VR practice  in reducing disability discrimination</vt:lpstr>
      <vt:lpstr>Outline </vt:lpstr>
      <vt:lpstr>UN Convention on the Rights of Persons with Disabilities (UNCRPD): Definitions</vt:lpstr>
      <vt:lpstr>UNCRPD Article 2: Definitions</vt:lpstr>
      <vt:lpstr>UNCRPD Article 27: Work and employment</vt:lpstr>
      <vt:lpstr>... cont.   Article 27: Work and employment</vt:lpstr>
      <vt:lpstr> … cont. Article 27: Work and employment</vt:lpstr>
      <vt:lpstr> …Article 27: Work and employment</vt:lpstr>
      <vt:lpstr> Arts. 25/26 on ‘Health’ / ‘Habilitation &amp; Rehabilitation’</vt:lpstr>
      <vt:lpstr>HCPC Revised Standards of Proficiency</vt:lpstr>
      <vt:lpstr>PowerPoint Presentation</vt:lpstr>
      <vt:lpstr>…HCPC Registrants must:</vt:lpstr>
      <vt:lpstr>HCPC  SoP   Expectations of Registrants:</vt:lpstr>
      <vt:lpstr>Disability Discrimination Awareness Resources (www.equitynotjustequality.co.uk)</vt:lpstr>
      <vt:lpstr>Disability Discrimination  Context and Concerns</vt:lpstr>
      <vt:lpstr> Disability Discrimination Awareness Questionnaire </vt:lpstr>
      <vt:lpstr>Disability Discrimination Practice Checklists</vt:lpstr>
      <vt:lpstr>Vocational/Employment Specialist (DDPC-V/ES)S</vt:lpstr>
      <vt:lpstr>DDPC – V/ES:  General Questions </vt:lpstr>
      <vt:lpstr>DDPC – V/ES General Qs. cont. </vt:lpstr>
      <vt:lpstr>DDPC– V/ES General Qs. cont. </vt:lpstr>
      <vt:lpstr>DDPC– V/ES cont.    Specific Questions </vt:lpstr>
      <vt:lpstr>DDPC– V/ES cont. Specific Questions</vt:lpstr>
      <vt:lpstr>DDPC– V/ES cont. Specific Questions  </vt:lpstr>
      <vt:lpstr>DDPC– V/ES cont. Specific Questions</vt:lpstr>
      <vt:lpstr>DDPC– V/ES cont. Specific Questions</vt:lpstr>
      <vt:lpstr>DDPC– V/ES cont. Specific Questions</vt:lpstr>
      <vt:lpstr>DDPC– V/ES cont. Specific Questions</vt:lpstr>
      <vt:lpstr>DDPC– V/ES cont. Specific Questions</vt:lpstr>
      <vt:lpstr>DDPC– V/ES cont. Service Review Question </vt:lpstr>
      <vt:lpstr>So how did you find that ?</vt:lpstr>
      <vt:lpstr>Suggested Action / Reading</vt:lpstr>
      <vt:lpstr>Disability Discrimination:  Planned Future Training </vt:lpstr>
      <vt:lpstr>  Disability Discrimination:  Example Proformas</vt:lpstr>
      <vt:lpstr>Summary, Conclusions &amp; Invitation</vt:lpstr>
      <vt:lpstr>Key reference 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Brain Injury &amp; Vocational Assessment</dc:title>
  <dc:creator>Andy</dc:creator>
  <cp:lastModifiedBy>Andy Tyerman</cp:lastModifiedBy>
  <cp:revision>777</cp:revision>
  <cp:lastPrinted>2022-10-25T20:43:08Z</cp:lastPrinted>
  <dcterms:modified xsi:type="dcterms:W3CDTF">2024-02-27T15:42:12Z</dcterms:modified>
</cp:coreProperties>
</file>