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79" r:id="rId2"/>
    <p:sldId id="312" r:id="rId3"/>
    <p:sldId id="258" r:id="rId4"/>
    <p:sldId id="257" r:id="rId5"/>
    <p:sldId id="272" r:id="rId6"/>
    <p:sldId id="275" r:id="rId7"/>
    <p:sldId id="311" r:id="rId8"/>
    <p:sldId id="261" r:id="rId9"/>
    <p:sldId id="264" r:id="rId10"/>
    <p:sldId id="265" r:id="rId11"/>
    <p:sldId id="313" r:id="rId12"/>
    <p:sldId id="267" r:id="rId13"/>
    <p:sldId id="303" r:id="rId14"/>
    <p:sldId id="269" r:id="rId15"/>
    <p:sldId id="290" r:id="rId16"/>
    <p:sldId id="289" r:id="rId17"/>
    <p:sldId id="291" r:id="rId18"/>
    <p:sldId id="292" r:id="rId19"/>
    <p:sldId id="293" r:id="rId20"/>
    <p:sldId id="271" r:id="rId21"/>
    <p:sldId id="274" r:id="rId22"/>
    <p:sldId id="297" r:id="rId23"/>
    <p:sldId id="309" r:id="rId24"/>
    <p:sldId id="310" r:id="rId25"/>
    <p:sldId id="307" r:id="rId26"/>
    <p:sldId id="308" r:id="rId27"/>
    <p:sldId id="300" r:id="rId28"/>
    <p:sldId id="301" r:id="rId29"/>
    <p:sldId id="314" r:id="rId30"/>
    <p:sldId id="27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4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56" autoAdjust="0"/>
    <p:restoredTop sz="93969" autoAdjust="0"/>
  </p:normalViewPr>
  <p:slideViewPr>
    <p:cSldViewPr snapToGrid="0">
      <p:cViewPr varScale="1">
        <p:scale>
          <a:sx n="64" d="100"/>
          <a:sy n="64" d="100"/>
        </p:scale>
        <p:origin x="1146" y="78"/>
      </p:cViewPr>
      <p:guideLst/>
    </p:cSldViewPr>
  </p:slideViewPr>
  <p:outlineViewPr>
    <p:cViewPr>
      <p:scale>
        <a:sx n="33" d="100"/>
        <a:sy n="33" d="100"/>
      </p:scale>
      <p:origin x="0" y="-18948"/>
    </p:cViewPr>
  </p:outlineViewPr>
  <p:notesTextViewPr>
    <p:cViewPr>
      <p:scale>
        <a:sx n="1" d="1"/>
        <a:sy n="1" d="1"/>
      </p:scale>
      <p:origin x="0" y="0"/>
    </p:cViewPr>
  </p:notesTextViewPr>
  <p:sorterViewPr>
    <p:cViewPr>
      <p:scale>
        <a:sx n="100" d="100"/>
        <a:sy n="100" d="100"/>
      </p:scale>
      <p:origin x="0" y="-543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D307CD-B79B-4671-A192-FE0AB4E036FC}" type="datetimeFigureOut">
              <a:rPr lang="en-CA" smtClean="0"/>
              <a:t>2022-01-25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219512-3F2C-4A4B-A53A-F7357A4427BB}" type="slidenum">
              <a:rPr lang="en-CA" smtClean="0"/>
              <a:t>‹#›</a:t>
            </a:fld>
            <a:endParaRPr lang="en-CA"/>
          </a:p>
        </p:txBody>
      </p:sp>
    </p:spTree>
    <p:extLst>
      <p:ext uri="{BB962C8B-B14F-4D97-AF65-F5344CB8AC3E}">
        <p14:creationId xmlns:p14="http://schemas.microsoft.com/office/powerpoint/2010/main" val="3999567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Rot="1" noChangeAspect="1" noChangeArrowheads="1" noTextEdit="1"/>
          </p:cNvSpPr>
          <p:nvPr>
            <p:ph type="sldImg"/>
          </p:nvPr>
        </p:nvSpPr>
        <p:spPr>
          <a:solidFill>
            <a:srgbClr val="FFFFFF"/>
          </a:solidFill>
          <a:ln/>
        </p:spPr>
      </p:sp>
      <p:sp>
        <p:nvSpPr>
          <p:cNvPr id="20482" name="Rectangle 2"/>
          <p:cNvSpPr>
            <a:spLocks noGrp="1" noChangeArrowheads="1"/>
          </p:cNvSpPr>
          <p:nvPr>
            <p:ph type="body" idx="1"/>
          </p:nvPr>
        </p:nvSpPr>
        <p:spPr>
          <a:ln/>
        </p:spPr>
        <p:txBody>
          <a:bodyPr/>
          <a:lstStyle/>
          <a:p>
            <a:pPr eaLnBrk="1" hangingPunct="1">
              <a:defRPr/>
            </a:pPr>
            <a:r>
              <a:rPr lang="en-CA" baseline="0" dirty="0"/>
              <a:t> Notes:  </a:t>
            </a:r>
          </a:p>
          <a:p>
            <a:pPr eaLnBrk="1" hangingPunct="1">
              <a:defRPr/>
            </a:pPr>
            <a:endParaRPr lang="en-CA" baseline="0" dirty="0"/>
          </a:p>
          <a:p>
            <a:pPr eaLnBrk="1" hangingPunct="1">
              <a:defRPr/>
            </a:pPr>
            <a:r>
              <a:rPr lang="en-CA" baseline="0" dirty="0"/>
              <a:t>CO to submit budget within  Branch timelines (as requested by NL ON Div)</a:t>
            </a:r>
            <a:endParaRPr lang="en-CA" dirty="0"/>
          </a:p>
        </p:txBody>
      </p:sp>
    </p:spTree>
    <p:extLst>
      <p:ext uri="{BB962C8B-B14F-4D97-AF65-F5344CB8AC3E}">
        <p14:creationId xmlns:p14="http://schemas.microsoft.com/office/powerpoint/2010/main" val="1575233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Rot="1" noChangeAspect="1" noChangeArrowheads="1" noTextEdit="1"/>
          </p:cNvSpPr>
          <p:nvPr>
            <p:ph type="sldImg"/>
          </p:nvPr>
        </p:nvSpPr>
        <p:spPr>
          <a:solidFill>
            <a:srgbClr val="FFFFFF"/>
          </a:solidFill>
          <a:ln/>
        </p:spPr>
      </p:sp>
      <p:sp>
        <p:nvSpPr>
          <p:cNvPr id="20482" name="Rectangle 2"/>
          <p:cNvSpPr>
            <a:spLocks noGrp="1" noChangeArrowheads="1"/>
          </p:cNvSpPr>
          <p:nvPr>
            <p:ph type="body" idx="1"/>
          </p:nvPr>
        </p:nvSpPr>
        <p:spPr>
          <a:ln/>
        </p:spPr>
        <p:txBody>
          <a:bodyPr/>
          <a:lstStyle/>
          <a:p>
            <a:r>
              <a:rPr lang="en-CA" altLang="en-US" sz="1200" i="1" dirty="0"/>
              <a:t>Commanding Officers will work with the Branch to develop a plan for fundraising and community engagement/outreach and provide support with officers and cadet participants but should endeavour to limit cadet participation to no more than 3 major events per year to maximize training time and cadet engagement in the program </a:t>
            </a:r>
          </a:p>
          <a:p>
            <a:pPr eaLnBrk="1" hangingPunct="1">
              <a:defRPr/>
            </a:pPr>
            <a:endParaRPr lang="en-CA" dirty="0"/>
          </a:p>
          <a:p>
            <a:pPr eaLnBrk="1" hangingPunct="1">
              <a:defRPr/>
            </a:pPr>
            <a:endParaRPr lang="en-CA" dirty="0"/>
          </a:p>
          <a:p>
            <a:pPr eaLnBrk="1" hangingPunct="1">
              <a:defRPr/>
            </a:pPr>
            <a:r>
              <a:rPr lang="en-CA" dirty="0"/>
              <a:t>Whenever possible do not always use cadets for solicitation of funds.  It is recommended</a:t>
            </a:r>
            <a:r>
              <a:rPr lang="en-CA" baseline="0" dirty="0"/>
              <a:t> that cadets participate in no more than 3 fundraising campaigns annually.</a:t>
            </a:r>
          </a:p>
          <a:p>
            <a:pPr eaLnBrk="1" hangingPunct="1">
              <a:defRPr/>
            </a:pPr>
            <a:endParaRPr lang="en-CA" baseline="0" dirty="0"/>
          </a:p>
          <a:p>
            <a:pPr eaLnBrk="1" hangingPunct="1">
              <a:defRPr/>
            </a:pPr>
            <a:r>
              <a:rPr lang="en-CA" baseline="0" dirty="0"/>
              <a:t>CO/Staff must never be custodians of the funds raised.  </a:t>
            </a:r>
          </a:p>
          <a:p>
            <a:pPr eaLnBrk="1" hangingPunct="1">
              <a:defRPr/>
            </a:pPr>
            <a:endParaRPr lang="en-CA" baseline="0" dirty="0"/>
          </a:p>
          <a:p>
            <a:pPr eaLnBrk="1" hangingPunct="1">
              <a:defRPr/>
            </a:pPr>
            <a:r>
              <a:rPr lang="en-CA" baseline="0" dirty="0"/>
              <a:t>All funds are to be held by the Branch for use in support of cadet activities</a:t>
            </a:r>
          </a:p>
          <a:p>
            <a:pPr eaLnBrk="1" hangingPunct="1">
              <a:defRPr/>
            </a:pPr>
            <a:r>
              <a:rPr lang="en-CA" baseline="0" dirty="0"/>
              <a:t> </a:t>
            </a:r>
            <a:endParaRPr lang="en-CA" dirty="0"/>
          </a:p>
        </p:txBody>
      </p:sp>
    </p:spTree>
    <p:extLst>
      <p:ext uri="{BB962C8B-B14F-4D97-AF65-F5344CB8AC3E}">
        <p14:creationId xmlns:p14="http://schemas.microsoft.com/office/powerpoint/2010/main" val="1575233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Rot="1" noChangeAspect="1" noChangeArrowheads="1" noTextEdit="1"/>
          </p:cNvSpPr>
          <p:nvPr>
            <p:ph type="sldImg"/>
          </p:nvPr>
        </p:nvSpPr>
        <p:spPr>
          <a:solidFill>
            <a:srgbClr val="FFFFFF"/>
          </a:solidFill>
          <a:ln/>
        </p:spPr>
      </p:sp>
      <p:sp>
        <p:nvSpPr>
          <p:cNvPr id="20482" name="Rectangle 2"/>
          <p:cNvSpPr>
            <a:spLocks noGrp="1" noChangeArrowheads="1"/>
          </p:cNvSpPr>
          <p:nvPr>
            <p:ph type="body" idx="1"/>
          </p:nvPr>
        </p:nvSpPr>
        <p:spPr>
          <a:ln/>
        </p:spPr>
        <p:txBody>
          <a:bodyPr/>
          <a:lstStyle/>
          <a:p>
            <a:pPr eaLnBrk="1" hangingPunct="1">
              <a:defRPr/>
            </a:pPr>
            <a:r>
              <a:rPr lang="en-CA" baseline="0" dirty="0"/>
              <a:t> Notes:  </a:t>
            </a:r>
          </a:p>
          <a:p>
            <a:pPr eaLnBrk="1" hangingPunct="1">
              <a:defRPr/>
            </a:pPr>
            <a:endParaRPr lang="en-CA" baseline="0" dirty="0"/>
          </a:p>
          <a:p>
            <a:pPr eaLnBrk="1" hangingPunct="1">
              <a:defRPr/>
            </a:pPr>
            <a:r>
              <a:rPr lang="en-CA" baseline="0" dirty="0"/>
              <a:t>Funding is intended to cover various expenses related to education and motivation of cadets, their activities and their presentation  to the public</a:t>
            </a:r>
          </a:p>
          <a:p>
            <a:pPr eaLnBrk="1" hangingPunct="1">
              <a:defRPr/>
            </a:pPr>
            <a:endParaRPr lang="en-CA" baseline="0" dirty="0"/>
          </a:p>
          <a:p>
            <a:pPr eaLnBrk="1" hangingPunct="1">
              <a:defRPr/>
            </a:pPr>
            <a:r>
              <a:rPr lang="en-CA" baseline="0" dirty="0"/>
              <a:t>Branch President and CO must work together to develop the vision and ensure that available funds are spent in the best interest of cadets and NL </a:t>
            </a:r>
          </a:p>
        </p:txBody>
      </p:sp>
    </p:spTree>
    <p:extLst>
      <p:ext uri="{BB962C8B-B14F-4D97-AF65-F5344CB8AC3E}">
        <p14:creationId xmlns:p14="http://schemas.microsoft.com/office/powerpoint/2010/main" val="1575233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Rot="1" noChangeAspect="1" noChangeArrowheads="1" noTextEdit="1"/>
          </p:cNvSpPr>
          <p:nvPr>
            <p:ph type="sldImg"/>
          </p:nvPr>
        </p:nvSpPr>
        <p:spPr>
          <a:solidFill>
            <a:srgbClr val="FFFFFF"/>
          </a:solidFill>
          <a:ln/>
        </p:spPr>
      </p:sp>
      <p:sp>
        <p:nvSpPr>
          <p:cNvPr id="20482" name="Rectangle 2"/>
          <p:cNvSpPr>
            <a:spLocks noGrp="1" noChangeArrowheads="1"/>
          </p:cNvSpPr>
          <p:nvPr>
            <p:ph type="body" idx="1"/>
          </p:nvPr>
        </p:nvSpPr>
        <p:spPr>
          <a:ln/>
        </p:spPr>
        <p:txBody>
          <a:bodyPr/>
          <a:lstStyle/>
          <a:p>
            <a:pPr eaLnBrk="1" hangingPunct="1">
              <a:defRPr/>
            </a:pPr>
            <a:r>
              <a:rPr lang="en-CA" baseline="0" dirty="0"/>
              <a:t> Notes:  </a:t>
            </a:r>
          </a:p>
          <a:p>
            <a:pPr eaLnBrk="1" hangingPunct="1">
              <a:defRPr/>
            </a:pPr>
            <a:endParaRPr lang="en-CA" baseline="0" dirty="0"/>
          </a:p>
        </p:txBody>
      </p:sp>
    </p:spTree>
    <p:extLst>
      <p:ext uri="{BB962C8B-B14F-4D97-AF65-F5344CB8AC3E}">
        <p14:creationId xmlns:p14="http://schemas.microsoft.com/office/powerpoint/2010/main" val="1575233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Rot="1" noChangeAspect="1" noChangeArrowheads="1" noTextEdit="1"/>
          </p:cNvSpPr>
          <p:nvPr>
            <p:ph type="sldImg"/>
          </p:nvPr>
        </p:nvSpPr>
        <p:spPr>
          <a:solidFill>
            <a:srgbClr val="FFFFFF"/>
          </a:solidFill>
          <a:ln/>
        </p:spPr>
      </p:sp>
      <p:sp>
        <p:nvSpPr>
          <p:cNvPr id="20482" name="Rectangle 2"/>
          <p:cNvSpPr>
            <a:spLocks noGrp="1" noChangeArrowheads="1"/>
          </p:cNvSpPr>
          <p:nvPr>
            <p:ph type="body" idx="1"/>
          </p:nvPr>
        </p:nvSpPr>
        <p:spPr>
          <a:ln/>
        </p:spPr>
        <p:txBody>
          <a:bodyPr/>
          <a:lstStyle/>
          <a:p>
            <a:pPr eaLnBrk="1" hangingPunct="1">
              <a:defRPr/>
            </a:pPr>
            <a:r>
              <a:rPr lang="en-CA" baseline="0" dirty="0"/>
              <a:t> Notes:  </a:t>
            </a:r>
          </a:p>
          <a:p>
            <a:pPr eaLnBrk="1" hangingPunct="1">
              <a:defRPr/>
            </a:pPr>
            <a:endParaRPr lang="en-CA" baseline="0" dirty="0"/>
          </a:p>
        </p:txBody>
      </p:sp>
    </p:spTree>
    <p:extLst>
      <p:ext uri="{BB962C8B-B14F-4D97-AF65-F5344CB8AC3E}">
        <p14:creationId xmlns:p14="http://schemas.microsoft.com/office/powerpoint/2010/main" val="1575233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Rot="1" noChangeAspect="1" noChangeArrowheads="1" noTextEdit="1"/>
          </p:cNvSpPr>
          <p:nvPr>
            <p:ph type="sldImg"/>
          </p:nvPr>
        </p:nvSpPr>
        <p:spPr>
          <a:solidFill>
            <a:srgbClr val="FFFFFF"/>
          </a:solidFill>
          <a:ln/>
        </p:spPr>
      </p:sp>
      <p:sp>
        <p:nvSpPr>
          <p:cNvPr id="20482" name="Rectangle 2"/>
          <p:cNvSpPr>
            <a:spLocks noGrp="1" noChangeArrowheads="1"/>
          </p:cNvSpPr>
          <p:nvPr>
            <p:ph type="body" idx="1"/>
          </p:nvPr>
        </p:nvSpPr>
        <p:spPr>
          <a:ln/>
        </p:spPr>
        <p:txBody>
          <a:bodyPr/>
          <a:lstStyle/>
          <a:p>
            <a:r>
              <a:rPr lang="en-CA" baseline="0" dirty="0"/>
              <a:t> Notes:  </a:t>
            </a:r>
            <a:r>
              <a:rPr lang="en-CA" altLang="en-US" sz="1200" i="1" dirty="0"/>
              <a:t>Commanding Officer plans events (like annuals) and works with the Branch President to develop the guest list, format and presentations</a:t>
            </a:r>
          </a:p>
          <a:p>
            <a:endParaRPr lang="en-CA" altLang="en-US" sz="1200" i="1" dirty="0"/>
          </a:p>
          <a:p>
            <a:r>
              <a:rPr lang="en-CA" altLang="en-US" sz="1200" i="1" dirty="0"/>
              <a:t>The Commanding Officer may attend Branch meetings as an invited guest but has no vote at these meetings. The Commanding officer or the Corps volunteers do not have active role at these meeting unless requested to make a report or contribute to a topic on the agenda </a:t>
            </a:r>
          </a:p>
          <a:p>
            <a:endParaRPr lang="en-CA" altLang="en-US" sz="1200" i="1" dirty="0"/>
          </a:p>
          <a:p>
            <a:r>
              <a:rPr lang="en-CA" altLang="en-US" sz="1200" i="1" dirty="0"/>
              <a:t>Commanding Officers will work with the Branch to develop a plan for fundraising and community engagement/outreach and provide support with officers and cadet participants but should endeavour to limit cadet participation to no more than 3 major events per year to maximize training time and cadet engagement in the program </a:t>
            </a:r>
          </a:p>
          <a:p>
            <a:pPr eaLnBrk="1" hangingPunct="1">
              <a:defRPr/>
            </a:pPr>
            <a:endParaRPr lang="en-CA" baseline="0" dirty="0"/>
          </a:p>
          <a:p>
            <a:pPr eaLnBrk="1" hangingPunct="1">
              <a:defRPr/>
            </a:pPr>
            <a:endParaRPr lang="en-CA" baseline="0" dirty="0"/>
          </a:p>
        </p:txBody>
      </p:sp>
    </p:spTree>
    <p:extLst>
      <p:ext uri="{BB962C8B-B14F-4D97-AF65-F5344CB8AC3E}">
        <p14:creationId xmlns:p14="http://schemas.microsoft.com/office/powerpoint/2010/main" val="1575233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Rot="1" noChangeAspect="1" noChangeArrowheads="1" noTextEdit="1"/>
          </p:cNvSpPr>
          <p:nvPr>
            <p:ph type="sldImg"/>
          </p:nvPr>
        </p:nvSpPr>
        <p:spPr>
          <a:solidFill>
            <a:srgbClr val="FFFFFF"/>
          </a:solidFill>
          <a:ln/>
        </p:spPr>
      </p:sp>
      <p:sp>
        <p:nvSpPr>
          <p:cNvPr id="20482" name="Rectangle 2"/>
          <p:cNvSpPr>
            <a:spLocks noGrp="1" noChangeArrowheads="1"/>
          </p:cNvSpPr>
          <p:nvPr>
            <p:ph type="body" idx="1"/>
          </p:nvPr>
        </p:nvSpPr>
        <p:spPr>
          <a:ln/>
        </p:spPr>
        <p:txBody>
          <a:bodyPr/>
          <a:lstStyle/>
          <a:p>
            <a:r>
              <a:rPr lang="en-CA" sz="1200" i="1" dirty="0"/>
              <a:t>Lowest level of resolution always recommended – talk to each other!</a:t>
            </a:r>
          </a:p>
          <a:p>
            <a:r>
              <a:rPr lang="en-CA" sz="1200" i="1" dirty="0"/>
              <a:t>Process emphasizes responsibility of participants to reach resolutions concerning their situations within their areas of responsibility</a:t>
            </a:r>
          </a:p>
          <a:p>
            <a:r>
              <a:rPr lang="en-CA" sz="1200" i="1" dirty="0"/>
              <a:t>If issues cannot be resolved – elevate through respective organizations but do not blindside your partners – be transparent!</a:t>
            </a:r>
          </a:p>
          <a:p>
            <a:r>
              <a:rPr lang="en-CA" sz="1200" i="1" dirty="0"/>
              <a:t>Both parties expected to make every effort to act in spirit of cooperation to resolve issues and come to a solution</a:t>
            </a:r>
          </a:p>
          <a:p>
            <a:r>
              <a:rPr lang="en-CA" sz="1200" i="1" dirty="0"/>
              <a:t>Start with informal, amiable process, this often leads to a resolution </a:t>
            </a:r>
          </a:p>
          <a:p>
            <a:r>
              <a:rPr lang="en-CA" sz="1200" i="1" dirty="0"/>
              <a:t>At all times all issues will be kept confidential.</a:t>
            </a:r>
          </a:p>
          <a:p>
            <a:pPr eaLnBrk="1" hangingPunct="1">
              <a:defRPr/>
            </a:pPr>
            <a:endParaRPr lang="en-CA" dirty="0"/>
          </a:p>
          <a:p>
            <a:pPr eaLnBrk="1" hangingPunct="1">
              <a:defRPr/>
            </a:pPr>
            <a:r>
              <a:rPr lang="en-CA" dirty="0"/>
              <a:t> Notes:</a:t>
            </a:r>
          </a:p>
          <a:p>
            <a:pPr eaLnBrk="1" hangingPunct="1">
              <a:defRPr/>
            </a:pPr>
            <a:endParaRPr lang="en-CA" dirty="0"/>
          </a:p>
          <a:p>
            <a:pPr eaLnBrk="1" hangingPunct="1">
              <a:defRPr/>
            </a:pPr>
            <a:r>
              <a:rPr lang="en-CA" dirty="0"/>
              <a:t>Situations that require interpretation of interpersonal communications or matters requiring some clarification between people may be quickly and effectively resolved if the parties are able to raise issues in a non-threatening</a:t>
            </a:r>
            <a:r>
              <a:rPr lang="en-CA" baseline="0" dirty="0"/>
              <a:t> manner, listening to others point of view and recognizing others contribution of the situation. </a:t>
            </a:r>
            <a:r>
              <a:rPr lang="en-CA" dirty="0"/>
              <a:t> </a:t>
            </a:r>
          </a:p>
          <a:p>
            <a:pPr eaLnBrk="1" hangingPunct="1">
              <a:defRPr/>
            </a:pPr>
            <a:endParaRPr lang="en-CA" dirty="0"/>
          </a:p>
          <a:p>
            <a:pPr eaLnBrk="1" hangingPunct="1">
              <a:defRPr/>
            </a:pPr>
            <a:r>
              <a:rPr lang="en-CA" dirty="0"/>
              <a:t>Working within this model most conflicts</a:t>
            </a:r>
            <a:r>
              <a:rPr lang="en-CA" baseline="0" dirty="0"/>
              <a:t> or differences at the local level can be resolved</a:t>
            </a:r>
          </a:p>
          <a:p>
            <a:pPr eaLnBrk="1" hangingPunct="1">
              <a:defRPr/>
            </a:pPr>
            <a:endParaRPr lang="en-CA" baseline="0" dirty="0"/>
          </a:p>
          <a:p>
            <a:pPr eaLnBrk="1" hangingPunct="1">
              <a:defRPr/>
            </a:pPr>
            <a:r>
              <a:rPr lang="en-CA" baseline="0" dirty="0"/>
              <a:t>A positively managed conflict will result in more collegial relationships, promote productivity and the well being of the Branch/Corps staffs</a:t>
            </a:r>
            <a:endParaRPr lang="en-CA" dirty="0"/>
          </a:p>
        </p:txBody>
      </p:sp>
    </p:spTree>
    <p:extLst>
      <p:ext uri="{BB962C8B-B14F-4D97-AF65-F5344CB8AC3E}">
        <p14:creationId xmlns:p14="http://schemas.microsoft.com/office/powerpoint/2010/main" val="1575233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Rot="1" noChangeAspect="1" noChangeArrowheads="1" noTextEdit="1"/>
          </p:cNvSpPr>
          <p:nvPr>
            <p:ph type="sldImg"/>
          </p:nvPr>
        </p:nvSpPr>
        <p:spPr>
          <a:solidFill>
            <a:srgbClr val="FFFFFF"/>
          </a:solidFill>
          <a:ln/>
        </p:spPr>
      </p:sp>
      <p:sp>
        <p:nvSpPr>
          <p:cNvPr id="20482" name="Rectangle 2"/>
          <p:cNvSpPr>
            <a:spLocks noGrp="1" noChangeArrowheads="1"/>
          </p:cNvSpPr>
          <p:nvPr>
            <p:ph type="body" idx="1"/>
          </p:nvPr>
        </p:nvSpPr>
        <p:spPr>
          <a:ln/>
        </p:spPr>
        <p:txBody>
          <a:bodyPr/>
          <a:lstStyle/>
          <a:p>
            <a:pPr eaLnBrk="1" hangingPunct="1">
              <a:defRPr/>
            </a:pPr>
            <a:endParaRPr lang="en-CA" dirty="0"/>
          </a:p>
          <a:p>
            <a:pPr eaLnBrk="1" hangingPunct="1">
              <a:defRPr/>
            </a:pPr>
            <a:r>
              <a:rPr lang="en-CA" dirty="0"/>
              <a:t>       </a:t>
            </a:r>
          </a:p>
        </p:txBody>
      </p:sp>
    </p:spTree>
    <p:extLst>
      <p:ext uri="{BB962C8B-B14F-4D97-AF65-F5344CB8AC3E}">
        <p14:creationId xmlns:p14="http://schemas.microsoft.com/office/powerpoint/2010/main" val="1575233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4B2C7-DF5B-480D-AD32-991B34BF43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C3208A-E8CB-4B9A-8C98-C103CB02ED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E8C2B3-8582-49BC-AC31-6EDFDD85F296}"/>
              </a:ext>
            </a:extLst>
          </p:cNvPr>
          <p:cNvSpPr>
            <a:spLocks noGrp="1"/>
          </p:cNvSpPr>
          <p:nvPr>
            <p:ph type="dt" sz="half" idx="10"/>
          </p:nvPr>
        </p:nvSpPr>
        <p:spPr/>
        <p:txBody>
          <a:bodyPr/>
          <a:lstStyle/>
          <a:p>
            <a:fld id="{4327301D-FD3E-4E85-B4FC-8A9D1ED70751}" type="datetimeFigureOut">
              <a:rPr lang="en-US" smtClean="0"/>
              <a:t>1/25/2022</a:t>
            </a:fld>
            <a:endParaRPr lang="en-US"/>
          </a:p>
        </p:txBody>
      </p:sp>
      <p:sp>
        <p:nvSpPr>
          <p:cNvPr id="5" name="Footer Placeholder 4">
            <a:extLst>
              <a:ext uri="{FF2B5EF4-FFF2-40B4-BE49-F238E27FC236}">
                <a16:creationId xmlns:a16="http://schemas.microsoft.com/office/drawing/2014/main" id="{86785775-DD64-4245-90C3-58DAD5B4FC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2EB5F3-EF20-45E5-BD26-AD8765DA764B}"/>
              </a:ext>
            </a:extLst>
          </p:cNvPr>
          <p:cNvSpPr>
            <a:spLocks noGrp="1"/>
          </p:cNvSpPr>
          <p:nvPr>
            <p:ph type="sldNum" sz="quarter" idx="12"/>
          </p:nvPr>
        </p:nvSpPr>
        <p:spPr/>
        <p:txBody>
          <a:bodyPr/>
          <a:lstStyle/>
          <a:p>
            <a:fld id="{E1D2B748-C9EA-4C00-B12B-5EECA7021416}" type="slidenum">
              <a:rPr lang="en-US" smtClean="0"/>
              <a:t>‹#›</a:t>
            </a:fld>
            <a:endParaRPr lang="en-US"/>
          </a:p>
        </p:txBody>
      </p:sp>
    </p:spTree>
    <p:extLst>
      <p:ext uri="{BB962C8B-B14F-4D97-AF65-F5344CB8AC3E}">
        <p14:creationId xmlns:p14="http://schemas.microsoft.com/office/powerpoint/2010/main" val="3808200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1E896-F35F-4A53-858E-9EA57AD96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54C7CB-26E8-4A23-BF89-54E54C329E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AFE039-3575-4919-9213-5CE6F3A08277}"/>
              </a:ext>
            </a:extLst>
          </p:cNvPr>
          <p:cNvSpPr>
            <a:spLocks noGrp="1"/>
          </p:cNvSpPr>
          <p:nvPr>
            <p:ph type="dt" sz="half" idx="10"/>
          </p:nvPr>
        </p:nvSpPr>
        <p:spPr/>
        <p:txBody>
          <a:bodyPr/>
          <a:lstStyle/>
          <a:p>
            <a:fld id="{4327301D-FD3E-4E85-B4FC-8A9D1ED70751}" type="datetimeFigureOut">
              <a:rPr lang="en-US" smtClean="0"/>
              <a:t>1/25/2022</a:t>
            </a:fld>
            <a:endParaRPr lang="en-US"/>
          </a:p>
        </p:txBody>
      </p:sp>
      <p:sp>
        <p:nvSpPr>
          <p:cNvPr id="5" name="Footer Placeholder 4">
            <a:extLst>
              <a:ext uri="{FF2B5EF4-FFF2-40B4-BE49-F238E27FC236}">
                <a16:creationId xmlns:a16="http://schemas.microsoft.com/office/drawing/2014/main" id="{7BF7041D-5403-4B01-A915-EF941ACF0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0A23C0-E49F-4ABD-9C08-117BCF4B89F4}"/>
              </a:ext>
            </a:extLst>
          </p:cNvPr>
          <p:cNvSpPr>
            <a:spLocks noGrp="1"/>
          </p:cNvSpPr>
          <p:nvPr>
            <p:ph type="sldNum" sz="quarter" idx="12"/>
          </p:nvPr>
        </p:nvSpPr>
        <p:spPr/>
        <p:txBody>
          <a:bodyPr/>
          <a:lstStyle/>
          <a:p>
            <a:fld id="{E1D2B748-C9EA-4C00-B12B-5EECA7021416}" type="slidenum">
              <a:rPr lang="en-US" smtClean="0"/>
              <a:t>‹#›</a:t>
            </a:fld>
            <a:endParaRPr lang="en-US"/>
          </a:p>
        </p:txBody>
      </p:sp>
    </p:spTree>
    <p:extLst>
      <p:ext uri="{BB962C8B-B14F-4D97-AF65-F5344CB8AC3E}">
        <p14:creationId xmlns:p14="http://schemas.microsoft.com/office/powerpoint/2010/main" val="4120923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2A24B7-0AA8-4E2E-AF30-0512887EF6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BAE724-6E67-44D3-BF24-16835833C1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304BDF-9A5B-4945-832D-84342BAC5614}"/>
              </a:ext>
            </a:extLst>
          </p:cNvPr>
          <p:cNvSpPr>
            <a:spLocks noGrp="1"/>
          </p:cNvSpPr>
          <p:nvPr>
            <p:ph type="dt" sz="half" idx="10"/>
          </p:nvPr>
        </p:nvSpPr>
        <p:spPr/>
        <p:txBody>
          <a:bodyPr/>
          <a:lstStyle/>
          <a:p>
            <a:fld id="{4327301D-FD3E-4E85-B4FC-8A9D1ED70751}" type="datetimeFigureOut">
              <a:rPr lang="en-US" smtClean="0"/>
              <a:t>1/25/2022</a:t>
            </a:fld>
            <a:endParaRPr lang="en-US"/>
          </a:p>
        </p:txBody>
      </p:sp>
      <p:sp>
        <p:nvSpPr>
          <p:cNvPr id="5" name="Footer Placeholder 4">
            <a:extLst>
              <a:ext uri="{FF2B5EF4-FFF2-40B4-BE49-F238E27FC236}">
                <a16:creationId xmlns:a16="http://schemas.microsoft.com/office/drawing/2014/main" id="{5CCED986-B908-4AC4-86E2-75D207B747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C95B9D-F995-4B47-8B96-36E90D36B36E}"/>
              </a:ext>
            </a:extLst>
          </p:cNvPr>
          <p:cNvSpPr>
            <a:spLocks noGrp="1"/>
          </p:cNvSpPr>
          <p:nvPr>
            <p:ph type="sldNum" sz="quarter" idx="12"/>
          </p:nvPr>
        </p:nvSpPr>
        <p:spPr/>
        <p:txBody>
          <a:bodyPr/>
          <a:lstStyle/>
          <a:p>
            <a:fld id="{E1D2B748-C9EA-4C00-B12B-5EECA7021416}" type="slidenum">
              <a:rPr lang="en-US" smtClean="0"/>
              <a:t>‹#›</a:t>
            </a:fld>
            <a:endParaRPr lang="en-US"/>
          </a:p>
        </p:txBody>
      </p:sp>
    </p:spTree>
    <p:extLst>
      <p:ext uri="{BB962C8B-B14F-4D97-AF65-F5344CB8AC3E}">
        <p14:creationId xmlns:p14="http://schemas.microsoft.com/office/powerpoint/2010/main" val="647071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4E321-37F0-46B6-B5DE-0D2FFAEBF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0D5126-D022-4777-849C-E1DF80EEB6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F00AAC-1718-445C-A71E-2F6E77806928}"/>
              </a:ext>
            </a:extLst>
          </p:cNvPr>
          <p:cNvSpPr>
            <a:spLocks noGrp="1"/>
          </p:cNvSpPr>
          <p:nvPr>
            <p:ph type="dt" sz="half" idx="10"/>
          </p:nvPr>
        </p:nvSpPr>
        <p:spPr/>
        <p:txBody>
          <a:bodyPr/>
          <a:lstStyle/>
          <a:p>
            <a:fld id="{4327301D-FD3E-4E85-B4FC-8A9D1ED70751}" type="datetimeFigureOut">
              <a:rPr lang="en-US" smtClean="0"/>
              <a:t>1/25/2022</a:t>
            </a:fld>
            <a:endParaRPr lang="en-US"/>
          </a:p>
        </p:txBody>
      </p:sp>
      <p:sp>
        <p:nvSpPr>
          <p:cNvPr id="5" name="Footer Placeholder 4">
            <a:extLst>
              <a:ext uri="{FF2B5EF4-FFF2-40B4-BE49-F238E27FC236}">
                <a16:creationId xmlns:a16="http://schemas.microsoft.com/office/drawing/2014/main" id="{C086D104-1D2F-4C87-8C77-EDFCFC3FF0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0760CC-B44D-4F2B-A67E-C43463EC32BD}"/>
              </a:ext>
            </a:extLst>
          </p:cNvPr>
          <p:cNvSpPr>
            <a:spLocks noGrp="1"/>
          </p:cNvSpPr>
          <p:nvPr>
            <p:ph type="sldNum" sz="quarter" idx="12"/>
          </p:nvPr>
        </p:nvSpPr>
        <p:spPr/>
        <p:txBody>
          <a:bodyPr/>
          <a:lstStyle/>
          <a:p>
            <a:fld id="{E1D2B748-C9EA-4C00-B12B-5EECA7021416}" type="slidenum">
              <a:rPr lang="en-US" smtClean="0"/>
              <a:t>‹#›</a:t>
            </a:fld>
            <a:endParaRPr lang="en-US"/>
          </a:p>
        </p:txBody>
      </p:sp>
    </p:spTree>
    <p:extLst>
      <p:ext uri="{BB962C8B-B14F-4D97-AF65-F5344CB8AC3E}">
        <p14:creationId xmlns:p14="http://schemas.microsoft.com/office/powerpoint/2010/main" val="581722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5B43A-FD77-4913-91F2-7ED69FF11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7067CB-8579-4535-A6F7-4B5FFCC5C8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BD2636-3D69-45BA-8C50-8A161718804E}"/>
              </a:ext>
            </a:extLst>
          </p:cNvPr>
          <p:cNvSpPr>
            <a:spLocks noGrp="1"/>
          </p:cNvSpPr>
          <p:nvPr>
            <p:ph type="dt" sz="half" idx="10"/>
          </p:nvPr>
        </p:nvSpPr>
        <p:spPr/>
        <p:txBody>
          <a:bodyPr/>
          <a:lstStyle/>
          <a:p>
            <a:fld id="{4327301D-FD3E-4E85-B4FC-8A9D1ED70751}" type="datetimeFigureOut">
              <a:rPr lang="en-US" smtClean="0"/>
              <a:t>1/25/2022</a:t>
            </a:fld>
            <a:endParaRPr lang="en-US"/>
          </a:p>
        </p:txBody>
      </p:sp>
      <p:sp>
        <p:nvSpPr>
          <p:cNvPr id="5" name="Footer Placeholder 4">
            <a:extLst>
              <a:ext uri="{FF2B5EF4-FFF2-40B4-BE49-F238E27FC236}">
                <a16:creationId xmlns:a16="http://schemas.microsoft.com/office/drawing/2014/main" id="{646F3592-7831-481A-AE6D-9243D5B309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053676-057E-4978-80FE-8008135B3472}"/>
              </a:ext>
            </a:extLst>
          </p:cNvPr>
          <p:cNvSpPr>
            <a:spLocks noGrp="1"/>
          </p:cNvSpPr>
          <p:nvPr>
            <p:ph type="sldNum" sz="quarter" idx="12"/>
          </p:nvPr>
        </p:nvSpPr>
        <p:spPr/>
        <p:txBody>
          <a:bodyPr/>
          <a:lstStyle/>
          <a:p>
            <a:fld id="{E1D2B748-C9EA-4C00-B12B-5EECA7021416}" type="slidenum">
              <a:rPr lang="en-US" smtClean="0"/>
              <a:t>‹#›</a:t>
            </a:fld>
            <a:endParaRPr lang="en-US"/>
          </a:p>
        </p:txBody>
      </p:sp>
    </p:spTree>
    <p:extLst>
      <p:ext uri="{BB962C8B-B14F-4D97-AF65-F5344CB8AC3E}">
        <p14:creationId xmlns:p14="http://schemas.microsoft.com/office/powerpoint/2010/main" val="1093412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59F41-2079-4CC7-A4C4-703149F6A3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A1991E-A70B-4F10-89E1-02D92A2E06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D1F54E-FB8A-4778-BA15-8536371F64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1FC9A3-4B19-44F1-AEFF-20C472695002}"/>
              </a:ext>
            </a:extLst>
          </p:cNvPr>
          <p:cNvSpPr>
            <a:spLocks noGrp="1"/>
          </p:cNvSpPr>
          <p:nvPr>
            <p:ph type="dt" sz="half" idx="10"/>
          </p:nvPr>
        </p:nvSpPr>
        <p:spPr/>
        <p:txBody>
          <a:bodyPr/>
          <a:lstStyle/>
          <a:p>
            <a:fld id="{4327301D-FD3E-4E85-B4FC-8A9D1ED70751}" type="datetimeFigureOut">
              <a:rPr lang="en-US" smtClean="0"/>
              <a:t>1/25/2022</a:t>
            </a:fld>
            <a:endParaRPr lang="en-US"/>
          </a:p>
        </p:txBody>
      </p:sp>
      <p:sp>
        <p:nvSpPr>
          <p:cNvPr id="6" name="Footer Placeholder 5">
            <a:extLst>
              <a:ext uri="{FF2B5EF4-FFF2-40B4-BE49-F238E27FC236}">
                <a16:creationId xmlns:a16="http://schemas.microsoft.com/office/drawing/2014/main" id="{8201FCCA-B7F5-47E5-BDB9-1A1A5C99B5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26683-AD29-416B-A9F1-50DB889C5F83}"/>
              </a:ext>
            </a:extLst>
          </p:cNvPr>
          <p:cNvSpPr>
            <a:spLocks noGrp="1"/>
          </p:cNvSpPr>
          <p:nvPr>
            <p:ph type="sldNum" sz="quarter" idx="12"/>
          </p:nvPr>
        </p:nvSpPr>
        <p:spPr/>
        <p:txBody>
          <a:bodyPr/>
          <a:lstStyle/>
          <a:p>
            <a:fld id="{E1D2B748-C9EA-4C00-B12B-5EECA7021416}" type="slidenum">
              <a:rPr lang="en-US" smtClean="0"/>
              <a:t>‹#›</a:t>
            </a:fld>
            <a:endParaRPr lang="en-US"/>
          </a:p>
        </p:txBody>
      </p:sp>
    </p:spTree>
    <p:extLst>
      <p:ext uri="{BB962C8B-B14F-4D97-AF65-F5344CB8AC3E}">
        <p14:creationId xmlns:p14="http://schemas.microsoft.com/office/powerpoint/2010/main" val="1941069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FA81C-E081-4AA8-A2F0-908A04B0CB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9EE532-53BF-443C-940C-C58ECDEE53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7CD019-0444-43A2-8418-6BE08DBAEE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B4B0AC-F692-478F-A806-6FC2108FAF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70E734-66DF-4FE9-A75B-40AFFC136C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44EF62-B5DA-48C0-B9A6-2E66C4CE09F9}"/>
              </a:ext>
            </a:extLst>
          </p:cNvPr>
          <p:cNvSpPr>
            <a:spLocks noGrp="1"/>
          </p:cNvSpPr>
          <p:nvPr>
            <p:ph type="dt" sz="half" idx="10"/>
          </p:nvPr>
        </p:nvSpPr>
        <p:spPr/>
        <p:txBody>
          <a:bodyPr/>
          <a:lstStyle/>
          <a:p>
            <a:fld id="{4327301D-FD3E-4E85-B4FC-8A9D1ED70751}" type="datetimeFigureOut">
              <a:rPr lang="en-US" smtClean="0"/>
              <a:t>1/25/2022</a:t>
            </a:fld>
            <a:endParaRPr lang="en-US"/>
          </a:p>
        </p:txBody>
      </p:sp>
      <p:sp>
        <p:nvSpPr>
          <p:cNvPr id="8" name="Footer Placeholder 7">
            <a:extLst>
              <a:ext uri="{FF2B5EF4-FFF2-40B4-BE49-F238E27FC236}">
                <a16:creationId xmlns:a16="http://schemas.microsoft.com/office/drawing/2014/main" id="{EC21C187-0022-4ACB-99CE-02948C8E6F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28DF55-3FAD-4076-9CEF-487BF0F92BBA}"/>
              </a:ext>
            </a:extLst>
          </p:cNvPr>
          <p:cNvSpPr>
            <a:spLocks noGrp="1"/>
          </p:cNvSpPr>
          <p:nvPr>
            <p:ph type="sldNum" sz="quarter" idx="12"/>
          </p:nvPr>
        </p:nvSpPr>
        <p:spPr/>
        <p:txBody>
          <a:bodyPr/>
          <a:lstStyle/>
          <a:p>
            <a:fld id="{E1D2B748-C9EA-4C00-B12B-5EECA7021416}" type="slidenum">
              <a:rPr lang="en-US" smtClean="0"/>
              <a:t>‹#›</a:t>
            </a:fld>
            <a:endParaRPr lang="en-US"/>
          </a:p>
        </p:txBody>
      </p:sp>
    </p:spTree>
    <p:extLst>
      <p:ext uri="{BB962C8B-B14F-4D97-AF65-F5344CB8AC3E}">
        <p14:creationId xmlns:p14="http://schemas.microsoft.com/office/powerpoint/2010/main" val="264369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D8DD0-59A1-447D-9FA8-33665030B9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97607-F4EA-4974-B14A-7A552FFF676E}"/>
              </a:ext>
            </a:extLst>
          </p:cNvPr>
          <p:cNvSpPr>
            <a:spLocks noGrp="1"/>
          </p:cNvSpPr>
          <p:nvPr>
            <p:ph type="dt" sz="half" idx="10"/>
          </p:nvPr>
        </p:nvSpPr>
        <p:spPr/>
        <p:txBody>
          <a:bodyPr/>
          <a:lstStyle/>
          <a:p>
            <a:fld id="{4327301D-FD3E-4E85-B4FC-8A9D1ED70751}" type="datetimeFigureOut">
              <a:rPr lang="en-US" smtClean="0"/>
              <a:t>1/25/2022</a:t>
            </a:fld>
            <a:endParaRPr lang="en-US"/>
          </a:p>
        </p:txBody>
      </p:sp>
      <p:sp>
        <p:nvSpPr>
          <p:cNvPr id="4" name="Footer Placeholder 3">
            <a:extLst>
              <a:ext uri="{FF2B5EF4-FFF2-40B4-BE49-F238E27FC236}">
                <a16:creationId xmlns:a16="http://schemas.microsoft.com/office/drawing/2014/main" id="{3A9D7943-7724-47CC-943C-0E2ECA8680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F044B0-631F-4988-A033-C4CE9D66AC8A}"/>
              </a:ext>
            </a:extLst>
          </p:cNvPr>
          <p:cNvSpPr>
            <a:spLocks noGrp="1"/>
          </p:cNvSpPr>
          <p:nvPr>
            <p:ph type="sldNum" sz="quarter" idx="12"/>
          </p:nvPr>
        </p:nvSpPr>
        <p:spPr/>
        <p:txBody>
          <a:bodyPr/>
          <a:lstStyle/>
          <a:p>
            <a:fld id="{E1D2B748-C9EA-4C00-B12B-5EECA7021416}" type="slidenum">
              <a:rPr lang="en-US" smtClean="0"/>
              <a:t>‹#›</a:t>
            </a:fld>
            <a:endParaRPr lang="en-US"/>
          </a:p>
        </p:txBody>
      </p:sp>
    </p:spTree>
    <p:extLst>
      <p:ext uri="{BB962C8B-B14F-4D97-AF65-F5344CB8AC3E}">
        <p14:creationId xmlns:p14="http://schemas.microsoft.com/office/powerpoint/2010/main" val="314286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3E45D1-B7C8-4DC2-A787-67517FB01151}"/>
              </a:ext>
            </a:extLst>
          </p:cNvPr>
          <p:cNvSpPr>
            <a:spLocks noGrp="1"/>
          </p:cNvSpPr>
          <p:nvPr>
            <p:ph type="dt" sz="half" idx="10"/>
          </p:nvPr>
        </p:nvSpPr>
        <p:spPr/>
        <p:txBody>
          <a:bodyPr/>
          <a:lstStyle/>
          <a:p>
            <a:fld id="{4327301D-FD3E-4E85-B4FC-8A9D1ED70751}" type="datetimeFigureOut">
              <a:rPr lang="en-US" smtClean="0"/>
              <a:t>1/25/2022</a:t>
            </a:fld>
            <a:endParaRPr lang="en-US"/>
          </a:p>
        </p:txBody>
      </p:sp>
      <p:sp>
        <p:nvSpPr>
          <p:cNvPr id="3" name="Footer Placeholder 2">
            <a:extLst>
              <a:ext uri="{FF2B5EF4-FFF2-40B4-BE49-F238E27FC236}">
                <a16:creationId xmlns:a16="http://schemas.microsoft.com/office/drawing/2014/main" id="{E3B57DEF-B71C-43E3-B75F-9C4B1D6185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AA5111-8720-4D7F-ABC5-7C6274F7BC73}"/>
              </a:ext>
            </a:extLst>
          </p:cNvPr>
          <p:cNvSpPr>
            <a:spLocks noGrp="1"/>
          </p:cNvSpPr>
          <p:nvPr>
            <p:ph type="sldNum" sz="quarter" idx="12"/>
          </p:nvPr>
        </p:nvSpPr>
        <p:spPr/>
        <p:txBody>
          <a:bodyPr/>
          <a:lstStyle/>
          <a:p>
            <a:fld id="{E1D2B748-C9EA-4C00-B12B-5EECA7021416}" type="slidenum">
              <a:rPr lang="en-US" smtClean="0"/>
              <a:t>‹#›</a:t>
            </a:fld>
            <a:endParaRPr lang="en-US"/>
          </a:p>
        </p:txBody>
      </p:sp>
    </p:spTree>
    <p:extLst>
      <p:ext uri="{BB962C8B-B14F-4D97-AF65-F5344CB8AC3E}">
        <p14:creationId xmlns:p14="http://schemas.microsoft.com/office/powerpoint/2010/main" val="1069250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42737-4FB7-4602-B1E0-7ABD98947A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02FF68-07E7-4454-9ADE-24A247DACB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258732-84A0-4FA4-B1DB-5271CF7228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74684A-377B-4118-B78D-CB025C23D28E}"/>
              </a:ext>
            </a:extLst>
          </p:cNvPr>
          <p:cNvSpPr>
            <a:spLocks noGrp="1"/>
          </p:cNvSpPr>
          <p:nvPr>
            <p:ph type="dt" sz="half" idx="10"/>
          </p:nvPr>
        </p:nvSpPr>
        <p:spPr/>
        <p:txBody>
          <a:bodyPr/>
          <a:lstStyle/>
          <a:p>
            <a:fld id="{4327301D-FD3E-4E85-B4FC-8A9D1ED70751}" type="datetimeFigureOut">
              <a:rPr lang="en-US" smtClean="0"/>
              <a:t>1/25/2022</a:t>
            </a:fld>
            <a:endParaRPr lang="en-US"/>
          </a:p>
        </p:txBody>
      </p:sp>
      <p:sp>
        <p:nvSpPr>
          <p:cNvPr id="6" name="Footer Placeholder 5">
            <a:extLst>
              <a:ext uri="{FF2B5EF4-FFF2-40B4-BE49-F238E27FC236}">
                <a16:creationId xmlns:a16="http://schemas.microsoft.com/office/drawing/2014/main" id="{DD923B63-E32B-4143-A0DE-1D8684DB2C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85D14C-58DD-40E7-8BCD-24D6E911A4F1}"/>
              </a:ext>
            </a:extLst>
          </p:cNvPr>
          <p:cNvSpPr>
            <a:spLocks noGrp="1"/>
          </p:cNvSpPr>
          <p:nvPr>
            <p:ph type="sldNum" sz="quarter" idx="12"/>
          </p:nvPr>
        </p:nvSpPr>
        <p:spPr/>
        <p:txBody>
          <a:bodyPr/>
          <a:lstStyle/>
          <a:p>
            <a:fld id="{E1D2B748-C9EA-4C00-B12B-5EECA7021416}" type="slidenum">
              <a:rPr lang="en-US" smtClean="0"/>
              <a:t>‹#›</a:t>
            </a:fld>
            <a:endParaRPr lang="en-US"/>
          </a:p>
        </p:txBody>
      </p:sp>
    </p:spTree>
    <p:extLst>
      <p:ext uri="{BB962C8B-B14F-4D97-AF65-F5344CB8AC3E}">
        <p14:creationId xmlns:p14="http://schemas.microsoft.com/office/powerpoint/2010/main" val="764354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19F21-2539-4035-AA0D-48EF4FFD4C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D5BCC6-D7B9-416A-8E21-7CB87DCC87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7A6336-EF31-4BDD-9D98-AC10CE7D0B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908046-2F86-4C9D-9194-B11ABE269AD7}"/>
              </a:ext>
            </a:extLst>
          </p:cNvPr>
          <p:cNvSpPr>
            <a:spLocks noGrp="1"/>
          </p:cNvSpPr>
          <p:nvPr>
            <p:ph type="dt" sz="half" idx="10"/>
          </p:nvPr>
        </p:nvSpPr>
        <p:spPr/>
        <p:txBody>
          <a:bodyPr/>
          <a:lstStyle/>
          <a:p>
            <a:fld id="{4327301D-FD3E-4E85-B4FC-8A9D1ED70751}" type="datetimeFigureOut">
              <a:rPr lang="en-US" smtClean="0"/>
              <a:t>1/25/2022</a:t>
            </a:fld>
            <a:endParaRPr lang="en-US"/>
          </a:p>
        </p:txBody>
      </p:sp>
      <p:sp>
        <p:nvSpPr>
          <p:cNvPr id="6" name="Footer Placeholder 5">
            <a:extLst>
              <a:ext uri="{FF2B5EF4-FFF2-40B4-BE49-F238E27FC236}">
                <a16:creationId xmlns:a16="http://schemas.microsoft.com/office/drawing/2014/main" id="{8C62EEA4-0B63-49F7-B6EB-1E096243C8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F45688-9873-4AD8-8B7E-9460AF82E8C8}"/>
              </a:ext>
            </a:extLst>
          </p:cNvPr>
          <p:cNvSpPr>
            <a:spLocks noGrp="1"/>
          </p:cNvSpPr>
          <p:nvPr>
            <p:ph type="sldNum" sz="quarter" idx="12"/>
          </p:nvPr>
        </p:nvSpPr>
        <p:spPr/>
        <p:txBody>
          <a:bodyPr/>
          <a:lstStyle/>
          <a:p>
            <a:fld id="{E1D2B748-C9EA-4C00-B12B-5EECA7021416}" type="slidenum">
              <a:rPr lang="en-US" smtClean="0"/>
              <a:t>‹#›</a:t>
            </a:fld>
            <a:endParaRPr lang="en-US"/>
          </a:p>
        </p:txBody>
      </p:sp>
    </p:spTree>
    <p:extLst>
      <p:ext uri="{BB962C8B-B14F-4D97-AF65-F5344CB8AC3E}">
        <p14:creationId xmlns:p14="http://schemas.microsoft.com/office/powerpoint/2010/main" val="2497505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5EFEDF-CAC2-4AC5-82E8-50EBAD72D5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5B474F-4CD8-4A1F-958B-EA3855F54B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912B38-D5BF-400C-8462-D4CE4C47EC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27301D-FD3E-4E85-B4FC-8A9D1ED70751}" type="datetimeFigureOut">
              <a:rPr lang="en-US" smtClean="0"/>
              <a:t>1/25/2022</a:t>
            </a:fld>
            <a:endParaRPr lang="en-US"/>
          </a:p>
        </p:txBody>
      </p:sp>
      <p:sp>
        <p:nvSpPr>
          <p:cNvPr id="5" name="Footer Placeholder 4">
            <a:extLst>
              <a:ext uri="{FF2B5EF4-FFF2-40B4-BE49-F238E27FC236}">
                <a16:creationId xmlns:a16="http://schemas.microsoft.com/office/drawing/2014/main" id="{B9DB334F-21CA-4CDC-9A7C-5DEAD2453F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73FB1C-268D-48F9-AB0B-2241CE4E50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D2B748-C9EA-4C00-B12B-5EECA7021416}" type="slidenum">
              <a:rPr lang="en-US" smtClean="0"/>
              <a:t>‹#›</a:t>
            </a:fld>
            <a:endParaRPr lang="en-US"/>
          </a:p>
        </p:txBody>
      </p:sp>
    </p:spTree>
    <p:extLst>
      <p:ext uri="{BB962C8B-B14F-4D97-AF65-F5344CB8AC3E}">
        <p14:creationId xmlns:p14="http://schemas.microsoft.com/office/powerpoint/2010/main" val="3504868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571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0ADC0-D855-4D12-B81E-060B84A02B90}"/>
              </a:ext>
            </a:extLst>
          </p:cNvPr>
          <p:cNvSpPr>
            <a:spLocks noGrp="1"/>
          </p:cNvSpPr>
          <p:nvPr>
            <p:ph type="title"/>
          </p:nvPr>
        </p:nvSpPr>
        <p:spPr>
          <a:solidFill>
            <a:srgbClr val="142440"/>
          </a:solidFill>
        </p:spPr>
        <p:txBody>
          <a:bodyPr/>
          <a:lstStyle/>
          <a:p>
            <a:pPr algn="ctr"/>
            <a:r>
              <a:rPr lang="en-CA" altLang="en-US" b="1" dirty="0">
                <a:solidFill>
                  <a:schemeClr val="bg1"/>
                </a:solidFill>
              </a:rPr>
              <a:t>Responsibilities of the Branch President</a:t>
            </a:r>
            <a:endParaRPr lang="en-US" b="1" dirty="0">
              <a:solidFill>
                <a:schemeClr val="bg1"/>
              </a:solidFill>
            </a:endParaRPr>
          </a:p>
        </p:txBody>
      </p:sp>
      <p:sp>
        <p:nvSpPr>
          <p:cNvPr id="3" name="Content Placeholder 2">
            <a:extLst>
              <a:ext uri="{FF2B5EF4-FFF2-40B4-BE49-F238E27FC236}">
                <a16:creationId xmlns:a16="http://schemas.microsoft.com/office/drawing/2014/main" id="{3E8063B1-FB4D-4507-B993-821325A27B92}"/>
              </a:ext>
            </a:extLst>
          </p:cNvPr>
          <p:cNvSpPr>
            <a:spLocks noGrp="1"/>
          </p:cNvSpPr>
          <p:nvPr>
            <p:ph idx="1"/>
          </p:nvPr>
        </p:nvSpPr>
        <p:spPr>
          <a:xfrm>
            <a:off x="1094509" y="1801524"/>
            <a:ext cx="10259291" cy="3486223"/>
          </a:xfrm>
        </p:spPr>
        <p:txBody>
          <a:bodyPr anchor="ctr">
            <a:noAutofit/>
          </a:bodyPr>
          <a:lstStyle/>
          <a:p>
            <a:pPr marL="417513" eaLnBrk="1" hangingPunct="1">
              <a:lnSpc>
                <a:spcPct val="115000"/>
              </a:lnSpc>
              <a:spcBef>
                <a:spcPct val="0"/>
              </a:spcBef>
              <a:buSzPts val="1200"/>
              <a:buFont typeface="Arial" charset="0"/>
              <a:buChar char="•"/>
              <a:defRPr/>
            </a:pPr>
            <a:r>
              <a:rPr lang="en-US" altLang="en-US" sz="2400" i="1" dirty="0">
                <a:solidFill>
                  <a:srgbClr val="000000"/>
                </a:solidFill>
                <a:cs typeface="Times New Roman" pitchFamily="18" charset="0"/>
              </a:rPr>
              <a:t>For the supervision and  direction of the Navy League Cadet Corps (NLCC). The Branch President maintains oversight of the Navy League Cadet Corps through the Corps Commanding Officer. </a:t>
            </a:r>
          </a:p>
          <a:p>
            <a:pPr marL="417513" eaLnBrk="1" hangingPunct="1">
              <a:lnSpc>
                <a:spcPct val="115000"/>
              </a:lnSpc>
              <a:spcBef>
                <a:spcPct val="0"/>
              </a:spcBef>
              <a:buSzPts val="1200"/>
              <a:buFont typeface="Arial" charset="0"/>
              <a:buChar char="•"/>
              <a:defRPr/>
            </a:pPr>
            <a:r>
              <a:rPr lang="en-US" altLang="en-US" sz="2400" i="1" dirty="0">
                <a:solidFill>
                  <a:srgbClr val="000000"/>
                </a:solidFill>
                <a:cs typeface="Times New Roman" pitchFamily="18" charset="0"/>
              </a:rPr>
              <a:t>The Branch President directly takes charge of all Branch activities and personnel, directing and leading all functions of the Branch through the elected and appointed chairs of each committee.</a:t>
            </a:r>
          </a:p>
          <a:p>
            <a:pPr marL="417513" eaLnBrk="1" hangingPunct="1">
              <a:lnSpc>
                <a:spcPct val="115000"/>
              </a:lnSpc>
              <a:spcBef>
                <a:spcPct val="0"/>
              </a:spcBef>
              <a:buSzPts val="1200"/>
              <a:buFont typeface="Arial" charset="0"/>
              <a:buChar char="•"/>
              <a:defRPr/>
            </a:pPr>
            <a:r>
              <a:rPr lang="en-US" altLang="en-US" sz="2400" i="1" dirty="0">
                <a:solidFill>
                  <a:srgbClr val="000000"/>
                </a:solidFill>
                <a:cs typeface="Times New Roman" pitchFamily="18" charset="0"/>
              </a:rPr>
              <a:t>The  Branch  President is concerned with the governance of the local Navy League of Canada operation in its entirety and is </a:t>
            </a:r>
            <a:r>
              <a:rPr lang="en-US" altLang="en-US" sz="2400" b="1" i="1" dirty="0">
                <a:solidFill>
                  <a:srgbClr val="000000"/>
                </a:solidFill>
                <a:cs typeface="Times New Roman" pitchFamily="18" charset="0"/>
              </a:rPr>
              <a:t>ultimately responsible for the actions of the Branch</a:t>
            </a:r>
            <a:r>
              <a:rPr lang="en-US" altLang="en-US" sz="2400" i="1" dirty="0">
                <a:solidFill>
                  <a:srgbClr val="000000"/>
                </a:solidFill>
                <a:cs typeface="Times New Roman" pitchFamily="18" charset="0"/>
              </a:rPr>
              <a:t>.  </a:t>
            </a:r>
            <a:r>
              <a:rPr lang="en-CA" altLang="en-US" sz="2400" i="1" dirty="0">
                <a:solidFill>
                  <a:srgbClr val="000000"/>
                </a:solidFill>
                <a:cs typeface="Times New Roman" pitchFamily="18" charset="0"/>
              </a:rPr>
              <a:t> </a:t>
            </a:r>
          </a:p>
        </p:txBody>
      </p:sp>
    </p:spTree>
    <p:extLst>
      <p:ext uri="{BB962C8B-B14F-4D97-AF65-F5344CB8AC3E}">
        <p14:creationId xmlns:p14="http://schemas.microsoft.com/office/powerpoint/2010/main" val="733857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0ADC0-D855-4D12-B81E-060B84A02B90}"/>
              </a:ext>
            </a:extLst>
          </p:cNvPr>
          <p:cNvSpPr>
            <a:spLocks noGrp="1"/>
          </p:cNvSpPr>
          <p:nvPr>
            <p:ph type="title"/>
          </p:nvPr>
        </p:nvSpPr>
        <p:spPr>
          <a:solidFill>
            <a:srgbClr val="142440"/>
          </a:solidFill>
        </p:spPr>
        <p:txBody>
          <a:bodyPr/>
          <a:lstStyle/>
          <a:p>
            <a:pPr algn="ctr"/>
            <a:r>
              <a:rPr lang="en-CA" altLang="en-US" b="1" dirty="0">
                <a:solidFill>
                  <a:schemeClr val="bg1"/>
                </a:solidFill>
              </a:rPr>
              <a:t>Responsibilities of the NLCC Commanding Officer</a:t>
            </a:r>
            <a:endParaRPr lang="en-US" b="1" dirty="0">
              <a:solidFill>
                <a:schemeClr val="bg1"/>
              </a:solidFill>
            </a:endParaRPr>
          </a:p>
        </p:txBody>
      </p:sp>
      <p:sp>
        <p:nvSpPr>
          <p:cNvPr id="3" name="Content Placeholder 2">
            <a:extLst>
              <a:ext uri="{FF2B5EF4-FFF2-40B4-BE49-F238E27FC236}">
                <a16:creationId xmlns:a16="http://schemas.microsoft.com/office/drawing/2014/main" id="{3E8063B1-FB4D-4507-B993-821325A27B92}"/>
              </a:ext>
            </a:extLst>
          </p:cNvPr>
          <p:cNvSpPr>
            <a:spLocks noGrp="1"/>
          </p:cNvSpPr>
          <p:nvPr>
            <p:ph idx="1"/>
          </p:nvPr>
        </p:nvSpPr>
        <p:spPr>
          <a:xfrm>
            <a:off x="138545" y="1995487"/>
            <a:ext cx="11693236" cy="3486223"/>
          </a:xfrm>
        </p:spPr>
        <p:txBody>
          <a:bodyPr anchor="ctr">
            <a:normAutofit fontScale="70000" lnSpcReduction="20000"/>
          </a:bodyPr>
          <a:lstStyle/>
          <a:p>
            <a:pPr marL="1371600" lvl="3" indent="0">
              <a:lnSpc>
                <a:spcPct val="115000"/>
              </a:lnSpc>
              <a:spcBef>
                <a:spcPts val="1013"/>
              </a:spcBef>
              <a:buSzPts val="1200"/>
              <a:buNone/>
              <a:tabLst>
                <a:tab pos="523875" algn="l"/>
              </a:tabLst>
              <a:defRPr/>
            </a:pPr>
            <a:r>
              <a:rPr lang="en-US" altLang="en-US" sz="2800" dirty="0">
                <a:solidFill>
                  <a:srgbClr val="000000"/>
                </a:solidFill>
                <a:cs typeface="Times New Roman" pitchFamily="18" charset="0"/>
              </a:rPr>
              <a:t>The NL Cadet Corps Commanding Officer is responsible directly to the Branch President for  the operation of the Navy League Cadet Corps including:</a:t>
            </a:r>
          </a:p>
          <a:p>
            <a:pPr lvl="3">
              <a:lnSpc>
                <a:spcPct val="115000"/>
              </a:lnSpc>
              <a:spcBef>
                <a:spcPts val="1013"/>
              </a:spcBef>
              <a:buSzPts val="1200"/>
              <a:tabLst>
                <a:tab pos="523875" algn="l"/>
              </a:tabLst>
              <a:defRPr/>
            </a:pPr>
            <a:r>
              <a:rPr lang="en-US" altLang="en-US" sz="2600" dirty="0">
                <a:solidFill>
                  <a:srgbClr val="000000"/>
                </a:solidFill>
                <a:cs typeface="Times New Roman" pitchFamily="18" charset="0"/>
              </a:rPr>
              <a:t> </a:t>
            </a:r>
            <a:r>
              <a:rPr lang="en-US" altLang="en-US" sz="2600" i="1" dirty="0">
                <a:solidFill>
                  <a:srgbClr val="000000"/>
                </a:solidFill>
                <a:cs typeface="Times New Roman" pitchFamily="18" charset="0"/>
              </a:rPr>
              <a:t>Supervision of personnel and administration of the Corps and its training program; </a:t>
            </a:r>
          </a:p>
          <a:p>
            <a:pPr lvl="3">
              <a:lnSpc>
                <a:spcPct val="115000"/>
              </a:lnSpc>
              <a:spcBef>
                <a:spcPts val="1013"/>
              </a:spcBef>
              <a:buSzPts val="1200"/>
              <a:tabLst>
                <a:tab pos="523875" algn="l"/>
              </a:tabLst>
              <a:defRPr/>
            </a:pPr>
            <a:r>
              <a:rPr lang="en-US" altLang="en-US" sz="2600" i="1" dirty="0">
                <a:solidFill>
                  <a:srgbClr val="000000"/>
                </a:solidFill>
                <a:cs typeface="Times New Roman" pitchFamily="18" charset="0"/>
              </a:rPr>
              <a:t>Development and deliver of the Corps training program;  </a:t>
            </a:r>
          </a:p>
          <a:p>
            <a:pPr lvl="3">
              <a:lnSpc>
                <a:spcPct val="115000"/>
              </a:lnSpc>
              <a:spcBef>
                <a:spcPts val="1013"/>
              </a:spcBef>
              <a:buSzPts val="1200"/>
              <a:tabLst>
                <a:tab pos="523875" algn="l"/>
              </a:tabLst>
              <a:defRPr/>
            </a:pPr>
            <a:r>
              <a:rPr lang="en-US" altLang="en-US" sz="2600" i="1" dirty="0">
                <a:solidFill>
                  <a:srgbClr val="000000"/>
                </a:solidFill>
                <a:cs typeface="Times New Roman" pitchFamily="18" charset="0"/>
              </a:rPr>
              <a:t>Coordinating volunteers and support for the NLCC with the Branch; and </a:t>
            </a:r>
          </a:p>
          <a:p>
            <a:pPr lvl="3">
              <a:lnSpc>
                <a:spcPct val="115000"/>
              </a:lnSpc>
              <a:spcBef>
                <a:spcPts val="1013"/>
              </a:spcBef>
              <a:buSzPts val="1200"/>
              <a:tabLst>
                <a:tab pos="523875" algn="l"/>
              </a:tabLst>
              <a:defRPr/>
            </a:pPr>
            <a:r>
              <a:rPr lang="en-US" altLang="en-US" sz="2600" i="1" dirty="0">
                <a:solidFill>
                  <a:srgbClr val="000000"/>
                </a:solidFill>
                <a:cs typeface="Times New Roman" pitchFamily="18" charset="0"/>
              </a:rPr>
              <a:t>Developing the Budget for all Corps activities, coordinating expenses with the Treasurer and making financial reports to the Branch President, or the Branch President's Representative, on a regular basis.  </a:t>
            </a:r>
          </a:p>
          <a:p>
            <a:pPr marL="914400" lvl="2" indent="0">
              <a:lnSpc>
                <a:spcPct val="115000"/>
              </a:lnSpc>
              <a:spcBef>
                <a:spcPts val="1013"/>
              </a:spcBef>
              <a:buSzPts val="1200"/>
              <a:buNone/>
              <a:tabLst>
                <a:tab pos="523875" algn="l"/>
              </a:tabLst>
              <a:defRPr/>
            </a:pPr>
            <a:r>
              <a:rPr lang="en-US" altLang="en-US" sz="2800" dirty="0">
                <a:solidFill>
                  <a:srgbClr val="000000"/>
                </a:solidFill>
                <a:cs typeface="Times New Roman" pitchFamily="18" charset="0"/>
              </a:rPr>
              <a:t>The Corps Commanding Officer is the direct authority over all NLCC officers, Civilian instructors and cadets.</a:t>
            </a:r>
          </a:p>
          <a:p>
            <a:pPr marL="914400" lvl="2" indent="0">
              <a:lnSpc>
                <a:spcPct val="115000"/>
              </a:lnSpc>
              <a:spcBef>
                <a:spcPts val="1013"/>
              </a:spcBef>
              <a:buSzPts val="1200"/>
              <a:buNone/>
              <a:tabLst>
                <a:tab pos="523875" algn="l"/>
              </a:tabLst>
              <a:defRPr/>
            </a:pPr>
            <a:endParaRPr lang="en-CA" altLang="en-US" sz="2600" i="1" dirty="0">
              <a:solidFill>
                <a:srgbClr val="000000"/>
              </a:solidFill>
              <a:cs typeface="Times New Roman" pitchFamily="18" charset="0"/>
            </a:endParaRPr>
          </a:p>
        </p:txBody>
      </p:sp>
    </p:spTree>
    <p:extLst>
      <p:ext uri="{BB962C8B-B14F-4D97-AF65-F5344CB8AC3E}">
        <p14:creationId xmlns:p14="http://schemas.microsoft.com/office/powerpoint/2010/main" val="4127460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0ADC0-D855-4D12-B81E-060B84A02B90}"/>
              </a:ext>
            </a:extLst>
          </p:cNvPr>
          <p:cNvSpPr>
            <a:spLocks noGrp="1"/>
          </p:cNvSpPr>
          <p:nvPr>
            <p:ph type="title"/>
          </p:nvPr>
        </p:nvSpPr>
        <p:spPr>
          <a:solidFill>
            <a:srgbClr val="142440"/>
          </a:solidFill>
        </p:spPr>
        <p:txBody>
          <a:bodyPr/>
          <a:lstStyle/>
          <a:p>
            <a:pPr algn="ctr"/>
            <a:r>
              <a:rPr lang="en-CA" altLang="en-US" b="1" dirty="0">
                <a:solidFill>
                  <a:schemeClr val="bg1"/>
                </a:solidFill>
              </a:rPr>
              <a:t>Shared Responsibilities</a:t>
            </a:r>
            <a:endParaRPr lang="en-US" b="1" dirty="0">
              <a:solidFill>
                <a:schemeClr val="bg1"/>
              </a:solidFill>
            </a:endParaRPr>
          </a:p>
        </p:txBody>
      </p:sp>
      <p:sp>
        <p:nvSpPr>
          <p:cNvPr id="3" name="Content Placeholder 2">
            <a:extLst>
              <a:ext uri="{FF2B5EF4-FFF2-40B4-BE49-F238E27FC236}">
                <a16:creationId xmlns:a16="http://schemas.microsoft.com/office/drawing/2014/main" id="{3E8063B1-FB4D-4507-B993-821325A27B92}"/>
              </a:ext>
            </a:extLst>
          </p:cNvPr>
          <p:cNvSpPr>
            <a:spLocks noGrp="1"/>
          </p:cNvSpPr>
          <p:nvPr>
            <p:ph idx="1"/>
          </p:nvPr>
        </p:nvSpPr>
        <p:spPr>
          <a:xfrm>
            <a:off x="1052945" y="1995488"/>
            <a:ext cx="10196946" cy="3486223"/>
          </a:xfrm>
        </p:spPr>
        <p:txBody>
          <a:bodyPr anchor="ctr">
            <a:normAutofit lnSpcReduction="10000"/>
          </a:bodyPr>
          <a:lstStyle/>
          <a:p>
            <a:pPr eaLnBrk="1" hangingPunct="1"/>
            <a:r>
              <a:rPr lang="en-US" altLang="en-US" sz="2400" i="1" dirty="0"/>
              <a:t>The Branch President and the Commanding Officer are partners in the planning and delivery of the NL Cadet program and </a:t>
            </a:r>
            <a:r>
              <a:rPr lang="en-US" altLang="en-US" sz="2400" b="1" i="1" dirty="0"/>
              <a:t>must</a:t>
            </a:r>
            <a:r>
              <a:rPr lang="en-US" altLang="en-US" sz="2400" i="1" dirty="0"/>
              <a:t> establish and maintain an excellent relationship and partnership between the Branch and the NLCC</a:t>
            </a:r>
          </a:p>
          <a:p>
            <a:pPr eaLnBrk="1" hangingPunct="1"/>
            <a:r>
              <a:rPr lang="en-US" altLang="en-US" sz="2400" i="1" dirty="0"/>
              <a:t>They need to collaborate and work together to achieve the objectives of the program and the Navy League of Canada and create a positive experience for the cadets</a:t>
            </a:r>
          </a:p>
          <a:p>
            <a:pPr eaLnBrk="1" hangingPunct="1"/>
            <a:r>
              <a:rPr lang="en-US" altLang="en-US" sz="2400" i="1" dirty="0"/>
              <a:t>The NLCC Commanding Officer should work with the Branch President (and/or Branch Navy League Cadet Chair/VP) to create and implement the COVID-19 plan to ensure the health and safety of cadets, officers and League members in the COVID environment</a:t>
            </a:r>
          </a:p>
          <a:p>
            <a:pPr eaLnBrk="1" hangingPunct="1"/>
            <a:endParaRPr lang="en-US" altLang="en-US" sz="2000" i="1" dirty="0"/>
          </a:p>
        </p:txBody>
      </p:sp>
    </p:spTree>
    <p:extLst>
      <p:ext uri="{BB962C8B-B14F-4D97-AF65-F5344CB8AC3E}">
        <p14:creationId xmlns:p14="http://schemas.microsoft.com/office/powerpoint/2010/main" val="634651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5C5B4-3B50-410E-BE97-766307B97AAB}"/>
              </a:ext>
            </a:extLst>
          </p:cNvPr>
          <p:cNvSpPr>
            <a:spLocks noGrp="1"/>
          </p:cNvSpPr>
          <p:nvPr>
            <p:ph type="title"/>
          </p:nvPr>
        </p:nvSpPr>
        <p:spPr>
          <a:xfrm>
            <a:off x="644237" y="0"/>
            <a:ext cx="10515600" cy="1325563"/>
          </a:xfrm>
          <a:solidFill>
            <a:srgbClr val="002060"/>
          </a:solidFill>
        </p:spPr>
        <p:txBody>
          <a:bodyPr/>
          <a:lstStyle/>
          <a:p>
            <a:r>
              <a:rPr lang="en-CA" b="1" dirty="0">
                <a:solidFill>
                  <a:schemeClr val="bg1"/>
                </a:solidFill>
              </a:rPr>
              <a:t>Training in a COVID environment</a:t>
            </a:r>
          </a:p>
        </p:txBody>
      </p:sp>
      <p:sp>
        <p:nvSpPr>
          <p:cNvPr id="3" name="Content Placeholder 2">
            <a:extLst>
              <a:ext uri="{FF2B5EF4-FFF2-40B4-BE49-F238E27FC236}">
                <a16:creationId xmlns:a16="http://schemas.microsoft.com/office/drawing/2014/main" id="{A619F511-0D2D-46E4-A7E9-8DCA1B8B9291}"/>
              </a:ext>
            </a:extLst>
          </p:cNvPr>
          <p:cNvSpPr>
            <a:spLocks noGrp="1"/>
          </p:cNvSpPr>
          <p:nvPr>
            <p:ph idx="1"/>
          </p:nvPr>
        </p:nvSpPr>
        <p:spPr>
          <a:xfrm>
            <a:off x="547255" y="1396134"/>
            <a:ext cx="10515600" cy="4351338"/>
          </a:xfrm>
        </p:spPr>
        <p:txBody>
          <a:bodyPr>
            <a:normAutofit fontScale="92500" lnSpcReduction="20000"/>
          </a:bodyPr>
          <a:lstStyle/>
          <a:p>
            <a:r>
              <a:rPr lang="en-CA" dirty="0"/>
              <a:t>A comprehensive plan needs to be developed by the Corps with a training facility checklist that must be approved by the Branch then the Division before the NLCC commences any in person training or activities </a:t>
            </a:r>
          </a:p>
          <a:p>
            <a:r>
              <a:rPr lang="en-CA" dirty="0"/>
              <a:t>Information is available on the Division website and has been distributed through e mail </a:t>
            </a:r>
          </a:p>
          <a:p>
            <a:r>
              <a:rPr lang="en-CA" dirty="0"/>
              <a:t>Commanding Officers should be doing the planning with the NLCC COVID Officer and the Branch President</a:t>
            </a:r>
          </a:p>
          <a:p>
            <a:r>
              <a:rPr lang="en-CA" dirty="0"/>
              <a:t>Submit detailed plan and facilities checklist signed off by Branch President to the Division VP NL Cadets Eamonn Brennan and Division Commander LCdr (NL) Pigeon for review and then to the Division President for approval </a:t>
            </a:r>
          </a:p>
          <a:p>
            <a:pPr marL="0" indent="0">
              <a:buNone/>
            </a:pPr>
            <a:r>
              <a:rPr lang="en-CA" dirty="0"/>
              <a:t>   </a:t>
            </a:r>
            <a:r>
              <a:rPr lang="en-CA" b="1" dirty="0"/>
              <a:t>All plans must have final approval by the Division President before commencing any in person training or activities</a:t>
            </a:r>
          </a:p>
        </p:txBody>
      </p:sp>
    </p:spTree>
    <p:extLst>
      <p:ext uri="{BB962C8B-B14F-4D97-AF65-F5344CB8AC3E}">
        <p14:creationId xmlns:p14="http://schemas.microsoft.com/office/powerpoint/2010/main" val="97455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0ADC0-D855-4D12-B81E-060B84A02B90}"/>
              </a:ext>
            </a:extLst>
          </p:cNvPr>
          <p:cNvSpPr>
            <a:spLocks noGrp="1"/>
          </p:cNvSpPr>
          <p:nvPr>
            <p:ph type="title"/>
          </p:nvPr>
        </p:nvSpPr>
        <p:spPr>
          <a:solidFill>
            <a:srgbClr val="142440"/>
          </a:solidFill>
        </p:spPr>
        <p:txBody>
          <a:bodyPr/>
          <a:lstStyle/>
          <a:p>
            <a:pPr algn="ctr"/>
            <a:r>
              <a:rPr lang="en-CA" altLang="en-US" b="1" dirty="0">
                <a:solidFill>
                  <a:schemeClr val="bg1"/>
                </a:solidFill>
              </a:rPr>
              <a:t>Branch Fundraising and Budgets</a:t>
            </a:r>
            <a:endParaRPr lang="en-US" b="1" dirty="0">
              <a:solidFill>
                <a:schemeClr val="bg1"/>
              </a:solidFill>
            </a:endParaRPr>
          </a:p>
        </p:txBody>
      </p:sp>
      <p:sp>
        <p:nvSpPr>
          <p:cNvPr id="3" name="Content Placeholder 2">
            <a:extLst>
              <a:ext uri="{FF2B5EF4-FFF2-40B4-BE49-F238E27FC236}">
                <a16:creationId xmlns:a16="http://schemas.microsoft.com/office/drawing/2014/main" id="{3E8063B1-FB4D-4507-B993-821325A27B92}"/>
              </a:ext>
            </a:extLst>
          </p:cNvPr>
          <p:cNvSpPr>
            <a:spLocks noGrp="1"/>
          </p:cNvSpPr>
          <p:nvPr>
            <p:ph idx="1"/>
          </p:nvPr>
        </p:nvSpPr>
        <p:spPr>
          <a:xfrm>
            <a:off x="838200" y="1471252"/>
            <a:ext cx="10661072" cy="4682403"/>
          </a:xfrm>
        </p:spPr>
        <p:txBody>
          <a:bodyPr anchor="ctr">
            <a:normAutofit/>
          </a:bodyPr>
          <a:lstStyle/>
          <a:p>
            <a:r>
              <a:rPr lang="en-CA" altLang="en-US" sz="2000" i="1" dirty="0"/>
              <a:t>In order to have the funds to support NLCC training and activities, one of the key responsibilities of the Branch is fundraising as well as financial management and accounting.</a:t>
            </a:r>
          </a:p>
          <a:p>
            <a:r>
              <a:rPr lang="en-CA" altLang="en-US" sz="2000" i="1" dirty="0"/>
              <a:t>The NLCC officers and cadets may assist with fundraising activities but Branch delegates are primarily responsible for the activities and to handle all monies collected.</a:t>
            </a:r>
          </a:p>
          <a:p>
            <a:r>
              <a:rPr lang="en-CA" altLang="en-US" sz="2000" i="1" dirty="0"/>
              <a:t>The Branch needs to arrange tax receipts and the thank you letters and acknowledgement for donors and those involved in supporting activities</a:t>
            </a:r>
          </a:p>
          <a:p>
            <a:r>
              <a:rPr lang="en-CA" altLang="en-US" sz="2000" i="1" dirty="0"/>
              <a:t>After consultation with the Commanding Officer on the development of a budget, the Branch will be presented with a budget for approval and management of expenses related to NLCC training and activities</a:t>
            </a:r>
          </a:p>
          <a:p>
            <a:r>
              <a:rPr lang="en-CA" altLang="en-US" sz="2000" i="1" dirty="0"/>
              <a:t>The Branch must provide also provide their overall budget, year end info, financial statements and HST information to Ontario Division, as required</a:t>
            </a:r>
          </a:p>
          <a:p>
            <a:endParaRPr lang="en-CA" altLang="en-US" sz="2000" i="1" dirty="0"/>
          </a:p>
        </p:txBody>
      </p:sp>
    </p:spTree>
    <p:extLst>
      <p:ext uri="{BB962C8B-B14F-4D97-AF65-F5344CB8AC3E}">
        <p14:creationId xmlns:p14="http://schemas.microsoft.com/office/powerpoint/2010/main" val="3952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99545" y="148636"/>
            <a:ext cx="11592910" cy="1325563"/>
          </a:xfrm>
        </p:spPr>
        <p:txBody>
          <a:bodyPr vert="horz" lIns="91440" tIns="45720" rIns="81279" bIns="45720" rtlCol="0" anchor="ctr">
            <a:normAutofit fontScale="90000"/>
          </a:bodyPr>
          <a:lstStyle/>
          <a:p>
            <a:pPr algn="ctr">
              <a:lnSpc>
                <a:spcPct val="107000"/>
              </a:lnSpc>
              <a:spcAft>
                <a:spcPts val="800"/>
              </a:spcAft>
            </a:pPr>
            <a:br>
              <a:rPr lang="en-GB" sz="3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CA" sz="2800"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br>
            <a:endParaRPr lang="en-US" altLang="en-US" dirty="0"/>
          </a:p>
        </p:txBody>
      </p:sp>
      <p:sp>
        <p:nvSpPr>
          <p:cNvPr id="8" name="Content Placeholder 7"/>
          <p:cNvSpPr>
            <a:spLocks noGrp="1"/>
          </p:cNvSpPr>
          <p:nvPr>
            <p:ph idx="1"/>
          </p:nvPr>
        </p:nvSpPr>
        <p:spPr>
          <a:xfrm>
            <a:off x="838200" y="706195"/>
            <a:ext cx="10515600" cy="4218709"/>
          </a:xfrm>
        </p:spPr>
        <p:txBody>
          <a:bodyPr>
            <a:normAutofit/>
          </a:bodyPr>
          <a:lstStyle/>
          <a:p>
            <a:pPr>
              <a:buNone/>
            </a:pPr>
            <a:r>
              <a:rPr lang="en-CA" sz="2400" dirty="0"/>
              <a:t>                               </a:t>
            </a:r>
            <a:r>
              <a:rPr lang="en-CA" b="1" dirty="0"/>
              <a:t>Branch  </a:t>
            </a:r>
            <a:r>
              <a:rPr lang="en-CA" dirty="0"/>
              <a:t>                                      </a:t>
            </a:r>
            <a:r>
              <a:rPr lang="en-CA" b="1" dirty="0"/>
              <a:t>Commanding Officer</a:t>
            </a:r>
          </a:p>
        </p:txBody>
      </p:sp>
      <p:sp>
        <p:nvSpPr>
          <p:cNvPr id="9" name="TextBox 8"/>
          <p:cNvSpPr txBox="1"/>
          <p:nvPr/>
        </p:nvSpPr>
        <p:spPr>
          <a:xfrm>
            <a:off x="1390457" y="148636"/>
            <a:ext cx="8759536" cy="707886"/>
          </a:xfrm>
          <a:prstGeom prst="rect">
            <a:avLst/>
          </a:prstGeom>
          <a:noFill/>
        </p:spPr>
        <p:txBody>
          <a:bodyPr wrap="square" rtlCol="0">
            <a:spAutoFit/>
          </a:bodyPr>
          <a:lstStyle/>
          <a:p>
            <a:pPr algn="ctr"/>
            <a:r>
              <a:rPr lang="en-CA" sz="4000" b="1" dirty="0"/>
              <a:t>      Budget</a:t>
            </a:r>
          </a:p>
        </p:txBody>
      </p:sp>
      <p:sp>
        <p:nvSpPr>
          <p:cNvPr id="12" name="Round Diagonal Corner Rectangle 11"/>
          <p:cNvSpPr/>
          <p:nvPr/>
        </p:nvSpPr>
        <p:spPr>
          <a:xfrm>
            <a:off x="6951518" y="1241223"/>
            <a:ext cx="4402282" cy="421870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CA" dirty="0"/>
              <a:t>Prepare an annual budget that acts as a cost estimate for the activities and operations planned for the training year</a:t>
            </a:r>
          </a:p>
          <a:p>
            <a:pPr marL="285750" indent="-285750">
              <a:buFont typeface="Arial" panose="020B0604020202020204" pitchFamily="34" charset="0"/>
              <a:buChar char="•"/>
            </a:pPr>
            <a:r>
              <a:rPr lang="en-CA" dirty="0"/>
              <a:t> Work with the Branch to develop a Fundraising plan and strategy (limit cadet involvement to 3 max) </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Work with the Branch to update and revise the budget and fundraising plan throughout the year (or as required)</a:t>
            </a:r>
          </a:p>
          <a:p>
            <a:pPr marL="285750" indent="-285750">
              <a:buFont typeface="Arial" panose="020B0604020202020204" pitchFamily="34" charset="0"/>
              <a:buChar char="•"/>
            </a:pPr>
            <a:r>
              <a:rPr lang="en-CA" dirty="0"/>
              <a:t>Assist the Branch  to develop short and long range plans and fundraising strategy to cover anticipated program costs</a:t>
            </a:r>
          </a:p>
        </p:txBody>
      </p:sp>
      <p:sp>
        <p:nvSpPr>
          <p:cNvPr id="13" name="Round Diagonal Corner Rectangle 12"/>
          <p:cNvSpPr/>
          <p:nvPr/>
        </p:nvSpPr>
        <p:spPr>
          <a:xfrm>
            <a:off x="509666" y="1235208"/>
            <a:ext cx="4730817" cy="4218707"/>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p>
          <a:p>
            <a:endParaRPr lang="en-CA" dirty="0"/>
          </a:p>
          <a:p>
            <a:endParaRPr lang="en-CA" dirty="0"/>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Review  annual budget submission from the CO and consult with CO as necessary on fundraising activities and plans</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Treasurer should work with the CO to submit budget for approval by Executive and ensure sound financial management </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Support Corps plan for budget expenditures and ensure timely payment and sufficient funds</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Develop sort and long range plans and fundraising strategy to cover anticipated costs</a:t>
            </a:r>
          </a:p>
          <a:p>
            <a:endParaRPr lang="en-CA" dirty="0"/>
          </a:p>
          <a:p>
            <a:endParaRPr lang="en-CA" dirty="0"/>
          </a:p>
          <a:p>
            <a:endParaRPr lang="en-CA" dirty="0"/>
          </a:p>
          <a:p>
            <a:endParaRPr lang="en-CA" dirty="0"/>
          </a:p>
        </p:txBody>
      </p:sp>
      <p:sp>
        <p:nvSpPr>
          <p:cNvPr id="14" name="Left-Right Arrow 13"/>
          <p:cNvSpPr/>
          <p:nvPr/>
        </p:nvSpPr>
        <p:spPr>
          <a:xfrm>
            <a:off x="5342659" y="2426087"/>
            <a:ext cx="1506683" cy="55071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64169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99545" y="148636"/>
            <a:ext cx="11592910" cy="1325563"/>
          </a:xfrm>
        </p:spPr>
        <p:txBody>
          <a:bodyPr vert="horz" lIns="91440" tIns="45720" rIns="81279" bIns="45720" rtlCol="0" anchor="ctr">
            <a:normAutofit fontScale="90000"/>
          </a:bodyPr>
          <a:lstStyle/>
          <a:p>
            <a:pPr algn="ctr">
              <a:lnSpc>
                <a:spcPct val="107000"/>
              </a:lnSpc>
              <a:spcAft>
                <a:spcPts val="800"/>
              </a:spcAft>
            </a:pPr>
            <a:br>
              <a:rPr lang="en-GB" sz="3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CA" sz="2800"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br>
            <a:endParaRPr lang="en-US" altLang="en-US" dirty="0"/>
          </a:p>
        </p:txBody>
      </p:sp>
      <p:sp>
        <p:nvSpPr>
          <p:cNvPr id="8" name="Content Placeholder 7"/>
          <p:cNvSpPr>
            <a:spLocks noGrp="1"/>
          </p:cNvSpPr>
          <p:nvPr>
            <p:ph idx="1"/>
          </p:nvPr>
        </p:nvSpPr>
        <p:spPr>
          <a:xfrm>
            <a:off x="838200" y="690407"/>
            <a:ext cx="10515600" cy="4218709"/>
          </a:xfrm>
        </p:spPr>
        <p:txBody>
          <a:bodyPr>
            <a:normAutofit/>
          </a:bodyPr>
          <a:lstStyle/>
          <a:p>
            <a:pPr>
              <a:buNone/>
            </a:pPr>
            <a:r>
              <a:rPr lang="en-CA" sz="2400" dirty="0"/>
              <a:t>                             </a:t>
            </a:r>
            <a:r>
              <a:rPr lang="en-CA" sz="3200" b="1" dirty="0"/>
              <a:t>Branch </a:t>
            </a:r>
            <a:r>
              <a:rPr lang="en-CA" sz="2400" b="1" dirty="0"/>
              <a:t> </a:t>
            </a:r>
            <a:r>
              <a:rPr lang="en-CA" sz="2400" dirty="0"/>
              <a:t>                                             </a:t>
            </a:r>
            <a:r>
              <a:rPr lang="en-CA" b="1" dirty="0"/>
              <a:t>Commanding Officer</a:t>
            </a:r>
          </a:p>
        </p:txBody>
      </p:sp>
      <p:sp>
        <p:nvSpPr>
          <p:cNvPr id="9" name="TextBox 8"/>
          <p:cNvSpPr txBox="1"/>
          <p:nvPr/>
        </p:nvSpPr>
        <p:spPr>
          <a:xfrm>
            <a:off x="1508991" y="49142"/>
            <a:ext cx="8759536" cy="707886"/>
          </a:xfrm>
          <a:prstGeom prst="rect">
            <a:avLst/>
          </a:prstGeom>
          <a:noFill/>
        </p:spPr>
        <p:txBody>
          <a:bodyPr wrap="square" rtlCol="0">
            <a:spAutoFit/>
          </a:bodyPr>
          <a:lstStyle/>
          <a:p>
            <a:pPr algn="ctr"/>
            <a:r>
              <a:rPr lang="en-CA" sz="4000" b="1" dirty="0"/>
              <a:t>      Fundraising</a:t>
            </a:r>
          </a:p>
        </p:txBody>
      </p:sp>
      <p:sp>
        <p:nvSpPr>
          <p:cNvPr id="12" name="Round Diagonal Corner Rectangle 11"/>
          <p:cNvSpPr/>
          <p:nvPr/>
        </p:nvSpPr>
        <p:spPr>
          <a:xfrm>
            <a:off x="7031187" y="1163668"/>
            <a:ext cx="3512125" cy="401793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CA" dirty="0"/>
              <a:t>Provide assistance to Branch by encouraging staff and cadets to assist and participate in activity</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Welcome donors and respond to questions</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Submit all fund raising monies to the Branch for accounting and safekeeping</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Assist in hosting donors at cadet activities</a:t>
            </a:r>
          </a:p>
        </p:txBody>
      </p:sp>
      <p:sp>
        <p:nvSpPr>
          <p:cNvPr id="13" name="Round Diagonal Corner Rectangle 12"/>
          <p:cNvSpPr/>
          <p:nvPr/>
        </p:nvSpPr>
        <p:spPr>
          <a:xfrm>
            <a:off x="1648688" y="1163668"/>
            <a:ext cx="3622964" cy="3640279"/>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CA" dirty="0"/>
              <a:t>Organize and conduct fundraisers</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Make necessary presentations to sponsors and benefactors</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Submit receipts for donations for tax purposes</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Thanks and invite donors to cadet events</a:t>
            </a:r>
          </a:p>
        </p:txBody>
      </p:sp>
      <p:sp>
        <p:nvSpPr>
          <p:cNvPr id="14" name="Left-Right Arrow 13"/>
          <p:cNvSpPr/>
          <p:nvPr/>
        </p:nvSpPr>
        <p:spPr>
          <a:xfrm>
            <a:off x="5414244" y="2524402"/>
            <a:ext cx="1506683" cy="55071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51982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99545" y="148636"/>
            <a:ext cx="11592910" cy="1325563"/>
          </a:xfrm>
        </p:spPr>
        <p:txBody>
          <a:bodyPr vert="horz" lIns="91440" tIns="45720" rIns="81279" bIns="45720" rtlCol="0" anchor="ctr">
            <a:normAutofit fontScale="90000"/>
          </a:bodyPr>
          <a:lstStyle/>
          <a:p>
            <a:pPr algn="ctr">
              <a:lnSpc>
                <a:spcPct val="107000"/>
              </a:lnSpc>
              <a:spcAft>
                <a:spcPts val="800"/>
              </a:spcAft>
            </a:pPr>
            <a:br>
              <a:rPr lang="en-GB" sz="3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CA" sz="2800"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br>
            <a:endParaRPr lang="en-US" altLang="en-US" dirty="0"/>
          </a:p>
        </p:txBody>
      </p:sp>
      <p:sp>
        <p:nvSpPr>
          <p:cNvPr id="8" name="Content Placeholder 7"/>
          <p:cNvSpPr>
            <a:spLocks noGrp="1"/>
          </p:cNvSpPr>
          <p:nvPr>
            <p:ph idx="1"/>
          </p:nvPr>
        </p:nvSpPr>
        <p:spPr>
          <a:xfrm>
            <a:off x="299544" y="302491"/>
            <a:ext cx="11892455" cy="4782127"/>
          </a:xfrm>
        </p:spPr>
        <p:txBody>
          <a:bodyPr>
            <a:noAutofit/>
          </a:bodyPr>
          <a:lstStyle/>
          <a:p>
            <a:pPr>
              <a:buNone/>
            </a:pPr>
            <a:r>
              <a:rPr lang="en-CA" sz="2000" dirty="0"/>
              <a:t> </a:t>
            </a:r>
          </a:p>
          <a:p>
            <a:pPr>
              <a:buNone/>
            </a:pPr>
            <a:endParaRPr lang="en-CA" sz="2000" dirty="0"/>
          </a:p>
          <a:p>
            <a:r>
              <a:rPr lang="en-CA" sz="2000" i="1" dirty="0"/>
              <a:t>Responsible for financial commitment to the Corps and the Branch</a:t>
            </a:r>
          </a:p>
          <a:p>
            <a:r>
              <a:rPr lang="en-CA" sz="2000" i="1" dirty="0"/>
              <a:t>Account for funds, ensure rebalance of expenditures</a:t>
            </a:r>
          </a:p>
          <a:p>
            <a:r>
              <a:rPr lang="en-CA" sz="2000" i="1" dirty="0"/>
              <a:t>The Branch may authorize a small petty cash fund to CO for day to day minor expenses (subject to requirement, approval and proper management and accounting)</a:t>
            </a:r>
          </a:p>
          <a:p>
            <a:r>
              <a:rPr lang="en-CA" sz="2000" i="1" dirty="0"/>
              <a:t>Ensure funds collected are deposited and a Branch member is appointed to the physical handling of funds raised through fundraising donations, canteen, </a:t>
            </a:r>
            <a:r>
              <a:rPr lang="en-CA" sz="2000" i="1" dirty="0" err="1"/>
              <a:t>etc</a:t>
            </a:r>
            <a:r>
              <a:rPr lang="en-CA" sz="2000" i="1" dirty="0"/>
              <a:t>          </a:t>
            </a:r>
          </a:p>
          <a:p>
            <a:r>
              <a:rPr lang="en-CA" sz="2000" i="1" dirty="0"/>
              <a:t>Take necessary steps required for negotiation and payment of goods and services including rent of facilities and utilities</a:t>
            </a:r>
          </a:p>
          <a:p>
            <a:r>
              <a:rPr lang="en-CA" sz="2000" i="1" dirty="0"/>
              <a:t>Regularly inform Commanding officers of financial status and allocated funds for their budget</a:t>
            </a:r>
          </a:p>
          <a:p>
            <a:r>
              <a:rPr lang="en-CA" sz="2000" i="1" dirty="0"/>
              <a:t>Ensure that there is an accurate and up to date inventory of equipment that belongs to the Branch </a:t>
            </a:r>
          </a:p>
          <a:p>
            <a:r>
              <a:rPr lang="en-CA" sz="2000" i="1" dirty="0"/>
              <a:t>The Treasurer and President should meet regularly with the CO and be available to address requirements as they arise</a:t>
            </a:r>
          </a:p>
        </p:txBody>
      </p:sp>
      <p:sp>
        <p:nvSpPr>
          <p:cNvPr id="9" name="TextBox 8"/>
          <p:cNvSpPr txBox="1"/>
          <p:nvPr/>
        </p:nvSpPr>
        <p:spPr>
          <a:xfrm>
            <a:off x="0" y="148636"/>
            <a:ext cx="12192000" cy="646331"/>
          </a:xfrm>
          <a:prstGeom prst="rect">
            <a:avLst/>
          </a:prstGeom>
          <a:solidFill>
            <a:srgbClr val="002060"/>
          </a:solidFill>
        </p:spPr>
        <p:txBody>
          <a:bodyPr wrap="square" rtlCol="0">
            <a:spAutoFit/>
          </a:bodyPr>
          <a:lstStyle/>
          <a:p>
            <a:pPr algn="ctr"/>
            <a:r>
              <a:rPr lang="en-CA" sz="3600" b="1" dirty="0">
                <a:solidFill>
                  <a:schemeClr val="bg1"/>
                </a:solidFill>
              </a:rPr>
              <a:t>Financial Management - Branch Responsibilities</a:t>
            </a:r>
          </a:p>
        </p:txBody>
      </p:sp>
    </p:spTree>
    <p:extLst>
      <p:ext uri="{BB962C8B-B14F-4D97-AF65-F5344CB8AC3E}">
        <p14:creationId xmlns:p14="http://schemas.microsoft.com/office/powerpoint/2010/main" val="1488118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99545" y="148636"/>
            <a:ext cx="11592910" cy="1325563"/>
          </a:xfrm>
        </p:spPr>
        <p:txBody>
          <a:bodyPr vert="horz" lIns="91440" tIns="45720" rIns="81279" bIns="45720" rtlCol="0" anchor="ctr">
            <a:normAutofit fontScale="90000"/>
          </a:bodyPr>
          <a:lstStyle/>
          <a:p>
            <a:pPr algn="ctr">
              <a:lnSpc>
                <a:spcPct val="107000"/>
              </a:lnSpc>
              <a:spcAft>
                <a:spcPts val="800"/>
              </a:spcAft>
            </a:pPr>
            <a:br>
              <a:rPr lang="en-GB" sz="3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CA" sz="2800"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br>
            <a:endParaRPr lang="en-US" altLang="en-US" dirty="0"/>
          </a:p>
        </p:txBody>
      </p:sp>
      <p:sp>
        <p:nvSpPr>
          <p:cNvPr id="8" name="Content Placeholder 7"/>
          <p:cNvSpPr>
            <a:spLocks noGrp="1"/>
          </p:cNvSpPr>
          <p:nvPr>
            <p:ph idx="1"/>
          </p:nvPr>
        </p:nvSpPr>
        <p:spPr>
          <a:xfrm>
            <a:off x="1021387" y="1323439"/>
            <a:ext cx="10515600" cy="4779818"/>
          </a:xfrm>
        </p:spPr>
        <p:txBody>
          <a:bodyPr>
            <a:normAutofit fontScale="32500" lnSpcReduction="20000"/>
          </a:bodyPr>
          <a:lstStyle/>
          <a:p>
            <a:pPr>
              <a:buNone/>
            </a:pPr>
            <a:r>
              <a:rPr lang="en-CA" sz="2400" dirty="0"/>
              <a:t>               </a:t>
            </a:r>
          </a:p>
          <a:p>
            <a:pPr>
              <a:buNone/>
            </a:pPr>
            <a:r>
              <a:rPr lang="en-CA" sz="2400" dirty="0"/>
              <a:t>             </a:t>
            </a:r>
          </a:p>
          <a:p>
            <a:r>
              <a:rPr lang="en-CA" sz="6200" i="1" dirty="0"/>
              <a:t>Work with the Branch President and Treasurer to create an annual budget for the NLCC </a:t>
            </a:r>
          </a:p>
          <a:p>
            <a:r>
              <a:rPr lang="en-CA" sz="6200" i="1" dirty="0"/>
              <a:t>Notify Branch of necessary expenditures made against the approved budget</a:t>
            </a:r>
          </a:p>
          <a:p>
            <a:r>
              <a:rPr lang="en-CA" sz="6200" i="1" dirty="0"/>
              <a:t>Provide Branch with claims or receipts for the Corps expenditures</a:t>
            </a:r>
          </a:p>
          <a:p>
            <a:r>
              <a:rPr lang="en-CA" sz="6200" i="1" dirty="0"/>
              <a:t>If Petty Cash authorized, expenses must be pre-approved and receipts must be forwarded to the Branch in a timely manner</a:t>
            </a:r>
          </a:p>
          <a:p>
            <a:r>
              <a:rPr lang="en-CA" sz="6200" i="1" dirty="0"/>
              <a:t>Prepare an evaluation or obtain quotes for the Branch of expected cost for the purchase of specific goods or services that will be required to support NLCC training and activities</a:t>
            </a:r>
          </a:p>
          <a:p>
            <a:r>
              <a:rPr lang="en-CA" sz="6200" i="1" dirty="0"/>
              <a:t>Regularly inform the Branch President and Treasurer on the status of approved budget and expenditures</a:t>
            </a:r>
          </a:p>
          <a:p>
            <a:r>
              <a:rPr lang="en-CA" sz="6200" i="1" dirty="0"/>
              <a:t>Ensure all inventory held by the Corps on behalf of the Branch is accounted for and inventories presented to the Branch each September</a:t>
            </a:r>
          </a:p>
          <a:p>
            <a:r>
              <a:rPr lang="en-CA" sz="6200" i="1" dirty="0"/>
              <a:t>Be available to address requirements as they arise</a:t>
            </a:r>
          </a:p>
          <a:p>
            <a:endParaRPr lang="en-CA" sz="3200" dirty="0"/>
          </a:p>
          <a:p>
            <a:pPr>
              <a:buNone/>
            </a:pPr>
            <a:r>
              <a:rPr lang="en-CA" sz="2400" b="1" dirty="0"/>
              <a:t> </a:t>
            </a:r>
            <a:r>
              <a:rPr lang="en-CA" sz="2400" dirty="0"/>
              <a:t>                                             </a:t>
            </a:r>
            <a:endParaRPr lang="en-CA" b="1" dirty="0"/>
          </a:p>
        </p:txBody>
      </p:sp>
      <p:sp>
        <p:nvSpPr>
          <p:cNvPr id="9" name="TextBox 8"/>
          <p:cNvSpPr txBox="1"/>
          <p:nvPr/>
        </p:nvSpPr>
        <p:spPr>
          <a:xfrm>
            <a:off x="0" y="0"/>
            <a:ext cx="12126189" cy="1323439"/>
          </a:xfrm>
          <a:prstGeom prst="rect">
            <a:avLst/>
          </a:prstGeom>
          <a:solidFill>
            <a:srgbClr val="002060"/>
          </a:solidFill>
        </p:spPr>
        <p:txBody>
          <a:bodyPr wrap="square" rtlCol="0">
            <a:spAutoFit/>
          </a:bodyPr>
          <a:lstStyle/>
          <a:p>
            <a:pPr algn="ctr"/>
            <a:r>
              <a:rPr lang="en-CA" sz="4000" b="1" dirty="0">
                <a:solidFill>
                  <a:schemeClr val="bg1"/>
                </a:solidFill>
              </a:rPr>
              <a:t>Financial Management</a:t>
            </a:r>
          </a:p>
          <a:p>
            <a:pPr algn="ctr"/>
            <a:r>
              <a:rPr lang="en-CA" sz="4000" b="1" dirty="0">
                <a:solidFill>
                  <a:schemeClr val="bg1"/>
                </a:solidFill>
              </a:rPr>
              <a:t>Commanding Officer </a:t>
            </a:r>
          </a:p>
        </p:txBody>
      </p:sp>
    </p:spTree>
    <p:extLst>
      <p:ext uri="{BB962C8B-B14F-4D97-AF65-F5344CB8AC3E}">
        <p14:creationId xmlns:p14="http://schemas.microsoft.com/office/powerpoint/2010/main" val="3995457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99545" y="148636"/>
            <a:ext cx="11592910" cy="1325563"/>
          </a:xfrm>
        </p:spPr>
        <p:txBody>
          <a:bodyPr vert="horz" lIns="91440" tIns="45720" rIns="81279" bIns="45720" rtlCol="0" anchor="ctr">
            <a:normAutofit/>
          </a:bodyPr>
          <a:lstStyle/>
          <a:p>
            <a:pPr algn="ctr">
              <a:lnSpc>
                <a:spcPct val="107000"/>
              </a:lnSpc>
              <a:spcAft>
                <a:spcPts val="800"/>
              </a:spcAft>
            </a:pPr>
            <a:r>
              <a:rPr lang="en-CA" sz="280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a:t>
            </a:r>
            <a:br>
              <a:rPr lang="en-CA" sz="280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br>
            <a:endParaRPr lang="en-US" altLang="en-US" dirty="0"/>
          </a:p>
        </p:txBody>
      </p:sp>
      <p:sp>
        <p:nvSpPr>
          <p:cNvPr id="9" name="TextBox 8"/>
          <p:cNvSpPr txBox="1"/>
          <p:nvPr/>
        </p:nvSpPr>
        <p:spPr>
          <a:xfrm>
            <a:off x="0" y="0"/>
            <a:ext cx="12192000" cy="1569660"/>
          </a:xfrm>
          <a:prstGeom prst="rect">
            <a:avLst/>
          </a:prstGeom>
          <a:solidFill>
            <a:srgbClr val="002060"/>
          </a:solidFill>
        </p:spPr>
        <p:txBody>
          <a:bodyPr wrap="square" rtlCol="0">
            <a:spAutoFit/>
          </a:bodyPr>
          <a:lstStyle/>
          <a:p>
            <a:pPr algn="ctr"/>
            <a:r>
              <a:rPr lang="en-CA" sz="2800" b="1" dirty="0">
                <a:solidFill>
                  <a:schemeClr val="bg1"/>
                </a:solidFill>
              </a:rPr>
              <a:t>Promoting the Program</a:t>
            </a:r>
          </a:p>
          <a:p>
            <a:pPr algn="ctr"/>
            <a:r>
              <a:rPr lang="en-CA" sz="2800" b="1" dirty="0">
                <a:solidFill>
                  <a:schemeClr val="bg1"/>
                </a:solidFill>
              </a:rPr>
              <a:t>Public Affairs and Community Engagement</a:t>
            </a:r>
          </a:p>
          <a:p>
            <a:pPr algn="ctr"/>
            <a:endParaRPr lang="en-CA" sz="4000" b="1" dirty="0"/>
          </a:p>
        </p:txBody>
      </p:sp>
      <p:sp>
        <p:nvSpPr>
          <p:cNvPr id="10" name="Rectangle 9"/>
          <p:cNvSpPr/>
          <p:nvPr/>
        </p:nvSpPr>
        <p:spPr>
          <a:xfrm>
            <a:off x="166255" y="1328094"/>
            <a:ext cx="5203886" cy="371803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CA" sz="1600" dirty="0">
                <a:solidFill>
                  <a:schemeClr val="tx1"/>
                </a:solidFill>
              </a:rPr>
              <a:t>Represent the Branch and Corps in public and organize the distribution to the public</a:t>
            </a:r>
          </a:p>
          <a:p>
            <a:pPr marL="285750" indent="-285750">
              <a:buFont typeface="Arial" panose="020B0604020202020204" pitchFamily="34" charset="0"/>
              <a:buChar char="•"/>
            </a:pPr>
            <a:endParaRPr lang="en-CA" sz="1600" dirty="0">
              <a:solidFill>
                <a:schemeClr val="tx1"/>
              </a:solidFill>
            </a:endParaRPr>
          </a:p>
          <a:p>
            <a:pPr marL="285750" indent="-285750">
              <a:buFont typeface="Arial" panose="020B0604020202020204" pitchFamily="34" charset="0"/>
              <a:buChar char="•"/>
            </a:pPr>
            <a:r>
              <a:rPr lang="en-CA" sz="1600" dirty="0">
                <a:solidFill>
                  <a:schemeClr val="tx1"/>
                </a:solidFill>
              </a:rPr>
              <a:t>Advertise and recruit volunteers, officers. and cadets </a:t>
            </a:r>
          </a:p>
          <a:p>
            <a:endParaRPr lang="en-CA" sz="1600" dirty="0">
              <a:solidFill>
                <a:schemeClr val="tx1"/>
              </a:solidFill>
            </a:endParaRPr>
          </a:p>
          <a:p>
            <a:pPr marL="285750" indent="-285750">
              <a:buFont typeface="Arial" panose="020B0604020202020204" pitchFamily="34" charset="0"/>
              <a:buChar char="•"/>
            </a:pPr>
            <a:r>
              <a:rPr lang="en-CA" sz="1600" dirty="0">
                <a:solidFill>
                  <a:schemeClr val="tx1"/>
                </a:solidFill>
              </a:rPr>
              <a:t>Communicate various events of importance to the media</a:t>
            </a:r>
          </a:p>
          <a:p>
            <a:pPr marL="285750" indent="-285750">
              <a:buFont typeface="Arial" panose="020B0604020202020204" pitchFamily="34" charset="0"/>
              <a:buChar char="•"/>
            </a:pPr>
            <a:endParaRPr lang="en-CA" sz="1600" dirty="0">
              <a:solidFill>
                <a:schemeClr val="tx1"/>
              </a:solidFill>
            </a:endParaRPr>
          </a:p>
          <a:p>
            <a:pPr marL="285750" indent="-285750">
              <a:buFont typeface="Arial" panose="020B0604020202020204" pitchFamily="34" charset="0"/>
              <a:buChar char="•"/>
            </a:pPr>
            <a:r>
              <a:rPr lang="en-CA" sz="1600" dirty="0">
                <a:solidFill>
                  <a:schemeClr val="tx1"/>
                </a:solidFill>
              </a:rPr>
              <a:t>Organize Corps participation in public events</a:t>
            </a:r>
          </a:p>
          <a:p>
            <a:pPr marL="285750" indent="-285750">
              <a:buFont typeface="Arial" panose="020B0604020202020204" pitchFamily="34" charset="0"/>
              <a:buChar char="•"/>
            </a:pPr>
            <a:endParaRPr lang="en-CA" sz="1600" dirty="0">
              <a:solidFill>
                <a:schemeClr val="tx1"/>
              </a:solidFill>
            </a:endParaRPr>
          </a:p>
          <a:p>
            <a:pPr marL="285750" indent="-285750">
              <a:buFont typeface="Arial" panose="020B0604020202020204" pitchFamily="34" charset="0"/>
              <a:buChar char="•"/>
            </a:pPr>
            <a:r>
              <a:rPr lang="en-CA" sz="1600" dirty="0">
                <a:solidFill>
                  <a:schemeClr val="tx1"/>
                </a:solidFill>
              </a:rPr>
              <a:t>Solicit parents to volunteer for events and activities</a:t>
            </a:r>
          </a:p>
          <a:p>
            <a:pPr marL="285750" indent="-285750">
              <a:buFont typeface="Arial" panose="020B0604020202020204" pitchFamily="34" charset="0"/>
              <a:buChar char="•"/>
            </a:pPr>
            <a:endParaRPr lang="en-CA" sz="1600" dirty="0">
              <a:solidFill>
                <a:schemeClr val="tx1"/>
              </a:solidFill>
            </a:endParaRPr>
          </a:p>
          <a:p>
            <a:pPr marL="285750" indent="-285750">
              <a:buFont typeface="Arial" panose="020B0604020202020204" pitchFamily="34" charset="0"/>
              <a:buChar char="•"/>
            </a:pPr>
            <a:r>
              <a:rPr lang="en-CA" sz="1600" dirty="0">
                <a:solidFill>
                  <a:schemeClr val="tx1"/>
                </a:solidFill>
              </a:rPr>
              <a:t>Utilize parents and volunteers to assist in advertising Corps activities</a:t>
            </a:r>
          </a:p>
        </p:txBody>
      </p:sp>
      <p:sp>
        <p:nvSpPr>
          <p:cNvPr id="12" name="Rectangle 11"/>
          <p:cNvSpPr/>
          <p:nvPr/>
        </p:nvSpPr>
        <p:spPr>
          <a:xfrm>
            <a:off x="7008502" y="1328094"/>
            <a:ext cx="5041035" cy="371803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CA" sz="1600" dirty="0">
                <a:solidFill>
                  <a:schemeClr val="tx1"/>
                </a:solidFill>
              </a:rPr>
              <a:t>Provide the Branch with information on training or activities for release to the media</a:t>
            </a:r>
          </a:p>
          <a:p>
            <a:pPr marL="285750" indent="-285750">
              <a:buFont typeface="Arial" panose="020B0604020202020204" pitchFamily="34" charset="0"/>
              <a:buChar char="•"/>
            </a:pPr>
            <a:endParaRPr lang="en-CA" sz="1600" dirty="0">
              <a:solidFill>
                <a:schemeClr val="tx1"/>
              </a:solidFill>
            </a:endParaRPr>
          </a:p>
          <a:p>
            <a:pPr marL="285750" indent="-285750">
              <a:buFont typeface="Arial" panose="020B0604020202020204" pitchFamily="34" charset="0"/>
              <a:buChar char="•"/>
            </a:pPr>
            <a:r>
              <a:rPr lang="en-CA" sz="1600" dirty="0">
                <a:solidFill>
                  <a:schemeClr val="tx1"/>
                </a:solidFill>
              </a:rPr>
              <a:t>Assist the Branch in recruiting volunteers, officers and cadets </a:t>
            </a:r>
          </a:p>
          <a:p>
            <a:pPr marL="285750" indent="-285750">
              <a:buFont typeface="Arial" panose="020B0604020202020204" pitchFamily="34" charset="0"/>
              <a:buChar char="•"/>
            </a:pPr>
            <a:endParaRPr lang="en-CA" sz="1600" dirty="0">
              <a:solidFill>
                <a:schemeClr val="tx1"/>
              </a:solidFill>
            </a:endParaRPr>
          </a:p>
          <a:p>
            <a:pPr marL="285750" indent="-285750">
              <a:buFont typeface="Arial" panose="020B0604020202020204" pitchFamily="34" charset="0"/>
              <a:buChar char="•"/>
            </a:pPr>
            <a:r>
              <a:rPr lang="en-CA" sz="1600" dirty="0">
                <a:solidFill>
                  <a:schemeClr val="tx1"/>
                </a:solidFill>
              </a:rPr>
              <a:t>Support the Branch in organizing cadets public appearances and be part of it with the Branch</a:t>
            </a:r>
          </a:p>
          <a:p>
            <a:pPr marL="285750" indent="-285750">
              <a:buFont typeface="Arial" panose="020B0604020202020204" pitchFamily="34" charset="0"/>
              <a:buChar char="•"/>
            </a:pPr>
            <a:endParaRPr lang="en-CA" sz="1600" dirty="0">
              <a:solidFill>
                <a:schemeClr val="tx1"/>
              </a:solidFill>
            </a:endParaRPr>
          </a:p>
          <a:p>
            <a:pPr marL="285750" indent="-285750">
              <a:buFont typeface="Arial" panose="020B0604020202020204" pitchFamily="34" charset="0"/>
              <a:buChar char="•"/>
            </a:pPr>
            <a:r>
              <a:rPr lang="en-CA" sz="1600" dirty="0">
                <a:solidFill>
                  <a:schemeClr val="tx1"/>
                </a:solidFill>
              </a:rPr>
              <a:t>Direct parents to Branch to volunteer  related with their expertise/competency</a:t>
            </a:r>
          </a:p>
          <a:p>
            <a:endParaRPr lang="en-CA" dirty="0">
              <a:solidFill>
                <a:schemeClr val="tx1"/>
              </a:solidFill>
            </a:endParaRPr>
          </a:p>
        </p:txBody>
      </p:sp>
      <p:sp>
        <p:nvSpPr>
          <p:cNvPr id="13" name="Left-Right Arrow 12"/>
          <p:cNvSpPr/>
          <p:nvPr/>
        </p:nvSpPr>
        <p:spPr>
          <a:xfrm>
            <a:off x="5370141" y="3074101"/>
            <a:ext cx="1475510" cy="46759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p:cNvSpPr txBox="1"/>
          <p:nvPr/>
        </p:nvSpPr>
        <p:spPr>
          <a:xfrm>
            <a:off x="3115315" y="804874"/>
            <a:ext cx="7543800" cy="523220"/>
          </a:xfrm>
          <a:prstGeom prst="rect">
            <a:avLst/>
          </a:prstGeom>
          <a:noFill/>
        </p:spPr>
        <p:txBody>
          <a:bodyPr wrap="square" rtlCol="0">
            <a:spAutoFit/>
          </a:bodyPr>
          <a:lstStyle/>
          <a:p>
            <a:r>
              <a:rPr lang="en-CA" sz="2800" b="1" dirty="0">
                <a:solidFill>
                  <a:schemeClr val="bg1"/>
                </a:solidFill>
              </a:rPr>
              <a:t>Branch                                      Commanding Officer                                               </a:t>
            </a:r>
          </a:p>
        </p:txBody>
      </p:sp>
    </p:spTree>
    <p:extLst>
      <p:ext uri="{BB962C8B-B14F-4D97-AF65-F5344CB8AC3E}">
        <p14:creationId xmlns:p14="http://schemas.microsoft.com/office/powerpoint/2010/main" val="2772884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96B5D-4C9C-448B-962F-7866DA988A61}"/>
              </a:ext>
            </a:extLst>
          </p:cNvPr>
          <p:cNvSpPr>
            <a:spLocks noGrp="1"/>
          </p:cNvSpPr>
          <p:nvPr>
            <p:ph type="title"/>
          </p:nvPr>
        </p:nvSpPr>
        <p:spPr/>
        <p:txBody>
          <a:bodyPr>
            <a:normAutofit/>
          </a:bodyPr>
          <a:lstStyle/>
          <a:p>
            <a:pPr algn="ctr"/>
            <a:r>
              <a:rPr lang="en-CA" sz="5400" b="1" dirty="0"/>
              <a:t>Questions?  </a:t>
            </a:r>
          </a:p>
        </p:txBody>
      </p:sp>
      <p:sp>
        <p:nvSpPr>
          <p:cNvPr id="3" name="Content Placeholder 2">
            <a:extLst>
              <a:ext uri="{FF2B5EF4-FFF2-40B4-BE49-F238E27FC236}">
                <a16:creationId xmlns:a16="http://schemas.microsoft.com/office/drawing/2014/main" id="{280535A0-1596-4548-BFFA-1944BB368044}"/>
              </a:ext>
            </a:extLst>
          </p:cNvPr>
          <p:cNvSpPr>
            <a:spLocks noGrp="1"/>
          </p:cNvSpPr>
          <p:nvPr>
            <p:ph idx="1"/>
          </p:nvPr>
        </p:nvSpPr>
        <p:spPr/>
        <p:txBody>
          <a:bodyPr/>
          <a:lstStyle/>
          <a:p>
            <a:r>
              <a:rPr lang="en-CA" dirty="0"/>
              <a:t>You may use the chat to post questions or use the “raise hand” function</a:t>
            </a:r>
          </a:p>
          <a:p>
            <a:r>
              <a:rPr lang="en-CA" dirty="0"/>
              <a:t>Please introduce yourself as you pose your question</a:t>
            </a:r>
          </a:p>
          <a:p>
            <a:r>
              <a:rPr lang="en-CA" dirty="0"/>
              <a:t>If we don’t have time for all of your questions, please send them by e mail and we will follow up with all participants to provide a response</a:t>
            </a:r>
          </a:p>
        </p:txBody>
      </p:sp>
    </p:spTree>
    <p:extLst>
      <p:ext uri="{BB962C8B-B14F-4D97-AF65-F5344CB8AC3E}">
        <p14:creationId xmlns:p14="http://schemas.microsoft.com/office/powerpoint/2010/main" val="2778406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0ADC0-D855-4D12-B81E-060B84A02B90}"/>
              </a:ext>
            </a:extLst>
          </p:cNvPr>
          <p:cNvSpPr>
            <a:spLocks noGrp="1"/>
          </p:cNvSpPr>
          <p:nvPr>
            <p:ph type="title"/>
          </p:nvPr>
        </p:nvSpPr>
        <p:spPr>
          <a:solidFill>
            <a:srgbClr val="142440"/>
          </a:solidFill>
        </p:spPr>
        <p:txBody>
          <a:bodyPr/>
          <a:lstStyle/>
          <a:p>
            <a:pPr algn="ctr"/>
            <a:r>
              <a:rPr lang="en-CA" altLang="en-US" b="1" dirty="0">
                <a:solidFill>
                  <a:schemeClr val="bg1"/>
                </a:solidFill>
              </a:rPr>
              <a:t>Branch Responsibilities for volunteers</a:t>
            </a:r>
            <a:endParaRPr lang="en-US" b="1" dirty="0">
              <a:solidFill>
                <a:schemeClr val="bg1"/>
              </a:solidFill>
            </a:endParaRPr>
          </a:p>
        </p:txBody>
      </p:sp>
      <p:sp>
        <p:nvSpPr>
          <p:cNvPr id="3" name="Content Placeholder 2">
            <a:extLst>
              <a:ext uri="{FF2B5EF4-FFF2-40B4-BE49-F238E27FC236}">
                <a16:creationId xmlns:a16="http://schemas.microsoft.com/office/drawing/2014/main" id="{3E8063B1-FB4D-4507-B993-821325A27B92}"/>
              </a:ext>
            </a:extLst>
          </p:cNvPr>
          <p:cNvSpPr>
            <a:spLocks noGrp="1"/>
          </p:cNvSpPr>
          <p:nvPr>
            <p:ph idx="1"/>
          </p:nvPr>
        </p:nvSpPr>
        <p:spPr>
          <a:xfrm>
            <a:off x="359764" y="1690689"/>
            <a:ext cx="11362544" cy="3162666"/>
          </a:xfrm>
        </p:spPr>
        <p:txBody>
          <a:bodyPr anchor="ctr">
            <a:normAutofit lnSpcReduction="10000"/>
          </a:bodyPr>
          <a:lstStyle/>
          <a:p>
            <a:endParaRPr lang="en-CA" altLang="en-US" sz="2000" dirty="0"/>
          </a:p>
          <a:p>
            <a:r>
              <a:rPr lang="en-CA" altLang="en-US" sz="2000" i="1" dirty="0"/>
              <a:t>Branch needs to advertise and recruit (with the assistance of the Commanding Officer) to encourage active participation by parents and volunteers to utilize their talents and experiences to the greatest benefit to the Corps and the program overall </a:t>
            </a:r>
          </a:p>
          <a:p>
            <a:r>
              <a:rPr lang="en-CA" altLang="en-US" sz="2000" i="1" dirty="0"/>
              <a:t>The Branch should always be communicating about opportunities to recruit new cadets and volunteers to become officers and CIs or Branch members</a:t>
            </a:r>
          </a:p>
          <a:p>
            <a:r>
              <a:rPr lang="en-CA" altLang="en-US" sz="2000" i="1" dirty="0"/>
              <a:t>Branch is responsible to ensure that all volunteers are properly screened and approved for participation and interaction with cadets </a:t>
            </a:r>
          </a:p>
          <a:p>
            <a:r>
              <a:rPr lang="en-CA" altLang="en-US" sz="2000" i="1" dirty="0"/>
              <a:t>The Branch should be proactive and work with the Commanding Officer to ensure that training and activities are beneficial to the cadet and respect the spirit of the program</a:t>
            </a:r>
          </a:p>
        </p:txBody>
      </p:sp>
    </p:spTree>
    <p:extLst>
      <p:ext uri="{BB962C8B-B14F-4D97-AF65-F5344CB8AC3E}">
        <p14:creationId xmlns:p14="http://schemas.microsoft.com/office/powerpoint/2010/main" val="4240668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0ADC0-D855-4D12-B81E-060B84A02B90}"/>
              </a:ext>
            </a:extLst>
          </p:cNvPr>
          <p:cNvSpPr>
            <a:spLocks noGrp="1"/>
          </p:cNvSpPr>
          <p:nvPr>
            <p:ph type="title"/>
          </p:nvPr>
        </p:nvSpPr>
        <p:spPr>
          <a:solidFill>
            <a:srgbClr val="142440"/>
          </a:solidFill>
        </p:spPr>
        <p:txBody>
          <a:bodyPr/>
          <a:lstStyle/>
          <a:p>
            <a:pPr algn="ctr"/>
            <a:r>
              <a:rPr lang="en-CA" altLang="en-US" b="1" dirty="0">
                <a:solidFill>
                  <a:schemeClr val="bg1"/>
                </a:solidFill>
              </a:rPr>
              <a:t>Commanding Officer Responsibilities for Volunteers </a:t>
            </a:r>
            <a:endParaRPr lang="en-US" b="1" dirty="0">
              <a:solidFill>
                <a:schemeClr val="bg1"/>
              </a:solidFill>
            </a:endParaRPr>
          </a:p>
        </p:txBody>
      </p:sp>
      <p:sp>
        <p:nvSpPr>
          <p:cNvPr id="3" name="Content Placeholder 2">
            <a:extLst>
              <a:ext uri="{FF2B5EF4-FFF2-40B4-BE49-F238E27FC236}">
                <a16:creationId xmlns:a16="http://schemas.microsoft.com/office/drawing/2014/main" id="{3E8063B1-FB4D-4507-B993-821325A27B92}"/>
              </a:ext>
            </a:extLst>
          </p:cNvPr>
          <p:cNvSpPr>
            <a:spLocks noGrp="1"/>
          </p:cNvSpPr>
          <p:nvPr>
            <p:ph idx="1"/>
          </p:nvPr>
        </p:nvSpPr>
        <p:spPr>
          <a:xfrm>
            <a:off x="838200" y="1690688"/>
            <a:ext cx="10383981" cy="3227675"/>
          </a:xfrm>
        </p:spPr>
        <p:txBody>
          <a:bodyPr anchor="ctr">
            <a:normAutofit fontScale="92500" lnSpcReduction="20000"/>
          </a:bodyPr>
          <a:lstStyle/>
          <a:p>
            <a:endParaRPr lang="en-CA" altLang="en-US" sz="2000" dirty="0"/>
          </a:p>
          <a:p>
            <a:r>
              <a:rPr lang="en-CA" altLang="en-US" sz="2000" i="1" dirty="0"/>
              <a:t>Commanding Officer must work with the Branch President on all personnel issues and ensure that all officers, CIs and volunteers working with cadets have the proper screening</a:t>
            </a:r>
          </a:p>
          <a:p>
            <a:endParaRPr lang="en-CA" altLang="en-US" sz="2000" i="1" dirty="0"/>
          </a:p>
          <a:p>
            <a:r>
              <a:rPr lang="en-CA" altLang="en-US" sz="2000" i="1" dirty="0"/>
              <a:t>Commanding officer is charged with setting staff positions and to maximize the efforts of the corps volunteers to facilitate the training</a:t>
            </a:r>
          </a:p>
          <a:p>
            <a:pPr marL="0" indent="0">
              <a:buNone/>
            </a:pPr>
            <a:r>
              <a:rPr lang="en-CA" altLang="en-US" sz="2000" i="1" dirty="0"/>
              <a:t> </a:t>
            </a:r>
          </a:p>
          <a:p>
            <a:r>
              <a:rPr lang="en-CA" altLang="en-US" sz="2000" i="1" dirty="0"/>
              <a:t>The Commanding Officer is responsible for ensuring that all administration related to officers and cadets is completed in an accurate and timely manner and forwarded to Branch President to be sent to Ontario Division (Division Commander or Division President through the Division Office)  for approval</a:t>
            </a:r>
          </a:p>
        </p:txBody>
      </p:sp>
    </p:spTree>
    <p:extLst>
      <p:ext uri="{BB962C8B-B14F-4D97-AF65-F5344CB8AC3E}">
        <p14:creationId xmlns:p14="http://schemas.microsoft.com/office/powerpoint/2010/main" val="3202999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99545" y="148636"/>
            <a:ext cx="11592910" cy="1325563"/>
          </a:xfrm>
        </p:spPr>
        <p:txBody>
          <a:bodyPr vert="horz" lIns="91440" tIns="45720" rIns="81279" bIns="45720" rtlCol="0" anchor="ctr">
            <a:normAutofit/>
          </a:bodyPr>
          <a:lstStyle/>
          <a:p>
            <a:pPr algn="ctr">
              <a:lnSpc>
                <a:spcPct val="107000"/>
              </a:lnSpc>
              <a:spcAft>
                <a:spcPts val="800"/>
              </a:spcAft>
            </a:pPr>
            <a:r>
              <a:rPr lang="en-CA" sz="2800"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a:t>
            </a:r>
            <a:br>
              <a:rPr lang="en-CA" sz="2800"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br>
            <a:endParaRPr lang="en-US" altLang="en-US" dirty="0"/>
          </a:p>
        </p:txBody>
      </p:sp>
      <p:sp>
        <p:nvSpPr>
          <p:cNvPr id="9" name="TextBox 8"/>
          <p:cNvSpPr txBox="1"/>
          <p:nvPr/>
        </p:nvSpPr>
        <p:spPr>
          <a:xfrm>
            <a:off x="299544" y="0"/>
            <a:ext cx="11892455" cy="1323439"/>
          </a:xfrm>
          <a:prstGeom prst="rect">
            <a:avLst/>
          </a:prstGeom>
          <a:solidFill>
            <a:srgbClr val="002060"/>
          </a:solidFill>
        </p:spPr>
        <p:txBody>
          <a:bodyPr wrap="square" rtlCol="0">
            <a:spAutoFit/>
          </a:bodyPr>
          <a:lstStyle/>
          <a:p>
            <a:pPr algn="ctr"/>
            <a:r>
              <a:rPr lang="en-CA" sz="4000" b="1" dirty="0">
                <a:solidFill>
                  <a:schemeClr val="bg1"/>
                </a:solidFill>
              </a:rPr>
              <a:t>Hosting</a:t>
            </a:r>
          </a:p>
          <a:p>
            <a:pPr algn="ctr"/>
            <a:endParaRPr lang="en-CA" sz="4000" b="1" dirty="0"/>
          </a:p>
        </p:txBody>
      </p:sp>
      <p:sp>
        <p:nvSpPr>
          <p:cNvPr id="10" name="Rectangle 9"/>
          <p:cNvSpPr/>
          <p:nvPr/>
        </p:nvSpPr>
        <p:spPr>
          <a:xfrm>
            <a:off x="1688805" y="1285901"/>
            <a:ext cx="3314700" cy="419176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CA" sz="1600" dirty="0">
                <a:solidFill>
                  <a:schemeClr val="tx1"/>
                </a:solidFill>
              </a:rPr>
              <a:t>Establish and foster relationships with key dignitaries and local community leaders</a:t>
            </a:r>
          </a:p>
          <a:p>
            <a:pPr marL="285750" indent="-285750">
              <a:buFont typeface="Arial" panose="020B0604020202020204" pitchFamily="34" charset="0"/>
              <a:buChar char="•"/>
            </a:pPr>
            <a:endParaRPr lang="en-CA" sz="1600" dirty="0">
              <a:solidFill>
                <a:schemeClr val="tx1"/>
              </a:solidFill>
            </a:endParaRPr>
          </a:p>
          <a:p>
            <a:pPr marL="285750" indent="-285750">
              <a:buFont typeface="Arial" panose="020B0604020202020204" pitchFamily="34" charset="0"/>
              <a:buChar char="•"/>
            </a:pPr>
            <a:r>
              <a:rPr lang="en-CA" sz="1600" dirty="0">
                <a:solidFill>
                  <a:schemeClr val="tx1"/>
                </a:solidFill>
              </a:rPr>
              <a:t>Invite local leaders and dignitaries to special ceremonies or events, welcome them, present them to Corps staff Highlight their presence as appropriate</a:t>
            </a:r>
          </a:p>
          <a:p>
            <a:pPr marL="285750" indent="-285750">
              <a:buFont typeface="Arial" panose="020B0604020202020204" pitchFamily="34" charset="0"/>
              <a:buChar char="•"/>
            </a:pPr>
            <a:endParaRPr lang="en-CA" sz="1600" dirty="0">
              <a:solidFill>
                <a:schemeClr val="tx1"/>
              </a:solidFill>
            </a:endParaRPr>
          </a:p>
          <a:p>
            <a:pPr marL="285750" indent="-285750">
              <a:buFont typeface="Arial" panose="020B0604020202020204" pitchFamily="34" charset="0"/>
              <a:buChar char="•"/>
            </a:pPr>
            <a:r>
              <a:rPr lang="en-CA" sz="1600" dirty="0">
                <a:solidFill>
                  <a:schemeClr val="tx1"/>
                </a:solidFill>
              </a:rPr>
              <a:t>Promote opportunities to recognize and thank benefactors</a:t>
            </a:r>
          </a:p>
          <a:p>
            <a:pPr marL="285750" indent="-285750">
              <a:buFont typeface="Arial" panose="020B0604020202020204" pitchFamily="34" charset="0"/>
              <a:buChar char="•"/>
            </a:pPr>
            <a:endParaRPr lang="en-CA" sz="1600" dirty="0">
              <a:solidFill>
                <a:schemeClr val="tx1"/>
              </a:solidFill>
            </a:endParaRPr>
          </a:p>
          <a:p>
            <a:pPr marL="285750" indent="-285750">
              <a:buFont typeface="Arial" panose="020B0604020202020204" pitchFamily="34" charset="0"/>
              <a:buChar char="•"/>
            </a:pPr>
            <a:r>
              <a:rPr lang="en-CA" sz="1600" dirty="0">
                <a:solidFill>
                  <a:schemeClr val="tx1"/>
                </a:solidFill>
              </a:rPr>
              <a:t>Represent the Corps by attending meetings and other activities in the community </a:t>
            </a:r>
          </a:p>
          <a:p>
            <a:endParaRPr lang="en-CA" dirty="0">
              <a:solidFill>
                <a:schemeClr val="tx1"/>
              </a:solidFill>
            </a:endParaRPr>
          </a:p>
        </p:txBody>
      </p:sp>
      <p:sp>
        <p:nvSpPr>
          <p:cNvPr id="12" name="Rectangle 11"/>
          <p:cNvSpPr/>
          <p:nvPr/>
        </p:nvSpPr>
        <p:spPr>
          <a:xfrm>
            <a:off x="6710237" y="1323439"/>
            <a:ext cx="3767846" cy="4191768"/>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CA" sz="1600" dirty="0">
                <a:solidFill>
                  <a:schemeClr val="tx1"/>
                </a:solidFill>
              </a:rPr>
              <a:t>Support Branch to foster good relationships with local community by attending meetings and facilitating access to the Corps by invitation</a:t>
            </a:r>
          </a:p>
          <a:p>
            <a:pPr marL="285750" indent="-285750">
              <a:buFont typeface="Arial" panose="020B0604020202020204" pitchFamily="34" charset="0"/>
              <a:buChar char="•"/>
            </a:pPr>
            <a:endParaRPr lang="en-CA" sz="1600" dirty="0">
              <a:solidFill>
                <a:schemeClr val="tx1"/>
              </a:solidFill>
            </a:endParaRPr>
          </a:p>
          <a:p>
            <a:pPr marL="285750" indent="-285750">
              <a:buFont typeface="Arial" panose="020B0604020202020204" pitchFamily="34" charset="0"/>
              <a:buChar char="•"/>
            </a:pPr>
            <a:r>
              <a:rPr lang="en-CA" sz="1600" dirty="0">
                <a:solidFill>
                  <a:schemeClr val="tx1"/>
                </a:solidFill>
              </a:rPr>
              <a:t>Ensure  invited dignitaries are welcomed and receive the due respect</a:t>
            </a:r>
          </a:p>
          <a:p>
            <a:pPr marL="285750" indent="-285750">
              <a:buFont typeface="Arial" panose="020B0604020202020204" pitchFamily="34" charset="0"/>
              <a:buChar char="•"/>
            </a:pPr>
            <a:endParaRPr lang="en-CA" sz="1600" dirty="0">
              <a:solidFill>
                <a:schemeClr val="tx1"/>
              </a:solidFill>
            </a:endParaRPr>
          </a:p>
          <a:p>
            <a:pPr marL="285750" indent="-285750">
              <a:buFont typeface="Arial" panose="020B0604020202020204" pitchFamily="34" charset="0"/>
              <a:buChar char="•"/>
            </a:pPr>
            <a:r>
              <a:rPr lang="en-CA" sz="1600" dirty="0">
                <a:solidFill>
                  <a:schemeClr val="tx1"/>
                </a:solidFill>
              </a:rPr>
              <a:t>Work closely with Branch to promote these opportunities and assist with drafting letters of appreciation</a:t>
            </a:r>
          </a:p>
          <a:p>
            <a:pPr marL="285750" indent="-285750">
              <a:buFont typeface="Arial" panose="020B0604020202020204" pitchFamily="34" charset="0"/>
              <a:buChar char="•"/>
            </a:pPr>
            <a:endParaRPr lang="en-CA" sz="1600" dirty="0">
              <a:solidFill>
                <a:schemeClr val="tx1"/>
              </a:solidFill>
            </a:endParaRPr>
          </a:p>
          <a:p>
            <a:pPr marL="285750" indent="-285750">
              <a:buFont typeface="Arial" panose="020B0604020202020204" pitchFamily="34" charset="0"/>
              <a:buChar char="•"/>
            </a:pPr>
            <a:r>
              <a:rPr lang="en-CA" sz="1600" dirty="0">
                <a:solidFill>
                  <a:schemeClr val="tx1"/>
                </a:solidFill>
              </a:rPr>
              <a:t>Be available at the meetings held by the Branch, in uniform as required.  Note that the CO may attend </a:t>
            </a:r>
            <a:r>
              <a:rPr lang="en-CA" altLang="en-US" sz="1600" dirty="0">
                <a:solidFill>
                  <a:schemeClr val="tx1"/>
                </a:solidFill>
              </a:rPr>
              <a:t>as an invited guest but has no vote at these meetings</a:t>
            </a:r>
            <a:endParaRPr lang="en-CA" sz="1600" dirty="0">
              <a:solidFill>
                <a:schemeClr val="tx1"/>
              </a:solidFill>
            </a:endParaRPr>
          </a:p>
        </p:txBody>
      </p:sp>
      <p:sp>
        <p:nvSpPr>
          <p:cNvPr id="13" name="Left-Right Arrow 12"/>
          <p:cNvSpPr/>
          <p:nvPr/>
        </p:nvSpPr>
        <p:spPr>
          <a:xfrm>
            <a:off x="5281447" y="2818052"/>
            <a:ext cx="1312815" cy="46759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p:cNvSpPr txBox="1"/>
          <p:nvPr/>
        </p:nvSpPr>
        <p:spPr>
          <a:xfrm>
            <a:off x="2638793" y="549807"/>
            <a:ext cx="7543800" cy="523220"/>
          </a:xfrm>
          <a:prstGeom prst="rect">
            <a:avLst/>
          </a:prstGeom>
          <a:noFill/>
        </p:spPr>
        <p:txBody>
          <a:bodyPr wrap="square" rtlCol="0">
            <a:spAutoFit/>
          </a:bodyPr>
          <a:lstStyle/>
          <a:p>
            <a:r>
              <a:rPr lang="en-CA" sz="2800" b="1" dirty="0">
                <a:solidFill>
                  <a:schemeClr val="bg1"/>
                </a:solidFill>
              </a:rPr>
              <a:t>Branch                                      Commanding Officer                                               </a:t>
            </a:r>
          </a:p>
        </p:txBody>
      </p:sp>
    </p:spTree>
    <p:extLst>
      <p:ext uri="{BB962C8B-B14F-4D97-AF65-F5344CB8AC3E}">
        <p14:creationId xmlns:p14="http://schemas.microsoft.com/office/powerpoint/2010/main" val="2869148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3684-2D9E-4376-89F7-E3F246FFABEC}"/>
              </a:ext>
            </a:extLst>
          </p:cNvPr>
          <p:cNvSpPr>
            <a:spLocks noGrp="1"/>
          </p:cNvSpPr>
          <p:nvPr>
            <p:ph type="title"/>
          </p:nvPr>
        </p:nvSpPr>
        <p:spPr>
          <a:xfrm>
            <a:off x="838200" y="78365"/>
            <a:ext cx="10515600" cy="1325563"/>
          </a:xfrm>
          <a:solidFill>
            <a:srgbClr val="002060"/>
          </a:solidFill>
        </p:spPr>
        <p:txBody>
          <a:bodyPr/>
          <a:lstStyle/>
          <a:p>
            <a:r>
              <a:rPr lang="en-CA" b="1" dirty="0">
                <a:solidFill>
                  <a:schemeClr val="bg1"/>
                </a:solidFill>
              </a:rPr>
              <a:t>Assessment of Cadets (Branch President roles)</a:t>
            </a:r>
          </a:p>
        </p:txBody>
      </p:sp>
      <p:sp>
        <p:nvSpPr>
          <p:cNvPr id="3" name="Content Placeholder 2">
            <a:extLst>
              <a:ext uri="{FF2B5EF4-FFF2-40B4-BE49-F238E27FC236}">
                <a16:creationId xmlns:a16="http://schemas.microsoft.com/office/drawing/2014/main" id="{87A06DD2-4326-4B73-BB2E-F6CB1129172D}"/>
              </a:ext>
            </a:extLst>
          </p:cNvPr>
          <p:cNvSpPr>
            <a:spLocks noGrp="1"/>
          </p:cNvSpPr>
          <p:nvPr>
            <p:ph idx="1"/>
          </p:nvPr>
        </p:nvSpPr>
        <p:spPr>
          <a:xfrm>
            <a:off x="838200" y="1403928"/>
            <a:ext cx="10515600" cy="4274272"/>
          </a:xfrm>
        </p:spPr>
        <p:txBody>
          <a:bodyPr/>
          <a:lstStyle/>
          <a:p>
            <a:r>
              <a:rPr lang="en-CA" dirty="0"/>
              <a:t>Learn and support the process recommended by the CO </a:t>
            </a:r>
          </a:p>
          <a:p>
            <a:r>
              <a:rPr lang="en-CA" dirty="0"/>
              <a:t>Discuss importance of merit awards</a:t>
            </a:r>
          </a:p>
          <a:p>
            <a:r>
              <a:rPr lang="en-CA" dirty="0"/>
              <a:t>Be aware of how the NLCC will promote cadets and provide feedback</a:t>
            </a:r>
          </a:p>
          <a:p>
            <a:pPr marL="0" indent="0">
              <a:buNone/>
            </a:pPr>
            <a:r>
              <a:rPr lang="en-CA" dirty="0"/>
              <a:t>   to the NLCC CO</a:t>
            </a:r>
          </a:p>
          <a:p>
            <a:r>
              <a:rPr lang="en-CA" dirty="0"/>
              <a:t> The NLCC CO will be responsible for promotions</a:t>
            </a:r>
          </a:p>
          <a:p>
            <a:r>
              <a:rPr lang="en-CA" dirty="0"/>
              <a:t>Attend the award selection board with the CO and attend award ceremonies</a:t>
            </a:r>
          </a:p>
          <a:p>
            <a:endParaRPr lang="en-CA" dirty="0"/>
          </a:p>
          <a:p>
            <a:endParaRPr lang="en-CA" dirty="0"/>
          </a:p>
        </p:txBody>
      </p:sp>
    </p:spTree>
    <p:extLst>
      <p:ext uri="{BB962C8B-B14F-4D97-AF65-F5344CB8AC3E}">
        <p14:creationId xmlns:p14="http://schemas.microsoft.com/office/powerpoint/2010/main" val="2316994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BF5CC-C47C-4103-95A1-7640B48A9772}"/>
              </a:ext>
            </a:extLst>
          </p:cNvPr>
          <p:cNvSpPr>
            <a:spLocks noGrp="1"/>
          </p:cNvSpPr>
          <p:nvPr>
            <p:ph type="title"/>
          </p:nvPr>
        </p:nvSpPr>
        <p:spPr>
          <a:xfrm>
            <a:off x="838200" y="152402"/>
            <a:ext cx="10515600" cy="708428"/>
          </a:xfrm>
          <a:solidFill>
            <a:srgbClr val="002060"/>
          </a:solidFill>
        </p:spPr>
        <p:txBody>
          <a:bodyPr/>
          <a:lstStyle/>
          <a:p>
            <a:r>
              <a:rPr lang="en-CA" b="1" dirty="0">
                <a:solidFill>
                  <a:schemeClr val="bg1"/>
                </a:solidFill>
              </a:rPr>
              <a:t>Assessment of Cadets (NLCC CO roles)</a:t>
            </a:r>
          </a:p>
        </p:txBody>
      </p:sp>
      <p:sp>
        <p:nvSpPr>
          <p:cNvPr id="3" name="Content Placeholder 2">
            <a:extLst>
              <a:ext uri="{FF2B5EF4-FFF2-40B4-BE49-F238E27FC236}">
                <a16:creationId xmlns:a16="http://schemas.microsoft.com/office/drawing/2014/main" id="{3D497603-DE4A-4F68-AD16-F41983822109}"/>
              </a:ext>
            </a:extLst>
          </p:cNvPr>
          <p:cNvSpPr>
            <a:spLocks noGrp="1"/>
          </p:cNvSpPr>
          <p:nvPr>
            <p:ph idx="1"/>
          </p:nvPr>
        </p:nvSpPr>
        <p:spPr>
          <a:xfrm>
            <a:off x="374072" y="860829"/>
            <a:ext cx="11443855" cy="4886643"/>
          </a:xfrm>
        </p:spPr>
        <p:txBody>
          <a:bodyPr/>
          <a:lstStyle/>
          <a:p>
            <a:r>
              <a:rPr lang="en-CA" dirty="0"/>
              <a:t>Review and consult with Corps staff on how to assess the NL Cadets</a:t>
            </a:r>
          </a:p>
          <a:p>
            <a:r>
              <a:rPr lang="en-CA" dirty="0"/>
              <a:t>Provide the Branch with the method in which this will be done</a:t>
            </a:r>
          </a:p>
          <a:p>
            <a:r>
              <a:rPr lang="en-CA" dirty="0"/>
              <a:t>Account for academic results obtained for each cadet</a:t>
            </a:r>
          </a:p>
          <a:p>
            <a:r>
              <a:rPr lang="en-CA" dirty="0"/>
              <a:t>Announce to Branch and Cadets at the beginning of the training season how the process will be done </a:t>
            </a:r>
          </a:p>
          <a:p>
            <a:r>
              <a:rPr lang="en-CA" dirty="0"/>
              <a:t>Maintain the standard of criteria used to award promotions and gather comments from the Branch .</a:t>
            </a:r>
          </a:p>
          <a:p>
            <a:r>
              <a:rPr lang="en-CA" dirty="0"/>
              <a:t>Invite Branch Liaison and/or Branch President to attend Selection and Promotion Boards </a:t>
            </a:r>
          </a:p>
          <a:p>
            <a:r>
              <a:rPr lang="en-CA" dirty="0"/>
              <a:t>Provide the Branch with names and information on Cadets promoted</a:t>
            </a:r>
          </a:p>
        </p:txBody>
      </p:sp>
    </p:spTree>
    <p:extLst>
      <p:ext uri="{BB962C8B-B14F-4D97-AF65-F5344CB8AC3E}">
        <p14:creationId xmlns:p14="http://schemas.microsoft.com/office/powerpoint/2010/main" val="1679462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620B1-71C2-4110-97CC-CA2C8A84B76C}"/>
              </a:ext>
            </a:extLst>
          </p:cNvPr>
          <p:cNvSpPr>
            <a:spLocks noGrp="1"/>
          </p:cNvSpPr>
          <p:nvPr>
            <p:ph type="title"/>
          </p:nvPr>
        </p:nvSpPr>
        <p:spPr>
          <a:xfrm>
            <a:off x="838200" y="365126"/>
            <a:ext cx="10515600" cy="1106488"/>
          </a:xfrm>
          <a:solidFill>
            <a:srgbClr val="002060"/>
          </a:solidFill>
        </p:spPr>
        <p:txBody>
          <a:bodyPr/>
          <a:lstStyle/>
          <a:p>
            <a:r>
              <a:rPr lang="en-CA" dirty="0"/>
              <a:t> </a:t>
            </a:r>
            <a:r>
              <a:rPr lang="en-CA" b="1" dirty="0">
                <a:solidFill>
                  <a:schemeClr val="bg1"/>
                </a:solidFill>
              </a:rPr>
              <a:t>Honours and Awards (Branch President roles)</a:t>
            </a:r>
          </a:p>
        </p:txBody>
      </p:sp>
      <p:sp>
        <p:nvSpPr>
          <p:cNvPr id="3" name="Content Placeholder 2">
            <a:extLst>
              <a:ext uri="{FF2B5EF4-FFF2-40B4-BE49-F238E27FC236}">
                <a16:creationId xmlns:a16="http://schemas.microsoft.com/office/drawing/2014/main" id="{D1D03B0A-6D5C-43F0-B4E7-2B40459E8BDB}"/>
              </a:ext>
            </a:extLst>
          </p:cNvPr>
          <p:cNvSpPr>
            <a:spLocks noGrp="1"/>
          </p:cNvSpPr>
          <p:nvPr>
            <p:ph idx="1"/>
          </p:nvPr>
        </p:nvSpPr>
        <p:spPr>
          <a:xfrm>
            <a:off x="838200" y="1471613"/>
            <a:ext cx="10515600" cy="4705350"/>
          </a:xfrm>
        </p:spPr>
        <p:txBody>
          <a:bodyPr/>
          <a:lstStyle/>
          <a:p>
            <a:r>
              <a:rPr lang="en-CA" dirty="0"/>
              <a:t>Learn the process</a:t>
            </a:r>
          </a:p>
          <a:p>
            <a:r>
              <a:rPr lang="en-CA" dirty="0"/>
              <a:t>Ensure the process of choosing the candidates and the order of priority is fair to the cadets</a:t>
            </a:r>
          </a:p>
          <a:p>
            <a:r>
              <a:rPr lang="en-CA" dirty="0"/>
              <a:t>Provide comments to the CO about the candidates</a:t>
            </a:r>
          </a:p>
          <a:p>
            <a:r>
              <a:rPr lang="en-CA" dirty="0"/>
              <a:t>The CO will select and provide the candidates to the Branch </a:t>
            </a:r>
          </a:p>
          <a:p>
            <a:r>
              <a:rPr lang="en-CA" dirty="0"/>
              <a:t>Ensure applications are filled out properly with all supporting documents</a:t>
            </a:r>
          </a:p>
          <a:p>
            <a:r>
              <a:rPr lang="en-CA" dirty="0"/>
              <a:t>Ensure recognition of Cadets, Officers , Cis and Volunteers</a:t>
            </a:r>
          </a:p>
        </p:txBody>
      </p:sp>
    </p:spTree>
    <p:extLst>
      <p:ext uri="{BB962C8B-B14F-4D97-AF65-F5344CB8AC3E}">
        <p14:creationId xmlns:p14="http://schemas.microsoft.com/office/powerpoint/2010/main" val="538329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39D32-B772-4D1D-9386-9E4E0452592B}"/>
              </a:ext>
            </a:extLst>
          </p:cNvPr>
          <p:cNvSpPr>
            <a:spLocks noGrp="1"/>
          </p:cNvSpPr>
          <p:nvPr>
            <p:ph type="title"/>
          </p:nvPr>
        </p:nvSpPr>
        <p:spPr>
          <a:xfrm>
            <a:off x="838200" y="117475"/>
            <a:ext cx="10515600" cy="1325563"/>
          </a:xfrm>
          <a:solidFill>
            <a:srgbClr val="002060"/>
          </a:solidFill>
        </p:spPr>
        <p:txBody>
          <a:bodyPr/>
          <a:lstStyle/>
          <a:p>
            <a:r>
              <a:rPr lang="en-CA" b="1" dirty="0">
                <a:solidFill>
                  <a:schemeClr val="bg1"/>
                </a:solidFill>
              </a:rPr>
              <a:t>Honours and Awards (Commanding Officer roles)</a:t>
            </a:r>
          </a:p>
        </p:txBody>
      </p:sp>
      <p:sp>
        <p:nvSpPr>
          <p:cNvPr id="3" name="Content Placeholder 2">
            <a:extLst>
              <a:ext uri="{FF2B5EF4-FFF2-40B4-BE49-F238E27FC236}">
                <a16:creationId xmlns:a16="http://schemas.microsoft.com/office/drawing/2014/main" id="{2B5D2577-EDE9-4DB5-8DA9-D2F4A78A0E87}"/>
              </a:ext>
            </a:extLst>
          </p:cNvPr>
          <p:cNvSpPr>
            <a:spLocks noGrp="1"/>
          </p:cNvSpPr>
          <p:nvPr>
            <p:ph idx="1"/>
          </p:nvPr>
        </p:nvSpPr>
        <p:spPr>
          <a:xfrm>
            <a:off x="838200" y="1443038"/>
            <a:ext cx="10515600" cy="4733925"/>
          </a:xfrm>
        </p:spPr>
        <p:txBody>
          <a:bodyPr/>
          <a:lstStyle/>
          <a:p>
            <a:r>
              <a:rPr lang="en-CA" b="1" dirty="0"/>
              <a:t>Follow all instructions issued by the Navy League of Canada and the Division Commander ensuring eligibility of candidates, compliance with process of nominations</a:t>
            </a:r>
          </a:p>
          <a:p>
            <a:r>
              <a:rPr lang="en-CA" dirty="0"/>
              <a:t>Provide the Branch with the way in which the candidates will be assessed and chosen</a:t>
            </a:r>
          </a:p>
          <a:p>
            <a:r>
              <a:rPr lang="en-CA" dirty="0"/>
              <a:t>Provide the Branch with parent contact information ,cadet records in support or the awards and recommendations of the awards</a:t>
            </a:r>
          </a:p>
          <a:p>
            <a:r>
              <a:rPr lang="en-CA" dirty="0"/>
              <a:t>Provide the Branch President with complete documentation</a:t>
            </a:r>
          </a:p>
          <a:p>
            <a:pPr marL="0" indent="0">
              <a:buNone/>
            </a:pPr>
            <a:r>
              <a:rPr lang="en-CA" dirty="0"/>
              <a:t>   letters of support and written recommendation for each applicant</a:t>
            </a:r>
          </a:p>
        </p:txBody>
      </p:sp>
    </p:spTree>
    <p:extLst>
      <p:ext uri="{BB962C8B-B14F-4D97-AF65-F5344CB8AC3E}">
        <p14:creationId xmlns:p14="http://schemas.microsoft.com/office/powerpoint/2010/main" val="1953053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99545" y="148636"/>
            <a:ext cx="11592910" cy="1325563"/>
          </a:xfrm>
        </p:spPr>
        <p:txBody>
          <a:bodyPr vert="horz" lIns="91440" tIns="45720" rIns="81279" bIns="45720" rtlCol="0" anchor="ctr">
            <a:normAutofit fontScale="90000"/>
          </a:bodyPr>
          <a:lstStyle/>
          <a:p>
            <a:pPr algn="ctr">
              <a:lnSpc>
                <a:spcPct val="107000"/>
              </a:lnSpc>
              <a:spcAft>
                <a:spcPts val="800"/>
              </a:spcAft>
            </a:pPr>
            <a:br>
              <a:rPr lang="en-GB" sz="3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CA" sz="2800"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br>
            <a:endParaRPr lang="en-US" altLang="en-US" dirty="0"/>
          </a:p>
        </p:txBody>
      </p:sp>
      <p:sp>
        <p:nvSpPr>
          <p:cNvPr id="8" name="Content Placeholder 7"/>
          <p:cNvSpPr>
            <a:spLocks noGrp="1"/>
          </p:cNvSpPr>
          <p:nvPr>
            <p:ph idx="1"/>
          </p:nvPr>
        </p:nvSpPr>
        <p:spPr>
          <a:xfrm>
            <a:off x="299545" y="927581"/>
            <a:ext cx="11592910" cy="5002838"/>
          </a:xfrm>
        </p:spPr>
        <p:txBody>
          <a:bodyPr>
            <a:normAutofit/>
          </a:bodyPr>
          <a:lstStyle/>
          <a:p>
            <a:pPr>
              <a:buNone/>
            </a:pPr>
            <a:r>
              <a:rPr lang="en-CA" b="1" dirty="0"/>
              <a:t> </a:t>
            </a:r>
            <a:r>
              <a:rPr lang="en-CA" sz="2400" b="1" dirty="0"/>
              <a:t>Always start with lowest level as possible  and begin with an Informal Process:</a:t>
            </a:r>
          </a:p>
          <a:p>
            <a:r>
              <a:rPr lang="en-CA" sz="2400" b="1" i="1" dirty="0"/>
              <a:t> </a:t>
            </a:r>
            <a:r>
              <a:rPr lang="en-CA" sz="2400" i="1" dirty="0"/>
              <a:t>Need to identify and work to resolve the underlying causes of conflict</a:t>
            </a:r>
          </a:p>
          <a:p>
            <a:r>
              <a:rPr lang="en-CA" sz="2400" i="1" dirty="0"/>
              <a:t>Resolution must be flexible and effective </a:t>
            </a:r>
          </a:p>
          <a:p>
            <a:r>
              <a:rPr lang="en-CA" sz="2400" i="1" dirty="0"/>
              <a:t>Allows for those involved to create their own durable solutions that will foster the continuation or restoral of good working relationships</a:t>
            </a:r>
          </a:p>
          <a:p>
            <a:r>
              <a:rPr lang="en-CA" sz="2400" i="1" dirty="0"/>
              <a:t>If unable to resolve informally at the local level or concerns are with the President and/or CO, elevate through respective chains of command but do not blindside your partners – be transparent! </a:t>
            </a:r>
          </a:p>
          <a:p>
            <a:r>
              <a:rPr lang="en-CA" sz="2400" i="1" dirty="0"/>
              <a:t>Both parties expected to make every effort to act in spirit of cooperation to resolve issues and come to a solution</a:t>
            </a:r>
          </a:p>
          <a:p>
            <a:r>
              <a:rPr lang="en-CA" sz="2400" i="1" dirty="0"/>
              <a:t>Always respect privacy and maintain confidentiality and do not involve or engage cadets </a:t>
            </a:r>
          </a:p>
          <a:p>
            <a:pPr marL="0" indent="0">
              <a:buNone/>
            </a:pPr>
            <a:endParaRPr lang="en-CA" i="1" dirty="0"/>
          </a:p>
          <a:p>
            <a:endParaRPr lang="en-CA" i="1" dirty="0"/>
          </a:p>
        </p:txBody>
      </p:sp>
      <p:sp>
        <p:nvSpPr>
          <p:cNvPr id="9" name="TextBox 8"/>
          <p:cNvSpPr txBox="1"/>
          <p:nvPr/>
        </p:nvSpPr>
        <p:spPr>
          <a:xfrm>
            <a:off x="1565620" y="0"/>
            <a:ext cx="8759536" cy="830997"/>
          </a:xfrm>
          <a:prstGeom prst="rect">
            <a:avLst/>
          </a:prstGeom>
          <a:solidFill>
            <a:srgbClr val="002060"/>
          </a:solidFill>
        </p:spPr>
        <p:txBody>
          <a:bodyPr wrap="square" rtlCol="0">
            <a:spAutoFit/>
          </a:bodyPr>
          <a:lstStyle/>
          <a:p>
            <a:pPr algn="ctr"/>
            <a:r>
              <a:rPr lang="en-CA" sz="3600" b="1" dirty="0"/>
              <a:t>      </a:t>
            </a:r>
            <a:r>
              <a:rPr lang="en-CA" sz="4800" b="1" dirty="0">
                <a:solidFill>
                  <a:schemeClr val="bg1"/>
                </a:solidFill>
              </a:rPr>
              <a:t>Conflict Resolution</a:t>
            </a:r>
          </a:p>
        </p:txBody>
      </p:sp>
    </p:spTree>
    <p:extLst>
      <p:ext uri="{BB962C8B-B14F-4D97-AF65-F5344CB8AC3E}">
        <p14:creationId xmlns:p14="http://schemas.microsoft.com/office/powerpoint/2010/main" val="1982157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99545" y="148636"/>
            <a:ext cx="11592910" cy="1325563"/>
          </a:xfrm>
        </p:spPr>
        <p:txBody>
          <a:bodyPr vert="horz" lIns="91440" tIns="45720" rIns="81279" bIns="45720" rtlCol="0" anchor="ctr">
            <a:normAutofit fontScale="90000"/>
          </a:bodyPr>
          <a:lstStyle/>
          <a:p>
            <a:pPr algn="ctr">
              <a:lnSpc>
                <a:spcPct val="107000"/>
              </a:lnSpc>
              <a:spcAft>
                <a:spcPts val="800"/>
              </a:spcAft>
            </a:pPr>
            <a:br>
              <a:rPr lang="en-GB" sz="3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CA" sz="2800"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br>
            <a:endParaRPr lang="en-US" altLang="en-US" dirty="0"/>
          </a:p>
        </p:txBody>
      </p:sp>
      <p:sp>
        <p:nvSpPr>
          <p:cNvPr id="8" name="Content Placeholder 7"/>
          <p:cNvSpPr>
            <a:spLocks noGrp="1"/>
          </p:cNvSpPr>
          <p:nvPr>
            <p:ph idx="1"/>
          </p:nvPr>
        </p:nvSpPr>
        <p:spPr>
          <a:xfrm>
            <a:off x="494675" y="989950"/>
            <a:ext cx="11397780" cy="4878099"/>
          </a:xfrm>
        </p:spPr>
        <p:txBody>
          <a:bodyPr>
            <a:normAutofit fontScale="62500" lnSpcReduction="20000"/>
          </a:bodyPr>
          <a:lstStyle/>
          <a:p>
            <a:pPr>
              <a:buNone/>
            </a:pPr>
            <a:r>
              <a:rPr lang="en-CA" sz="3400" dirty="0"/>
              <a:t>If informal process is not successful </a:t>
            </a:r>
            <a:r>
              <a:rPr lang="en-CA" sz="3400" dirty="0">
                <a:sym typeface="Wingdings" pitchFamily="2" charset="2"/>
              </a:rPr>
              <a:t> - first consult with the Division then move to Formal Process</a:t>
            </a:r>
          </a:p>
          <a:p>
            <a:pPr>
              <a:buNone/>
            </a:pPr>
            <a:endParaRPr lang="en-CA" sz="3400" dirty="0">
              <a:sym typeface="Wingdings" pitchFamily="2" charset="2"/>
            </a:endParaRPr>
          </a:p>
          <a:p>
            <a:r>
              <a:rPr lang="en-CA" sz="3400" i="1" dirty="0">
                <a:sym typeface="Wingdings" pitchFamily="2" charset="2"/>
              </a:rPr>
              <a:t>Either Branch President or NLCC CO may refer the issue to mediation by contacting the Division </a:t>
            </a:r>
          </a:p>
          <a:p>
            <a:r>
              <a:rPr lang="en-CA" sz="3400" i="1" dirty="0">
                <a:sym typeface="Wingdings" pitchFamily="2" charset="2"/>
              </a:rPr>
              <a:t>Only use when multiple attempts at informal process are unsuccessful,</a:t>
            </a:r>
          </a:p>
          <a:p>
            <a:r>
              <a:rPr lang="en-CA" sz="3400" i="1" dirty="0">
                <a:sym typeface="Wingdings" pitchFamily="2" charset="2"/>
              </a:rPr>
              <a:t>Branch President and CO will meet with a League Rep , both parties will outline issue as they see it.</a:t>
            </a:r>
          </a:p>
          <a:p>
            <a:pPr>
              <a:buNone/>
            </a:pPr>
            <a:r>
              <a:rPr lang="en-CA" sz="3400" dirty="0">
                <a:sym typeface="Wingdings" pitchFamily="2" charset="2"/>
              </a:rPr>
              <a:t>At this level of conflict resolution, most conflicts can still be resolved simply by involved parties working with a mediator by: </a:t>
            </a:r>
          </a:p>
          <a:p>
            <a:r>
              <a:rPr lang="en-CA" sz="3400" b="1" i="1" dirty="0">
                <a:sym typeface="Wingdings" pitchFamily="2" charset="2"/>
              </a:rPr>
              <a:t>Listening to all sides of the conflict and ensuring confidentiality and fairness</a:t>
            </a:r>
          </a:p>
          <a:p>
            <a:r>
              <a:rPr lang="en-CA" sz="3400" b="1" i="1" dirty="0">
                <a:sym typeface="Wingdings" pitchFamily="2" charset="2"/>
              </a:rPr>
              <a:t>Organizing the facts and analyzing them</a:t>
            </a:r>
          </a:p>
          <a:p>
            <a:r>
              <a:rPr lang="en-CA" sz="3400" b="1" i="1" dirty="0">
                <a:sym typeface="Wingdings" pitchFamily="2" charset="2"/>
              </a:rPr>
              <a:t>Listing several solutions and trying to identify what changes would help resolve the problem</a:t>
            </a:r>
          </a:p>
          <a:p>
            <a:endParaRPr lang="en-CA" sz="3400" dirty="0">
              <a:sym typeface="Wingdings" pitchFamily="2" charset="2"/>
            </a:endParaRPr>
          </a:p>
          <a:p>
            <a:pPr>
              <a:buNone/>
            </a:pPr>
            <a:r>
              <a:rPr lang="en-CA" sz="3400" dirty="0">
                <a:sym typeface="Wingdings" pitchFamily="2" charset="2"/>
              </a:rPr>
              <a:t>	When a resolution has been reached with the assistance of the mediator, the results and recommendations must be documented and a solution process developed for implementation with measures to monitor progress and evaluate and/or measure success or desired outcome.  </a:t>
            </a:r>
          </a:p>
          <a:p>
            <a:endParaRPr lang="en-CA" sz="2400" i="1" dirty="0">
              <a:sym typeface="Wingdings" pitchFamily="2" charset="2"/>
            </a:endParaRPr>
          </a:p>
          <a:p>
            <a:pPr>
              <a:buNone/>
            </a:pPr>
            <a:endParaRPr lang="en-CA" b="1" dirty="0">
              <a:sym typeface="Wingdings" pitchFamily="2" charset="2"/>
            </a:endParaRPr>
          </a:p>
          <a:p>
            <a:pPr>
              <a:buNone/>
            </a:pPr>
            <a:endParaRPr lang="en-CA" b="1" dirty="0"/>
          </a:p>
        </p:txBody>
      </p:sp>
      <p:sp>
        <p:nvSpPr>
          <p:cNvPr id="9" name="TextBox 8"/>
          <p:cNvSpPr txBox="1"/>
          <p:nvPr/>
        </p:nvSpPr>
        <p:spPr>
          <a:xfrm>
            <a:off x="1415719" y="0"/>
            <a:ext cx="8759536" cy="646331"/>
          </a:xfrm>
          <a:prstGeom prst="rect">
            <a:avLst/>
          </a:prstGeom>
          <a:solidFill>
            <a:srgbClr val="002060"/>
          </a:solidFill>
        </p:spPr>
        <p:txBody>
          <a:bodyPr wrap="square" rtlCol="0">
            <a:spAutoFit/>
          </a:bodyPr>
          <a:lstStyle/>
          <a:p>
            <a:pPr algn="ctr"/>
            <a:r>
              <a:rPr lang="en-CA" sz="3600" b="1" dirty="0">
                <a:solidFill>
                  <a:schemeClr val="bg1"/>
                </a:solidFill>
              </a:rPr>
              <a:t>      Conflict Resolution</a:t>
            </a:r>
          </a:p>
        </p:txBody>
      </p:sp>
    </p:spTree>
    <p:extLst>
      <p:ext uri="{BB962C8B-B14F-4D97-AF65-F5344CB8AC3E}">
        <p14:creationId xmlns:p14="http://schemas.microsoft.com/office/powerpoint/2010/main" val="766033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DC76B-5250-492F-B073-DA29D542E48E}"/>
              </a:ext>
            </a:extLst>
          </p:cNvPr>
          <p:cNvSpPr>
            <a:spLocks noGrp="1"/>
          </p:cNvSpPr>
          <p:nvPr>
            <p:ph type="title"/>
          </p:nvPr>
        </p:nvSpPr>
        <p:spPr>
          <a:solidFill>
            <a:srgbClr val="002060"/>
          </a:solidFill>
        </p:spPr>
        <p:txBody>
          <a:bodyPr/>
          <a:lstStyle/>
          <a:p>
            <a:r>
              <a:rPr lang="en-CA" dirty="0">
                <a:solidFill>
                  <a:schemeClr val="bg1"/>
                </a:solidFill>
              </a:rPr>
              <a:t>Partnership and Collaboration are key!  </a:t>
            </a:r>
          </a:p>
        </p:txBody>
      </p:sp>
      <p:sp>
        <p:nvSpPr>
          <p:cNvPr id="3" name="Content Placeholder 2">
            <a:extLst>
              <a:ext uri="{FF2B5EF4-FFF2-40B4-BE49-F238E27FC236}">
                <a16:creationId xmlns:a16="http://schemas.microsoft.com/office/drawing/2014/main" id="{17FAC17A-5332-4D61-941A-41B0F6AF0367}"/>
              </a:ext>
            </a:extLst>
          </p:cNvPr>
          <p:cNvSpPr>
            <a:spLocks noGrp="1"/>
          </p:cNvSpPr>
          <p:nvPr>
            <p:ph idx="1"/>
          </p:nvPr>
        </p:nvSpPr>
        <p:spPr>
          <a:xfrm>
            <a:off x="254833" y="1690688"/>
            <a:ext cx="11467475" cy="4351338"/>
          </a:xfrm>
        </p:spPr>
        <p:txBody>
          <a:bodyPr/>
          <a:lstStyle/>
          <a:p>
            <a:r>
              <a:rPr lang="en-CA" dirty="0"/>
              <a:t>Communicate and meet regularly </a:t>
            </a:r>
          </a:p>
          <a:p>
            <a:r>
              <a:rPr lang="en-CA" dirty="0"/>
              <a:t>Establish the training schedule early so that you can facilitate the budget and fundraising planning </a:t>
            </a:r>
          </a:p>
          <a:p>
            <a:r>
              <a:rPr lang="en-CA" dirty="0"/>
              <a:t>Keep everyone informed </a:t>
            </a:r>
          </a:p>
          <a:p>
            <a:r>
              <a:rPr lang="en-CA" dirty="0"/>
              <a:t>Consult and communicate with the Area reps and DSOs </a:t>
            </a:r>
          </a:p>
          <a:p>
            <a:r>
              <a:rPr lang="en-CA" dirty="0"/>
              <a:t>Work to resolve challenges early at the local level and seek assistance from the Division </a:t>
            </a:r>
          </a:p>
          <a:p>
            <a:r>
              <a:rPr lang="en-CA" dirty="0"/>
              <a:t>Share good news stories locally and with the Division </a:t>
            </a:r>
          </a:p>
          <a:p>
            <a:endParaRPr lang="en-CA" dirty="0"/>
          </a:p>
        </p:txBody>
      </p:sp>
    </p:spTree>
    <p:extLst>
      <p:ext uri="{BB962C8B-B14F-4D97-AF65-F5344CB8AC3E}">
        <p14:creationId xmlns:p14="http://schemas.microsoft.com/office/powerpoint/2010/main" val="873484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0ADC0-D855-4D12-B81E-060B84A02B90}"/>
              </a:ext>
            </a:extLst>
          </p:cNvPr>
          <p:cNvSpPr>
            <a:spLocks noGrp="1"/>
          </p:cNvSpPr>
          <p:nvPr>
            <p:ph type="title"/>
          </p:nvPr>
        </p:nvSpPr>
        <p:spPr>
          <a:solidFill>
            <a:srgbClr val="142440"/>
          </a:solidFill>
        </p:spPr>
        <p:txBody>
          <a:bodyPr/>
          <a:lstStyle/>
          <a:p>
            <a:pPr algn="ctr"/>
            <a:r>
              <a:rPr lang="en-CA" altLang="en-US" b="1" dirty="0">
                <a:solidFill>
                  <a:schemeClr val="bg1"/>
                </a:solidFill>
              </a:rPr>
              <a:t>Where Do We Fit In and Who make up the Community Leadership Team?</a:t>
            </a:r>
            <a:endParaRPr lang="en-US" b="1" dirty="0">
              <a:solidFill>
                <a:schemeClr val="bg1"/>
              </a:solidFill>
            </a:endParaRPr>
          </a:p>
        </p:txBody>
      </p:sp>
      <p:sp>
        <p:nvSpPr>
          <p:cNvPr id="3" name="Content Placeholder 2">
            <a:extLst>
              <a:ext uri="{FF2B5EF4-FFF2-40B4-BE49-F238E27FC236}">
                <a16:creationId xmlns:a16="http://schemas.microsoft.com/office/drawing/2014/main" id="{3E8063B1-FB4D-4507-B993-821325A27B92}"/>
              </a:ext>
            </a:extLst>
          </p:cNvPr>
          <p:cNvSpPr>
            <a:spLocks noGrp="1"/>
          </p:cNvSpPr>
          <p:nvPr>
            <p:ph idx="1"/>
          </p:nvPr>
        </p:nvSpPr>
        <p:spPr>
          <a:xfrm>
            <a:off x="457199" y="1898073"/>
            <a:ext cx="11610109" cy="4100945"/>
          </a:xfrm>
        </p:spPr>
        <p:txBody>
          <a:bodyPr anchor="ctr">
            <a:normAutofit fontScale="47500" lnSpcReduction="20000"/>
          </a:bodyPr>
          <a:lstStyle/>
          <a:p>
            <a:pPr marL="74295" indent="0" eaLnBrk="1" hangingPunct="1">
              <a:spcBef>
                <a:spcPts val="350"/>
              </a:spcBef>
              <a:buFontTx/>
              <a:buNone/>
              <a:defRPr/>
            </a:pPr>
            <a:endParaRPr lang="en-US" altLang="en-US" b="1" dirty="0">
              <a:solidFill>
                <a:srgbClr val="000000"/>
              </a:solidFill>
              <a:cs typeface="Times New Roman"/>
            </a:endParaRPr>
          </a:p>
          <a:p>
            <a:pPr marL="74295" indent="0" eaLnBrk="1" hangingPunct="1">
              <a:spcBef>
                <a:spcPts val="350"/>
              </a:spcBef>
              <a:buFontTx/>
              <a:buNone/>
              <a:defRPr/>
            </a:pPr>
            <a:r>
              <a:rPr lang="en-US" altLang="en-US" sz="3800" b="1" dirty="0">
                <a:solidFill>
                  <a:srgbClr val="000000"/>
                </a:solidFill>
                <a:cs typeface="Times New Roman"/>
              </a:rPr>
              <a:t>The local community Leadership Team includes: </a:t>
            </a:r>
            <a:endParaRPr lang="en-CA" altLang="en-US" sz="3800" b="1" dirty="0">
              <a:solidFill>
                <a:srgbClr val="000000"/>
              </a:solidFill>
              <a:cs typeface="Times New Roman"/>
            </a:endParaRPr>
          </a:p>
          <a:p>
            <a:pPr marL="360045" indent="-285750">
              <a:spcBef>
                <a:spcPct val="0"/>
              </a:spcBef>
              <a:defRPr/>
            </a:pPr>
            <a:endParaRPr lang="en-US" altLang="en-US" sz="3800" i="1" dirty="0"/>
          </a:p>
          <a:p>
            <a:pPr marL="360045" indent="-285750">
              <a:spcBef>
                <a:spcPct val="0"/>
              </a:spcBef>
              <a:defRPr/>
            </a:pPr>
            <a:r>
              <a:rPr lang="en-US" altLang="en-US" sz="3800" i="1" dirty="0"/>
              <a:t>Branch Executive and Branch </a:t>
            </a:r>
          </a:p>
          <a:p>
            <a:pPr marL="360045" indent="-285750">
              <a:spcBef>
                <a:spcPct val="0"/>
              </a:spcBef>
              <a:defRPr/>
            </a:pPr>
            <a:r>
              <a:rPr lang="en-CA" altLang="en-US" sz="3800" i="1" dirty="0"/>
              <a:t>Navy League Commanding Officer and their team of officers and CIs</a:t>
            </a:r>
          </a:p>
          <a:p>
            <a:pPr marL="360045" indent="-285750">
              <a:spcBef>
                <a:spcPct val="0"/>
              </a:spcBef>
              <a:defRPr/>
            </a:pPr>
            <a:endParaRPr lang="en-CA" altLang="en-US" sz="3800" i="1" dirty="0"/>
          </a:p>
          <a:p>
            <a:pPr>
              <a:spcBef>
                <a:spcPts val="900"/>
              </a:spcBef>
              <a:spcAft>
                <a:spcPts val="900"/>
              </a:spcAft>
            </a:pPr>
            <a:r>
              <a:rPr lang="en-CA" sz="3800" i="1" dirty="0">
                <a:ea typeface="+mn-lt"/>
                <a:cs typeface="+mn-lt"/>
              </a:rPr>
              <a:t>Local Corps  are assisted and supported directed by the local Branch</a:t>
            </a:r>
            <a:endParaRPr lang="en-US" sz="3800" i="1" dirty="0">
              <a:ea typeface="+mn-lt"/>
              <a:cs typeface="+mn-lt"/>
            </a:endParaRPr>
          </a:p>
          <a:p>
            <a:pPr>
              <a:spcBef>
                <a:spcPts val="900"/>
              </a:spcBef>
              <a:spcAft>
                <a:spcPts val="900"/>
              </a:spcAft>
            </a:pPr>
            <a:r>
              <a:rPr lang="en-CA" sz="3800" i="1" dirty="0">
                <a:ea typeface="+mn-lt"/>
                <a:cs typeface="+mn-lt"/>
              </a:rPr>
              <a:t>Each Branch reports to the Division through their Area Rep or First VP and the Division Office (in our case, Ontario Division the ED or AA with our office in Toronto) </a:t>
            </a:r>
            <a:endParaRPr lang="en-US" sz="3800" i="1" dirty="0">
              <a:ea typeface="+mn-lt"/>
              <a:cs typeface="+mn-lt"/>
            </a:endParaRPr>
          </a:p>
          <a:p>
            <a:pPr>
              <a:spcBef>
                <a:spcPts val="900"/>
              </a:spcBef>
              <a:spcAft>
                <a:spcPts val="900"/>
              </a:spcAft>
            </a:pPr>
            <a:r>
              <a:rPr lang="en-CA" sz="3800" i="1" dirty="0">
                <a:ea typeface="+mn-lt"/>
                <a:cs typeface="+mn-lt"/>
              </a:rPr>
              <a:t>Each Division reports to the National President and National Board (National Office in Ottawa)</a:t>
            </a:r>
          </a:p>
          <a:p>
            <a:pPr>
              <a:spcBef>
                <a:spcPts val="900"/>
              </a:spcBef>
              <a:spcAft>
                <a:spcPts val="900"/>
              </a:spcAft>
            </a:pPr>
            <a:r>
              <a:rPr lang="en-CA" sz="3800" i="1" dirty="0">
                <a:ea typeface="+mn-lt"/>
                <a:cs typeface="+mn-lt"/>
              </a:rPr>
              <a:t>Corps also have a “chain of command” through Division Squadron Officers (DSOs) and the Division Commander </a:t>
            </a:r>
          </a:p>
          <a:p>
            <a:pPr>
              <a:spcBef>
                <a:spcPts val="900"/>
              </a:spcBef>
              <a:spcAft>
                <a:spcPts val="900"/>
              </a:spcAft>
            </a:pPr>
            <a:r>
              <a:rPr lang="en-CA" sz="3800" b="1" i="1" dirty="0">
                <a:ea typeface="+mn-lt"/>
                <a:cs typeface="+mn-lt"/>
              </a:rPr>
              <a:t>Officers and C.I.’s cannot be voting Branch members</a:t>
            </a:r>
            <a:endParaRPr lang="en-US" sz="3800" b="1" i="1" dirty="0"/>
          </a:p>
          <a:p>
            <a:pPr>
              <a:spcBef>
                <a:spcPts val="900"/>
              </a:spcBef>
              <a:spcAft>
                <a:spcPts val="900"/>
              </a:spcAft>
            </a:pPr>
            <a:endParaRPr lang="en-US" sz="2800" i="1" dirty="0"/>
          </a:p>
          <a:p>
            <a:pPr marL="360045" indent="-285750">
              <a:spcBef>
                <a:spcPct val="0"/>
              </a:spcBef>
              <a:defRPr/>
            </a:pPr>
            <a:endParaRPr lang="en-CA" altLang="en-US" i="1" dirty="0"/>
          </a:p>
          <a:p>
            <a:endParaRPr lang="en-US" dirty="0"/>
          </a:p>
        </p:txBody>
      </p:sp>
    </p:spTree>
    <p:extLst>
      <p:ext uri="{BB962C8B-B14F-4D97-AF65-F5344CB8AC3E}">
        <p14:creationId xmlns:p14="http://schemas.microsoft.com/office/powerpoint/2010/main" val="32927718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E1726-A00F-45C9-9886-7702DDE7320F}"/>
              </a:ext>
            </a:extLst>
          </p:cNvPr>
          <p:cNvSpPr>
            <a:spLocks noGrp="1"/>
          </p:cNvSpPr>
          <p:nvPr>
            <p:ph type="title"/>
          </p:nvPr>
        </p:nvSpPr>
        <p:spPr>
          <a:solidFill>
            <a:srgbClr val="142440"/>
          </a:solidFill>
        </p:spPr>
        <p:txBody>
          <a:bodyPr/>
          <a:lstStyle/>
          <a:p>
            <a:pPr algn="ctr"/>
            <a:r>
              <a:rPr lang="en-CA" b="1" dirty="0">
                <a:solidFill>
                  <a:schemeClr val="bg1"/>
                </a:solidFill>
              </a:rPr>
              <a:t>Thank You!</a:t>
            </a:r>
            <a:endParaRPr lang="en-US" b="1" dirty="0">
              <a:solidFill>
                <a:schemeClr val="bg1"/>
              </a:solidFill>
            </a:endParaRPr>
          </a:p>
        </p:txBody>
      </p:sp>
      <p:sp>
        <p:nvSpPr>
          <p:cNvPr id="3" name="Content Placeholder 2">
            <a:extLst>
              <a:ext uri="{FF2B5EF4-FFF2-40B4-BE49-F238E27FC236}">
                <a16:creationId xmlns:a16="http://schemas.microsoft.com/office/drawing/2014/main" id="{CBC8754F-1EEE-489B-BA6A-041630724EB4}"/>
              </a:ext>
            </a:extLst>
          </p:cNvPr>
          <p:cNvSpPr>
            <a:spLocks noGrp="1"/>
          </p:cNvSpPr>
          <p:nvPr>
            <p:ph idx="1"/>
          </p:nvPr>
        </p:nvSpPr>
        <p:spPr>
          <a:xfrm>
            <a:off x="838200" y="1825625"/>
            <a:ext cx="10515600" cy="2971458"/>
          </a:xfrm>
        </p:spPr>
        <p:txBody>
          <a:bodyPr/>
          <a:lstStyle/>
          <a:p>
            <a:pPr marL="0" indent="0" algn="ctr">
              <a:buFontTx/>
              <a:buNone/>
            </a:pPr>
            <a:endParaRPr lang="en-CA" altLang="en-US" sz="4000" dirty="0"/>
          </a:p>
          <a:p>
            <a:pPr marL="0" indent="0" algn="ctr">
              <a:buFontTx/>
              <a:buNone/>
            </a:pPr>
            <a:r>
              <a:rPr lang="en-CA" altLang="en-US" sz="3200" b="1" dirty="0"/>
              <a:t>More detail on this is offered in the NL64 available on-line</a:t>
            </a:r>
          </a:p>
          <a:p>
            <a:pPr marL="0" indent="0" algn="ctr">
              <a:buFontTx/>
              <a:buNone/>
            </a:pPr>
            <a:r>
              <a:rPr lang="en-CA" altLang="en-US" dirty="0"/>
              <a:t>It can be downloaded to your phone or tablet, </a:t>
            </a:r>
          </a:p>
          <a:p>
            <a:pPr marL="0" indent="0" algn="ctr">
              <a:buFontTx/>
              <a:buNone/>
            </a:pPr>
            <a:r>
              <a:rPr lang="en-CA" altLang="en-US" dirty="0"/>
              <a:t>so it is always accessible to you</a:t>
            </a:r>
          </a:p>
          <a:p>
            <a:endParaRPr lang="en-US" dirty="0"/>
          </a:p>
        </p:txBody>
      </p:sp>
    </p:spTree>
    <p:extLst>
      <p:ext uri="{BB962C8B-B14F-4D97-AF65-F5344CB8AC3E}">
        <p14:creationId xmlns:p14="http://schemas.microsoft.com/office/powerpoint/2010/main" val="2169582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83BB-5816-4BAD-93B0-3F4B0CEA162E}"/>
              </a:ext>
            </a:extLst>
          </p:cNvPr>
          <p:cNvSpPr>
            <a:spLocks noGrp="1"/>
          </p:cNvSpPr>
          <p:nvPr>
            <p:ph type="title"/>
          </p:nvPr>
        </p:nvSpPr>
        <p:spPr>
          <a:solidFill>
            <a:srgbClr val="142440"/>
          </a:solidFill>
        </p:spPr>
        <p:txBody>
          <a:bodyPr>
            <a:normAutofit/>
          </a:bodyPr>
          <a:lstStyle/>
          <a:p>
            <a:pPr algn="ctr"/>
            <a:r>
              <a:rPr lang="en-CA" altLang="en-US" sz="3600" b="1" dirty="0">
                <a:solidFill>
                  <a:schemeClr val="bg1"/>
                </a:solidFill>
              </a:rPr>
              <a:t>ORGANIZATIONAL CHART OUTLINING </a:t>
            </a:r>
            <a:br>
              <a:rPr lang="en-CA" altLang="en-US" sz="3600" b="1" dirty="0">
                <a:solidFill>
                  <a:schemeClr val="bg1"/>
                </a:solidFill>
              </a:rPr>
            </a:br>
            <a:r>
              <a:rPr lang="en-CA" altLang="en-US" sz="3600" b="1" dirty="0">
                <a:solidFill>
                  <a:schemeClr val="bg1"/>
                </a:solidFill>
              </a:rPr>
              <a:t>THE HIERARCHICAL STRUCTURE OF A NLC CORPS</a:t>
            </a:r>
            <a:endParaRPr lang="en-US" sz="3600" b="1" dirty="0"/>
          </a:p>
        </p:txBody>
      </p:sp>
      <p:pic>
        <p:nvPicPr>
          <p:cNvPr id="5" name="Picture 4">
            <a:extLst>
              <a:ext uri="{FF2B5EF4-FFF2-40B4-BE49-F238E27FC236}">
                <a16:creationId xmlns:a16="http://schemas.microsoft.com/office/drawing/2014/main" id="{70CA1C7D-08DC-48C5-B3E2-036F36F1FDC5}"/>
              </a:ext>
            </a:extLst>
          </p:cNvPr>
          <p:cNvPicPr>
            <a:picLocks noChangeAspect="1"/>
          </p:cNvPicPr>
          <p:nvPr/>
        </p:nvPicPr>
        <p:blipFill>
          <a:blip r:embed="rId2"/>
          <a:stretch>
            <a:fillRect/>
          </a:stretch>
        </p:blipFill>
        <p:spPr>
          <a:xfrm>
            <a:off x="3131836" y="1844297"/>
            <a:ext cx="5928327" cy="3604529"/>
          </a:xfrm>
          <a:prstGeom prst="rect">
            <a:avLst/>
          </a:prstGeom>
        </p:spPr>
      </p:pic>
    </p:spTree>
    <p:extLst>
      <p:ext uri="{BB962C8B-B14F-4D97-AF65-F5344CB8AC3E}">
        <p14:creationId xmlns:p14="http://schemas.microsoft.com/office/powerpoint/2010/main" val="2344094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0ADC0-D855-4D12-B81E-060B84A02B90}"/>
              </a:ext>
            </a:extLst>
          </p:cNvPr>
          <p:cNvSpPr>
            <a:spLocks noGrp="1"/>
          </p:cNvSpPr>
          <p:nvPr>
            <p:ph type="title"/>
          </p:nvPr>
        </p:nvSpPr>
        <p:spPr>
          <a:solidFill>
            <a:srgbClr val="142440"/>
          </a:solidFill>
        </p:spPr>
        <p:txBody>
          <a:bodyPr/>
          <a:lstStyle/>
          <a:p>
            <a:pPr algn="ctr"/>
            <a:r>
              <a:rPr lang="en-CA" altLang="en-US" b="1" dirty="0">
                <a:solidFill>
                  <a:schemeClr val="bg1"/>
                </a:solidFill>
              </a:rPr>
              <a:t>Branch relationship with Ontario Division</a:t>
            </a:r>
            <a:endParaRPr lang="en-US" b="1" dirty="0">
              <a:solidFill>
                <a:schemeClr val="bg1"/>
              </a:solidFill>
            </a:endParaRPr>
          </a:p>
        </p:txBody>
      </p:sp>
      <p:sp>
        <p:nvSpPr>
          <p:cNvPr id="3" name="Content Placeholder 2">
            <a:extLst>
              <a:ext uri="{FF2B5EF4-FFF2-40B4-BE49-F238E27FC236}">
                <a16:creationId xmlns:a16="http://schemas.microsoft.com/office/drawing/2014/main" id="{3E8063B1-FB4D-4507-B993-821325A27B92}"/>
              </a:ext>
            </a:extLst>
          </p:cNvPr>
          <p:cNvSpPr>
            <a:spLocks noGrp="1"/>
          </p:cNvSpPr>
          <p:nvPr>
            <p:ph idx="1"/>
          </p:nvPr>
        </p:nvSpPr>
        <p:spPr>
          <a:xfrm>
            <a:off x="838200" y="1801525"/>
            <a:ext cx="10744199" cy="3934258"/>
          </a:xfrm>
        </p:spPr>
        <p:txBody>
          <a:bodyPr anchor="ctr">
            <a:normAutofit fontScale="77500" lnSpcReduction="20000"/>
          </a:bodyPr>
          <a:lstStyle/>
          <a:p>
            <a:endParaRPr lang="en-CA" altLang="en-US" sz="2000" dirty="0"/>
          </a:p>
          <a:p>
            <a:r>
              <a:rPr lang="en-CA" altLang="en-US" sz="2000" i="1" dirty="0"/>
              <a:t>The Division President is ultimately responsible to the Navy League of Canada for the delivery of the Navy League Cadet program and should be kept informed through the Division Vice President, Division VP NL, Division Commander or Division office staff </a:t>
            </a:r>
          </a:p>
          <a:p>
            <a:r>
              <a:rPr lang="en-CA" altLang="en-US" sz="2000" i="1" dirty="0"/>
              <a:t>The Branch should maintain regular contact with Ontario Division through the Division office staff, the Division Vice President, Division VP NL, Division Commander or Treasurer as necessary</a:t>
            </a:r>
          </a:p>
          <a:p>
            <a:r>
              <a:rPr lang="en-CA" sz="2000" i="1" dirty="0"/>
              <a:t>Branch Presidents are directly responsible to the Division President for Branch and local NLCC operations</a:t>
            </a:r>
            <a:r>
              <a:rPr lang="en-CA" sz="2000" dirty="0"/>
              <a:t>.</a:t>
            </a:r>
          </a:p>
          <a:p>
            <a:r>
              <a:rPr lang="en-CA" altLang="en-US" sz="2000" i="1" dirty="0"/>
              <a:t>The Branch President should be the primary contact with Ontario Division on local corps issues</a:t>
            </a:r>
          </a:p>
          <a:p>
            <a:r>
              <a:rPr lang="en-CA" altLang="en-US" sz="2000" i="1" dirty="0"/>
              <a:t>The Branch is responsible for collecting information and from the Corps and completing the initial processing of request forms to send to Ontario Division. This may include LOI’s</a:t>
            </a:r>
            <a:r>
              <a:rPr lang="en-CA" altLang="en-US" sz="2000" i="1"/>
              <a:t>, nominal </a:t>
            </a:r>
            <a:r>
              <a:rPr lang="en-CA" altLang="en-US" sz="2000" i="1" dirty="0"/>
              <a:t>rolls, facility info, request forms, award nominations, etc.</a:t>
            </a:r>
          </a:p>
          <a:p>
            <a:r>
              <a:rPr lang="en-CA" altLang="en-US" sz="2000" i="1" dirty="0"/>
              <a:t>The Branch President should also ensure that Ontario Division has up to date contact information for both the Branch and the NLCC</a:t>
            </a:r>
          </a:p>
          <a:p>
            <a:r>
              <a:rPr lang="en-CA" sz="2000" i="1" dirty="0"/>
              <a:t>Liaises directly with the  Division Commander for guidance on issues related to cadet program , officer, training and NLC program.</a:t>
            </a:r>
          </a:p>
          <a:p>
            <a:r>
              <a:rPr lang="en-CA" sz="2000" i="1" dirty="0"/>
              <a:t>Accepts advice and guidance from Division Commander and from Division President or his /or her representative.</a:t>
            </a:r>
          </a:p>
          <a:p>
            <a:endParaRPr lang="en-CA" altLang="en-US" sz="2000" i="1" dirty="0"/>
          </a:p>
          <a:p>
            <a:endParaRPr lang="en-CA" altLang="en-US" sz="2000" i="1" dirty="0"/>
          </a:p>
        </p:txBody>
      </p:sp>
    </p:spTree>
    <p:extLst>
      <p:ext uri="{BB962C8B-B14F-4D97-AF65-F5344CB8AC3E}">
        <p14:creationId xmlns:p14="http://schemas.microsoft.com/office/powerpoint/2010/main" val="3449045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0ADC0-D855-4D12-B81E-060B84A02B90}"/>
              </a:ext>
            </a:extLst>
          </p:cNvPr>
          <p:cNvSpPr>
            <a:spLocks noGrp="1"/>
          </p:cNvSpPr>
          <p:nvPr>
            <p:ph type="title"/>
          </p:nvPr>
        </p:nvSpPr>
        <p:spPr>
          <a:solidFill>
            <a:srgbClr val="142440"/>
          </a:solidFill>
        </p:spPr>
        <p:txBody>
          <a:bodyPr/>
          <a:lstStyle/>
          <a:p>
            <a:pPr algn="ctr"/>
            <a:r>
              <a:rPr lang="en-CA" altLang="en-US" b="1" dirty="0">
                <a:solidFill>
                  <a:schemeClr val="bg1"/>
                </a:solidFill>
              </a:rPr>
              <a:t>Commanding Officer Relationship with ON Division</a:t>
            </a:r>
            <a:endParaRPr lang="en-US" b="1" dirty="0">
              <a:solidFill>
                <a:schemeClr val="bg1"/>
              </a:solidFill>
            </a:endParaRPr>
          </a:p>
        </p:txBody>
      </p:sp>
      <p:sp>
        <p:nvSpPr>
          <p:cNvPr id="3" name="Content Placeholder 2">
            <a:extLst>
              <a:ext uri="{FF2B5EF4-FFF2-40B4-BE49-F238E27FC236}">
                <a16:creationId xmlns:a16="http://schemas.microsoft.com/office/drawing/2014/main" id="{3E8063B1-FB4D-4507-B993-821325A27B92}"/>
              </a:ext>
            </a:extLst>
          </p:cNvPr>
          <p:cNvSpPr>
            <a:spLocks noGrp="1"/>
          </p:cNvSpPr>
          <p:nvPr>
            <p:ph idx="1"/>
          </p:nvPr>
        </p:nvSpPr>
        <p:spPr>
          <a:xfrm>
            <a:off x="838200" y="1690688"/>
            <a:ext cx="11145981" cy="4031239"/>
          </a:xfrm>
        </p:spPr>
        <p:txBody>
          <a:bodyPr anchor="ctr">
            <a:normAutofit fontScale="85000" lnSpcReduction="10000"/>
          </a:bodyPr>
          <a:lstStyle/>
          <a:p>
            <a:r>
              <a:rPr lang="en-CA" sz="2000" i="1" dirty="0"/>
              <a:t>Directly responsible to the Branch President for local NLCC operations </a:t>
            </a:r>
          </a:p>
          <a:p>
            <a:r>
              <a:rPr lang="en-CA" altLang="en-US" sz="2000" i="1" dirty="0"/>
              <a:t>Commanding Officers work with the Branch President to report all local issues and the Branch President would contact Ontario Division with issues outside of the purview of the DSO’s</a:t>
            </a:r>
          </a:p>
          <a:p>
            <a:r>
              <a:rPr lang="en-CA" sz="2000" i="1" dirty="0"/>
              <a:t>Works through Branch President or Corps liaison for any requirements with Division Executive</a:t>
            </a:r>
          </a:p>
          <a:p>
            <a:r>
              <a:rPr lang="en-CA" sz="2000" i="1" dirty="0"/>
              <a:t>Liaise directly with the NLC Division Commander and staff on NLCC issues related to their NLCC program officer training and NLC procedures. </a:t>
            </a:r>
            <a:r>
              <a:rPr lang="en-CA" sz="2000" b="1" i="1" dirty="0"/>
              <a:t>The CO must keep the Branch President apprised of interaction with the Division Commander</a:t>
            </a:r>
            <a:endParaRPr lang="en-CA" sz="2000" i="1" dirty="0"/>
          </a:p>
          <a:p>
            <a:r>
              <a:rPr lang="en-CA" sz="2000" i="1" dirty="0"/>
              <a:t>Respects and accepts advice, training and guidance from Division Commander and acts on orders given through the Branch President.</a:t>
            </a:r>
          </a:p>
          <a:p>
            <a:r>
              <a:rPr lang="en-CA" sz="2000" i="1" dirty="0"/>
              <a:t>Ensures all marks of respect are afforded to the Division Commander and Division staff as Officers of superior rank.</a:t>
            </a:r>
          </a:p>
          <a:p>
            <a:r>
              <a:rPr lang="en-CA" altLang="en-US" sz="2000" i="1" dirty="0"/>
              <a:t>The Commanding Officers primary point of contact with Ontario Division is their DSO or Division Commander as necessary</a:t>
            </a:r>
          </a:p>
          <a:p>
            <a:r>
              <a:rPr lang="en-CA" altLang="en-US" sz="2000" i="1" dirty="0"/>
              <a:t>Commanding Officer should attend all Squadron meetings with the Branch President</a:t>
            </a:r>
          </a:p>
          <a:p>
            <a:r>
              <a:rPr lang="en-CA" altLang="en-US" sz="2000" i="1" dirty="0"/>
              <a:t>Commanding Officers should ensure that all administration related to officers and cadets is completed and submitted to the Branch and/or Division in an accurate and timely manner </a:t>
            </a:r>
          </a:p>
          <a:p>
            <a:endParaRPr lang="en-CA" altLang="en-US" sz="2000" i="1" dirty="0"/>
          </a:p>
        </p:txBody>
      </p:sp>
    </p:spTree>
    <p:extLst>
      <p:ext uri="{BB962C8B-B14F-4D97-AF65-F5344CB8AC3E}">
        <p14:creationId xmlns:p14="http://schemas.microsoft.com/office/powerpoint/2010/main" val="4143205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A9985-A98D-4759-BF63-DD5062595D85}"/>
              </a:ext>
            </a:extLst>
          </p:cNvPr>
          <p:cNvSpPr>
            <a:spLocks noGrp="1"/>
          </p:cNvSpPr>
          <p:nvPr>
            <p:ph type="title"/>
          </p:nvPr>
        </p:nvSpPr>
        <p:spPr>
          <a:xfrm>
            <a:off x="713509" y="125556"/>
            <a:ext cx="10515600" cy="1325563"/>
          </a:xfrm>
          <a:solidFill>
            <a:srgbClr val="002060"/>
          </a:solidFill>
        </p:spPr>
        <p:txBody>
          <a:bodyPr/>
          <a:lstStyle/>
          <a:p>
            <a:r>
              <a:rPr lang="en-CA" b="1" dirty="0">
                <a:solidFill>
                  <a:schemeClr val="bg1"/>
                </a:solidFill>
              </a:rPr>
              <a:t>Division Command Team Roles, Responsibilities and Reporting Relationship</a:t>
            </a:r>
          </a:p>
        </p:txBody>
      </p:sp>
      <p:sp>
        <p:nvSpPr>
          <p:cNvPr id="3" name="Content Placeholder 2">
            <a:extLst>
              <a:ext uri="{FF2B5EF4-FFF2-40B4-BE49-F238E27FC236}">
                <a16:creationId xmlns:a16="http://schemas.microsoft.com/office/drawing/2014/main" id="{51543EF8-E199-445E-8536-B25B633713BB}"/>
              </a:ext>
            </a:extLst>
          </p:cNvPr>
          <p:cNvSpPr>
            <a:spLocks noGrp="1"/>
          </p:cNvSpPr>
          <p:nvPr>
            <p:ph idx="1"/>
          </p:nvPr>
        </p:nvSpPr>
        <p:spPr>
          <a:xfrm>
            <a:off x="838199" y="1690688"/>
            <a:ext cx="10827327" cy="3716193"/>
          </a:xfrm>
        </p:spPr>
        <p:txBody>
          <a:bodyPr>
            <a:normAutofit fontScale="92500" lnSpcReduction="20000"/>
          </a:bodyPr>
          <a:lstStyle/>
          <a:p>
            <a:r>
              <a:rPr lang="en-CA" sz="2400" dirty="0"/>
              <a:t>Division Commander – LCdr(NL) Michael Pigeon </a:t>
            </a:r>
          </a:p>
          <a:p>
            <a:r>
              <a:rPr lang="en-CA" sz="2400" dirty="0"/>
              <a:t>Division Training Officer – LCdr(NL) Paul Simas</a:t>
            </a:r>
          </a:p>
          <a:p>
            <a:r>
              <a:rPr lang="en-CA" sz="2400" dirty="0"/>
              <a:t>Assistant Training Officer  - Lt. (NL) Richard Lewis</a:t>
            </a:r>
          </a:p>
          <a:p>
            <a:r>
              <a:rPr lang="en-CA" sz="2400" dirty="0"/>
              <a:t>Division Administration Officer –LCdr(NL) Julie Giuntoli</a:t>
            </a:r>
          </a:p>
          <a:p>
            <a:r>
              <a:rPr lang="en-CA" sz="2400" dirty="0"/>
              <a:t>Division Squadron Officers (DSOs) </a:t>
            </a:r>
          </a:p>
          <a:p>
            <a:pPr lvl="1"/>
            <a:r>
              <a:rPr lang="en-CA" sz="2000" dirty="0"/>
              <a:t>Aurora – LCdr(NL) Pierre Joly</a:t>
            </a:r>
          </a:p>
          <a:p>
            <a:pPr lvl="1"/>
            <a:r>
              <a:rPr lang="en-CA" sz="2000" dirty="0"/>
              <a:t>Rainbow –LCdr(NL) –Dave Butcher</a:t>
            </a:r>
          </a:p>
          <a:p>
            <a:pPr lvl="1"/>
            <a:r>
              <a:rPr lang="en-CA" sz="2000" dirty="0"/>
              <a:t>5</a:t>
            </a:r>
            <a:r>
              <a:rPr lang="en-CA" sz="2000" baseline="30000" dirty="0"/>
              <a:t>th</a:t>
            </a:r>
            <a:r>
              <a:rPr lang="en-CA" sz="2000" dirty="0"/>
              <a:t> Barber Pole-  TBA</a:t>
            </a:r>
          </a:p>
          <a:p>
            <a:pPr lvl="1"/>
            <a:r>
              <a:rPr lang="en-CA" sz="2000" dirty="0"/>
              <a:t>Magnificent  -LCdr(NL) Jim Richards</a:t>
            </a:r>
          </a:p>
          <a:p>
            <a:pPr lvl="1"/>
            <a:r>
              <a:rPr lang="en-CA" sz="2000" dirty="0"/>
              <a:t>Niobe -TBA</a:t>
            </a:r>
          </a:p>
          <a:p>
            <a:pPr lvl="1"/>
            <a:r>
              <a:rPr lang="en-CA" sz="2000" dirty="0"/>
              <a:t>Jefferies- LCdr(NL) Scheshawna Lemaire</a:t>
            </a:r>
          </a:p>
          <a:p>
            <a:pPr lvl="1"/>
            <a:r>
              <a:rPr lang="en-CA" sz="2000" dirty="0"/>
              <a:t>Bonaventure- LCdr (NL) Wayne Closs</a:t>
            </a:r>
          </a:p>
          <a:p>
            <a:pPr lvl="1"/>
            <a:endParaRPr lang="en-CA" sz="2800" dirty="0"/>
          </a:p>
          <a:p>
            <a:pPr lvl="1"/>
            <a:endParaRPr lang="en-CA" sz="2800" dirty="0"/>
          </a:p>
          <a:p>
            <a:pPr marL="457200" lvl="1" indent="0">
              <a:buNone/>
            </a:pPr>
            <a:endParaRPr lang="en-CA" sz="2800" dirty="0"/>
          </a:p>
        </p:txBody>
      </p:sp>
    </p:spTree>
    <p:extLst>
      <p:ext uri="{BB962C8B-B14F-4D97-AF65-F5344CB8AC3E}">
        <p14:creationId xmlns:p14="http://schemas.microsoft.com/office/powerpoint/2010/main" val="2547596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6A70EE-D952-4AC2-9096-DE9FF9ADBA55}"/>
              </a:ext>
            </a:extLst>
          </p:cNvPr>
          <p:cNvPicPr>
            <a:picLocks noChangeAspect="1"/>
          </p:cNvPicPr>
          <p:nvPr/>
        </p:nvPicPr>
        <p:blipFill>
          <a:blip r:embed="rId2"/>
          <a:stretch>
            <a:fillRect/>
          </a:stretch>
        </p:blipFill>
        <p:spPr>
          <a:xfrm>
            <a:off x="3376247" y="1302326"/>
            <a:ext cx="5644056" cy="4025145"/>
          </a:xfrm>
          <a:prstGeom prst="rect">
            <a:avLst/>
          </a:prstGeom>
        </p:spPr>
      </p:pic>
      <p:sp>
        <p:nvSpPr>
          <p:cNvPr id="2" name="Title 1">
            <a:extLst>
              <a:ext uri="{FF2B5EF4-FFF2-40B4-BE49-F238E27FC236}">
                <a16:creationId xmlns:a16="http://schemas.microsoft.com/office/drawing/2014/main" id="{B620ADC0-D855-4D12-B81E-060B84A02B90}"/>
              </a:ext>
            </a:extLst>
          </p:cNvPr>
          <p:cNvSpPr>
            <a:spLocks noGrp="1"/>
          </p:cNvSpPr>
          <p:nvPr>
            <p:ph type="title"/>
          </p:nvPr>
        </p:nvSpPr>
        <p:spPr>
          <a:xfrm>
            <a:off x="838200" y="157306"/>
            <a:ext cx="10515600" cy="1477529"/>
          </a:xfrm>
          <a:solidFill>
            <a:srgbClr val="142440"/>
          </a:solidFill>
        </p:spPr>
        <p:txBody>
          <a:bodyPr>
            <a:normAutofit/>
          </a:bodyPr>
          <a:lstStyle/>
          <a:p>
            <a:pPr algn="ctr"/>
            <a:r>
              <a:rPr lang="en-CA" altLang="en-US" b="1" dirty="0">
                <a:solidFill>
                  <a:schemeClr val="bg1"/>
                </a:solidFill>
              </a:rPr>
              <a:t>Local Branch Potential Organization </a:t>
            </a:r>
            <a:r>
              <a:rPr lang="en-CA" altLang="en-US" sz="2800" b="1" dirty="0">
                <a:solidFill>
                  <a:schemeClr val="bg1"/>
                </a:solidFill>
              </a:rPr>
              <a:t>* Note that this reflects a larger Branch structure beyond traditional Executive roles</a:t>
            </a:r>
            <a:endParaRPr lang="en-US" sz="2800" b="1" dirty="0">
              <a:solidFill>
                <a:schemeClr val="bg1"/>
              </a:solidFill>
            </a:endParaRPr>
          </a:p>
        </p:txBody>
      </p:sp>
    </p:spTree>
    <p:extLst>
      <p:ext uri="{BB962C8B-B14F-4D97-AF65-F5344CB8AC3E}">
        <p14:creationId xmlns:p14="http://schemas.microsoft.com/office/powerpoint/2010/main" val="1072583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0ADC0-D855-4D12-B81E-060B84A02B90}"/>
              </a:ext>
            </a:extLst>
          </p:cNvPr>
          <p:cNvSpPr>
            <a:spLocks noGrp="1"/>
          </p:cNvSpPr>
          <p:nvPr>
            <p:ph type="title"/>
          </p:nvPr>
        </p:nvSpPr>
        <p:spPr>
          <a:solidFill>
            <a:srgbClr val="142440"/>
          </a:solidFill>
        </p:spPr>
        <p:txBody>
          <a:bodyPr/>
          <a:lstStyle/>
          <a:p>
            <a:pPr algn="ctr"/>
            <a:r>
              <a:rPr lang="en-CA" altLang="en-US" b="1" dirty="0">
                <a:solidFill>
                  <a:schemeClr val="bg1"/>
                </a:solidFill>
              </a:rPr>
              <a:t>What does the Branch do?</a:t>
            </a:r>
            <a:endParaRPr lang="en-US" b="1" dirty="0">
              <a:solidFill>
                <a:schemeClr val="bg1"/>
              </a:solidFill>
            </a:endParaRPr>
          </a:p>
        </p:txBody>
      </p:sp>
      <p:sp>
        <p:nvSpPr>
          <p:cNvPr id="3" name="Content Placeholder 2">
            <a:extLst>
              <a:ext uri="{FF2B5EF4-FFF2-40B4-BE49-F238E27FC236}">
                <a16:creationId xmlns:a16="http://schemas.microsoft.com/office/drawing/2014/main" id="{3E8063B1-FB4D-4507-B993-821325A27B92}"/>
              </a:ext>
            </a:extLst>
          </p:cNvPr>
          <p:cNvSpPr>
            <a:spLocks noGrp="1"/>
          </p:cNvSpPr>
          <p:nvPr>
            <p:ph idx="1"/>
          </p:nvPr>
        </p:nvSpPr>
        <p:spPr>
          <a:xfrm>
            <a:off x="1177636" y="2022764"/>
            <a:ext cx="8283473" cy="3154147"/>
          </a:xfrm>
        </p:spPr>
        <p:txBody>
          <a:bodyPr anchor="ctr">
            <a:normAutofit lnSpcReduction="10000"/>
          </a:bodyPr>
          <a:lstStyle/>
          <a:p>
            <a:pPr>
              <a:lnSpc>
                <a:spcPct val="90000"/>
              </a:lnSpc>
            </a:pPr>
            <a:r>
              <a:rPr lang="en-CA" sz="2400" i="1" dirty="0">
                <a:ea typeface="+mn-lt"/>
                <a:cs typeface="+mn-lt"/>
              </a:rPr>
              <a:t>Responsible for all aspects of support to their Navy League Cadets Corps for their training and activities (i.e. sailing, competitions, band)</a:t>
            </a:r>
          </a:p>
          <a:p>
            <a:pPr>
              <a:lnSpc>
                <a:spcPct val="90000"/>
              </a:lnSpc>
            </a:pPr>
            <a:r>
              <a:rPr lang="en-CA" sz="2400" i="1" dirty="0">
                <a:ea typeface="+mn-lt"/>
                <a:cs typeface="+mn-lt"/>
              </a:rPr>
              <a:t>Responsible for all costs associated with operating the Navy League Cadet Corps</a:t>
            </a:r>
            <a:endParaRPr lang="en-US" sz="2400" i="1" dirty="0">
              <a:ea typeface="+mn-lt"/>
              <a:cs typeface="+mn-lt"/>
            </a:endParaRPr>
          </a:p>
          <a:p>
            <a:pPr>
              <a:lnSpc>
                <a:spcPct val="90000"/>
              </a:lnSpc>
            </a:pPr>
            <a:r>
              <a:rPr lang="en-US" sz="2400" i="1" dirty="0">
                <a:ea typeface="+mn-lt"/>
                <a:cs typeface="+mn-lt"/>
              </a:rPr>
              <a:t>Responsible for providing facilities for the Navy League Cadet Corps to train in.  i.e. your Ship, The Sail Centre, Stores etc.</a:t>
            </a:r>
          </a:p>
          <a:p>
            <a:pPr>
              <a:defRPr/>
            </a:pPr>
            <a:r>
              <a:rPr lang="en-CA" sz="2400" i="1" dirty="0">
                <a:ea typeface="+mn-lt"/>
                <a:cs typeface="+mn-lt"/>
              </a:rPr>
              <a:t>The Branch needs to negotiate arrangements and pay for all spaces used by the NLCC whether owned or leased. </a:t>
            </a:r>
            <a:endParaRPr lang="en-US" sz="2400" i="1" dirty="0">
              <a:ea typeface="+mn-lt"/>
              <a:cs typeface="+mn-lt"/>
            </a:endParaRPr>
          </a:p>
          <a:p>
            <a:pPr>
              <a:lnSpc>
                <a:spcPct val="90000"/>
              </a:lnSpc>
            </a:pPr>
            <a:endParaRPr lang="en-US" sz="2000" i="1" dirty="0">
              <a:ea typeface="+mn-lt"/>
              <a:cs typeface="+mn-lt"/>
            </a:endParaRPr>
          </a:p>
        </p:txBody>
      </p:sp>
    </p:spTree>
    <p:extLst>
      <p:ext uri="{BB962C8B-B14F-4D97-AF65-F5344CB8AC3E}">
        <p14:creationId xmlns:p14="http://schemas.microsoft.com/office/powerpoint/2010/main" val="3919620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1050</TotalTime>
  <Words>3584</Words>
  <Application>Microsoft Office PowerPoint</Application>
  <PresentationFormat>Widescreen</PresentationFormat>
  <Paragraphs>305</Paragraphs>
  <Slides>30</Slides>
  <Notes>8</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Times New Roman</vt:lpstr>
      <vt:lpstr>Office Theme</vt:lpstr>
      <vt:lpstr>PowerPoint Presentation</vt:lpstr>
      <vt:lpstr>Questions?  </vt:lpstr>
      <vt:lpstr>Where Do We Fit In and Who make up the Community Leadership Team?</vt:lpstr>
      <vt:lpstr>ORGANIZATIONAL CHART OUTLINING  THE HIERARCHICAL STRUCTURE OF A NLC CORPS</vt:lpstr>
      <vt:lpstr>Branch relationship with Ontario Division</vt:lpstr>
      <vt:lpstr>Commanding Officer Relationship with ON Division</vt:lpstr>
      <vt:lpstr>Division Command Team Roles, Responsibilities and Reporting Relationship</vt:lpstr>
      <vt:lpstr>Local Branch Potential Organization * Note that this reflects a larger Branch structure beyond traditional Executive roles</vt:lpstr>
      <vt:lpstr>What does the Branch do?</vt:lpstr>
      <vt:lpstr>Responsibilities of the Branch President</vt:lpstr>
      <vt:lpstr>Responsibilities of the NLCC Commanding Officer</vt:lpstr>
      <vt:lpstr>Shared Responsibilities</vt:lpstr>
      <vt:lpstr>Training in a COVID environment</vt:lpstr>
      <vt:lpstr>Branch Fundraising and Budgets</vt:lpstr>
      <vt:lpstr>  </vt:lpstr>
      <vt:lpstr>  </vt:lpstr>
      <vt:lpstr>  </vt:lpstr>
      <vt:lpstr>  </vt:lpstr>
      <vt:lpstr>         </vt:lpstr>
      <vt:lpstr>Branch Responsibilities for volunteers</vt:lpstr>
      <vt:lpstr>Commanding Officer Responsibilities for Volunteers </vt:lpstr>
      <vt:lpstr>         </vt:lpstr>
      <vt:lpstr>Assessment of Cadets (Branch President roles)</vt:lpstr>
      <vt:lpstr>Assessment of Cadets (NLCC CO roles)</vt:lpstr>
      <vt:lpstr> Honours and Awards (Branch President roles)</vt:lpstr>
      <vt:lpstr>Honours and Awards (Commanding Officer roles)</vt:lpstr>
      <vt:lpstr>  </vt:lpstr>
      <vt:lpstr>  </vt:lpstr>
      <vt:lpstr>Partnership and Collaboration are key!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NL 64E Branch Relations</dc:title>
  <dc:creator>Paulo Simas</dc:creator>
  <cp:lastModifiedBy>Jennifer Bennett</cp:lastModifiedBy>
  <cp:revision>21</cp:revision>
  <dcterms:created xsi:type="dcterms:W3CDTF">2021-04-08T21:29:03Z</dcterms:created>
  <dcterms:modified xsi:type="dcterms:W3CDTF">2022-01-26T01:21:33Z</dcterms:modified>
</cp:coreProperties>
</file>