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71" r:id="rId3"/>
    <p:sldId id="268" r:id="rId4"/>
    <p:sldId id="270" r:id="rId5"/>
    <p:sldId id="285" r:id="rId6"/>
    <p:sldId id="286" r:id="rId7"/>
    <p:sldId id="274" r:id="rId8"/>
    <p:sldId id="269" r:id="rId9"/>
    <p:sldId id="265" r:id="rId10"/>
    <p:sldId id="273" r:id="rId11"/>
    <p:sldId id="282" r:id="rId12"/>
    <p:sldId id="262" r:id="rId13"/>
    <p:sldId id="283" r:id="rId14"/>
    <p:sldId id="284" r:id="rId15"/>
    <p:sldId id="281" r:id="rId16"/>
    <p:sldId id="272" r:id="rId17"/>
    <p:sldId id="279" r:id="rId18"/>
    <p:sldId id="266" r:id="rId19"/>
    <p:sldId id="278" r:id="rId20"/>
    <p:sldId id="28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793847-D6C5-41A8-8FBC-6CBC10EB08C6}" v="807" dt="2021-08-14T12:51:04.1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sorterViewPr>
    <p:cViewPr varScale="1">
      <p:scale>
        <a:sx n="1" d="1"/>
        <a:sy n="1" d="1"/>
      </p:scale>
      <p:origin x="0" y="-27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87961F-5A91-4B13-B168-63A6A22E0803}" type="doc">
      <dgm:prSet loTypeId="urn:microsoft.com/office/officeart/2016/7/layout/BasicLinearProcessNumbered" loCatId="process" qsTypeId="urn:microsoft.com/office/officeart/2005/8/quickstyle/simple1" qsCatId="simple" csTypeId="urn:microsoft.com/office/officeart/2005/8/colors/colorful5" csCatId="colorful" phldr="1"/>
      <dgm:spPr/>
      <dgm:t>
        <a:bodyPr/>
        <a:lstStyle/>
        <a:p>
          <a:endParaRPr lang="en-US"/>
        </a:p>
      </dgm:t>
    </dgm:pt>
    <dgm:pt modelId="{0E956BED-95B3-4AB3-B7CC-2A25D9CEDFA8}">
      <dgm:prSet/>
      <dgm:spPr/>
      <dgm:t>
        <a:bodyPr/>
        <a:lstStyle/>
        <a:p>
          <a:r>
            <a:rPr lang="en-CA" dirty="0"/>
            <a:t>Develop a plan A, B and C for all resources.  You may need to activate a plan B for a specific resource at any time if you don’t have access to your primary location or local situation changes</a:t>
          </a:r>
        </a:p>
        <a:p>
          <a:r>
            <a:rPr lang="en-CA" dirty="0"/>
            <a:t>Make contact with local school boards and local public health unit</a:t>
          </a:r>
          <a:br>
            <a:rPr lang="en-CA" dirty="0"/>
          </a:br>
          <a:endParaRPr lang="en-US" dirty="0"/>
        </a:p>
      </dgm:t>
    </dgm:pt>
    <dgm:pt modelId="{69798BCF-ED2C-4417-9CE3-7C68DF8C93BB}" type="parTrans" cxnId="{BACCDE86-81FA-4E76-B8BC-D0F4ED23512D}">
      <dgm:prSet/>
      <dgm:spPr/>
      <dgm:t>
        <a:bodyPr/>
        <a:lstStyle/>
        <a:p>
          <a:endParaRPr lang="en-US"/>
        </a:p>
      </dgm:t>
    </dgm:pt>
    <dgm:pt modelId="{3DA264E3-1F5B-4CE3-910E-12567A208F34}" type="sibTrans" cxnId="{BACCDE86-81FA-4E76-B8BC-D0F4ED23512D}">
      <dgm:prSet phldrT="1" phldr="0"/>
      <dgm:spPr/>
      <dgm:t>
        <a:bodyPr/>
        <a:lstStyle/>
        <a:p>
          <a:r>
            <a:rPr lang="en-US"/>
            <a:t>1</a:t>
          </a:r>
        </a:p>
      </dgm:t>
    </dgm:pt>
    <dgm:pt modelId="{A3C11E5F-86D7-48DE-95BA-96702F97AA22}">
      <dgm:prSet/>
      <dgm:spPr/>
      <dgm:t>
        <a:bodyPr/>
        <a:lstStyle/>
        <a:p>
          <a:r>
            <a:rPr lang="en-CA" dirty="0"/>
            <a:t>Constantly keep stakeholders (CAF, Parents/Guardians, Adult Staff and Volunteers, Branch members, building manager/landlord, </a:t>
          </a:r>
          <a:r>
            <a:rPr lang="en-CA" dirty="0" err="1"/>
            <a:t>etc</a:t>
          </a:r>
          <a:r>
            <a:rPr lang="en-CA" dirty="0"/>
            <a:t>) informed as they may have changes to their planning that could impact your expectations.</a:t>
          </a:r>
        </a:p>
        <a:p>
          <a:r>
            <a:rPr lang="en-CA" dirty="0"/>
            <a:t>Monitor your local public health guidance and announcements from school boards. </a:t>
          </a:r>
          <a:br>
            <a:rPr lang="en-CA" dirty="0"/>
          </a:br>
          <a:endParaRPr lang="en-US" dirty="0"/>
        </a:p>
      </dgm:t>
    </dgm:pt>
    <dgm:pt modelId="{87442D3B-BAB9-487F-B2B0-5F08442528C1}" type="parTrans" cxnId="{3C6EB84D-106A-426B-B73B-C6E693229F2A}">
      <dgm:prSet/>
      <dgm:spPr/>
      <dgm:t>
        <a:bodyPr/>
        <a:lstStyle/>
        <a:p>
          <a:endParaRPr lang="en-US"/>
        </a:p>
      </dgm:t>
    </dgm:pt>
    <dgm:pt modelId="{46114216-9965-4E3E-855A-B88A7238B832}" type="sibTrans" cxnId="{3C6EB84D-106A-426B-B73B-C6E693229F2A}">
      <dgm:prSet phldrT="2" phldr="0"/>
      <dgm:spPr/>
      <dgm:t>
        <a:bodyPr/>
        <a:lstStyle/>
        <a:p>
          <a:r>
            <a:rPr lang="en-US"/>
            <a:t>2</a:t>
          </a:r>
        </a:p>
      </dgm:t>
    </dgm:pt>
    <dgm:pt modelId="{FA06AF18-F553-468E-B1A2-F853ADEF212F}">
      <dgm:prSet/>
      <dgm:spPr/>
      <dgm:t>
        <a:bodyPr/>
        <a:lstStyle/>
        <a:p>
          <a:r>
            <a:rPr lang="en-CA" dirty="0"/>
            <a:t>Review and adapt plan with all partners and stakeholders frequently so everyone is on board and give as much advance notice as possible so there are “no surprises”.  </a:t>
          </a:r>
        </a:p>
        <a:p>
          <a:r>
            <a:rPr lang="en-US" dirty="0"/>
            <a:t>Err on the side of caution – you don’t have to return to in-person training for all aspects of the program, there are on-line options and program adaptations may be necessary </a:t>
          </a:r>
        </a:p>
      </dgm:t>
    </dgm:pt>
    <dgm:pt modelId="{FA0BF2A0-CEB4-4D7B-A2FF-97982FCD99AF}" type="parTrans" cxnId="{8FAA3FA3-5A0C-47E0-9D44-2B9265750F9E}">
      <dgm:prSet/>
      <dgm:spPr/>
      <dgm:t>
        <a:bodyPr/>
        <a:lstStyle/>
        <a:p>
          <a:endParaRPr lang="en-US"/>
        </a:p>
      </dgm:t>
    </dgm:pt>
    <dgm:pt modelId="{08270809-E6E9-479B-A14D-BE3B5E84E2F7}" type="sibTrans" cxnId="{8FAA3FA3-5A0C-47E0-9D44-2B9265750F9E}">
      <dgm:prSet phldrT="3" phldr="0"/>
      <dgm:spPr/>
      <dgm:t>
        <a:bodyPr/>
        <a:lstStyle/>
        <a:p>
          <a:r>
            <a:rPr lang="en-US"/>
            <a:t>3</a:t>
          </a:r>
        </a:p>
      </dgm:t>
    </dgm:pt>
    <dgm:pt modelId="{A0C45E76-71EE-4832-9244-2C9817B2FB67}" type="pres">
      <dgm:prSet presAssocID="{2387961F-5A91-4B13-B168-63A6A22E0803}" presName="Name0" presStyleCnt="0">
        <dgm:presLayoutVars>
          <dgm:animLvl val="lvl"/>
          <dgm:resizeHandles val="exact"/>
        </dgm:presLayoutVars>
      </dgm:prSet>
      <dgm:spPr/>
    </dgm:pt>
    <dgm:pt modelId="{23DE85CF-B198-44FA-9AE5-F4225E77DC9B}" type="pres">
      <dgm:prSet presAssocID="{0E956BED-95B3-4AB3-B7CC-2A25D9CEDFA8}" presName="compositeNode" presStyleCnt="0">
        <dgm:presLayoutVars>
          <dgm:bulletEnabled val="1"/>
        </dgm:presLayoutVars>
      </dgm:prSet>
      <dgm:spPr/>
    </dgm:pt>
    <dgm:pt modelId="{8C3EF801-7ED8-4ECC-BF92-3F604E8F0CA9}" type="pres">
      <dgm:prSet presAssocID="{0E956BED-95B3-4AB3-B7CC-2A25D9CEDFA8}" presName="bgRect" presStyleLbl="bgAccFollowNode1" presStyleIdx="0" presStyleCnt="3"/>
      <dgm:spPr/>
    </dgm:pt>
    <dgm:pt modelId="{B671F73F-5BBB-4080-AFBA-864F6420BD8F}" type="pres">
      <dgm:prSet presAssocID="{3DA264E3-1F5B-4CE3-910E-12567A208F34}" presName="sibTransNodeCircle" presStyleLbl="alignNode1" presStyleIdx="0" presStyleCnt="6">
        <dgm:presLayoutVars>
          <dgm:chMax val="0"/>
          <dgm:bulletEnabled/>
        </dgm:presLayoutVars>
      </dgm:prSet>
      <dgm:spPr/>
    </dgm:pt>
    <dgm:pt modelId="{E2075473-B536-46F4-9C90-833838479537}" type="pres">
      <dgm:prSet presAssocID="{0E956BED-95B3-4AB3-B7CC-2A25D9CEDFA8}" presName="bottomLine" presStyleLbl="alignNode1" presStyleIdx="1" presStyleCnt="6">
        <dgm:presLayoutVars/>
      </dgm:prSet>
      <dgm:spPr/>
    </dgm:pt>
    <dgm:pt modelId="{35C235C3-4098-4C25-B218-DE9D3915FD7A}" type="pres">
      <dgm:prSet presAssocID="{0E956BED-95B3-4AB3-B7CC-2A25D9CEDFA8}" presName="nodeText" presStyleLbl="bgAccFollowNode1" presStyleIdx="0" presStyleCnt="3">
        <dgm:presLayoutVars>
          <dgm:bulletEnabled val="1"/>
        </dgm:presLayoutVars>
      </dgm:prSet>
      <dgm:spPr/>
    </dgm:pt>
    <dgm:pt modelId="{7D269787-67F3-4177-8A82-A946C6275DBD}" type="pres">
      <dgm:prSet presAssocID="{3DA264E3-1F5B-4CE3-910E-12567A208F34}" presName="sibTrans" presStyleCnt="0"/>
      <dgm:spPr/>
    </dgm:pt>
    <dgm:pt modelId="{B3DEA69F-7159-4B23-9381-3CC89BD13C6F}" type="pres">
      <dgm:prSet presAssocID="{A3C11E5F-86D7-48DE-95BA-96702F97AA22}" presName="compositeNode" presStyleCnt="0">
        <dgm:presLayoutVars>
          <dgm:bulletEnabled val="1"/>
        </dgm:presLayoutVars>
      </dgm:prSet>
      <dgm:spPr/>
    </dgm:pt>
    <dgm:pt modelId="{2271D86F-2CF3-4BA5-8FF5-D2473B282083}" type="pres">
      <dgm:prSet presAssocID="{A3C11E5F-86D7-48DE-95BA-96702F97AA22}" presName="bgRect" presStyleLbl="bgAccFollowNode1" presStyleIdx="1" presStyleCnt="3"/>
      <dgm:spPr/>
    </dgm:pt>
    <dgm:pt modelId="{3755797D-19CB-4C92-B2CB-49DD48C36BCC}" type="pres">
      <dgm:prSet presAssocID="{46114216-9965-4E3E-855A-B88A7238B832}" presName="sibTransNodeCircle" presStyleLbl="alignNode1" presStyleIdx="2" presStyleCnt="6">
        <dgm:presLayoutVars>
          <dgm:chMax val="0"/>
          <dgm:bulletEnabled/>
        </dgm:presLayoutVars>
      </dgm:prSet>
      <dgm:spPr/>
    </dgm:pt>
    <dgm:pt modelId="{24D889D5-03F5-4CAD-AB61-6EF1EE9F68C7}" type="pres">
      <dgm:prSet presAssocID="{A3C11E5F-86D7-48DE-95BA-96702F97AA22}" presName="bottomLine" presStyleLbl="alignNode1" presStyleIdx="3" presStyleCnt="6">
        <dgm:presLayoutVars/>
      </dgm:prSet>
      <dgm:spPr/>
    </dgm:pt>
    <dgm:pt modelId="{AC8FC8AA-320D-4C20-B628-12066902EADE}" type="pres">
      <dgm:prSet presAssocID="{A3C11E5F-86D7-48DE-95BA-96702F97AA22}" presName="nodeText" presStyleLbl="bgAccFollowNode1" presStyleIdx="1" presStyleCnt="3">
        <dgm:presLayoutVars>
          <dgm:bulletEnabled val="1"/>
        </dgm:presLayoutVars>
      </dgm:prSet>
      <dgm:spPr/>
    </dgm:pt>
    <dgm:pt modelId="{655C4AC2-2834-4B0D-897C-2AC51C1CB04F}" type="pres">
      <dgm:prSet presAssocID="{46114216-9965-4E3E-855A-B88A7238B832}" presName="sibTrans" presStyleCnt="0"/>
      <dgm:spPr/>
    </dgm:pt>
    <dgm:pt modelId="{C1D3C1D1-B1B9-498B-9434-F65DB91D022F}" type="pres">
      <dgm:prSet presAssocID="{FA06AF18-F553-468E-B1A2-F853ADEF212F}" presName="compositeNode" presStyleCnt="0">
        <dgm:presLayoutVars>
          <dgm:bulletEnabled val="1"/>
        </dgm:presLayoutVars>
      </dgm:prSet>
      <dgm:spPr/>
    </dgm:pt>
    <dgm:pt modelId="{9A988414-B4BD-4AAC-9932-BF947EE18B94}" type="pres">
      <dgm:prSet presAssocID="{FA06AF18-F553-468E-B1A2-F853ADEF212F}" presName="bgRect" presStyleLbl="bgAccFollowNode1" presStyleIdx="2" presStyleCnt="3"/>
      <dgm:spPr/>
    </dgm:pt>
    <dgm:pt modelId="{707C5307-0FBA-482D-802B-29DFB76E66CE}" type="pres">
      <dgm:prSet presAssocID="{08270809-E6E9-479B-A14D-BE3B5E84E2F7}" presName="sibTransNodeCircle" presStyleLbl="alignNode1" presStyleIdx="4" presStyleCnt="6">
        <dgm:presLayoutVars>
          <dgm:chMax val="0"/>
          <dgm:bulletEnabled/>
        </dgm:presLayoutVars>
      </dgm:prSet>
      <dgm:spPr/>
    </dgm:pt>
    <dgm:pt modelId="{CED3AF7A-894A-43EB-8DFC-5B5F0747A673}" type="pres">
      <dgm:prSet presAssocID="{FA06AF18-F553-468E-B1A2-F853ADEF212F}" presName="bottomLine" presStyleLbl="alignNode1" presStyleIdx="5" presStyleCnt="6">
        <dgm:presLayoutVars/>
      </dgm:prSet>
      <dgm:spPr/>
    </dgm:pt>
    <dgm:pt modelId="{08FBD854-423D-485C-AC1A-EAFB8BF21C48}" type="pres">
      <dgm:prSet presAssocID="{FA06AF18-F553-468E-B1A2-F853ADEF212F}" presName="nodeText" presStyleLbl="bgAccFollowNode1" presStyleIdx="2" presStyleCnt="3">
        <dgm:presLayoutVars>
          <dgm:bulletEnabled val="1"/>
        </dgm:presLayoutVars>
      </dgm:prSet>
      <dgm:spPr/>
    </dgm:pt>
  </dgm:ptLst>
  <dgm:cxnLst>
    <dgm:cxn modelId="{2E577D0A-A1AF-4BCF-A36B-90BE7480A4E0}" type="presOf" srcId="{3DA264E3-1F5B-4CE3-910E-12567A208F34}" destId="{B671F73F-5BBB-4080-AFBA-864F6420BD8F}" srcOrd="0" destOrd="0" presId="urn:microsoft.com/office/officeart/2016/7/layout/BasicLinearProcessNumbered"/>
    <dgm:cxn modelId="{A3BCE42B-FCFA-4DC2-8DE3-E00ACDD705EA}" type="presOf" srcId="{FA06AF18-F553-468E-B1A2-F853ADEF212F}" destId="{9A988414-B4BD-4AAC-9932-BF947EE18B94}" srcOrd="0" destOrd="0" presId="urn:microsoft.com/office/officeart/2016/7/layout/BasicLinearProcessNumbered"/>
    <dgm:cxn modelId="{01604639-8865-4C4C-8706-C002D9E1CD47}" type="presOf" srcId="{2387961F-5A91-4B13-B168-63A6A22E0803}" destId="{A0C45E76-71EE-4832-9244-2C9817B2FB67}" srcOrd="0" destOrd="0" presId="urn:microsoft.com/office/officeart/2016/7/layout/BasicLinearProcessNumbered"/>
    <dgm:cxn modelId="{D902DA3C-DEDA-41A5-A887-5E7E4E4EB45B}" type="presOf" srcId="{08270809-E6E9-479B-A14D-BE3B5E84E2F7}" destId="{707C5307-0FBA-482D-802B-29DFB76E66CE}" srcOrd="0" destOrd="0" presId="urn:microsoft.com/office/officeart/2016/7/layout/BasicLinearProcessNumbered"/>
    <dgm:cxn modelId="{34A65141-FE59-437F-A7C8-3CFAFE89149A}" type="presOf" srcId="{0E956BED-95B3-4AB3-B7CC-2A25D9CEDFA8}" destId="{35C235C3-4098-4C25-B218-DE9D3915FD7A}" srcOrd="1" destOrd="0" presId="urn:microsoft.com/office/officeart/2016/7/layout/BasicLinearProcessNumbered"/>
    <dgm:cxn modelId="{D6D0346A-F1C5-4F25-8393-BCF541C9F48B}" type="presOf" srcId="{A3C11E5F-86D7-48DE-95BA-96702F97AA22}" destId="{AC8FC8AA-320D-4C20-B628-12066902EADE}" srcOrd="1" destOrd="0" presId="urn:microsoft.com/office/officeart/2016/7/layout/BasicLinearProcessNumbered"/>
    <dgm:cxn modelId="{3C6EB84D-106A-426B-B73B-C6E693229F2A}" srcId="{2387961F-5A91-4B13-B168-63A6A22E0803}" destId="{A3C11E5F-86D7-48DE-95BA-96702F97AA22}" srcOrd="1" destOrd="0" parTransId="{87442D3B-BAB9-487F-B2B0-5F08442528C1}" sibTransId="{46114216-9965-4E3E-855A-B88A7238B832}"/>
    <dgm:cxn modelId="{33A28784-F6CA-477B-BF79-6E076DCCB0EF}" type="presOf" srcId="{A3C11E5F-86D7-48DE-95BA-96702F97AA22}" destId="{2271D86F-2CF3-4BA5-8FF5-D2473B282083}" srcOrd="0" destOrd="0" presId="urn:microsoft.com/office/officeart/2016/7/layout/BasicLinearProcessNumbered"/>
    <dgm:cxn modelId="{BACCDE86-81FA-4E76-B8BC-D0F4ED23512D}" srcId="{2387961F-5A91-4B13-B168-63A6A22E0803}" destId="{0E956BED-95B3-4AB3-B7CC-2A25D9CEDFA8}" srcOrd="0" destOrd="0" parTransId="{69798BCF-ED2C-4417-9CE3-7C68DF8C93BB}" sibTransId="{3DA264E3-1F5B-4CE3-910E-12567A208F34}"/>
    <dgm:cxn modelId="{B2748891-D510-4DD7-8415-268B630A0BA5}" type="presOf" srcId="{0E956BED-95B3-4AB3-B7CC-2A25D9CEDFA8}" destId="{8C3EF801-7ED8-4ECC-BF92-3F604E8F0CA9}" srcOrd="0" destOrd="0" presId="urn:microsoft.com/office/officeart/2016/7/layout/BasicLinearProcessNumbered"/>
    <dgm:cxn modelId="{8FAA3FA3-5A0C-47E0-9D44-2B9265750F9E}" srcId="{2387961F-5A91-4B13-B168-63A6A22E0803}" destId="{FA06AF18-F553-468E-B1A2-F853ADEF212F}" srcOrd="2" destOrd="0" parTransId="{FA0BF2A0-CEB4-4D7B-A2FF-97982FCD99AF}" sibTransId="{08270809-E6E9-479B-A14D-BE3B5E84E2F7}"/>
    <dgm:cxn modelId="{E91BD5DF-B792-4AD5-8884-3288596A74EA}" type="presOf" srcId="{46114216-9965-4E3E-855A-B88A7238B832}" destId="{3755797D-19CB-4C92-B2CB-49DD48C36BCC}" srcOrd="0" destOrd="0" presId="urn:microsoft.com/office/officeart/2016/7/layout/BasicLinearProcessNumbered"/>
    <dgm:cxn modelId="{CF82FEEC-D46A-4B52-A46B-CE7B4F70065C}" type="presOf" srcId="{FA06AF18-F553-468E-B1A2-F853ADEF212F}" destId="{08FBD854-423D-485C-AC1A-EAFB8BF21C48}" srcOrd="1" destOrd="0" presId="urn:microsoft.com/office/officeart/2016/7/layout/BasicLinearProcessNumbered"/>
    <dgm:cxn modelId="{D0F21814-9F76-4990-90BE-137122DEC2A7}" type="presParOf" srcId="{A0C45E76-71EE-4832-9244-2C9817B2FB67}" destId="{23DE85CF-B198-44FA-9AE5-F4225E77DC9B}" srcOrd="0" destOrd="0" presId="urn:microsoft.com/office/officeart/2016/7/layout/BasicLinearProcessNumbered"/>
    <dgm:cxn modelId="{C2AA1292-3AFA-4155-92D4-90C9BA4E4E97}" type="presParOf" srcId="{23DE85CF-B198-44FA-9AE5-F4225E77DC9B}" destId="{8C3EF801-7ED8-4ECC-BF92-3F604E8F0CA9}" srcOrd="0" destOrd="0" presId="urn:microsoft.com/office/officeart/2016/7/layout/BasicLinearProcessNumbered"/>
    <dgm:cxn modelId="{46A4FA8D-28A8-4472-B7FF-E78F64E24C39}" type="presParOf" srcId="{23DE85CF-B198-44FA-9AE5-F4225E77DC9B}" destId="{B671F73F-5BBB-4080-AFBA-864F6420BD8F}" srcOrd="1" destOrd="0" presId="urn:microsoft.com/office/officeart/2016/7/layout/BasicLinearProcessNumbered"/>
    <dgm:cxn modelId="{E182C3A6-8685-473C-B4FA-BFFC3FBEE923}" type="presParOf" srcId="{23DE85CF-B198-44FA-9AE5-F4225E77DC9B}" destId="{E2075473-B536-46F4-9C90-833838479537}" srcOrd="2" destOrd="0" presId="urn:microsoft.com/office/officeart/2016/7/layout/BasicLinearProcessNumbered"/>
    <dgm:cxn modelId="{539EEB51-39F5-4B7A-843F-BF75D1F73A66}" type="presParOf" srcId="{23DE85CF-B198-44FA-9AE5-F4225E77DC9B}" destId="{35C235C3-4098-4C25-B218-DE9D3915FD7A}" srcOrd="3" destOrd="0" presId="urn:microsoft.com/office/officeart/2016/7/layout/BasicLinearProcessNumbered"/>
    <dgm:cxn modelId="{9BDD9EB9-3A76-46C0-92B0-E9DE4CCDA0F4}" type="presParOf" srcId="{A0C45E76-71EE-4832-9244-2C9817B2FB67}" destId="{7D269787-67F3-4177-8A82-A946C6275DBD}" srcOrd="1" destOrd="0" presId="urn:microsoft.com/office/officeart/2016/7/layout/BasicLinearProcessNumbered"/>
    <dgm:cxn modelId="{515BB211-F221-4E49-B815-233ED78D4B7A}" type="presParOf" srcId="{A0C45E76-71EE-4832-9244-2C9817B2FB67}" destId="{B3DEA69F-7159-4B23-9381-3CC89BD13C6F}" srcOrd="2" destOrd="0" presId="urn:microsoft.com/office/officeart/2016/7/layout/BasicLinearProcessNumbered"/>
    <dgm:cxn modelId="{1F7F92D0-921E-4F0F-8723-ABDB0CFC881F}" type="presParOf" srcId="{B3DEA69F-7159-4B23-9381-3CC89BD13C6F}" destId="{2271D86F-2CF3-4BA5-8FF5-D2473B282083}" srcOrd="0" destOrd="0" presId="urn:microsoft.com/office/officeart/2016/7/layout/BasicLinearProcessNumbered"/>
    <dgm:cxn modelId="{5D68264C-41F3-4214-A4C1-FACE0E3E08A9}" type="presParOf" srcId="{B3DEA69F-7159-4B23-9381-3CC89BD13C6F}" destId="{3755797D-19CB-4C92-B2CB-49DD48C36BCC}" srcOrd="1" destOrd="0" presId="urn:microsoft.com/office/officeart/2016/7/layout/BasicLinearProcessNumbered"/>
    <dgm:cxn modelId="{20663E21-7963-414C-9893-C0A39371D9D7}" type="presParOf" srcId="{B3DEA69F-7159-4B23-9381-3CC89BD13C6F}" destId="{24D889D5-03F5-4CAD-AB61-6EF1EE9F68C7}" srcOrd="2" destOrd="0" presId="urn:microsoft.com/office/officeart/2016/7/layout/BasicLinearProcessNumbered"/>
    <dgm:cxn modelId="{3EA8E635-F2A9-411A-B3C6-3D16D978766A}" type="presParOf" srcId="{B3DEA69F-7159-4B23-9381-3CC89BD13C6F}" destId="{AC8FC8AA-320D-4C20-B628-12066902EADE}" srcOrd="3" destOrd="0" presId="urn:microsoft.com/office/officeart/2016/7/layout/BasicLinearProcessNumbered"/>
    <dgm:cxn modelId="{77039196-8FF5-462F-92D0-3252925EF01E}" type="presParOf" srcId="{A0C45E76-71EE-4832-9244-2C9817B2FB67}" destId="{655C4AC2-2834-4B0D-897C-2AC51C1CB04F}" srcOrd="3" destOrd="0" presId="urn:microsoft.com/office/officeart/2016/7/layout/BasicLinearProcessNumbered"/>
    <dgm:cxn modelId="{CB1417FE-7D7E-4871-B783-7883C8F58505}" type="presParOf" srcId="{A0C45E76-71EE-4832-9244-2C9817B2FB67}" destId="{C1D3C1D1-B1B9-498B-9434-F65DB91D022F}" srcOrd="4" destOrd="0" presId="urn:microsoft.com/office/officeart/2016/7/layout/BasicLinearProcessNumbered"/>
    <dgm:cxn modelId="{3FD0C270-40CA-49CE-85A5-7372A58E6622}" type="presParOf" srcId="{C1D3C1D1-B1B9-498B-9434-F65DB91D022F}" destId="{9A988414-B4BD-4AAC-9932-BF947EE18B94}" srcOrd="0" destOrd="0" presId="urn:microsoft.com/office/officeart/2016/7/layout/BasicLinearProcessNumbered"/>
    <dgm:cxn modelId="{5467FF6E-1E39-43BF-818B-044B349EF72E}" type="presParOf" srcId="{C1D3C1D1-B1B9-498B-9434-F65DB91D022F}" destId="{707C5307-0FBA-482D-802B-29DFB76E66CE}" srcOrd="1" destOrd="0" presId="urn:microsoft.com/office/officeart/2016/7/layout/BasicLinearProcessNumbered"/>
    <dgm:cxn modelId="{4CF9CD7C-F007-467E-B260-C8219119F724}" type="presParOf" srcId="{C1D3C1D1-B1B9-498B-9434-F65DB91D022F}" destId="{CED3AF7A-894A-43EB-8DFC-5B5F0747A673}" srcOrd="2" destOrd="0" presId="urn:microsoft.com/office/officeart/2016/7/layout/BasicLinearProcessNumbered"/>
    <dgm:cxn modelId="{2905E727-D9D6-4488-94A3-5F7497F62161}" type="presParOf" srcId="{C1D3C1D1-B1B9-498B-9434-F65DB91D022F}" destId="{08FBD854-423D-485C-AC1A-EAFB8BF21C48}"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57CCA5-B4E3-4D00-9025-1A375556B6EF}"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DCA5BC94-DB7A-4186-A710-76A220392188}">
      <dgm:prSet/>
      <dgm:spPr/>
      <dgm:t>
        <a:bodyPr/>
        <a:lstStyle/>
        <a:p>
          <a:r>
            <a:rPr lang="en-CA" dirty="0"/>
            <a:t>Involve the Branch and all officers and CIs in the planning process.  Work closely with your Branch and community subject matter experts. </a:t>
          </a:r>
        </a:p>
        <a:p>
          <a:r>
            <a:rPr lang="en-CA" dirty="0"/>
            <a:t>Start with a fun way to welcome cadets and families back and ease back in to training.  </a:t>
          </a:r>
        </a:p>
        <a:p>
          <a:r>
            <a:rPr lang="en-US" dirty="0"/>
            <a:t>Communication is critical so stay in touch with all partners and key stakeholders. </a:t>
          </a:r>
        </a:p>
      </dgm:t>
    </dgm:pt>
    <dgm:pt modelId="{7EC0FA5A-5F7B-436C-B2F2-3ACEE903E511}" type="parTrans" cxnId="{FBFB0F98-FEA9-4E7D-97B6-7997B43A8896}">
      <dgm:prSet/>
      <dgm:spPr/>
      <dgm:t>
        <a:bodyPr/>
        <a:lstStyle/>
        <a:p>
          <a:endParaRPr lang="en-US"/>
        </a:p>
      </dgm:t>
    </dgm:pt>
    <dgm:pt modelId="{057194A9-F5DF-4D0C-989A-495B2C33CB27}" type="sibTrans" cxnId="{FBFB0F98-FEA9-4E7D-97B6-7997B43A8896}">
      <dgm:prSet/>
      <dgm:spPr/>
      <dgm:t>
        <a:bodyPr/>
        <a:lstStyle/>
        <a:p>
          <a:endParaRPr lang="en-US"/>
        </a:p>
      </dgm:t>
    </dgm:pt>
    <dgm:pt modelId="{461298E6-E688-42D6-A79B-12E3E6F5AA80}">
      <dgm:prSet/>
      <dgm:spPr/>
      <dgm:t>
        <a:bodyPr/>
        <a:lstStyle/>
        <a:p>
          <a:r>
            <a:rPr lang="en-CA" dirty="0"/>
            <a:t>Use September to phase things like uniform exchange and issue, registration, information sessions and fun events</a:t>
          </a:r>
          <a:r>
            <a:rPr lang="en-US" dirty="0"/>
            <a:t>Share good ideas, electronic resources, innovative activity options and fundraising opportunities. </a:t>
          </a:r>
        </a:p>
        <a:p>
          <a:r>
            <a:rPr lang="en-US" dirty="0"/>
            <a:t>Find new ways to motivate cadets and encourage engagement.  </a:t>
          </a:r>
        </a:p>
      </dgm:t>
    </dgm:pt>
    <dgm:pt modelId="{7E9B5F50-1784-4D11-9B7B-71911B4B7BF1}" type="parTrans" cxnId="{4673EFEA-7EFE-4F15-99A5-1171990ACBDB}">
      <dgm:prSet/>
      <dgm:spPr/>
      <dgm:t>
        <a:bodyPr/>
        <a:lstStyle/>
        <a:p>
          <a:endParaRPr lang="en-US"/>
        </a:p>
      </dgm:t>
    </dgm:pt>
    <dgm:pt modelId="{F6F19B47-AF9E-4F8E-9F2C-5A00425189BB}" type="sibTrans" cxnId="{4673EFEA-7EFE-4F15-99A5-1171990ACBDB}">
      <dgm:prSet/>
      <dgm:spPr/>
      <dgm:t>
        <a:bodyPr/>
        <a:lstStyle/>
        <a:p>
          <a:endParaRPr lang="en-US"/>
        </a:p>
      </dgm:t>
    </dgm:pt>
    <dgm:pt modelId="{5E9AD042-EFC9-40EF-8E6D-E644C9F055BC}" type="pres">
      <dgm:prSet presAssocID="{D357CCA5-B4E3-4D00-9025-1A375556B6EF}" presName="hierChild1" presStyleCnt="0">
        <dgm:presLayoutVars>
          <dgm:chPref val="1"/>
          <dgm:dir/>
          <dgm:animOne val="branch"/>
          <dgm:animLvl val="lvl"/>
          <dgm:resizeHandles/>
        </dgm:presLayoutVars>
      </dgm:prSet>
      <dgm:spPr/>
    </dgm:pt>
    <dgm:pt modelId="{61D4F57D-95BE-475A-8AB1-071ACA36A4C4}" type="pres">
      <dgm:prSet presAssocID="{DCA5BC94-DB7A-4186-A710-76A220392188}" presName="hierRoot1" presStyleCnt="0"/>
      <dgm:spPr/>
    </dgm:pt>
    <dgm:pt modelId="{C18EC33E-B6F5-4C2F-878A-33343CE3CE8D}" type="pres">
      <dgm:prSet presAssocID="{DCA5BC94-DB7A-4186-A710-76A220392188}" presName="composite" presStyleCnt="0"/>
      <dgm:spPr/>
    </dgm:pt>
    <dgm:pt modelId="{5DC1BCD6-B178-453B-B7CC-299DD0C15506}" type="pres">
      <dgm:prSet presAssocID="{DCA5BC94-DB7A-4186-A710-76A220392188}" presName="background" presStyleLbl="node0" presStyleIdx="0" presStyleCnt="2"/>
      <dgm:spPr/>
    </dgm:pt>
    <dgm:pt modelId="{54C2C7FE-F1D7-49BC-8267-CBEA4683BB26}" type="pres">
      <dgm:prSet presAssocID="{DCA5BC94-DB7A-4186-A710-76A220392188}" presName="text" presStyleLbl="fgAcc0" presStyleIdx="0" presStyleCnt="2">
        <dgm:presLayoutVars>
          <dgm:chPref val="3"/>
        </dgm:presLayoutVars>
      </dgm:prSet>
      <dgm:spPr/>
    </dgm:pt>
    <dgm:pt modelId="{19E181B9-20E7-44CE-9B2A-65D88873D76C}" type="pres">
      <dgm:prSet presAssocID="{DCA5BC94-DB7A-4186-A710-76A220392188}" presName="hierChild2" presStyleCnt="0"/>
      <dgm:spPr/>
    </dgm:pt>
    <dgm:pt modelId="{6EA0B1ED-387B-46F0-926C-1D36D8D97016}" type="pres">
      <dgm:prSet presAssocID="{461298E6-E688-42D6-A79B-12E3E6F5AA80}" presName="hierRoot1" presStyleCnt="0"/>
      <dgm:spPr/>
    </dgm:pt>
    <dgm:pt modelId="{ED4794E6-14D4-4608-8372-537AF99A1BD6}" type="pres">
      <dgm:prSet presAssocID="{461298E6-E688-42D6-A79B-12E3E6F5AA80}" presName="composite" presStyleCnt="0"/>
      <dgm:spPr/>
    </dgm:pt>
    <dgm:pt modelId="{06346430-D7F5-4F11-A445-A327EA29B28E}" type="pres">
      <dgm:prSet presAssocID="{461298E6-E688-42D6-A79B-12E3E6F5AA80}" presName="background" presStyleLbl="node0" presStyleIdx="1" presStyleCnt="2"/>
      <dgm:spPr/>
    </dgm:pt>
    <dgm:pt modelId="{C9EFDA7E-CB21-46B5-8FC9-3AAAB7870C8C}" type="pres">
      <dgm:prSet presAssocID="{461298E6-E688-42D6-A79B-12E3E6F5AA80}" presName="text" presStyleLbl="fgAcc0" presStyleIdx="1" presStyleCnt="2">
        <dgm:presLayoutVars>
          <dgm:chPref val="3"/>
        </dgm:presLayoutVars>
      </dgm:prSet>
      <dgm:spPr/>
    </dgm:pt>
    <dgm:pt modelId="{C3AF31E3-1D81-44FE-ADCE-9B10AE62D5CC}" type="pres">
      <dgm:prSet presAssocID="{461298E6-E688-42D6-A79B-12E3E6F5AA80}" presName="hierChild2" presStyleCnt="0"/>
      <dgm:spPr/>
    </dgm:pt>
  </dgm:ptLst>
  <dgm:cxnLst>
    <dgm:cxn modelId="{9120137A-DF42-47EC-A789-3B446B3C149C}" type="presOf" srcId="{D357CCA5-B4E3-4D00-9025-1A375556B6EF}" destId="{5E9AD042-EFC9-40EF-8E6D-E644C9F055BC}" srcOrd="0" destOrd="0" presId="urn:microsoft.com/office/officeart/2005/8/layout/hierarchy1"/>
    <dgm:cxn modelId="{FBFB0F98-FEA9-4E7D-97B6-7997B43A8896}" srcId="{D357CCA5-B4E3-4D00-9025-1A375556B6EF}" destId="{DCA5BC94-DB7A-4186-A710-76A220392188}" srcOrd="0" destOrd="0" parTransId="{7EC0FA5A-5F7B-436C-B2F2-3ACEE903E511}" sibTransId="{057194A9-F5DF-4D0C-989A-495B2C33CB27}"/>
    <dgm:cxn modelId="{92BCE9AC-06E5-4FA3-A0AA-953F48EF350B}" type="presOf" srcId="{461298E6-E688-42D6-A79B-12E3E6F5AA80}" destId="{C9EFDA7E-CB21-46B5-8FC9-3AAAB7870C8C}" srcOrd="0" destOrd="0" presId="urn:microsoft.com/office/officeart/2005/8/layout/hierarchy1"/>
    <dgm:cxn modelId="{31B369E0-46CF-41E9-A435-44FDD170751C}" type="presOf" srcId="{DCA5BC94-DB7A-4186-A710-76A220392188}" destId="{54C2C7FE-F1D7-49BC-8267-CBEA4683BB26}" srcOrd="0" destOrd="0" presId="urn:microsoft.com/office/officeart/2005/8/layout/hierarchy1"/>
    <dgm:cxn modelId="{4673EFEA-7EFE-4F15-99A5-1171990ACBDB}" srcId="{D357CCA5-B4E3-4D00-9025-1A375556B6EF}" destId="{461298E6-E688-42D6-A79B-12E3E6F5AA80}" srcOrd="1" destOrd="0" parTransId="{7E9B5F50-1784-4D11-9B7B-71911B4B7BF1}" sibTransId="{F6F19B47-AF9E-4F8E-9F2C-5A00425189BB}"/>
    <dgm:cxn modelId="{86C772F3-4879-490F-9B27-4B0224EBFA08}" type="presParOf" srcId="{5E9AD042-EFC9-40EF-8E6D-E644C9F055BC}" destId="{61D4F57D-95BE-475A-8AB1-071ACA36A4C4}" srcOrd="0" destOrd="0" presId="urn:microsoft.com/office/officeart/2005/8/layout/hierarchy1"/>
    <dgm:cxn modelId="{B26D09B1-20C3-47A7-B136-D9C95A4EB0CB}" type="presParOf" srcId="{61D4F57D-95BE-475A-8AB1-071ACA36A4C4}" destId="{C18EC33E-B6F5-4C2F-878A-33343CE3CE8D}" srcOrd="0" destOrd="0" presId="urn:microsoft.com/office/officeart/2005/8/layout/hierarchy1"/>
    <dgm:cxn modelId="{D50DA6AB-C16B-485A-BD24-D65E2D04D5EC}" type="presParOf" srcId="{C18EC33E-B6F5-4C2F-878A-33343CE3CE8D}" destId="{5DC1BCD6-B178-453B-B7CC-299DD0C15506}" srcOrd="0" destOrd="0" presId="urn:microsoft.com/office/officeart/2005/8/layout/hierarchy1"/>
    <dgm:cxn modelId="{795BE9D2-54B1-488E-9BAE-4B09788197BD}" type="presParOf" srcId="{C18EC33E-B6F5-4C2F-878A-33343CE3CE8D}" destId="{54C2C7FE-F1D7-49BC-8267-CBEA4683BB26}" srcOrd="1" destOrd="0" presId="urn:microsoft.com/office/officeart/2005/8/layout/hierarchy1"/>
    <dgm:cxn modelId="{1D530B77-5182-4005-A2ED-A7DBFAED21A3}" type="presParOf" srcId="{61D4F57D-95BE-475A-8AB1-071ACA36A4C4}" destId="{19E181B9-20E7-44CE-9B2A-65D88873D76C}" srcOrd="1" destOrd="0" presId="urn:microsoft.com/office/officeart/2005/8/layout/hierarchy1"/>
    <dgm:cxn modelId="{FCF3E4F4-DF2E-40CB-8562-6CABD78E9F02}" type="presParOf" srcId="{5E9AD042-EFC9-40EF-8E6D-E644C9F055BC}" destId="{6EA0B1ED-387B-46F0-926C-1D36D8D97016}" srcOrd="1" destOrd="0" presId="urn:microsoft.com/office/officeart/2005/8/layout/hierarchy1"/>
    <dgm:cxn modelId="{317C4856-AE80-4F61-BED0-429956788B7C}" type="presParOf" srcId="{6EA0B1ED-387B-46F0-926C-1D36D8D97016}" destId="{ED4794E6-14D4-4608-8372-537AF99A1BD6}" srcOrd="0" destOrd="0" presId="urn:microsoft.com/office/officeart/2005/8/layout/hierarchy1"/>
    <dgm:cxn modelId="{524FC054-D607-49FF-B8CF-0D94E78FEB5F}" type="presParOf" srcId="{ED4794E6-14D4-4608-8372-537AF99A1BD6}" destId="{06346430-D7F5-4F11-A445-A327EA29B28E}" srcOrd="0" destOrd="0" presId="urn:microsoft.com/office/officeart/2005/8/layout/hierarchy1"/>
    <dgm:cxn modelId="{B9FE02A6-4532-4987-9DCF-7F300D71C031}" type="presParOf" srcId="{ED4794E6-14D4-4608-8372-537AF99A1BD6}" destId="{C9EFDA7E-CB21-46B5-8FC9-3AAAB7870C8C}" srcOrd="1" destOrd="0" presId="urn:microsoft.com/office/officeart/2005/8/layout/hierarchy1"/>
    <dgm:cxn modelId="{24D59319-7664-4B9F-A611-11746EBB74F2}" type="presParOf" srcId="{6EA0B1ED-387B-46F0-926C-1D36D8D97016}" destId="{C3AF31E3-1D81-44FE-ADCE-9B10AE62D5C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3EF801-7ED8-4ECC-BF92-3F604E8F0CA9}">
      <dsp:nvSpPr>
        <dsp:cNvPr id="0" name=""/>
        <dsp:cNvSpPr/>
      </dsp:nvSpPr>
      <dsp:spPr>
        <a:xfrm>
          <a:off x="0" y="0"/>
          <a:ext cx="3286125" cy="4351338"/>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577850">
            <a:lnSpc>
              <a:spcPct val="90000"/>
            </a:lnSpc>
            <a:spcBef>
              <a:spcPct val="0"/>
            </a:spcBef>
            <a:spcAft>
              <a:spcPct val="35000"/>
            </a:spcAft>
            <a:buNone/>
          </a:pPr>
          <a:r>
            <a:rPr lang="en-CA" sz="1300" kern="1200" dirty="0"/>
            <a:t>Develop a plan A, B and C for all resources.  You may need to activate a plan B for a specific resource at any time if you don’t have access to your primary location or local situation changes</a:t>
          </a:r>
        </a:p>
        <a:p>
          <a:pPr marL="0" lvl="0" indent="0" algn="l" defTabSz="577850">
            <a:lnSpc>
              <a:spcPct val="90000"/>
            </a:lnSpc>
            <a:spcBef>
              <a:spcPct val="0"/>
            </a:spcBef>
            <a:spcAft>
              <a:spcPct val="35000"/>
            </a:spcAft>
            <a:buNone/>
          </a:pPr>
          <a:r>
            <a:rPr lang="en-CA" sz="1300" kern="1200" dirty="0"/>
            <a:t>Make contact with local school boards and local public health unit</a:t>
          </a:r>
          <a:br>
            <a:rPr lang="en-CA" sz="1300" kern="1200" dirty="0"/>
          </a:br>
          <a:endParaRPr lang="en-US" sz="1300" kern="1200" dirty="0"/>
        </a:p>
      </dsp:txBody>
      <dsp:txXfrm>
        <a:off x="0" y="1653508"/>
        <a:ext cx="3286125" cy="2610802"/>
      </dsp:txXfrm>
    </dsp:sp>
    <dsp:sp modelId="{B671F73F-5BBB-4080-AFBA-864F6420BD8F}">
      <dsp:nvSpPr>
        <dsp:cNvPr id="0" name=""/>
        <dsp:cNvSpPr/>
      </dsp:nvSpPr>
      <dsp:spPr>
        <a:xfrm>
          <a:off x="990361" y="435133"/>
          <a:ext cx="1305401" cy="1305401"/>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181533" y="626305"/>
        <a:ext cx="923057" cy="923057"/>
      </dsp:txXfrm>
    </dsp:sp>
    <dsp:sp modelId="{E2075473-B536-46F4-9C90-833838479537}">
      <dsp:nvSpPr>
        <dsp:cNvPr id="0" name=""/>
        <dsp:cNvSpPr/>
      </dsp:nvSpPr>
      <dsp:spPr>
        <a:xfrm>
          <a:off x="0" y="4351266"/>
          <a:ext cx="3286125" cy="72"/>
        </a:xfrm>
        <a:prstGeom prst="rect">
          <a:avLst/>
        </a:prstGeom>
        <a:solidFill>
          <a:schemeClr val="accent5">
            <a:hueOff val="-1351709"/>
            <a:satOff val="-3484"/>
            <a:lumOff val="-2353"/>
            <a:alphaOff val="0"/>
          </a:schemeClr>
        </a:solidFill>
        <a:ln w="12700" cap="flat" cmpd="sng" algn="ctr">
          <a:solidFill>
            <a:schemeClr val="accent5">
              <a:hueOff val="-1351709"/>
              <a:satOff val="-3484"/>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71D86F-2CF3-4BA5-8FF5-D2473B282083}">
      <dsp:nvSpPr>
        <dsp:cNvPr id="0" name=""/>
        <dsp:cNvSpPr/>
      </dsp:nvSpPr>
      <dsp:spPr>
        <a:xfrm>
          <a:off x="3614737" y="0"/>
          <a:ext cx="3286125" cy="4351338"/>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577850">
            <a:lnSpc>
              <a:spcPct val="90000"/>
            </a:lnSpc>
            <a:spcBef>
              <a:spcPct val="0"/>
            </a:spcBef>
            <a:spcAft>
              <a:spcPct val="35000"/>
            </a:spcAft>
            <a:buNone/>
          </a:pPr>
          <a:r>
            <a:rPr lang="en-CA" sz="1300" kern="1200" dirty="0"/>
            <a:t>Constantly keep stakeholders (CAF, Parents/Guardians, Adult Staff and Volunteers, Branch members, building manager/landlord, </a:t>
          </a:r>
          <a:r>
            <a:rPr lang="en-CA" sz="1300" kern="1200" dirty="0" err="1"/>
            <a:t>etc</a:t>
          </a:r>
          <a:r>
            <a:rPr lang="en-CA" sz="1300" kern="1200" dirty="0"/>
            <a:t>) informed as they may have changes to their planning that could impact your expectations.</a:t>
          </a:r>
        </a:p>
        <a:p>
          <a:pPr marL="0" lvl="0" indent="0" algn="l" defTabSz="577850">
            <a:lnSpc>
              <a:spcPct val="90000"/>
            </a:lnSpc>
            <a:spcBef>
              <a:spcPct val="0"/>
            </a:spcBef>
            <a:spcAft>
              <a:spcPct val="35000"/>
            </a:spcAft>
            <a:buNone/>
          </a:pPr>
          <a:r>
            <a:rPr lang="en-CA" sz="1300" kern="1200" dirty="0"/>
            <a:t>Monitor your local public health guidance and announcements from school boards. </a:t>
          </a:r>
          <a:br>
            <a:rPr lang="en-CA" sz="1300" kern="1200" dirty="0"/>
          </a:br>
          <a:endParaRPr lang="en-US" sz="1300" kern="1200" dirty="0"/>
        </a:p>
      </dsp:txBody>
      <dsp:txXfrm>
        <a:off x="3614737" y="1653508"/>
        <a:ext cx="3286125" cy="2610802"/>
      </dsp:txXfrm>
    </dsp:sp>
    <dsp:sp modelId="{3755797D-19CB-4C92-B2CB-49DD48C36BCC}">
      <dsp:nvSpPr>
        <dsp:cNvPr id="0" name=""/>
        <dsp:cNvSpPr/>
      </dsp:nvSpPr>
      <dsp:spPr>
        <a:xfrm>
          <a:off x="4605099" y="435133"/>
          <a:ext cx="1305401" cy="1305401"/>
        </a:xfrm>
        <a:prstGeom prst="ellipse">
          <a:avLst/>
        </a:prstGeom>
        <a:solidFill>
          <a:schemeClr val="accent5">
            <a:hueOff val="-2703417"/>
            <a:satOff val="-6968"/>
            <a:lumOff val="-4706"/>
            <a:alphaOff val="0"/>
          </a:schemeClr>
        </a:solidFill>
        <a:ln w="12700" cap="flat" cmpd="sng" algn="ctr">
          <a:solidFill>
            <a:schemeClr val="accent5">
              <a:hueOff val="-2703417"/>
              <a:satOff val="-6968"/>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796271" y="626305"/>
        <a:ext cx="923057" cy="923057"/>
      </dsp:txXfrm>
    </dsp:sp>
    <dsp:sp modelId="{24D889D5-03F5-4CAD-AB61-6EF1EE9F68C7}">
      <dsp:nvSpPr>
        <dsp:cNvPr id="0" name=""/>
        <dsp:cNvSpPr/>
      </dsp:nvSpPr>
      <dsp:spPr>
        <a:xfrm>
          <a:off x="3614737" y="4351266"/>
          <a:ext cx="3286125" cy="72"/>
        </a:xfrm>
        <a:prstGeom prst="rect">
          <a:avLst/>
        </a:prstGeom>
        <a:solidFill>
          <a:schemeClr val="accent5">
            <a:hueOff val="-4055126"/>
            <a:satOff val="-10451"/>
            <a:lumOff val="-7059"/>
            <a:alphaOff val="0"/>
          </a:schemeClr>
        </a:solidFill>
        <a:ln w="12700" cap="flat" cmpd="sng" algn="ctr">
          <a:solidFill>
            <a:schemeClr val="accent5">
              <a:hueOff val="-4055126"/>
              <a:satOff val="-10451"/>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988414-B4BD-4AAC-9932-BF947EE18B94}">
      <dsp:nvSpPr>
        <dsp:cNvPr id="0" name=""/>
        <dsp:cNvSpPr/>
      </dsp:nvSpPr>
      <dsp:spPr>
        <a:xfrm>
          <a:off x="7229475" y="0"/>
          <a:ext cx="3286125" cy="4351338"/>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577850">
            <a:lnSpc>
              <a:spcPct val="90000"/>
            </a:lnSpc>
            <a:spcBef>
              <a:spcPct val="0"/>
            </a:spcBef>
            <a:spcAft>
              <a:spcPct val="35000"/>
            </a:spcAft>
            <a:buNone/>
          </a:pPr>
          <a:r>
            <a:rPr lang="en-CA" sz="1300" kern="1200" dirty="0"/>
            <a:t>Review and adapt plan with all partners and stakeholders frequently so everyone is on board and give as much advance notice as possible so there are “no surprises”.  </a:t>
          </a:r>
        </a:p>
        <a:p>
          <a:pPr marL="0" lvl="0" indent="0" algn="l" defTabSz="577850">
            <a:lnSpc>
              <a:spcPct val="90000"/>
            </a:lnSpc>
            <a:spcBef>
              <a:spcPct val="0"/>
            </a:spcBef>
            <a:spcAft>
              <a:spcPct val="35000"/>
            </a:spcAft>
            <a:buNone/>
          </a:pPr>
          <a:r>
            <a:rPr lang="en-US" sz="1300" kern="1200" dirty="0"/>
            <a:t>Err on the side of caution – you don’t have to return to in-person training for all aspects of the program, there are on-line options and program adaptations may be necessary </a:t>
          </a:r>
        </a:p>
      </dsp:txBody>
      <dsp:txXfrm>
        <a:off x="7229475" y="1653508"/>
        <a:ext cx="3286125" cy="2610802"/>
      </dsp:txXfrm>
    </dsp:sp>
    <dsp:sp modelId="{707C5307-0FBA-482D-802B-29DFB76E66CE}">
      <dsp:nvSpPr>
        <dsp:cNvPr id="0" name=""/>
        <dsp:cNvSpPr/>
      </dsp:nvSpPr>
      <dsp:spPr>
        <a:xfrm>
          <a:off x="8219836" y="435133"/>
          <a:ext cx="1305401" cy="1305401"/>
        </a:xfrm>
        <a:prstGeom prst="ellipse">
          <a:avLst/>
        </a:prstGeom>
        <a:solidFill>
          <a:schemeClr val="accent5">
            <a:hueOff val="-5406834"/>
            <a:satOff val="-13935"/>
            <a:lumOff val="-9412"/>
            <a:alphaOff val="0"/>
          </a:schemeClr>
        </a:solidFill>
        <a:ln w="12700" cap="flat" cmpd="sng" algn="ctr">
          <a:solidFill>
            <a:schemeClr val="accent5">
              <a:hueOff val="-5406834"/>
              <a:satOff val="-13935"/>
              <a:lumOff val="-9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411008" y="626305"/>
        <a:ext cx="923057" cy="923057"/>
      </dsp:txXfrm>
    </dsp:sp>
    <dsp:sp modelId="{CED3AF7A-894A-43EB-8DFC-5B5F0747A673}">
      <dsp:nvSpPr>
        <dsp:cNvPr id="0" name=""/>
        <dsp:cNvSpPr/>
      </dsp:nvSpPr>
      <dsp:spPr>
        <a:xfrm>
          <a:off x="7229475" y="4351266"/>
          <a:ext cx="3286125" cy="72"/>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1BCD6-B178-453B-B7CC-299DD0C15506}">
      <dsp:nvSpPr>
        <dsp:cNvPr id="0" name=""/>
        <dsp:cNvSpPr/>
      </dsp:nvSpPr>
      <dsp:spPr>
        <a:xfrm>
          <a:off x="130938" y="1393"/>
          <a:ext cx="4224635" cy="268264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C2C7FE-F1D7-49BC-8267-CBEA4683BB26}">
      <dsp:nvSpPr>
        <dsp:cNvPr id="0" name=""/>
        <dsp:cNvSpPr/>
      </dsp:nvSpPr>
      <dsp:spPr>
        <a:xfrm>
          <a:off x="600342" y="447327"/>
          <a:ext cx="4224635" cy="268264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CA" sz="1700" kern="1200" dirty="0"/>
            <a:t>Involve the Branch and all officers and CIs in the planning process.  Work closely with your Branch and community subject matter experts. </a:t>
          </a:r>
        </a:p>
        <a:p>
          <a:pPr marL="0" lvl="0" indent="0" algn="ctr" defTabSz="755650">
            <a:lnSpc>
              <a:spcPct val="90000"/>
            </a:lnSpc>
            <a:spcBef>
              <a:spcPct val="0"/>
            </a:spcBef>
            <a:spcAft>
              <a:spcPct val="35000"/>
            </a:spcAft>
            <a:buNone/>
          </a:pPr>
          <a:r>
            <a:rPr lang="en-CA" sz="1700" kern="1200" dirty="0"/>
            <a:t>Start with a fun way to welcome cadets and families back and ease back in to training.  </a:t>
          </a:r>
        </a:p>
        <a:p>
          <a:pPr marL="0" lvl="0" indent="0" algn="ctr" defTabSz="755650">
            <a:lnSpc>
              <a:spcPct val="90000"/>
            </a:lnSpc>
            <a:spcBef>
              <a:spcPct val="0"/>
            </a:spcBef>
            <a:spcAft>
              <a:spcPct val="35000"/>
            </a:spcAft>
            <a:buNone/>
          </a:pPr>
          <a:r>
            <a:rPr lang="en-US" sz="1700" kern="1200" dirty="0"/>
            <a:t>Communication is critical so stay in touch with all partners and key stakeholders. </a:t>
          </a:r>
        </a:p>
      </dsp:txBody>
      <dsp:txXfrm>
        <a:off x="678914" y="525899"/>
        <a:ext cx="4067491" cy="2525499"/>
      </dsp:txXfrm>
    </dsp:sp>
    <dsp:sp modelId="{06346430-D7F5-4F11-A445-A327EA29B28E}">
      <dsp:nvSpPr>
        <dsp:cNvPr id="0" name=""/>
        <dsp:cNvSpPr/>
      </dsp:nvSpPr>
      <dsp:spPr>
        <a:xfrm>
          <a:off x="5294381" y="1393"/>
          <a:ext cx="4224635" cy="268264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EFDA7E-CB21-46B5-8FC9-3AAAB7870C8C}">
      <dsp:nvSpPr>
        <dsp:cNvPr id="0" name=""/>
        <dsp:cNvSpPr/>
      </dsp:nvSpPr>
      <dsp:spPr>
        <a:xfrm>
          <a:off x="5763785" y="447327"/>
          <a:ext cx="4224635" cy="268264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CA" sz="1700" kern="1200" dirty="0"/>
            <a:t>Use September to phase things like uniform exchange and issue, registration, information sessions and fun events</a:t>
          </a:r>
          <a:r>
            <a:rPr lang="en-US" sz="1700" kern="1200" dirty="0"/>
            <a:t>Share good ideas, electronic resources, innovative activity options and fundraising opportunities. </a:t>
          </a:r>
        </a:p>
        <a:p>
          <a:pPr marL="0" lvl="0" indent="0" algn="ctr" defTabSz="755650">
            <a:lnSpc>
              <a:spcPct val="90000"/>
            </a:lnSpc>
            <a:spcBef>
              <a:spcPct val="0"/>
            </a:spcBef>
            <a:spcAft>
              <a:spcPct val="35000"/>
            </a:spcAft>
            <a:buNone/>
          </a:pPr>
          <a:r>
            <a:rPr lang="en-US" sz="1700" kern="1200" dirty="0"/>
            <a:t>Find new ways to motivate cadets and encourage engagement.  </a:t>
          </a:r>
        </a:p>
      </dsp:txBody>
      <dsp:txXfrm>
        <a:off x="5842357" y="525899"/>
        <a:ext cx="4067491" cy="2525499"/>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0C319-A53E-4C28-A55B-A0D4E1C257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7C4935EA-F20E-466F-8248-528F5E52F5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6D67DFDB-C83D-47CB-97E0-A1C057E1EC23}"/>
              </a:ext>
            </a:extLst>
          </p:cNvPr>
          <p:cNvSpPr>
            <a:spLocks noGrp="1"/>
          </p:cNvSpPr>
          <p:nvPr>
            <p:ph type="dt" sz="half" idx="10"/>
          </p:nvPr>
        </p:nvSpPr>
        <p:spPr/>
        <p:txBody>
          <a:bodyPr/>
          <a:lstStyle/>
          <a:p>
            <a:fld id="{42374DB8-E665-4FA6-BBA4-B92FF06F6195}" type="datetimeFigureOut">
              <a:rPr lang="en-CA" smtClean="0"/>
              <a:t>2021-08-14</a:t>
            </a:fld>
            <a:endParaRPr lang="en-CA"/>
          </a:p>
        </p:txBody>
      </p:sp>
      <p:sp>
        <p:nvSpPr>
          <p:cNvPr id="5" name="Footer Placeholder 4">
            <a:extLst>
              <a:ext uri="{FF2B5EF4-FFF2-40B4-BE49-F238E27FC236}">
                <a16:creationId xmlns:a16="http://schemas.microsoft.com/office/drawing/2014/main" id="{581B673F-709D-4C39-8074-67725BE2899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A7EA90D-D52A-46E9-A600-AE9C7346610A}"/>
              </a:ext>
            </a:extLst>
          </p:cNvPr>
          <p:cNvSpPr>
            <a:spLocks noGrp="1"/>
          </p:cNvSpPr>
          <p:nvPr>
            <p:ph type="sldNum" sz="quarter" idx="12"/>
          </p:nvPr>
        </p:nvSpPr>
        <p:spPr/>
        <p:txBody>
          <a:bodyPr/>
          <a:lstStyle/>
          <a:p>
            <a:fld id="{E2D4FB3F-5595-472E-82E7-A0DEE15EBA10}" type="slidenum">
              <a:rPr lang="en-CA" smtClean="0"/>
              <a:t>‹#›</a:t>
            </a:fld>
            <a:endParaRPr lang="en-CA"/>
          </a:p>
        </p:txBody>
      </p:sp>
    </p:spTree>
    <p:extLst>
      <p:ext uri="{BB962C8B-B14F-4D97-AF65-F5344CB8AC3E}">
        <p14:creationId xmlns:p14="http://schemas.microsoft.com/office/powerpoint/2010/main" val="2672099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A1A9F-8368-41BB-8AA7-4696B77A15C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5883D65-29A9-480A-A288-D06CDDE77E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72CDAEC-1E77-4664-A408-42455005940A}"/>
              </a:ext>
            </a:extLst>
          </p:cNvPr>
          <p:cNvSpPr>
            <a:spLocks noGrp="1"/>
          </p:cNvSpPr>
          <p:nvPr>
            <p:ph type="dt" sz="half" idx="10"/>
          </p:nvPr>
        </p:nvSpPr>
        <p:spPr/>
        <p:txBody>
          <a:bodyPr/>
          <a:lstStyle/>
          <a:p>
            <a:fld id="{42374DB8-E665-4FA6-BBA4-B92FF06F6195}" type="datetimeFigureOut">
              <a:rPr lang="en-CA" smtClean="0"/>
              <a:t>2021-08-14</a:t>
            </a:fld>
            <a:endParaRPr lang="en-CA"/>
          </a:p>
        </p:txBody>
      </p:sp>
      <p:sp>
        <p:nvSpPr>
          <p:cNvPr id="5" name="Footer Placeholder 4">
            <a:extLst>
              <a:ext uri="{FF2B5EF4-FFF2-40B4-BE49-F238E27FC236}">
                <a16:creationId xmlns:a16="http://schemas.microsoft.com/office/drawing/2014/main" id="{92EB771A-7141-4F6A-B694-34488197AE6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9DA359F-FB3E-4759-B490-DDB04CE2DADB}"/>
              </a:ext>
            </a:extLst>
          </p:cNvPr>
          <p:cNvSpPr>
            <a:spLocks noGrp="1"/>
          </p:cNvSpPr>
          <p:nvPr>
            <p:ph type="sldNum" sz="quarter" idx="12"/>
          </p:nvPr>
        </p:nvSpPr>
        <p:spPr/>
        <p:txBody>
          <a:bodyPr/>
          <a:lstStyle/>
          <a:p>
            <a:fld id="{E2D4FB3F-5595-472E-82E7-A0DEE15EBA10}" type="slidenum">
              <a:rPr lang="en-CA" smtClean="0"/>
              <a:t>‹#›</a:t>
            </a:fld>
            <a:endParaRPr lang="en-CA"/>
          </a:p>
        </p:txBody>
      </p:sp>
    </p:spTree>
    <p:extLst>
      <p:ext uri="{BB962C8B-B14F-4D97-AF65-F5344CB8AC3E}">
        <p14:creationId xmlns:p14="http://schemas.microsoft.com/office/powerpoint/2010/main" val="4206651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C3C7B9-430E-4A90-98B6-1B4058A1352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706D4E5-5025-4875-9AF9-AC48BC8226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960447E-1AA4-416D-ABD3-CF3D58B00BF3}"/>
              </a:ext>
            </a:extLst>
          </p:cNvPr>
          <p:cNvSpPr>
            <a:spLocks noGrp="1"/>
          </p:cNvSpPr>
          <p:nvPr>
            <p:ph type="dt" sz="half" idx="10"/>
          </p:nvPr>
        </p:nvSpPr>
        <p:spPr/>
        <p:txBody>
          <a:bodyPr/>
          <a:lstStyle/>
          <a:p>
            <a:fld id="{42374DB8-E665-4FA6-BBA4-B92FF06F6195}" type="datetimeFigureOut">
              <a:rPr lang="en-CA" smtClean="0"/>
              <a:t>2021-08-14</a:t>
            </a:fld>
            <a:endParaRPr lang="en-CA"/>
          </a:p>
        </p:txBody>
      </p:sp>
      <p:sp>
        <p:nvSpPr>
          <p:cNvPr id="5" name="Footer Placeholder 4">
            <a:extLst>
              <a:ext uri="{FF2B5EF4-FFF2-40B4-BE49-F238E27FC236}">
                <a16:creationId xmlns:a16="http://schemas.microsoft.com/office/drawing/2014/main" id="{FFB115F5-BED0-42C0-8412-F2F0BCDE803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090EAD0-136A-44E2-AF65-B44270973C61}"/>
              </a:ext>
            </a:extLst>
          </p:cNvPr>
          <p:cNvSpPr>
            <a:spLocks noGrp="1"/>
          </p:cNvSpPr>
          <p:nvPr>
            <p:ph type="sldNum" sz="quarter" idx="12"/>
          </p:nvPr>
        </p:nvSpPr>
        <p:spPr/>
        <p:txBody>
          <a:bodyPr/>
          <a:lstStyle/>
          <a:p>
            <a:fld id="{E2D4FB3F-5595-472E-82E7-A0DEE15EBA10}" type="slidenum">
              <a:rPr lang="en-CA" smtClean="0"/>
              <a:t>‹#›</a:t>
            </a:fld>
            <a:endParaRPr lang="en-CA"/>
          </a:p>
        </p:txBody>
      </p:sp>
    </p:spTree>
    <p:extLst>
      <p:ext uri="{BB962C8B-B14F-4D97-AF65-F5344CB8AC3E}">
        <p14:creationId xmlns:p14="http://schemas.microsoft.com/office/powerpoint/2010/main" val="3501074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0901A-A011-44A4-82DD-61286A63A1E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3C62019-141B-4502-9A45-2EC6ABDB1F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45156D9-427D-4C68-8726-ADA2C4D78DA1}"/>
              </a:ext>
            </a:extLst>
          </p:cNvPr>
          <p:cNvSpPr>
            <a:spLocks noGrp="1"/>
          </p:cNvSpPr>
          <p:nvPr>
            <p:ph type="dt" sz="half" idx="10"/>
          </p:nvPr>
        </p:nvSpPr>
        <p:spPr/>
        <p:txBody>
          <a:bodyPr/>
          <a:lstStyle/>
          <a:p>
            <a:fld id="{42374DB8-E665-4FA6-BBA4-B92FF06F6195}" type="datetimeFigureOut">
              <a:rPr lang="en-CA" smtClean="0"/>
              <a:t>2021-08-14</a:t>
            </a:fld>
            <a:endParaRPr lang="en-CA"/>
          </a:p>
        </p:txBody>
      </p:sp>
      <p:sp>
        <p:nvSpPr>
          <p:cNvPr id="5" name="Footer Placeholder 4">
            <a:extLst>
              <a:ext uri="{FF2B5EF4-FFF2-40B4-BE49-F238E27FC236}">
                <a16:creationId xmlns:a16="http://schemas.microsoft.com/office/drawing/2014/main" id="{C26F4F2D-9262-497C-A8DD-00989E51821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F13F4A5-CECD-46EA-BF6E-33DCD46F09B9}"/>
              </a:ext>
            </a:extLst>
          </p:cNvPr>
          <p:cNvSpPr>
            <a:spLocks noGrp="1"/>
          </p:cNvSpPr>
          <p:nvPr>
            <p:ph type="sldNum" sz="quarter" idx="12"/>
          </p:nvPr>
        </p:nvSpPr>
        <p:spPr/>
        <p:txBody>
          <a:bodyPr/>
          <a:lstStyle/>
          <a:p>
            <a:fld id="{E2D4FB3F-5595-472E-82E7-A0DEE15EBA10}" type="slidenum">
              <a:rPr lang="en-CA" smtClean="0"/>
              <a:t>‹#›</a:t>
            </a:fld>
            <a:endParaRPr lang="en-CA"/>
          </a:p>
        </p:txBody>
      </p:sp>
    </p:spTree>
    <p:extLst>
      <p:ext uri="{BB962C8B-B14F-4D97-AF65-F5344CB8AC3E}">
        <p14:creationId xmlns:p14="http://schemas.microsoft.com/office/powerpoint/2010/main" val="2253581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264DD-C0B0-4EC2-BB7D-88420B1F7F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589E2B31-C008-496A-ADBE-7D39A1E25B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A746D6-73C3-40B4-AB1B-981435016DD2}"/>
              </a:ext>
            </a:extLst>
          </p:cNvPr>
          <p:cNvSpPr>
            <a:spLocks noGrp="1"/>
          </p:cNvSpPr>
          <p:nvPr>
            <p:ph type="dt" sz="half" idx="10"/>
          </p:nvPr>
        </p:nvSpPr>
        <p:spPr/>
        <p:txBody>
          <a:bodyPr/>
          <a:lstStyle/>
          <a:p>
            <a:fld id="{42374DB8-E665-4FA6-BBA4-B92FF06F6195}" type="datetimeFigureOut">
              <a:rPr lang="en-CA" smtClean="0"/>
              <a:t>2021-08-14</a:t>
            </a:fld>
            <a:endParaRPr lang="en-CA"/>
          </a:p>
        </p:txBody>
      </p:sp>
      <p:sp>
        <p:nvSpPr>
          <p:cNvPr id="5" name="Footer Placeholder 4">
            <a:extLst>
              <a:ext uri="{FF2B5EF4-FFF2-40B4-BE49-F238E27FC236}">
                <a16:creationId xmlns:a16="http://schemas.microsoft.com/office/drawing/2014/main" id="{8DD439B2-39A2-4138-942E-0395C36054D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93A9386-E489-4BD1-AA4B-7C44ABC7E109}"/>
              </a:ext>
            </a:extLst>
          </p:cNvPr>
          <p:cNvSpPr>
            <a:spLocks noGrp="1"/>
          </p:cNvSpPr>
          <p:nvPr>
            <p:ph type="sldNum" sz="quarter" idx="12"/>
          </p:nvPr>
        </p:nvSpPr>
        <p:spPr/>
        <p:txBody>
          <a:bodyPr/>
          <a:lstStyle/>
          <a:p>
            <a:fld id="{E2D4FB3F-5595-472E-82E7-A0DEE15EBA10}" type="slidenum">
              <a:rPr lang="en-CA" smtClean="0"/>
              <a:t>‹#›</a:t>
            </a:fld>
            <a:endParaRPr lang="en-CA"/>
          </a:p>
        </p:txBody>
      </p:sp>
    </p:spTree>
    <p:extLst>
      <p:ext uri="{BB962C8B-B14F-4D97-AF65-F5344CB8AC3E}">
        <p14:creationId xmlns:p14="http://schemas.microsoft.com/office/powerpoint/2010/main" val="3501065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EFFDA-0D44-43B7-94E7-A6BAD0477AA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3BAA4C3-F975-4EC8-80D6-91814FB009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9F6B62E2-3254-4F04-99FB-F4FA6A6743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9A5A049-7E2E-4ABF-903D-EE6F0FF84764}"/>
              </a:ext>
            </a:extLst>
          </p:cNvPr>
          <p:cNvSpPr>
            <a:spLocks noGrp="1"/>
          </p:cNvSpPr>
          <p:nvPr>
            <p:ph type="dt" sz="half" idx="10"/>
          </p:nvPr>
        </p:nvSpPr>
        <p:spPr/>
        <p:txBody>
          <a:bodyPr/>
          <a:lstStyle/>
          <a:p>
            <a:fld id="{42374DB8-E665-4FA6-BBA4-B92FF06F6195}" type="datetimeFigureOut">
              <a:rPr lang="en-CA" smtClean="0"/>
              <a:t>2021-08-14</a:t>
            </a:fld>
            <a:endParaRPr lang="en-CA"/>
          </a:p>
        </p:txBody>
      </p:sp>
      <p:sp>
        <p:nvSpPr>
          <p:cNvPr id="6" name="Footer Placeholder 5">
            <a:extLst>
              <a:ext uri="{FF2B5EF4-FFF2-40B4-BE49-F238E27FC236}">
                <a16:creationId xmlns:a16="http://schemas.microsoft.com/office/drawing/2014/main" id="{62D3040E-F3D0-4C7C-BB8D-20D7FDC28A6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DD9319C-9B27-4EBF-842E-2A9A5454B8B5}"/>
              </a:ext>
            </a:extLst>
          </p:cNvPr>
          <p:cNvSpPr>
            <a:spLocks noGrp="1"/>
          </p:cNvSpPr>
          <p:nvPr>
            <p:ph type="sldNum" sz="quarter" idx="12"/>
          </p:nvPr>
        </p:nvSpPr>
        <p:spPr/>
        <p:txBody>
          <a:bodyPr/>
          <a:lstStyle/>
          <a:p>
            <a:fld id="{E2D4FB3F-5595-472E-82E7-A0DEE15EBA10}" type="slidenum">
              <a:rPr lang="en-CA" smtClean="0"/>
              <a:t>‹#›</a:t>
            </a:fld>
            <a:endParaRPr lang="en-CA"/>
          </a:p>
        </p:txBody>
      </p:sp>
    </p:spTree>
    <p:extLst>
      <p:ext uri="{BB962C8B-B14F-4D97-AF65-F5344CB8AC3E}">
        <p14:creationId xmlns:p14="http://schemas.microsoft.com/office/powerpoint/2010/main" val="1049906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5BCD1-C834-4629-A041-615863E84078}"/>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3161CFB0-B2CD-48AF-805E-58DF7BA363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BBEB95-7F48-4573-8BDE-2C96C3BB78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E970B8B1-73B2-45B3-ABA8-96ACDBBCA2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EE7C22-CBF5-4679-A6D2-778238DC68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44EE6B8E-69FC-4BA1-8AE6-FAF7072F81F7}"/>
              </a:ext>
            </a:extLst>
          </p:cNvPr>
          <p:cNvSpPr>
            <a:spLocks noGrp="1"/>
          </p:cNvSpPr>
          <p:nvPr>
            <p:ph type="dt" sz="half" idx="10"/>
          </p:nvPr>
        </p:nvSpPr>
        <p:spPr/>
        <p:txBody>
          <a:bodyPr/>
          <a:lstStyle/>
          <a:p>
            <a:fld id="{42374DB8-E665-4FA6-BBA4-B92FF06F6195}" type="datetimeFigureOut">
              <a:rPr lang="en-CA" smtClean="0"/>
              <a:t>2021-08-14</a:t>
            </a:fld>
            <a:endParaRPr lang="en-CA"/>
          </a:p>
        </p:txBody>
      </p:sp>
      <p:sp>
        <p:nvSpPr>
          <p:cNvPr id="8" name="Footer Placeholder 7">
            <a:extLst>
              <a:ext uri="{FF2B5EF4-FFF2-40B4-BE49-F238E27FC236}">
                <a16:creationId xmlns:a16="http://schemas.microsoft.com/office/drawing/2014/main" id="{AC5FF526-1003-43E6-8D95-00182D5AAA9F}"/>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0C549E95-0D89-4073-B926-5B058743B80A}"/>
              </a:ext>
            </a:extLst>
          </p:cNvPr>
          <p:cNvSpPr>
            <a:spLocks noGrp="1"/>
          </p:cNvSpPr>
          <p:nvPr>
            <p:ph type="sldNum" sz="quarter" idx="12"/>
          </p:nvPr>
        </p:nvSpPr>
        <p:spPr/>
        <p:txBody>
          <a:bodyPr/>
          <a:lstStyle/>
          <a:p>
            <a:fld id="{E2D4FB3F-5595-472E-82E7-A0DEE15EBA10}" type="slidenum">
              <a:rPr lang="en-CA" smtClean="0"/>
              <a:t>‹#›</a:t>
            </a:fld>
            <a:endParaRPr lang="en-CA"/>
          </a:p>
        </p:txBody>
      </p:sp>
    </p:spTree>
    <p:extLst>
      <p:ext uri="{BB962C8B-B14F-4D97-AF65-F5344CB8AC3E}">
        <p14:creationId xmlns:p14="http://schemas.microsoft.com/office/powerpoint/2010/main" val="2654513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29FBB-F888-4135-B258-34C250BE959F}"/>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E5764E7E-9474-4256-B775-CCEB008E696B}"/>
              </a:ext>
            </a:extLst>
          </p:cNvPr>
          <p:cNvSpPr>
            <a:spLocks noGrp="1"/>
          </p:cNvSpPr>
          <p:nvPr>
            <p:ph type="dt" sz="half" idx="10"/>
          </p:nvPr>
        </p:nvSpPr>
        <p:spPr/>
        <p:txBody>
          <a:bodyPr/>
          <a:lstStyle/>
          <a:p>
            <a:fld id="{42374DB8-E665-4FA6-BBA4-B92FF06F6195}" type="datetimeFigureOut">
              <a:rPr lang="en-CA" smtClean="0"/>
              <a:t>2021-08-14</a:t>
            </a:fld>
            <a:endParaRPr lang="en-CA"/>
          </a:p>
        </p:txBody>
      </p:sp>
      <p:sp>
        <p:nvSpPr>
          <p:cNvPr id="4" name="Footer Placeholder 3">
            <a:extLst>
              <a:ext uri="{FF2B5EF4-FFF2-40B4-BE49-F238E27FC236}">
                <a16:creationId xmlns:a16="http://schemas.microsoft.com/office/drawing/2014/main" id="{857C4312-8375-47AC-A8A7-C6474982106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89522E70-5B63-4DCD-8ECC-08181ACEE5F4}"/>
              </a:ext>
            </a:extLst>
          </p:cNvPr>
          <p:cNvSpPr>
            <a:spLocks noGrp="1"/>
          </p:cNvSpPr>
          <p:nvPr>
            <p:ph type="sldNum" sz="quarter" idx="12"/>
          </p:nvPr>
        </p:nvSpPr>
        <p:spPr/>
        <p:txBody>
          <a:bodyPr/>
          <a:lstStyle/>
          <a:p>
            <a:fld id="{E2D4FB3F-5595-472E-82E7-A0DEE15EBA10}" type="slidenum">
              <a:rPr lang="en-CA" smtClean="0"/>
              <a:t>‹#›</a:t>
            </a:fld>
            <a:endParaRPr lang="en-CA"/>
          </a:p>
        </p:txBody>
      </p:sp>
    </p:spTree>
    <p:extLst>
      <p:ext uri="{BB962C8B-B14F-4D97-AF65-F5344CB8AC3E}">
        <p14:creationId xmlns:p14="http://schemas.microsoft.com/office/powerpoint/2010/main" val="938173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69A237-8793-41A6-BB18-61A95AA64447}"/>
              </a:ext>
            </a:extLst>
          </p:cNvPr>
          <p:cNvSpPr>
            <a:spLocks noGrp="1"/>
          </p:cNvSpPr>
          <p:nvPr>
            <p:ph type="dt" sz="half" idx="10"/>
          </p:nvPr>
        </p:nvSpPr>
        <p:spPr/>
        <p:txBody>
          <a:bodyPr/>
          <a:lstStyle/>
          <a:p>
            <a:fld id="{42374DB8-E665-4FA6-BBA4-B92FF06F6195}" type="datetimeFigureOut">
              <a:rPr lang="en-CA" smtClean="0"/>
              <a:t>2021-08-14</a:t>
            </a:fld>
            <a:endParaRPr lang="en-CA"/>
          </a:p>
        </p:txBody>
      </p:sp>
      <p:sp>
        <p:nvSpPr>
          <p:cNvPr id="3" name="Footer Placeholder 2">
            <a:extLst>
              <a:ext uri="{FF2B5EF4-FFF2-40B4-BE49-F238E27FC236}">
                <a16:creationId xmlns:a16="http://schemas.microsoft.com/office/drawing/2014/main" id="{FE7C4E83-2361-4ACD-82BD-F091F6185B9A}"/>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F1F6B200-5747-44C8-9EAD-38B5E01D11A5}"/>
              </a:ext>
            </a:extLst>
          </p:cNvPr>
          <p:cNvSpPr>
            <a:spLocks noGrp="1"/>
          </p:cNvSpPr>
          <p:nvPr>
            <p:ph type="sldNum" sz="quarter" idx="12"/>
          </p:nvPr>
        </p:nvSpPr>
        <p:spPr/>
        <p:txBody>
          <a:bodyPr/>
          <a:lstStyle/>
          <a:p>
            <a:fld id="{E2D4FB3F-5595-472E-82E7-A0DEE15EBA10}" type="slidenum">
              <a:rPr lang="en-CA" smtClean="0"/>
              <a:t>‹#›</a:t>
            </a:fld>
            <a:endParaRPr lang="en-CA"/>
          </a:p>
        </p:txBody>
      </p:sp>
    </p:spTree>
    <p:extLst>
      <p:ext uri="{BB962C8B-B14F-4D97-AF65-F5344CB8AC3E}">
        <p14:creationId xmlns:p14="http://schemas.microsoft.com/office/powerpoint/2010/main" val="1676085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0ED2E-2AAD-4287-A47B-DFADF2EAFB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24443B5B-1E1A-4963-8353-61A3AFD229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834F83C6-F7B7-417E-930C-82431251AA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646365-3DC4-4379-807F-E5E075AC3263}"/>
              </a:ext>
            </a:extLst>
          </p:cNvPr>
          <p:cNvSpPr>
            <a:spLocks noGrp="1"/>
          </p:cNvSpPr>
          <p:nvPr>
            <p:ph type="dt" sz="half" idx="10"/>
          </p:nvPr>
        </p:nvSpPr>
        <p:spPr/>
        <p:txBody>
          <a:bodyPr/>
          <a:lstStyle/>
          <a:p>
            <a:fld id="{42374DB8-E665-4FA6-BBA4-B92FF06F6195}" type="datetimeFigureOut">
              <a:rPr lang="en-CA" smtClean="0"/>
              <a:t>2021-08-14</a:t>
            </a:fld>
            <a:endParaRPr lang="en-CA"/>
          </a:p>
        </p:txBody>
      </p:sp>
      <p:sp>
        <p:nvSpPr>
          <p:cNvPr id="6" name="Footer Placeholder 5">
            <a:extLst>
              <a:ext uri="{FF2B5EF4-FFF2-40B4-BE49-F238E27FC236}">
                <a16:creationId xmlns:a16="http://schemas.microsoft.com/office/drawing/2014/main" id="{77DE3BDD-E096-4A65-A3FD-1136918FDC5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5C9B6D2-8FDA-4377-A11A-0FBD9ADC9EE0}"/>
              </a:ext>
            </a:extLst>
          </p:cNvPr>
          <p:cNvSpPr>
            <a:spLocks noGrp="1"/>
          </p:cNvSpPr>
          <p:nvPr>
            <p:ph type="sldNum" sz="quarter" idx="12"/>
          </p:nvPr>
        </p:nvSpPr>
        <p:spPr/>
        <p:txBody>
          <a:bodyPr/>
          <a:lstStyle/>
          <a:p>
            <a:fld id="{E2D4FB3F-5595-472E-82E7-A0DEE15EBA10}" type="slidenum">
              <a:rPr lang="en-CA" smtClean="0"/>
              <a:t>‹#›</a:t>
            </a:fld>
            <a:endParaRPr lang="en-CA"/>
          </a:p>
        </p:txBody>
      </p:sp>
    </p:spTree>
    <p:extLst>
      <p:ext uri="{BB962C8B-B14F-4D97-AF65-F5344CB8AC3E}">
        <p14:creationId xmlns:p14="http://schemas.microsoft.com/office/powerpoint/2010/main" val="3145718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3569-BE47-4DB5-B960-5CA0EF3474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18D79C7F-B5CF-4CEE-BD15-BC8498911C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FD3CB490-07F7-4B33-B013-7E4ADB001F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686965-DBD8-4928-A728-96E06872DC9A}"/>
              </a:ext>
            </a:extLst>
          </p:cNvPr>
          <p:cNvSpPr>
            <a:spLocks noGrp="1"/>
          </p:cNvSpPr>
          <p:nvPr>
            <p:ph type="dt" sz="half" idx="10"/>
          </p:nvPr>
        </p:nvSpPr>
        <p:spPr/>
        <p:txBody>
          <a:bodyPr/>
          <a:lstStyle/>
          <a:p>
            <a:fld id="{42374DB8-E665-4FA6-BBA4-B92FF06F6195}" type="datetimeFigureOut">
              <a:rPr lang="en-CA" smtClean="0"/>
              <a:t>2021-08-14</a:t>
            </a:fld>
            <a:endParaRPr lang="en-CA"/>
          </a:p>
        </p:txBody>
      </p:sp>
      <p:sp>
        <p:nvSpPr>
          <p:cNvPr id="6" name="Footer Placeholder 5">
            <a:extLst>
              <a:ext uri="{FF2B5EF4-FFF2-40B4-BE49-F238E27FC236}">
                <a16:creationId xmlns:a16="http://schemas.microsoft.com/office/drawing/2014/main" id="{D24EFE29-5149-4625-9E6E-F74A322CD2F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6D4CBDF-EAFF-4096-BAB3-A1E9A4F6BF58}"/>
              </a:ext>
            </a:extLst>
          </p:cNvPr>
          <p:cNvSpPr>
            <a:spLocks noGrp="1"/>
          </p:cNvSpPr>
          <p:nvPr>
            <p:ph type="sldNum" sz="quarter" idx="12"/>
          </p:nvPr>
        </p:nvSpPr>
        <p:spPr/>
        <p:txBody>
          <a:bodyPr/>
          <a:lstStyle/>
          <a:p>
            <a:fld id="{E2D4FB3F-5595-472E-82E7-A0DEE15EBA10}" type="slidenum">
              <a:rPr lang="en-CA" smtClean="0"/>
              <a:t>‹#›</a:t>
            </a:fld>
            <a:endParaRPr lang="en-CA"/>
          </a:p>
        </p:txBody>
      </p:sp>
    </p:spTree>
    <p:extLst>
      <p:ext uri="{BB962C8B-B14F-4D97-AF65-F5344CB8AC3E}">
        <p14:creationId xmlns:p14="http://schemas.microsoft.com/office/powerpoint/2010/main" val="3126997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CE6EA4-D3A5-45C2-8A02-428DB5A09E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F4D7A4D-C8CA-4147-A7A3-D389B95309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D7D1610-C7BA-487D-80B3-6C2A7E2AE3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374DB8-E665-4FA6-BBA4-B92FF06F6195}" type="datetimeFigureOut">
              <a:rPr lang="en-CA" smtClean="0"/>
              <a:t>2021-08-14</a:t>
            </a:fld>
            <a:endParaRPr lang="en-CA"/>
          </a:p>
        </p:txBody>
      </p:sp>
      <p:sp>
        <p:nvSpPr>
          <p:cNvPr id="5" name="Footer Placeholder 4">
            <a:extLst>
              <a:ext uri="{FF2B5EF4-FFF2-40B4-BE49-F238E27FC236}">
                <a16:creationId xmlns:a16="http://schemas.microsoft.com/office/drawing/2014/main" id="{16298523-34EA-43D9-9A73-3CCE81C9BB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1E2E019B-D48D-4D28-BCD6-3EE36F25EB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D4FB3F-5595-472E-82E7-A0DEE15EBA10}" type="slidenum">
              <a:rPr lang="en-CA" smtClean="0"/>
              <a:t>‹#›</a:t>
            </a:fld>
            <a:endParaRPr lang="en-CA"/>
          </a:p>
        </p:txBody>
      </p:sp>
    </p:spTree>
    <p:extLst>
      <p:ext uri="{BB962C8B-B14F-4D97-AF65-F5344CB8AC3E}">
        <p14:creationId xmlns:p14="http://schemas.microsoft.com/office/powerpoint/2010/main" val="136770584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navyleague.ca/contact-u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hyperlink" Target="https://www.canada.ca/en/health-canada/services/drugs-health-products/disinfectants/covid-19/list.html" TargetMode="External"/><Relationship Id="rId4" Type="http://schemas.openxmlformats.org/officeDocument/2006/relationships/hyperlink" Target="https://www.canada.ca/en/public-health/services/diseases/2019-novel-coronavirus-infection/prevention-risks/cleaning-disinfecting.html"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ED8053C-AF28-403A-90F2-67A100EDEC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BCDCE7-03A4-438B-9B4A-0F5E37C4C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2677" y="456020"/>
            <a:ext cx="6737282" cy="6032228"/>
          </a:xfrm>
          <a:custGeom>
            <a:avLst/>
            <a:gdLst>
              <a:gd name="connsiteX0" fmla="*/ 3069307 w 6737282"/>
              <a:gd name="connsiteY0" fmla="*/ 4550727 h 6032228"/>
              <a:gd name="connsiteX1" fmla="*/ 3741218 w 6737282"/>
              <a:gd name="connsiteY1" fmla="*/ 4550727 h 6032228"/>
              <a:gd name="connsiteX2" fmla="*/ 3772850 w 6737282"/>
              <a:gd name="connsiteY2" fmla="*/ 4554928 h 6032228"/>
              <a:gd name="connsiteX3" fmla="*/ 3794605 w 6737282"/>
              <a:gd name="connsiteY3" fmla="*/ 4564050 h 6032228"/>
              <a:gd name="connsiteX4" fmla="*/ 3781310 w 6737282"/>
              <a:gd name="connsiteY4" fmla="*/ 4587045 h 6032228"/>
              <a:gd name="connsiteX5" fmla="*/ 3310252 w 6737282"/>
              <a:gd name="connsiteY5" fmla="*/ 5401750 h 6032228"/>
              <a:gd name="connsiteX6" fmla="*/ 3029607 w 6737282"/>
              <a:gd name="connsiteY6" fmla="*/ 5564857 h 6032228"/>
              <a:gd name="connsiteX7" fmla="*/ 2804017 w 6737282"/>
              <a:gd name="connsiteY7" fmla="*/ 5564857 h 6032228"/>
              <a:gd name="connsiteX8" fmla="*/ 2777701 w 6737282"/>
              <a:gd name="connsiteY8" fmla="*/ 5564857 h 6032228"/>
              <a:gd name="connsiteX9" fmla="*/ 2752589 w 6737282"/>
              <a:gd name="connsiteY9" fmla="*/ 5521614 h 6032228"/>
              <a:gd name="connsiteX10" fmla="*/ 2629590 w 6737282"/>
              <a:gd name="connsiteY10" fmla="*/ 5309799 h 6032228"/>
              <a:gd name="connsiteX11" fmla="*/ 2629590 w 6737282"/>
              <a:gd name="connsiteY11" fmla="*/ 5191240 h 6032228"/>
              <a:gd name="connsiteX12" fmla="*/ 2966272 w 6737282"/>
              <a:gd name="connsiteY12" fmla="*/ 4611452 h 6032228"/>
              <a:gd name="connsiteX13" fmla="*/ 3069307 w 6737282"/>
              <a:gd name="connsiteY13" fmla="*/ 4550727 h 6032228"/>
              <a:gd name="connsiteX14" fmla="*/ 1224899 w 6737282"/>
              <a:gd name="connsiteY14" fmla="*/ 1805663 h 6032228"/>
              <a:gd name="connsiteX15" fmla="*/ 3029607 w 6737282"/>
              <a:gd name="connsiteY15" fmla="*/ 1805663 h 6032228"/>
              <a:gd name="connsiteX16" fmla="*/ 3310252 w 6737282"/>
              <a:gd name="connsiteY16" fmla="*/ 1968768 h 6032228"/>
              <a:gd name="connsiteX17" fmla="*/ 4210657 w 6737282"/>
              <a:gd name="connsiteY17" fmla="*/ 3526038 h 6032228"/>
              <a:gd name="connsiteX18" fmla="*/ 4210657 w 6737282"/>
              <a:gd name="connsiteY18" fmla="*/ 3844482 h 6032228"/>
              <a:gd name="connsiteX19" fmla="*/ 3876331 w 6737282"/>
              <a:gd name="connsiteY19" fmla="*/ 4422707 h 6032228"/>
              <a:gd name="connsiteX20" fmla="*/ 3848154 w 6737282"/>
              <a:gd name="connsiteY20" fmla="*/ 4471437 h 6032228"/>
              <a:gd name="connsiteX21" fmla="*/ 3849146 w 6737282"/>
              <a:gd name="connsiteY21" fmla="*/ 4471853 h 6032228"/>
              <a:gd name="connsiteX22" fmla="*/ 3898870 w 6737282"/>
              <a:gd name="connsiteY22" fmla="*/ 4522003 h 6032228"/>
              <a:gd name="connsiteX23" fmla="*/ 4277006 w 6737282"/>
              <a:gd name="connsiteY23" fmla="*/ 5175999 h 6032228"/>
              <a:gd name="connsiteX24" fmla="*/ 4277006 w 6737282"/>
              <a:gd name="connsiteY24" fmla="*/ 5309735 h 6032228"/>
              <a:gd name="connsiteX25" fmla="*/ 3898870 w 6737282"/>
              <a:gd name="connsiteY25" fmla="*/ 5963729 h 6032228"/>
              <a:gd name="connsiteX26" fmla="*/ 3781007 w 6737282"/>
              <a:gd name="connsiteY26" fmla="*/ 6032228 h 6032228"/>
              <a:gd name="connsiteX27" fmla="*/ 3023096 w 6737282"/>
              <a:gd name="connsiteY27" fmla="*/ 6032228 h 6032228"/>
              <a:gd name="connsiteX28" fmla="*/ 2906872 w 6737282"/>
              <a:gd name="connsiteY28" fmla="*/ 5963729 h 6032228"/>
              <a:gd name="connsiteX29" fmla="*/ 2703170 w 6737282"/>
              <a:gd name="connsiteY29" fmla="*/ 5612942 h 6032228"/>
              <a:gd name="connsiteX30" fmla="*/ 2680159 w 6737282"/>
              <a:gd name="connsiteY30" fmla="*/ 5573313 h 6032228"/>
              <a:gd name="connsiteX31" fmla="*/ 2698265 w 6737282"/>
              <a:gd name="connsiteY31" fmla="*/ 5573313 h 6032228"/>
              <a:gd name="connsiteX32" fmla="*/ 2783846 w 6737282"/>
              <a:gd name="connsiteY32" fmla="*/ 5573313 h 6032228"/>
              <a:gd name="connsiteX33" fmla="*/ 2821023 w 6737282"/>
              <a:gd name="connsiteY33" fmla="*/ 5637336 h 6032228"/>
              <a:gd name="connsiteX34" fmla="*/ 2963060 w 6737282"/>
              <a:gd name="connsiteY34" fmla="*/ 5881934 h 6032228"/>
              <a:gd name="connsiteX35" fmla="*/ 3066097 w 6737282"/>
              <a:gd name="connsiteY35" fmla="*/ 5942660 h 6032228"/>
              <a:gd name="connsiteX36" fmla="*/ 3738008 w 6737282"/>
              <a:gd name="connsiteY36" fmla="*/ 5942660 h 6032228"/>
              <a:gd name="connsiteX37" fmla="*/ 3842494 w 6737282"/>
              <a:gd name="connsiteY37" fmla="*/ 5881934 h 6032228"/>
              <a:gd name="connsiteX38" fmla="*/ 4177724 w 6737282"/>
              <a:gd name="connsiteY38" fmla="*/ 5302148 h 6032228"/>
              <a:gd name="connsiteX39" fmla="*/ 4177724 w 6737282"/>
              <a:gd name="connsiteY39" fmla="*/ 5183586 h 6032228"/>
              <a:gd name="connsiteX40" fmla="*/ 3842494 w 6737282"/>
              <a:gd name="connsiteY40" fmla="*/ 4603800 h 6032228"/>
              <a:gd name="connsiteX41" fmla="*/ 3798414 w 6737282"/>
              <a:gd name="connsiteY41" fmla="*/ 4559340 h 6032228"/>
              <a:gd name="connsiteX42" fmla="*/ 3793313 w 6737282"/>
              <a:gd name="connsiteY42" fmla="*/ 4557203 h 6032228"/>
              <a:gd name="connsiteX43" fmla="*/ 3820657 w 6737282"/>
              <a:gd name="connsiteY43" fmla="*/ 4509913 h 6032228"/>
              <a:gd name="connsiteX44" fmla="*/ 3840991 w 6737282"/>
              <a:gd name="connsiteY44" fmla="*/ 4474742 h 6032228"/>
              <a:gd name="connsiteX45" fmla="*/ 3819900 w 6737282"/>
              <a:gd name="connsiteY45" fmla="*/ 4465898 h 6032228"/>
              <a:gd name="connsiteX46" fmla="*/ 3784219 w 6737282"/>
              <a:gd name="connsiteY46" fmla="*/ 4461158 h 6032228"/>
              <a:gd name="connsiteX47" fmla="*/ 3026307 w 6737282"/>
              <a:gd name="connsiteY47" fmla="*/ 4461158 h 6032228"/>
              <a:gd name="connsiteX48" fmla="*/ 2910084 w 6737282"/>
              <a:gd name="connsiteY48" fmla="*/ 4529655 h 6032228"/>
              <a:gd name="connsiteX49" fmla="*/ 2530310 w 6737282"/>
              <a:gd name="connsiteY49" fmla="*/ 5183651 h 6032228"/>
              <a:gd name="connsiteX50" fmla="*/ 2530310 w 6737282"/>
              <a:gd name="connsiteY50" fmla="*/ 5317387 h 6032228"/>
              <a:gd name="connsiteX51" fmla="*/ 2655664 w 6737282"/>
              <a:gd name="connsiteY51" fmla="*/ 5533256 h 6032228"/>
              <a:gd name="connsiteX52" fmla="*/ 2674015 w 6737282"/>
              <a:gd name="connsiteY52" fmla="*/ 5564857 h 6032228"/>
              <a:gd name="connsiteX53" fmla="*/ 2589005 w 6737282"/>
              <a:gd name="connsiteY53" fmla="*/ 5564857 h 6032228"/>
              <a:gd name="connsiteX54" fmla="*/ 1224899 w 6737282"/>
              <a:gd name="connsiteY54" fmla="*/ 5564857 h 6032228"/>
              <a:gd name="connsiteX55" fmla="*/ 948151 w 6737282"/>
              <a:gd name="connsiteY55" fmla="*/ 5401750 h 6032228"/>
              <a:gd name="connsiteX56" fmla="*/ 43851 w 6737282"/>
              <a:gd name="connsiteY56" fmla="*/ 3844482 h 6032228"/>
              <a:gd name="connsiteX57" fmla="*/ 43851 w 6737282"/>
              <a:gd name="connsiteY57" fmla="*/ 3526038 h 6032228"/>
              <a:gd name="connsiteX58" fmla="*/ 948151 w 6737282"/>
              <a:gd name="connsiteY58" fmla="*/ 1968768 h 6032228"/>
              <a:gd name="connsiteX59" fmla="*/ 1224899 w 6737282"/>
              <a:gd name="connsiteY59" fmla="*/ 1805663 h 6032228"/>
              <a:gd name="connsiteX60" fmla="*/ 4371720 w 6737282"/>
              <a:gd name="connsiteY60" fmla="*/ 257854 h 6032228"/>
              <a:gd name="connsiteX61" fmla="*/ 5796146 w 6737282"/>
              <a:gd name="connsiteY61" fmla="*/ 257854 h 6032228"/>
              <a:gd name="connsiteX62" fmla="*/ 5999634 w 6737282"/>
              <a:gd name="connsiteY62" fmla="*/ 374270 h 6032228"/>
              <a:gd name="connsiteX63" fmla="*/ 6711846 w 6737282"/>
              <a:gd name="connsiteY63" fmla="*/ 1628971 h 6032228"/>
              <a:gd name="connsiteX64" fmla="*/ 6711846 w 6737282"/>
              <a:gd name="connsiteY64" fmla="*/ 1870427 h 6032228"/>
              <a:gd name="connsiteX65" fmla="*/ 5999634 w 6737282"/>
              <a:gd name="connsiteY65" fmla="*/ 3125126 h 6032228"/>
              <a:gd name="connsiteX66" fmla="*/ 5796146 w 6737282"/>
              <a:gd name="connsiteY66" fmla="*/ 3241542 h 6032228"/>
              <a:gd name="connsiteX67" fmla="*/ 4371720 w 6737282"/>
              <a:gd name="connsiteY67" fmla="*/ 3241542 h 6032228"/>
              <a:gd name="connsiteX68" fmla="*/ 4168233 w 6737282"/>
              <a:gd name="connsiteY68" fmla="*/ 3125126 h 6032228"/>
              <a:gd name="connsiteX69" fmla="*/ 3456020 w 6737282"/>
              <a:gd name="connsiteY69" fmla="*/ 1870427 h 6032228"/>
              <a:gd name="connsiteX70" fmla="*/ 3456020 w 6737282"/>
              <a:gd name="connsiteY70" fmla="*/ 1628971 h 6032228"/>
              <a:gd name="connsiteX71" fmla="*/ 4168233 w 6737282"/>
              <a:gd name="connsiteY71" fmla="*/ 374270 h 6032228"/>
              <a:gd name="connsiteX72" fmla="*/ 4371720 w 6737282"/>
              <a:gd name="connsiteY72" fmla="*/ 257854 h 6032228"/>
              <a:gd name="connsiteX73" fmla="*/ 2350132 w 6737282"/>
              <a:gd name="connsiteY73" fmla="*/ 0 h 6032228"/>
              <a:gd name="connsiteX74" fmla="*/ 3150522 w 6737282"/>
              <a:gd name="connsiteY74" fmla="*/ 0 h 6032228"/>
              <a:gd name="connsiteX75" fmla="*/ 3264863 w 6737282"/>
              <a:gd name="connsiteY75" fmla="*/ 65415 h 6032228"/>
              <a:gd name="connsiteX76" fmla="*/ 3665057 w 6737282"/>
              <a:gd name="connsiteY76" fmla="*/ 770436 h 6032228"/>
              <a:gd name="connsiteX77" fmla="*/ 3665057 w 6737282"/>
              <a:gd name="connsiteY77" fmla="*/ 906111 h 6032228"/>
              <a:gd name="connsiteX78" fmla="*/ 3264863 w 6737282"/>
              <a:gd name="connsiteY78" fmla="*/ 1611131 h 6032228"/>
              <a:gd name="connsiteX79" fmla="*/ 3150522 w 6737282"/>
              <a:gd name="connsiteY79" fmla="*/ 1676547 h 6032228"/>
              <a:gd name="connsiteX80" fmla="*/ 2350132 w 6737282"/>
              <a:gd name="connsiteY80" fmla="*/ 1676547 h 6032228"/>
              <a:gd name="connsiteX81" fmla="*/ 2235791 w 6737282"/>
              <a:gd name="connsiteY81" fmla="*/ 1611131 h 6032228"/>
              <a:gd name="connsiteX82" fmla="*/ 1835596 w 6737282"/>
              <a:gd name="connsiteY82" fmla="*/ 906111 h 6032228"/>
              <a:gd name="connsiteX83" fmla="*/ 1835596 w 6737282"/>
              <a:gd name="connsiteY83" fmla="*/ 770436 h 6032228"/>
              <a:gd name="connsiteX84" fmla="*/ 2235791 w 6737282"/>
              <a:gd name="connsiteY84" fmla="*/ 65415 h 6032228"/>
              <a:gd name="connsiteX85" fmla="*/ 2350132 w 6737282"/>
              <a:gd name="connsiteY85" fmla="*/ 0 h 603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737282" h="6032228">
                <a:moveTo>
                  <a:pt x="3069307" y="4550727"/>
                </a:moveTo>
                <a:cubicBezTo>
                  <a:pt x="3069307" y="4550727"/>
                  <a:pt x="3069307" y="4550727"/>
                  <a:pt x="3741218" y="4550727"/>
                </a:cubicBezTo>
                <a:cubicBezTo>
                  <a:pt x="3752102" y="4550727"/>
                  <a:pt x="3762715" y="4552172"/>
                  <a:pt x="3772850" y="4554928"/>
                </a:cubicBezTo>
                <a:lnTo>
                  <a:pt x="3794605" y="4564050"/>
                </a:lnTo>
                <a:lnTo>
                  <a:pt x="3781310" y="4587045"/>
                </a:lnTo>
                <a:cubicBezTo>
                  <a:pt x="3661093" y="4794962"/>
                  <a:pt x="3507216" y="5061097"/>
                  <a:pt x="3310252" y="5401750"/>
                </a:cubicBezTo>
                <a:cubicBezTo>
                  <a:pt x="3251786" y="5502720"/>
                  <a:pt x="3146542" y="5564857"/>
                  <a:pt x="3029607" y="5564857"/>
                </a:cubicBezTo>
                <a:cubicBezTo>
                  <a:pt x="3029607" y="5564857"/>
                  <a:pt x="3029607" y="5564857"/>
                  <a:pt x="2804017" y="5564857"/>
                </a:cubicBezTo>
                <a:lnTo>
                  <a:pt x="2777701" y="5564857"/>
                </a:lnTo>
                <a:lnTo>
                  <a:pt x="2752589" y="5521614"/>
                </a:lnTo>
                <a:cubicBezTo>
                  <a:pt x="2717623" y="5461398"/>
                  <a:pt x="2676936" y="5391332"/>
                  <a:pt x="2629590" y="5309799"/>
                </a:cubicBezTo>
                <a:cubicBezTo>
                  <a:pt x="2607824" y="5273652"/>
                  <a:pt x="2607824" y="5227386"/>
                  <a:pt x="2629590" y="5191240"/>
                </a:cubicBezTo>
                <a:cubicBezTo>
                  <a:pt x="2629590" y="5191240"/>
                  <a:pt x="2629590" y="5191240"/>
                  <a:pt x="2966272" y="4611452"/>
                </a:cubicBezTo>
                <a:cubicBezTo>
                  <a:pt x="2986590" y="4573861"/>
                  <a:pt x="3027221" y="4550727"/>
                  <a:pt x="3069307" y="4550727"/>
                </a:cubicBezTo>
                <a:close/>
                <a:moveTo>
                  <a:pt x="1224899" y="1805663"/>
                </a:moveTo>
                <a:cubicBezTo>
                  <a:pt x="1224899" y="1805663"/>
                  <a:pt x="1224899" y="1805663"/>
                  <a:pt x="3029607" y="1805663"/>
                </a:cubicBezTo>
                <a:cubicBezTo>
                  <a:pt x="3146542" y="1805663"/>
                  <a:pt x="3251786" y="1867798"/>
                  <a:pt x="3310252" y="1968768"/>
                </a:cubicBezTo>
                <a:cubicBezTo>
                  <a:pt x="3310252" y="1968768"/>
                  <a:pt x="3310252" y="1968768"/>
                  <a:pt x="4210657" y="3526038"/>
                </a:cubicBezTo>
                <a:cubicBezTo>
                  <a:pt x="4269126" y="3623125"/>
                  <a:pt x="4269126" y="3747395"/>
                  <a:pt x="4210657" y="3844482"/>
                </a:cubicBezTo>
                <a:cubicBezTo>
                  <a:pt x="4210657" y="3844482"/>
                  <a:pt x="4210657" y="3844482"/>
                  <a:pt x="3876331" y="4422707"/>
                </a:cubicBezTo>
                <a:lnTo>
                  <a:pt x="3848154" y="4471437"/>
                </a:lnTo>
                <a:lnTo>
                  <a:pt x="3849146" y="4471853"/>
                </a:lnTo>
                <a:cubicBezTo>
                  <a:pt x="3869404" y="4483677"/>
                  <a:pt x="3886591" y="4500801"/>
                  <a:pt x="3898870" y="4522003"/>
                </a:cubicBezTo>
                <a:cubicBezTo>
                  <a:pt x="3898870" y="4522003"/>
                  <a:pt x="3898870" y="4522003"/>
                  <a:pt x="4277006" y="5175999"/>
                </a:cubicBezTo>
                <a:cubicBezTo>
                  <a:pt x="4301561" y="5216772"/>
                  <a:pt x="4301561" y="5268961"/>
                  <a:pt x="4277006" y="5309735"/>
                </a:cubicBezTo>
                <a:cubicBezTo>
                  <a:pt x="4277006" y="5309735"/>
                  <a:pt x="4277006" y="5309735"/>
                  <a:pt x="3898870" y="5963729"/>
                </a:cubicBezTo>
                <a:cubicBezTo>
                  <a:pt x="3874314" y="6006133"/>
                  <a:pt x="3830116" y="6032228"/>
                  <a:pt x="3781007" y="6032228"/>
                </a:cubicBezTo>
                <a:cubicBezTo>
                  <a:pt x="3781007" y="6032228"/>
                  <a:pt x="3781007" y="6032228"/>
                  <a:pt x="3023096" y="6032228"/>
                </a:cubicBezTo>
                <a:cubicBezTo>
                  <a:pt x="2975623" y="6032228"/>
                  <a:pt x="2929790" y="6006133"/>
                  <a:pt x="2906872" y="5963729"/>
                </a:cubicBezTo>
                <a:cubicBezTo>
                  <a:pt x="2906872" y="5963729"/>
                  <a:pt x="2906872" y="5963729"/>
                  <a:pt x="2703170" y="5612942"/>
                </a:cubicBezTo>
                <a:lnTo>
                  <a:pt x="2680159" y="5573313"/>
                </a:lnTo>
                <a:lnTo>
                  <a:pt x="2698265" y="5573313"/>
                </a:lnTo>
                <a:lnTo>
                  <a:pt x="2783846" y="5573313"/>
                </a:lnTo>
                <a:lnTo>
                  <a:pt x="2821023" y="5637336"/>
                </a:lnTo>
                <a:cubicBezTo>
                  <a:pt x="2963060" y="5881934"/>
                  <a:pt x="2963060" y="5881934"/>
                  <a:pt x="2963060" y="5881934"/>
                </a:cubicBezTo>
                <a:cubicBezTo>
                  <a:pt x="2983378" y="5919525"/>
                  <a:pt x="3024012" y="5942660"/>
                  <a:pt x="3066097" y="5942660"/>
                </a:cubicBezTo>
                <a:cubicBezTo>
                  <a:pt x="3738008" y="5942660"/>
                  <a:pt x="3738008" y="5942660"/>
                  <a:pt x="3738008" y="5942660"/>
                </a:cubicBezTo>
                <a:cubicBezTo>
                  <a:pt x="3781543" y="5942660"/>
                  <a:pt x="3820726" y="5919525"/>
                  <a:pt x="3842494" y="5881934"/>
                </a:cubicBezTo>
                <a:cubicBezTo>
                  <a:pt x="4177724" y="5302148"/>
                  <a:pt x="4177724" y="5302148"/>
                  <a:pt x="4177724" y="5302148"/>
                </a:cubicBezTo>
                <a:cubicBezTo>
                  <a:pt x="4199492" y="5266000"/>
                  <a:pt x="4199492" y="5219733"/>
                  <a:pt x="4177724" y="5183586"/>
                </a:cubicBezTo>
                <a:cubicBezTo>
                  <a:pt x="3842494" y="4603800"/>
                  <a:pt x="3842494" y="4603800"/>
                  <a:pt x="3842494" y="4603800"/>
                </a:cubicBezTo>
                <a:cubicBezTo>
                  <a:pt x="3831610" y="4585003"/>
                  <a:pt x="3816372" y="4569821"/>
                  <a:pt x="3798414" y="4559340"/>
                </a:cubicBezTo>
                <a:lnTo>
                  <a:pt x="3793313" y="4557203"/>
                </a:lnTo>
                <a:lnTo>
                  <a:pt x="3820657" y="4509913"/>
                </a:lnTo>
                <a:lnTo>
                  <a:pt x="3840991" y="4474742"/>
                </a:lnTo>
                <a:lnTo>
                  <a:pt x="3819900" y="4465898"/>
                </a:lnTo>
                <a:cubicBezTo>
                  <a:pt x="3808466" y="4462788"/>
                  <a:pt x="3796496" y="4461158"/>
                  <a:pt x="3784219" y="4461158"/>
                </a:cubicBezTo>
                <a:cubicBezTo>
                  <a:pt x="3026307" y="4461158"/>
                  <a:pt x="3026307" y="4461158"/>
                  <a:pt x="3026307" y="4461158"/>
                </a:cubicBezTo>
                <a:cubicBezTo>
                  <a:pt x="2978836" y="4461158"/>
                  <a:pt x="2933001" y="4487252"/>
                  <a:pt x="2910084" y="4529655"/>
                </a:cubicBezTo>
                <a:cubicBezTo>
                  <a:pt x="2530310" y="5183651"/>
                  <a:pt x="2530310" y="5183651"/>
                  <a:pt x="2530310" y="5183651"/>
                </a:cubicBezTo>
                <a:cubicBezTo>
                  <a:pt x="2505754" y="5224424"/>
                  <a:pt x="2505754" y="5276613"/>
                  <a:pt x="2530310" y="5317387"/>
                </a:cubicBezTo>
                <a:cubicBezTo>
                  <a:pt x="2577781" y="5399135"/>
                  <a:pt x="2619318" y="5470667"/>
                  <a:pt x="2655664" y="5533256"/>
                </a:cubicBezTo>
                <a:lnTo>
                  <a:pt x="2674015" y="5564857"/>
                </a:lnTo>
                <a:lnTo>
                  <a:pt x="2589005" y="5564857"/>
                </a:lnTo>
                <a:cubicBezTo>
                  <a:pt x="2324644" y="5564857"/>
                  <a:pt x="1901666" y="5564857"/>
                  <a:pt x="1224899" y="5564857"/>
                </a:cubicBezTo>
                <a:cubicBezTo>
                  <a:pt x="1111863" y="5564857"/>
                  <a:pt x="1002722" y="5502720"/>
                  <a:pt x="948151" y="5401750"/>
                </a:cubicBezTo>
                <a:cubicBezTo>
                  <a:pt x="948151" y="5401750"/>
                  <a:pt x="948151" y="5401750"/>
                  <a:pt x="43851" y="3844482"/>
                </a:cubicBezTo>
                <a:cubicBezTo>
                  <a:pt x="-14618" y="3747395"/>
                  <a:pt x="-14618" y="3623125"/>
                  <a:pt x="43851" y="3526038"/>
                </a:cubicBezTo>
                <a:cubicBezTo>
                  <a:pt x="43851" y="3526038"/>
                  <a:pt x="43851" y="3526038"/>
                  <a:pt x="948151" y="1968768"/>
                </a:cubicBezTo>
                <a:cubicBezTo>
                  <a:pt x="1002722" y="1867798"/>
                  <a:pt x="1111863" y="1805663"/>
                  <a:pt x="1224899" y="1805663"/>
                </a:cubicBezTo>
                <a:close/>
                <a:moveTo>
                  <a:pt x="4371720" y="257854"/>
                </a:moveTo>
                <a:cubicBezTo>
                  <a:pt x="5796146" y="257854"/>
                  <a:pt x="5796146" y="257854"/>
                  <a:pt x="5796146" y="257854"/>
                </a:cubicBezTo>
                <a:cubicBezTo>
                  <a:pt x="5868214" y="257854"/>
                  <a:pt x="5961481" y="309594"/>
                  <a:pt x="5999634" y="374270"/>
                </a:cubicBezTo>
                <a:cubicBezTo>
                  <a:pt x="6711846" y="1628971"/>
                  <a:pt x="6711846" y="1628971"/>
                  <a:pt x="6711846" y="1628971"/>
                </a:cubicBezTo>
                <a:cubicBezTo>
                  <a:pt x="6745761" y="1697958"/>
                  <a:pt x="6745761" y="1801438"/>
                  <a:pt x="6711846" y="1870427"/>
                </a:cubicBezTo>
                <a:cubicBezTo>
                  <a:pt x="5999634" y="3125126"/>
                  <a:pt x="5999634" y="3125126"/>
                  <a:pt x="5999634" y="3125126"/>
                </a:cubicBezTo>
                <a:cubicBezTo>
                  <a:pt x="5961481" y="3189803"/>
                  <a:pt x="5868214" y="3241542"/>
                  <a:pt x="5796146" y="3241542"/>
                </a:cubicBezTo>
                <a:lnTo>
                  <a:pt x="4371720" y="3241542"/>
                </a:lnTo>
                <a:cubicBezTo>
                  <a:pt x="4295413" y="3241542"/>
                  <a:pt x="4202148" y="3189803"/>
                  <a:pt x="4168233" y="3125126"/>
                </a:cubicBezTo>
                <a:cubicBezTo>
                  <a:pt x="3456020" y="1870427"/>
                  <a:pt x="3456020" y="1870427"/>
                  <a:pt x="3456020" y="1870427"/>
                </a:cubicBezTo>
                <a:cubicBezTo>
                  <a:pt x="3417865" y="1801438"/>
                  <a:pt x="3417865" y="1697958"/>
                  <a:pt x="3456020" y="1628971"/>
                </a:cubicBezTo>
                <a:cubicBezTo>
                  <a:pt x="4168233" y="374270"/>
                  <a:pt x="4168233" y="374270"/>
                  <a:pt x="4168233" y="374270"/>
                </a:cubicBezTo>
                <a:cubicBezTo>
                  <a:pt x="4202148" y="309594"/>
                  <a:pt x="4295413" y="257854"/>
                  <a:pt x="4371720" y="257854"/>
                </a:cubicBezTo>
                <a:close/>
                <a:moveTo>
                  <a:pt x="2350132" y="0"/>
                </a:moveTo>
                <a:cubicBezTo>
                  <a:pt x="3150522" y="0"/>
                  <a:pt x="3150522" y="0"/>
                  <a:pt x="3150522" y="0"/>
                </a:cubicBezTo>
                <a:cubicBezTo>
                  <a:pt x="3191018" y="0"/>
                  <a:pt x="3243425" y="29073"/>
                  <a:pt x="3264863" y="65415"/>
                </a:cubicBezTo>
                <a:cubicBezTo>
                  <a:pt x="3665057" y="770436"/>
                  <a:pt x="3665057" y="770436"/>
                  <a:pt x="3665057" y="770436"/>
                </a:cubicBezTo>
                <a:cubicBezTo>
                  <a:pt x="3684115" y="809200"/>
                  <a:pt x="3684115" y="867346"/>
                  <a:pt x="3665057" y="906111"/>
                </a:cubicBezTo>
                <a:cubicBezTo>
                  <a:pt x="3264863" y="1611131"/>
                  <a:pt x="3264863" y="1611131"/>
                  <a:pt x="3264863" y="1611131"/>
                </a:cubicBezTo>
                <a:cubicBezTo>
                  <a:pt x="3243425" y="1647474"/>
                  <a:pt x="3191018" y="1676547"/>
                  <a:pt x="3150522" y="1676547"/>
                </a:cubicBezTo>
                <a:lnTo>
                  <a:pt x="2350132" y="1676547"/>
                </a:lnTo>
                <a:cubicBezTo>
                  <a:pt x="2307254" y="1676547"/>
                  <a:pt x="2254848" y="1647474"/>
                  <a:pt x="2235791" y="1611131"/>
                </a:cubicBezTo>
                <a:cubicBezTo>
                  <a:pt x="1835596" y="906111"/>
                  <a:pt x="1835596" y="906111"/>
                  <a:pt x="1835596" y="906111"/>
                </a:cubicBezTo>
                <a:cubicBezTo>
                  <a:pt x="1814157" y="867346"/>
                  <a:pt x="1814157" y="809200"/>
                  <a:pt x="1835596" y="770436"/>
                </a:cubicBezTo>
                <a:cubicBezTo>
                  <a:pt x="2235791" y="65415"/>
                  <a:pt x="2235791" y="65415"/>
                  <a:pt x="2235791" y="65415"/>
                </a:cubicBezTo>
                <a:cubicBezTo>
                  <a:pt x="2254848" y="29073"/>
                  <a:pt x="2307254" y="0"/>
                  <a:pt x="2350132"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5270692" y="1438601"/>
            <a:ext cx="6757415" cy="1748006"/>
          </a:xfrm>
        </p:spPr>
        <p:txBody>
          <a:bodyPr anchor="t">
            <a:normAutofit/>
          </a:bodyPr>
          <a:lstStyle/>
          <a:p>
            <a:pPr algn="r"/>
            <a:r>
              <a:rPr lang="en-CA" sz="7200" b="1" dirty="0"/>
              <a:t>Back Onboard</a:t>
            </a:r>
          </a:p>
        </p:txBody>
      </p:sp>
      <p:sp>
        <p:nvSpPr>
          <p:cNvPr id="3" name="Subtitle 2"/>
          <p:cNvSpPr>
            <a:spLocks noGrp="1"/>
          </p:cNvSpPr>
          <p:nvPr>
            <p:ph type="subTitle" idx="1"/>
          </p:nvPr>
        </p:nvSpPr>
        <p:spPr>
          <a:xfrm>
            <a:off x="5706329" y="3302541"/>
            <a:ext cx="6117772" cy="3069772"/>
          </a:xfrm>
        </p:spPr>
        <p:txBody>
          <a:bodyPr anchor="b">
            <a:noAutofit/>
          </a:bodyPr>
          <a:lstStyle/>
          <a:p>
            <a:r>
              <a:rPr lang="en-CA" sz="3600" b="1" dirty="0"/>
              <a:t>Ontario Division </a:t>
            </a:r>
          </a:p>
          <a:p>
            <a:r>
              <a:rPr lang="en-CA" sz="3600" b="1" dirty="0"/>
              <a:t>Navy League Cadets</a:t>
            </a:r>
          </a:p>
          <a:p>
            <a:r>
              <a:rPr lang="en-CA" sz="3600" b="1" dirty="0"/>
              <a:t>Return to Training</a:t>
            </a:r>
          </a:p>
          <a:p>
            <a:r>
              <a:rPr lang="en-CA" sz="3600" b="1" dirty="0"/>
              <a:t>In a COVID environment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8006" y="1597412"/>
            <a:ext cx="2120770" cy="121944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7886" y="652117"/>
            <a:ext cx="1135702" cy="1219441"/>
          </a:xfrm>
          <a:prstGeom prst="rect">
            <a:avLst/>
          </a:prstGeom>
        </p:spPr>
      </p:pic>
      <p:pic>
        <p:nvPicPr>
          <p:cNvPr id="6" name="Picture 5">
            <a:extLst>
              <a:ext uri="{FF2B5EF4-FFF2-40B4-BE49-F238E27FC236}">
                <a16:creationId xmlns:a16="http://schemas.microsoft.com/office/drawing/2014/main" id="{02540C9D-5443-4010-93E5-2770A9B8464A}"/>
              </a:ext>
            </a:extLst>
          </p:cNvPr>
          <p:cNvPicPr>
            <a:picLocks noChangeAspect="1"/>
          </p:cNvPicPr>
          <p:nvPr/>
        </p:nvPicPr>
        <p:blipFill>
          <a:blip r:embed="rId4"/>
          <a:stretch>
            <a:fillRect/>
          </a:stretch>
        </p:blipFill>
        <p:spPr>
          <a:xfrm>
            <a:off x="1362185" y="2741686"/>
            <a:ext cx="2631401" cy="2620959"/>
          </a:xfrm>
          <a:prstGeom prst="rect">
            <a:avLst/>
          </a:prstGeom>
        </p:spPr>
      </p:pic>
    </p:spTree>
    <p:extLst>
      <p:ext uri="{BB962C8B-B14F-4D97-AF65-F5344CB8AC3E}">
        <p14:creationId xmlns:p14="http://schemas.microsoft.com/office/powerpoint/2010/main" val="2860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65E89-9C24-459A-86B0-5B296FF87A53}"/>
              </a:ext>
            </a:extLst>
          </p:cNvPr>
          <p:cNvSpPr>
            <a:spLocks noGrp="1"/>
          </p:cNvSpPr>
          <p:nvPr>
            <p:ph type="title"/>
          </p:nvPr>
        </p:nvSpPr>
        <p:spPr>
          <a:xfrm>
            <a:off x="2348897" y="138952"/>
            <a:ext cx="9631017" cy="1325563"/>
          </a:xfrm>
        </p:spPr>
        <p:txBody>
          <a:bodyPr/>
          <a:lstStyle/>
          <a:p>
            <a:r>
              <a:rPr lang="en-CA" dirty="0"/>
              <a:t>	Planning Considerations</a:t>
            </a:r>
          </a:p>
        </p:txBody>
      </p:sp>
      <p:sp>
        <p:nvSpPr>
          <p:cNvPr id="3" name="Content Placeholder 2">
            <a:extLst>
              <a:ext uri="{FF2B5EF4-FFF2-40B4-BE49-F238E27FC236}">
                <a16:creationId xmlns:a16="http://schemas.microsoft.com/office/drawing/2014/main" id="{868CC88F-BC68-477C-9F90-9A040BCF1603}"/>
              </a:ext>
            </a:extLst>
          </p:cNvPr>
          <p:cNvSpPr>
            <a:spLocks noGrp="1"/>
          </p:cNvSpPr>
          <p:nvPr>
            <p:ph idx="1"/>
          </p:nvPr>
        </p:nvSpPr>
        <p:spPr>
          <a:xfrm>
            <a:off x="185530" y="1861299"/>
            <a:ext cx="11617264" cy="5255117"/>
          </a:xfrm>
        </p:spPr>
        <p:txBody>
          <a:bodyPr>
            <a:normAutofit lnSpcReduction="10000"/>
          </a:bodyPr>
          <a:lstStyle/>
          <a:p>
            <a:r>
              <a:rPr lang="en-CA" dirty="0"/>
              <a:t>No in-person training is authorized for Navy League cadets </a:t>
            </a:r>
            <a:r>
              <a:rPr lang="en-CA" b="1" dirty="0"/>
              <a:t>until a plan has been approved by the Division </a:t>
            </a:r>
          </a:p>
          <a:p>
            <a:pPr lvl="1"/>
            <a:r>
              <a:rPr lang="en-CA" sz="2000" dirty="0"/>
              <a:t>Even if you submitted a plan and were approved last year, you need to submit an updated plan and wait for approval </a:t>
            </a:r>
          </a:p>
          <a:p>
            <a:pPr lvl="1"/>
            <a:r>
              <a:rPr lang="en-CA" sz="2000" dirty="0"/>
              <a:t>Virtual training continues to be approved for optional and mandatory training</a:t>
            </a:r>
          </a:p>
          <a:p>
            <a:pPr lvl="1"/>
            <a:r>
              <a:rPr lang="en-CA" sz="2000" dirty="0"/>
              <a:t>If virtual training is all that you can do or all that you are ready to do in the near term, do that and continue planning and preparation </a:t>
            </a:r>
          </a:p>
          <a:p>
            <a:pPr lvl="1"/>
            <a:r>
              <a:rPr lang="en-CA" sz="2000" dirty="0"/>
              <a:t>Navy League Corps can use for Google Classroom utilize other platforms </a:t>
            </a:r>
          </a:p>
          <a:p>
            <a:pPr lvl="1"/>
            <a:r>
              <a:rPr lang="en-CA" sz="2000" b="1" dirty="0"/>
              <a:t>Until you have received confirmation of approval from the Division, you must not begin in person activities or training </a:t>
            </a:r>
          </a:p>
          <a:p>
            <a:pPr>
              <a:lnSpc>
                <a:spcPct val="115000"/>
              </a:lnSpc>
            </a:pPr>
            <a:r>
              <a:rPr lang="en-GB" sz="2200" dirty="0">
                <a:effectLst/>
                <a:ea typeface="Arial" panose="020B0604020202020204" pitchFamily="34" charset="0"/>
                <a:cs typeface="Calibri" panose="020F0502020204030204" pitchFamily="34" charset="0"/>
              </a:rPr>
              <a:t>The Corps in-person safety plan should be specific to your local situation and include considerations for on-going COVID protocols or restrictions to group gatherings, cleaning, mask wearing, screening, registration, uniform issue and exchange, training activities, etc. in accordance with local Public Health authorities and the National and Division Navy League Cadet COVID – 19 direction found on the Division website in the COVID 19 Folder. </a:t>
            </a:r>
            <a:endParaRPr lang="en-CA" sz="2200" dirty="0">
              <a:effectLst/>
              <a:ea typeface="Arial" panose="020B0604020202020204" pitchFamily="34" charset="0"/>
              <a:cs typeface="Calibri" panose="020F0502020204030204" pitchFamily="34" charset="0"/>
            </a:endParaRPr>
          </a:p>
          <a:p>
            <a:pPr lvl="1"/>
            <a:endParaRPr lang="en-CA" b="1" dirty="0"/>
          </a:p>
          <a:p>
            <a:endParaRPr lang="en-CA" dirty="0"/>
          </a:p>
          <a:p>
            <a:endParaRPr lang="en-CA" dirty="0"/>
          </a:p>
          <a:p>
            <a:endParaRPr lang="en-CA" dirty="0"/>
          </a:p>
          <a:p>
            <a:endParaRPr lang="en-CA" dirty="0"/>
          </a:p>
        </p:txBody>
      </p:sp>
      <p:pic>
        <p:nvPicPr>
          <p:cNvPr id="4" name="Picture 2" descr="Group of Business People in a Meeting About Planning.  royalty free stock photo">
            <a:extLst>
              <a:ext uri="{FF2B5EF4-FFF2-40B4-BE49-F238E27FC236}">
                <a16:creationId xmlns:a16="http://schemas.microsoft.com/office/drawing/2014/main" id="{ED984076-C9A7-47D3-AE21-E5540E3E37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83005"/>
            <a:ext cx="2743200"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168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77151-D5C6-428D-8131-64C8979F74E2}"/>
              </a:ext>
            </a:extLst>
          </p:cNvPr>
          <p:cNvSpPr>
            <a:spLocks noGrp="1"/>
          </p:cNvSpPr>
          <p:nvPr>
            <p:ph type="title"/>
          </p:nvPr>
        </p:nvSpPr>
        <p:spPr>
          <a:xfrm>
            <a:off x="2239616" y="365125"/>
            <a:ext cx="9568071" cy="1357658"/>
          </a:xfrm>
        </p:spPr>
        <p:txBody>
          <a:bodyPr>
            <a:normAutofit/>
          </a:bodyPr>
          <a:lstStyle/>
          <a:p>
            <a:r>
              <a:rPr lang="en-CA" dirty="0"/>
              <a:t>Plan Requirements and considerations for approval of return to in-person training</a:t>
            </a:r>
          </a:p>
        </p:txBody>
      </p:sp>
      <p:sp>
        <p:nvSpPr>
          <p:cNvPr id="3" name="Content Placeholder 2">
            <a:extLst>
              <a:ext uri="{FF2B5EF4-FFF2-40B4-BE49-F238E27FC236}">
                <a16:creationId xmlns:a16="http://schemas.microsoft.com/office/drawing/2014/main" id="{4ADDC436-C1A0-4580-90F4-E38F1A7FDE3D}"/>
              </a:ext>
            </a:extLst>
          </p:cNvPr>
          <p:cNvSpPr>
            <a:spLocks noGrp="1"/>
          </p:cNvSpPr>
          <p:nvPr>
            <p:ph idx="1"/>
          </p:nvPr>
        </p:nvSpPr>
        <p:spPr>
          <a:xfrm>
            <a:off x="503583" y="1825624"/>
            <a:ext cx="11304104" cy="5032375"/>
          </a:xfrm>
        </p:spPr>
        <p:txBody>
          <a:bodyPr>
            <a:normAutofit fontScale="70000" lnSpcReduction="20000"/>
          </a:bodyPr>
          <a:lstStyle/>
          <a:p>
            <a:pPr marL="0" indent="0">
              <a:buNone/>
            </a:pPr>
            <a:r>
              <a:rPr lang="en-CA" dirty="0"/>
              <a:t>The Approval Checklist being used by the Division for Navy League Corps requires you to provide information on the following: </a:t>
            </a:r>
          </a:p>
          <a:p>
            <a:r>
              <a:rPr lang="en-CA" dirty="0"/>
              <a:t>Location considerations (access, cost, recce, max #s, cleaning, availability) </a:t>
            </a:r>
          </a:p>
          <a:p>
            <a:r>
              <a:rPr lang="en-CA" dirty="0"/>
              <a:t>Protocols and Safety Procedures (Identify a COVID Safety Officer, sign in and screening process, cleaning and disinfecting, adequate space for distancing in classrooms/hallways/training spaces, drop off and pick up, registration, uniforms, bathrooms)</a:t>
            </a:r>
          </a:p>
          <a:p>
            <a:r>
              <a:rPr lang="en-CA" dirty="0"/>
              <a:t>Signage (Direction arrows, out of bounds areas, social distancing markers,  posters, max capacity of spaces, </a:t>
            </a:r>
            <a:r>
              <a:rPr lang="en-CA" dirty="0" err="1"/>
              <a:t>etc</a:t>
            </a:r>
            <a:r>
              <a:rPr lang="en-CA" dirty="0"/>
              <a:t>) </a:t>
            </a:r>
          </a:p>
          <a:p>
            <a:r>
              <a:rPr lang="en-CA" dirty="0"/>
              <a:t>Training and Equipment (COVID 19 Awareness Course, masks, virtual meeting with parents/guardians to review protocols and safety procedures, cleaning supplies)</a:t>
            </a:r>
          </a:p>
          <a:p>
            <a:r>
              <a:rPr lang="en-CA" dirty="0"/>
              <a:t>Personnel (have you consulted/engaged/communicated with staff, volunteers, parents/guardians, cadets and partners) </a:t>
            </a:r>
          </a:p>
          <a:p>
            <a:r>
              <a:rPr lang="en-CA" dirty="0"/>
              <a:t>Procedures for COVID screening, confirmed or suspected cases, tracking, shift of training location or schedule, quarantine notice</a:t>
            </a:r>
          </a:p>
          <a:p>
            <a:r>
              <a:rPr lang="en-US" dirty="0"/>
              <a:t>Each Corps will appoint a COVID-19 Coordinator and provide contact information to the Executive Director of Ontario Division, Kathy Stephen-</a:t>
            </a:r>
            <a:r>
              <a:rPr lang="en-US" dirty="0" err="1"/>
              <a:t>Valiquette</a:t>
            </a:r>
            <a:r>
              <a:rPr lang="en-US" dirty="0"/>
              <a:t> at ed@navyleagueon.ca</a:t>
            </a:r>
            <a:endParaRPr lang="en-CA" dirty="0"/>
          </a:p>
          <a:p>
            <a:r>
              <a:rPr lang="en-CA" dirty="0"/>
              <a:t>Coordinate with RCSCC CO’s and follow their lead for planning and consulting with facility managers </a:t>
            </a:r>
          </a:p>
          <a:p>
            <a:endParaRPr lang="en-CA" dirty="0"/>
          </a:p>
        </p:txBody>
      </p:sp>
      <p:pic>
        <p:nvPicPr>
          <p:cNvPr id="2050" name="Picture 2" descr="Group of Business People in a Meeting About Planning.  royalty free stock photo">
            <a:extLst>
              <a:ext uri="{FF2B5EF4-FFF2-40B4-BE49-F238E27FC236}">
                <a16:creationId xmlns:a16="http://schemas.microsoft.com/office/drawing/2014/main" id="{45DAD505-2241-4FC7-ACD7-13A603049A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2096086" cy="1375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60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112496" y="86386"/>
            <a:ext cx="5754696" cy="867771"/>
          </a:xfrm>
        </p:spPr>
        <p:txBody>
          <a:bodyPr anchor="b">
            <a:normAutofit/>
          </a:bodyPr>
          <a:lstStyle/>
          <a:p>
            <a:pPr algn="ctr"/>
            <a:r>
              <a:rPr lang="en-CA" sz="3600" b="1" dirty="0">
                <a:solidFill>
                  <a:srgbClr val="002060"/>
                </a:solidFill>
              </a:rPr>
              <a:t>Recruiting and Registration</a:t>
            </a:r>
          </a:p>
        </p:txBody>
      </p:sp>
      <p:grpSp>
        <p:nvGrpSpPr>
          <p:cNvPr id="10" name="Group 9">
            <a:extLst>
              <a:ext uri="{FF2B5EF4-FFF2-40B4-BE49-F238E27FC236}">
                <a16:creationId xmlns:a16="http://schemas.microsoft.com/office/drawing/2014/main" id="{5C3921CD-DDE5-4B57-8FDF-B37ADE4EDA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1219" y="3985"/>
            <a:ext cx="9747620" cy="6858000"/>
            <a:chOff x="1318434" y="36937"/>
            <a:chExt cx="9747620" cy="6858000"/>
          </a:xfrm>
        </p:grpSpPr>
        <p:sp>
          <p:nvSpPr>
            <p:cNvPr id="11" name="Freeform: Shape 10">
              <a:extLst>
                <a:ext uri="{FF2B5EF4-FFF2-40B4-BE49-F238E27FC236}">
                  <a16:creationId xmlns:a16="http://schemas.microsoft.com/office/drawing/2014/main" id="{A4CBEDF6-7B5F-471F-AF99-301A23748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1D43DB10-4F84-47C2-8170-CB9EED8667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9F35C7A0-1526-4D97-BCD8-91B3576E3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009574A-38B7-43A8-A925-1FB54C6B1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EA3AAA50-DE22-4E5D-9064-A37786C59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Content Placeholder 2"/>
          <p:cNvSpPr>
            <a:spLocks noGrp="1"/>
          </p:cNvSpPr>
          <p:nvPr>
            <p:ph idx="1"/>
          </p:nvPr>
        </p:nvSpPr>
        <p:spPr>
          <a:xfrm>
            <a:off x="874491" y="1126435"/>
            <a:ext cx="10442712" cy="5016667"/>
          </a:xfrm>
        </p:spPr>
        <p:txBody>
          <a:bodyPr anchor="t">
            <a:normAutofit fontScale="25000" lnSpcReduction="20000"/>
          </a:bodyPr>
          <a:lstStyle/>
          <a:p>
            <a:pPr lvl="0"/>
            <a:r>
              <a:rPr lang="en-CA" sz="9600" dirty="0">
                <a:solidFill>
                  <a:srgbClr val="002060"/>
                </a:solidFill>
                <a:latin typeface="Arial" panose="020B0604020202020204" pitchFamily="34" charset="0"/>
                <a:cs typeface="Arial" panose="020B0604020202020204" pitchFamily="34" charset="0"/>
              </a:rPr>
              <a:t>Recruiting</a:t>
            </a:r>
          </a:p>
          <a:p>
            <a:pPr lvl="1"/>
            <a:r>
              <a:rPr lang="en-CA" sz="9600" dirty="0">
                <a:solidFill>
                  <a:srgbClr val="002060"/>
                </a:solidFill>
                <a:latin typeface="Arial" panose="020B0604020202020204" pitchFamily="34" charset="0"/>
                <a:cs typeface="Arial" panose="020B0604020202020204" pitchFamily="34" charset="0"/>
              </a:rPr>
              <a:t>How it can be accomplished safely?  </a:t>
            </a:r>
          </a:p>
          <a:p>
            <a:pPr lvl="1"/>
            <a:r>
              <a:rPr lang="en-CA" sz="9600" dirty="0">
                <a:solidFill>
                  <a:srgbClr val="002060"/>
                </a:solidFill>
                <a:latin typeface="Arial" panose="020B0604020202020204" pitchFamily="34" charset="0"/>
                <a:cs typeface="Arial" panose="020B0604020202020204" pitchFamily="34" charset="0"/>
              </a:rPr>
              <a:t>Unique / different Ideas</a:t>
            </a:r>
          </a:p>
          <a:p>
            <a:r>
              <a:rPr lang="en-CA" sz="9600" dirty="0">
                <a:solidFill>
                  <a:srgbClr val="002060"/>
                </a:solidFill>
                <a:effectLst/>
                <a:latin typeface="Arial" panose="020B0604020202020204" pitchFamily="34" charset="0"/>
                <a:ea typeface="Calibri" panose="020F0502020204030204" pitchFamily="34" charset="0"/>
                <a:cs typeface="Arial" panose="020B0604020202020204" pitchFamily="34" charset="0"/>
              </a:rPr>
              <a:t>NL Cadet Join Us</a:t>
            </a:r>
          </a:p>
          <a:p>
            <a:pPr lvl="1"/>
            <a:r>
              <a:rPr lang="en-CA" sz="9600" dirty="0">
                <a:solidFill>
                  <a:srgbClr val="002060"/>
                </a:solidFill>
                <a:effectLst/>
                <a:latin typeface="Arial" panose="020B0604020202020204" pitchFamily="34" charset="0"/>
                <a:ea typeface="Calibri" panose="020F0502020204030204" pitchFamily="34" charset="0"/>
                <a:cs typeface="Arial" panose="020B0604020202020204" pitchFamily="34" charset="0"/>
              </a:rPr>
              <a:t>There is currently a link on the </a:t>
            </a:r>
            <a:r>
              <a:rPr lang="en-CA" sz="9600" u="sng" dirty="0">
                <a:solidFill>
                  <a:srgbClr val="002060"/>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national website – Contact Us</a:t>
            </a:r>
            <a:r>
              <a:rPr lang="en-CA" sz="9600" dirty="0">
                <a:solidFill>
                  <a:srgbClr val="002060"/>
                </a:solidFill>
                <a:effectLst/>
                <a:latin typeface="Arial" panose="020B0604020202020204" pitchFamily="34" charset="0"/>
                <a:ea typeface="Calibri" panose="020F0502020204030204" pitchFamily="34" charset="0"/>
                <a:cs typeface="Arial" panose="020B0604020202020204" pitchFamily="34" charset="0"/>
              </a:rPr>
              <a:t>, it will soon allow for new parents, cadets to send information requests directly to the Divisions for additional information.  </a:t>
            </a:r>
          </a:p>
          <a:p>
            <a:pPr lvl="1"/>
            <a:r>
              <a:rPr lang="en-CA" sz="9600" dirty="0">
                <a:solidFill>
                  <a:srgbClr val="002060"/>
                </a:solidFill>
                <a:effectLst/>
                <a:latin typeface="Arial" panose="020B0604020202020204" pitchFamily="34" charset="0"/>
                <a:ea typeface="Calibri" panose="020F0502020204030204" pitchFamily="34" charset="0"/>
                <a:cs typeface="Arial" panose="020B0604020202020204" pitchFamily="34" charset="0"/>
              </a:rPr>
              <a:t>This is similar to the Join Us as announced on the Cadets Canada Website.</a:t>
            </a:r>
          </a:p>
          <a:p>
            <a:pPr lvl="1"/>
            <a:r>
              <a:rPr lang="en-CA" sz="9600" dirty="0">
                <a:solidFill>
                  <a:srgbClr val="002060"/>
                </a:solidFill>
                <a:latin typeface="Arial" panose="020B0604020202020204" pitchFamily="34" charset="0"/>
                <a:cs typeface="Arial" panose="020B0604020202020204" pitchFamily="34" charset="0"/>
              </a:rPr>
              <a:t>New products are available – pamphlets, videos, advertising (PSA clips) </a:t>
            </a:r>
          </a:p>
          <a:p>
            <a:r>
              <a:rPr lang="en-CA" sz="9600" dirty="0">
                <a:solidFill>
                  <a:srgbClr val="002060"/>
                </a:solidFill>
                <a:latin typeface="Arial" panose="020B0604020202020204" pitchFamily="34" charset="0"/>
                <a:cs typeface="Arial" panose="020B0604020202020204" pitchFamily="34" charset="0"/>
              </a:rPr>
              <a:t>Registration</a:t>
            </a:r>
          </a:p>
          <a:p>
            <a:pPr lvl="1"/>
            <a:r>
              <a:rPr lang="en-CA" sz="9600" dirty="0">
                <a:solidFill>
                  <a:srgbClr val="002060"/>
                </a:solidFill>
                <a:latin typeface="Arial" panose="020B0604020202020204" pitchFamily="34" charset="0"/>
                <a:cs typeface="Arial" panose="020B0604020202020204" pitchFamily="34" charset="0"/>
              </a:rPr>
              <a:t>Should have plan for how this can be accomplished in a safe manner and preferably outdoors  </a:t>
            </a:r>
          </a:p>
          <a:p>
            <a:pPr lvl="1"/>
            <a:r>
              <a:rPr lang="en-CA" sz="9600" dirty="0">
                <a:solidFill>
                  <a:srgbClr val="002060"/>
                </a:solidFill>
                <a:latin typeface="Arial" panose="020B0604020202020204" pitchFamily="34" charset="0"/>
                <a:cs typeface="Arial" panose="020B0604020202020204" pitchFamily="34" charset="0"/>
              </a:rPr>
              <a:t>Unique / different Ideas – drive through, appointments, outdoors, online</a:t>
            </a:r>
          </a:p>
          <a:p>
            <a:pPr lvl="1"/>
            <a:r>
              <a:rPr lang="en-CA" sz="9600" dirty="0">
                <a:solidFill>
                  <a:srgbClr val="002060"/>
                </a:solidFill>
                <a:latin typeface="Arial" panose="020B0604020202020204" pitchFamily="34" charset="0"/>
                <a:cs typeface="Arial" panose="020B0604020202020204" pitchFamily="34" charset="0"/>
              </a:rPr>
              <a:t>Electronic forms being shared by Branches</a:t>
            </a:r>
          </a:p>
          <a:p>
            <a:pPr lvl="1"/>
            <a:r>
              <a:rPr lang="en-CA" sz="9600" dirty="0">
                <a:solidFill>
                  <a:srgbClr val="002060"/>
                </a:solidFill>
                <a:latin typeface="Arial" panose="020B0604020202020204" pitchFamily="34" charset="0"/>
                <a:cs typeface="Arial" panose="020B0604020202020204" pitchFamily="34" charset="0"/>
              </a:rPr>
              <a:t>Uniform return considerations for drop off, cleaning and storage </a:t>
            </a:r>
          </a:p>
          <a:p>
            <a:endParaRPr lang="en-CA" sz="2400" dirty="0">
              <a:solidFill>
                <a:schemeClr val="tx2"/>
              </a:solidFill>
            </a:endParaRPr>
          </a:p>
        </p:txBody>
      </p:sp>
    </p:spTree>
    <p:extLst>
      <p:ext uri="{BB962C8B-B14F-4D97-AF65-F5344CB8AC3E}">
        <p14:creationId xmlns:p14="http://schemas.microsoft.com/office/powerpoint/2010/main" val="105222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47FC9-6B31-42C3-B8F2-5E3CEEF12250}"/>
              </a:ext>
            </a:extLst>
          </p:cNvPr>
          <p:cNvSpPr>
            <a:spLocks noGrp="1"/>
          </p:cNvSpPr>
          <p:nvPr>
            <p:ph type="title"/>
          </p:nvPr>
        </p:nvSpPr>
        <p:spPr>
          <a:xfrm>
            <a:off x="1859358" y="133032"/>
            <a:ext cx="9496865" cy="1325563"/>
          </a:xfrm>
        </p:spPr>
        <p:txBody>
          <a:bodyPr/>
          <a:lstStyle/>
          <a:p>
            <a:r>
              <a:rPr lang="en-CA" dirty="0"/>
              <a:t>	Sign in and Screening is required for 	each session or event  </a:t>
            </a:r>
          </a:p>
        </p:txBody>
      </p:sp>
      <p:sp>
        <p:nvSpPr>
          <p:cNvPr id="3" name="Content Placeholder 2">
            <a:extLst>
              <a:ext uri="{FF2B5EF4-FFF2-40B4-BE49-F238E27FC236}">
                <a16:creationId xmlns:a16="http://schemas.microsoft.com/office/drawing/2014/main" id="{FC486C41-2CB7-4B0E-8A3D-5C22BF0C4BBC}"/>
              </a:ext>
            </a:extLst>
          </p:cNvPr>
          <p:cNvSpPr>
            <a:spLocks noGrp="1"/>
          </p:cNvSpPr>
          <p:nvPr>
            <p:ph idx="1"/>
          </p:nvPr>
        </p:nvSpPr>
        <p:spPr>
          <a:xfrm>
            <a:off x="344557" y="1556727"/>
            <a:ext cx="11304104" cy="5301273"/>
          </a:xfrm>
        </p:spPr>
        <p:txBody>
          <a:bodyPr>
            <a:normAutofit fontScale="70000" lnSpcReduction="20000"/>
          </a:bodyPr>
          <a:lstStyle/>
          <a:p>
            <a:r>
              <a:rPr lang="en-US" dirty="0"/>
              <a:t>Attendance of cadets as well as details of all adult staff and volunteers at a cadet event is important.  Nominal roles may be used for attendance, but COVID Screening must be done by an adult by asking and noting the responses to the following questions (or those recommended by local Health Units):</a:t>
            </a:r>
          </a:p>
          <a:p>
            <a:pPr marL="0" indent="0">
              <a:buNone/>
            </a:pPr>
            <a:r>
              <a:rPr lang="en-US" dirty="0"/>
              <a:t>Health Screening Questions</a:t>
            </a:r>
          </a:p>
          <a:p>
            <a:pPr marL="0" indent="0">
              <a:buNone/>
            </a:pPr>
            <a:r>
              <a:rPr lang="en-US" dirty="0"/>
              <a:t>(1) Are you experiencing symptoms consistent with COVID-19 or are you unwell in any way?  (you may also use or refer to the list of symptoms from Public Health website) </a:t>
            </a:r>
          </a:p>
          <a:p>
            <a:pPr marL="0" indent="0">
              <a:buNone/>
            </a:pPr>
            <a:r>
              <a:rPr lang="en-US" dirty="0"/>
              <a:t>(2) In the past fourteen (14) days, have you been outside of Canada, Ontario or the Region? </a:t>
            </a:r>
          </a:p>
          <a:p>
            <a:pPr marL="0" indent="0">
              <a:buNone/>
            </a:pPr>
            <a:r>
              <a:rPr lang="en-US" dirty="0"/>
              <a:t>(3) In the past 14 days, have you been in close contact with anyone who is symptomatic or has been diagnosed with or tested positive for COVID-19? </a:t>
            </a:r>
          </a:p>
          <a:p>
            <a:r>
              <a:rPr lang="en-US" dirty="0"/>
              <a:t>All staff and volunteers attending a training event must sign into the Ship’s Log or on the “Sign in Sheet” and include a number where they can be contacted in the event of a positive COVID case at the corps. </a:t>
            </a:r>
          </a:p>
          <a:p>
            <a:r>
              <a:rPr lang="en-US" dirty="0"/>
              <a:t>You could create a version of the sign in form as online health questionnaire for parents/guardians to ask the three key questions above as a minimum.  Parents/guardians would be asked to complete by 9pm the night BEFORE training.  For example, if a Corps trains on Monday night, the form would be required to be submitted by 9pm on Sunday night. The day of training, parents/guardians and cadet would be asked upon arrival at facility if anything from the health questionnaire has changed from the time of submission.  If no, then the cadet may attend.  If yes, then the cadet cannot attend.</a:t>
            </a:r>
          </a:p>
          <a:p>
            <a:r>
              <a:rPr lang="en-US" dirty="0"/>
              <a:t>This information should be kept in a place that is easily accessible in the event Public Health contacts the Corps for contact tracing. </a:t>
            </a:r>
          </a:p>
          <a:p>
            <a:endParaRPr lang="en-CA" dirty="0"/>
          </a:p>
        </p:txBody>
      </p:sp>
      <p:pic>
        <p:nvPicPr>
          <p:cNvPr id="3074" name="Picture 2" descr="Business people checking in at conference registration table. Side view of diverse business people checking in at conference registration table in office lobby stock images">
            <a:extLst>
              <a:ext uri="{FF2B5EF4-FFF2-40B4-BE49-F238E27FC236}">
                <a16:creationId xmlns:a16="http://schemas.microsoft.com/office/drawing/2014/main" id="{8549125A-4319-4BC4-9BA8-8AD7302BFC3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5807"/>
            <a:ext cx="2252788" cy="1500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417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47FC9-6B31-42C3-B8F2-5E3CEEF12250}"/>
              </a:ext>
            </a:extLst>
          </p:cNvPr>
          <p:cNvSpPr>
            <a:spLocks noGrp="1"/>
          </p:cNvSpPr>
          <p:nvPr>
            <p:ph type="title"/>
          </p:nvPr>
        </p:nvSpPr>
        <p:spPr>
          <a:xfrm>
            <a:off x="2686929" y="365125"/>
            <a:ext cx="8666870" cy="1325563"/>
          </a:xfrm>
        </p:spPr>
        <p:txBody>
          <a:bodyPr>
            <a:normAutofit fontScale="90000"/>
          </a:bodyPr>
          <a:lstStyle/>
          <a:p>
            <a:r>
              <a:rPr lang="en-CA" dirty="0"/>
              <a:t>What to do if you have a positive test reported or someone with symptoms?  </a:t>
            </a:r>
          </a:p>
        </p:txBody>
      </p:sp>
      <p:sp>
        <p:nvSpPr>
          <p:cNvPr id="3" name="Content Placeholder 2">
            <a:extLst>
              <a:ext uri="{FF2B5EF4-FFF2-40B4-BE49-F238E27FC236}">
                <a16:creationId xmlns:a16="http://schemas.microsoft.com/office/drawing/2014/main" id="{FC486C41-2CB7-4B0E-8A3D-5C22BF0C4BBC}"/>
              </a:ext>
            </a:extLst>
          </p:cNvPr>
          <p:cNvSpPr>
            <a:spLocks noGrp="1"/>
          </p:cNvSpPr>
          <p:nvPr>
            <p:ph idx="1"/>
          </p:nvPr>
        </p:nvSpPr>
        <p:spPr>
          <a:xfrm>
            <a:off x="516835" y="1825624"/>
            <a:ext cx="10836965" cy="4866723"/>
          </a:xfrm>
        </p:spPr>
        <p:txBody>
          <a:bodyPr>
            <a:normAutofit fontScale="70000" lnSpcReduction="20000"/>
          </a:bodyPr>
          <a:lstStyle/>
          <a:p>
            <a:pPr marL="0" indent="0">
              <a:buNone/>
            </a:pPr>
            <a:r>
              <a:rPr lang="en-US" dirty="0"/>
              <a:t>Upon confirmation of a positive COVID-19 test result, someone with COVID 19 symptoms or a suspected exposure at a Navy League Corps, the following shall take place:</a:t>
            </a:r>
          </a:p>
          <a:p>
            <a:r>
              <a:rPr lang="en-US" dirty="0"/>
              <a:t>The CO or COVID-19 Coordinator will contact the Branch President, notifying them of the positive test result (*do not disclose name but specify if this is an adult leader, cadet, volunteer or other)</a:t>
            </a:r>
          </a:p>
          <a:p>
            <a:r>
              <a:rPr lang="en-US" dirty="0"/>
              <a:t>The CO or COVID-19 Coordinator will contact Ontario Division, notifying them of the positive test result. (*do not disclose name but specify if this is an adult leader, cadet, volunteer or other)</a:t>
            </a:r>
          </a:p>
          <a:p>
            <a:r>
              <a:rPr lang="en-US" dirty="0"/>
              <a:t>The CO or COVID-19 Coordinator will contact the Area Rep and Division Commander, notifying them of the positive test result. (*do not disclose name but specify if this is an adult leader, cadet, volunteer or other)</a:t>
            </a:r>
          </a:p>
          <a:p>
            <a:r>
              <a:rPr lang="en-US" dirty="0"/>
              <a:t>The CO will notify parents/guardians of the positive test result. (*do not disclose name but specify if this is an adult leader, cadet, volunteer or other)</a:t>
            </a:r>
          </a:p>
          <a:p>
            <a:r>
              <a:rPr lang="en-US" dirty="0"/>
              <a:t>All in-person training will cease for 14 days from notification of the positive test.</a:t>
            </a:r>
          </a:p>
          <a:p>
            <a:r>
              <a:rPr lang="en-US" dirty="0"/>
              <a:t>Training will go online.</a:t>
            </a:r>
          </a:p>
          <a:p>
            <a:r>
              <a:rPr lang="en-US" dirty="0"/>
              <a:t>Contact tracing will be provided to Ontario or Regional/Local Public Health upon request.</a:t>
            </a:r>
          </a:p>
          <a:p>
            <a:r>
              <a:rPr lang="en-US" dirty="0"/>
              <a:t>The Corps will follow any directions provided by Ontario or Regional/Local Public Health. </a:t>
            </a:r>
          </a:p>
          <a:p>
            <a:r>
              <a:rPr lang="en-US" dirty="0"/>
              <a:t>Following confirmation through negative test results CO may arrange for return to in-person training</a:t>
            </a:r>
          </a:p>
          <a:p>
            <a:endParaRPr lang="en-US" dirty="0"/>
          </a:p>
          <a:p>
            <a:endParaRPr lang="en-CA" dirty="0"/>
          </a:p>
        </p:txBody>
      </p:sp>
      <p:pic>
        <p:nvPicPr>
          <p:cNvPr id="4098" name="Picture 2" descr="Sick kid. Lying in bed royalty free illustration">
            <a:extLst>
              <a:ext uri="{FF2B5EF4-FFF2-40B4-BE49-F238E27FC236}">
                <a16:creationId xmlns:a16="http://schemas.microsoft.com/office/drawing/2014/main" id="{0E923C50-13A7-4EC6-BED3-69E4C9E6B6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053883" cy="1797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520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B8DFAC8-A7BE-4DE7-97D1-2D4A8AE45745}"/>
              </a:ext>
            </a:extLst>
          </p:cNvPr>
          <p:cNvSpPr>
            <a:spLocks noGrp="1"/>
          </p:cNvSpPr>
          <p:nvPr>
            <p:ph type="title"/>
          </p:nvPr>
        </p:nvSpPr>
        <p:spPr>
          <a:xfrm>
            <a:off x="5000438" y="180206"/>
            <a:ext cx="6303666" cy="826960"/>
          </a:xfrm>
        </p:spPr>
        <p:txBody>
          <a:bodyPr>
            <a:normAutofit/>
          </a:bodyPr>
          <a:lstStyle/>
          <a:p>
            <a:r>
              <a:rPr lang="en-CA" b="1" dirty="0">
                <a:solidFill>
                  <a:srgbClr val="000000"/>
                </a:solidFill>
              </a:rPr>
              <a:t>Cleaning and sanitization </a:t>
            </a:r>
          </a:p>
        </p:txBody>
      </p:sp>
      <p:sp>
        <p:nvSpPr>
          <p:cNvPr id="7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Free Cleaning Supply Cliparts, Download Free Clip Art, Free Clip Art on  Clipart Library">
            <a:extLst>
              <a:ext uri="{FF2B5EF4-FFF2-40B4-BE49-F238E27FC236}">
                <a16:creationId xmlns:a16="http://schemas.microsoft.com/office/drawing/2014/main" id="{3BB0AE0E-50D3-4A3A-8150-E49859CB0090}"/>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t="3446" r="-1" b="-1"/>
          <a:stretch/>
        </p:blipFill>
        <p:spPr bwMode="auto">
          <a:xfrm>
            <a:off x="20" y="1113183"/>
            <a:ext cx="4641249" cy="4857786"/>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46AA520-EEB6-43C4-8152-DABD5CE65154}"/>
              </a:ext>
            </a:extLst>
          </p:cNvPr>
          <p:cNvSpPr>
            <a:spLocks noGrp="1"/>
          </p:cNvSpPr>
          <p:nvPr>
            <p:ph idx="1"/>
          </p:nvPr>
        </p:nvSpPr>
        <p:spPr>
          <a:xfrm>
            <a:off x="5144263" y="960462"/>
            <a:ext cx="6890866" cy="5897538"/>
          </a:xfrm>
        </p:spPr>
        <p:txBody>
          <a:bodyPr anchor="ctr">
            <a:normAutofit fontScale="47500" lnSpcReduction="20000"/>
          </a:bodyPr>
          <a:lstStyle/>
          <a:p>
            <a:pPr>
              <a:lnSpc>
                <a:spcPct val="107000"/>
              </a:lnSpc>
              <a:spcAft>
                <a:spcPts val="800"/>
              </a:spcAft>
            </a:pPr>
            <a:r>
              <a:rPr lang="en-CA" sz="3800" dirty="0">
                <a:solidFill>
                  <a:srgbClr val="000000"/>
                </a:solidFill>
                <a:effectLst/>
                <a:latin typeface="Calibri" panose="020F0502020204030204" pitchFamily="34" charset="0"/>
                <a:ea typeface="Calibri" panose="020F0502020204030204" pitchFamily="34" charset="0"/>
              </a:rPr>
              <a:t>There are important considerations for products and cleaning routines </a:t>
            </a:r>
          </a:p>
          <a:p>
            <a:pPr>
              <a:lnSpc>
                <a:spcPct val="107000"/>
              </a:lnSpc>
              <a:spcAft>
                <a:spcPts val="800"/>
              </a:spcAft>
            </a:pPr>
            <a:r>
              <a:rPr lang="en-CA" sz="3300" dirty="0">
                <a:solidFill>
                  <a:srgbClr val="000000"/>
                </a:solidFill>
                <a:effectLst/>
                <a:latin typeface="ArialMT"/>
                <a:ea typeface="Calibri" panose="020F0502020204030204" pitchFamily="34" charset="0"/>
                <a:cs typeface="ArialMT"/>
              </a:rPr>
              <a:t>Each facility will have their own requirements and you may be asked to share the cost of additional supplies and cleaning.  </a:t>
            </a:r>
          </a:p>
          <a:p>
            <a:pPr>
              <a:lnSpc>
                <a:spcPct val="107000"/>
              </a:lnSpc>
              <a:spcAft>
                <a:spcPts val="800"/>
              </a:spcAft>
            </a:pPr>
            <a:r>
              <a:rPr lang="en-CA" sz="3300" dirty="0">
                <a:solidFill>
                  <a:srgbClr val="000000"/>
                </a:solidFill>
                <a:effectLst/>
                <a:latin typeface="ArialMT"/>
                <a:ea typeface="Calibri" panose="020F0502020204030204" pitchFamily="34" charset="0"/>
                <a:cs typeface="ArialMT"/>
              </a:rPr>
              <a:t>There may also be a question of how often and who should be doing the cleaning and you will have to consider this in your planning and engagement with volunteers and staff. </a:t>
            </a:r>
            <a:endParaRPr lang="en-CA" sz="33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3300" dirty="0">
                <a:solidFill>
                  <a:srgbClr val="000000"/>
                </a:solidFill>
                <a:effectLst/>
                <a:latin typeface="ArialMT"/>
                <a:ea typeface="Calibri" panose="020F0502020204030204" pitchFamily="34" charset="0"/>
                <a:cs typeface="ArialMT"/>
              </a:rPr>
              <a:t> For those of you with your own facilities, you may wish to consider contacting a local company who can provide you with equipment and supplies including motion activated paper towel and hand sanitizer dispensers, disinfectant products that are safe for use around children, gloves, cloths, </a:t>
            </a:r>
            <a:r>
              <a:rPr lang="en-CA" sz="3300" dirty="0" err="1">
                <a:solidFill>
                  <a:srgbClr val="000000"/>
                </a:solidFill>
                <a:effectLst/>
                <a:latin typeface="ArialMT"/>
                <a:ea typeface="Calibri" panose="020F0502020204030204" pitchFamily="34" charset="0"/>
                <a:cs typeface="ArialMT"/>
              </a:rPr>
              <a:t>etc</a:t>
            </a:r>
            <a:r>
              <a:rPr lang="en-CA" sz="3300" dirty="0">
                <a:solidFill>
                  <a:srgbClr val="000000"/>
                </a:solidFill>
                <a:effectLst/>
                <a:latin typeface="ArialMT"/>
                <a:ea typeface="Calibri" panose="020F0502020204030204" pitchFamily="34" charset="0"/>
                <a:cs typeface="ArialMT"/>
              </a:rPr>
              <a:t> and expert advice on your facility. </a:t>
            </a:r>
            <a:endParaRPr lang="en-CA" sz="3300" dirty="0">
              <a:effectLst/>
              <a:latin typeface="Calibri" panose="020F0502020204030204" pitchFamily="34" charset="0"/>
              <a:ea typeface="Calibri" panose="020F0502020204030204" pitchFamily="34" charset="0"/>
              <a:cs typeface="Times New Roman" panose="02020603050405020304" pitchFamily="18" charset="0"/>
            </a:endParaRPr>
          </a:p>
          <a:p>
            <a:r>
              <a:rPr lang="en-CA" sz="3300" dirty="0">
                <a:solidFill>
                  <a:srgbClr val="000000"/>
                </a:solidFill>
                <a:effectLst/>
                <a:latin typeface="Calibri" panose="020F0502020204030204" pitchFamily="34" charset="0"/>
                <a:ea typeface="Calibri" panose="020F0502020204030204" pitchFamily="34" charset="0"/>
              </a:rPr>
              <a:t>Additional cleaning and disinfecting information and recommendations for products and procedures is available at </a:t>
            </a:r>
            <a:r>
              <a:rPr lang="en-CA" sz="3300" u="sng" dirty="0">
                <a:solidFill>
                  <a:srgbClr val="000000"/>
                </a:solidFill>
                <a:effectLst/>
                <a:latin typeface="Calibri" panose="020F0502020204030204" pitchFamily="34" charset="0"/>
                <a:ea typeface="Calibri" panose="020F0502020204030204" pitchFamily="34" charset="0"/>
                <a:hlinkClick r:id="rId4"/>
              </a:rPr>
              <a:t>https://www.canada.ca/en/public-health/services/diseases/2019-novel-coronavirus-infection/prevention-risks/cleaning-disinfecting.html</a:t>
            </a:r>
            <a:r>
              <a:rPr lang="en-CA" sz="3300" dirty="0">
                <a:solidFill>
                  <a:srgbClr val="000000"/>
                </a:solidFill>
                <a:effectLst/>
                <a:latin typeface="Calibri" panose="020F0502020204030204" pitchFamily="34" charset="0"/>
                <a:ea typeface="Calibri" panose="020F0502020204030204" pitchFamily="34" charset="0"/>
              </a:rPr>
              <a:t>   </a:t>
            </a:r>
          </a:p>
          <a:p>
            <a:r>
              <a:rPr lang="en-CA" sz="3300" dirty="0">
                <a:solidFill>
                  <a:srgbClr val="000000"/>
                </a:solidFill>
                <a:effectLst/>
                <a:latin typeface="Calibri" panose="020F0502020204030204" pitchFamily="34" charset="0"/>
                <a:ea typeface="Calibri" panose="020F0502020204030204" pitchFamily="34" charset="0"/>
              </a:rPr>
              <a:t>Health Canada has developed a list of hard-surface disinfectants that are supported by evidence to likely be effective when used against this coronavirus and this information is updated regularly.  </a:t>
            </a:r>
            <a:r>
              <a:rPr lang="en-CA" sz="3300" u="sng" dirty="0">
                <a:solidFill>
                  <a:srgbClr val="000000"/>
                </a:solidFill>
                <a:effectLst/>
                <a:latin typeface="Calibri" panose="020F0502020204030204" pitchFamily="34" charset="0"/>
                <a:ea typeface="Calibri" panose="020F0502020204030204" pitchFamily="34" charset="0"/>
                <a:hlinkClick r:id="rId5"/>
              </a:rPr>
              <a:t>https://www.canada.ca/en/health-canada/services/drugs-health-products/disinfectants/covid-19/list.html</a:t>
            </a:r>
            <a:endParaRPr lang="en-CA" sz="3300" dirty="0">
              <a:solidFill>
                <a:srgbClr val="000000"/>
              </a:solidFill>
              <a:effectLst/>
              <a:latin typeface="Calibri" panose="020F0502020204030204" pitchFamily="34" charset="0"/>
              <a:ea typeface="Calibri" panose="020F0502020204030204" pitchFamily="34" charset="0"/>
            </a:endParaRPr>
          </a:p>
          <a:p>
            <a:r>
              <a:rPr lang="en-CA" sz="3400" dirty="0">
                <a:effectLst/>
                <a:latin typeface="Arial" panose="020B0604020202020204" pitchFamily="34" charset="0"/>
                <a:ea typeface="Calibri" panose="020F0502020204030204" pitchFamily="34" charset="0"/>
              </a:rPr>
              <a:t>Branches are responsible for cleaning supplies for NLCC and supplies must be kept separate from Sea Cadet supplies provided by CAF</a:t>
            </a:r>
            <a:endParaRPr lang="en-CA" sz="3400" dirty="0">
              <a:solidFill>
                <a:srgbClr val="000000"/>
              </a:solidFill>
              <a:effectLst/>
              <a:latin typeface="Calibri" panose="020F0502020204030204" pitchFamily="34" charset="0"/>
              <a:ea typeface="Calibri" panose="020F0502020204030204" pitchFamily="34" charset="0"/>
            </a:endParaRPr>
          </a:p>
          <a:p>
            <a:endParaRPr lang="en-CA" sz="1700" dirty="0">
              <a:solidFill>
                <a:srgbClr val="000000"/>
              </a:solidFill>
            </a:endParaRPr>
          </a:p>
        </p:txBody>
      </p:sp>
    </p:spTree>
    <p:extLst>
      <p:ext uri="{BB962C8B-B14F-4D97-AF65-F5344CB8AC3E}">
        <p14:creationId xmlns:p14="http://schemas.microsoft.com/office/powerpoint/2010/main" val="3076151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82287-F355-4396-A7B3-65A7ECD8ABE8}"/>
              </a:ext>
            </a:extLst>
          </p:cNvPr>
          <p:cNvSpPr>
            <a:spLocks noGrp="1"/>
          </p:cNvSpPr>
          <p:nvPr>
            <p:ph type="title"/>
          </p:nvPr>
        </p:nvSpPr>
        <p:spPr/>
        <p:txBody>
          <a:bodyPr/>
          <a:lstStyle/>
          <a:p>
            <a:r>
              <a:rPr lang="en-CA" dirty="0"/>
              <a:t>	So many communities and Corps </a:t>
            </a:r>
          </a:p>
        </p:txBody>
      </p:sp>
      <p:sp>
        <p:nvSpPr>
          <p:cNvPr id="3" name="Content Placeholder 2">
            <a:extLst>
              <a:ext uri="{FF2B5EF4-FFF2-40B4-BE49-F238E27FC236}">
                <a16:creationId xmlns:a16="http://schemas.microsoft.com/office/drawing/2014/main" id="{7A42D9C8-9251-4F93-A22D-EB3B8F4C0A61}"/>
              </a:ext>
            </a:extLst>
          </p:cNvPr>
          <p:cNvSpPr>
            <a:spLocks noGrp="1"/>
          </p:cNvSpPr>
          <p:nvPr>
            <p:ph idx="1"/>
          </p:nvPr>
        </p:nvSpPr>
        <p:spPr>
          <a:xfrm>
            <a:off x="838200" y="1675133"/>
            <a:ext cx="10515600" cy="5295510"/>
          </a:xfrm>
        </p:spPr>
        <p:txBody>
          <a:bodyPr>
            <a:normAutofit fontScale="62500" lnSpcReduction="20000"/>
          </a:bodyPr>
          <a:lstStyle/>
          <a:p>
            <a:r>
              <a:rPr lang="en-CA" dirty="0"/>
              <a:t>Currently Ontario is giving Provincial direction on restrictions but this may change to Regional or local Public Health units </a:t>
            </a:r>
          </a:p>
          <a:p>
            <a:r>
              <a:rPr lang="en-CA" dirty="0"/>
              <a:t>What if my community isn’t in one of the “hot zones”?  </a:t>
            </a:r>
          </a:p>
          <a:p>
            <a:pPr lvl="1"/>
            <a:r>
              <a:rPr lang="en-CA" dirty="0"/>
              <a:t>You will have fewer restrictions and may be able to return to in-person training sooner and continue training </a:t>
            </a:r>
          </a:p>
          <a:p>
            <a:r>
              <a:rPr lang="en-CA" dirty="0"/>
              <a:t>What if cadets and/or adult leaders and volunteers come from numerous surrounding communities? </a:t>
            </a:r>
          </a:p>
          <a:p>
            <a:pPr lvl="1"/>
            <a:r>
              <a:rPr lang="en-CA" dirty="0"/>
              <a:t>This will be an issue if other communities have higher rates of infection or different restrictions and recommendations</a:t>
            </a:r>
          </a:p>
          <a:p>
            <a:r>
              <a:rPr lang="en-CA" dirty="0"/>
              <a:t>Are there restrictions to how much training Corps can do if parts of the Province have different Public Health Direction and limitations or facility availability? </a:t>
            </a:r>
          </a:p>
          <a:p>
            <a:pPr lvl="1"/>
            <a:r>
              <a:rPr lang="en-CA" dirty="0"/>
              <a:t>Don’t overload cadets or adult leaders and volunteers</a:t>
            </a:r>
          </a:p>
          <a:p>
            <a:pPr lvl="1"/>
            <a:r>
              <a:rPr lang="en-CA" dirty="0"/>
              <a:t>Start gradually and ease back in to the schedule with no more than one evening per week to start (may require multiple sessions of same training) </a:t>
            </a:r>
          </a:p>
          <a:p>
            <a:r>
              <a:rPr lang="en-CA" dirty="0"/>
              <a:t>Where do we get advice and how do we get resources?  </a:t>
            </a:r>
          </a:p>
          <a:p>
            <a:pPr lvl="1"/>
            <a:r>
              <a:rPr lang="en-CA" dirty="0"/>
              <a:t>See website and links provided in e mails and this presentation </a:t>
            </a:r>
          </a:p>
          <a:p>
            <a:pPr lvl="1"/>
            <a:r>
              <a:rPr lang="en-CA" dirty="0"/>
              <a:t>Contact and monitor local school boards and public health units</a:t>
            </a:r>
          </a:p>
          <a:p>
            <a:r>
              <a:rPr lang="en-CA" dirty="0"/>
              <a:t>Will there be differences between what Sea Cadets and Navy League Cadets will be able to do? </a:t>
            </a:r>
          </a:p>
          <a:p>
            <a:pPr lvl="1"/>
            <a:r>
              <a:rPr lang="en-CA" dirty="0"/>
              <a:t>At this time, both programs are using similar guidance and restrictions and you can assume that when CAF guidance is provided, it will also apply to Navy League Cadets  </a:t>
            </a:r>
          </a:p>
          <a:p>
            <a:r>
              <a:rPr lang="en-CA" dirty="0"/>
              <a:t>Are there restrictions for Branch activities including meetings and gatherings?  </a:t>
            </a:r>
          </a:p>
          <a:p>
            <a:pPr lvl="1"/>
            <a:r>
              <a:rPr lang="en-CA" dirty="0"/>
              <a:t>Consider your local situation and use the guidance of your local public health unit to determine if in-person option is viable option or you should continue to gather on-line</a:t>
            </a:r>
          </a:p>
          <a:p>
            <a:endParaRPr lang="en-CA" dirty="0"/>
          </a:p>
        </p:txBody>
      </p:sp>
      <p:pic>
        <p:nvPicPr>
          <p:cNvPr id="5" name="Picture 4">
            <a:extLst>
              <a:ext uri="{FF2B5EF4-FFF2-40B4-BE49-F238E27FC236}">
                <a16:creationId xmlns:a16="http://schemas.microsoft.com/office/drawing/2014/main" id="{62039B1A-D052-4A67-BAFE-B1C4E2305F21}"/>
              </a:ext>
            </a:extLst>
          </p:cNvPr>
          <p:cNvPicPr>
            <a:picLocks noChangeAspect="1"/>
          </p:cNvPicPr>
          <p:nvPr/>
        </p:nvPicPr>
        <p:blipFill>
          <a:blip r:embed="rId2"/>
          <a:stretch>
            <a:fillRect/>
          </a:stretch>
        </p:blipFill>
        <p:spPr>
          <a:xfrm>
            <a:off x="437321" y="365125"/>
            <a:ext cx="1315227" cy="1310008"/>
          </a:xfrm>
          <a:prstGeom prst="rect">
            <a:avLst/>
          </a:prstGeom>
        </p:spPr>
      </p:pic>
    </p:spTree>
    <p:extLst>
      <p:ext uri="{BB962C8B-B14F-4D97-AF65-F5344CB8AC3E}">
        <p14:creationId xmlns:p14="http://schemas.microsoft.com/office/powerpoint/2010/main" val="4063358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BCAD3-1680-4CE8-B4BA-5FA87E0C021A}"/>
              </a:ext>
            </a:extLst>
          </p:cNvPr>
          <p:cNvSpPr>
            <a:spLocks noGrp="1"/>
          </p:cNvSpPr>
          <p:nvPr>
            <p:ph type="title"/>
          </p:nvPr>
        </p:nvSpPr>
        <p:spPr/>
        <p:txBody>
          <a:bodyPr/>
          <a:lstStyle/>
          <a:p>
            <a:r>
              <a:rPr lang="en-CA" dirty="0"/>
              <a:t>		Where can I get advice or answers? </a:t>
            </a:r>
          </a:p>
        </p:txBody>
      </p:sp>
      <p:sp>
        <p:nvSpPr>
          <p:cNvPr id="3" name="Content Placeholder 2">
            <a:extLst>
              <a:ext uri="{FF2B5EF4-FFF2-40B4-BE49-F238E27FC236}">
                <a16:creationId xmlns:a16="http://schemas.microsoft.com/office/drawing/2014/main" id="{9256CD42-B5BA-461C-9B21-192FF9B980D7}"/>
              </a:ext>
            </a:extLst>
          </p:cNvPr>
          <p:cNvSpPr>
            <a:spLocks noGrp="1"/>
          </p:cNvSpPr>
          <p:nvPr>
            <p:ph idx="1"/>
          </p:nvPr>
        </p:nvSpPr>
        <p:spPr>
          <a:xfrm>
            <a:off x="652670" y="1481952"/>
            <a:ext cx="10515600" cy="5145859"/>
          </a:xfrm>
        </p:spPr>
        <p:txBody>
          <a:bodyPr>
            <a:normAutofit fontScale="92500" lnSpcReduction="10000"/>
          </a:bodyPr>
          <a:lstStyle/>
          <a:p>
            <a:r>
              <a:rPr lang="en-CA" dirty="0"/>
              <a:t>We’re all in this together and there is support available locally, regionally, provincially and nationally </a:t>
            </a:r>
          </a:p>
          <a:p>
            <a:r>
              <a:rPr lang="en-CA" dirty="0"/>
              <a:t>Make sure you review and follow the National and Ontario Division Direction and stay in touch with Branch Presidents who are also getting updates</a:t>
            </a:r>
          </a:p>
          <a:p>
            <a:r>
              <a:rPr lang="en-CA" dirty="0"/>
              <a:t>Ontario Division and National NLC websites </a:t>
            </a:r>
          </a:p>
          <a:p>
            <a:r>
              <a:rPr lang="en-CA" dirty="0"/>
              <a:t>Local, Regional, Provincial and National COVID 19 websites </a:t>
            </a:r>
          </a:p>
          <a:p>
            <a:r>
              <a:rPr lang="en-CA" dirty="0"/>
              <a:t>Other Branches and Corp staff, Area reps, Division Commander and DSOs, VP Navy League as well as Sea Cadet Corps officers</a:t>
            </a:r>
          </a:p>
          <a:p>
            <a:r>
              <a:rPr lang="en-CA" dirty="0"/>
              <a:t> Work with your Branch if you have challenges with facility access or use</a:t>
            </a:r>
          </a:p>
          <a:p>
            <a:r>
              <a:rPr lang="en-CA" dirty="0"/>
              <a:t>Cdr(NL) Drury can assist with  Google Classroom set up and use </a:t>
            </a:r>
          </a:p>
          <a:p>
            <a:r>
              <a:rPr lang="en-CA" dirty="0"/>
              <a:t>Send plans for Navy League Corps through Division Commander, DSO, Eamonn Brennan, Wayne Davis and Jennifer Bennett</a:t>
            </a:r>
          </a:p>
          <a:p>
            <a:pPr marL="0" indent="0">
              <a:buNone/>
            </a:pPr>
            <a:endParaRPr lang="en-CA" dirty="0"/>
          </a:p>
          <a:p>
            <a:endParaRPr lang="en-CA" dirty="0"/>
          </a:p>
        </p:txBody>
      </p:sp>
      <p:pic>
        <p:nvPicPr>
          <p:cNvPr id="5" name="Picture 4">
            <a:extLst>
              <a:ext uri="{FF2B5EF4-FFF2-40B4-BE49-F238E27FC236}">
                <a16:creationId xmlns:a16="http://schemas.microsoft.com/office/drawing/2014/main" id="{9FB18927-549E-45AE-AE34-6B9863447CC0}"/>
              </a:ext>
            </a:extLst>
          </p:cNvPr>
          <p:cNvPicPr>
            <a:picLocks noChangeAspect="1"/>
          </p:cNvPicPr>
          <p:nvPr/>
        </p:nvPicPr>
        <p:blipFill>
          <a:blip r:embed="rId2"/>
          <a:stretch>
            <a:fillRect/>
          </a:stretch>
        </p:blipFill>
        <p:spPr>
          <a:xfrm>
            <a:off x="387626" y="230188"/>
            <a:ext cx="1180109" cy="1175427"/>
          </a:xfrm>
          <a:prstGeom prst="rect">
            <a:avLst/>
          </a:prstGeom>
        </p:spPr>
      </p:pic>
    </p:spTree>
    <p:extLst>
      <p:ext uri="{BB962C8B-B14F-4D97-AF65-F5344CB8AC3E}">
        <p14:creationId xmlns:p14="http://schemas.microsoft.com/office/powerpoint/2010/main" val="2865646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2073276"/>
            <a:ext cx="9833548" cy="78967"/>
          </a:xfrm>
        </p:spPr>
        <p:txBody>
          <a:bodyPr>
            <a:normAutofit fontScale="90000"/>
          </a:bodyPr>
          <a:lstStyle/>
          <a:p>
            <a:pPr algn="ctr"/>
            <a:br>
              <a:rPr lang="en-CA" sz="4000" dirty="0">
                <a:solidFill>
                  <a:srgbClr val="FFFFFF"/>
                </a:solidFill>
              </a:rPr>
            </a:br>
            <a:r>
              <a:rPr lang="en-CA" dirty="0"/>
              <a:t>Keep a positive outlook!  We will get through this together!</a:t>
            </a:r>
            <a:br>
              <a:rPr lang="en-CA" dirty="0"/>
            </a:br>
            <a:br>
              <a:rPr lang="en-US" dirty="0"/>
            </a:br>
            <a:br>
              <a:rPr lang="en-CA" sz="4000" dirty="0">
                <a:solidFill>
                  <a:srgbClr val="FFFFFF"/>
                </a:solidFill>
              </a:rPr>
            </a:br>
            <a:endParaRPr lang="en-CA" sz="4000" dirty="0">
              <a:solidFill>
                <a:srgbClr val="FFFFFF"/>
              </a:solidFill>
            </a:endParaRPr>
          </a:p>
        </p:txBody>
      </p:sp>
      <p:graphicFrame>
        <p:nvGraphicFramePr>
          <p:cNvPr id="5" name="Content Placeholder 2">
            <a:extLst>
              <a:ext uri="{FF2B5EF4-FFF2-40B4-BE49-F238E27FC236}">
                <a16:creationId xmlns:a16="http://schemas.microsoft.com/office/drawing/2014/main" id="{F0834737-F38B-4659-9462-5D16E8BEF821}"/>
              </a:ext>
            </a:extLst>
          </p:cNvPr>
          <p:cNvGraphicFramePr>
            <a:graphicFrameLocks noGrp="1"/>
          </p:cNvGraphicFramePr>
          <p:nvPr>
            <p:ph idx="1"/>
            <p:extLst>
              <p:ext uri="{D42A27DB-BD31-4B8C-83A1-F6EECF244321}">
                <p14:modId xmlns:p14="http://schemas.microsoft.com/office/powerpoint/2010/main" val="2765386359"/>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4474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D3324F32-9AC2-4990-A6CC-4309C723010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10466" y="643466"/>
            <a:ext cx="5571067" cy="55710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0813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BCAD3-1680-4CE8-B4BA-5FA87E0C021A}"/>
              </a:ext>
            </a:extLst>
          </p:cNvPr>
          <p:cNvSpPr>
            <a:spLocks noGrp="1"/>
          </p:cNvSpPr>
          <p:nvPr>
            <p:ph type="title"/>
          </p:nvPr>
        </p:nvSpPr>
        <p:spPr/>
        <p:txBody>
          <a:bodyPr/>
          <a:lstStyle/>
          <a:p>
            <a:r>
              <a:rPr lang="en-CA" dirty="0"/>
              <a:t>		Is there any good news? </a:t>
            </a:r>
          </a:p>
        </p:txBody>
      </p:sp>
      <p:sp>
        <p:nvSpPr>
          <p:cNvPr id="3" name="Content Placeholder 2">
            <a:extLst>
              <a:ext uri="{FF2B5EF4-FFF2-40B4-BE49-F238E27FC236}">
                <a16:creationId xmlns:a16="http://schemas.microsoft.com/office/drawing/2014/main" id="{9256CD42-B5BA-461C-9B21-192FF9B980D7}"/>
              </a:ext>
            </a:extLst>
          </p:cNvPr>
          <p:cNvSpPr>
            <a:spLocks noGrp="1"/>
          </p:cNvSpPr>
          <p:nvPr>
            <p:ph idx="1"/>
          </p:nvPr>
        </p:nvSpPr>
        <p:spPr>
          <a:xfrm>
            <a:off x="652670" y="1481952"/>
            <a:ext cx="10515600" cy="5145859"/>
          </a:xfrm>
        </p:spPr>
        <p:txBody>
          <a:bodyPr>
            <a:normAutofit/>
          </a:bodyPr>
          <a:lstStyle/>
          <a:p>
            <a:r>
              <a:rPr lang="en-CA" dirty="0"/>
              <a:t>We’re all in this together and there is support available locally, regionally, provincially and nationally </a:t>
            </a:r>
          </a:p>
          <a:p>
            <a:r>
              <a:rPr lang="en-CA" dirty="0"/>
              <a:t>There are lots of good ideas to share and good things happening</a:t>
            </a:r>
          </a:p>
          <a:p>
            <a:r>
              <a:rPr lang="en-CA" dirty="0"/>
              <a:t>Our raison </a:t>
            </a:r>
            <a:r>
              <a:rPr lang="en-CA" dirty="0" err="1"/>
              <a:t>d’etre</a:t>
            </a:r>
            <a:r>
              <a:rPr lang="en-CA" dirty="0"/>
              <a:t> is the cadets and they are eager to return and are adapting to the new “normal” </a:t>
            </a:r>
          </a:p>
          <a:p>
            <a:r>
              <a:rPr lang="en-CA" dirty="0"/>
              <a:t>We were able to maintain good engagement through on line platforms and we found new ways to connect and continue to provide activities for cadets and there were many successes to celebrate</a:t>
            </a:r>
          </a:p>
          <a:p>
            <a:r>
              <a:rPr lang="en-CA" dirty="0"/>
              <a:t>We can continue to adapt the program locally to be “flexible, exciting and fun” even if it isn’t all in person.  </a:t>
            </a:r>
          </a:p>
          <a:p>
            <a:r>
              <a:rPr lang="en-CA" dirty="0"/>
              <a:t>“</a:t>
            </a:r>
            <a:r>
              <a:rPr lang="en-CA" dirty="0" err="1"/>
              <a:t>Flexitude</a:t>
            </a:r>
            <a:r>
              <a:rPr lang="en-CA" dirty="0"/>
              <a:t>” and “</a:t>
            </a:r>
            <a:r>
              <a:rPr lang="en-CA" dirty="0" err="1"/>
              <a:t>Flexicute</a:t>
            </a:r>
            <a:r>
              <a:rPr lang="en-CA" dirty="0"/>
              <a:t>” should be new words in our vocabulary </a:t>
            </a:r>
          </a:p>
          <a:p>
            <a:endParaRPr lang="en-CA" dirty="0"/>
          </a:p>
        </p:txBody>
      </p:sp>
      <p:pic>
        <p:nvPicPr>
          <p:cNvPr id="5" name="Picture 4">
            <a:extLst>
              <a:ext uri="{FF2B5EF4-FFF2-40B4-BE49-F238E27FC236}">
                <a16:creationId xmlns:a16="http://schemas.microsoft.com/office/drawing/2014/main" id="{9FB18927-549E-45AE-AE34-6B9863447CC0}"/>
              </a:ext>
            </a:extLst>
          </p:cNvPr>
          <p:cNvPicPr>
            <a:picLocks noChangeAspect="1"/>
          </p:cNvPicPr>
          <p:nvPr/>
        </p:nvPicPr>
        <p:blipFill>
          <a:blip r:embed="rId2"/>
          <a:stretch>
            <a:fillRect/>
          </a:stretch>
        </p:blipFill>
        <p:spPr>
          <a:xfrm>
            <a:off x="387626" y="230188"/>
            <a:ext cx="1180109" cy="1175427"/>
          </a:xfrm>
          <a:prstGeom prst="rect">
            <a:avLst/>
          </a:prstGeom>
        </p:spPr>
      </p:pic>
    </p:spTree>
    <p:extLst>
      <p:ext uri="{BB962C8B-B14F-4D97-AF65-F5344CB8AC3E}">
        <p14:creationId xmlns:p14="http://schemas.microsoft.com/office/powerpoint/2010/main" val="3228530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estion Mark Colorful Clipart Free Cliparts Transparent - Colorful  Question Mark Clipart, HD Png Download - kindpng">
            <a:extLst>
              <a:ext uri="{FF2B5EF4-FFF2-40B4-BE49-F238E27FC236}">
                <a16:creationId xmlns:a16="http://schemas.microsoft.com/office/drawing/2014/main" id="{B452E472-6D0C-405F-9ABE-B831E654A2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5013" y="0"/>
            <a:ext cx="81803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532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FB74E-E0D3-4A6C-8E4F-0DF49898E995}"/>
              </a:ext>
            </a:extLst>
          </p:cNvPr>
          <p:cNvSpPr>
            <a:spLocks noGrp="1"/>
          </p:cNvSpPr>
          <p:nvPr>
            <p:ph type="title"/>
          </p:nvPr>
        </p:nvSpPr>
        <p:spPr>
          <a:xfrm>
            <a:off x="838200" y="365125"/>
            <a:ext cx="10465904" cy="522771"/>
          </a:xfrm>
        </p:spPr>
        <p:txBody>
          <a:bodyPr>
            <a:normAutofit fontScale="90000"/>
          </a:bodyPr>
          <a:lstStyle/>
          <a:p>
            <a:r>
              <a:rPr lang="en-CA" dirty="0"/>
              <a:t>		Priorities and assumptions</a:t>
            </a:r>
          </a:p>
        </p:txBody>
      </p:sp>
      <p:sp>
        <p:nvSpPr>
          <p:cNvPr id="3" name="Content Placeholder 2">
            <a:extLst>
              <a:ext uri="{FF2B5EF4-FFF2-40B4-BE49-F238E27FC236}">
                <a16:creationId xmlns:a16="http://schemas.microsoft.com/office/drawing/2014/main" id="{10FF55B6-5230-441B-A96C-2F1971928DF5}"/>
              </a:ext>
            </a:extLst>
          </p:cNvPr>
          <p:cNvSpPr>
            <a:spLocks noGrp="1"/>
          </p:cNvSpPr>
          <p:nvPr>
            <p:ph idx="1"/>
          </p:nvPr>
        </p:nvSpPr>
        <p:spPr>
          <a:xfrm>
            <a:off x="205408" y="887896"/>
            <a:ext cx="11731488" cy="5604979"/>
          </a:xfrm>
        </p:spPr>
        <p:txBody>
          <a:bodyPr>
            <a:normAutofit fontScale="25000" lnSpcReduction="20000"/>
          </a:bodyPr>
          <a:lstStyle/>
          <a:p>
            <a:pPr>
              <a:lnSpc>
                <a:spcPct val="100000"/>
              </a:lnSpc>
              <a:spcAft>
                <a:spcPts val="600"/>
              </a:spcAft>
            </a:pPr>
            <a:r>
              <a:rPr lang="en-CA" sz="7200" dirty="0">
                <a:solidFill>
                  <a:srgbClr val="262626"/>
                </a:solidFill>
                <a:effectLst/>
                <a:latin typeface="Arial" panose="020B0604020202020204" pitchFamily="34" charset="0"/>
                <a:ea typeface="MS Mincho" panose="02020609040205080304" pitchFamily="49" charset="-128"/>
                <a:cs typeface="Times New Roman" panose="02020603050405020304" pitchFamily="18" charset="0"/>
              </a:rPr>
              <a:t>The safety and security of all who participate in the Sea </a:t>
            </a:r>
            <a:r>
              <a:rPr lang="en-CA" sz="7200" dirty="0">
                <a:solidFill>
                  <a:srgbClr val="262626"/>
                </a:solidFill>
                <a:latin typeface="Arial" panose="020B0604020202020204" pitchFamily="34" charset="0"/>
                <a:ea typeface="MS Mincho" panose="02020609040205080304" pitchFamily="49" charset="-128"/>
                <a:cs typeface="Times New Roman" panose="02020603050405020304" pitchFamily="18" charset="0"/>
              </a:rPr>
              <a:t>Cadet and </a:t>
            </a:r>
            <a:r>
              <a:rPr lang="en-CA" sz="7200" dirty="0">
                <a:solidFill>
                  <a:srgbClr val="262626"/>
                </a:solidFill>
                <a:effectLst/>
                <a:latin typeface="Arial" panose="020B0604020202020204" pitchFamily="34" charset="0"/>
                <a:ea typeface="MS Mincho" panose="02020609040205080304" pitchFamily="49" charset="-128"/>
                <a:cs typeface="Times New Roman" panose="02020603050405020304" pitchFamily="18" charset="0"/>
              </a:rPr>
              <a:t>Navy League Cadet Programs is always our top priority and we must have proper measures in place to ensure this.  </a:t>
            </a:r>
          </a:p>
          <a:p>
            <a:pPr>
              <a:lnSpc>
                <a:spcPct val="100000"/>
              </a:lnSpc>
              <a:spcAft>
                <a:spcPts val="600"/>
              </a:spcAft>
            </a:pPr>
            <a:r>
              <a:rPr lang="en-CA" sz="7200" dirty="0">
                <a:solidFill>
                  <a:srgbClr val="262626"/>
                </a:solidFill>
                <a:effectLst/>
                <a:latin typeface="Arial" panose="020B0604020202020204" pitchFamily="34" charset="0"/>
                <a:ea typeface="MS Mincho" panose="02020609040205080304" pitchFamily="49" charset="-128"/>
                <a:cs typeface="Times New Roman" panose="02020603050405020304" pitchFamily="18" charset="0"/>
              </a:rPr>
              <a:t>It is assumed that COVID-19 variants will continue to be an issue that will vary by Region.  </a:t>
            </a:r>
            <a:r>
              <a:rPr lang="en-CA" sz="7200" dirty="0">
                <a:solidFill>
                  <a:srgbClr val="262626"/>
                </a:solidFill>
                <a:latin typeface="Arial" panose="020B0604020202020204" pitchFamily="34" charset="0"/>
                <a:ea typeface="MS Mincho" panose="02020609040205080304" pitchFamily="49" charset="-128"/>
                <a:cs typeface="Times New Roman" panose="02020603050405020304" pitchFamily="18" charset="0"/>
              </a:rPr>
              <a:t>We are not likely to have advice on vaccines or a program to immunize children under 12 in the foreseeable future.  </a:t>
            </a:r>
            <a:endParaRPr lang="en-CA" sz="7200" dirty="0">
              <a:solidFill>
                <a:srgbClr val="262626"/>
              </a:solidFill>
              <a:effectLst/>
              <a:latin typeface="Arial" panose="020B0604020202020204" pitchFamily="34" charset="0"/>
              <a:ea typeface="MS Mincho" panose="02020609040205080304" pitchFamily="49" charset="-128"/>
              <a:cs typeface="Times New Roman" panose="02020603050405020304" pitchFamily="18" charset="0"/>
            </a:endParaRPr>
          </a:p>
          <a:p>
            <a:pPr>
              <a:lnSpc>
                <a:spcPct val="100000"/>
              </a:lnSpc>
              <a:spcAft>
                <a:spcPts val="600"/>
              </a:spcAft>
            </a:pPr>
            <a:r>
              <a:rPr lang="en-CA" sz="7200" dirty="0">
                <a:solidFill>
                  <a:srgbClr val="262626"/>
                </a:solidFill>
                <a:effectLst/>
                <a:latin typeface="Arial" panose="020B0604020202020204" pitchFamily="34" charset="0"/>
                <a:ea typeface="MS Mincho" panose="02020609040205080304" pitchFamily="49" charset="-128"/>
                <a:cs typeface="Times New Roman" panose="02020603050405020304" pitchFamily="18" charset="0"/>
              </a:rPr>
              <a:t>We need to prepare for a “new normal” and that may continue to change. We may start training in person and be required to pause or stop in certain locations so prepare for a hybrid training model for 2021/22.   </a:t>
            </a:r>
          </a:p>
          <a:p>
            <a:pPr>
              <a:lnSpc>
                <a:spcPct val="100000"/>
              </a:lnSpc>
              <a:spcAft>
                <a:spcPts val="600"/>
              </a:spcAft>
            </a:pPr>
            <a:r>
              <a:rPr lang="en-CA" sz="7200" dirty="0">
                <a:solidFill>
                  <a:srgbClr val="262626"/>
                </a:solidFill>
                <a:latin typeface="Arial" panose="020B0604020202020204" pitchFamily="34" charset="0"/>
                <a:ea typeface="MS Mincho" panose="02020609040205080304" pitchFamily="49" charset="-128"/>
                <a:cs typeface="Times New Roman" panose="02020603050405020304" pitchFamily="18" charset="0"/>
              </a:rPr>
              <a:t>We must err on the side of caution.  Just because direction says we “can” do something; doesn’t mean we should or that “all” will be able to do the same things.   We need to consider carefully what “must” be done or delivered in-person and don’t assume that all aspects of the program need to be delivered as before (or will begin again in 2021)</a:t>
            </a:r>
          </a:p>
          <a:p>
            <a:pPr>
              <a:lnSpc>
                <a:spcPct val="100000"/>
              </a:lnSpc>
              <a:spcAft>
                <a:spcPts val="600"/>
              </a:spcAft>
            </a:pPr>
            <a:r>
              <a:rPr lang="en-CA" sz="7200" dirty="0">
                <a:solidFill>
                  <a:srgbClr val="000000"/>
                </a:solidFill>
                <a:latin typeface="Arial" panose="020B0604020202020204" pitchFamily="34" charset="0"/>
                <a:cs typeface="Arial" panose="020B0604020202020204" pitchFamily="34" charset="0"/>
              </a:rPr>
              <a:t>You can assume that any direction, policies and procedures promulgated by DND/CAF for the Sea Cadet program and adult leadership will be adapted and apply to the Navy League Program </a:t>
            </a:r>
          </a:p>
          <a:p>
            <a:pPr>
              <a:lnSpc>
                <a:spcPct val="100000"/>
              </a:lnSpc>
              <a:spcAft>
                <a:spcPts val="600"/>
              </a:spcAft>
            </a:pPr>
            <a:r>
              <a:rPr lang="en-CA" sz="7200" dirty="0">
                <a:solidFill>
                  <a:srgbClr val="000000"/>
                </a:solidFill>
                <a:latin typeface="Arial" panose="020B0604020202020204" pitchFamily="34" charset="0"/>
                <a:cs typeface="Arial" panose="020B0604020202020204" pitchFamily="34" charset="0"/>
              </a:rPr>
              <a:t>You can also assume that direction given by local School Boards and Regional Public Health Units will serve to guide our program delivery and decisions about in-person training.  </a:t>
            </a:r>
          </a:p>
          <a:p>
            <a:pPr>
              <a:lnSpc>
                <a:spcPct val="100000"/>
              </a:lnSpc>
              <a:spcAft>
                <a:spcPts val="600"/>
              </a:spcAft>
            </a:pPr>
            <a:r>
              <a:rPr lang="en-CA" sz="7200" dirty="0">
                <a:solidFill>
                  <a:srgbClr val="262626"/>
                </a:solidFill>
                <a:latin typeface="Arial" panose="020B0604020202020204" pitchFamily="34" charset="0"/>
                <a:ea typeface="MS Mincho" panose="02020609040205080304" pitchFamily="49" charset="-128"/>
                <a:cs typeface="Times New Roman" panose="02020603050405020304" pitchFamily="18" charset="0"/>
              </a:rPr>
              <a:t>Communications and engagement are critical at all levels but particularly for parents/guardians and cadets </a:t>
            </a:r>
          </a:p>
          <a:p>
            <a:pPr>
              <a:lnSpc>
                <a:spcPct val="100000"/>
              </a:lnSpc>
              <a:spcAft>
                <a:spcPts val="600"/>
              </a:spcAft>
            </a:pPr>
            <a:r>
              <a:rPr lang="en-CA" sz="7200" dirty="0">
                <a:solidFill>
                  <a:srgbClr val="262626"/>
                </a:solidFill>
                <a:latin typeface="Arial" panose="020B0604020202020204" pitchFamily="34" charset="0"/>
                <a:ea typeface="MS Mincho" panose="02020609040205080304" pitchFamily="49" charset="-128"/>
                <a:cs typeface="Times New Roman" panose="02020603050405020304" pitchFamily="18" charset="0"/>
              </a:rPr>
              <a:t>There will be differences and unique considerations in the plans and implementation of return to in-person training due to the vast differences of COVID 19 cases and variants across the Province  </a:t>
            </a:r>
          </a:p>
          <a:p>
            <a:pPr>
              <a:lnSpc>
                <a:spcPct val="100000"/>
              </a:lnSpc>
              <a:spcAft>
                <a:spcPts val="2400"/>
              </a:spcAft>
            </a:pPr>
            <a:endParaRPr lang="en-CA" sz="2000" dirty="0">
              <a:solidFill>
                <a:srgbClr val="262626"/>
              </a:solidFill>
              <a:latin typeface="Arial" panose="020B0604020202020204" pitchFamily="34" charset="0"/>
              <a:ea typeface="MS Mincho" panose="02020609040205080304" pitchFamily="49" charset="-128"/>
              <a:cs typeface="Times New Roman" panose="02020603050405020304" pitchFamily="18" charset="0"/>
            </a:endParaRPr>
          </a:p>
          <a:p>
            <a:pPr>
              <a:lnSpc>
                <a:spcPct val="100000"/>
              </a:lnSpc>
              <a:spcAft>
                <a:spcPts val="2400"/>
              </a:spcAft>
            </a:pPr>
            <a:endParaRPr lang="en-CA" sz="2000" dirty="0">
              <a:solidFill>
                <a:srgbClr val="262626"/>
              </a:solidFill>
              <a:latin typeface="Arial" panose="020B0604020202020204" pitchFamily="34" charset="0"/>
              <a:ea typeface="MS Mincho" panose="02020609040205080304" pitchFamily="49" charset="-128"/>
              <a:cs typeface="Times New Roman" panose="02020603050405020304" pitchFamily="18" charset="0"/>
            </a:endParaRPr>
          </a:p>
          <a:p>
            <a:pPr>
              <a:lnSpc>
                <a:spcPct val="100000"/>
              </a:lnSpc>
              <a:spcAft>
                <a:spcPts val="2400"/>
              </a:spcAft>
            </a:pPr>
            <a:endParaRPr lang="en-CA" sz="2000" dirty="0">
              <a:solidFill>
                <a:srgbClr val="262626"/>
              </a:solidFill>
              <a:effectLst/>
              <a:latin typeface="L Avenir Light"/>
              <a:ea typeface="Cambria" panose="02040503050406030204" pitchFamily="18" charset="0"/>
              <a:cs typeface="Times New Roman" panose="02020603050405020304" pitchFamily="18" charset="0"/>
            </a:endParaRPr>
          </a:p>
          <a:p>
            <a:endParaRPr lang="en-CA" dirty="0"/>
          </a:p>
        </p:txBody>
      </p:sp>
      <p:pic>
        <p:nvPicPr>
          <p:cNvPr id="5" name="Picture 4">
            <a:extLst>
              <a:ext uri="{FF2B5EF4-FFF2-40B4-BE49-F238E27FC236}">
                <a16:creationId xmlns:a16="http://schemas.microsoft.com/office/drawing/2014/main" id="{A844CD9D-E873-41E8-8966-AD27297FC89E}"/>
              </a:ext>
            </a:extLst>
          </p:cNvPr>
          <p:cNvPicPr>
            <a:picLocks noChangeAspect="1"/>
          </p:cNvPicPr>
          <p:nvPr/>
        </p:nvPicPr>
        <p:blipFill>
          <a:blip r:embed="rId2"/>
          <a:stretch>
            <a:fillRect/>
          </a:stretch>
        </p:blipFill>
        <p:spPr>
          <a:xfrm>
            <a:off x="230256" y="102644"/>
            <a:ext cx="850331" cy="846957"/>
          </a:xfrm>
          <a:prstGeom prst="rect">
            <a:avLst/>
          </a:prstGeom>
        </p:spPr>
      </p:pic>
    </p:spTree>
    <p:extLst>
      <p:ext uri="{BB962C8B-B14F-4D97-AF65-F5344CB8AC3E}">
        <p14:creationId xmlns:p14="http://schemas.microsoft.com/office/powerpoint/2010/main" val="1136891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82287-F355-4396-A7B3-65A7ECD8ABE8}"/>
              </a:ext>
            </a:extLst>
          </p:cNvPr>
          <p:cNvSpPr>
            <a:spLocks noGrp="1"/>
          </p:cNvSpPr>
          <p:nvPr>
            <p:ph type="title"/>
          </p:nvPr>
        </p:nvSpPr>
        <p:spPr/>
        <p:txBody>
          <a:bodyPr/>
          <a:lstStyle/>
          <a:p>
            <a:r>
              <a:rPr lang="en-CA" dirty="0"/>
              <a:t>	Ongoing considerations and program 	impacts </a:t>
            </a:r>
          </a:p>
        </p:txBody>
      </p:sp>
      <p:sp>
        <p:nvSpPr>
          <p:cNvPr id="3" name="Content Placeholder 2">
            <a:extLst>
              <a:ext uri="{FF2B5EF4-FFF2-40B4-BE49-F238E27FC236}">
                <a16:creationId xmlns:a16="http://schemas.microsoft.com/office/drawing/2014/main" id="{7A42D9C8-9251-4F93-A22D-EB3B8F4C0A61}"/>
              </a:ext>
            </a:extLst>
          </p:cNvPr>
          <p:cNvSpPr>
            <a:spLocks noGrp="1"/>
          </p:cNvSpPr>
          <p:nvPr>
            <p:ph idx="1"/>
          </p:nvPr>
        </p:nvSpPr>
        <p:spPr>
          <a:xfrm>
            <a:off x="304800" y="1665908"/>
            <a:ext cx="11608904" cy="5317987"/>
          </a:xfrm>
        </p:spPr>
        <p:txBody>
          <a:bodyPr>
            <a:normAutofit fontScale="77500" lnSpcReduction="20000"/>
          </a:bodyPr>
          <a:lstStyle/>
          <a:p>
            <a:r>
              <a:rPr lang="en-CA" b="1" dirty="0"/>
              <a:t>Provincial or Regional restrictions </a:t>
            </a:r>
          </a:p>
          <a:p>
            <a:pPr lvl="1"/>
            <a:r>
              <a:rPr lang="en-CA" sz="2900" dirty="0"/>
              <a:t>Ontario direction restrictions to numbers that can gather outside, or inside certain types of facilities continues to change but you must adhere to local public health authorities</a:t>
            </a:r>
          </a:p>
          <a:p>
            <a:r>
              <a:rPr lang="en-CA" b="1" dirty="0"/>
              <a:t>Training facility access short, medium and longer term </a:t>
            </a:r>
          </a:p>
          <a:p>
            <a:pPr lvl="1"/>
            <a:r>
              <a:rPr lang="en-CA" sz="2900" dirty="0"/>
              <a:t>We are just beginning to hear about the easing of restrictions on use by outside groups issued for DND/CAF facilities, some school boards and community facilities but you need to have contingency plans in place as access and rules for use are subject to change </a:t>
            </a:r>
          </a:p>
          <a:p>
            <a:r>
              <a:rPr lang="en-CA" b="1" dirty="0"/>
              <a:t>School closures, Community spread, Community quarantines,  Vaccination requirements </a:t>
            </a:r>
          </a:p>
          <a:p>
            <a:pPr lvl="1"/>
            <a:r>
              <a:rPr lang="en-CA" sz="2900" dirty="0"/>
              <a:t>These may all have impacts on in-person training and require Corps and Leagues to change plans and inform parents/guardians/cadets/adult volunteers and leaders</a:t>
            </a:r>
          </a:p>
          <a:p>
            <a:r>
              <a:rPr lang="en-CA" b="1" dirty="0"/>
              <a:t>Recruiting and retention</a:t>
            </a:r>
          </a:p>
          <a:p>
            <a:pPr lvl="1"/>
            <a:r>
              <a:rPr lang="en-CA" sz="2900" dirty="0"/>
              <a:t>This continues to be a critical center of gravity for cadets, adult leaders and volunteers in Corps and Branches </a:t>
            </a:r>
          </a:p>
          <a:p>
            <a:r>
              <a:rPr lang="en-CA" b="1" dirty="0"/>
              <a:t>Financial impacts </a:t>
            </a:r>
          </a:p>
          <a:p>
            <a:pPr lvl="1"/>
            <a:r>
              <a:rPr lang="en-CA" sz="2900" dirty="0"/>
              <a:t>Additional costs related to COVID protocols</a:t>
            </a:r>
          </a:p>
          <a:p>
            <a:pPr lvl="1"/>
            <a:r>
              <a:rPr lang="en-CA" sz="2900" dirty="0"/>
              <a:t>Changes to fundraising and community support </a:t>
            </a:r>
          </a:p>
          <a:p>
            <a:pPr lvl="1"/>
            <a:r>
              <a:rPr lang="en-CA" sz="2900" dirty="0"/>
              <a:t>Additional costs for rent or lease of training facilities </a:t>
            </a:r>
          </a:p>
          <a:p>
            <a:endParaRPr lang="en-CA" dirty="0"/>
          </a:p>
          <a:p>
            <a:endParaRPr lang="en-CA" dirty="0"/>
          </a:p>
          <a:p>
            <a:endParaRPr lang="en-CA" dirty="0"/>
          </a:p>
        </p:txBody>
      </p:sp>
      <p:pic>
        <p:nvPicPr>
          <p:cNvPr id="5" name="Picture 4">
            <a:extLst>
              <a:ext uri="{FF2B5EF4-FFF2-40B4-BE49-F238E27FC236}">
                <a16:creationId xmlns:a16="http://schemas.microsoft.com/office/drawing/2014/main" id="{62039B1A-D052-4A67-BAFE-B1C4E2305F21}"/>
              </a:ext>
            </a:extLst>
          </p:cNvPr>
          <p:cNvPicPr>
            <a:picLocks noChangeAspect="1"/>
          </p:cNvPicPr>
          <p:nvPr/>
        </p:nvPicPr>
        <p:blipFill>
          <a:blip r:embed="rId2"/>
          <a:stretch>
            <a:fillRect/>
          </a:stretch>
        </p:blipFill>
        <p:spPr>
          <a:xfrm>
            <a:off x="437321" y="365125"/>
            <a:ext cx="1315227" cy="1310008"/>
          </a:xfrm>
          <a:prstGeom prst="rect">
            <a:avLst/>
          </a:prstGeom>
        </p:spPr>
      </p:pic>
    </p:spTree>
    <p:extLst>
      <p:ext uri="{BB962C8B-B14F-4D97-AF65-F5344CB8AC3E}">
        <p14:creationId xmlns:p14="http://schemas.microsoft.com/office/powerpoint/2010/main" val="4017289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82287-F355-4396-A7B3-65A7ECD8ABE8}"/>
              </a:ext>
            </a:extLst>
          </p:cNvPr>
          <p:cNvSpPr>
            <a:spLocks noGrp="1"/>
          </p:cNvSpPr>
          <p:nvPr>
            <p:ph type="title"/>
          </p:nvPr>
        </p:nvSpPr>
        <p:spPr/>
        <p:txBody>
          <a:bodyPr/>
          <a:lstStyle/>
          <a:p>
            <a:r>
              <a:rPr lang="en-CA" dirty="0"/>
              <a:t>	Bottom line up front (BLUF)</a:t>
            </a:r>
          </a:p>
        </p:txBody>
      </p:sp>
      <p:sp>
        <p:nvSpPr>
          <p:cNvPr id="3" name="Content Placeholder 2">
            <a:extLst>
              <a:ext uri="{FF2B5EF4-FFF2-40B4-BE49-F238E27FC236}">
                <a16:creationId xmlns:a16="http://schemas.microsoft.com/office/drawing/2014/main" id="{7A42D9C8-9251-4F93-A22D-EB3B8F4C0A61}"/>
              </a:ext>
            </a:extLst>
          </p:cNvPr>
          <p:cNvSpPr>
            <a:spLocks noGrp="1"/>
          </p:cNvSpPr>
          <p:nvPr>
            <p:ph idx="1"/>
          </p:nvPr>
        </p:nvSpPr>
        <p:spPr>
          <a:xfrm>
            <a:off x="437321" y="1515054"/>
            <a:ext cx="11049000" cy="5342946"/>
          </a:xfrm>
        </p:spPr>
        <p:txBody>
          <a:bodyPr>
            <a:normAutofit fontScale="77500" lnSpcReduction="20000"/>
          </a:bodyPr>
          <a:lstStyle/>
          <a:p>
            <a:r>
              <a:rPr lang="en-US" sz="2800" b="0" i="0" u="none" strike="noStrike" baseline="0" dirty="0">
                <a:latin typeface="Calibri" panose="020F0502020204030204" pitchFamily="34" charset="0"/>
                <a:cs typeface="Calibri" panose="020F0502020204030204" pitchFamily="34" charset="0"/>
              </a:rPr>
              <a:t>There are two </a:t>
            </a:r>
            <a:r>
              <a:rPr lang="en-US" dirty="0">
                <a:latin typeface="Calibri" panose="020F0502020204030204" pitchFamily="34" charset="0"/>
                <a:cs typeface="Calibri" panose="020F0502020204030204" pitchFamily="34" charset="0"/>
              </a:rPr>
              <a:t>important aspects to the return to in-person training – Program “recovery” and delivering training in a COVID 19 environment.  </a:t>
            </a:r>
          </a:p>
          <a:p>
            <a:r>
              <a:rPr lang="en-US" sz="2800" b="0" i="0" u="none" strike="noStrike" baseline="0" dirty="0">
                <a:latin typeface="Calibri" panose="020F0502020204030204" pitchFamily="34" charset="0"/>
                <a:cs typeface="Calibri" panose="020F0502020204030204" pitchFamily="34" charset="0"/>
              </a:rPr>
              <a:t>The Return to In-Person Training and Recovery Plan for the Navy League Cadet Program at the National and Division levels will continue to evolve and there will likely be new direction, adaptations, and expectations for how the Corps may operate as we get more Provincial and local direction. The Corps must be able to adapt to what is likely to be the “new normal” for the immediate future; planning for and implementing a hybrid model which will include in-person and virtual training.  </a:t>
            </a:r>
          </a:p>
          <a:p>
            <a:r>
              <a:rPr lang="en-US" dirty="0"/>
              <a:t>Resumption of in-person activities will be solely dependent on any individual Corps’ ability to implement a plan that must be approved by the Division to carry out training safely once public health officials give the green light for in-person activities or gatherings of specified numbers and when Corps have access to an approved training location.  </a:t>
            </a:r>
          </a:p>
          <a:p>
            <a:r>
              <a:rPr lang="en-US" dirty="0"/>
              <a:t>Those Corps who do not have access to their previous training facility or who are uncertain as to when or if they will have access, should identify these issues to their Branch who should keep the Division informed. Planning should continue with the premise that access will be granted so that pre-approval will be in place to facilitate a quick return when access is confirmed.</a:t>
            </a:r>
          </a:p>
          <a:p>
            <a:r>
              <a:rPr lang="en-US" dirty="0"/>
              <a:t>Start with something simple and ease back in to training.  Everyone is waiting to see what the transition back to school and work will be like.  Plan some </a:t>
            </a:r>
            <a:r>
              <a:rPr lang="en-CA" dirty="0"/>
              <a:t>“Welcome Back” events and some fun ways to return to training. </a:t>
            </a:r>
            <a:endParaRPr lang="en-US" dirty="0"/>
          </a:p>
          <a:p>
            <a:endParaRPr lang="en-CA" dirty="0"/>
          </a:p>
          <a:p>
            <a:endParaRPr lang="en-CA" dirty="0"/>
          </a:p>
        </p:txBody>
      </p:sp>
      <p:pic>
        <p:nvPicPr>
          <p:cNvPr id="8" name="Picture 2" descr="Vector arrows questions">
            <a:extLst>
              <a:ext uri="{FF2B5EF4-FFF2-40B4-BE49-F238E27FC236}">
                <a16:creationId xmlns:a16="http://schemas.microsoft.com/office/drawing/2014/main" id="{5E3CD62C-BE1A-47BA-BA59-0F753AB82F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67" y="-72484"/>
            <a:ext cx="1650275" cy="1587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024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65E89-9C24-459A-86B0-5B296FF87A53}"/>
              </a:ext>
            </a:extLst>
          </p:cNvPr>
          <p:cNvSpPr>
            <a:spLocks noGrp="1"/>
          </p:cNvSpPr>
          <p:nvPr>
            <p:ph type="title"/>
          </p:nvPr>
        </p:nvSpPr>
        <p:spPr>
          <a:xfrm>
            <a:off x="2292626" y="207410"/>
            <a:ext cx="9631017" cy="1325563"/>
          </a:xfrm>
        </p:spPr>
        <p:txBody>
          <a:bodyPr/>
          <a:lstStyle/>
          <a:p>
            <a:r>
              <a:rPr lang="en-CA" dirty="0"/>
              <a:t>Bottom line up front (BLUF) cont’d</a:t>
            </a:r>
          </a:p>
        </p:txBody>
      </p:sp>
      <p:sp>
        <p:nvSpPr>
          <p:cNvPr id="3" name="Content Placeholder 2">
            <a:extLst>
              <a:ext uri="{FF2B5EF4-FFF2-40B4-BE49-F238E27FC236}">
                <a16:creationId xmlns:a16="http://schemas.microsoft.com/office/drawing/2014/main" id="{868CC88F-BC68-477C-9F90-9A040BCF1603}"/>
              </a:ext>
            </a:extLst>
          </p:cNvPr>
          <p:cNvSpPr>
            <a:spLocks noGrp="1"/>
          </p:cNvSpPr>
          <p:nvPr>
            <p:ph idx="1"/>
          </p:nvPr>
        </p:nvSpPr>
        <p:spPr>
          <a:xfrm>
            <a:off x="751871" y="1515054"/>
            <a:ext cx="10515600" cy="5018268"/>
          </a:xfrm>
        </p:spPr>
        <p:txBody>
          <a:bodyPr>
            <a:normAutofit/>
          </a:bodyPr>
          <a:lstStyle/>
          <a:p>
            <a:r>
              <a:rPr lang="en-CA" sz="1800" dirty="0">
                <a:effectLst/>
                <a:latin typeface="Arial" panose="020B0604020202020204" pitchFamily="34" charset="0"/>
                <a:ea typeface="Calibri" panose="020F0502020204030204" pitchFamily="34" charset="0"/>
              </a:rPr>
              <a:t>Corps are required to develop an in-person safety plan specific to their local situation to include considerations for on-going COVID protocols or restrictions to group gatherings, cleaning, mask wearing, screening, etc. in accordance with their local Public Health authorities and the National Navy League Cadet COVID – 19 Policies and Procedures documents found at COVID 19 Folder.</a:t>
            </a:r>
          </a:p>
          <a:p>
            <a:r>
              <a:rPr lang="en-CA" sz="1800" dirty="0">
                <a:effectLst/>
                <a:latin typeface="Arial" panose="020B0604020202020204" pitchFamily="34" charset="0"/>
                <a:ea typeface="Calibri" panose="020F0502020204030204" pitchFamily="34" charset="0"/>
              </a:rPr>
              <a:t>Wearing of non-medical masks or face visors and social distancing during in-person activities will be dependent on the local Health Protocols and direction by School Boards but you are encouraged to continue these practices as children under 12 are not vaccinated. </a:t>
            </a:r>
          </a:p>
          <a:p>
            <a:r>
              <a:rPr lang="en-CA" sz="1800" dirty="0">
                <a:effectLst/>
                <a:latin typeface="Arial" panose="020B0604020202020204" pitchFamily="34" charset="0"/>
                <a:ea typeface="Calibri" panose="020F0502020204030204" pitchFamily="34" charset="0"/>
              </a:rPr>
              <a:t>Visitors to the Corps are to be kept to a minimum and screening and maintenance of a Contact Tracing Log is still mandatory. </a:t>
            </a:r>
          </a:p>
          <a:p>
            <a:r>
              <a:rPr lang="en-CA" sz="1800" dirty="0">
                <a:effectLst/>
                <a:latin typeface="Arial" panose="020B0604020202020204" pitchFamily="34" charset="0"/>
                <a:ea typeface="Calibri" panose="020F0502020204030204" pitchFamily="34" charset="0"/>
              </a:rPr>
              <a:t>Corps COs are to ensure they have assigned a COVID 19 Safety Officer in accordance with the terms of references published last Fall and available on-line. </a:t>
            </a:r>
          </a:p>
          <a:p>
            <a:r>
              <a:rPr lang="en-CA" sz="1800" dirty="0">
                <a:effectLst/>
                <a:latin typeface="Arial" panose="020B0604020202020204" pitchFamily="34" charset="0"/>
                <a:ea typeface="Calibri" panose="020F0502020204030204" pitchFamily="34" charset="0"/>
              </a:rPr>
              <a:t>A detailed ‘Return to In-person Plan’ must be sent by all Corps through their Branches to their Divisions for review, and final approval by the Division President, or the VP Navy League Cadets, prior to any in-person activities taking place. </a:t>
            </a:r>
          </a:p>
          <a:p>
            <a:r>
              <a:rPr lang="en-CA" sz="1800" dirty="0">
                <a:effectLst/>
                <a:latin typeface="Arial" panose="020B0604020202020204" pitchFamily="34" charset="0"/>
                <a:ea typeface="Calibri" panose="020F0502020204030204" pitchFamily="34" charset="0"/>
              </a:rPr>
              <a:t>A change in circumstances within the local community that results in greater restrictions for in-person activities or moving to a new training location will require an update of the plan by the Corps and/or Branch and review by the Division.  </a:t>
            </a:r>
            <a:endParaRPr lang="en-CA" sz="1800" dirty="0">
              <a:effectLst/>
              <a:latin typeface="Calibri" panose="020F0502020204030204" pitchFamily="34" charset="0"/>
              <a:ea typeface="Calibri" panose="020F0502020204030204" pitchFamily="34" charset="0"/>
            </a:endParaRPr>
          </a:p>
          <a:p>
            <a:pPr marL="457200" lvl="1" indent="0">
              <a:buNone/>
            </a:pPr>
            <a:endParaRPr lang="en-CA" dirty="0"/>
          </a:p>
          <a:p>
            <a:endParaRPr lang="en-CA" dirty="0"/>
          </a:p>
          <a:p>
            <a:endParaRPr lang="en-CA" dirty="0"/>
          </a:p>
          <a:p>
            <a:endParaRPr lang="en-CA" dirty="0"/>
          </a:p>
        </p:txBody>
      </p:sp>
      <p:pic>
        <p:nvPicPr>
          <p:cNvPr id="1026" name="Picture 2" descr="Vector arrows questions">
            <a:extLst>
              <a:ext uri="{FF2B5EF4-FFF2-40B4-BE49-F238E27FC236}">
                <a16:creationId xmlns:a16="http://schemas.microsoft.com/office/drawing/2014/main" id="{A8F0B35C-631B-4C9C-85DE-6F7CD4B060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66" y="-72484"/>
            <a:ext cx="1650275" cy="15875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Vector arrows questions">
            <a:extLst>
              <a:ext uri="{FF2B5EF4-FFF2-40B4-BE49-F238E27FC236}">
                <a16:creationId xmlns:a16="http://schemas.microsoft.com/office/drawing/2014/main" id="{D63B479B-E252-47F4-8287-79344D087AD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67" y="-72484"/>
            <a:ext cx="1650275" cy="1587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745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65E89-9C24-459A-86B0-5B296FF87A53}"/>
              </a:ext>
            </a:extLst>
          </p:cNvPr>
          <p:cNvSpPr>
            <a:spLocks noGrp="1"/>
          </p:cNvSpPr>
          <p:nvPr>
            <p:ph type="title"/>
          </p:nvPr>
        </p:nvSpPr>
        <p:spPr>
          <a:xfrm>
            <a:off x="2292626" y="207410"/>
            <a:ext cx="9631017" cy="1325563"/>
          </a:xfrm>
        </p:spPr>
        <p:txBody>
          <a:bodyPr/>
          <a:lstStyle/>
          <a:p>
            <a:r>
              <a:rPr lang="en-CA" dirty="0"/>
              <a:t>	Ongoing restrictions </a:t>
            </a:r>
          </a:p>
        </p:txBody>
      </p:sp>
      <p:sp>
        <p:nvSpPr>
          <p:cNvPr id="3" name="Content Placeholder 2">
            <a:extLst>
              <a:ext uri="{FF2B5EF4-FFF2-40B4-BE49-F238E27FC236}">
                <a16:creationId xmlns:a16="http://schemas.microsoft.com/office/drawing/2014/main" id="{868CC88F-BC68-477C-9F90-9A040BCF1603}"/>
              </a:ext>
            </a:extLst>
          </p:cNvPr>
          <p:cNvSpPr>
            <a:spLocks noGrp="1"/>
          </p:cNvSpPr>
          <p:nvPr>
            <p:ph idx="1"/>
          </p:nvPr>
        </p:nvSpPr>
        <p:spPr>
          <a:xfrm>
            <a:off x="751871" y="1515054"/>
            <a:ext cx="10515600" cy="5342946"/>
          </a:xfrm>
        </p:spPr>
        <p:txBody>
          <a:bodyPr>
            <a:normAutofit fontScale="62500" lnSpcReduction="20000"/>
          </a:bodyPr>
          <a:lstStyle/>
          <a:p>
            <a:r>
              <a:rPr lang="en-CA" dirty="0"/>
              <a:t>No cadets may be engaged in any in-person fundraising or charity events </a:t>
            </a:r>
          </a:p>
          <a:p>
            <a:pPr lvl="1"/>
            <a:r>
              <a:rPr lang="en-CA" dirty="0"/>
              <a:t>Branches and volunteers may continue with fundraising on-line or </a:t>
            </a:r>
            <a:r>
              <a:rPr lang="en-CA" dirty="0" err="1"/>
              <a:t>iaw</a:t>
            </a:r>
            <a:r>
              <a:rPr lang="en-CA" dirty="0"/>
              <a:t> COVID protocols </a:t>
            </a:r>
          </a:p>
          <a:p>
            <a:pPr lvl="1"/>
            <a:r>
              <a:rPr lang="en-CA" dirty="0"/>
              <a:t>New options to donate on-line </a:t>
            </a:r>
          </a:p>
          <a:p>
            <a:pPr lvl="1"/>
            <a:r>
              <a:rPr lang="en-CA" dirty="0"/>
              <a:t>Awaiting direction on engagement in community events like Remembrance Day activities</a:t>
            </a:r>
          </a:p>
          <a:p>
            <a:pPr lvl="1"/>
            <a:r>
              <a:rPr lang="en-GB" dirty="0">
                <a:effectLst/>
                <a:ea typeface="Arial" panose="020B0604020202020204" pitchFamily="34" charset="0"/>
                <a:cs typeface="Calibri" panose="020F0502020204030204" pitchFamily="34" charset="0"/>
              </a:rPr>
              <a:t>Sea, Air, Army Cadets are not permitted to volunteer with Navy League Cadet corps at this time.  Should the guidance around these volunteers change, the Division will provide an update to Branch Presidents and Commanding Officers</a:t>
            </a:r>
            <a:endParaRPr lang="en-CA" dirty="0">
              <a:cs typeface="Calibri" panose="020F0502020204030204" pitchFamily="34" charset="0"/>
            </a:endParaRPr>
          </a:p>
          <a:p>
            <a:r>
              <a:rPr lang="en-CA" dirty="0"/>
              <a:t>Canteens and food service</a:t>
            </a:r>
          </a:p>
          <a:p>
            <a:pPr lvl="1"/>
            <a:r>
              <a:rPr lang="en-CA" dirty="0"/>
              <a:t>Food service is still restricted until further direction</a:t>
            </a:r>
          </a:p>
          <a:p>
            <a:pPr lvl="1"/>
            <a:r>
              <a:rPr lang="en-CA" dirty="0"/>
              <a:t>If cadets bring snacks or drinks,  they must be spaced at least 2M apart as masks are removed. Talking and interaction must be limited. </a:t>
            </a:r>
          </a:p>
          <a:p>
            <a:r>
              <a:rPr lang="en-CA" dirty="0"/>
              <a:t>Some program activities and competitions remain limited pending further direction</a:t>
            </a:r>
          </a:p>
          <a:p>
            <a:pPr lvl="1"/>
            <a:r>
              <a:rPr lang="en-CA" dirty="0"/>
              <a:t>No in-person music including percussion </a:t>
            </a:r>
          </a:p>
          <a:p>
            <a:pPr lvl="1"/>
            <a:r>
              <a:rPr lang="en-CA" dirty="0"/>
              <a:t>Officer training will likely be on-line </a:t>
            </a:r>
          </a:p>
          <a:p>
            <a:pPr lvl="1"/>
            <a:r>
              <a:rPr lang="en-CA" dirty="0"/>
              <a:t>No gatherings of more than one Corps </a:t>
            </a:r>
          </a:p>
          <a:p>
            <a:r>
              <a:rPr lang="en-CA" dirty="0"/>
              <a:t>Masks 	</a:t>
            </a:r>
          </a:p>
          <a:p>
            <a:pPr lvl="1"/>
            <a:r>
              <a:rPr lang="en-CA" dirty="0"/>
              <a:t>Masks were provided by the Navy League of Canada but Branches may need to increase supply </a:t>
            </a:r>
          </a:p>
          <a:p>
            <a:pPr lvl="1"/>
            <a:r>
              <a:rPr lang="en-CA" dirty="0"/>
              <a:t>Personal masks are permitted and there must be no cost to cadets </a:t>
            </a:r>
          </a:p>
          <a:p>
            <a:pPr lvl="1"/>
            <a:r>
              <a:rPr lang="en-CA" dirty="0"/>
              <a:t>If masks can’t be worn then activity is not to be conducted </a:t>
            </a:r>
          </a:p>
          <a:p>
            <a:pPr lvl="1"/>
            <a:r>
              <a:rPr lang="en-CA" dirty="0"/>
              <a:t>Face shields cannot replace masks and exceptions must be validated with a medical requirement</a:t>
            </a:r>
          </a:p>
          <a:p>
            <a:r>
              <a:rPr lang="en-CA" dirty="0"/>
              <a:t>COVID Screening must be completed before all activities </a:t>
            </a:r>
          </a:p>
          <a:p>
            <a:pPr lvl="1"/>
            <a:r>
              <a:rPr lang="en-CA" dirty="0"/>
              <a:t>Develop and use a form to gather information for contact tracing and ask the questions about experiencing symptoms, contact with anyone who has tested positive or has symptoms, travel outside the country (as well as Province and Region)</a:t>
            </a:r>
          </a:p>
          <a:p>
            <a:endParaRPr lang="en-CA" dirty="0"/>
          </a:p>
          <a:p>
            <a:pPr marL="457200" lvl="1" indent="0">
              <a:buNone/>
            </a:pPr>
            <a:endParaRPr lang="en-CA" dirty="0"/>
          </a:p>
          <a:p>
            <a:endParaRPr lang="en-CA" dirty="0"/>
          </a:p>
          <a:p>
            <a:endParaRPr lang="en-CA" dirty="0"/>
          </a:p>
          <a:p>
            <a:endParaRPr lang="en-CA" dirty="0"/>
          </a:p>
        </p:txBody>
      </p:sp>
      <p:pic>
        <p:nvPicPr>
          <p:cNvPr id="5122" name="Picture 2" descr="Medical concept about Coronavirus Restrictions with sign on the sheet.  stock images">
            <a:extLst>
              <a:ext uri="{FF2B5EF4-FFF2-40B4-BE49-F238E27FC236}">
                <a16:creationId xmlns:a16="http://schemas.microsoft.com/office/drawing/2014/main" id="{E6A0148F-3BAA-4EDE-BB69-5D1A55DF616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76" y="0"/>
            <a:ext cx="1906580" cy="1429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876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fontScale="90000"/>
          </a:bodyPr>
          <a:lstStyle/>
          <a:p>
            <a:r>
              <a:rPr lang="en-CA" b="1" dirty="0">
                <a:solidFill>
                  <a:srgbClr val="FFFFFF"/>
                </a:solidFill>
              </a:rPr>
              <a:t>Facilities – access, availability, requirements for use</a:t>
            </a:r>
          </a:p>
        </p:txBody>
      </p:sp>
      <p:sp>
        <p:nvSpPr>
          <p:cNvPr id="3" name="Content Placeholder 2"/>
          <p:cNvSpPr>
            <a:spLocks noGrp="1"/>
          </p:cNvSpPr>
          <p:nvPr>
            <p:ph idx="1"/>
          </p:nvPr>
        </p:nvSpPr>
        <p:spPr>
          <a:xfrm>
            <a:off x="6090574" y="801865"/>
            <a:ext cx="5306084" cy="5824221"/>
          </a:xfrm>
        </p:spPr>
        <p:txBody>
          <a:bodyPr anchor="ctr">
            <a:normAutofit fontScale="70000" lnSpcReduction="20000"/>
          </a:bodyPr>
          <a:lstStyle/>
          <a:p>
            <a:pPr lvl="0"/>
            <a:r>
              <a:rPr lang="en-CA" sz="2400" dirty="0">
                <a:solidFill>
                  <a:srgbClr val="000000"/>
                </a:solidFill>
              </a:rPr>
              <a:t>Facility checklist pertains to availability and COVID considerations</a:t>
            </a:r>
          </a:p>
          <a:p>
            <a:pPr lvl="0"/>
            <a:r>
              <a:rPr lang="en-CA" sz="2400" dirty="0">
                <a:solidFill>
                  <a:srgbClr val="000000"/>
                </a:solidFill>
              </a:rPr>
              <a:t>Plan for return to in-person training includes facilities considerations and confirmation of details</a:t>
            </a:r>
          </a:p>
          <a:p>
            <a:pPr lvl="0"/>
            <a:r>
              <a:rPr lang="en-CA" sz="2400" dirty="0">
                <a:solidFill>
                  <a:srgbClr val="000000"/>
                </a:solidFill>
              </a:rPr>
              <a:t>Facility considerations</a:t>
            </a:r>
          </a:p>
          <a:p>
            <a:pPr lvl="1"/>
            <a:r>
              <a:rPr lang="en-CA" dirty="0">
                <a:solidFill>
                  <a:srgbClr val="000000"/>
                </a:solidFill>
              </a:rPr>
              <a:t>Availability and access?</a:t>
            </a:r>
          </a:p>
          <a:p>
            <a:pPr lvl="1"/>
            <a:r>
              <a:rPr lang="en-CA" dirty="0">
                <a:solidFill>
                  <a:srgbClr val="000000"/>
                </a:solidFill>
              </a:rPr>
              <a:t>Responsibility for modifications, signage, cleaning?</a:t>
            </a:r>
          </a:p>
          <a:p>
            <a:pPr lvl="1"/>
            <a:r>
              <a:rPr lang="en-CA" dirty="0">
                <a:solidFill>
                  <a:srgbClr val="000000"/>
                </a:solidFill>
              </a:rPr>
              <a:t>Requirements before being able to use for in-person training?</a:t>
            </a:r>
          </a:p>
          <a:p>
            <a:pPr lvl="1"/>
            <a:r>
              <a:rPr lang="en-CA" dirty="0">
                <a:solidFill>
                  <a:srgbClr val="000000"/>
                </a:solidFill>
              </a:rPr>
              <a:t>Restrictions</a:t>
            </a:r>
          </a:p>
          <a:p>
            <a:pPr lvl="2"/>
            <a:r>
              <a:rPr lang="en-CA" sz="2400" dirty="0">
                <a:solidFill>
                  <a:srgbClr val="000000"/>
                </a:solidFill>
              </a:rPr>
              <a:t>What can you use (or not) </a:t>
            </a:r>
          </a:p>
          <a:p>
            <a:pPr lvl="2"/>
            <a:r>
              <a:rPr lang="en-CA" sz="2400" dirty="0">
                <a:solidFill>
                  <a:srgbClr val="000000"/>
                </a:solidFill>
              </a:rPr>
              <a:t>When can you use (or not)</a:t>
            </a:r>
          </a:p>
          <a:p>
            <a:pPr lvl="2"/>
            <a:r>
              <a:rPr lang="en-CA" sz="2400" dirty="0">
                <a:solidFill>
                  <a:srgbClr val="000000"/>
                </a:solidFill>
              </a:rPr>
              <a:t>How many can be in the space(s)</a:t>
            </a:r>
          </a:p>
          <a:p>
            <a:pPr lvl="2"/>
            <a:r>
              <a:rPr lang="en-CA" sz="2400" dirty="0">
                <a:solidFill>
                  <a:srgbClr val="000000"/>
                </a:solidFill>
              </a:rPr>
              <a:t>Is there shared use?  </a:t>
            </a:r>
          </a:p>
          <a:p>
            <a:pPr lvl="2"/>
            <a:r>
              <a:rPr lang="en-CA" sz="2400" dirty="0">
                <a:solidFill>
                  <a:srgbClr val="000000"/>
                </a:solidFill>
              </a:rPr>
              <a:t>How often can you use? </a:t>
            </a:r>
          </a:p>
          <a:p>
            <a:pPr lvl="1"/>
            <a:r>
              <a:rPr lang="en-CA" dirty="0">
                <a:solidFill>
                  <a:srgbClr val="000000"/>
                </a:solidFill>
              </a:rPr>
              <a:t>Do you have alternate options? </a:t>
            </a:r>
          </a:p>
          <a:p>
            <a:pPr lvl="1"/>
            <a:r>
              <a:rPr lang="en-CA" dirty="0">
                <a:solidFill>
                  <a:srgbClr val="000000"/>
                </a:solidFill>
              </a:rPr>
              <a:t>Are there additional costs? </a:t>
            </a:r>
          </a:p>
          <a:p>
            <a:pPr lvl="1"/>
            <a:r>
              <a:rPr lang="en-CA" dirty="0">
                <a:solidFill>
                  <a:srgbClr val="000000"/>
                </a:solidFill>
              </a:rPr>
              <a:t>Does the facility require waivers? </a:t>
            </a:r>
          </a:p>
          <a:p>
            <a:pPr lvl="1"/>
            <a:r>
              <a:rPr lang="en-CA" dirty="0">
                <a:solidFill>
                  <a:srgbClr val="000000"/>
                </a:solidFill>
              </a:rPr>
              <a:t>Do you have outdoor areas for registration, gatherings or training?  </a:t>
            </a:r>
            <a:br>
              <a:rPr lang="en-CA" b="1" dirty="0">
                <a:solidFill>
                  <a:srgbClr val="000000"/>
                </a:solidFill>
              </a:rPr>
            </a:br>
            <a:endParaRPr lang="en-CA" b="1" dirty="0">
              <a:solidFill>
                <a:srgbClr val="000000"/>
              </a:solidFill>
            </a:endParaRPr>
          </a:p>
        </p:txBody>
      </p:sp>
    </p:spTree>
    <p:extLst>
      <p:ext uri="{BB962C8B-B14F-4D97-AF65-F5344CB8AC3E}">
        <p14:creationId xmlns:p14="http://schemas.microsoft.com/office/powerpoint/2010/main" val="788151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title"/>
          </p:nvPr>
        </p:nvSpPr>
        <p:spPr>
          <a:xfrm>
            <a:off x="838200" y="365125"/>
            <a:ext cx="10515600" cy="1325563"/>
          </a:xfrm>
        </p:spPr>
        <p:txBody>
          <a:bodyPr>
            <a:normAutofit/>
          </a:bodyPr>
          <a:lstStyle/>
          <a:p>
            <a:pPr algn="ctr"/>
            <a:r>
              <a:rPr lang="en-CA" dirty="0"/>
              <a:t>Back Onboard</a:t>
            </a:r>
            <a:br>
              <a:rPr lang="en-CA" dirty="0"/>
            </a:br>
            <a:r>
              <a:rPr lang="en-CA" b="1" dirty="0"/>
              <a:t>IMPORTANT PLANNING CONSIDERATIONS</a:t>
            </a:r>
            <a:endParaRPr lang="en-CA" dirty="0"/>
          </a:p>
        </p:txBody>
      </p:sp>
      <p:graphicFrame>
        <p:nvGraphicFramePr>
          <p:cNvPr id="5" name="Content Placeholder 2">
            <a:extLst>
              <a:ext uri="{FF2B5EF4-FFF2-40B4-BE49-F238E27FC236}">
                <a16:creationId xmlns:a16="http://schemas.microsoft.com/office/drawing/2014/main" id="{78AA3A2F-10CD-4564-87D9-54A8D8408977}"/>
              </a:ext>
            </a:extLst>
          </p:cNvPr>
          <p:cNvGraphicFramePr>
            <a:graphicFrameLocks noGrp="1"/>
          </p:cNvGraphicFramePr>
          <p:nvPr>
            <p:ph idx="1"/>
            <p:extLst>
              <p:ext uri="{D42A27DB-BD31-4B8C-83A1-F6EECF244321}">
                <p14:modId xmlns:p14="http://schemas.microsoft.com/office/powerpoint/2010/main" val="190699120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08781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TotalTime>
  <Words>3647</Words>
  <Application>Microsoft Office PowerPoint</Application>
  <PresentationFormat>Widescreen</PresentationFormat>
  <Paragraphs>195</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ArialMT</vt:lpstr>
      <vt:lpstr>Calibri</vt:lpstr>
      <vt:lpstr>Calibri Light</vt:lpstr>
      <vt:lpstr>L Avenir Light</vt:lpstr>
      <vt:lpstr>Office Theme</vt:lpstr>
      <vt:lpstr>Back Onboard</vt:lpstr>
      <vt:lpstr>  Is there any good news? </vt:lpstr>
      <vt:lpstr>  Priorities and assumptions</vt:lpstr>
      <vt:lpstr> Ongoing considerations and program  impacts </vt:lpstr>
      <vt:lpstr> Bottom line up front (BLUF)</vt:lpstr>
      <vt:lpstr>Bottom line up front (BLUF) cont’d</vt:lpstr>
      <vt:lpstr> Ongoing restrictions </vt:lpstr>
      <vt:lpstr>Facilities – access, availability, requirements for use</vt:lpstr>
      <vt:lpstr>Back Onboard IMPORTANT PLANNING CONSIDERATIONS</vt:lpstr>
      <vt:lpstr> Planning Considerations</vt:lpstr>
      <vt:lpstr>Plan Requirements and considerations for approval of return to in-person training</vt:lpstr>
      <vt:lpstr>Recruiting and Registration</vt:lpstr>
      <vt:lpstr> Sign in and Screening is required for  each session or event  </vt:lpstr>
      <vt:lpstr>What to do if you have a positive test reported or someone with symptoms?  </vt:lpstr>
      <vt:lpstr>Cleaning and sanitization </vt:lpstr>
      <vt:lpstr> So many communities and Corps </vt:lpstr>
      <vt:lpstr>  Where can I get advice or answers? </vt:lpstr>
      <vt:lpstr> Keep a positive outlook!  We will get through this together!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Onboard</dc:title>
  <dc:creator>Jennifer Bennett</dc:creator>
  <cp:lastModifiedBy>Jennifer Bennett</cp:lastModifiedBy>
  <cp:revision>4</cp:revision>
  <dcterms:created xsi:type="dcterms:W3CDTF">2020-09-21T19:02:09Z</dcterms:created>
  <dcterms:modified xsi:type="dcterms:W3CDTF">2021-08-14T12:52:57Z</dcterms:modified>
</cp:coreProperties>
</file>