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5"/>
  </p:notesMasterIdLst>
  <p:sldIdLst>
    <p:sldId id="256" r:id="rId5"/>
    <p:sldId id="257" r:id="rId6"/>
    <p:sldId id="260" r:id="rId7"/>
    <p:sldId id="261" r:id="rId8"/>
    <p:sldId id="262" r:id="rId9"/>
    <p:sldId id="265" r:id="rId10"/>
    <p:sldId id="263" r:id="rId11"/>
    <p:sldId id="267" r:id="rId12"/>
    <p:sldId id="268" r:id="rId13"/>
    <p:sldId id="266"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Granados" initials="MG" lastIdx="1" clrIdx="0">
    <p:extLst>
      <p:ext uri="{19B8F6BF-5375-455C-9EA6-DF929625EA0E}">
        <p15:presenceInfo xmlns:p15="http://schemas.microsoft.com/office/powerpoint/2012/main" userId="7225fb1455c32a6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138"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9F85891E-F4DA-449E-A42E-B8EFC7C5A29A}" type="datetimeFigureOut">
              <a:rPr lang="en-CA" smtClean="0"/>
              <a:t>2022-02-09</a:t>
            </a:fld>
            <a:endParaRPr lang="en-CA"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9AD6602-E188-473B-8687-74F4D37B1A1B}" type="slidenum">
              <a:rPr lang="en-CA" smtClean="0"/>
              <a:t>‹#›</a:t>
            </a:fld>
            <a:endParaRPr lang="en-CA" dirty="0"/>
          </a:p>
        </p:txBody>
      </p:sp>
    </p:spTree>
    <p:extLst>
      <p:ext uri="{BB962C8B-B14F-4D97-AF65-F5344CB8AC3E}">
        <p14:creationId xmlns:p14="http://schemas.microsoft.com/office/powerpoint/2010/main" val="2561807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AD6602-E188-473B-8687-74F4D37B1A1B}" type="slidenum">
              <a:rPr lang="en-CA" smtClean="0"/>
              <a:t>1</a:t>
            </a:fld>
            <a:endParaRPr lang="en-CA" dirty="0"/>
          </a:p>
        </p:txBody>
      </p:sp>
    </p:spTree>
    <p:extLst>
      <p:ext uri="{BB962C8B-B14F-4D97-AF65-F5344CB8AC3E}">
        <p14:creationId xmlns:p14="http://schemas.microsoft.com/office/powerpoint/2010/main" val="951533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AD6602-E188-473B-8687-74F4D37B1A1B}" type="slidenum">
              <a:rPr lang="en-CA" smtClean="0"/>
              <a:t>6</a:t>
            </a:fld>
            <a:endParaRPr lang="en-CA" dirty="0"/>
          </a:p>
        </p:txBody>
      </p:sp>
    </p:spTree>
    <p:extLst>
      <p:ext uri="{BB962C8B-B14F-4D97-AF65-F5344CB8AC3E}">
        <p14:creationId xmlns:p14="http://schemas.microsoft.com/office/powerpoint/2010/main" val="3782952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0FCC85-5E2B-44DA-A3A3-2636A212A366}" type="slidenum">
              <a:rPr lang="en-CA" smtClean="0"/>
              <a:t>‹#›</a:t>
            </a:fld>
            <a:endParaRPr lang="en-CA"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0FCC85-5E2B-44DA-A3A3-2636A212A366}" type="slidenum">
              <a:rPr lang="en-CA" smtClean="0"/>
              <a:t>‹#›</a:t>
            </a:fld>
            <a:endParaRPr lang="en-CA"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B70FCC85-5E2B-44DA-A3A3-2636A212A366}" type="slidenum">
              <a:rPr lang="en-CA" smtClean="0"/>
              <a:t>‹#›</a:t>
            </a:fld>
            <a:endParaRPr lang="en-CA"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B70FCC85-5E2B-44DA-A3A3-2636A212A366}"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B70FCC85-5E2B-44DA-A3A3-2636A212A366}" type="slidenum">
              <a:rPr lang="en-CA" smtClean="0"/>
              <a:t>‹#›</a:t>
            </a:fld>
            <a:endParaRPr lang="en-CA"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9542E0-CA5D-4122-832E-4D27AA4AD72D}" type="datetimeFigureOut">
              <a:rPr lang="en-CA" smtClean="0"/>
              <a:t>2022-02-09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B70FCC85-5E2B-44DA-A3A3-2636A212A366}" type="slidenum">
              <a:rPr lang="en-CA" smtClean="0"/>
              <a:t>‹#›</a:t>
            </a:fld>
            <a:endParaRPr lang="en-CA"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B9542E0-CA5D-4122-832E-4D27AA4AD72D}" type="datetimeFigureOut">
              <a:rPr lang="en-CA" smtClean="0"/>
              <a:t>2022-02-09</a:t>
            </a:fld>
            <a:endParaRPr lang="en-CA"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CA"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70FCC85-5E2B-44DA-A3A3-2636A212A366}" type="slidenum">
              <a:rPr lang="en-CA" smtClean="0"/>
              <a:t>‹#›</a:t>
            </a:fld>
            <a:endParaRPr lang="en-CA"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3.wdp"/></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2366" y="3140968"/>
            <a:ext cx="7198568" cy="648072"/>
          </a:xfrm>
        </p:spPr>
        <p:txBody>
          <a:bodyPr>
            <a:normAutofit fontScale="90000"/>
          </a:bodyPr>
          <a:lstStyle/>
          <a:p>
            <a:pPr>
              <a:lnSpc>
                <a:spcPct val="107000"/>
              </a:lnSpc>
              <a:spcAft>
                <a:spcPts val="800"/>
              </a:spcAft>
            </a:pPr>
            <a:r>
              <a:rPr lang="fr-FR" sz="2800" dirty="0"/>
              <a:t>Mise en œuvre de l’ordonnance collective – 5010-10</a:t>
            </a:r>
            <a:endParaRPr lang="en-CA" sz="2800" dirty="0"/>
          </a:p>
        </p:txBody>
      </p:sp>
      <p:sp>
        <p:nvSpPr>
          <p:cNvPr id="5" name="Title 2"/>
          <p:cNvSpPr txBox="1">
            <a:spLocks/>
          </p:cNvSpPr>
          <p:nvPr/>
        </p:nvSpPr>
        <p:spPr>
          <a:xfrm>
            <a:off x="457200" y="338328"/>
            <a:ext cx="8229600" cy="1252728"/>
          </a:xfrm>
          <a:prstGeom prst="rect">
            <a:avLst/>
          </a:prstGeom>
        </p:spPr>
        <p:txBody>
          <a:bodyPr vert="horz" lIns="91440" tIns="45720" rIns="91440" bIns="45720" rtlCol="0" anchor="b">
            <a:normAutofit fontScale="92500"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SCREENING OF SEA CADET CORPS VOLUNTEERS</a:t>
            </a:r>
            <a:endParaRPr lang="en-CA" dirty="0"/>
          </a:p>
        </p:txBody>
      </p:sp>
      <p:pic>
        <p:nvPicPr>
          <p:cNvPr id="3" name="Picture 2"/>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339752" y="3645024"/>
            <a:ext cx="4783797" cy="2966231"/>
          </a:xfrm>
          <a:prstGeom prst="rect">
            <a:avLst/>
          </a:prstGeom>
        </p:spPr>
      </p:pic>
      <p:sp>
        <p:nvSpPr>
          <p:cNvPr id="6" name="Title 2"/>
          <p:cNvSpPr txBox="1">
            <a:spLocks/>
          </p:cNvSpPr>
          <p:nvPr/>
        </p:nvSpPr>
        <p:spPr>
          <a:xfrm>
            <a:off x="457200" y="1581319"/>
            <a:ext cx="8229600" cy="1252728"/>
          </a:xfrm>
          <a:prstGeom prst="rect">
            <a:avLst/>
          </a:prstGeom>
        </p:spPr>
        <p:txBody>
          <a:bodyPr vert="horz" lIns="91440" tIns="45720" rIns="91440" bIns="45720" rtlCol="0" anchor="b">
            <a:normAutofit fontScale="92500"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SÉLECTION DES VOLONTAIRES DU CORPS DES CADETS DE LA MARINE</a:t>
            </a:r>
            <a:endParaRPr lang="en-CA" dirty="0"/>
          </a:p>
        </p:txBody>
      </p:sp>
      <p:sp>
        <p:nvSpPr>
          <p:cNvPr id="7" name="Title 1"/>
          <p:cNvSpPr txBox="1">
            <a:spLocks/>
          </p:cNvSpPr>
          <p:nvPr/>
        </p:nvSpPr>
        <p:spPr>
          <a:xfrm>
            <a:off x="1132366" y="2627726"/>
            <a:ext cx="7198568" cy="648072"/>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07000"/>
              </a:lnSpc>
              <a:spcAft>
                <a:spcPts val="800"/>
              </a:spcAft>
            </a:pPr>
            <a:r>
              <a:rPr lang="en-US" sz="2800"/>
              <a:t>Implementation of Group Order – 5010-10</a:t>
            </a:r>
            <a:endParaRPr lang="en-CA" sz="2800" dirty="0"/>
          </a:p>
        </p:txBody>
      </p:sp>
    </p:spTree>
    <p:extLst>
      <p:ext uri="{BB962C8B-B14F-4D97-AF65-F5344CB8AC3E}">
        <p14:creationId xmlns:p14="http://schemas.microsoft.com/office/powerpoint/2010/main" val="319485155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844824"/>
            <a:ext cx="3960439" cy="5328592"/>
          </a:xfrm>
        </p:spPr>
        <p:txBody>
          <a:bodyPr>
            <a:normAutofit fontScale="55000" lnSpcReduction="20000"/>
          </a:bodyPr>
          <a:lstStyle/>
          <a:p>
            <a:pPr algn="just"/>
            <a:r>
              <a:rPr lang="de-DE" b="1" dirty="0"/>
              <a:t>Everyone involved with fundraising must be screened by CJCR.</a:t>
            </a:r>
          </a:p>
          <a:p>
            <a:pPr marL="742950" lvl="1" indent="-285750" algn="just">
              <a:buFont typeface="Arial" panose="020B0604020202020204" pitchFamily="34" charset="0"/>
              <a:buChar char="•"/>
            </a:pPr>
            <a:r>
              <a:rPr lang="de-DE" b="1" dirty="0"/>
              <a:t>NO!  </a:t>
            </a:r>
            <a:r>
              <a:rPr lang="de-DE" dirty="0"/>
              <a:t>Being involved with fundraising does not require an individual to be screened by CJCR.  An invidual may need to be screened by CJCR should the individual be left alone with Sea Cadet.</a:t>
            </a:r>
          </a:p>
          <a:p>
            <a:pPr marL="742950" lvl="1" indent="-285750" algn="just">
              <a:buFont typeface="Arial" panose="020B0604020202020204" pitchFamily="34" charset="0"/>
              <a:buChar char="•"/>
            </a:pPr>
            <a:endParaRPr lang="de-DE" dirty="0"/>
          </a:p>
          <a:p>
            <a:pPr algn="just"/>
            <a:r>
              <a:rPr lang="de-DE" b="1" dirty="0"/>
              <a:t>Parents need to be screened.</a:t>
            </a:r>
          </a:p>
          <a:p>
            <a:pPr marL="742950" lvl="1" indent="-285750" algn="just">
              <a:buFont typeface="Arial" panose="020B0604020202020204" pitchFamily="34" charset="0"/>
              <a:buChar char="•"/>
            </a:pPr>
            <a:r>
              <a:rPr lang="de-DE" b="1" dirty="0"/>
              <a:t>NO!  </a:t>
            </a:r>
            <a:r>
              <a:rPr lang="de-DE" dirty="0"/>
              <a:t>Being a parent of a cadet does not require one to be screened.  If that parent wants to become a NL  Volunteer, the NL shall screen.  If that parent wants to become a CJCR Volunteer, then the CJCR shall screen.  If the parent just wants to attend a parade, there is no need to screen.</a:t>
            </a:r>
          </a:p>
          <a:p>
            <a:pPr marL="742950" lvl="1" indent="-285750" algn="just">
              <a:buFont typeface="Arial" panose="020B0604020202020204" pitchFamily="34" charset="0"/>
              <a:buChar char="•"/>
            </a:pPr>
            <a:endParaRPr lang="de-DE" dirty="0"/>
          </a:p>
          <a:p>
            <a:pPr algn="just"/>
            <a:r>
              <a:rPr lang="de-DE" b="1" dirty="0"/>
              <a:t>Legion members must be screened by CJCR for cadets to participate in the Poppy Campaign</a:t>
            </a:r>
          </a:p>
          <a:p>
            <a:pPr marL="742950" lvl="1" indent="-285750" algn="just">
              <a:buFont typeface="Arial" panose="020B0604020202020204" pitchFamily="34" charset="0"/>
              <a:buChar char="•"/>
            </a:pPr>
            <a:r>
              <a:rPr lang="de-DE" b="1" dirty="0"/>
              <a:t>NO!</a:t>
            </a:r>
            <a:r>
              <a:rPr lang="de-DE" dirty="0"/>
              <a:t>  Being a Legion member does not require an individual to be screened by CJCR.  Should the Legion member be left unsupervised with a cadet, then the Legion member will need to be screened by CJCR. </a:t>
            </a:r>
          </a:p>
          <a:p>
            <a:pPr marL="457200" lvl="1" indent="0" algn="just">
              <a:buNone/>
            </a:pPr>
            <a:endParaRPr lang="de-DE" dirty="0"/>
          </a:p>
          <a:p>
            <a:pPr algn="just"/>
            <a:r>
              <a:rPr lang="de-DE" b="1" dirty="0"/>
              <a:t>Branch members must be screened by CJCR</a:t>
            </a:r>
          </a:p>
          <a:p>
            <a:pPr marL="742950" lvl="1" indent="-285750" algn="just">
              <a:buFont typeface="Arial" panose="020B0604020202020204" pitchFamily="34" charset="0"/>
              <a:buChar char="•"/>
            </a:pPr>
            <a:r>
              <a:rPr lang="de-DE" b="1" dirty="0"/>
              <a:t>NO!  </a:t>
            </a:r>
            <a:r>
              <a:rPr lang="de-DE" dirty="0"/>
              <a:t>Branch members must be screened by the NL.  They may continue to meet during regular cadet training, as they always have.  Only when left unsupervised must they also be screened by CJCR.</a:t>
            </a:r>
          </a:p>
        </p:txBody>
      </p:sp>
      <p:sp>
        <p:nvSpPr>
          <p:cNvPr id="4" name="Title 3"/>
          <p:cNvSpPr>
            <a:spLocks noGrp="1"/>
          </p:cNvSpPr>
          <p:nvPr>
            <p:ph type="title"/>
          </p:nvPr>
        </p:nvSpPr>
        <p:spPr/>
        <p:txBody>
          <a:bodyPr>
            <a:normAutofit fontScale="90000"/>
          </a:bodyPr>
          <a:lstStyle/>
          <a:p>
            <a:r>
              <a:rPr lang="en-US" dirty="0"/>
              <a:t>Myth Busters || </a:t>
            </a:r>
            <a:br>
              <a:rPr lang="en-US" dirty="0"/>
            </a:br>
            <a:r>
              <a:rPr lang="en-US" dirty="0"/>
              <a:t>À bas les </a:t>
            </a:r>
            <a:r>
              <a:rPr lang="en-US" dirty="0" err="1"/>
              <a:t>mythes</a:t>
            </a:r>
            <a:endParaRPr lang="en-CA"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7711498" y="515128"/>
            <a:ext cx="975302" cy="1075928"/>
          </a:xfrm>
          <a:prstGeom prst="rect">
            <a:avLst/>
          </a:prstGeom>
          <a:noFill/>
        </p:spPr>
      </p:pic>
      <p:sp>
        <p:nvSpPr>
          <p:cNvPr id="5" name="Content Placeholder 1"/>
          <p:cNvSpPr txBox="1">
            <a:spLocks/>
          </p:cNvSpPr>
          <p:nvPr/>
        </p:nvSpPr>
        <p:spPr>
          <a:xfrm>
            <a:off x="4726361" y="1844824"/>
            <a:ext cx="3960439" cy="5184576"/>
          </a:xfrm>
          <a:prstGeom prst="rect">
            <a:avLst/>
          </a:prstGeom>
        </p:spPr>
        <p:txBody>
          <a:bodyPr vert="horz" lIns="91440" tIns="45720" rIns="91440" bIns="45720" rtlCol="0">
            <a:normAutofit fontScale="40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r>
              <a:rPr lang="fr-FR" sz="3300" b="1" dirty="0"/>
              <a:t>Toute personne impliquée dans la collecte de fonds doit être filtrée par le CJCR.</a:t>
            </a:r>
          </a:p>
          <a:p>
            <a:pPr lvl="1" algn="just">
              <a:buFont typeface="Arial" panose="020B0604020202020204" pitchFamily="34" charset="0"/>
              <a:buChar char="•"/>
            </a:pPr>
            <a:r>
              <a:rPr lang="fr-FR" sz="3000" b="1" dirty="0"/>
              <a:t>NON</a:t>
            </a:r>
            <a:r>
              <a:rPr lang="fr-FR" sz="3000" dirty="0"/>
              <a:t>! Être impliqué dans la collecte de fonds ne nécessite pas qu'un individu soit sélectionné par le CRJC. Un individu peut avoir besoin d'être contrôlé par le CRJC s'il est laissé avec un cadet de la Marine.</a:t>
            </a:r>
          </a:p>
          <a:p>
            <a:pPr algn="just"/>
            <a:endParaRPr lang="fr-FR" sz="1000" dirty="0"/>
          </a:p>
          <a:p>
            <a:pPr algn="just"/>
            <a:r>
              <a:rPr lang="fr-FR" sz="3300" b="1" dirty="0"/>
              <a:t>Les parents doivent être dépistés.</a:t>
            </a:r>
          </a:p>
          <a:p>
            <a:pPr lvl="1" algn="just">
              <a:buFont typeface="Arial" panose="020B0604020202020204" pitchFamily="34" charset="0"/>
              <a:buChar char="•"/>
            </a:pPr>
            <a:r>
              <a:rPr lang="fr-FR" sz="3000" b="1" dirty="0"/>
              <a:t>NON</a:t>
            </a:r>
            <a:r>
              <a:rPr lang="fr-FR" sz="3000" dirty="0"/>
              <a:t>! Être parent d'un cadet n'exige pas qu'il soit contrôlé. Si ce parent veut devenir un bénévole de la LN, la LN doit filtrer. Si ce parent souhaite devenir un bénévole du CRJC, le CRJC procédera à la sélection. Si le parent veut juste assister à un défilé, il n'y a pas besoin de dépistage.</a:t>
            </a:r>
          </a:p>
          <a:p>
            <a:pPr algn="just"/>
            <a:endParaRPr lang="fr-FR" sz="1000" dirty="0"/>
          </a:p>
          <a:p>
            <a:pPr algn="just"/>
            <a:r>
              <a:rPr lang="fr-FR" sz="3300" b="1" dirty="0"/>
              <a:t>Les membres de la Légion doivent être sélectionnés par le CJCR pour que les cadets participent à la campagne du coquelicot</a:t>
            </a:r>
          </a:p>
          <a:p>
            <a:pPr lvl="1" algn="just">
              <a:buFont typeface="Arial" panose="020B0604020202020204" pitchFamily="34" charset="0"/>
              <a:buChar char="•"/>
            </a:pPr>
            <a:r>
              <a:rPr lang="fr-FR" sz="3000" b="1" dirty="0"/>
              <a:t>NON</a:t>
            </a:r>
            <a:r>
              <a:rPr lang="fr-FR" sz="3000" dirty="0"/>
              <a:t>! Être membre de la Légion n'exige pas qu'une personne soit examinée par le CRJC. Si le membre de la Légion est laissé sans surveillance avec un cadet, alors le membre de la Légion devra être contrôlé par le CRJC.</a:t>
            </a:r>
          </a:p>
          <a:p>
            <a:pPr algn="just"/>
            <a:endParaRPr lang="fr-FR" sz="1000" dirty="0"/>
          </a:p>
          <a:p>
            <a:pPr algn="just"/>
            <a:r>
              <a:rPr lang="fr-FR" sz="3300" b="1" dirty="0"/>
              <a:t>Les membres de la filiale doivent être sélectionnés par le CJCR</a:t>
            </a:r>
          </a:p>
          <a:p>
            <a:pPr lvl="1" algn="just">
              <a:buFont typeface="Arial" panose="020B0604020202020204" pitchFamily="34" charset="0"/>
              <a:buChar char="•"/>
            </a:pPr>
            <a:r>
              <a:rPr lang="fr-FR" sz="3000" b="1" dirty="0"/>
              <a:t>NON</a:t>
            </a:r>
            <a:r>
              <a:rPr lang="fr-FR" sz="3000" dirty="0"/>
              <a:t>! Les membres de la filiale doivent être sélectionnés par la LN. Ils peuvent continuer à se rencontrer pendant l'instruction régulière des cadets, comme ils l'ont toujours fait. Ce n'est que lorsqu'ils sont laissés sans surveillance qu'ils doivent également être contrôlés par le CRJC.</a:t>
            </a:r>
            <a:endParaRPr lang="de-DE" sz="3000" dirty="0"/>
          </a:p>
        </p:txBody>
      </p:sp>
    </p:spTree>
    <p:extLst>
      <p:ext uri="{BB962C8B-B14F-4D97-AF65-F5344CB8AC3E}">
        <p14:creationId xmlns:p14="http://schemas.microsoft.com/office/powerpoint/2010/main" val="23064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132856"/>
            <a:ext cx="4536503" cy="4604320"/>
          </a:xfrm>
        </p:spPr>
        <p:txBody>
          <a:bodyPr>
            <a:normAutofit fontScale="92500" lnSpcReduction="10000"/>
          </a:bodyPr>
          <a:lstStyle/>
          <a:p>
            <a:r>
              <a:rPr lang="en-US" dirty="0"/>
              <a:t>The Cadet Leagues began screening all volunteers working for, and in support of the Royal Canadian Sea Cadet Program in 2005.</a:t>
            </a:r>
          </a:p>
          <a:p>
            <a:r>
              <a:rPr lang="en-US" dirty="0"/>
              <a:t>In July 2021, the CJCR announced that they would begin screening volunteers who support Cadet Corps Operations</a:t>
            </a:r>
          </a:p>
          <a:p>
            <a:pPr lvl="1"/>
            <a:r>
              <a:rPr lang="en-US" dirty="0"/>
              <a:t>This also includes individuals who may find themselves in direct contact with Sea Cadets </a:t>
            </a:r>
            <a:r>
              <a:rPr lang="en-US" dirty="0" err="1"/>
              <a:t>ie</a:t>
            </a:r>
            <a:r>
              <a:rPr lang="en-US" dirty="0"/>
              <a:t>: Volunteer Drivers, Escort Leaders, </a:t>
            </a:r>
            <a:r>
              <a:rPr lang="en-US" dirty="0" err="1"/>
              <a:t>etc</a:t>
            </a:r>
            <a:r>
              <a:rPr lang="en-US" dirty="0"/>
              <a:t> . </a:t>
            </a:r>
            <a:r>
              <a:rPr lang="en-US" b="1" u="sng" dirty="0"/>
              <a:t>“Basic Screening Individuals”</a:t>
            </a:r>
            <a:endParaRPr lang="en-CA" b="1" u="sng" dirty="0"/>
          </a:p>
        </p:txBody>
      </p:sp>
      <p:sp>
        <p:nvSpPr>
          <p:cNvPr id="4" name="Title 3"/>
          <p:cNvSpPr>
            <a:spLocks noGrp="1"/>
          </p:cNvSpPr>
          <p:nvPr>
            <p:ph type="title"/>
          </p:nvPr>
        </p:nvSpPr>
        <p:spPr/>
        <p:txBody>
          <a:bodyPr>
            <a:normAutofit fontScale="90000"/>
          </a:bodyPr>
          <a:lstStyle/>
          <a:p>
            <a:r>
              <a:rPr lang="en-US" dirty="0"/>
              <a:t>Background || </a:t>
            </a:r>
            <a:br>
              <a:rPr lang="en-US" dirty="0"/>
            </a:br>
            <a:r>
              <a:rPr lang="en-US" dirty="0"/>
              <a:t>Document </a:t>
            </a:r>
            <a:r>
              <a:rPr lang="en-US" dirty="0" err="1"/>
              <a:t>d’information</a:t>
            </a:r>
            <a:endParaRPr lang="en-CA" dirty="0"/>
          </a:p>
        </p:txBody>
      </p:sp>
      <p:pic>
        <p:nvPicPr>
          <p:cNvPr id="5" name="Picture 4"/>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7515678" y="476672"/>
            <a:ext cx="1171122" cy="1291952"/>
          </a:xfrm>
          <a:prstGeom prst="rect">
            <a:avLst/>
          </a:prstGeom>
          <a:noFill/>
        </p:spPr>
      </p:pic>
      <p:sp>
        <p:nvSpPr>
          <p:cNvPr id="6" name="Content Placeholder 1"/>
          <p:cNvSpPr txBox="1">
            <a:spLocks/>
          </p:cNvSpPr>
          <p:nvPr/>
        </p:nvSpPr>
        <p:spPr>
          <a:xfrm>
            <a:off x="4499991" y="2132856"/>
            <a:ext cx="4536503" cy="4604320"/>
          </a:xfrm>
          <a:prstGeom prst="rect">
            <a:avLst/>
          </a:prstGeom>
        </p:spPr>
        <p:txBody>
          <a:bodyPr vert="horz" lIns="91440" tIns="45720" rIns="91440" bIns="45720" rtlCol="0">
            <a:normAutofit fontScale="85000"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fr-FR" dirty="0"/>
              <a:t>Les ligues de cadets ont commencé à filtrer tous les bénévoles travaillant pour et à l'appui du programme des cadets de la Marine royale canadienne en 2005.</a:t>
            </a:r>
          </a:p>
          <a:p>
            <a:r>
              <a:rPr lang="fr-FR" dirty="0"/>
              <a:t>En juillet 2021, le CRJC a annoncé qu'il commencerait à filtrer les volontaires qui soutiennent les opérations du corps de cadets</a:t>
            </a:r>
          </a:p>
          <a:p>
            <a:pPr lvl="1"/>
            <a:r>
              <a:rPr lang="fr-FR" dirty="0"/>
              <a:t>Cela comprenait également les personnes qui pourraient se trouver en contact direct avec les cadets de la Marine, c'est-à-dire les chauffeurs bénévoles, les chefs d'escorte, </a:t>
            </a:r>
            <a:r>
              <a:rPr lang="fr-FR" dirty="0" err="1"/>
              <a:t>etc</a:t>
            </a:r>
            <a:r>
              <a:rPr lang="fr-FR" dirty="0"/>
              <a:t> . </a:t>
            </a:r>
            <a:r>
              <a:rPr lang="fr-FR" b="1" u="sng" dirty="0"/>
              <a:t>"Individus de dépistage de base"</a:t>
            </a:r>
            <a:endParaRPr lang="en-CA" b="1" u="sng" dirty="0"/>
          </a:p>
        </p:txBody>
      </p:sp>
    </p:spTree>
    <p:extLst>
      <p:ext uri="{BB962C8B-B14F-4D97-AF65-F5344CB8AC3E}">
        <p14:creationId xmlns:p14="http://schemas.microsoft.com/office/powerpoint/2010/main" val="2269595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016" y="1844824"/>
            <a:ext cx="4572000" cy="4752528"/>
          </a:xfrm>
        </p:spPr>
        <p:txBody>
          <a:bodyPr>
            <a:noAutofit/>
          </a:bodyPr>
          <a:lstStyle/>
          <a:p>
            <a:pPr marL="0" indent="0">
              <a:buNone/>
            </a:pPr>
            <a:r>
              <a:rPr lang="de-DE" sz="1300" b="1" dirty="0"/>
              <a:t>CJCR Volunteer</a:t>
            </a:r>
          </a:p>
          <a:p>
            <a:r>
              <a:rPr lang="de-DE" sz="1300" dirty="0"/>
              <a:t>Essentially works for the Corps Commanding Officer (CO), assisting with the management, administration, training and supervision of cadets</a:t>
            </a:r>
          </a:p>
          <a:p>
            <a:r>
              <a:rPr lang="de-DE" sz="1300" dirty="0"/>
              <a:t>Previous terms include CAF volunteer, Civilian Volunteer (CV) and Civilian Instructor (CI)</a:t>
            </a:r>
          </a:p>
          <a:p>
            <a:r>
              <a:rPr lang="de-DE" sz="1300" dirty="0"/>
              <a:t>Roles within the Cadet Corps include instructor, assistant supply officer, assistant administration officer, etc</a:t>
            </a:r>
          </a:p>
          <a:p>
            <a:r>
              <a:rPr lang="de-DE" sz="1300" b="1" dirty="0"/>
              <a:t>Work directly with Sea Cadets </a:t>
            </a:r>
          </a:p>
          <a:p>
            <a:r>
              <a:rPr lang="de-DE" sz="1300" dirty="0"/>
              <a:t>Roles within the Cadet Corps include instructor, assistant supply officer, assistant administration officer, etc</a:t>
            </a:r>
          </a:p>
          <a:p>
            <a:pPr marL="742950" lvl="1" indent="-285750">
              <a:buFont typeface="Arial" panose="020B0604020202020204" pitchFamily="34" charset="0"/>
              <a:buChar char="•"/>
            </a:pPr>
            <a:endParaRPr lang="de-DE" sz="1300" dirty="0"/>
          </a:p>
          <a:p>
            <a:pPr marL="0" indent="0">
              <a:buNone/>
            </a:pPr>
            <a:r>
              <a:rPr lang="de-DE" sz="1300" b="1" dirty="0"/>
              <a:t>League Volunteer</a:t>
            </a:r>
          </a:p>
          <a:p>
            <a:r>
              <a:rPr lang="de-DE" sz="1300" dirty="0"/>
              <a:t>Assist with the Navy League through the the Branch</a:t>
            </a:r>
          </a:p>
          <a:p>
            <a:r>
              <a:rPr lang="de-DE" sz="1300" dirty="0"/>
              <a:t>Manage funds and raising funds</a:t>
            </a:r>
          </a:p>
          <a:p>
            <a:r>
              <a:rPr lang="de-DE" sz="1300" dirty="0"/>
              <a:t>Secure training facilities</a:t>
            </a:r>
          </a:p>
          <a:p>
            <a:r>
              <a:rPr lang="de-DE" sz="1300" b="1" dirty="0"/>
              <a:t>Do not directly work with Sea Cadets </a:t>
            </a:r>
          </a:p>
          <a:p>
            <a:r>
              <a:rPr lang="de-DE" sz="1300" dirty="0"/>
              <a:t>Roles within the Branch include President, Sea Cadet Chair, Treasurer, Secretary, Fundraising Chair, etc</a:t>
            </a:r>
          </a:p>
        </p:txBody>
      </p:sp>
      <p:sp>
        <p:nvSpPr>
          <p:cNvPr id="4" name="Title 3"/>
          <p:cNvSpPr>
            <a:spLocks noGrp="1"/>
          </p:cNvSpPr>
          <p:nvPr>
            <p:ph type="title"/>
          </p:nvPr>
        </p:nvSpPr>
        <p:spPr/>
        <p:txBody>
          <a:bodyPr>
            <a:normAutofit fontScale="90000"/>
          </a:bodyPr>
          <a:lstStyle/>
          <a:p>
            <a:r>
              <a:rPr lang="en-US" dirty="0"/>
              <a:t>Categories of Volunteer || </a:t>
            </a:r>
            <a:br>
              <a:rPr lang="en-US" dirty="0"/>
            </a:br>
            <a:r>
              <a:rPr lang="en-US" dirty="0" err="1"/>
              <a:t>Catégories</a:t>
            </a:r>
            <a:r>
              <a:rPr lang="en-US" dirty="0"/>
              <a:t> de </a:t>
            </a:r>
            <a:r>
              <a:rPr lang="en-US" dirty="0" err="1"/>
              <a:t>bénévoles</a:t>
            </a:r>
            <a:endParaRPr lang="en-CA" dirty="0"/>
          </a:p>
        </p:txBody>
      </p:sp>
      <p:sp>
        <p:nvSpPr>
          <p:cNvPr id="5" name="Content Placeholder 1"/>
          <p:cNvSpPr txBox="1">
            <a:spLocks/>
          </p:cNvSpPr>
          <p:nvPr/>
        </p:nvSpPr>
        <p:spPr>
          <a:xfrm>
            <a:off x="4680520" y="1844824"/>
            <a:ext cx="4572000" cy="4752528"/>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fr-FR" sz="1300" b="1" dirty="0"/>
              <a:t>Bénévole CRJC</a:t>
            </a:r>
          </a:p>
          <a:p>
            <a:pPr>
              <a:buFont typeface="Arial" panose="020B0604020202020204" pitchFamily="34" charset="0"/>
              <a:buChar char="•"/>
            </a:pPr>
            <a:r>
              <a:rPr lang="fr-FR" sz="1300" dirty="0"/>
              <a:t>Travaille essentiellement pour le commandant du corps (</a:t>
            </a:r>
            <a:r>
              <a:rPr lang="fr-FR" sz="1300" dirty="0" err="1"/>
              <a:t>cmdt</a:t>
            </a:r>
            <a:r>
              <a:rPr lang="fr-FR" sz="1300" dirty="0"/>
              <a:t>), aidant à la gestion, à l'administration, à la formation et à la supervision des cadets</a:t>
            </a:r>
          </a:p>
          <a:p>
            <a:pPr>
              <a:buFont typeface="Arial" panose="020B0604020202020204" pitchFamily="34" charset="0"/>
              <a:buChar char="•"/>
            </a:pPr>
            <a:r>
              <a:rPr lang="fr-FR" sz="1300" dirty="0"/>
              <a:t>Les mandats précédents incluent les bénévoles des FAC, les bénévoles civils (BC) et les instructeurs civils (IC)</a:t>
            </a:r>
          </a:p>
          <a:p>
            <a:pPr>
              <a:buFont typeface="Arial" panose="020B0604020202020204" pitchFamily="34" charset="0"/>
              <a:buChar char="•"/>
            </a:pPr>
            <a:r>
              <a:rPr lang="fr-FR" sz="1300" dirty="0"/>
              <a:t>Les rôles au sein du corps de cadets comprennent l'instructeur, l'officier adjoint de l'approvisionnement, l'officier adjoint de l'administration, etc.</a:t>
            </a:r>
          </a:p>
          <a:p>
            <a:pPr>
              <a:buFont typeface="Arial" panose="020B0604020202020204" pitchFamily="34" charset="0"/>
              <a:buChar char="•"/>
            </a:pPr>
            <a:r>
              <a:rPr lang="fr-FR" sz="1300" b="1" dirty="0"/>
              <a:t>Travailler directement avec les cadets de la Marine</a:t>
            </a:r>
          </a:p>
          <a:p>
            <a:pPr>
              <a:buFont typeface="Arial" panose="020B0604020202020204" pitchFamily="34" charset="0"/>
              <a:buChar char="•"/>
            </a:pPr>
            <a:r>
              <a:rPr lang="fr-FR" sz="1300" dirty="0"/>
              <a:t>Les rôles au sein du corps de cadets comprennent l'instructeur, l'officier adjoint de l'approvisionnement, l'officier adjoint de l'administration, etc.</a:t>
            </a:r>
          </a:p>
          <a:p>
            <a:pPr marL="0" indent="0">
              <a:buNone/>
            </a:pPr>
            <a:endParaRPr lang="fr-FR" sz="1300" dirty="0"/>
          </a:p>
          <a:p>
            <a:pPr marL="0" indent="0">
              <a:buNone/>
            </a:pPr>
            <a:r>
              <a:rPr lang="fr-FR" sz="1300" b="1" u="sng" dirty="0"/>
              <a:t>Bénévole de la ligue</a:t>
            </a:r>
          </a:p>
          <a:p>
            <a:pPr>
              <a:buFont typeface="Arial" panose="020B0604020202020204" pitchFamily="34" charset="0"/>
              <a:buChar char="•"/>
            </a:pPr>
            <a:r>
              <a:rPr lang="fr-FR" sz="1300" dirty="0"/>
              <a:t>Aider la Ligue navale par l'intermédiaire de la Branche</a:t>
            </a:r>
          </a:p>
          <a:p>
            <a:pPr>
              <a:buFont typeface="Arial" panose="020B0604020202020204" pitchFamily="34" charset="0"/>
              <a:buChar char="•"/>
            </a:pPr>
            <a:r>
              <a:rPr lang="fr-FR" sz="1300" dirty="0"/>
              <a:t>Gérer les fonds et lever des fonds</a:t>
            </a:r>
          </a:p>
          <a:p>
            <a:pPr>
              <a:buFont typeface="Arial" panose="020B0604020202020204" pitchFamily="34" charset="0"/>
              <a:buChar char="•"/>
            </a:pPr>
            <a:r>
              <a:rPr lang="fr-FR" sz="1300" dirty="0"/>
              <a:t>Des installations de formation sécurisées</a:t>
            </a:r>
          </a:p>
          <a:p>
            <a:pPr>
              <a:buFont typeface="Arial" panose="020B0604020202020204" pitchFamily="34" charset="0"/>
              <a:buChar char="•"/>
            </a:pPr>
            <a:r>
              <a:rPr lang="fr-FR" sz="1300" dirty="0"/>
              <a:t>Ne travaillez pas directement avec les cadets de la Marine</a:t>
            </a:r>
          </a:p>
          <a:p>
            <a:pPr>
              <a:buFont typeface="Arial" panose="020B0604020202020204" pitchFamily="34" charset="0"/>
              <a:buChar char="•"/>
            </a:pPr>
            <a:r>
              <a:rPr lang="fr-FR" sz="1300" dirty="0"/>
              <a:t>Les rôles au sein de la filiale comprennent le président, le président des cadets de la Marine, le trésorier, le secrétaire, le président de la collecte de fonds, etc.</a:t>
            </a:r>
            <a:endParaRPr lang="de-DE" sz="1300" dirty="0"/>
          </a:p>
        </p:txBody>
      </p:sp>
    </p:spTree>
    <p:extLst>
      <p:ext uri="{BB962C8B-B14F-4D97-AF65-F5344CB8AC3E}">
        <p14:creationId xmlns:p14="http://schemas.microsoft.com/office/powerpoint/2010/main" val="93753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060848"/>
            <a:ext cx="4176464" cy="4797152"/>
          </a:xfrm>
        </p:spPr>
        <p:txBody>
          <a:bodyPr>
            <a:normAutofit/>
          </a:bodyPr>
          <a:lstStyle/>
          <a:p>
            <a:r>
              <a:rPr lang="en-US" dirty="0"/>
              <a:t>In order to determine which organization completes the screening; need to answer two basic questions:</a:t>
            </a:r>
          </a:p>
          <a:p>
            <a:pPr marL="0" indent="0">
              <a:buNone/>
            </a:pPr>
            <a:endParaRPr lang="en-US" dirty="0"/>
          </a:p>
          <a:p>
            <a:pPr lvl="1" algn="ctr"/>
            <a:r>
              <a:rPr lang="en-US" dirty="0"/>
              <a:t>Who will the volunteer be working for?</a:t>
            </a:r>
          </a:p>
          <a:p>
            <a:pPr lvl="1" algn="ctr"/>
            <a:endParaRPr lang="en-US" dirty="0"/>
          </a:p>
          <a:p>
            <a:pPr lvl="1" algn="ctr"/>
            <a:r>
              <a:rPr lang="en-US" dirty="0"/>
              <a:t>What role will the volunteer be performing?</a:t>
            </a:r>
            <a:endParaRPr lang="en-CA" dirty="0"/>
          </a:p>
        </p:txBody>
      </p:sp>
      <p:sp>
        <p:nvSpPr>
          <p:cNvPr id="4" name="Title 3"/>
          <p:cNvSpPr>
            <a:spLocks noGrp="1"/>
          </p:cNvSpPr>
          <p:nvPr>
            <p:ph type="title"/>
          </p:nvPr>
        </p:nvSpPr>
        <p:spPr/>
        <p:txBody>
          <a:bodyPr>
            <a:normAutofit fontScale="90000"/>
          </a:bodyPr>
          <a:lstStyle/>
          <a:p>
            <a:r>
              <a:rPr lang="en-US" dirty="0"/>
              <a:t>CJCR Screening or NL Screening || </a:t>
            </a:r>
            <a:br>
              <a:rPr lang="en-US" dirty="0"/>
            </a:br>
            <a:r>
              <a:rPr lang="fr-FR" dirty="0"/>
              <a:t>Dépistage CRJC ou dépistage LN</a:t>
            </a:r>
            <a:endParaRPr lang="en-CA"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3995936" y="1522884"/>
            <a:ext cx="975302" cy="1075928"/>
          </a:xfrm>
          <a:prstGeom prst="rect">
            <a:avLst/>
          </a:prstGeom>
          <a:noFill/>
        </p:spPr>
      </p:pic>
      <p:sp>
        <p:nvSpPr>
          <p:cNvPr id="5" name="Content Placeholder 1"/>
          <p:cNvSpPr txBox="1">
            <a:spLocks/>
          </p:cNvSpPr>
          <p:nvPr/>
        </p:nvSpPr>
        <p:spPr>
          <a:xfrm>
            <a:off x="4827222" y="2073424"/>
            <a:ext cx="4176464" cy="4797152"/>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fr-FR" dirty="0"/>
              <a:t>Afin de déterminer quelle organisation complète l'examen préalable ; besoin de répondre à deux questions fondamentales :</a:t>
            </a:r>
          </a:p>
          <a:p>
            <a:endParaRPr lang="fr-FR" dirty="0"/>
          </a:p>
          <a:p>
            <a:pPr algn="ctr"/>
            <a:r>
              <a:rPr lang="fr-FR" dirty="0"/>
              <a:t>Pour qui le volontaire travaillera-t-il ?</a:t>
            </a:r>
          </a:p>
          <a:p>
            <a:endParaRPr lang="fr-FR" dirty="0"/>
          </a:p>
          <a:p>
            <a:pPr algn="ctr"/>
            <a:r>
              <a:rPr lang="fr-FR" dirty="0"/>
              <a:t>Quel rôle jouer avec le bénévole ?</a:t>
            </a:r>
            <a:endParaRPr lang="en-CA" dirty="0"/>
          </a:p>
        </p:txBody>
      </p:sp>
    </p:spTree>
    <p:extLst>
      <p:ext uri="{BB962C8B-B14F-4D97-AF65-F5344CB8AC3E}">
        <p14:creationId xmlns:p14="http://schemas.microsoft.com/office/powerpoint/2010/main" val="130971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69979"/>
            <a:ext cx="3600400" cy="2232247"/>
          </a:xfrm>
        </p:spPr>
        <p:txBody>
          <a:bodyPr>
            <a:normAutofit fontScale="85000" lnSpcReduction="20000"/>
          </a:bodyPr>
          <a:lstStyle/>
          <a:p>
            <a:pPr marL="0" indent="0">
              <a:buNone/>
            </a:pPr>
            <a:r>
              <a:rPr lang="de-DE" b="1" u="sng" dirty="0"/>
              <a:t>CJCR Volunteer</a:t>
            </a:r>
          </a:p>
          <a:p>
            <a:pPr marL="285750" indent="-285750">
              <a:buFont typeface="Arial" panose="020B0604020202020204" pitchFamily="34" charset="0"/>
              <a:buChar char="•"/>
            </a:pPr>
            <a:r>
              <a:rPr lang="de-DE" dirty="0"/>
              <a:t>Works for the Corps CO</a:t>
            </a:r>
          </a:p>
          <a:p>
            <a:pPr marL="742950" lvl="1" indent="-285750">
              <a:buFont typeface="Arial" panose="020B0604020202020204" pitchFamily="34" charset="0"/>
              <a:buChar char="•"/>
            </a:pPr>
            <a:r>
              <a:rPr lang="de-DE" dirty="0"/>
              <a:t>Administration of the Corps</a:t>
            </a:r>
          </a:p>
          <a:p>
            <a:pPr marL="742950" lvl="1" indent="-285750">
              <a:buFont typeface="Arial" panose="020B0604020202020204" pitchFamily="34" charset="0"/>
              <a:buChar char="•"/>
            </a:pPr>
            <a:r>
              <a:rPr lang="de-DE" dirty="0"/>
              <a:t>Management of the Corps</a:t>
            </a:r>
          </a:p>
          <a:p>
            <a:pPr marL="742950" lvl="1" indent="-285750">
              <a:buFont typeface="Arial" panose="020B0604020202020204" pitchFamily="34" charset="0"/>
              <a:buChar char="•"/>
            </a:pPr>
            <a:r>
              <a:rPr lang="de-DE" dirty="0"/>
              <a:t>Instruction of Cadets</a:t>
            </a:r>
          </a:p>
          <a:p>
            <a:pPr marL="742950" lvl="1" indent="-285750">
              <a:buFont typeface="Arial" panose="020B0604020202020204" pitchFamily="34" charset="0"/>
              <a:buChar char="•"/>
            </a:pPr>
            <a:r>
              <a:rPr lang="de-DE" dirty="0"/>
              <a:t>Supervision of Cadets</a:t>
            </a:r>
          </a:p>
          <a:p>
            <a:endParaRPr lang="en-CA" dirty="0"/>
          </a:p>
        </p:txBody>
      </p:sp>
      <p:sp>
        <p:nvSpPr>
          <p:cNvPr id="4" name="Title 3"/>
          <p:cNvSpPr>
            <a:spLocks noGrp="1"/>
          </p:cNvSpPr>
          <p:nvPr>
            <p:ph type="title"/>
          </p:nvPr>
        </p:nvSpPr>
        <p:spPr/>
        <p:txBody>
          <a:bodyPr>
            <a:normAutofit fontScale="90000"/>
          </a:bodyPr>
          <a:lstStyle/>
          <a:p>
            <a:r>
              <a:rPr lang="en-US" dirty="0"/>
              <a:t>CJCR Screening or NL Screening || </a:t>
            </a:r>
            <a:br>
              <a:rPr lang="en-US" dirty="0"/>
            </a:br>
            <a:r>
              <a:rPr lang="fr-FR" dirty="0"/>
              <a:t>Dépistage CRJC ou dépistage LN</a:t>
            </a:r>
            <a:endParaRPr lang="en-CA" dirty="0"/>
          </a:p>
        </p:txBody>
      </p:sp>
      <p:sp>
        <p:nvSpPr>
          <p:cNvPr id="6" name="Content Placeholder 1"/>
          <p:cNvSpPr txBox="1">
            <a:spLocks/>
          </p:cNvSpPr>
          <p:nvPr/>
        </p:nvSpPr>
        <p:spPr>
          <a:xfrm>
            <a:off x="193583" y="4102226"/>
            <a:ext cx="3442313" cy="2109929"/>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de-DE" b="1" u="sng" dirty="0"/>
              <a:t>League Volunteer</a:t>
            </a:r>
          </a:p>
          <a:p>
            <a:pPr marL="285750" indent="-285750">
              <a:buFont typeface="Arial" panose="020B0604020202020204" pitchFamily="34" charset="0"/>
              <a:buChar char="•"/>
            </a:pPr>
            <a:r>
              <a:rPr lang="de-DE" dirty="0"/>
              <a:t>Works for the NL Branch</a:t>
            </a:r>
          </a:p>
          <a:p>
            <a:pPr marL="742950" lvl="1" indent="-285750">
              <a:buFont typeface="Arial" panose="020B0604020202020204" pitchFamily="34" charset="0"/>
              <a:buChar char="•"/>
            </a:pPr>
            <a:r>
              <a:rPr lang="de-DE" dirty="0"/>
              <a:t>Management of funds</a:t>
            </a:r>
          </a:p>
          <a:p>
            <a:pPr marL="742950" lvl="1" indent="-285750">
              <a:buFont typeface="Arial" panose="020B0604020202020204" pitchFamily="34" charset="0"/>
              <a:buChar char="•"/>
            </a:pPr>
            <a:r>
              <a:rPr lang="de-DE" dirty="0"/>
              <a:t>Fundraising</a:t>
            </a:r>
          </a:p>
          <a:p>
            <a:pPr marL="742950" lvl="1" indent="-285750">
              <a:buFont typeface="Arial" panose="020B0604020202020204" pitchFamily="34" charset="0"/>
              <a:buChar char="•"/>
            </a:pPr>
            <a:r>
              <a:rPr lang="de-DE" dirty="0"/>
              <a:t>Community engagement</a:t>
            </a:r>
          </a:p>
          <a:p>
            <a:pPr marL="742950" lvl="1" indent="-285750">
              <a:buFont typeface="Arial" panose="020B0604020202020204" pitchFamily="34" charset="0"/>
              <a:buChar char="•"/>
            </a:pPr>
            <a:r>
              <a:rPr lang="de-DE" dirty="0"/>
              <a:t>Canteen person</a:t>
            </a:r>
          </a:p>
          <a:p>
            <a:endParaRPr lang="en-CA" dirty="0"/>
          </a:p>
        </p:txBody>
      </p:sp>
      <p:sp>
        <p:nvSpPr>
          <p:cNvPr id="3" name="Right Arrow 2"/>
          <p:cNvSpPr/>
          <p:nvPr/>
        </p:nvSpPr>
        <p:spPr>
          <a:xfrm>
            <a:off x="3196812" y="2402015"/>
            <a:ext cx="8640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ight Arrow 6"/>
          <p:cNvSpPr/>
          <p:nvPr/>
        </p:nvSpPr>
        <p:spPr>
          <a:xfrm>
            <a:off x="2712833" y="4967033"/>
            <a:ext cx="8640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Content Placeholder 1"/>
          <p:cNvSpPr txBox="1">
            <a:spLocks/>
          </p:cNvSpPr>
          <p:nvPr/>
        </p:nvSpPr>
        <p:spPr>
          <a:xfrm>
            <a:off x="3665326" y="1704491"/>
            <a:ext cx="1519204" cy="2043119"/>
          </a:xfrm>
          <a:prstGeom prst="rect">
            <a:avLst/>
          </a:prstGeom>
        </p:spPr>
        <p:txBody>
          <a:bodyPr vert="horz" lIns="91440" tIns="45720" rIns="91440" bIns="45720" rtlCol="0">
            <a:normAutofit fontScale="5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None/>
            </a:pPr>
            <a:r>
              <a:rPr lang="de-DE" b="1" dirty="0"/>
              <a:t>Screening completed by CJCR – </a:t>
            </a:r>
          </a:p>
          <a:p>
            <a:pPr marL="0" indent="0" algn="ctr">
              <a:buNone/>
            </a:pPr>
            <a:r>
              <a:rPr lang="de-DE" b="1" dirty="0"/>
              <a:t>Full Screened Volunteer </a:t>
            </a:r>
          </a:p>
          <a:p>
            <a:pPr marL="0" indent="0" algn="ctr">
              <a:buNone/>
            </a:pPr>
            <a:endParaRPr lang="de-DE" b="1" dirty="0"/>
          </a:p>
          <a:p>
            <a:pPr marL="0" indent="0" algn="ctr">
              <a:buNone/>
            </a:pPr>
            <a:r>
              <a:rPr lang="fr-FR" b="1" dirty="0"/>
              <a:t>Dépistage effectué par le CRJC –</a:t>
            </a:r>
          </a:p>
          <a:p>
            <a:pPr marL="0" indent="0" algn="ctr">
              <a:buNone/>
            </a:pPr>
            <a:r>
              <a:rPr lang="fr-FR" b="1" dirty="0"/>
              <a:t>Bénévole avec sélection </a:t>
            </a:r>
            <a:r>
              <a:rPr lang="fr-FR" b="1" dirty="0" err="1"/>
              <a:t>complèt</a:t>
            </a:r>
            <a:endParaRPr lang="de-DE" dirty="0"/>
          </a:p>
        </p:txBody>
      </p:sp>
      <p:sp>
        <p:nvSpPr>
          <p:cNvPr id="9" name="Content Placeholder 1"/>
          <p:cNvSpPr txBox="1">
            <a:spLocks/>
          </p:cNvSpPr>
          <p:nvPr/>
        </p:nvSpPr>
        <p:spPr>
          <a:xfrm>
            <a:off x="3504343" y="4786841"/>
            <a:ext cx="1591212" cy="990981"/>
          </a:xfrm>
          <a:prstGeom prst="rect">
            <a:avLst/>
          </a:prstGeom>
        </p:spPr>
        <p:txBody>
          <a:bodyPr vert="horz" lIns="91440" tIns="45720" rIns="91440" bIns="45720" rtlCol="0">
            <a:normAutofit fontScale="5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None/>
            </a:pPr>
            <a:r>
              <a:rPr lang="de-DE" b="1" dirty="0"/>
              <a:t>Screening completed by NL</a:t>
            </a:r>
          </a:p>
          <a:p>
            <a:pPr marL="0" indent="0" algn="ctr">
              <a:buNone/>
            </a:pPr>
            <a:endParaRPr lang="de-DE" b="1" dirty="0"/>
          </a:p>
          <a:p>
            <a:pPr marL="0" indent="0" algn="ctr">
              <a:buNone/>
            </a:pPr>
            <a:r>
              <a:rPr lang="fr-FR" b="1" dirty="0"/>
              <a:t>Examen préalable effectué par LN</a:t>
            </a:r>
            <a:endParaRPr lang="en-CA" dirty="0"/>
          </a:p>
        </p:txBody>
      </p:sp>
      <p:sp>
        <p:nvSpPr>
          <p:cNvPr id="10" name="Content Placeholder 1"/>
          <p:cNvSpPr txBox="1">
            <a:spLocks/>
          </p:cNvSpPr>
          <p:nvPr/>
        </p:nvSpPr>
        <p:spPr>
          <a:xfrm>
            <a:off x="5364376" y="1869979"/>
            <a:ext cx="3600400" cy="2232247"/>
          </a:xfrm>
          <a:prstGeom prst="rect">
            <a:avLst/>
          </a:prstGeom>
        </p:spPr>
        <p:txBody>
          <a:bodyPr vert="horz" lIns="91440" tIns="45720" rIns="91440" bIns="45720" rtlCol="0">
            <a:normAutofit fontScale="92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fr-FR" b="1" u="sng" dirty="0"/>
              <a:t>Bénévole RJCJ</a:t>
            </a:r>
          </a:p>
          <a:p>
            <a:pPr>
              <a:buFont typeface="Arial" panose="020B0604020202020204" pitchFamily="34" charset="0"/>
              <a:buChar char="•"/>
            </a:pPr>
            <a:r>
              <a:rPr lang="fr-FR" dirty="0"/>
              <a:t>Travaille pour le Corps </a:t>
            </a:r>
            <a:r>
              <a:rPr lang="fr-FR" dirty="0" err="1"/>
              <a:t>Cmdt</a:t>
            </a:r>
            <a:endParaRPr lang="fr-FR" dirty="0"/>
          </a:p>
          <a:p>
            <a:pPr lvl="1">
              <a:buFont typeface="Arial" panose="020B0604020202020204" pitchFamily="34" charset="0"/>
              <a:buChar char="•"/>
            </a:pPr>
            <a:r>
              <a:rPr lang="fr-FR" dirty="0"/>
              <a:t>Administration du Corps</a:t>
            </a:r>
          </a:p>
          <a:p>
            <a:pPr lvl="1">
              <a:buFont typeface="Arial" panose="020B0604020202020204" pitchFamily="34" charset="0"/>
              <a:buChar char="•"/>
            </a:pPr>
            <a:r>
              <a:rPr lang="fr-FR" dirty="0"/>
              <a:t>Gestion du Corps</a:t>
            </a:r>
          </a:p>
          <a:p>
            <a:pPr lvl="1">
              <a:buFont typeface="Arial" panose="020B0604020202020204" pitchFamily="34" charset="0"/>
              <a:buChar char="•"/>
            </a:pPr>
            <a:r>
              <a:rPr lang="fr-FR" dirty="0"/>
              <a:t>Instruction des cadets</a:t>
            </a:r>
          </a:p>
          <a:p>
            <a:pPr lvl="1">
              <a:buFont typeface="Arial" panose="020B0604020202020204" pitchFamily="34" charset="0"/>
              <a:buChar char="•"/>
            </a:pPr>
            <a:r>
              <a:rPr lang="fr-FR" dirty="0"/>
              <a:t>Supervision des cadets</a:t>
            </a:r>
            <a:endParaRPr lang="en-CA" dirty="0"/>
          </a:p>
        </p:txBody>
      </p:sp>
      <p:sp>
        <p:nvSpPr>
          <p:cNvPr id="11" name="Content Placeholder 1"/>
          <p:cNvSpPr txBox="1">
            <a:spLocks/>
          </p:cNvSpPr>
          <p:nvPr/>
        </p:nvSpPr>
        <p:spPr>
          <a:xfrm>
            <a:off x="5701687" y="4227368"/>
            <a:ext cx="3442313" cy="2109929"/>
          </a:xfrm>
          <a:prstGeom prst="rect">
            <a:avLst/>
          </a:prstGeom>
        </p:spPr>
        <p:txBody>
          <a:bodyPr vert="horz" lIns="91440" tIns="45720" rIns="91440" bIns="45720" rtlCol="0">
            <a:normAutofit fontScale="77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fr-FR" b="1" u="sng" dirty="0"/>
              <a:t>Bénévole de la ligue</a:t>
            </a:r>
          </a:p>
          <a:p>
            <a:pPr>
              <a:buFont typeface="Arial" panose="020B0604020202020204" pitchFamily="34" charset="0"/>
              <a:buChar char="•"/>
            </a:pPr>
            <a:r>
              <a:rPr lang="fr-FR" sz="2800" dirty="0"/>
              <a:t>Travaille pour la succursale de LN</a:t>
            </a:r>
          </a:p>
          <a:p>
            <a:pPr lvl="1">
              <a:buFont typeface="Arial" panose="020B0604020202020204" pitchFamily="34" charset="0"/>
              <a:buChar char="•"/>
            </a:pPr>
            <a:r>
              <a:rPr lang="fr-FR" dirty="0"/>
              <a:t>Gestion des fonds</a:t>
            </a:r>
          </a:p>
          <a:p>
            <a:pPr lvl="1">
              <a:buFont typeface="Arial" panose="020B0604020202020204" pitchFamily="34" charset="0"/>
              <a:buChar char="•"/>
            </a:pPr>
            <a:r>
              <a:rPr lang="fr-FR" dirty="0"/>
              <a:t>Collecte de fonds</a:t>
            </a:r>
          </a:p>
          <a:p>
            <a:pPr lvl="1">
              <a:buFont typeface="Arial" panose="020B0604020202020204" pitchFamily="34" charset="0"/>
              <a:buChar char="•"/>
            </a:pPr>
            <a:r>
              <a:rPr lang="fr-FR" dirty="0"/>
              <a:t>Engagement communautaire</a:t>
            </a:r>
          </a:p>
          <a:p>
            <a:pPr lvl="1">
              <a:buFont typeface="Arial" panose="020B0604020202020204" pitchFamily="34" charset="0"/>
              <a:buChar char="•"/>
            </a:pPr>
            <a:r>
              <a:rPr lang="fr-FR" dirty="0"/>
              <a:t>Personne à la cantine</a:t>
            </a:r>
            <a:endParaRPr lang="en-CA" dirty="0"/>
          </a:p>
        </p:txBody>
      </p:sp>
      <p:sp>
        <p:nvSpPr>
          <p:cNvPr id="12" name="Right Arrow 11"/>
          <p:cNvSpPr/>
          <p:nvPr/>
        </p:nvSpPr>
        <p:spPr>
          <a:xfrm rot="10800000">
            <a:off x="5008719" y="4967033"/>
            <a:ext cx="8640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ight Arrow 12"/>
          <p:cNvSpPr/>
          <p:nvPr/>
        </p:nvSpPr>
        <p:spPr>
          <a:xfrm rot="10800000">
            <a:off x="4788948" y="2402015"/>
            <a:ext cx="8640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4807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988840"/>
            <a:ext cx="4317267" cy="4752528"/>
          </a:xfrm>
        </p:spPr>
        <p:txBody>
          <a:bodyPr>
            <a:normAutofit/>
          </a:bodyPr>
          <a:lstStyle/>
          <a:p>
            <a:pPr>
              <a:spcBef>
                <a:spcPts val="0"/>
              </a:spcBef>
            </a:pPr>
            <a:r>
              <a:rPr lang="de-DE" sz="1600" b="1" dirty="0"/>
              <a:t>Full Screening:</a:t>
            </a:r>
          </a:p>
          <a:p>
            <a:pPr lvl="1">
              <a:spcBef>
                <a:spcPts val="0"/>
              </a:spcBef>
            </a:pPr>
            <a:r>
              <a:rPr lang="en-US" sz="1600" dirty="0"/>
              <a:t>Any adult who has direct and unsupervised contact with a cadet on an ongoing basis:</a:t>
            </a:r>
          </a:p>
          <a:p>
            <a:pPr lvl="2">
              <a:spcBef>
                <a:spcPts val="0"/>
              </a:spcBef>
            </a:pPr>
            <a:r>
              <a:rPr lang="en-US" sz="1600" dirty="0"/>
              <a:t>Assistant Supply, Training, Instructor</a:t>
            </a:r>
          </a:p>
          <a:p>
            <a:pPr lvl="2">
              <a:spcBef>
                <a:spcPts val="0"/>
              </a:spcBef>
            </a:pPr>
            <a:endParaRPr lang="de-DE" sz="800" dirty="0"/>
          </a:p>
          <a:p>
            <a:pPr>
              <a:spcBef>
                <a:spcPts val="0"/>
              </a:spcBef>
            </a:pPr>
            <a:r>
              <a:rPr lang="de-DE" sz="1600" b="1" dirty="0"/>
              <a:t>Basic Screening:</a:t>
            </a:r>
          </a:p>
          <a:p>
            <a:pPr lvl="1">
              <a:spcBef>
                <a:spcPts val="0"/>
              </a:spcBef>
            </a:pPr>
            <a:r>
              <a:rPr lang="en-US" sz="1600" dirty="0"/>
              <a:t>Any adult who supports the Cadet Program on an occasional basis and will not be under the constant supervision of a fully screened adult, some examples:</a:t>
            </a:r>
          </a:p>
          <a:p>
            <a:pPr marL="1022350" lvl="2" indent="-285750">
              <a:spcBef>
                <a:spcPts val="0"/>
              </a:spcBef>
              <a:buFont typeface="Arial" panose="020B0604020202020204" pitchFamily="34" charset="0"/>
              <a:buChar char="•"/>
            </a:pPr>
            <a:r>
              <a:rPr lang="de-DE" sz="1600" dirty="0"/>
              <a:t>Supervision of cadets during tag days, and bottle drives</a:t>
            </a:r>
          </a:p>
          <a:p>
            <a:pPr marL="1022350" lvl="2" indent="-285750">
              <a:spcBef>
                <a:spcPts val="0"/>
              </a:spcBef>
              <a:buFont typeface="Arial" panose="020B0604020202020204" pitchFamily="34" charset="0"/>
              <a:buChar char="•"/>
            </a:pPr>
            <a:r>
              <a:rPr lang="de-DE" sz="1600" dirty="0"/>
              <a:t>Driving cadets that are not their own child to approved cadet activities </a:t>
            </a:r>
          </a:p>
          <a:p>
            <a:pPr marL="1022350" lvl="2" indent="-285750">
              <a:spcBef>
                <a:spcPts val="0"/>
              </a:spcBef>
              <a:buFont typeface="Arial" panose="020B0604020202020204" pitchFamily="34" charset="0"/>
              <a:buChar char="•"/>
            </a:pPr>
            <a:endParaRPr lang="de-DE" sz="800" dirty="0"/>
          </a:p>
          <a:p>
            <a:pPr marL="0" indent="0" algn="ctr">
              <a:spcBef>
                <a:spcPts val="0"/>
              </a:spcBef>
              <a:buNone/>
            </a:pPr>
            <a:r>
              <a:rPr lang="de-DE" sz="1500" b="1" dirty="0">
                <a:solidFill>
                  <a:srgbClr val="FF0000"/>
                </a:solidFill>
              </a:rPr>
              <a:t>This only applies to individuals who will be unsupervised by a fully screened CJCR Volunteer, </a:t>
            </a:r>
          </a:p>
          <a:p>
            <a:pPr marL="0" indent="0" algn="ctr">
              <a:spcBef>
                <a:spcPts val="0"/>
              </a:spcBef>
              <a:buNone/>
            </a:pPr>
            <a:r>
              <a:rPr lang="de-DE" sz="1500" b="1" dirty="0">
                <a:solidFill>
                  <a:srgbClr val="FF0000"/>
                </a:solidFill>
              </a:rPr>
              <a:t>CI or COATS member, while around Sea Cadets!</a:t>
            </a:r>
          </a:p>
          <a:p>
            <a:pPr>
              <a:spcBef>
                <a:spcPts val="0"/>
              </a:spcBef>
            </a:pPr>
            <a:endParaRPr lang="en-CA" sz="1600" dirty="0"/>
          </a:p>
        </p:txBody>
      </p:sp>
      <p:sp>
        <p:nvSpPr>
          <p:cNvPr id="4" name="Title 3"/>
          <p:cNvSpPr>
            <a:spLocks noGrp="1"/>
          </p:cNvSpPr>
          <p:nvPr>
            <p:ph type="title"/>
          </p:nvPr>
        </p:nvSpPr>
        <p:spPr/>
        <p:txBody>
          <a:bodyPr>
            <a:normAutofit fontScale="90000"/>
          </a:bodyPr>
          <a:lstStyle/>
          <a:p>
            <a:r>
              <a:rPr lang="en-US" dirty="0"/>
              <a:t>CJCR Screening Requirements || </a:t>
            </a:r>
            <a:r>
              <a:rPr lang="fr-FR" dirty="0"/>
              <a:t>Exigences de dépistage du CRJC</a:t>
            </a:r>
            <a:endParaRPr lang="en-CA" dirty="0"/>
          </a:p>
        </p:txBody>
      </p:sp>
      <p:pic>
        <p:nvPicPr>
          <p:cNvPr id="5" name="Picture 4"/>
          <p:cNvPicPr>
            <a:picLocks noChangeAspect="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8028384" y="620688"/>
            <a:ext cx="826466" cy="911736"/>
          </a:xfrm>
          <a:prstGeom prst="rect">
            <a:avLst/>
          </a:prstGeom>
          <a:noFill/>
        </p:spPr>
      </p:pic>
      <p:sp>
        <p:nvSpPr>
          <p:cNvPr id="6" name="Content Placeholder 1"/>
          <p:cNvSpPr txBox="1">
            <a:spLocks/>
          </p:cNvSpPr>
          <p:nvPr/>
        </p:nvSpPr>
        <p:spPr>
          <a:xfrm>
            <a:off x="4499992" y="2060848"/>
            <a:ext cx="4525790" cy="4968552"/>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en-CA" b="1" dirty="0">
              <a:solidFill>
                <a:srgbClr val="FF0000"/>
              </a:solidFill>
            </a:endParaRPr>
          </a:p>
        </p:txBody>
      </p:sp>
      <p:sp>
        <p:nvSpPr>
          <p:cNvPr id="7" name="Content Placeholder 1"/>
          <p:cNvSpPr txBox="1">
            <a:spLocks/>
          </p:cNvSpPr>
          <p:nvPr/>
        </p:nvSpPr>
        <p:spPr>
          <a:xfrm>
            <a:off x="4424771" y="1975904"/>
            <a:ext cx="4742883" cy="4765464"/>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spcBef>
                <a:spcPts val="0"/>
              </a:spcBef>
            </a:pPr>
            <a:r>
              <a:rPr lang="fr-FR" sz="1600" b="1" dirty="0"/>
              <a:t>Projection complète :</a:t>
            </a:r>
          </a:p>
          <a:p>
            <a:pPr lvl="1">
              <a:spcBef>
                <a:spcPts val="0"/>
              </a:spcBef>
            </a:pPr>
            <a:r>
              <a:rPr lang="fr-FR" sz="1600" dirty="0"/>
              <a:t>Tout adulte qui est en contact direct et non supervisé avec un cadet de façon continue :</a:t>
            </a:r>
          </a:p>
          <a:p>
            <a:pPr lvl="2">
              <a:spcBef>
                <a:spcPts val="0"/>
              </a:spcBef>
            </a:pPr>
            <a:r>
              <a:rPr lang="fr-FR" sz="1600" dirty="0"/>
              <a:t>Assistant Approvisionnement, Formation, Instructeur</a:t>
            </a:r>
          </a:p>
          <a:p>
            <a:pPr>
              <a:spcBef>
                <a:spcPts val="0"/>
              </a:spcBef>
            </a:pPr>
            <a:endParaRPr lang="fr-FR" sz="800" b="1" dirty="0"/>
          </a:p>
          <a:p>
            <a:pPr>
              <a:spcBef>
                <a:spcPts val="0"/>
              </a:spcBef>
            </a:pPr>
            <a:r>
              <a:rPr lang="fr-FR" sz="1600" b="1" dirty="0"/>
              <a:t>Dépistage de base :</a:t>
            </a:r>
          </a:p>
          <a:p>
            <a:pPr lvl="1">
              <a:spcBef>
                <a:spcPts val="0"/>
              </a:spcBef>
            </a:pPr>
            <a:r>
              <a:rPr lang="fr-FR" sz="1600" dirty="0"/>
              <a:t>Tout adulte qui soutient occasionnellement le Programme des cadets et qui ne sera pas sous la surveillance constante d'un adulte entièrement contrôlé, quelques exemples :</a:t>
            </a:r>
          </a:p>
          <a:p>
            <a:pPr lvl="2">
              <a:spcBef>
                <a:spcPts val="0"/>
              </a:spcBef>
              <a:buFont typeface="Arial" panose="020B0604020202020204" pitchFamily="34" charset="0"/>
              <a:buChar char="•"/>
            </a:pPr>
            <a:r>
              <a:rPr lang="fr-FR" sz="1600" dirty="0"/>
              <a:t>Encadrement des cadets lors des journées tag, et des drives de bouteilles</a:t>
            </a:r>
          </a:p>
          <a:p>
            <a:pPr lvl="2">
              <a:spcBef>
                <a:spcPts val="0"/>
              </a:spcBef>
              <a:buFont typeface="Arial" panose="020B0604020202020204" pitchFamily="34" charset="0"/>
              <a:buChar char="•"/>
            </a:pPr>
            <a:r>
              <a:rPr lang="fr-FR" sz="1600" dirty="0"/>
              <a:t>Conduire des cadets qui ne sont pas leur propre enfant à des activités de cadets approuvées</a:t>
            </a:r>
          </a:p>
          <a:p>
            <a:pPr>
              <a:spcBef>
                <a:spcPts val="0"/>
              </a:spcBef>
            </a:pPr>
            <a:endParaRPr lang="fr-FR" sz="800" b="1" dirty="0"/>
          </a:p>
          <a:p>
            <a:pPr marL="0" indent="0" algn="ctr">
              <a:spcBef>
                <a:spcPts val="0"/>
              </a:spcBef>
              <a:buNone/>
            </a:pPr>
            <a:r>
              <a:rPr lang="fr-FR" sz="1500" b="1" dirty="0">
                <a:solidFill>
                  <a:srgbClr val="FF0000"/>
                </a:solidFill>
              </a:rPr>
              <a:t>Cela s'applique uniquement aux personnes qui ne seront pas supervisées par un bénévole CJCR entièrement sélectionné, un membre CI ou COATS, alors qu'elles Cadets de la Marine !</a:t>
            </a:r>
            <a:endParaRPr lang="en-CA" sz="1500" dirty="0">
              <a:solidFill>
                <a:srgbClr val="FF0000"/>
              </a:solidFill>
            </a:endParaRPr>
          </a:p>
        </p:txBody>
      </p:sp>
    </p:spTree>
    <p:extLst>
      <p:ext uri="{BB962C8B-B14F-4D97-AF65-F5344CB8AC3E}">
        <p14:creationId xmlns:p14="http://schemas.microsoft.com/office/powerpoint/2010/main" val="13649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513" y="2060848"/>
            <a:ext cx="3730853" cy="4392488"/>
          </a:xfrm>
        </p:spPr>
        <p:txBody>
          <a:bodyPr>
            <a:normAutofit/>
          </a:bodyPr>
          <a:lstStyle/>
          <a:p>
            <a:r>
              <a:rPr lang="en-US" dirty="0"/>
              <a:t>There may be occasions that will require an individual to be screened by the CJCR and NL</a:t>
            </a:r>
          </a:p>
          <a:p>
            <a:r>
              <a:rPr lang="en-US" dirty="0"/>
              <a:t>This will </a:t>
            </a:r>
            <a:r>
              <a:rPr lang="en-US" b="1" u="sng" dirty="0"/>
              <a:t>ONLY</a:t>
            </a:r>
            <a:r>
              <a:rPr lang="en-US" dirty="0"/>
              <a:t> be required when the volunteer may have direct, unsupervised contact with a Sea Cadet</a:t>
            </a:r>
          </a:p>
          <a:p>
            <a:pPr lvl="1"/>
            <a:r>
              <a:rPr lang="en-US" dirty="0"/>
              <a:t>Ref: 5.2b – Group Order 5010-0 – Adult Screening</a:t>
            </a:r>
          </a:p>
        </p:txBody>
      </p:sp>
      <p:sp>
        <p:nvSpPr>
          <p:cNvPr id="4" name="Title 3"/>
          <p:cNvSpPr>
            <a:spLocks noGrp="1"/>
          </p:cNvSpPr>
          <p:nvPr>
            <p:ph type="title"/>
          </p:nvPr>
        </p:nvSpPr>
        <p:spPr/>
        <p:txBody>
          <a:bodyPr>
            <a:normAutofit fontScale="90000"/>
          </a:bodyPr>
          <a:lstStyle/>
          <a:p>
            <a:r>
              <a:rPr lang="en-US" dirty="0"/>
              <a:t>Dual Screening – CJCR and NL  || </a:t>
            </a:r>
            <a:r>
              <a:rPr lang="fr-FR" dirty="0"/>
              <a:t>Double dépistage – CRJC et LN</a:t>
            </a:r>
            <a:endParaRPr lang="en-CA" dirty="0"/>
          </a:p>
        </p:txBody>
      </p:sp>
      <p:sp>
        <p:nvSpPr>
          <p:cNvPr id="5" name="Content Placeholder 1"/>
          <p:cNvSpPr txBox="1">
            <a:spLocks/>
          </p:cNvSpPr>
          <p:nvPr/>
        </p:nvSpPr>
        <p:spPr>
          <a:xfrm>
            <a:off x="4943088" y="2060848"/>
            <a:ext cx="4093408" cy="45482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fr-FR" dirty="0"/>
              <a:t>Il peut y avoir des occasions où une personne devra être contrôlée par le CRJC et LN</a:t>
            </a:r>
          </a:p>
          <a:p>
            <a:r>
              <a:rPr lang="fr-FR" dirty="0"/>
              <a:t>Cela sera requis </a:t>
            </a:r>
            <a:r>
              <a:rPr lang="fr-FR" b="1" u="sng" dirty="0"/>
              <a:t>UNIQUEMENT</a:t>
            </a:r>
            <a:r>
              <a:rPr lang="fr-FR" dirty="0"/>
              <a:t> lorsque le bénévole peut avoir un contact direct et non supervisé avec un cadet de la Marine</a:t>
            </a:r>
          </a:p>
          <a:p>
            <a:pPr lvl="1"/>
            <a:r>
              <a:rPr lang="fr-FR" dirty="0"/>
              <a:t>Réf : 5.2b – Ordonnance groupée 5010-0 – Dépistage adulte</a:t>
            </a:r>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4116622" y="2060848"/>
            <a:ext cx="826466" cy="911736"/>
          </a:xfrm>
          <a:prstGeom prst="rect">
            <a:avLst/>
          </a:prstGeom>
          <a:noFill/>
        </p:spPr>
      </p:pic>
    </p:spTree>
    <p:extLst>
      <p:ext uri="{BB962C8B-B14F-4D97-AF65-F5344CB8AC3E}">
        <p14:creationId xmlns:p14="http://schemas.microsoft.com/office/powerpoint/2010/main" val="106307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916832"/>
            <a:ext cx="3730853" cy="4941168"/>
          </a:xfrm>
        </p:spPr>
        <p:txBody>
          <a:bodyPr>
            <a:normAutofit lnSpcReduction="10000"/>
          </a:bodyPr>
          <a:lstStyle/>
          <a:p>
            <a:r>
              <a:rPr lang="en-US" dirty="0"/>
              <a:t>Navy League no longer is responsible for screening CJCR volunteers effective Dec 31</a:t>
            </a:r>
            <a:r>
              <a:rPr lang="en-US" baseline="30000" dirty="0"/>
              <a:t>st</a:t>
            </a:r>
            <a:r>
              <a:rPr lang="en-US" dirty="0"/>
              <a:t>, 2021</a:t>
            </a:r>
          </a:p>
          <a:p>
            <a:r>
              <a:rPr lang="en-US" dirty="0"/>
              <a:t>CJCR/RCSU will begin screening Sea Cadet volunteers effective Jan 1</a:t>
            </a:r>
            <a:r>
              <a:rPr lang="en-US" baseline="30000" dirty="0"/>
              <a:t>st</a:t>
            </a:r>
            <a:r>
              <a:rPr lang="en-US" dirty="0"/>
              <a:t>, 2022</a:t>
            </a:r>
          </a:p>
          <a:p>
            <a:r>
              <a:rPr lang="en-US" dirty="0"/>
              <a:t>Any existing League Volunteer will need to complete a CJCR Application prior to working with Sea Cadets</a:t>
            </a:r>
            <a:endParaRPr lang="en-CA" dirty="0"/>
          </a:p>
        </p:txBody>
      </p:sp>
      <p:sp>
        <p:nvSpPr>
          <p:cNvPr id="4" name="Title 3"/>
          <p:cNvSpPr>
            <a:spLocks noGrp="1"/>
          </p:cNvSpPr>
          <p:nvPr>
            <p:ph type="title"/>
          </p:nvPr>
        </p:nvSpPr>
        <p:spPr/>
        <p:txBody>
          <a:bodyPr>
            <a:normAutofit fontScale="90000"/>
          </a:bodyPr>
          <a:lstStyle/>
          <a:p>
            <a:r>
              <a:rPr lang="en-US" dirty="0"/>
              <a:t>Screening Transition || </a:t>
            </a:r>
            <a:br>
              <a:rPr lang="en-US" dirty="0"/>
            </a:br>
            <a:r>
              <a:rPr lang="en-US" dirty="0"/>
              <a:t>Transition de </a:t>
            </a:r>
            <a:r>
              <a:rPr lang="en-US" dirty="0" err="1"/>
              <a:t>dépistage</a:t>
            </a:r>
            <a:endParaRPr lang="en-CA" dirty="0"/>
          </a:p>
        </p:txBody>
      </p:sp>
      <p:sp>
        <p:nvSpPr>
          <p:cNvPr id="5" name="Content Placeholder 1"/>
          <p:cNvSpPr txBox="1">
            <a:spLocks/>
          </p:cNvSpPr>
          <p:nvPr/>
        </p:nvSpPr>
        <p:spPr>
          <a:xfrm>
            <a:off x="5004048" y="1844824"/>
            <a:ext cx="3730853" cy="4941168"/>
          </a:xfrm>
          <a:prstGeom prst="rect">
            <a:avLst/>
          </a:prstGeom>
        </p:spPr>
        <p:txBody>
          <a:bodyPr vert="horz" lIns="91440" tIns="45720" rIns="91440" bIns="45720" rtlCol="0">
            <a:normAutofit fontScale="925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fr-FR" dirty="0"/>
              <a:t>La Ligue navale n'est plus responsable de la sélection des bénévoles du CRJC à compter du 31 décembre 2021</a:t>
            </a:r>
          </a:p>
          <a:p>
            <a:r>
              <a:rPr lang="fr-FR" dirty="0"/>
              <a:t>Le CRJC/URSC commencera à filtrer les volontaires des cadets de la Marine à compter du 1er janvier 2022</a:t>
            </a:r>
          </a:p>
          <a:p>
            <a:r>
              <a:rPr lang="fr-FR" dirty="0"/>
              <a:t>Tout bénévole existant de la Ligue devra remplir une demande CRJC avant de travailler avec les cadets de la Marine</a:t>
            </a:r>
            <a:endParaRPr lang="en-CA"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4157262" y="2060848"/>
            <a:ext cx="826466" cy="911736"/>
          </a:xfrm>
          <a:prstGeom prst="rect">
            <a:avLst/>
          </a:prstGeom>
          <a:noFill/>
        </p:spPr>
      </p:pic>
    </p:spTree>
    <p:extLst>
      <p:ext uri="{BB962C8B-B14F-4D97-AF65-F5344CB8AC3E}">
        <p14:creationId xmlns:p14="http://schemas.microsoft.com/office/powerpoint/2010/main" val="428319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Screening Transition || </a:t>
            </a:r>
            <a:br>
              <a:rPr lang="en-US" dirty="0"/>
            </a:br>
            <a:r>
              <a:rPr lang="en-US" dirty="0"/>
              <a:t>Transition de </a:t>
            </a:r>
            <a:r>
              <a:rPr lang="en-US" dirty="0" err="1"/>
              <a:t>dépistage</a:t>
            </a:r>
            <a:endParaRPr lang="en-CA" dirty="0"/>
          </a:p>
        </p:txBody>
      </p:sp>
      <p:grpSp>
        <p:nvGrpSpPr>
          <p:cNvPr id="8" name="Group 7"/>
          <p:cNvGrpSpPr/>
          <p:nvPr/>
        </p:nvGrpSpPr>
        <p:grpSpPr>
          <a:xfrm>
            <a:off x="1115299" y="4907271"/>
            <a:ext cx="6910391" cy="1951731"/>
            <a:chOff x="741064" y="4678440"/>
            <a:chExt cx="6910391" cy="1951731"/>
          </a:xfrm>
        </p:grpSpPr>
        <p:pic>
          <p:nvPicPr>
            <p:cNvPr id="3" name="Picture 2"/>
            <p:cNvPicPr>
              <a:picLocks noChangeAspect="1"/>
            </p:cNvPicPr>
            <p:nvPr/>
          </p:nvPicPr>
          <p:blipFill>
            <a:blip r:embed="rId2"/>
            <a:stretch>
              <a:fillRect/>
            </a:stretch>
          </p:blipFill>
          <p:spPr>
            <a:xfrm>
              <a:off x="741064" y="4678440"/>
              <a:ext cx="6910391" cy="995821"/>
            </a:xfrm>
            <a:prstGeom prst="rect">
              <a:avLst/>
            </a:prstGeom>
          </p:spPr>
        </p:pic>
        <p:pic>
          <p:nvPicPr>
            <p:cNvPr id="6" name="Picture 5"/>
            <p:cNvPicPr>
              <a:picLocks noChangeAspect="1"/>
            </p:cNvPicPr>
            <p:nvPr/>
          </p:nvPicPr>
          <p:blipFill>
            <a:blip r:embed="rId3"/>
            <a:stretch>
              <a:fillRect/>
            </a:stretch>
          </p:blipFill>
          <p:spPr>
            <a:xfrm>
              <a:off x="755576" y="5698992"/>
              <a:ext cx="6895879" cy="931179"/>
            </a:xfrm>
            <a:prstGeom prst="rect">
              <a:avLst/>
            </a:prstGeom>
          </p:spPr>
        </p:pic>
      </p:grpSp>
      <p:sp>
        <p:nvSpPr>
          <p:cNvPr id="7" name="Content Placeholder 1"/>
          <p:cNvSpPr>
            <a:spLocks noGrp="1"/>
          </p:cNvSpPr>
          <p:nvPr>
            <p:ph idx="1"/>
          </p:nvPr>
        </p:nvSpPr>
        <p:spPr>
          <a:xfrm>
            <a:off x="411313" y="1790038"/>
            <a:ext cx="3730853" cy="2855589"/>
          </a:xfrm>
        </p:spPr>
        <p:txBody>
          <a:bodyPr>
            <a:normAutofit fontScale="85000" lnSpcReduction="20000"/>
          </a:bodyPr>
          <a:lstStyle/>
          <a:p>
            <a:r>
              <a:rPr lang="en-US" dirty="0"/>
              <a:t>When completing the application, the NL Volunteer will simply fill out the form and annotate the form as outlined below</a:t>
            </a:r>
          </a:p>
          <a:p>
            <a:r>
              <a:rPr lang="en-US" dirty="0"/>
              <a:t>CJCR will be accepting existing NL Screened Volunteers as CJCR Volunteer – no new Police Records Check will be required</a:t>
            </a:r>
          </a:p>
        </p:txBody>
      </p:sp>
      <p:sp>
        <p:nvSpPr>
          <p:cNvPr id="9" name="Content Placeholder 1"/>
          <p:cNvSpPr txBox="1">
            <a:spLocks/>
          </p:cNvSpPr>
          <p:nvPr/>
        </p:nvSpPr>
        <p:spPr>
          <a:xfrm>
            <a:off x="5148064" y="1742581"/>
            <a:ext cx="3730853" cy="2855589"/>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fr-FR" sz="1800" dirty="0"/>
              <a:t>Au moment de remplir la demande, le volontaire de la LN remplira simplement le formulaire et annotera le formulaire comme indiqué ci-dessous.</a:t>
            </a:r>
          </a:p>
          <a:p>
            <a:r>
              <a:rPr lang="fr-FR" sz="1800" dirty="0"/>
              <a:t>Le CRJC acceptera les bénévoles présélectionnés de la LN en tant que bénévoles du CRJC - aucune nouvelle vérification des dossiers de police ne sera requise</a:t>
            </a:r>
            <a:endParaRPr lang="en-US" sz="1800" dirty="0"/>
          </a:p>
        </p:txBody>
      </p:sp>
      <p:pic>
        <p:nvPicPr>
          <p:cNvPr id="10" name="Picture 9"/>
          <p:cNvPicPr>
            <a:picLocks noChangeAspect="1"/>
          </p:cNvPicPr>
          <p:nvPr/>
        </p:nvPicPr>
        <p:blipFill>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tretch>
            <a:fillRect/>
          </a:stretch>
        </p:blipFill>
        <p:spPr>
          <a:xfrm>
            <a:off x="4157262" y="2060848"/>
            <a:ext cx="826466" cy="911736"/>
          </a:xfrm>
          <a:prstGeom prst="rect">
            <a:avLst/>
          </a:prstGeom>
          <a:noFill/>
        </p:spPr>
      </p:pic>
    </p:spTree>
    <p:extLst>
      <p:ext uri="{BB962C8B-B14F-4D97-AF65-F5344CB8AC3E}">
        <p14:creationId xmlns:p14="http://schemas.microsoft.com/office/powerpoint/2010/main" val="77481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17ABE7ECA01F4EB6C4A4392590A10F" ma:contentTypeVersion="16" ma:contentTypeDescription="Create a new document." ma:contentTypeScope="" ma:versionID="defe32dc84c0488965de253a9c8b3d3c">
  <xsd:schema xmlns:xsd="http://www.w3.org/2001/XMLSchema" xmlns:xs="http://www.w3.org/2001/XMLSchema" xmlns:p="http://schemas.microsoft.com/office/2006/metadata/properties" xmlns:ns3="d64c388b-30a4-44ce-94a2-75c8687980da" xmlns:ns4="3e9c5a90-a12c-4dee-b315-c538ee92fa90" targetNamespace="http://schemas.microsoft.com/office/2006/metadata/properties" ma:root="true" ma:fieldsID="e109da787ef571a466fef15446d9d8a5" ns3:_="" ns4:_="">
    <xsd:import namespace="d64c388b-30a4-44ce-94a2-75c8687980da"/>
    <xsd:import namespace="3e9c5a90-a12c-4dee-b315-c538ee92fa9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4c388b-30a4-44ce-94a2-75c8687980d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e9c5a90-a12c-4dee-b315-c538ee92fa9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6F1624-1C34-4558-8B25-E9C4EA9A33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4c388b-30a4-44ce-94a2-75c8687980da"/>
    <ds:schemaRef ds:uri="3e9c5a90-a12c-4dee-b315-c538ee92fa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8657AA-952D-4BFA-BDC7-7BBDF60A3636}">
  <ds:schemaRefs>
    <ds:schemaRef ds:uri="http://schemas.microsoft.com/sharepoint/v3/contenttype/forms"/>
  </ds:schemaRefs>
</ds:datastoreItem>
</file>

<file path=customXml/itemProps3.xml><?xml version="1.0" encoding="utf-8"?>
<ds:datastoreItem xmlns:ds="http://schemas.openxmlformats.org/officeDocument/2006/customXml" ds:itemID="{06D024D4-6842-4E74-8037-625212FF63E7}">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3e9c5a90-a12c-4dee-b315-c538ee92fa90"/>
    <ds:schemaRef ds:uri="http://purl.org/dc/elements/1.1/"/>
    <ds:schemaRef ds:uri="http://schemas.microsoft.com/office/2006/metadata/properties"/>
    <ds:schemaRef ds:uri="d64c388b-30a4-44ce-94a2-75c8687980d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10498</TotalTime>
  <Words>1710</Words>
  <Application>Microsoft Office PowerPoint</Application>
  <PresentationFormat>On-screen Show (4:3)</PresentationFormat>
  <Paragraphs>148</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Candara</vt:lpstr>
      <vt:lpstr>Symbol</vt:lpstr>
      <vt:lpstr>Waveform</vt:lpstr>
      <vt:lpstr>Mise en œuvre de l’ordonnance collective – 5010-10</vt:lpstr>
      <vt:lpstr>Background ||  Document d’information</vt:lpstr>
      <vt:lpstr>Categories of Volunteer ||  Catégories de bénévoles</vt:lpstr>
      <vt:lpstr>CJCR Screening or NL Screening ||  Dépistage CRJC ou dépistage LN</vt:lpstr>
      <vt:lpstr>CJCR Screening or NL Screening ||  Dépistage CRJC ou dépistage LN</vt:lpstr>
      <vt:lpstr>CJCR Screening Requirements || Exigences de dépistage du CRJC</vt:lpstr>
      <vt:lpstr>Dual Screening – CJCR and NL  || Double dépistage – CRJC et LN</vt:lpstr>
      <vt:lpstr>Screening Transition ||  Transition de dépistage</vt:lpstr>
      <vt:lpstr>Screening Transition ||  Transition de dépistage</vt:lpstr>
      <vt:lpstr>Myth Busters ||  À bas les mythes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Kathy Stephen</cp:lastModifiedBy>
  <cp:revision>153</cp:revision>
  <cp:lastPrinted>2018-04-11T15:37:35Z</cp:lastPrinted>
  <dcterms:created xsi:type="dcterms:W3CDTF">2011-02-09T14:55:50Z</dcterms:created>
  <dcterms:modified xsi:type="dcterms:W3CDTF">2022-02-09T15:14:58Z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0x0101001917ABE7ECA01F4EB6C4A4392590A10F</vt:lpwstr>
  </property>
</Properties>
</file>