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1" r:id="rId3"/>
    <p:sldId id="263" r:id="rId4"/>
    <p:sldId id="265" r:id="rId5"/>
    <p:sldId id="266" r:id="rId6"/>
    <p:sldId id="267" r:id="rId7"/>
    <p:sldId id="268" r:id="rId8"/>
    <p:sldId id="269" r:id="rId9"/>
    <p:sldId id="272" r:id="rId10"/>
    <p:sldId id="271" r:id="rId11"/>
  </p:sldIdLst>
  <p:sldSz cx="14630400" cy="8229600"/>
  <p:notesSz cx="9305925" cy="7019925"/>
  <p:defaultTextStyle>
    <a:defPPr>
      <a:defRPr lang="en-US"/>
    </a:defPPr>
    <a:lvl1pPr marL="0" algn="l" defTabSz="1306155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1pPr>
    <a:lvl2pPr marL="653077" algn="l" defTabSz="1306155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2pPr>
    <a:lvl3pPr marL="1306155" algn="l" defTabSz="1306155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3pPr>
    <a:lvl4pPr marL="1959233" algn="l" defTabSz="1306155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4pPr>
    <a:lvl5pPr marL="2612311" algn="l" defTabSz="1306155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5pPr>
    <a:lvl6pPr marL="3265388" algn="l" defTabSz="1306155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6pPr>
    <a:lvl7pPr marL="3918465" algn="l" defTabSz="1306155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7pPr>
    <a:lvl8pPr marL="4571543" algn="l" defTabSz="1306155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8pPr>
    <a:lvl9pPr marL="5224620" algn="l" defTabSz="1306155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FFFFCC"/>
    <a:srgbClr val="BD827D"/>
    <a:srgbClr val="5B2C2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4" d="100"/>
          <a:sy n="54" d="100"/>
        </p:scale>
        <p:origin x="-816" y="-84"/>
      </p:cViewPr>
      <p:guideLst>
        <p:guide orient="horz" pos="2592"/>
        <p:guide pos="460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2556515"/>
            <a:ext cx="12435840" cy="176403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94560" y="4663440"/>
            <a:ext cx="10241280" cy="210312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531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3062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593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6124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655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9186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5717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2248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5DA49-0CF0-4F18-A1E6-39566B713A65}" type="datetimeFigureOut">
              <a:rPr lang="en-US" smtClean="0"/>
              <a:t>12/2/2018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B15C2-AF6C-47E9-81BD-6F3D9A933A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1401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5DA49-0CF0-4F18-A1E6-39566B713A65}" type="datetimeFigureOut">
              <a:rPr lang="en-US" smtClean="0"/>
              <a:t>12/2/2018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B15C2-AF6C-47E9-81BD-6F3D9A933A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77033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607040" y="329569"/>
            <a:ext cx="3291840" cy="702183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1520" y="329569"/>
            <a:ext cx="9631680" cy="702183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5DA49-0CF0-4F18-A1E6-39566B713A65}" type="datetimeFigureOut">
              <a:rPr lang="en-US" smtClean="0"/>
              <a:t>12/2/2018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B15C2-AF6C-47E9-81BD-6F3D9A933A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77886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5DA49-0CF0-4F18-A1E6-39566B713A65}" type="datetimeFigureOut">
              <a:rPr lang="en-US" smtClean="0"/>
              <a:t>12/2/2018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B15C2-AF6C-47E9-81BD-6F3D9A933A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45932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5701" y="5288282"/>
            <a:ext cx="12435840" cy="1634490"/>
          </a:xfrm>
        </p:spPr>
        <p:txBody>
          <a:bodyPr anchor="t"/>
          <a:lstStyle>
            <a:lvl1pPr algn="l">
              <a:defRPr sz="57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5701" y="3488060"/>
            <a:ext cx="12435840" cy="1800224"/>
          </a:xfrm>
        </p:spPr>
        <p:txBody>
          <a:bodyPr anchor="b"/>
          <a:lstStyle>
            <a:lvl1pPr marL="0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1pPr>
            <a:lvl2pPr marL="653110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2pPr>
            <a:lvl3pPr marL="130622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3pPr>
            <a:lvl4pPr marL="195933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61244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6555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91866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57177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22488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5DA49-0CF0-4F18-A1E6-39566B713A65}" type="datetimeFigureOut">
              <a:rPr lang="en-US" smtClean="0"/>
              <a:t>12/2/2018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B15C2-AF6C-47E9-81BD-6F3D9A933A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58009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1520" y="1920242"/>
            <a:ext cx="6461760" cy="5431156"/>
          </a:xfr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37120" y="1920242"/>
            <a:ext cx="6461760" cy="5431156"/>
          </a:xfr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5DA49-0CF0-4F18-A1E6-39566B713A65}" type="datetimeFigureOut">
              <a:rPr lang="en-US" smtClean="0"/>
              <a:t>12/2/2018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B15C2-AF6C-47E9-81BD-6F3D9A933A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84125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2" y="1842136"/>
            <a:ext cx="6464301" cy="767716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53110" indent="0">
              <a:buNone/>
              <a:defRPr sz="2900" b="1"/>
            </a:lvl2pPr>
            <a:lvl3pPr marL="1306220" indent="0">
              <a:buNone/>
              <a:defRPr sz="2600" b="1"/>
            </a:lvl3pPr>
            <a:lvl4pPr marL="1959331" indent="0">
              <a:buNone/>
              <a:defRPr sz="2300" b="1"/>
            </a:lvl4pPr>
            <a:lvl5pPr marL="2612441" indent="0">
              <a:buNone/>
              <a:defRPr sz="2300" b="1"/>
            </a:lvl5pPr>
            <a:lvl6pPr marL="3265551" indent="0">
              <a:buNone/>
              <a:defRPr sz="2300" b="1"/>
            </a:lvl6pPr>
            <a:lvl7pPr marL="3918661" indent="0">
              <a:buNone/>
              <a:defRPr sz="2300" b="1"/>
            </a:lvl7pPr>
            <a:lvl8pPr marL="4571771" indent="0">
              <a:buNone/>
              <a:defRPr sz="2300" b="1"/>
            </a:lvl8pPr>
            <a:lvl9pPr marL="5224882" indent="0">
              <a:buNone/>
              <a:defRPr sz="2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1522" y="2609850"/>
            <a:ext cx="6464301" cy="4741546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432049" y="1842136"/>
            <a:ext cx="6466840" cy="767716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53110" indent="0">
              <a:buNone/>
              <a:defRPr sz="2900" b="1"/>
            </a:lvl2pPr>
            <a:lvl3pPr marL="1306220" indent="0">
              <a:buNone/>
              <a:defRPr sz="2600" b="1"/>
            </a:lvl3pPr>
            <a:lvl4pPr marL="1959331" indent="0">
              <a:buNone/>
              <a:defRPr sz="2300" b="1"/>
            </a:lvl4pPr>
            <a:lvl5pPr marL="2612441" indent="0">
              <a:buNone/>
              <a:defRPr sz="2300" b="1"/>
            </a:lvl5pPr>
            <a:lvl6pPr marL="3265551" indent="0">
              <a:buNone/>
              <a:defRPr sz="2300" b="1"/>
            </a:lvl6pPr>
            <a:lvl7pPr marL="3918661" indent="0">
              <a:buNone/>
              <a:defRPr sz="2300" b="1"/>
            </a:lvl7pPr>
            <a:lvl8pPr marL="4571771" indent="0">
              <a:buNone/>
              <a:defRPr sz="2300" b="1"/>
            </a:lvl8pPr>
            <a:lvl9pPr marL="5224882" indent="0">
              <a:buNone/>
              <a:defRPr sz="2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432049" y="2609850"/>
            <a:ext cx="6466840" cy="4741546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5DA49-0CF0-4F18-A1E6-39566B713A65}" type="datetimeFigureOut">
              <a:rPr lang="en-US" smtClean="0"/>
              <a:t>12/2/2018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B15C2-AF6C-47E9-81BD-6F3D9A933A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24859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5DA49-0CF0-4F18-A1E6-39566B713A65}" type="datetimeFigureOut">
              <a:rPr lang="en-US" smtClean="0"/>
              <a:t>12/2/2018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B15C2-AF6C-47E9-81BD-6F3D9A933A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24826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5DA49-0CF0-4F18-A1E6-39566B713A65}" type="datetimeFigureOut">
              <a:rPr lang="en-US" smtClean="0"/>
              <a:t>12/2/2018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B15C2-AF6C-47E9-81BD-6F3D9A933A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77303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1529" y="327660"/>
            <a:ext cx="4813301" cy="1394461"/>
          </a:xfrm>
        </p:spPr>
        <p:txBody>
          <a:bodyPr anchor="b"/>
          <a:lstStyle>
            <a:lvl1pPr algn="l">
              <a:defRPr sz="29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20087" y="327665"/>
            <a:ext cx="8178802" cy="7023736"/>
          </a:xfrm>
        </p:spPr>
        <p:txBody>
          <a:bodyPr/>
          <a:lstStyle>
            <a:lvl1pPr>
              <a:defRPr sz="4600"/>
            </a:lvl1pPr>
            <a:lvl2pPr>
              <a:defRPr sz="4000"/>
            </a:lvl2pPr>
            <a:lvl3pPr>
              <a:defRPr sz="34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1529" y="1722124"/>
            <a:ext cx="4813301" cy="5629276"/>
          </a:xfrm>
        </p:spPr>
        <p:txBody>
          <a:bodyPr/>
          <a:lstStyle>
            <a:lvl1pPr marL="0" indent="0">
              <a:buNone/>
              <a:defRPr sz="2000"/>
            </a:lvl1pPr>
            <a:lvl2pPr marL="653110" indent="0">
              <a:buNone/>
              <a:defRPr sz="1700"/>
            </a:lvl2pPr>
            <a:lvl3pPr marL="1306220" indent="0">
              <a:buNone/>
              <a:defRPr sz="1400"/>
            </a:lvl3pPr>
            <a:lvl4pPr marL="1959331" indent="0">
              <a:buNone/>
              <a:defRPr sz="1300"/>
            </a:lvl4pPr>
            <a:lvl5pPr marL="2612441" indent="0">
              <a:buNone/>
              <a:defRPr sz="1300"/>
            </a:lvl5pPr>
            <a:lvl6pPr marL="3265551" indent="0">
              <a:buNone/>
              <a:defRPr sz="1300"/>
            </a:lvl6pPr>
            <a:lvl7pPr marL="3918661" indent="0">
              <a:buNone/>
              <a:defRPr sz="1300"/>
            </a:lvl7pPr>
            <a:lvl8pPr marL="4571771" indent="0">
              <a:buNone/>
              <a:defRPr sz="1300"/>
            </a:lvl8pPr>
            <a:lvl9pPr marL="5224882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5DA49-0CF0-4F18-A1E6-39566B713A65}" type="datetimeFigureOut">
              <a:rPr lang="en-US" smtClean="0"/>
              <a:t>12/2/2018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B15C2-AF6C-47E9-81BD-6F3D9A933A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809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67661" y="5760722"/>
            <a:ext cx="8778240" cy="680087"/>
          </a:xfrm>
        </p:spPr>
        <p:txBody>
          <a:bodyPr anchor="b"/>
          <a:lstStyle>
            <a:lvl1pPr algn="l">
              <a:defRPr sz="29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67661" y="735330"/>
            <a:ext cx="8778240" cy="4937760"/>
          </a:xfrm>
        </p:spPr>
        <p:txBody>
          <a:bodyPr/>
          <a:lstStyle>
            <a:lvl1pPr marL="0" indent="0">
              <a:buNone/>
              <a:defRPr sz="4600"/>
            </a:lvl1pPr>
            <a:lvl2pPr marL="653110" indent="0">
              <a:buNone/>
              <a:defRPr sz="4000"/>
            </a:lvl2pPr>
            <a:lvl3pPr marL="1306220" indent="0">
              <a:buNone/>
              <a:defRPr sz="3400"/>
            </a:lvl3pPr>
            <a:lvl4pPr marL="1959331" indent="0">
              <a:buNone/>
              <a:defRPr sz="2900"/>
            </a:lvl4pPr>
            <a:lvl5pPr marL="2612441" indent="0">
              <a:buNone/>
              <a:defRPr sz="2900"/>
            </a:lvl5pPr>
            <a:lvl6pPr marL="3265551" indent="0">
              <a:buNone/>
              <a:defRPr sz="2900"/>
            </a:lvl6pPr>
            <a:lvl7pPr marL="3918661" indent="0">
              <a:buNone/>
              <a:defRPr sz="2900"/>
            </a:lvl7pPr>
            <a:lvl8pPr marL="4571771" indent="0">
              <a:buNone/>
              <a:defRPr sz="2900"/>
            </a:lvl8pPr>
            <a:lvl9pPr marL="5224882" indent="0">
              <a:buNone/>
              <a:defRPr sz="29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867661" y="6440810"/>
            <a:ext cx="8778240" cy="965836"/>
          </a:xfrm>
        </p:spPr>
        <p:txBody>
          <a:bodyPr/>
          <a:lstStyle>
            <a:lvl1pPr marL="0" indent="0">
              <a:buNone/>
              <a:defRPr sz="2000"/>
            </a:lvl1pPr>
            <a:lvl2pPr marL="653110" indent="0">
              <a:buNone/>
              <a:defRPr sz="1700"/>
            </a:lvl2pPr>
            <a:lvl3pPr marL="1306220" indent="0">
              <a:buNone/>
              <a:defRPr sz="1400"/>
            </a:lvl3pPr>
            <a:lvl4pPr marL="1959331" indent="0">
              <a:buNone/>
              <a:defRPr sz="1300"/>
            </a:lvl4pPr>
            <a:lvl5pPr marL="2612441" indent="0">
              <a:buNone/>
              <a:defRPr sz="1300"/>
            </a:lvl5pPr>
            <a:lvl6pPr marL="3265551" indent="0">
              <a:buNone/>
              <a:defRPr sz="1300"/>
            </a:lvl6pPr>
            <a:lvl7pPr marL="3918661" indent="0">
              <a:buNone/>
              <a:defRPr sz="1300"/>
            </a:lvl7pPr>
            <a:lvl8pPr marL="4571771" indent="0">
              <a:buNone/>
              <a:defRPr sz="1300"/>
            </a:lvl8pPr>
            <a:lvl9pPr marL="5224882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5DA49-0CF0-4F18-A1E6-39566B713A65}" type="datetimeFigureOut">
              <a:rPr lang="en-US" smtClean="0"/>
              <a:t>12/2/2018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B15C2-AF6C-47E9-81BD-6F3D9A933A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71862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6660">
              <a:srgbClr val="FFC000"/>
            </a:gs>
            <a:gs pos="57075">
              <a:srgbClr val="FF4100"/>
            </a:gs>
            <a:gs pos="92920">
              <a:srgbClr val="5B2C23"/>
            </a:gs>
            <a:gs pos="0">
              <a:srgbClr val="FFFF00"/>
            </a:gs>
            <a:gs pos="45000">
              <a:srgbClr val="FF7A00"/>
            </a:gs>
            <a:gs pos="70000">
              <a:srgbClr val="FF0300"/>
            </a:gs>
            <a:gs pos="100000">
              <a:srgbClr val="4D0808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1520" y="329567"/>
            <a:ext cx="13167360" cy="1371600"/>
          </a:xfrm>
          <a:prstGeom prst="rect">
            <a:avLst/>
          </a:prstGeom>
        </p:spPr>
        <p:txBody>
          <a:bodyPr vert="horz" lIns="130622" tIns="65311" rIns="130622" bIns="65311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1920242"/>
            <a:ext cx="13167360" cy="5431156"/>
          </a:xfrm>
          <a:prstGeom prst="rect">
            <a:avLst/>
          </a:prstGeom>
        </p:spPr>
        <p:txBody>
          <a:bodyPr vert="horz" lIns="130622" tIns="65311" rIns="130622" bIns="6531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1520" y="7627623"/>
            <a:ext cx="3413760" cy="438150"/>
          </a:xfrm>
          <a:prstGeom prst="rect">
            <a:avLst/>
          </a:prstGeom>
        </p:spPr>
        <p:txBody>
          <a:bodyPr vert="horz" lIns="130622" tIns="65311" rIns="130622" bIns="65311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E5DA49-0CF0-4F18-A1E6-39566B713A65}" type="datetimeFigureOut">
              <a:rPr lang="en-US" smtClean="0"/>
              <a:t>12/2/2018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998720" y="7627623"/>
            <a:ext cx="4632960" cy="438150"/>
          </a:xfrm>
          <a:prstGeom prst="rect">
            <a:avLst/>
          </a:prstGeom>
        </p:spPr>
        <p:txBody>
          <a:bodyPr vert="horz" lIns="130622" tIns="65311" rIns="130622" bIns="65311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85120" y="7627623"/>
            <a:ext cx="3413760" cy="438150"/>
          </a:xfrm>
          <a:prstGeom prst="rect">
            <a:avLst/>
          </a:prstGeom>
        </p:spPr>
        <p:txBody>
          <a:bodyPr vert="horz" lIns="130622" tIns="65311" rIns="130622" bIns="65311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DB15C2-AF6C-47E9-81BD-6F3D9A933A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8092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306220" rtl="0" eaLnBrk="1" latinLnBrk="0" hangingPunct="1">
        <a:spcBef>
          <a:spcPct val="0"/>
        </a:spcBef>
        <a:buNone/>
        <a:defRPr sz="6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9833" indent="-489833" algn="l" defTabSz="1306220" rtl="0" eaLnBrk="1" latinLnBrk="0" hangingPunct="1">
        <a:spcBef>
          <a:spcPct val="20000"/>
        </a:spcBef>
        <a:buFont typeface="Arial" panose="020B0604020202020204" pitchFamily="34" charset="0"/>
        <a:buChar char="•"/>
        <a:defRPr sz="4600" kern="1200">
          <a:solidFill>
            <a:schemeClr val="tx1"/>
          </a:solidFill>
          <a:latin typeface="+mn-lt"/>
          <a:ea typeface="+mn-ea"/>
          <a:cs typeface="+mn-cs"/>
        </a:defRPr>
      </a:lvl1pPr>
      <a:lvl2pPr marL="1061304" indent="-408194" algn="l" defTabSz="1306220" rtl="0" eaLnBrk="1" latinLnBrk="0" hangingPunct="1">
        <a:spcBef>
          <a:spcPct val="20000"/>
        </a:spcBef>
        <a:buFont typeface="Arial" panose="020B0604020202020204" pitchFamily="34" charset="0"/>
        <a:buChar char="–"/>
        <a:defRPr sz="4000" kern="1200">
          <a:solidFill>
            <a:schemeClr val="tx1"/>
          </a:solidFill>
          <a:latin typeface="+mn-lt"/>
          <a:ea typeface="+mn-ea"/>
          <a:cs typeface="+mn-cs"/>
        </a:defRPr>
      </a:lvl2pPr>
      <a:lvl3pPr marL="1632776" indent="-326555" algn="l" defTabSz="1306220" rtl="0" eaLnBrk="1" latinLnBrk="0" hangingPunct="1">
        <a:spcBef>
          <a:spcPct val="20000"/>
        </a:spcBef>
        <a:buFont typeface="Arial" panose="020B0604020202020204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85886" indent="-326555" algn="l" defTabSz="1306220" rtl="0" eaLnBrk="1" latinLnBrk="0" hangingPunct="1">
        <a:spcBef>
          <a:spcPct val="20000"/>
        </a:spcBef>
        <a:buFont typeface="Arial" panose="020B0604020202020204" pitchFamily="34" charset="0"/>
        <a:buChar char="–"/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38996" indent="-326555" algn="l" defTabSz="1306220" rtl="0" eaLnBrk="1" latinLnBrk="0" hangingPunct="1">
        <a:spcBef>
          <a:spcPct val="20000"/>
        </a:spcBef>
        <a:buFont typeface="Arial" panose="020B0604020202020204" pitchFamily="34" charset="0"/>
        <a:buChar char="»"/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592106" indent="-326555" algn="l" defTabSz="1306220" rtl="0" eaLnBrk="1" latinLnBrk="0" hangingPunct="1">
        <a:spcBef>
          <a:spcPct val="20000"/>
        </a:spcBef>
        <a:buFont typeface="Arial" panose="020B0604020202020204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245216" indent="-326555" algn="l" defTabSz="1306220" rtl="0" eaLnBrk="1" latinLnBrk="0" hangingPunct="1">
        <a:spcBef>
          <a:spcPct val="20000"/>
        </a:spcBef>
        <a:buFont typeface="Arial" panose="020B0604020202020204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4898327" indent="-326555" algn="l" defTabSz="1306220" rtl="0" eaLnBrk="1" latinLnBrk="0" hangingPunct="1">
        <a:spcBef>
          <a:spcPct val="20000"/>
        </a:spcBef>
        <a:buFont typeface="Arial" panose="020B0604020202020204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551437" indent="-326555" algn="l" defTabSz="1306220" rtl="0" eaLnBrk="1" latinLnBrk="0" hangingPunct="1">
        <a:spcBef>
          <a:spcPct val="20000"/>
        </a:spcBef>
        <a:buFont typeface="Arial" panose="020B0604020202020204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53110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06220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95933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1244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26555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91866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77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224882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hyperlink" Target="https://spartansdbc.org/" TargetMode="External"/><Relationship Id="rId7" Type="http://schemas.openxmlformats.org/officeDocument/2006/relationships/image" Target="../media/image7.png"/><Relationship Id="rId2" Type="http://schemas.openxmlformats.org/officeDocument/2006/relationships/hyperlink" Target="https://umassdrumline.org/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hyperlink" Target="https://www.wgi.org/percussion/" TargetMode="External"/><Relationship Id="rId4" Type="http://schemas.openxmlformats.org/officeDocument/2006/relationships/hyperlink" Target="https://www.dci.org/" TargetMode="External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hyperlink" Target="http://vicfirth.com/marching-percussion-101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www.youtube.com/watch?v=Ag4_U-HOcQQ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google.com/search?q=traditional+grip&amp;source=lnms&amp;tbm=isch&amp;sa=X&amp;ved=0ahUKEwjt-7nt6ajdAhVGTd8KHR_OA6EQ_AUICygC&amp;biw=1366&amp;bih=662#imgrc=sPQwTsl6vqn2aM: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vicfirth.com/wp-content/uploads/2014/09/MP101_Exercise_Packet.pdf" TargetMode="External"/><Relationship Id="rId2" Type="http://schemas.openxmlformats.org/officeDocument/2006/relationships/hyperlink" Target="http://vicfirth.com/marching-percussion-101-technique-exercises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google.com/maps/place/South+Shore+Music+/+DiCenso's+Drum+Shop/@42.219753,-70.968663,15z/data=!4m5!3m4!1s0x0:0x18c06d53ab3aa62a!8m2!3d42.219753!4d-70.968663" TargetMode="External"/><Relationship Id="rId5" Type="http://schemas.openxmlformats.org/officeDocument/2006/relationships/hyperlink" Target="https://www.southshoremusic.com/" TargetMode="External"/><Relationship Id="rId4" Type="http://schemas.openxmlformats.org/officeDocument/2006/relationships/hyperlink" Target="http://eumlab.com/pro-metronome/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rnlN-rWiAbg" TargetMode="External"/><Relationship Id="rId2" Type="http://schemas.openxmlformats.org/officeDocument/2006/relationships/hyperlink" Target="https://youtu.be/Wmr5RbNk79U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I3pSy7Vt1wE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umassdrumline.org/2016/04/07/hot-hot-hot-micca/" TargetMode="External"/><Relationship Id="rId2" Type="http://schemas.openxmlformats.org/officeDocument/2006/relationships/hyperlink" Target="https://umassdrumline.org/2016/04/07/flam-thing-micca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freedrumlinemusic.com/Thunderbolt.pdf" TargetMode="External"/><Relationship Id="rId4" Type="http://schemas.openxmlformats.org/officeDocument/2006/relationships/hyperlink" Target="https://www.youtube.com/watch?v=Yfvv6OGn2Bw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vicfirth.com/sequential-studies-for-4-mallet-marimba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50000"/>
            <a:alpha val="92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731520" y="274320"/>
            <a:ext cx="13167360" cy="1371600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FFC000"/>
                </a:solidFill>
              </a:rPr>
              <a:t>Weymouth Wildcats Drum Line</a:t>
            </a:r>
            <a:br>
              <a:rPr lang="en-US" b="1" dirty="0">
                <a:solidFill>
                  <a:srgbClr val="FFC000"/>
                </a:solidFill>
              </a:rPr>
            </a:br>
            <a:endParaRPr lang="en-US" b="1" dirty="0">
              <a:solidFill>
                <a:srgbClr val="FFC000"/>
              </a:solidFill>
            </a:endParaRPr>
          </a:p>
        </p:txBody>
      </p:sp>
      <p:pic>
        <p:nvPicPr>
          <p:cNvPr id="2" name="Content Placeholder 1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1899" y="1828801"/>
            <a:ext cx="6544682" cy="4328147"/>
          </a:xfrm>
        </p:spPr>
      </p:pic>
      <p:sp>
        <p:nvSpPr>
          <p:cNvPr id="11" name="TextBox 10"/>
          <p:cNvSpPr txBox="1"/>
          <p:nvPr/>
        </p:nvSpPr>
        <p:spPr>
          <a:xfrm>
            <a:off x="2895600" y="6233620"/>
            <a:ext cx="9067800" cy="1701552"/>
          </a:xfrm>
          <a:prstGeom prst="rect">
            <a:avLst/>
          </a:prstGeom>
          <a:solidFill>
            <a:srgbClr val="FFC000"/>
          </a:solidFill>
        </p:spPr>
        <p:txBody>
          <a:bodyPr wrap="square" lIns="130615" tIns="65308" rIns="130615" bIns="65308" rtlCol="0">
            <a:spAutoFit/>
          </a:bodyPr>
          <a:lstStyle/>
          <a:p>
            <a:pPr algn="ctr"/>
            <a:r>
              <a:rPr lang="en-US" sz="5100" b="1" dirty="0"/>
              <a:t>Interested?</a:t>
            </a:r>
          </a:p>
          <a:p>
            <a:pPr algn="ctr"/>
            <a:r>
              <a:rPr lang="en-US" sz="5100" b="1" dirty="0"/>
              <a:t>Sign Up To Learn More</a:t>
            </a: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6746452"/>
            <a:ext cx="1584960" cy="118872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57760" y="6746452"/>
            <a:ext cx="1584960" cy="1188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5393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50000"/>
            <a:alpha val="92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731520" y="274320"/>
            <a:ext cx="13167360" cy="1371600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FFC000"/>
                </a:solidFill>
              </a:rPr>
              <a:t>Weymouth Wildcats Drum Line</a:t>
            </a:r>
            <a:br>
              <a:rPr lang="en-US" b="1" dirty="0">
                <a:solidFill>
                  <a:srgbClr val="FFC000"/>
                </a:solidFill>
              </a:rPr>
            </a:br>
            <a:endParaRPr lang="en-US" b="1" dirty="0">
              <a:solidFill>
                <a:srgbClr val="FFC0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en-US" dirty="0" smtClean="0">
              <a:solidFill>
                <a:schemeClr val="bg1">
                  <a:lumMod val="20000"/>
                  <a:lumOff val="80000"/>
                </a:schemeClr>
              </a:solidFill>
            </a:endParaRPr>
          </a:p>
          <a:p>
            <a:r>
              <a:rPr lang="en-US" dirty="0" smtClean="0">
                <a:solidFill>
                  <a:srgbClr val="FFFFFF"/>
                </a:solidFill>
              </a:rPr>
              <a:t>More links to Cool Sites</a:t>
            </a:r>
          </a:p>
          <a:p>
            <a:pPr lvl="1"/>
            <a:r>
              <a:rPr lang="en-US" dirty="0" smtClean="0">
                <a:solidFill>
                  <a:schemeClr val="bg1">
                    <a:lumMod val="20000"/>
                    <a:lumOff val="80000"/>
                  </a:schemeClr>
                </a:solidFill>
                <a:hlinkClick r:id="rId2"/>
              </a:rPr>
              <a:t>Umass Drumline</a:t>
            </a:r>
            <a:r>
              <a:rPr lang="en-US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  </a:t>
            </a:r>
          </a:p>
          <a:p>
            <a:pPr lvl="1"/>
            <a:r>
              <a:rPr lang="en-US" dirty="0" smtClean="0">
                <a:solidFill>
                  <a:schemeClr val="bg1">
                    <a:lumMod val="20000"/>
                    <a:lumOff val="80000"/>
                  </a:schemeClr>
                </a:solidFill>
                <a:hlinkClick r:id="rId3"/>
              </a:rPr>
              <a:t>Spartans Drum and Bugle Corps</a:t>
            </a:r>
            <a:r>
              <a:rPr lang="en-US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  </a:t>
            </a:r>
          </a:p>
          <a:p>
            <a:pPr lvl="1"/>
            <a:r>
              <a:rPr lang="en-US" dirty="0" smtClean="0">
                <a:solidFill>
                  <a:schemeClr val="bg1">
                    <a:lumMod val="20000"/>
                    <a:lumOff val="80000"/>
                  </a:schemeClr>
                </a:solidFill>
                <a:hlinkClick r:id="rId4"/>
              </a:rPr>
              <a:t>DCI</a:t>
            </a:r>
            <a:r>
              <a:rPr lang="en-US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  </a:t>
            </a:r>
          </a:p>
          <a:p>
            <a:pPr lvl="1"/>
            <a:endParaRPr lang="en-US" dirty="0" smtClean="0">
              <a:solidFill>
                <a:schemeClr val="bg1">
                  <a:lumMod val="20000"/>
                  <a:lumOff val="80000"/>
                </a:schemeClr>
              </a:solidFill>
              <a:hlinkClick r:id="rId5"/>
            </a:endParaRPr>
          </a:p>
          <a:p>
            <a:pPr marL="653110" lvl="1" indent="0">
              <a:buNone/>
            </a:pPr>
            <a:endParaRPr lang="en-US" dirty="0">
              <a:solidFill>
                <a:schemeClr val="bg1">
                  <a:lumMod val="20000"/>
                  <a:lumOff val="80000"/>
                </a:schemeClr>
              </a:solidFill>
              <a:hlinkClick r:id="rId5"/>
            </a:endParaRPr>
          </a:p>
          <a:p>
            <a:pPr lvl="1"/>
            <a:r>
              <a:rPr lang="en-US" dirty="0" smtClean="0">
                <a:solidFill>
                  <a:schemeClr val="bg1">
                    <a:lumMod val="20000"/>
                    <a:lumOff val="80000"/>
                  </a:schemeClr>
                </a:solidFill>
                <a:hlinkClick r:id="rId5"/>
              </a:rPr>
              <a:t>WGI</a:t>
            </a:r>
            <a:r>
              <a:rPr lang="en-US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  </a:t>
            </a:r>
          </a:p>
          <a:p>
            <a:pPr marL="653110" lvl="1" indent="0">
              <a:buNone/>
            </a:pPr>
            <a:endParaRPr lang="en-US" dirty="0" smtClean="0">
              <a:solidFill>
                <a:schemeClr val="bg1">
                  <a:lumMod val="20000"/>
                  <a:lumOff val="80000"/>
                </a:schemeClr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bg1">
                  <a:lumMod val="20000"/>
                  <a:lumOff val="80000"/>
                </a:schemeClr>
              </a:solidFill>
            </a:endParaRPr>
          </a:p>
          <a:p>
            <a:pPr marL="653110" lvl="1" indent="0">
              <a:buNone/>
            </a:pPr>
            <a:endParaRPr lang="en-US" dirty="0">
              <a:solidFill>
                <a:schemeClr val="bg1">
                  <a:lumMod val="20000"/>
                  <a:lumOff val="80000"/>
                </a:schemeClr>
              </a:solidFill>
            </a:endParaRPr>
          </a:p>
        </p:txBody>
      </p:sp>
      <p:pic>
        <p:nvPicPr>
          <p:cNvPr id="3" name="Picture 2">
            <a:hlinkClick r:id="rId2"/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5601" y="3424678"/>
            <a:ext cx="2031746" cy="411428"/>
          </a:xfrm>
          <a:prstGeom prst="rect">
            <a:avLst/>
          </a:prstGeom>
        </p:spPr>
      </p:pic>
      <p:pic>
        <p:nvPicPr>
          <p:cNvPr id="5" name="Picture 4">
            <a:hlinkClick r:id="rId3"/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53600" y="3948356"/>
            <a:ext cx="3779520" cy="692818"/>
          </a:xfrm>
          <a:prstGeom prst="rect">
            <a:avLst/>
          </a:prstGeom>
        </p:spPr>
      </p:pic>
      <p:pic>
        <p:nvPicPr>
          <p:cNvPr id="7" name="Picture 6">
            <a:hlinkClick r:id="rId4"/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1440" y="4846321"/>
            <a:ext cx="1463040" cy="1405890"/>
          </a:xfrm>
          <a:prstGeom prst="rect">
            <a:avLst/>
          </a:prstGeom>
        </p:spPr>
      </p:pic>
      <p:pic>
        <p:nvPicPr>
          <p:cNvPr id="8" name="Picture 7">
            <a:hlinkClick r:id="rId5"/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1440" y="6583680"/>
            <a:ext cx="2133600" cy="8427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5807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50000"/>
            <a:alpha val="92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731520" y="274320"/>
            <a:ext cx="13167360" cy="1371600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FFC000"/>
                </a:solidFill>
              </a:rPr>
              <a:t>Weymouth Wildcats Drum Line</a:t>
            </a:r>
            <a:br>
              <a:rPr lang="en-US" b="1" dirty="0">
                <a:solidFill>
                  <a:srgbClr val="FFC000"/>
                </a:solidFill>
              </a:rPr>
            </a:br>
            <a:endParaRPr lang="en-US" b="1" dirty="0">
              <a:solidFill>
                <a:srgbClr val="FFC000"/>
              </a:solidFill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34335871"/>
              </p:ext>
            </p:extLst>
          </p:nvPr>
        </p:nvGraphicFramePr>
        <p:xfrm>
          <a:off x="975360" y="1828800"/>
          <a:ext cx="12435840" cy="603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45280"/>
                <a:gridCol w="2072640"/>
                <a:gridCol w="6217920"/>
              </a:tblGrid>
              <a:tr h="694944"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Name</a:t>
                      </a:r>
                      <a:endParaRPr lang="en-US" sz="2200" dirty="0"/>
                    </a:p>
                  </a:txBody>
                  <a:tcPr marL="146304" marR="146304" marT="54864" marB="54864"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Grade</a:t>
                      </a:r>
                      <a:endParaRPr lang="en-US" sz="2200" dirty="0"/>
                    </a:p>
                  </a:txBody>
                  <a:tcPr marL="146304" marR="146304" marT="54864" marB="54864"/>
                </a:tc>
                <a:tc>
                  <a:txBody>
                    <a:bodyPr/>
                    <a:lstStyle/>
                    <a:p>
                      <a:r>
                        <a:rPr lang="en-US" sz="1900" dirty="0" smtClean="0">
                          <a:solidFill>
                            <a:schemeClr val="bg1"/>
                          </a:solidFill>
                        </a:rPr>
                        <a:t>Instrument/Experience  (Snare, Bass,</a:t>
                      </a:r>
                      <a:r>
                        <a:rPr lang="en-US" sz="1900" baseline="0" dirty="0" smtClean="0">
                          <a:solidFill>
                            <a:schemeClr val="bg1"/>
                          </a:solidFill>
                        </a:rPr>
                        <a:t> Quads, </a:t>
                      </a:r>
                      <a:r>
                        <a:rPr lang="en-US" sz="1900" dirty="0" smtClean="0">
                          <a:solidFill>
                            <a:schemeClr val="bg1"/>
                          </a:solidFill>
                        </a:rPr>
                        <a:t>Mallets,</a:t>
                      </a:r>
                      <a:r>
                        <a:rPr lang="en-US" sz="1900" baseline="0" dirty="0" smtClean="0">
                          <a:solidFill>
                            <a:schemeClr val="bg1"/>
                          </a:solidFill>
                        </a:rPr>
                        <a:t> Cymbals)</a:t>
                      </a:r>
                      <a:endParaRPr lang="en-US" sz="1900" dirty="0">
                        <a:solidFill>
                          <a:schemeClr val="bg1"/>
                        </a:solidFill>
                      </a:endParaRPr>
                    </a:p>
                  </a:txBody>
                  <a:tcPr marL="146304" marR="146304" marT="54864" marB="54864"/>
                </a:tc>
              </a:tr>
              <a:tr h="438912">
                <a:tc>
                  <a:txBody>
                    <a:bodyPr/>
                    <a:lstStyle/>
                    <a:p>
                      <a:endParaRPr lang="en-US" sz="2200" dirty="0"/>
                    </a:p>
                  </a:txBody>
                  <a:tcPr marL="146304" marR="146304" marT="54864" marB="54864"/>
                </a:tc>
                <a:tc>
                  <a:txBody>
                    <a:bodyPr/>
                    <a:lstStyle/>
                    <a:p>
                      <a:endParaRPr lang="en-US" sz="2200" dirty="0"/>
                    </a:p>
                  </a:txBody>
                  <a:tcPr marL="146304" marR="146304" marT="54864" marB="54864"/>
                </a:tc>
                <a:tc>
                  <a:txBody>
                    <a:bodyPr/>
                    <a:lstStyle/>
                    <a:p>
                      <a:endParaRPr lang="en-US" sz="2200" dirty="0"/>
                    </a:p>
                  </a:txBody>
                  <a:tcPr marL="146304" marR="146304" marT="54864" marB="54864"/>
                </a:tc>
              </a:tr>
              <a:tr h="438912">
                <a:tc>
                  <a:txBody>
                    <a:bodyPr/>
                    <a:lstStyle/>
                    <a:p>
                      <a:endParaRPr lang="en-US" sz="2200" dirty="0"/>
                    </a:p>
                  </a:txBody>
                  <a:tcPr marL="146304" marR="146304" marT="54864" marB="54864"/>
                </a:tc>
                <a:tc>
                  <a:txBody>
                    <a:bodyPr/>
                    <a:lstStyle/>
                    <a:p>
                      <a:endParaRPr lang="en-US" sz="2200" dirty="0"/>
                    </a:p>
                  </a:txBody>
                  <a:tcPr marL="146304" marR="146304" marT="54864" marB="54864"/>
                </a:tc>
                <a:tc>
                  <a:txBody>
                    <a:bodyPr/>
                    <a:lstStyle/>
                    <a:p>
                      <a:endParaRPr lang="en-US" sz="2200"/>
                    </a:p>
                  </a:txBody>
                  <a:tcPr marL="146304" marR="146304" marT="54864" marB="54864"/>
                </a:tc>
              </a:tr>
              <a:tr h="438912">
                <a:tc>
                  <a:txBody>
                    <a:bodyPr/>
                    <a:lstStyle/>
                    <a:p>
                      <a:endParaRPr lang="en-US" sz="2200" dirty="0"/>
                    </a:p>
                  </a:txBody>
                  <a:tcPr marL="146304" marR="146304" marT="54864" marB="54864"/>
                </a:tc>
                <a:tc>
                  <a:txBody>
                    <a:bodyPr/>
                    <a:lstStyle/>
                    <a:p>
                      <a:endParaRPr lang="en-US" sz="2200"/>
                    </a:p>
                  </a:txBody>
                  <a:tcPr marL="146304" marR="146304" marT="54864" marB="54864"/>
                </a:tc>
                <a:tc>
                  <a:txBody>
                    <a:bodyPr/>
                    <a:lstStyle/>
                    <a:p>
                      <a:endParaRPr lang="en-US" sz="2200"/>
                    </a:p>
                  </a:txBody>
                  <a:tcPr marL="146304" marR="146304" marT="54864" marB="54864"/>
                </a:tc>
              </a:tr>
              <a:tr h="438912">
                <a:tc>
                  <a:txBody>
                    <a:bodyPr/>
                    <a:lstStyle/>
                    <a:p>
                      <a:endParaRPr lang="en-US" sz="2200" dirty="0"/>
                    </a:p>
                  </a:txBody>
                  <a:tcPr marL="146304" marR="146304" marT="54864" marB="54864"/>
                </a:tc>
                <a:tc>
                  <a:txBody>
                    <a:bodyPr/>
                    <a:lstStyle/>
                    <a:p>
                      <a:endParaRPr lang="en-US" sz="2200"/>
                    </a:p>
                  </a:txBody>
                  <a:tcPr marL="146304" marR="146304" marT="54864" marB="54864"/>
                </a:tc>
                <a:tc>
                  <a:txBody>
                    <a:bodyPr/>
                    <a:lstStyle/>
                    <a:p>
                      <a:endParaRPr lang="en-US" sz="2200"/>
                    </a:p>
                  </a:txBody>
                  <a:tcPr marL="146304" marR="146304" marT="54864" marB="54864"/>
                </a:tc>
              </a:tr>
              <a:tr h="438912">
                <a:tc>
                  <a:txBody>
                    <a:bodyPr/>
                    <a:lstStyle/>
                    <a:p>
                      <a:endParaRPr lang="en-US" sz="2200" dirty="0"/>
                    </a:p>
                  </a:txBody>
                  <a:tcPr marL="146304" marR="146304" marT="54864" marB="54864"/>
                </a:tc>
                <a:tc>
                  <a:txBody>
                    <a:bodyPr/>
                    <a:lstStyle/>
                    <a:p>
                      <a:endParaRPr lang="en-US" sz="2200"/>
                    </a:p>
                  </a:txBody>
                  <a:tcPr marL="146304" marR="146304" marT="54864" marB="54864"/>
                </a:tc>
                <a:tc>
                  <a:txBody>
                    <a:bodyPr/>
                    <a:lstStyle/>
                    <a:p>
                      <a:endParaRPr lang="en-US" sz="2200" dirty="0"/>
                    </a:p>
                  </a:txBody>
                  <a:tcPr marL="146304" marR="146304" marT="54864" marB="54864"/>
                </a:tc>
              </a:tr>
              <a:tr h="438912">
                <a:tc>
                  <a:txBody>
                    <a:bodyPr/>
                    <a:lstStyle/>
                    <a:p>
                      <a:endParaRPr lang="en-US" sz="2200" dirty="0"/>
                    </a:p>
                  </a:txBody>
                  <a:tcPr marL="146304" marR="146304" marT="54864" marB="54864"/>
                </a:tc>
                <a:tc>
                  <a:txBody>
                    <a:bodyPr/>
                    <a:lstStyle/>
                    <a:p>
                      <a:endParaRPr lang="en-US" sz="2200" dirty="0"/>
                    </a:p>
                  </a:txBody>
                  <a:tcPr marL="146304" marR="146304" marT="54864" marB="54864"/>
                </a:tc>
                <a:tc>
                  <a:txBody>
                    <a:bodyPr/>
                    <a:lstStyle/>
                    <a:p>
                      <a:endParaRPr lang="en-US" sz="2200"/>
                    </a:p>
                  </a:txBody>
                  <a:tcPr marL="146304" marR="146304" marT="54864" marB="54864"/>
                </a:tc>
              </a:tr>
              <a:tr h="438912">
                <a:tc>
                  <a:txBody>
                    <a:bodyPr/>
                    <a:lstStyle/>
                    <a:p>
                      <a:endParaRPr lang="en-US" sz="2200" dirty="0"/>
                    </a:p>
                  </a:txBody>
                  <a:tcPr marL="146304" marR="146304" marT="54864" marB="54864"/>
                </a:tc>
                <a:tc>
                  <a:txBody>
                    <a:bodyPr/>
                    <a:lstStyle/>
                    <a:p>
                      <a:endParaRPr lang="en-US" sz="2200"/>
                    </a:p>
                  </a:txBody>
                  <a:tcPr marL="146304" marR="146304" marT="54864" marB="54864"/>
                </a:tc>
                <a:tc>
                  <a:txBody>
                    <a:bodyPr/>
                    <a:lstStyle/>
                    <a:p>
                      <a:endParaRPr lang="en-US" sz="2200" dirty="0"/>
                    </a:p>
                  </a:txBody>
                  <a:tcPr marL="146304" marR="146304" marT="54864" marB="54864"/>
                </a:tc>
              </a:tr>
              <a:tr h="438912">
                <a:tc>
                  <a:txBody>
                    <a:bodyPr/>
                    <a:lstStyle/>
                    <a:p>
                      <a:endParaRPr lang="en-US" sz="2200" dirty="0"/>
                    </a:p>
                  </a:txBody>
                  <a:tcPr marL="146304" marR="146304" marT="54864" marB="54864"/>
                </a:tc>
                <a:tc>
                  <a:txBody>
                    <a:bodyPr/>
                    <a:lstStyle/>
                    <a:p>
                      <a:endParaRPr lang="en-US" sz="2200" dirty="0"/>
                    </a:p>
                  </a:txBody>
                  <a:tcPr marL="146304" marR="146304" marT="54864" marB="54864"/>
                </a:tc>
                <a:tc>
                  <a:txBody>
                    <a:bodyPr/>
                    <a:lstStyle/>
                    <a:p>
                      <a:endParaRPr lang="en-US" sz="2200"/>
                    </a:p>
                  </a:txBody>
                  <a:tcPr marL="146304" marR="146304" marT="54864" marB="54864"/>
                </a:tc>
              </a:tr>
              <a:tr h="438912">
                <a:tc>
                  <a:txBody>
                    <a:bodyPr/>
                    <a:lstStyle/>
                    <a:p>
                      <a:endParaRPr lang="en-US" sz="2200" dirty="0"/>
                    </a:p>
                  </a:txBody>
                  <a:tcPr marL="146304" marR="146304" marT="54864" marB="54864"/>
                </a:tc>
                <a:tc>
                  <a:txBody>
                    <a:bodyPr/>
                    <a:lstStyle/>
                    <a:p>
                      <a:endParaRPr lang="en-US" sz="2200" dirty="0"/>
                    </a:p>
                  </a:txBody>
                  <a:tcPr marL="146304" marR="146304" marT="54864" marB="54864"/>
                </a:tc>
                <a:tc>
                  <a:txBody>
                    <a:bodyPr/>
                    <a:lstStyle/>
                    <a:p>
                      <a:endParaRPr lang="en-US" sz="2200" dirty="0"/>
                    </a:p>
                  </a:txBody>
                  <a:tcPr marL="146304" marR="146304" marT="54864" marB="54864"/>
                </a:tc>
              </a:tr>
              <a:tr h="438912">
                <a:tc>
                  <a:txBody>
                    <a:bodyPr/>
                    <a:lstStyle/>
                    <a:p>
                      <a:endParaRPr lang="en-US" sz="2200" dirty="0"/>
                    </a:p>
                  </a:txBody>
                  <a:tcPr marL="146304" marR="146304" marT="54864" marB="54864"/>
                </a:tc>
                <a:tc>
                  <a:txBody>
                    <a:bodyPr/>
                    <a:lstStyle/>
                    <a:p>
                      <a:endParaRPr lang="en-US" sz="2200"/>
                    </a:p>
                  </a:txBody>
                  <a:tcPr marL="146304" marR="146304" marT="54864" marB="54864"/>
                </a:tc>
                <a:tc>
                  <a:txBody>
                    <a:bodyPr/>
                    <a:lstStyle/>
                    <a:p>
                      <a:endParaRPr lang="en-US" sz="2200" dirty="0"/>
                    </a:p>
                  </a:txBody>
                  <a:tcPr marL="146304" marR="146304" marT="54864" marB="54864"/>
                </a:tc>
              </a:tr>
              <a:tr h="438912">
                <a:tc>
                  <a:txBody>
                    <a:bodyPr/>
                    <a:lstStyle/>
                    <a:p>
                      <a:endParaRPr lang="en-US" sz="2200" dirty="0"/>
                    </a:p>
                  </a:txBody>
                  <a:tcPr marL="146304" marR="146304" marT="54864" marB="54864"/>
                </a:tc>
                <a:tc>
                  <a:txBody>
                    <a:bodyPr/>
                    <a:lstStyle/>
                    <a:p>
                      <a:endParaRPr lang="en-US" sz="2200"/>
                    </a:p>
                  </a:txBody>
                  <a:tcPr marL="146304" marR="146304" marT="54864" marB="54864"/>
                </a:tc>
                <a:tc>
                  <a:txBody>
                    <a:bodyPr/>
                    <a:lstStyle/>
                    <a:p>
                      <a:endParaRPr lang="en-US" sz="2200" dirty="0"/>
                    </a:p>
                  </a:txBody>
                  <a:tcPr marL="146304" marR="146304" marT="54864" marB="54864"/>
                </a:tc>
              </a:tr>
              <a:tr h="438912">
                <a:tc>
                  <a:txBody>
                    <a:bodyPr/>
                    <a:lstStyle/>
                    <a:p>
                      <a:endParaRPr lang="en-US" sz="2200" dirty="0"/>
                    </a:p>
                  </a:txBody>
                  <a:tcPr marL="146304" marR="146304" marT="54864" marB="54864"/>
                </a:tc>
                <a:tc>
                  <a:txBody>
                    <a:bodyPr/>
                    <a:lstStyle/>
                    <a:p>
                      <a:endParaRPr lang="en-US" sz="2200"/>
                    </a:p>
                  </a:txBody>
                  <a:tcPr marL="146304" marR="146304" marT="54864" marB="54864"/>
                </a:tc>
                <a:tc>
                  <a:txBody>
                    <a:bodyPr/>
                    <a:lstStyle/>
                    <a:p>
                      <a:endParaRPr lang="en-US" sz="2200" dirty="0"/>
                    </a:p>
                  </a:txBody>
                  <a:tcPr marL="146304" marR="146304" marT="54864" marB="54864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00219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50000"/>
            <a:alpha val="92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731520" y="274320"/>
            <a:ext cx="13167360" cy="1371600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FFC000"/>
                </a:solidFill>
              </a:rPr>
              <a:t>Weymouth Wildcats Drum Line</a:t>
            </a:r>
            <a:br>
              <a:rPr lang="en-US" b="1" dirty="0">
                <a:solidFill>
                  <a:srgbClr val="FFC000"/>
                </a:solidFill>
              </a:rPr>
            </a:br>
            <a:endParaRPr lang="en-US" b="1" dirty="0">
              <a:solidFill>
                <a:srgbClr val="FFC000"/>
              </a:solidFill>
            </a:endParaRPr>
          </a:p>
        </p:txBody>
      </p:sp>
      <p:pic>
        <p:nvPicPr>
          <p:cNvPr id="3" name="Content Placeholder 2">
            <a:hlinkClick r:id="rId2"/>
          </p:cNvPr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9460" y="2698253"/>
            <a:ext cx="7909560" cy="2537273"/>
          </a:xfrm>
        </p:spPr>
      </p:pic>
      <p:sp>
        <p:nvSpPr>
          <p:cNvPr id="8" name="TextBox 7"/>
          <p:cNvSpPr txBox="1"/>
          <p:nvPr/>
        </p:nvSpPr>
        <p:spPr>
          <a:xfrm>
            <a:off x="480646" y="7224247"/>
            <a:ext cx="13776960" cy="655118"/>
          </a:xfrm>
          <a:prstGeom prst="rect">
            <a:avLst/>
          </a:prstGeom>
          <a:noFill/>
        </p:spPr>
        <p:txBody>
          <a:bodyPr wrap="square" lIns="130622" tIns="65311" rIns="130622" bIns="65311" rtlCol="0">
            <a:spAutoFit/>
          </a:bodyPr>
          <a:lstStyle/>
          <a:p>
            <a:pPr algn="ctr"/>
            <a:r>
              <a:rPr lang="en-US" sz="3400" dirty="0">
                <a:hlinkClick r:id="rId2"/>
              </a:rPr>
              <a:t>http://vicfirth.com/marching-percussion-101-technique-exercises//</a:t>
            </a:r>
            <a:endParaRPr lang="en-US" sz="3400" dirty="0"/>
          </a:p>
        </p:txBody>
      </p:sp>
      <p:sp>
        <p:nvSpPr>
          <p:cNvPr id="5" name="TextBox 4"/>
          <p:cNvSpPr txBox="1"/>
          <p:nvPr/>
        </p:nvSpPr>
        <p:spPr>
          <a:xfrm>
            <a:off x="365760" y="2006923"/>
            <a:ext cx="13776960" cy="578174"/>
          </a:xfrm>
          <a:prstGeom prst="rect">
            <a:avLst/>
          </a:prstGeom>
          <a:noFill/>
        </p:spPr>
        <p:txBody>
          <a:bodyPr wrap="square" lIns="130622" tIns="65311" rIns="130622" bIns="65311" rtlCol="0">
            <a:spAutoFit/>
          </a:bodyPr>
          <a:lstStyle/>
          <a:p>
            <a:pPr algn="ctr"/>
            <a:r>
              <a:rPr lang="en-US" sz="2900" b="1" dirty="0">
                <a:solidFill>
                  <a:srgbClr val="FFFFFF"/>
                </a:solidFill>
              </a:rPr>
              <a:t>We will utilize the marching </a:t>
            </a:r>
            <a:r>
              <a:rPr lang="en-US" sz="2900" b="1" dirty="0" smtClean="0">
                <a:solidFill>
                  <a:srgbClr val="FFFFFF"/>
                </a:solidFill>
              </a:rPr>
              <a:t>percussion portal </a:t>
            </a:r>
            <a:r>
              <a:rPr lang="en-US" sz="2900" b="1" dirty="0">
                <a:solidFill>
                  <a:srgbClr val="FFFFFF"/>
                </a:solidFill>
              </a:rPr>
              <a:t>available at www.vicfirth.com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6186" y="5212080"/>
            <a:ext cx="8945880" cy="1463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7784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50000"/>
            <a:alpha val="92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731520" y="274320"/>
            <a:ext cx="13167360" cy="1371600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FFC000"/>
                </a:solidFill>
              </a:rPr>
              <a:t>Weymouth Wildcats Drum Line</a:t>
            </a:r>
            <a:br>
              <a:rPr lang="en-US" b="1" dirty="0">
                <a:solidFill>
                  <a:srgbClr val="FFC000"/>
                </a:solidFill>
              </a:rPr>
            </a:br>
            <a:endParaRPr lang="en-US" b="1" dirty="0">
              <a:solidFill>
                <a:srgbClr val="FFC000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b="1" dirty="0" smtClean="0">
                <a:solidFill>
                  <a:srgbClr val="FFFFFF"/>
                </a:solidFill>
              </a:rPr>
              <a:t>Tape Your Sticks with White Electrical Tape  </a:t>
            </a:r>
          </a:p>
          <a:p>
            <a:pPr marL="653110" lvl="1" indent="0" algn="ctr">
              <a:buNone/>
            </a:pPr>
            <a:r>
              <a:rPr lang="en-US" dirty="0" smtClean="0">
                <a:solidFill>
                  <a:srgbClr val="FFFFFF"/>
                </a:solidFill>
              </a:rPr>
              <a:t>                                      click to watch how </a:t>
            </a:r>
            <a:endParaRPr lang="en-US" dirty="0">
              <a:solidFill>
                <a:srgbClr val="FFFFFF"/>
              </a:solidFill>
            </a:endParaRPr>
          </a:p>
        </p:txBody>
      </p:sp>
      <p:pic>
        <p:nvPicPr>
          <p:cNvPr id="1029" name="Picture 5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3699608"/>
            <a:ext cx="8125870" cy="36899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685800" y="3077954"/>
            <a:ext cx="4812646" cy="4933212"/>
          </a:xfrm>
          <a:prstGeom prst="rect">
            <a:avLst/>
          </a:prstGeom>
          <a:noFill/>
        </p:spPr>
        <p:txBody>
          <a:bodyPr wrap="square" lIns="130622" tIns="65311" rIns="130622" bIns="65311" rtlCol="0">
            <a:spAutoFit/>
          </a:bodyPr>
          <a:lstStyle/>
          <a:p>
            <a:pPr marL="408194" indent="-408194"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rgbClr val="FFFFFF"/>
                </a:solidFill>
              </a:rPr>
              <a:t>Snares:  </a:t>
            </a:r>
          </a:p>
          <a:p>
            <a:pPr marL="1061271" lvl="1" indent="-408194">
              <a:buFont typeface="Arial" panose="020B0604020202020204" pitchFamily="34" charset="0"/>
              <a:buChar char="•"/>
            </a:pPr>
            <a:r>
              <a:rPr lang="en-US" sz="2000" b="1" dirty="0" smtClean="0">
                <a:solidFill>
                  <a:srgbClr val="FFFFFF"/>
                </a:solidFill>
              </a:rPr>
              <a:t>Marching Sticks </a:t>
            </a:r>
          </a:p>
          <a:p>
            <a:pPr marL="1061271" lvl="1" indent="-408194">
              <a:buFont typeface="Arial" panose="020B0604020202020204" pitchFamily="34" charset="0"/>
              <a:buChar char="•"/>
            </a:pPr>
            <a:r>
              <a:rPr lang="en-US" sz="2000" b="1" dirty="0" smtClean="0">
                <a:solidFill>
                  <a:srgbClr val="FFFFFF"/>
                </a:solidFill>
                <a:hlinkClick r:id="rId4"/>
              </a:rPr>
              <a:t>Traditional  Grip </a:t>
            </a:r>
            <a:r>
              <a:rPr lang="en-US" sz="2000" b="1" dirty="0" smtClean="0">
                <a:solidFill>
                  <a:srgbClr val="FFFFFF"/>
                </a:solidFill>
              </a:rPr>
              <a:t>is encouraged but not required.</a:t>
            </a:r>
          </a:p>
          <a:p>
            <a:pPr marL="408194" indent="-408194"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rgbClr val="FFFFFF"/>
                </a:solidFill>
              </a:rPr>
              <a:t>Tenors:  </a:t>
            </a:r>
          </a:p>
          <a:p>
            <a:pPr marL="1061271" lvl="1" indent="-408194">
              <a:buFont typeface="Arial" panose="020B0604020202020204" pitchFamily="34" charset="0"/>
              <a:buChar char="•"/>
            </a:pPr>
            <a:r>
              <a:rPr lang="en-US" sz="2000" b="1" dirty="0" smtClean="0">
                <a:solidFill>
                  <a:srgbClr val="FFFFFF"/>
                </a:solidFill>
              </a:rPr>
              <a:t>Marching Sticks</a:t>
            </a:r>
          </a:p>
          <a:p>
            <a:pPr marL="1061271" lvl="1" indent="-408194">
              <a:buFont typeface="Arial" panose="020B0604020202020204" pitchFamily="34" charset="0"/>
              <a:buChar char="•"/>
            </a:pPr>
            <a:r>
              <a:rPr lang="en-US" sz="2000" b="1" dirty="0" smtClean="0">
                <a:solidFill>
                  <a:srgbClr val="FFFFFF"/>
                </a:solidFill>
              </a:rPr>
              <a:t>Matched Grip</a:t>
            </a:r>
          </a:p>
          <a:p>
            <a:pPr marL="408194" indent="-408194"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rgbClr val="FFFFFF"/>
                </a:solidFill>
              </a:rPr>
              <a:t>Bass Drums:  </a:t>
            </a:r>
          </a:p>
          <a:p>
            <a:pPr marL="1061271" lvl="1" indent="-408194">
              <a:buFont typeface="Arial" panose="020B0604020202020204" pitchFamily="34" charset="0"/>
              <a:buChar char="•"/>
            </a:pPr>
            <a:r>
              <a:rPr lang="en-US" sz="2000" b="1" dirty="0" smtClean="0">
                <a:solidFill>
                  <a:srgbClr val="FFFFFF"/>
                </a:solidFill>
              </a:rPr>
              <a:t>BD Mallets, size dependent on drum size</a:t>
            </a:r>
          </a:p>
          <a:p>
            <a:pPr marL="1061271" lvl="1" indent="-408194">
              <a:buFont typeface="Arial" panose="020B0604020202020204" pitchFamily="34" charset="0"/>
              <a:buChar char="•"/>
            </a:pPr>
            <a:r>
              <a:rPr lang="en-US" sz="2000" b="1" dirty="0" smtClean="0">
                <a:solidFill>
                  <a:srgbClr val="FFFFFF"/>
                </a:solidFill>
              </a:rPr>
              <a:t>Matched Grip</a:t>
            </a:r>
          </a:p>
          <a:p>
            <a:pPr marL="408194" indent="-408194"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rgbClr val="FFFFFF"/>
                </a:solidFill>
              </a:rPr>
              <a:t>Front Ensemble:  </a:t>
            </a:r>
          </a:p>
          <a:p>
            <a:pPr marL="1061271" lvl="1" indent="-408194">
              <a:buFont typeface="Arial" panose="020B0604020202020204" pitchFamily="34" charset="0"/>
              <a:buChar char="•"/>
            </a:pPr>
            <a:r>
              <a:rPr lang="en-US" sz="2000" b="1" dirty="0" smtClean="0">
                <a:solidFill>
                  <a:srgbClr val="FFFFFF"/>
                </a:solidFill>
              </a:rPr>
              <a:t>Mallets, No Tape</a:t>
            </a:r>
          </a:p>
          <a:p>
            <a:pPr marL="1061271" lvl="1" indent="-408194">
              <a:buFont typeface="Arial" panose="020B0604020202020204" pitchFamily="34" charset="0"/>
              <a:buChar char="•"/>
            </a:pPr>
            <a:r>
              <a:rPr lang="en-US" sz="2000" b="1" dirty="0" smtClean="0">
                <a:solidFill>
                  <a:srgbClr val="FFFFFF"/>
                </a:solidFill>
              </a:rPr>
              <a:t>Matched Grip</a:t>
            </a:r>
            <a:endParaRPr lang="en-US" sz="2000" b="1" dirty="0">
              <a:solidFill>
                <a:srgbClr val="FFFFFF"/>
              </a:solidFill>
            </a:endParaRPr>
          </a:p>
        </p:txBody>
      </p:sp>
      <p:sp>
        <p:nvSpPr>
          <p:cNvPr id="9" name="Down Arrow 8"/>
          <p:cNvSpPr/>
          <p:nvPr/>
        </p:nvSpPr>
        <p:spPr>
          <a:xfrm>
            <a:off x="12048978" y="2851557"/>
            <a:ext cx="731520" cy="73152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622" tIns="65311" rIns="130622" bIns="65311"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600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50000"/>
            <a:alpha val="92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731520" y="274320"/>
            <a:ext cx="13167360" cy="1371600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FFC000"/>
                </a:solidFill>
              </a:rPr>
              <a:t>Weymouth Wildcats Drum Line</a:t>
            </a:r>
            <a:br>
              <a:rPr lang="en-US" b="1" dirty="0">
                <a:solidFill>
                  <a:srgbClr val="FFC000"/>
                </a:solidFill>
              </a:rPr>
            </a:br>
            <a:endParaRPr lang="en-US" b="1" dirty="0">
              <a:solidFill>
                <a:srgbClr val="FFC000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>
                <a:solidFill>
                  <a:srgbClr val="FFFFFF"/>
                </a:solidFill>
              </a:rPr>
              <a:t>Download the Instructional booklet  from the </a:t>
            </a:r>
            <a:r>
              <a:rPr lang="en-US" dirty="0">
                <a:solidFill>
                  <a:srgbClr val="FFFFFF"/>
                </a:solidFill>
              </a:rPr>
              <a:t>Vic Firth Web Site: </a:t>
            </a:r>
            <a:endParaRPr lang="en-US" dirty="0" smtClean="0">
              <a:solidFill>
                <a:srgbClr val="FFFFFF"/>
              </a:solidFill>
            </a:endParaRPr>
          </a:p>
          <a:p>
            <a:pPr lvl="1"/>
            <a:r>
              <a:rPr lang="en-US" dirty="0" smtClean="0">
                <a:solidFill>
                  <a:srgbClr val="FFFFFF"/>
                </a:solidFill>
                <a:hlinkClick r:id="rId2"/>
              </a:rPr>
              <a:t>http</a:t>
            </a:r>
            <a:r>
              <a:rPr lang="en-US" dirty="0">
                <a:solidFill>
                  <a:srgbClr val="FFFFFF"/>
                </a:solidFill>
                <a:hlinkClick r:id="rId2"/>
              </a:rPr>
              <a:t>://vicfirth.com/marching-percussion-101-technique-exercises</a:t>
            </a:r>
            <a:r>
              <a:rPr lang="en-US" dirty="0" smtClean="0">
                <a:solidFill>
                  <a:srgbClr val="FFFFFF"/>
                </a:solidFill>
                <a:hlinkClick r:id="rId2"/>
              </a:rPr>
              <a:t>/</a:t>
            </a:r>
            <a:endParaRPr lang="en-US" dirty="0" smtClean="0">
              <a:solidFill>
                <a:srgbClr val="FFFFFF"/>
              </a:solidFill>
            </a:endParaRPr>
          </a:p>
          <a:p>
            <a:pPr lvl="1"/>
            <a:r>
              <a:rPr lang="en-US" dirty="0">
                <a:solidFill>
                  <a:srgbClr val="FFFFFF"/>
                </a:solidFill>
                <a:hlinkClick r:id="rId3"/>
              </a:rPr>
              <a:t>http://</a:t>
            </a:r>
            <a:r>
              <a:rPr lang="en-US" dirty="0" smtClean="0">
                <a:solidFill>
                  <a:srgbClr val="FFFFFF"/>
                </a:solidFill>
                <a:hlinkClick r:id="rId3"/>
              </a:rPr>
              <a:t>vicfirth.com/wp-content/uploads/2014/09/MP101_Exercise_Packet.pdf</a:t>
            </a:r>
            <a:endParaRPr lang="en-US" dirty="0" smtClean="0">
              <a:solidFill>
                <a:srgbClr val="FFFFFF"/>
              </a:solidFill>
            </a:endParaRPr>
          </a:p>
          <a:p>
            <a:pPr lvl="1"/>
            <a:r>
              <a:rPr lang="en-US" dirty="0" smtClean="0">
                <a:solidFill>
                  <a:srgbClr val="FFFFFF"/>
                </a:solidFill>
              </a:rPr>
              <a:t>Printed copies are available</a:t>
            </a:r>
          </a:p>
          <a:p>
            <a:r>
              <a:rPr lang="en-US" dirty="0" smtClean="0">
                <a:solidFill>
                  <a:srgbClr val="FFFFFF"/>
                </a:solidFill>
              </a:rPr>
              <a:t>Get a Metronome: Lots or free apps</a:t>
            </a:r>
          </a:p>
          <a:p>
            <a:pPr lvl="1"/>
            <a:r>
              <a:rPr lang="en-US" dirty="0">
                <a:solidFill>
                  <a:srgbClr val="FFFFFF"/>
                </a:solidFill>
                <a:hlinkClick r:id="rId4"/>
              </a:rPr>
              <a:t>App for </a:t>
            </a:r>
            <a:r>
              <a:rPr lang="en-US" dirty="0" err="1">
                <a:solidFill>
                  <a:srgbClr val="FFFFFF"/>
                </a:solidFill>
                <a:hlinkClick r:id="rId4"/>
              </a:rPr>
              <a:t>Iphone</a:t>
            </a:r>
            <a:endParaRPr lang="en-US" dirty="0">
              <a:solidFill>
                <a:srgbClr val="FFFFFF"/>
              </a:solidFill>
            </a:endParaRPr>
          </a:p>
          <a:p>
            <a:pPr lvl="1"/>
            <a:r>
              <a:rPr lang="en-US" dirty="0">
                <a:solidFill>
                  <a:srgbClr val="FFFFFF"/>
                </a:solidFill>
              </a:rPr>
              <a:t>App for Android</a:t>
            </a:r>
          </a:p>
          <a:p>
            <a:pPr lvl="1"/>
            <a:r>
              <a:rPr lang="en-US" dirty="0">
                <a:solidFill>
                  <a:srgbClr val="FFFFFF"/>
                </a:solidFill>
              </a:rPr>
              <a:t>Web Metronome</a:t>
            </a:r>
          </a:p>
          <a:p>
            <a:pPr lvl="1"/>
            <a:r>
              <a:rPr lang="en-US" dirty="0">
                <a:solidFill>
                  <a:srgbClr val="FFFFFF"/>
                </a:solidFill>
              </a:rPr>
              <a:t>Old </a:t>
            </a:r>
            <a:r>
              <a:rPr lang="en-US" dirty="0" smtClean="0">
                <a:solidFill>
                  <a:srgbClr val="FFFFFF"/>
                </a:solidFill>
              </a:rPr>
              <a:t>school:  </a:t>
            </a:r>
            <a:r>
              <a:rPr lang="en-US" dirty="0" smtClean="0">
                <a:solidFill>
                  <a:srgbClr val="FFFFFF"/>
                </a:solidFill>
                <a:hlinkClick r:id="rId5"/>
              </a:rPr>
              <a:t>South Shore Music </a:t>
            </a:r>
            <a:r>
              <a:rPr lang="en-US" dirty="0" smtClean="0">
                <a:solidFill>
                  <a:srgbClr val="FFFFFF"/>
                </a:solidFill>
              </a:rPr>
              <a:t>in </a:t>
            </a:r>
            <a:r>
              <a:rPr lang="en-US" dirty="0" smtClean="0">
                <a:solidFill>
                  <a:srgbClr val="FFFFFF"/>
                </a:solidFill>
                <a:hlinkClick r:id="rId6"/>
              </a:rPr>
              <a:t>Weymouth Landing </a:t>
            </a:r>
            <a:r>
              <a:rPr lang="en-US" dirty="0" smtClean="0">
                <a:solidFill>
                  <a:srgbClr val="FFFFFF"/>
                </a:solidFill>
              </a:rPr>
              <a:t>has them for about $20.00</a:t>
            </a:r>
            <a:endParaRPr lang="en-US" dirty="0">
              <a:solidFill>
                <a:srgbClr val="FFFFFF"/>
              </a:solidFill>
            </a:endParaRPr>
          </a:p>
          <a:p>
            <a:r>
              <a:rPr lang="en-US" dirty="0" smtClean="0">
                <a:solidFill>
                  <a:srgbClr val="FFFFFF"/>
                </a:solidFill>
              </a:rPr>
              <a:t>Practice Pad:  Many options out there…here’s a tip: cloth covered mouse pads work great and are cheap.</a:t>
            </a:r>
          </a:p>
          <a:p>
            <a:endParaRPr lang="en-US" dirty="0" smtClean="0">
              <a:solidFill>
                <a:srgbClr val="FFFFFF"/>
              </a:solidFill>
            </a:endParaRPr>
          </a:p>
          <a:p>
            <a:pPr lvl="1"/>
            <a:endParaRPr lang="en-US" dirty="0">
              <a:solidFill>
                <a:srgbClr val="FFFFFF"/>
              </a:solidFill>
            </a:endParaRPr>
          </a:p>
          <a:p>
            <a:pPr lvl="1"/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3039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50000"/>
            <a:alpha val="92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731520" y="274320"/>
            <a:ext cx="13167360" cy="1371600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FFC000"/>
                </a:solidFill>
              </a:rPr>
              <a:t>Weymouth Wildcats Drum Line</a:t>
            </a:r>
            <a:br>
              <a:rPr lang="en-US" b="1" dirty="0">
                <a:solidFill>
                  <a:srgbClr val="FFC000"/>
                </a:solidFill>
              </a:rPr>
            </a:br>
            <a:endParaRPr lang="en-US" b="1" dirty="0">
              <a:solidFill>
                <a:srgbClr val="FFC000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>
                <a:solidFill>
                  <a:srgbClr val="FFFFFF"/>
                </a:solidFill>
              </a:rPr>
              <a:t>Watch the Video of the exercise</a:t>
            </a:r>
          </a:p>
          <a:p>
            <a:r>
              <a:rPr lang="en-US" dirty="0" smtClean="0">
                <a:solidFill>
                  <a:srgbClr val="FFFFFF"/>
                </a:solidFill>
              </a:rPr>
              <a:t>Have the music on a stand in front of you</a:t>
            </a:r>
          </a:p>
          <a:p>
            <a:r>
              <a:rPr lang="en-US" dirty="0" smtClean="0">
                <a:solidFill>
                  <a:srgbClr val="FFFFFF"/>
                </a:solidFill>
              </a:rPr>
              <a:t>Start with Exercise 1</a:t>
            </a:r>
          </a:p>
          <a:p>
            <a:pPr lvl="1"/>
            <a:r>
              <a:rPr lang="en-US" dirty="0" smtClean="0">
                <a:solidFill>
                  <a:srgbClr val="FFFFFF"/>
                </a:solidFill>
              </a:rPr>
              <a:t>8 on a Hand: </a:t>
            </a:r>
          </a:p>
          <a:p>
            <a:pPr lvl="2"/>
            <a:r>
              <a:rPr lang="en-US" dirty="0" smtClean="0">
                <a:solidFill>
                  <a:srgbClr val="FFFFFF"/>
                </a:solidFill>
                <a:hlinkClick r:id="rId2"/>
              </a:rPr>
              <a:t>https</a:t>
            </a:r>
            <a:r>
              <a:rPr lang="en-US" dirty="0">
                <a:solidFill>
                  <a:srgbClr val="FFFFFF"/>
                </a:solidFill>
                <a:hlinkClick r:id="rId2"/>
              </a:rPr>
              <a:t>://</a:t>
            </a:r>
            <a:r>
              <a:rPr lang="en-US" dirty="0" smtClean="0">
                <a:solidFill>
                  <a:srgbClr val="FFFFFF"/>
                </a:solidFill>
                <a:hlinkClick r:id="rId2"/>
              </a:rPr>
              <a:t>youtu.be/Wmr5RbNk79U</a:t>
            </a:r>
            <a:endParaRPr lang="en-US" dirty="0" smtClean="0">
              <a:solidFill>
                <a:srgbClr val="FFFFFF"/>
              </a:solidFill>
            </a:endParaRPr>
          </a:p>
          <a:p>
            <a:r>
              <a:rPr lang="en-US" dirty="0" smtClean="0">
                <a:solidFill>
                  <a:srgbClr val="FFFFFF"/>
                </a:solidFill>
              </a:rPr>
              <a:t>Battery players use “sticks out/sticks In” technique for each exercise (see Mason booklet page 2)</a:t>
            </a:r>
          </a:p>
          <a:p>
            <a:r>
              <a:rPr lang="en-US" dirty="0" smtClean="0">
                <a:solidFill>
                  <a:srgbClr val="FFFFFF"/>
                </a:solidFill>
              </a:rPr>
              <a:t>Front Ensemble players use concert approach</a:t>
            </a:r>
          </a:p>
          <a:p>
            <a:r>
              <a:rPr lang="en-US" dirty="0" smtClean="0">
                <a:solidFill>
                  <a:srgbClr val="FFFFFF"/>
                </a:solidFill>
              </a:rPr>
              <a:t>Start each exercise slowly, ex:  mm=90  bpm ¼ note pulse.</a:t>
            </a:r>
          </a:p>
          <a:p>
            <a:r>
              <a:rPr lang="en-US" dirty="0" smtClean="0">
                <a:solidFill>
                  <a:srgbClr val="FFFFFF"/>
                </a:solidFill>
              </a:rPr>
              <a:t>“even” and “clean” is always more important than fast…speed will come gradually</a:t>
            </a:r>
          </a:p>
          <a:p>
            <a:r>
              <a:rPr lang="en-US" dirty="0" smtClean="0">
                <a:solidFill>
                  <a:srgbClr val="FFFFFF"/>
                </a:solidFill>
              </a:rPr>
              <a:t>Use a wrist “</a:t>
            </a:r>
            <a:r>
              <a:rPr lang="en-US" dirty="0" smtClean="0">
                <a:solidFill>
                  <a:srgbClr val="FFFFFF"/>
                </a:solidFill>
                <a:hlinkClick r:id="rId3"/>
              </a:rPr>
              <a:t>Moeller</a:t>
            </a:r>
            <a:r>
              <a:rPr lang="en-US" dirty="0" smtClean="0">
                <a:solidFill>
                  <a:srgbClr val="FFFFFF"/>
                </a:solidFill>
              </a:rPr>
              <a:t> “technique in your stroke…this will be important at faster tempos.</a:t>
            </a:r>
          </a:p>
          <a:p>
            <a:r>
              <a:rPr lang="en-US" dirty="0" smtClean="0">
                <a:solidFill>
                  <a:srgbClr val="FFFFFF"/>
                </a:solidFill>
              </a:rPr>
              <a:t>Keep Stick Heights consistent  (see Mason Book, page 2)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9663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50000"/>
            <a:alpha val="92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731520" y="274320"/>
            <a:ext cx="13167360" cy="1371600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FFC000"/>
                </a:solidFill>
              </a:rPr>
              <a:t>Weymouth Wildcats Drum Line</a:t>
            </a:r>
            <a:br>
              <a:rPr lang="en-US" b="1" dirty="0">
                <a:solidFill>
                  <a:srgbClr val="FFC000"/>
                </a:solidFill>
              </a:rPr>
            </a:br>
            <a:endParaRPr lang="en-US" b="1" dirty="0">
              <a:solidFill>
                <a:srgbClr val="FFC000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>
              <a:solidFill>
                <a:srgbClr val="FFFFFF"/>
              </a:solidFill>
            </a:endParaRPr>
          </a:p>
          <a:p>
            <a:r>
              <a:rPr lang="en-US" dirty="0" smtClean="0">
                <a:solidFill>
                  <a:srgbClr val="FFFFFF"/>
                </a:solidFill>
              </a:rPr>
              <a:t>Exercise 2</a:t>
            </a:r>
          </a:p>
          <a:p>
            <a:pPr lvl="1"/>
            <a:r>
              <a:rPr lang="en-US" dirty="0" smtClean="0">
                <a:solidFill>
                  <a:srgbClr val="FFFFFF"/>
                </a:solidFill>
              </a:rPr>
              <a:t>16</a:t>
            </a:r>
            <a:r>
              <a:rPr lang="en-US" baseline="30000" dirty="0" smtClean="0">
                <a:solidFill>
                  <a:srgbClr val="FFFFFF"/>
                </a:solidFill>
              </a:rPr>
              <a:t>th</a:t>
            </a:r>
            <a:r>
              <a:rPr lang="en-US" dirty="0" smtClean="0">
                <a:solidFill>
                  <a:srgbClr val="FFFFFF"/>
                </a:solidFill>
              </a:rPr>
              <a:t> Note Timing</a:t>
            </a:r>
          </a:p>
          <a:p>
            <a:pPr lvl="2"/>
            <a:r>
              <a:rPr lang="en-US" dirty="0">
                <a:solidFill>
                  <a:srgbClr val="FFFFFF"/>
                </a:solidFill>
                <a:hlinkClick r:id="rId2"/>
              </a:rPr>
              <a:t>https://</a:t>
            </a:r>
            <a:r>
              <a:rPr lang="en-US" dirty="0" smtClean="0">
                <a:solidFill>
                  <a:srgbClr val="FFFFFF"/>
                </a:solidFill>
                <a:hlinkClick r:id="rId2"/>
              </a:rPr>
              <a:t>youtu.be/I3pSy7Vt1wE</a:t>
            </a:r>
            <a:endParaRPr lang="en-US" dirty="0">
              <a:solidFill>
                <a:srgbClr val="FFFFFF"/>
              </a:solidFill>
            </a:endParaRPr>
          </a:p>
          <a:p>
            <a:pPr marL="1306220" lvl="2" indent="0">
              <a:buNone/>
            </a:pPr>
            <a:endParaRPr lang="en-US" dirty="0" smtClean="0">
              <a:solidFill>
                <a:srgbClr val="FFFFFF"/>
              </a:solidFill>
            </a:endParaRPr>
          </a:p>
          <a:p>
            <a:pPr marL="1306220" lvl="2" indent="0">
              <a:buNone/>
            </a:pPr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4832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50000"/>
            <a:alpha val="92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731520" y="274320"/>
            <a:ext cx="13167360" cy="1371600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FFC000"/>
                </a:solidFill>
              </a:rPr>
              <a:t>Weymouth Wildcats Drum Line</a:t>
            </a:r>
            <a:r>
              <a:rPr lang="en-US" b="1" dirty="0">
                <a:solidFill>
                  <a:schemeClr val="bg1">
                    <a:lumMod val="20000"/>
                    <a:lumOff val="80000"/>
                  </a:schemeClr>
                </a:solidFill>
              </a:rPr>
              <a:t/>
            </a:r>
            <a:br>
              <a:rPr lang="en-US" b="1" dirty="0">
                <a:solidFill>
                  <a:schemeClr val="bg1">
                    <a:lumMod val="20000"/>
                    <a:lumOff val="80000"/>
                  </a:schemeClr>
                </a:solidFill>
              </a:rPr>
            </a:br>
            <a:endParaRPr lang="en-US" b="1" dirty="0">
              <a:solidFill>
                <a:schemeClr val="bg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>
                <a:solidFill>
                  <a:srgbClr val="FFFFFF"/>
                </a:solidFill>
              </a:rPr>
              <a:t>Cool Drumline examples</a:t>
            </a:r>
          </a:p>
          <a:p>
            <a:pPr lvl="1"/>
            <a:r>
              <a:rPr lang="en-US" dirty="0" smtClean="0">
                <a:solidFill>
                  <a:srgbClr val="FFFFFF"/>
                </a:solidFill>
              </a:rPr>
              <a:t>Umass</a:t>
            </a:r>
          </a:p>
          <a:p>
            <a:pPr lvl="2"/>
            <a:r>
              <a:rPr lang="en-US" dirty="0">
                <a:solidFill>
                  <a:srgbClr val="FFFFFF"/>
                </a:solidFill>
                <a:hlinkClick r:id="rId2"/>
              </a:rPr>
              <a:t>https://umassdrumline.org/2016/04/07/flam-thing-micca/</a:t>
            </a:r>
            <a:endParaRPr lang="en-US" dirty="0">
              <a:solidFill>
                <a:srgbClr val="FFFFFF"/>
              </a:solidFill>
            </a:endParaRPr>
          </a:p>
          <a:p>
            <a:pPr lvl="2"/>
            <a:r>
              <a:rPr lang="en-US" dirty="0">
                <a:solidFill>
                  <a:srgbClr val="FFFFFF"/>
                </a:solidFill>
                <a:hlinkClick r:id="rId3"/>
              </a:rPr>
              <a:t>https://umassdrumline.org/2016/04/07/hot-hot-hot-micca/</a:t>
            </a:r>
            <a:endParaRPr lang="en-US" dirty="0">
              <a:solidFill>
                <a:srgbClr val="FFFFFF"/>
              </a:solidFill>
            </a:endParaRPr>
          </a:p>
          <a:p>
            <a:pPr lvl="1"/>
            <a:endParaRPr lang="en-US" dirty="0" smtClean="0">
              <a:solidFill>
                <a:srgbClr val="FFFFFF"/>
              </a:solidFill>
            </a:endParaRPr>
          </a:p>
          <a:p>
            <a:r>
              <a:rPr lang="en-US" dirty="0" smtClean="0">
                <a:solidFill>
                  <a:srgbClr val="FFFFFF"/>
                </a:solidFill>
              </a:rPr>
              <a:t>Thunderbolt</a:t>
            </a:r>
          </a:p>
          <a:p>
            <a:pPr lvl="1"/>
            <a:r>
              <a:rPr lang="en-US" dirty="0" smtClean="0">
                <a:solidFill>
                  <a:srgbClr val="FFFFFF"/>
                </a:solidFill>
              </a:rPr>
              <a:t>Video</a:t>
            </a:r>
          </a:p>
          <a:p>
            <a:pPr lvl="2"/>
            <a:r>
              <a:rPr lang="en-US" dirty="0" smtClean="0">
                <a:solidFill>
                  <a:srgbClr val="FFFFFF"/>
                </a:solidFill>
                <a:hlinkClick r:id="rId4"/>
              </a:rPr>
              <a:t>https</a:t>
            </a:r>
            <a:r>
              <a:rPr lang="en-US" dirty="0">
                <a:solidFill>
                  <a:srgbClr val="FFFFFF"/>
                </a:solidFill>
                <a:hlinkClick r:id="rId4"/>
              </a:rPr>
              <a:t>://</a:t>
            </a:r>
            <a:r>
              <a:rPr lang="en-US" dirty="0" smtClean="0">
                <a:solidFill>
                  <a:srgbClr val="FFFFFF"/>
                </a:solidFill>
                <a:hlinkClick r:id="rId4"/>
              </a:rPr>
              <a:t>www.youtube.com/watch?v=Yfvv6OGn2Bw</a:t>
            </a:r>
            <a:endParaRPr lang="en-US" dirty="0" smtClean="0">
              <a:solidFill>
                <a:srgbClr val="FFFFFF"/>
              </a:solidFill>
            </a:endParaRPr>
          </a:p>
          <a:p>
            <a:pPr lvl="1"/>
            <a:r>
              <a:rPr lang="en-US" dirty="0">
                <a:solidFill>
                  <a:srgbClr val="FFFFFF"/>
                </a:solidFill>
              </a:rPr>
              <a:t>PDF: </a:t>
            </a:r>
            <a:endParaRPr lang="en-US" dirty="0" smtClean="0">
              <a:solidFill>
                <a:srgbClr val="FFFFFF"/>
              </a:solidFill>
            </a:endParaRPr>
          </a:p>
          <a:p>
            <a:pPr lvl="2"/>
            <a:r>
              <a:rPr lang="en-US" dirty="0" smtClean="0">
                <a:solidFill>
                  <a:srgbClr val="FFFFFF"/>
                </a:solidFill>
                <a:hlinkClick r:id="rId5"/>
              </a:rPr>
              <a:t>http</a:t>
            </a:r>
            <a:r>
              <a:rPr lang="en-US" dirty="0">
                <a:solidFill>
                  <a:srgbClr val="FFFFFF"/>
                </a:solidFill>
                <a:hlinkClick r:id="rId5"/>
              </a:rPr>
              <a:t>://www.freedrumlinemusic.com/Thunderbolt.pdf </a:t>
            </a:r>
            <a:endParaRPr lang="en-US" dirty="0" smtClean="0">
              <a:solidFill>
                <a:srgbClr val="FFFFFF"/>
              </a:solidFill>
            </a:endParaRPr>
          </a:p>
          <a:p>
            <a:pPr lvl="2"/>
            <a:r>
              <a:rPr lang="en-US" dirty="0" smtClean="0">
                <a:solidFill>
                  <a:srgbClr val="FFFFFF"/>
                </a:solidFill>
              </a:rPr>
              <a:t>Printed copies available…mark your part with a highlighter</a:t>
            </a:r>
          </a:p>
          <a:p>
            <a:endParaRPr lang="en-US" dirty="0">
              <a:solidFill>
                <a:srgbClr val="FFFFFF"/>
              </a:solidFill>
            </a:endParaRPr>
          </a:p>
          <a:p>
            <a:endParaRPr lang="en-US" dirty="0">
              <a:solidFill>
                <a:srgbClr val="FFFFFF"/>
              </a:solidFill>
            </a:endParaRPr>
          </a:p>
          <a:p>
            <a:pPr marL="653110" lvl="1" indent="0">
              <a:buNone/>
            </a:pPr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4553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50000"/>
            <a:alpha val="92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731520" y="274320"/>
            <a:ext cx="13167360" cy="1371600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FFC000"/>
                </a:solidFill>
              </a:rPr>
              <a:t>Weymouth Wildcats Drum Line</a:t>
            </a:r>
            <a:br>
              <a:rPr lang="en-US" b="1" dirty="0">
                <a:solidFill>
                  <a:srgbClr val="FFC000"/>
                </a:solidFill>
              </a:rPr>
            </a:br>
            <a:endParaRPr lang="en-US" b="1" dirty="0">
              <a:solidFill>
                <a:srgbClr val="FFC0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FFFFFF"/>
                </a:solidFill>
              </a:rPr>
              <a:t>Front Ensemble/PIT Players interested in keyboard instruction will also benefit from the Vic Firth Series on Marimba technique:</a:t>
            </a:r>
          </a:p>
          <a:p>
            <a:pPr lvl="1"/>
            <a:r>
              <a:rPr lang="en-US" dirty="0" smtClean="0">
                <a:solidFill>
                  <a:srgbClr val="FFFFFF"/>
                </a:solidFill>
                <a:hlinkClick r:id="rId2"/>
              </a:rPr>
              <a:t/>
            </a:r>
            <a:br>
              <a:rPr lang="en-US" dirty="0" smtClean="0">
                <a:solidFill>
                  <a:srgbClr val="FFFFFF"/>
                </a:solidFill>
                <a:hlinkClick r:id="rId2"/>
              </a:rPr>
            </a:br>
            <a:r>
              <a:rPr lang="en-US" dirty="0" smtClean="0">
                <a:solidFill>
                  <a:schemeClr val="bg1">
                    <a:lumMod val="20000"/>
                    <a:lumOff val="80000"/>
                  </a:schemeClr>
                </a:solidFill>
                <a:hlinkClick r:id="rId2"/>
              </a:rPr>
              <a:t>http</a:t>
            </a:r>
            <a:r>
              <a:rPr lang="en-US" dirty="0">
                <a:solidFill>
                  <a:schemeClr val="bg1">
                    <a:lumMod val="20000"/>
                    <a:lumOff val="80000"/>
                  </a:schemeClr>
                </a:solidFill>
                <a:hlinkClick r:id="rId2"/>
              </a:rPr>
              <a:t>://vicfirth.com/sequential-studies-for-4-mallet-marimba/</a:t>
            </a:r>
            <a:endParaRPr lang="en-US" dirty="0">
              <a:solidFill>
                <a:schemeClr val="bg1">
                  <a:lumMod val="20000"/>
                  <a:lumOff val="80000"/>
                </a:schemeClr>
              </a:solidFill>
            </a:endParaRPr>
          </a:p>
          <a:p>
            <a:endParaRPr lang="en-US" dirty="0">
              <a:solidFill>
                <a:schemeClr val="bg1">
                  <a:lumMod val="20000"/>
                  <a:lumOff val="80000"/>
                </a:schemeClr>
              </a:solidFill>
            </a:endParaRPr>
          </a:p>
          <a:p>
            <a:pPr marL="653110" lvl="1" indent="0">
              <a:buNone/>
            </a:pPr>
            <a:endParaRPr lang="en-US" dirty="0">
              <a:solidFill>
                <a:schemeClr val="bg1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2098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rgbClr val="DA1F28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143114</TotalTime>
  <Words>382</Words>
  <Application>Microsoft Office PowerPoint</Application>
  <PresentationFormat>Custom</PresentationFormat>
  <Paragraphs>80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Weymouth Wildcats Drum Line </vt:lpstr>
      <vt:lpstr>Weymouth Wildcats Drum Line </vt:lpstr>
      <vt:lpstr>Weymouth Wildcats Drum Line </vt:lpstr>
      <vt:lpstr>Weymouth Wildcats Drum Line </vt:lpstr>
      <vt:lpstr>Weymouth Wildcats Drum Line </vt:lpstr>
      <vt:lpstr>Weymouth Wildcats Drum Line </vt:lpstr>
      <vt:lpstr>Weymouth Wildcats Drum Line </vt:lpstr>
      <vt:lpstr>Weymouth Wildcats Drum Line </vt:lpstr>
      <vt:lpstr>Weymouth Wildcats Drum Line </vt:lpstr>
      <vt:lpstr>Weymouth Wildcats Drum Line </vt:lpstr>
    </vt:vector>
  </TitlesOfParts>
  <Company>BIDMC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Baker,David</dc:creator>
  <cp:lastModifiedBy>Baker,David</cp:lastModifiedBy>
  <cp:revision>79</cp:revision>
  <cp:lastPrinted>2018-08-27T01:05:11Z</cp:lastPrinted>
  <dcterms:created xsi:type="dcterms:W3CDTF">2018-04-14T11:25:38Z</dcterms:created>
  <dcterms:modified xsi:type="dcterms:W3CDTF">2018-12-03T17:11:17Z</dcterms:modified>
</cp:coreProperties>
</file>