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3" r:id="rId4"/>
    <p:sldId id="265" r:id="rId5"/>
    <p:sldId id="266" r:id="rId6"/>
    <p:sldId id="267" r:id="rId7"/>
    <p:sldId id="268" r:id="rId8"/>
    <p:sldId id="269" r:id="rId9"/>
    <p:sldId id="272" r:id="rId10"/>
    <p:sldId id="271" r:id="rId11"/>
  </p:sldIdLst>
  <p:sldSz cx="14630400" cy="8229600"/>
  <p:notesSz cx="9305925" cy="7019925"/>
  <p:defaultTextStyle>
    <a:defPPr>
      <a:defRPr lang="en-US"/>
    </a:defPPr>
    <a:lvl1pPr marL="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077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15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23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311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388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465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543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620" algn="l" defTabSz="130615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CC"/>
    <a:srgbClr val="BD827D"/>
    <a:srgbClr val="5B2C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816" y="-84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5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4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703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9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9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788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9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2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60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80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2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2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1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2" y="1842136"/>
            <a:ext cx="6464301" cy="7677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2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9" y="1842136"/>
            <a:ext cx="6466840" cy="767716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9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85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8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3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9" y="327660"/>
            <a:ext cx="4813301" cy="1394461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7" y="327665"/>
            <a:ext cx="8178802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9" y="1722124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2"/>
            <a:ext cx="8778240" cy="680087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10"/>
            <a:ext cx="8778240" cy="96583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86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660">
              <a:srgbClr val="FFC000"/>
            </a:gs>
            <a:gs pos="57075">
              <a:srgbClr val="FF4100"/>
            </a:gs>
            <a:gs pos="92920">
              <a:srgbClr val="5B2C23"/>
            </a:gs>
            <a:gs pos="0">
              <a:srgbClr val="FFFF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7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2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3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DA49-0CF0-4F18-A1E6-39566B713A65}" type="datetimeFigureOut">
              <a:rPr lang="en-US" smtClean="0"/>
              <a:t>12/2/2018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3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3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B15C2-AF6C-47E9-81BD-6F3D9A933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09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spartansdbc.org/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s://umassdrumlin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wgi.org/percussion/" TargetMode="External"/><Relationship Id="rId4" Type="http://schemas.openxmlformats.org/officeDocument/2006/relationships/hyperlink" Target="https://www.dci.org/" TargetMode="External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vicfirth.com/marching-percussion-101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youtube.com/watch?v=Ag4_U-HOcQ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ogle.com/search?q=traditional+grip&amp;source=lnms&amp;tbm=isch&amp;sa=X&amp;ved=0ahUKEwjt-7nt6ajdAhVGTd8KHR_OA6EQ_AUICygC&amp;biw=1366&amp;bih=662#imgrc=sPQwTsl6vqn2aM: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vicfirth.com/wp-content/uploads/2014/09/MP101_Exercise_Packet.pdf" TargetMode="External"/><Relationship Id="rId2" Type="http://schemas.openxmlformats.org/officeDocument/2006/relationships/hyperlink" Target="http://vicfirth.com/marching-percussion-101-technique-exercise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maps/place/South+Shore+Music+/+DiCenso's+Drum+Shop/@42.219753,-70.968663,15z/data=!4m5!3m4!1s0x0:0x18c06d53ab3aa62a!8m2!3d42.219753!4d-70.968663" TargetMode="External"/><Relationship Id="rId5" Type="http://schemas.openxmlformats.org/officeDocument/2006/relationships/hyperlink" Target="https://www.southshoremusic.com/" TargetMode="External"/><Relationship Id="rId4" Type="http://schemas.openxmlformats.org/officeDocument/2006/relationships/hyperlink" Target="http://eumlab.com/pro-metronom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nlN-rWiAbg" TargetMode="External"/><Relationship Id="rId2" Type="http://schemas.openxmlformats.org/officeDocument/2006/relationships/hyperlink" Target="https://youtu.be/Wmr5RbNk79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3pSy7Vt1w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massdrumline.org/2016/04/07/hot-hot-hot-micca/" TargetMode="External"/><Relationship Id="rId2" Type="http://schemas.openxmlformats.org/officeDocument/2006/relationships/hyperlink" Target="https://umassdrumline.org/2016/04/07/flam-thing-micca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reedrumlinemusic.com/Thunderbolt.pdf" TargetMode="External"/><Relationship Id="rId4" Type="http://schemas.openxmlformats.org/officeDocument/2006/relationships/hyperlink" Target="https://www.youtube.com/watch?v=Yfvv6OGn2Bw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vicfirth.com/sequential-studies-for-4-mallet-marimb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899" y="1828801"/>
            <a:ext cx="6544682" cy="4328147"/>
          </a:xfrm>
        </p:spPr>
      </p:pic>
      <p:sp>
        <p:nvSpPr>
          <p:cNvPr id="11" name="TextBox 10"/>
          <p:cNvSpPr txBox="1"/>
          <p:nvPr/>
        </p:nvSpPr>
        <p:spPr>
          <a:xfrm>
            <a:off x="2895600" y="6233620"/>
            <a:ext cx="9067800" cy="1701552"/>
          </a:xfrm>
          <a:prstGeom prst="rect">
            <a:avLst/>
          </a:prstGeom>
          <a:solidFill>
            <a:srgbClr val="FFC000"/>
          </a:solidFill>
        </p:spPr>
        <p:txBody>
          <a:bodyPr wrap="square" lIns="130615" tIns="65308" rIns="130615" bIns="65308" rtlCol="0">
            <a:spAutoFit/>
          </a:bodyPr>
          <a:lstStyle/>
          <a:p>
            <a:pPr algn="ctr"/>
            <a:r>
              <a:rPr lang="en-US" sz="5100" b="1" dirty="0"/>
              <a:t>Interested?</a:t>
            </a:r>
          </a:p>
          <a:p>
            <a:pPr algn="ctr"/>
            <a:r>
              <a:rPr lang="en-US" sz="5100" b="1" dirty="0"/>
              <a:t>Sign Up To Learn More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746452"/>
            <a:ext cx="1584960" cy="11887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7760" y="6746452"/>
            <a:ext cx="158496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39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More links to Cool Sites</a:t>
            </a: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  <a:hlinkClick r:id="rId2"/>
              </a:rPr>
              <a:t>Umass Drumline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</a:t>
            </a: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  <a:hlinkClick r:id="rId3"/>
              </a:rPr>
              <a:t>Spartans Drum and Bugle Corps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</a:t>
            </a: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  <a:hlinkClick r:id="rId4"/>
              </a:rPr>
              <a:t>DCI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</a:t>
            </a:r>
          </a:p>
          <a:p>
            <a:pPr lvl="1"/>
            <a:endParaRPr lang="en-US" dirty="0" smtClean="0">
              <a:solidFill>
                <a:schemeClr val="bg1">
                  <a:lumMod val="20000"/>
                  <a:lumOff val="80000"/>
                </a:schemeClr>
              </a:solidFill>
              <a:hlinkClick r:id="rId5"/>
            </a:endParaRPr>
          </a:p>
          <a:p>
            <a:pPr marL="653110" lvl="1" indent="0">
              <a:buNone/>
            </a:pPr>
            <a:endParaRPr lang="en-US" dirty="0">
              <a:solidFill>
                <a:schemeClr val="bg1">
                  <a:lumMod val="20000"/>
                  <a:lumOff val="80000"/>
                </a:schemeClr>
              </a:solidFill>
              <a:hlinkClick r:id="rId5"/>
            </a:endParaRPr>
          </a:p>
          <a:p>
            <a:pPr lvl="1"/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  <a:hlinkClick r:id="rId5"/>
              </a:rPr>
              <a:t>WGI</a:t>
            </a: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  </a:t>
            </a:r>
          </a:p>
          <a:p>
            <a:pPr marL="653110" lvl="1" indent="0">
              <a:buNone/>
            </a:pPr>
            <a:endParaRPr lang="en-US" dirty="0" smtClean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marL="653110" lvl="1" indent="0">
              <a:buNone/>
            </a:pPr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1" y="3424678"/>
            <a:ext cx="2031746" cy="411428"/>
          </a:xfrm>
          <a:prstGeom prst="rect">
            <a:avLst/>
          </a:prstGeom>
        </p:spPr>
      </p:pic>
      <p:pic>
        <p:nvPicPr>
          <p:cNvPr id="5" name="Picture 4">
            <a:hlinkClick r:id="rId3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3600" y="3948356"/>
            <a:ext cx="3779520" cy="692818"/>
          </a:xfrm>
          <a:prstGeom prst="rect">
            <a:avLst/>
          </a:prstGeom>
        </p:spPr>
      </p:pic>
      <p:pic>
        <p:nvPicPr>
          <p:cNvPr id="7" name="Picture 6">
            <a:hlinkClick r:id="rId4"/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440" y="4846321"/>
            <a:ext cx="1463040" cy="1405890"/>
          </a:xfrm>
          <a:prstGeom prst="rect">
            <a:avLst/>
          </a:prstGeom>
        </p:spPr>
      </p:pic>
      <p:pic>
        <p:nvPicPr>
          <p:cNvPr id="8" name="Picture 7">
            <a:hlinkClick r:id="rId5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440" y="6583680"/>
            <a:ext cx="2133600" cy="842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80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335871"/>
              </p:ext>
            </p:extLst>
          </p:nvPr>
        </p:nvGraphicFramePr>
        <p:xfrm>
          <a:off x="975360" y="1828800"/>
          <a:ext cx="1243584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5280"/>
                <a:gridCol w="2072640"/>
                <a:gridCol w="6217920"/>
              </a:tblGrid>
              <a:tr h="694944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Name</a:t>
                      </a:r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Grade</a:t>
                      </a:r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Instrument/Experience  (Snare, Bass,</a:t>
                      </a:r>
                      <a:r>
                        <a:rPr lang="en-US" sz="1900" baseline="0" dirty="0" smtClean="0">
                          <a:solidFill>
                            <a:schemeClr val="bg1"/>
                          </a:solidFill>
                        </a:rPr>
                        <a:t> Quads, </a:t>
                      </a:r>
                      <a:r>
                        <a:rPr lang="en-US" sz="1900" dirty="0" smtClean="0">
                          <a:solidFill>
                            <a:schemeClr val="bg1"/>
                          </a:solidFill>
                        </a:rPr>
                        <a:t>Mallets,</a:t>
                      </a:r>
                      <a:r>
                        <a:rPr lang="en-US" sz="1900" baseline="0" dirty="0" smtClean="0">
                          <a:solidFill>
                            <a:schemeClr val="bg1"/>
                          </a:solidFill>
                        </a:rPr>
                        <a:t> Cymbals)</a:t>
                      </a:r>
                      <a:endParaRPr lang="en-US" sz="1900" dirty="0">
                        <a:solidFill>
                          <a:schemeClr val="bg1"/>
                        </a:solidFill>
                      </a:endParaRPr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</a:tr>
              <a:tr h="438912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46304" marR="146304" marT="54864" marB="54864"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46304" marR="146304" marT="54864" marB="54864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21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3" name="Content Placeholder 2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460" y="2698253"/>
            <a:ext cx="7909560" cy="2537273"/>
          </a:xfrm>
        </p:spPr>
      </p:pic>
      <p:sp>
        <p:nvSpPr>
          <p:cNvPr id="8" name="TextBox 7"/>
          <p:cNvSpPr txBox="1"/>
          <p:nvPr/>
        </p:nvSpPr>
        <p:spPr>
          <a:xfrm>
            <a:off x="480646" y="7224247"/>
            <a:ext cx="13776960" cy="65511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en-US" sz="3400" dirty="0">
                <a:hlinkClick r:id="rId2"/>
              </a:rPr>
              <a:t>http://vicfirth.com/marching-percussion-101-technique-exercises//</a:t>
            </a:r>
            <a:endParaRPr lang="en-US" sz="3400" dirty="0"/>
          </a:p>
        </p:txBody>
      </p:sp>
      <p:sp>
        <p:nvSpPr>
          <p:cNvPr id="5" name="TextBox 4"/>
          <p:cNvSpPr txBox="1"/>
          <p:nvPr/>
        </p:nvSpPr>
        <p:spPr>
          <a:xfrm>
            <a:off x="365760" y="2006923"/>
            <a:ext cx="13776960" cy="578174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en-US" sz="2900" b="1" dirty="0">
                <a:solidFill>
                  <a:srgbClr val="FFFFFF"/>
                </a:solidFill>
              </a:rPr>
              <a:t>We will utilize the marching </a:t>
            </a:r>
            <a:r>
              <a:rPr lang="en-US" sz="2900" b="1" dirty="0" smtClean="0">
                <a:solidFill>
                  <a:srgbClr val="FFFFFF"/>
                </a:solidFill>
              </a:rPr>
              <a:t>percussion portal </a:t>
            </a:r>
            <a:r>
              <a:rPr lang="en-US" sz="2900" b="1" dirty="0">
                <a:solidFill>
                  <a:srgbClr val="FFFFFF"/>
                </a:solidFill>
              </a:rPr>
              <a:t>available at www.vicfirth.com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6186" y="5212080"/>
            <a:ext cx="894588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78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FFFFFF"/>
                </a:solidFill>
              </a:rPr>
              <a:t>Tape Your Sticks with White Electrical Tape  </a:t>
            </a:r>
          </a:p>
          <a:p>
            <a:pPr marL="653110" lvl="1" indent="0" algn="ctr">
              <a:buNone/>
            </a:pPr>
            <a:r>
              <a:rPr lang="en-US" dirty="0" smtClean="0">
                <a:solidFill>
                  <a:srgbClr val="FFFFFF"/>
                </a:solidFill>
              </a:rPr>
              <a:t>                                      click to watch how 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29" name="Picture 5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699608"/>
            <a:ext cx="8125870" cy="3689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85800" y="3077954"/>
            <a:ext cx="4812646" cy="4933212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FF"/>
                </a:solidFill>
              </a:rPr>
              <a:t>Snares:  </a:t>
            </a:r>
          </a:p>
          <a:p>
            <a:pPr marL="1061271" lvl="1" indent="-408194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FF"/>
                </a:solidFill>
              </a:rPr>
              <a:t>Marching Sticks </a:t>
            </a:r>
          </a:p>
          <a:p>
            <a:pPr marL="1061271" lvl="1" indent="-408194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FF"/>
                </a:solidFill>
                <a:hlinkClick r:id="rId4"/>
              </a:rPr>
              <a:t>Traditional  Grip </a:t>
            </a:r>
            <a:r>
              <a:rPr lang="en-US" sz="2000" b="1" dirty="0" smtClean="0">
                <a:solidFill>
                  <a:srgbClr val="FFFFFF"/>
                </a:solidFill>
              </a:rPr>
              <a:t>is encouraged but not required.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FF"/>
                </a:solidFill>
              </a:rPr>
              <a:t>Tenors:  </a:t>
            </a:r>
          </a:p>
          <a:p>
            <a:pPr marL="1061271" lvl="1" indent="-408194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FF"/>
                </a:solidFill>
              </a:rPr>
              <a:t>Marching Sticks</a:t>
            </a:r>
          </a:p>
          <a:p>
            <a:pPr marL="1061271" lvl="1" indent="-408194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FF"/>
                </a:solidFill>
              </a:rPr>
              <a:t>Matched Grip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FF"/>
                </a:solidFill>
              </a:rPr>
              <a:t>Bass Drums:  </a:t>
            </a:r>
          </a:p>
          <a:p>
            <a:pPr marL="1061271" lvl="1" indent="-408194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FF"/>
                </a:solidFill>
              </a:rPr>
              <a:t>BD Mallets, size dependent on drum size</a:t>
            </a:r>
          </a:p>
          <a:p>
            <a:pPr marL="1061271" lvl="1" indent="-408194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FF"/>
                </a:solidFill>
              </a:rPr>
              <a:t>Matched Grip</a:t>
            </a:r>
          </a:p>
          <a:p>
            <a:pPr marL="408194" indent="-408194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FFFFFF"/>
                </a:solidFill>
              </a:rPr>
              <a:t>Front Ensemble:  </a:t>
            </a:r>
          </a:p>
          <a:p>
            <a:pPr marL="1061271" lvl="1" indent="-408194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FF"/>
                </a:solidFill>
              </a:rPr>
              <a:t>Mallets, No Tape</a:t>
            </a:r>
          </a:p>
          <a:p>
            <a:pPr marL="1061271" lvl="1" indent="-408194"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FFFFFF"/>
                </a:solidFill>
              </a:rPr>
              <a:t>Matched Grip</a:t>
            </a:r>
            <a:endParaRPr lang="en-US" sz="2000" b="1" dirty="0">
              <a:solidFill>
                <a:srgbClr val="FFFFFF"/>
              </a:solidFill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12048978" y="2851557"/>
            <a:ext cx="731520" cy="7315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22" tIns="65311" rIns="130622" bIns="65311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0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Download the Instructional booklet  from the </a:t>
            </a:r>
            <a:r>
              <a:rPr lang="en-US" dirty="0">
                <a:solidFill>
                  <a:srgbClr val="FFFFFF"/>
                </a:solidFill>
              </a:rPr>
              <a:t>Vic Firth Web Site: </a:t>
            </a:r>
            <a:endParaRPr lang="en-US" dirty="0" smtClean="0">
              <a:solidFill>
                <a:srgbClr val="FFFFFF"/>
              </a:solidFill>
            </a:endParaRPr>
          </a:p>
          <a:p>
            <a:pPr lvl="1"/>
            <a:r>
              <a:rPr lang="en-US" dirty="0" smtClean="0">
                <a:solidFill>
                  <a:srgbClr val="FFFFFF"/>
                </a:solidFill>
                <a:hlinkClick r:id="rId2"/>
              </a:rPr>
              <a:t>http</a:t>
            </a:r>
            <a:r>
              <a:rPr lang="en-US" dirty="0">
                <a:solidFill>
                  <a:srgbClr val="FFFFFF"/>
                </a:solidFill>
                <a:hlinkClick r:id="rId2"/>
              </a:rPr>
              <a:t>://vicfirth.com/marching-percussion-101-technique-exercises</a:t>
            </a:r>
            <a:r>
              <a:rPr lang="en-US" dirty="0" smtClean="0">
                <a:solidFill>
                  <a:srgbClr val="FFFFFF"/>
                </a:solidFill>
                <a:hlinkClick r:id="rId2"/>
              </a:rPr>
              <a:t>/</a:t>
            </a:r>
            <a:endParaRPr lang="en-US" dirty="0" smtClean="0">
              <a:solidFill>
                <a:srgbClr val="FFFFFF"/>
              </a:solidFill>
            </a:endParaRPr>
          </a:p>
          <a:p>
            <a:pPr lvl="1"/>
            <a:r>
              <a:rPr lang="en-US" dirty="0">
                <a:solidFill>
                  <a:srgbClr val="FFFFFF"/>
                </a:solidFill>
                <a:hlinkClick r:id="rId3"/>
              </a:rPr>
              <a:t>http://</a:t>
            </a:r>
            <a:r>
              <a:rPr lang="en-US" dirty="0" smtClean="0">
                <a:solidFill>
                  <a:srgbClr val="FFFFFF"/>
                </a:solidFill>
                <a:hlinkClick r:id="rId3"/>
              </a:rPr>
              <a:t>vicfirth.com/wp-content/uploads/2014/09/MP101_Exercise_Packet.pdf</a:t>
            </a:r>
            <a:endParaRPr lang="en-US" dirty="0" smtClean="0">
              <a:solidFill>
                <a:srgbClr val="FFFFFF"/>
              </a:solidFill>
            </a:endParaRP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Printed copies are available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Get a Metronome: Lots or free apps</a:t>
            </a:r>
          </a:p>
          <a:p>
            <a:pPr lvl="1"/>
            <a:r>
              <a:rPr lang="en-US" dirty="0">
                <a:solidFill>
                  <a:srgbClr val="FFFFFF"/>
                </a:solidFill>
                <a:hlinkClick r:id="rId4"/>
              </a:rPr>
              <a:t>App for </a:t>
            </a:r>
            <a:r>
              <a:rPr lang="en-US" dirty="0" err="1">
                <a:solidFill>
                  <a:srgbClr val="FFFFFF"/>
                </a:solidFill>
                <a:hlinkClick r:id="rId4"/>
              </a:rPr>
              <a:t>Iphone</a:t>
            </a:r>
            <a:endParaRPr lang="en-US" dirty="0">
              <a:solidFill>
                <a:srgbClr val="FFFFFF"/>
              </a:solidFill>
            </a:endParaRPr>
          </a:p>
          <a:p>
            <a:pPr lvl="1"/>
            <a:r>
              <a:rPr lang="en-US" dirty="0">
                <a:solidFill>
                  <a:srgbClr val="FFFFFF"/>
                </a:solidFill>
              </a:rPr>
              <a:t>App for Android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Web Metronome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Old </a:t>
            </a:r>
            <a:r>
              <a:rPr lang="en-US" dirty="0" smtClean="0">
                <a:solidFill>
                  <a:srgbClr val="FFFFFF"/>
                </a:solidFill>
              </a:rPr>
              <a:t>school:  </a:t>
            </a:r>
            <a:r>
              <a:rPr lang="en-US" dirty="0" smtClean="0">
                <a:solidFill>
                  <a:srgbClr val="FFFFFF"/>
                </a:solidFill>
                <a:hlinkClick r:id="rId5"/>
              </a:rPr>
              <a:t>South Shore Music </a:t>
            </a:r>
            <a:r>
              <a:rPr lang="en-US" dirty="0" smtClean="0">
                <a:solidFill>
                  <a:srgbClr val="FFFFFF"/>
                </a:solidFill>
              </a:rPr>
              <a:t>in </a:t>
            </a:r>
            <a:r>
              <a:rPr lang="en-US" dirty="0" smtClean="0">
                <a:solidFill>
                  <a:srgbClr val="FFFFFF"/>
                </a:solidFill>
                <a:hlinkClick r:id="rId6"/>
              </a:rPr>
              <a:t>Weymouth Landing </a:t>
            </a:r>
            <a:r>
              <a:rPr lang="en-US" dirty="0" smtClean="0">
                <a:solidFill>
                  <a:srgbClr val="FFFFFF"/>
                </a:solidFill>
              </a:rPr>
              <a:t>has them for about $20.00</a:t>
            </a:r>
            <a:endParaRPr lang="en-US" dirty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Practice Pad:  Many options out there…here’s a tip: cloth covered mouse pads work great and are cheap.</a:t>
            </a:r>
          </a:p>
          <a:p>
            <a:endParaRPr lang="en-US" dirty="0" smtClean="0">
              <a:solidFill>
                <a:srgbClr val="FFFFFF"/>
              </a:solidFill>
            </a:endParaRPr>
          </a:p>
          <a:p>
            <a:pPr lvl="1"/>
            <a:endParaRPr lang="en-US" dirty="0">
              <a:solidFill>
                <a:srgbClr val="FFFFFF"/>
              </a:solidFill>
            </a:endParaRPr>
          </a:p>
          <a:p>
            <a:pPr lvl="1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03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Watch the Video of the exercise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Have the music on a stand in front of you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Start with Exercise 1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8 on a Hand: 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  <a:hlinkClick r:id="rId2"/>
              </a:rPr>
              <a:t>https</a:t>
            </a:r>
            <a:r>
              <a:rPr lang="en-US" dirty="0">
                <a:solidFill>
                  <a:srgbClr val="FFFFFF"/>
                </a:solidFill>
                <a:hlinkClick r:id="rId2"/>
              </a:rPr>
              <a:t>://</a:t>
            </a:r>
            <a:r>
              <a:rPr lang="en-US" dirty="0" smtClean="0">
                <a:solidFill>
                  <a:srgbClr val="FFFFFF"/>
                </a:solidFill>
                <a:hlinkClick r:id="rId2"/>
              </a:rPr>
              <a:t>youtu.be/Wmr5RbNk79U</a:t>
            </a:r>
            <a:endParaRPr lang="en-US" dirty="0" smtClean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Battery players use “sticks out/sticks In” technique for each exercise (see Mason booklet page 2)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Front Ensemble players use concert approach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Start each exercise slowly, ex:  mm=90  bpm ¼ note pulse.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“even” and “clean” is always more important than fast…speed will come gradually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Use a wrist “</a:t>
            </a:r>
            <a:r>
              <a:rPr lang="en-US" dirty="0" smtClean="0">
                <a:solidFill>
                  <a:srgbClr val="FFFFFF"/>
                </a:solidFill>
                <a:hlinkClick r:id="rId3"/>
              </a:rPr>
              <a:t>Moeller</a:t>
            </a:r>
            <a:r>
              <a:rPr lang="en-US" dirty="0" smtClean="0">
                <a:solidFill>
                  <a:srgbClr val="FFFFFF"/>
                </a:solidFill>
              </a:rPr>
              <a:t> “technique in your stroke…this will be important at faster tempos.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Keep Stick Heights consistent  (see Mason Book, page 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66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Exercise 2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16</a:t>
            </a:r>
            <a:r>
              <a:rPr lang="en-US" baseline="30000" dirty="0" smtClean="0">
                <a:solidFill>
                  <a:srgbClr val="FFFFFF"/>
                </a:solidFill>
              </a:rPr>
              <a:t>th</a:t>
            </a:r>
            <a:r>
              <a:rPr lang="en-US" dirty="0" smtClean="0">
                <a:solidFill>
                  <a:srgbClr val="FFFFFF"/>
                </a:solidFill>
              </a:rPr>
              <a:t> Note Timing</a:t>
            </a:r>
          </a:p>
          <a:p>
            <a:pPr lvl="2"/>
            <a:r>
              <a:rPr lang="en-US" dirty="0">
                <a:solidFill>
                  <a:srgbClr val="FFFFFF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FFFF"/>
                </a:solidFill>
                <a:hlinkClick r:id="rId2"/>
              </a:rPr>
              <a:t>youtu.be/I3pSy7Vt1wE</a:t>
            </a:r>
            <a:endParaRPr lang="en-US" dirty="0">
              <a:solidFill>
                <a:srgbClr val="FFFFFF"/>
              </a:solidFill>
            </a:endParaRPr>
          </a:p>
          <a:p>
            <a:pPr marL="1306220" lvl="2" indent="0">
              <a:buNone/>
            </a:pPr>
            <a:endParaRPr lang="en-US" dirty="0" smtClean="0">
              <a:solidFill>
                <a:srgbClr val="FFFFFF"/>
              </a:solidFill>
            </a:endParaRPr>
          </a:p>
          <a:p>
            <a:pPr marL="1306220" lvl="2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83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r>
              <a:rPr lang="en-US" b="1" dirty="0">
                <a:solidFill>
                  <a:schemeClr val="bg1">
                    <a:lumMod val="20000"/>
                    <a:lumOff val="80000"/>
                  </a:schemeClr>
                </a:solidFill>
              </a:rPr>
              <a:t/>
            </a:r>
            <a:br>
              <a:rPr lang="en-US" b="1" dirty="0">
                <a:solidFill>
                  <a:schemeClr val="bg1">
                    <a:lumMod val="20000"/>
                    <a:lumOff val="80000"/>
                  </a:schemeClr>
                </a:solidFill>
              </a:rPr>
            </a:br>
            <a:endParaRPr lang="en-US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Cool Drumline examples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Umass</a:t>
            </a:r>
          </a:p>
          <a:p>
            <a:pPr lvl="2"/>
            <a:r>
              <a:rPr lang="en-US" dirty="0">
                <a:solidFill>
                  <a:srgbClr val="FFFFFF"/>
                </a:solidFill>
                <a:hlinkClick r:id="rId2"/>
              </a:rPr>
              <a:t>https://umassdrumline.org/2016/04/07/flam-thing-micca/</a:t>
            </a:r>
            <a:endParaRPr lang="en-US" dirty="0">
              <a:solidFill>
                <a:srgbClr val="FFFFFF"/>
              </a:solidFill>
            </a:endParaRPr>
          </a:p>
          <a:p>
            <a:pPr lvl="2"/>
            <a:r>
              <a:rPr lang="en-US" dirty="0">
                <a:solidFill>
                  <a:srgbClr val="FFFFFF"/>
                </a:solidFill>
                <a:hlinkClick r:id="rId3"/>
              </a:rPr>
              <a:t>https://umassdrumline.org/2016/04/07/hot-hot-hot-micca/</a:t>
            </a:r>
            <a:endParaRPr lang="en-US" dirty="0">
              <a:solidFill>
                <a:srgbClr val="FFFFFF"/>
              </a:solidFill>
            </a:endParaRPr>
          </a:p>
          <a:p>
            <a:pPr lvl="1"/>
            <a:endParaRPr lang="en-US" dirty="0" smtClean="0">
              <a:solidFill>
                <a:srgbClr val="FFFFFF"/>
              </a:solidFill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Thunderbolt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Video</a:t>
            </a:r>
          </a:p>
          <a:p>
            <a:pPr lvl="2"/>
            <a:r>
              <a:rPr lang="en-US" dirty="0" smtClean="0">
                <a:solidFill>
                  <a:srgbClr val="FFFFFF"/>
                </a:solidFill>
                <a:hlinkClick r:id="rId4"/>
              </a:rPr>
              <a:t>https</a:t>
            </a:r>
            <a:r>
              <a:rPr lang="en-US" dirty="0">
                <a:solidFill>
                  <a:srgbClr val="FFFFFF"/>
                </a:solidFill>
                <a:hlinkClick r:id="rId4"/>
              </a:rPr>
              <a:t>://</a:t>
            </a:r>
            <a:r>
              <a:rPr lang="en-US" dirty="0" smtClean="0">
                <a:solidFill>
                  <a:srgbClr val="FFFFFF"/>
                </a:solidFill>
                <a:hlinkClick r:id="rId4"/>
              </a:rPr>
              <a:t>www.youtube.com/watch?v=Yfvv6OGn2Bw</a:t>
            </a:r>
            <a:endParaRPr lang="en-US" dirty="0" smtClean="0">
              <a:solidFill>
                <a:srgbClr val="FFFFFF"/>
              </a:solidFill>
            </a:endParaRPr>
          </a:p>
          <a:p>
            <a:pPr lvl="1"/>
            <a:r>
              <a:rPr lang="en-US" dirty="0">
                <a:solidFill>
                  <a:srgbClr val="FFFFFF"/>
                </a:solidFill>
              </a:rPr>
              <a:t>PDF: </a:t>
            </a:r>
            <a:endParaRPr lang="en-US" dirty="0" smtClean="0">
              <a:solidFill>
                <a:srgbClr val="FFFFFF"/>
              </a:solidFill>
            </a:endParaRPr>
          </a:p>
          <a:p>
            <a:pPr lvl="2"/>
            <a:r>
              <a:rPr lang="en-US" dirty="0" smtClean="0">
                <a:solidFill>
                  <a:srgbClr val="FFFFFF"/>
                </a:solidFill>
                <a:hlinkClick r:id="rId5"/>
              </a:rPr>
              <a:t>http</a:t>
            </a:r>
            <a:r>
              <a:rPr lang="en-US" dirty="0">
                <a:solidFill>
                  <a:srgbClr val="FFFFFF"/>
                </a:solidFill>
                <a:hlinkClick r:id="rId5"/>
              </a:rPr>
              <a:t>://www.freedrumlinemusic.com/Thunderbolt.pdf </a:t>
            </a:r>
            <a:endParaRPr lang="en-US" dirty="0" smtClean="0">
              <a:solidFill>
                <a:srgbClr val="FFFFFF"/>
              </a:solidFill>
            </a:endParaRPr>
          </a:p>
          <a:p>
            <a:pPr lvl="2"/>
            <a:r>
              <a:rPr lang="en-US" dirty="0" smtClean="0">
                <a:solidFill>
                  <a:srgbClr val="FFFFFF"/>
                </a:solidFill>
              </a:rPr>
              <a:t>Printed copies available…mark your part with a highlighter</a:t>
            </a:r>
          </a:p>
          <a:p>
            <a:endParaRPr lang="en-US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  <a:p>
            <a:pPr marL="653110" lvl="1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5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31520" y="274320"/>
            <a:ext cx="13167360" cy="1371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Weymouth Wildcats Drum Line</a:t>
            </a:r>
            <a:br>
              <a:rPr lang="en-US" b="1" dirty="0">
                <a:solidFill>
                  <a:srgbClr val="FFC000"/>
                </a:solidFill>
              </a:rPr>
            </a:b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Front Ensemble/PIT Players interested in keyboard instruction will also benefit from the Vic Firth Series on Marimba technique: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  <a:hlinkClick r:id="rId2"/>
              </a:rPr>
              <a:t/>
            </a:r>
            <a:br>
              <a:rPr lang="en-US" dirty="0" smtClean="0">
                <a:solidFill>
                  <a:srgbClr val="FFFFFF"/>
                </a:solidFill>
                <a:hlinkClick r:id="rId2"/>
              </a:rPr>
            </a:br>
            <a:r>
              <a:rPr lang="en-US" dirty="0" smtClean="0">
                <a:solidFill>
                  <a:schemeClr val="bg1">
                    <a:lumMod val="20000"/>
                    <a:lumOff val="80000"/>
                  </a:schemeClr>
                </a:solidFill>
                <a:hlinkClick r:id="rId2"/>
              </a:rPr>
              <a:t>http</a:t>
            </a:r>
            <a:r>
              <a:rPr lang="en-US" dirty="0">
                <a:solidFill>
                  <a:schemeClr val="bg1">
                    <a:lumMod val="20000"/>
                    <a:lumOff val="80000"/>
                  </a:schemeClr>
                </a:solidFill>
                <a:hlinkClick r:id="rId2"/>
              </a:rPr>
              <a:t>://vicfirth.com/sequential-studies-for-4-mallet-marimba/</a:t>
            </a:r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  <a:p>
            <a:pPr marL="653110" lvl="1" indent="0">
              <a:buNone/>
            </a:pPr>
            <a:endParaRPr lang="en-US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0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DA1F28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143114</TotalTime>
  <Words>382</Words>
  <Application>Microsoft Office PowerPoint</Application>
  <PresentationFormat>Custom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Weymouth Wildcats Drum Line </vt:lpstr>
      <vt:lpstr>Weymouth Wildcats Drum Line </vt:lpstr>
      <vt:lpstr>Weymouth Wildcats Drum Line </vt:lpstr>
      <vt:lpstr>Weymouth Wildcats Drum Line </vt:lpstr>
      <vt:lpstr>Weymouth Wildcats Drum Line </vt:lpstr>
      <vt:lpstr>Weymouth Wildcats Drum Line </vt:lpstr>
      <vt:lpstr>Weymouth Wildcats Drum Line </vt:lpstr>
      <vt:lpstr>Weymouth Wildcats Drum Line </vt:lpstr>
      <vt:lpstr>Weymouth Wildcats Drum Line </vt:lpstr>
      <vt:lpstr>Weymouth Wildcats Drum Line </vt:lpstr>
    </vt:vector>
  </TitlesOfParts>
  <Company>BIDMC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Baker,David</dc:creator>
  <cp:lastModifiedBy>Baker,David</cp:lastModifiedBy>
  <cp:revision>79</cp:revision>
  <cp:lastPrinted>2018-08-27T01:05:11Z</cp:lastPrinted>
  <dcterms:created xsi:type="dcterms:W3CDTF">2018-04-14T11:25:38Z</dcterms:created>
  <dcterms:modified xsi:type="dcterms:W3CDTF">2018-12-03T17:11:17Z</dcterms:modified>
</cp:coreProperties>
</file>