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5"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 id="267" r:id="rId15"/>
    <p:sldId id="268" r:id="rId16"/>
    <p:sldId id="271"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6C8CB-98CD-8D46-A6E9-0D8B9FF33D94}"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98E36A-5383-2A41-B5BF-5F69B47D4A1E}" type="slidenum">
              <a:rPr lang="en-US" smtClean="0"/>
              <a:t>‹#›</a:t>
            </a:fld>
            <a:endParaRPr lang="en-US"/>
          </a:p>
        </p:txBody>
      </p:sp>
    </p:spTree>
    <p:extLst>
      <p:ext uri="{BB962C8B-B14F-4D97-AF65-F5344CB8AC3E}">
        <p14:creationId xmlns:p14="http://schemas.microsoft.com/office/powerpoint/2010/main" val="3382255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www.ehlers-danlos.com</a:t>
            </a:r>
            <a:r>
              <a:rPr lang="en-US" dirty="0"/>
              <a:t>/assessing-joint-hypermobility/</a:t>
            </a:r>
          </a:p>
        </p:txBody>
      </p:sp>
      <p:sp>
        <p:nvSpPr>
          <p:cNvPr id="4" name="Slide Number Placeholder 3"/>
          <p:cNvSpPr>
            <a:spLocks noGrp="1"/>
          </p:cNvSpPr>
          <p:nvPr>
            <p:ph type="sldNum" sz="quarter" idx="5"/>
          </p:nvPr>
        </p:nvSpPr>
        <p:spPr/>
        <p:txBody>
          <a:bodyPr/>
          <a:lstStyle/>
          <a:p>
            <a:fld id="{9598E36A-5383-2A41-B5BF-5F69B47D4A1E}" type="slidenum">
              <a:rPr lang="en-US" smtClean="0"/>
              <a:t>7</a:t>
            </a:fld>
            <a:endParaRPr lang="en-US"/>
          </a:p>
        </p:txBody>
      </p:sp>
    </p:spTree>
    <p:extLst>
      <p:ext uri="{BB962C8B-B14F-4D97-AF65-F5344CB8AC3E}">
        <p14:creationId xmlns:p14="http://schemas.microsoft.com/office/powerpoint/2010/main" val="409443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my.clevelandclinic.org</a:t>
            </a:r>
            <a:r>
              <a:rPr lang="en-US" dirty="0"/>
              <a:t>/health/diagnostics/17043-tilt-table-test</a:t>
            </a:r>
          </a:p>
        </p:txBody>
      </p:sp>
      <p:sp>
        <p:nvSpPr>
          <p:cNvPr id="4" name="Slide Number Placeholder 3"/>
          <p:cNvSpPr>
            <a:spLocks noGrp="1"/>
          </p:cNvSpPr>
          <p:nvPr>
            <p:ph type="sldNum" sz="quarter" idx="5"/>
          </p:nvPr>
        </p:nvSpPr>
        <p:spPr/>
        <p:txBody>
          <a:bodyPr/>
          <a:lstStyle/>
          <a:p>
            <a:fld id="{9598E36A-5383-2A41-B5BF-5F69B47D4A1E}" type="slidenum">
              <a:rPr lang="en-US" smtClean="0"/>
              <a:t>8</a:t>
            </a:fld>
            <a:endParaRPr lang="en-US"/>
          </a:p>
        </p:txBody>
      </p:sp>
    </p:spTree>
    <p:extLst>
      <p:ext uri="{BB962C8B-B14F-4D97-AF65-F5344CB8AC3E}">
        <p14:creationId xmlns:p14="http://schemas.microsoft.com/office/powerpoint/2010/main" val="4277008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AB43356A-CFEB-ED48-ACA5-A7353AB60217}" type="datetimeFigureOut">
              <a:rPr lang="en-US" smtClean="0"/>
              <a:t>9/30/26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F532C255-F236-6740-A902-6159AB6F7169}" type="slidenum">
              <a:rPr lang="en-US" smtClean="0"/>
              <a:t>‹#›</a:t>
            </a:fld>
            <a:endParaRPr lang="en-US"/>
          </a:p>
        </p:txBody>
      </p:sp>
    </p:spTree>
    <p:extLst>
      <p:ext uri="{BB962C8B-B14F-4D97-AF65-F5344CB8AC3E}">
        <p14:creationId xmlns:p14="http://schemas.microsoft.com/office/powerpoint/2010/main" val="179866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43356A-CFEB-ED48-ACA5-A7353AB60217}"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247609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B43356A-CFEB-ED48-ACA5-A7353AB60217}" type="datetimeFigureOut">
              <a:rPr lang="en-US" smtClean="0"/>
              <a:t>9/30/26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532C255-F236-6740-A902-6159AB6F7169}" type="slidenum">
              <a:rPr lang="en-US" smtClean="0"/>
              <a:t>‹#›</a:t>
            </a:fld>
            <a:endParaRPr lang="en-US"/>
          </a:p>
        </p:txBody>
      </p:sp>
    </p:spTree>
    <p:extLst>
      <p:ext uri="{BB962C8B-B14F-4D97-AF65-F5344CB8AC3E}">
        <p14:creationId xmlns:p14="http://schemas.microsoft.com/office/powerpoint/2010/main" val="327540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43356A-CFEB-ED48-ACA5-A7353AB60217}"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141486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43356A-CFEB-ED48-ACA5-A7353AB60217}"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188848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43356A-CFEB-ED48-ACA5-A7353AB60217}"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4064140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3356A-CFEB-ED48-ACA5-A7353AB60217}"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2134059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B43356A-CFEB-ED48-ACA5-A7353AB60217}" type="datetimeFigureOut">
              <a:rPr lang="en-US" smtClean="0"/>
              <a:t>9/30/26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F532C255-F236-6740-A902-6159AB6F7169}" type="slidenum">
              <a:rPr lang="en-US" smtClean="0"/>
              <a:t>‹#›</a:t>
            </a:fld>
            <a:endParaRPr lang="en-US"/>
          </a:p>
        </p:txBody>
      </p:sp>
    </p:spTree>
    <p:extLst>
      <p:ext uri="{BB962C8B-B14F-4D97-AF65-F5344CB8AC3E}">
        <p14:creationId xmlns:p14="http://schemas.microsoft.com/office/powerpoint/2010/main" val="56576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43356A-CFEB-ED48-ACA5-A7353AB60217}"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373625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43356A-CFEB-ED48-ACA5-A7353AB60217}"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2C255-F236-6740-A902-6159AB6F7169}" type="slidenum">
              <a:rPr lang="en-US" smtClean="0"/>
              <a:t>‹#›</a:t>
            </a:fld>
            <a:endParaRPr lang="en-US"/>
          </a:p>
        </p:txBody>
      </p:sp>
    </p:spTree>
    <p:extLst>
      <p:ext uri="{BB962C8B-B14F-4D97-AF65-F5344CB8AC3E}">
        <p14:creationId xmlns:p14="http://schemas.microsoft.com/office/powerpoint/2010/main" val="172646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AB43356A-CFEB-ED48-ACA5-A7353AB60217}" type="datetimeFigureOut">
              <a:rPr lang="en-US" smtClean="0"/>
              <a:t>9/30/26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F532C255-F236-6740-A902-6159AB6F7169}" type="slidenum">
              <a:rPr lang="en-US" smtClean="0"/>
              <a:t>‹#›</a:t>
            </a:fld>
            <a:endParaRPr lang="en-US"/>
          </a:p>
        </p:txBody>
      </p:sp>
    </p:spTree>
    <p:extLst>
      <p:ext uri="{BB962C8B-B14F-4D97-AF65-F5344CB8AC3E}">
        <p14:creationId xmlns:p14="http://schemas.microsoft.com/office/powerpoint/2010/main" val="661479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AB43356A-CFEB-ED48-ACA5-A7353AB60217}" type="datetimeFigureOut">
              <a:rPr lang="en-US" smtClean="0"/>
              <a:t>9/30/26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F532C255-F236-6740-A902-6159AB6F7169}"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47490882"/>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D2BB-F290-663A-5C2B-87E6890DEC7B}"/>
              </a:ext>
            </a:extLst>
          </p:cNvPr>
          <p:cNvSpPr>
            <a:spLocks noGrp="1"/>
          </p:cNvSpPr>
          <p:nvPr>
            <p:ph type="ctrTitle"/>
          </p:nvPr>
        </p:nvSpPr>
        <p:spPr/>
        <p:txBody>
          <a:bodyPr>
            <a:normAutofit/>
          </a:bodyPr>
          <a:lstStyle/>
          <a:p>
            <a:r>
              <a:rPr lang="en-US" dirty="0"/>
              <a:t>Neurodivergence and Co-occurring Chronic Health Conditions</a:t>
            </a:r>
          </a:p>
        </p:txBody>
      </p:sp>
      <p:sp>
        <p:nvSpPr>
          <p:cNvPr id="3" name="Subtitle 2">
            <a:extLst>
              <a:ext uri="{FF2B5EF4-FFF2-40B4-BE49-F238E27FC236}">
                <a16:creationId xmlns:a16="http://schemas.microsoft.com/office/drawing/2014/main" id="{B57117BB-B986-05F8-2628-F027B7500755}"/>
              </a:ext>
            </a:extLst>
          </p:cNvPr>
          <p:cNvSpPr>
            <a:spLocks noGrp="1"/>
          </p:cNvSpPr>
          <p:nvPr>
            <p:ph type="subTitle" idx="1"/>
          </p:nvPr>
        </p:nvSpPr>
        <p:spPr/>
        <p:txBody>
          <a:bodyPr/>
          <a:lstStyle/>
          <a:p>
            <a:r>
              <a:rPr lang="en-US" dirty="0"/>
              <a:t>Ruth Dottin, MD</a:t>
            </a:r>
          </a:p>
        </p:txBody>
      </p:sp>
    </p:spTree>
    <p:extLst>
      <p:ext uri="{BB962C8B-B14F-4D97-AF65-F5344CB8AC3E}">
        <p14:creationId xmlns:p14="http://schemas.microsoft.com/office/powerpoint/2010/main" val="341063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6DDB9-5912-81C0-AE9C-A4F6C073479A}"/>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FFB902EC-482F-6D28-5281-EE752C404B05}"/>
              </a:ext>
            </a:extLst>
          </p:cNvPr>
          <p:cNvSpPr>
            <a:spLocks noGrp="1"/>
          </p:cNvSpPr>
          <p:nvPr>
            <p:ph idx="1"/>
          </p:nvPr>
        </p:nvSpPr>
        <p:spPr/>
        <p:txBody>
          <a:bodyPr>
            <a:normAutofit/>
          </a:bodyPr>
          <a:lstStyle/>
          <a:p>
            <a:pPr lvl="0"/>
            <a:r>
              <a:rPr lang="en-US" b="1" dirty="0"/>
              <a:t>1. Define Neurodivergence:</a:t>
            </a:r>
            <a:r>
              <a:rPr lang="en-US" dirty="0"/>
              <a:t> Explain what neurodivergence is and how differences in sensory processing, body awareness (interoception), and executive function affect health care.</a:t>
            </a:r>
          </a:p>
          <a:p>
            <a:pPr lvl="0"/>
            <a:r>
              <a:rPr lang="en-US" b="1" dirty="0"/>
              <a:t>2. Recognize the "Triad" of Co-Occurring Conditions:</a:t>
            </a:r>
            <a:r>
              <a:rPr lang="en-US" dirty="0"/>
              <a:t> Identify the common overlap between neurodivergence, hypermobility (loose joints), POTS (autonomic dysregulation), and MCAS (mast cell/immune reactivity).</a:t>
            </a:r>
          </a:p>
          <a:p>
            <a:pPr lvl="0"/>
            <a:r>
              <a:rPr lang="en-US" b="1" dirty="0"/>
              <a:t>3. Understand Why These Conditions Co-Occur:</a:t>
            </a:r>
            <a:r>
              <a:rPr lang="en-US" dirty="0"/>
              <a:t> Outline the underlying connections, including shared tissue development, overactive stress responses, and systemic inflammation.</a:t>
            </a:r>
          </a:p>
          <a:p>
            <a:pPr lvl="0"/>
            <a:r>
              <a:rPr lang="en-US" b="1" dirty="0"/>
              <a:t>4.  Introduce a Multimodal Treatment Approach to these Conditions</a:t>
            </a:r>
          </a:p>
          <a:p>
            <a:pPr lvl="0"/>
            <a:r>
              <a:rPr lang="en-US" b="1" dirty="0"/>
              <a:t>5.  Adapt Care for Neurodivergent Patients:</a:t>
            </a:r>
            <a:r>
              <a:rPr lang="en-US" dirty="0"/>
              <a:t> Use patient-centered adjustments, such as alternative pain scales, sensory-friendly practices, clear written instructions, and pacing strategies.</a:t>
            </a:r>
          </a:p>
          <a:p>
            <a:pPr marL="0" indent="0">
              <a:buNone/>
            </a:pPr>
            <a:endParaRPr lang="en-US" dirty="0"/>
          </a:p>
        </p:txBody>
      </p:sp>
    </p:spTree>
    <p:extLst>
      <p:ext uri="{BB962C8B-B14F-4D97-AF65-F5344CB8AC3E}">
        <p14:creationId xmlns:p14="http://schemas.microsoft.com/office/powerpoint/2010/main" val="1021642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C5447-D3A4-54D0-8256-433C277A95D8}"/>
              </a:ext>
            </a:extLst>
          </p:cNvPr>
          <p:cNvSpPr>
            <a:spLocks noGrp="1"/>
          </p:cNvSpPr>
          <p:nvPr>
            <p:ph type="title"/>
          </p:nvPr>
        </p:nvSpPr>
        <p:spPr/>
        <p:txBody>
          <a:bodyPr/>
          <a:lstStyle/>
          <a:p>
            <a:r>
              <a:rPr lang="en-US" dirty="0"/>
              <a:t>What is Neurodivergence?</a:t>
            </a:r>
          </a:p>
        </p:txBody>
      </p:sp>
      <p:sp>
        <p:nvSpPr>
          <p:cNvPr id="3" name="Content Placeholder 2">
            <a:extLst>
              <a:ext uri="{FF2B5EF4-FFF2-40B4-BE49-F238E27FC236}">
                <a16:creationId xmlns:a16="http://schemas.microsoft.com/office/drawing/2014/main" id="{6C98BF81-19B4-0428-3B5C-DE83F74F1AA1}"/>
              </a:ext>
            </a:extLst>
          </p:cNvPr>
          <p:cNvSpPr>
            <a:spLocks noGrp="1"/>
          </p:cNvSpPr>
          <p:nvPr>
            <p:ph idx="1"/>
          </p:nvPr>
        </p:nvSpPr>
        <p:spPr/>
        <p:txBody>
          <a:bodyPr>
            <a:normAutofit/>
          </a:bodyPr>
          <a:lstStyle/>
          <a:p>
            <a:r>
              <a:rPr lang="en-US" dirty="0"/>
              <a:t>Neurodivergence refers to brain function, learning, and information processing that naturally diverges from dominant neurotypical standards. It is an umbrella term coined within the neurodiversity paradigm, framing variations in human brain function as natural diversity rather than purely medical deficits.</a:t>
            </a:r>
          </a:p>
          <a:p>
            <a:r>
              <a:rPr lang="en-US" dirty="0"/>
              <a:t>It Includes Diagnoses &amp; Neurotypes of:</a:t>
            </a:r>
          </a:p>
          <a:p>
            <a:pPr lvl="1"/>
            <a:r>
              <a:rPr lang="en-US" dirty="0"/>
              <a:t>Autism </a:t>
            </a:r>
          </a:p>
          <a:p>
            <a:pPr lvl="1"/>
            <a:r>
              <a:rPr lang="en-US" dirty="0"/>
              <a:t>Attention-Deficit/Hyperactivity Disorder (ADHD)</a:t>
            </a:r>
          </a:p>
          <a:p>
            <a:pPr lvl="1"/>
            <a:r>
              <a:rPr lang="en-US" dirty="0"/>
              <a:t>Developmental Coordination Disorder (DCD/Dyspraxia)</a:t>
            </a:r>
          </a:p>
          <a:p>
            <a:pPr lvl="1"/>
            <a:r>
              <a:rPr lang="en-US" dirty="0"/>
              <a:t>Tourette Syndrome and Tic Disorders</a:t>
            </a:r>
          </a:p>
          <a:p>
            <a:pPr lvl="1"/>
            <a:r>
              <a:rPr lang="en-US" dirty="0"/>
              <a:t>Learning Differences (Dyslexia, Dyscalculia, Dysgraphia)</a:t>
            </a:r>
          </a:p>
        </p:txBody>
      </p:sp>
    </p:spTree>
    <p:extLst>
      <p:ext uri="{BB962C8B-B14F-4D97-AF65-F5344CB8AC3E}">
        <p14:creationId xmlns:p14="http://schemas.microsoft.com/office/powerpoint/2010/main" val="295585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86F7-B227-1D56-6BDD-6C0E9B974C50}"/>
              </a:ext>
            </a:extLst>
          </p:cNvPr>
          <p:cNvSpPr>
            <a:spLocks noGrp="1"/>
          </p:cNvSpPr>
          <p:nvPr>
            <p:ph type="title"/>
          </p:nvPr>
        </p:nvSpPr>
        <p:spPr/>
        <p:txBody>
          <a:bodyPr>
            <a:normAutofit/>
          </a:bodyPr>
          <a:lstStyle/>
          <a:p>
            <a:r>
              <a:rPr lang="en-US" dirty="0"/>
              <a:t>What are some key traits that are relevant to these individuals’ physical health?</a:t>
            </a:r>
          </a:p>
        </p:txBody>
      </p:sp>
      <p:sp>
        <p:nvSpPr>
          <p:cNvPr id="3" name="Content Placeholder 2">
            <a:extLst>
              <a:ext uri="{FF2B5EF4-FFF2-40B4-BE49-F238E27FC236}">
                <a16:creationId xmlns:a16="http://schemas.microsoft.com/office/drawing/2014/main" id="{1A9E0458-3AD6-1282-1CB1-4D0116029C25}"/>
              </a:ext>
            </a:extLst>
          </p:cNvPr>
          <p:cNvSpPr>
            <a:spLocks noGrp="1"/>
          </p:cNvSpPr>
          <p:nvPr>
            <p:ph idx="1"/>
          </p:nvPr>
        </p:nvSpPr>
        <p:spPr/>
        <p:txBody>
          <a:bodyPr/>
          <a:lstStyle/>
          <a:p>
            <a:r>
              <a:rPr lang="en-US" dirty="0"/>
              <a:t>1. Sensory Processing Differences: Hyper- or hypo-sensitivity to light, sound, texture, temperature and internal bodily signals</a:t>
            </a:r>
          </a:p>
          <a:p>
            <a:r>
              <a:rPr lang="en-US" dirty="0"/>
              <a:t>2. Interoceptive Differences: Difficulty recognizing or interpreting internal physical sensations (i.e. hunger, full bladder, illness, pain levels, or emotional states)</a:t>
            </a:r>
          </a:p>
          <a:p>
            <a:r>
              <a:rPr lang="en-US" dirty="0"/>
              <a:t>3. Executive Functioning: Differences in planning, working memory, task initiation, and energy regulation</a:t>
            </a:r>
          </a:p>
        </p:txBody>
      </p:sp>
    </p:spTree>
    <p:extLst>
      <p:ext uri="{BB962C8B-B14F-4D97-AF65-F5344CB8AC3E}">
        <p14:creationId xmlns:p14="http://schemas.microsoft.com/office/powerpoint/2010/main" val="1375176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A121E-28EE-F142-1482-CFA30B357086}"/>
              </a:ext>
            </a:extLst>
          </p:cNvPr>
          <p:cNvSpPr>
            <a:spLocks noGrp="1"/>
          </p:cNvSpPr>
          <p:nvPr>
            <p:ph type="title"/>
          </p:nvPr>
        </p:nvSpPr>
        <p:spPr/>
        <p:txBody>
          <a:bodyPr>
            <a:normAutofit/>
          </a:bodyPr>
          <a:lstStyle/>
          <a:p>
            <a:r>
              <a:rPr lang="en-US" dirty="0"/>
              <a:t>What are commonly co-occurring chronic physical health conditions?</a:t>
            </a:r>
          </a:p>
        </p:txBody>
      </p:sp>
      <p:sp>
        <p:nvSpPr>
          <p:cNvPr id="3" name="Content Placeholder 2">
            <a:extLst>
              <a:ext uri="{FF2B5EF4-FFF2-40B4-BE49-F238E27FC236}">
                <a16:creationId xmlns:a16="http://schemas.microsoft.com/office/drawing/2014/main" id="{CF6859A3-003C-074D-CBE9-9F3D2CB14E15}"/>
              </a:ext>
            </a:extLst>
          </p:cNvPr>
          <p:cNvSpPr>
            <a:spLocks noGrp="1"/>
          </p:cNvSpPr>
          <p:nvPr>
            <p:ph idx="1"/>
          </p:nvPr>
        </p:nvSpPr>
        <p:spPr/>
        <p:txBody>
          <a:bodyPr/>
          <a:lstStyle/>
          <a:p>
            <a:r>
              <a:rPr lang="en-US" dirty="0"/>
              <a:t>The “Neurodivergent Triad” </a:t>
            </a:r>
          </a:p>
          <a:p>
            <a:pPr lvl="1"/>
            <a:r>
              <a:rPr lang="en-US" dirty="0"/>
              <a:t>1. Hypermobility Spectrum Disorders (HSD) &amp; Hypermobile Ehlers-Danlos Syndrome (</a:t>
            </a:r>
            <a:r>
              <a:rPr lang="en-US" dirty="0" err="1"/>
              <a:t>hEDS</a:t>
            </a:r>
            <a:r>
              <a:rPr lang="en-US" dirty="0"/>
              <a:t>)</a:t>
            </a:r>
          </a:p>
          <a:p>
            <a:pPr lvl="1"/>
            <a:r>
              <a:rPr lang="en-US" dirty="0"/>
              <a:t>2. Dysautonomia (particularly POTS – Postural Orthostatic Tachycardia Syndrome)</a:t>
            </a:r>
          </a:p>
          <a:p>
            <a:pPr lvl="1"/>
            <a:r>
              <a:rPr lang="en-US" dirty="0"/>
              <a:t>3. Mast Cell Activation Syndrome (MCAS)</a:t>
            </a:r>
          </a:p>
          <a:p>
            <a:r>
              <a:rPr lang="en-US" dirty="0"/>
              <a:t>Other Commonly Associated conditions</a:t>
            </a:r>
          </a:p>
          <a:p>
            <a:pPr lvl="1"/>
            <a:r>
              <a:rPr lang="en-US" dirty="0"/>
              <a:t>Gastrointestinal Disorders: Irritable Bowel Syndrome (IBS), delayed gastric emptying (gastroparesis), small intestinal bacterial overgrowth (SIBO)</a:t>
            </a:r>
          </a:p>
          <a:p>
            <a:pPr lvl="1"/>
            <a:r>
              <a:rPr lang="en-US" dirty="0"/>
              <a:t>Chronic Pain Conditions: Fibromyalgia, vulvodynia, temporomandibular joint disorder (TMJ), Central Sensitization Syndrome</a:t>
            </a:r>
          </a:p>
          <a:p>
            <a:pPr lvl="1"/>
            <a:r>
              <a:rPr lang="en-US" dirty="0" err="1"/>
              <a:t>Myalgic</a:t>
            </a:r>
            <a:r>
              <a:rPr lang="en-US" dirty="0"/>
              <a:t> Encephalomyelitis/Chronic Fatigue Syndrome (ME/CFS)</a:t>
            </a:r>
          </a:p>
        </p:txBody>
      </p:sp>
    </p:spTree>
    <p:extLst>
      <p:ext uri="{BB962C8B-B14F-4D97-AF65-F5344CB8AC3E}">
        <p14:creationId xmlns:p14="http://schemas.microsoft.com/office/powerpoint/2010/main" val="3041245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8AD7-E6C6-E9B1-ECCF-16FAFD1CDA3D}"/>
              </a:ext>
            </a:extLst>
          </p:cNvPr>
          <p:cNvSpPr>
            <a:spLocks noGrp="1"/>
          </p:cNvSpPr>
          <p:nvPr>
            <p:ph type="title"/>
          </p:nvPr>
        </p:nvSpPr>
        <p:spPr/>
        <p:txBody>
          <a:bodyPr/>
          <a:lstStyle/>
          <a:p>
            <a:r>
              <a:rPr lang="en-US" dirty="0"/>
              <a:t>Hypermobility Spectrum Disorders (HSD) &amp; Hypermobile Ehlers-Danlos Syndrome (</a:t>
            </a:r>
            <a:r>
              <a:rPr lang="en-US" dirty="0" err="1"/>
              <a:t>hEDS</a:t>
            </a:r>
            <a:r>
              <a:rPr lang="en-US" dirty="0"/>
              <a:t>)</a:t>
            </a:r>
          </a:p>
        </p:txBody>
      </p:sp>
      <p:sp>
        <p:nvSpPr>
          <p:cNvPr id="3" name="Content Placeholder 2">
            <a:extLst>
              <a:ext uri="{FF2B5EF4-FFF2-40B4-BE49-F238E27FC236}">
                <a16:creationId xmlns:a16="http://schemas.microsoft.com/office/drawing/2014/main" id="{4F0C3B2B-29E7-CD57-0DF4-4A4C95DD072C}"/>
              </a:ext>
            </a:extLst>
          </p:cNvPr>
          <p:cNvSpPr>
            <a:spLocks noGrp="1"/>
          </p:cNvSpPr>
          <p:nvPr>
            <p:ph idx="1"/>
          </p:nvPr>
        </p:nvSpPr>
        <p:spPr/>
        <p:txBody>
          <a:bodyPr/>
          <a:lstStyle/>
          <a:p>
            <a:r>
              <a:rPr lang="en-US" dirty="0"/>
              <a:t>Genetic/heritable connective tissue disorders characterized by joint hypermobility, tissue fragility, soft skin, and systemic joint instability </a:t>
            </a:r>
          </a:p>
          <a:p>
            <a:r>
              <a:rPr lang="en-US" dirty="0"/>
              <a:t>Common symptoms:</a:t>
            </a:r>
          </a:p>
          <a:p>
            <a:pPr lvl="1"/>
            <a:r>
              <a:rPr lang="en-US" dirty="0"/>
              <a:t>Generalized Joint Hypermobility</a:t>
            </a:r>
          </a:p>
          <a:p>
            <a:pPr lvl="1"/>
            <a:r>
              <a:rPr lang="en-US" dirty="0"/>
              <a:t>Joint instability: frequent subluxations and dislocations with minimal triggers</a:t>
            </a:r>
          </a:p>
          <a:p>
            <a:pPr lvl="1"/>
            <a:r>
              <a:rPr lang="en-US" dirty="0"/>
              <a:t>Chronic musculoskeletal pain: often stemming from chronic strain as muscles overcompensate for loose ligaments</a:t>
            </a:r>
          </a:p>
          <a:p>
            <a:pPr lvl="1"/>
            <a:r>
              <a:rPr lang="en-US" dirty="0"/>
              <a:t>Soft tissue injuries: recurrent sprains, strains, tendonitis, bursitis, etc.</a:t>
            </a:r>
          </a:p>
          <a:p>
            <a:pPr lvl="1"/>
            <a:r>
              <a:rPr lang="en-US" dirty="0"/>
              <a:t>Early-onset osteoarthritis</a:t>
            </a:r>
          </a:p>
          <a:p>
            <a:pPr lvl="1"/>
            <a:r>
              <a:rPr lang="en-US" dirty="0"/>
              <a:t>Impaired proprioception: Leading to clumsiness, poor balance, frequent tripping</a:t>
            </a:r>
          </a:p>
        </p:txBody>
      </p:sp>
    </p:spTree>
    <p:extLst>
      <p:ext uri="{BB962C8B-B14F-4D97-AF65-F5344CB8AC3E}">
        <p14:creationId xmlns:p14="http://schemas.microsoft.com/office/powerpoint/2010/main" val="265411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0519-45D9-0C5E-25FC-DFCA1A1451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87923B-34BF-BCFD-F20A-21F70FEC565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3991E9AB-072A-5782-92A9-AF7BFC6060AB}"/>
              </a:ext>
            </a:extLst>
          </p:cNvPr>
          <p:cNvSpPr txBox="1"/>
          <p:nvPr/>
        </p:nvSpPr>
        <p:spPr>
          <a:xfrm>
            <a:off x="3049030" y="3105835"/>
            <a:ext cx="6098058" cy="646331"/>
          </a:xfrm>
          <a:prstGeom prst="rect">
            <a:avLst/>
          </a:prstGeom>
          <a:noFill/>
        </p:spPr>
        <p:txBody>
          <a:bodyPr wrap="square">
            <a:spAutoFit/>
          </a:bodyPr>
          <a:lstStyle/>
          <a:p>
            <a:br>
              <a:rPr lang="en-US" dirty="0"/>
            </a:br>
            <a:endParaRPr lang="en-US" dirty="0"/>
          </a:p>
        </p:txBody>
      </p:sp>
      <p:pic>
        <p:nvPicPr>
          <p:cNvPr id="6" name="Picture 5" descr="Assessing Joint Hypermobility - The Ehlers Danlos Society">
            <a:extLst>
              <a:ext uri="{FF2B5EF4-FFF2-40B4-BE49-F238E27FC236}">
                <a16:creationId xmlns:a16="http://schemas.microsoft.com/office/drawing/2014/main" id="{DA50C254-C1E8-55A5-BE25-352B5946FF72}"/>
              </a:ext>
            </a:extLst>
          </p:cNvPr>
          <p:cNvPicPr>
            <a:picLocks noChangeAspect="1"/>
          </p:cNvPicPr>
          <p:nvPr/>
        </p:nvPicPr>
        <p:blipFill>
          <a:blip r:embed="rId3"/>
          <a:stretch>
            <a:fillRect/>
          </a:stretch>
        </p:blipFill>
        <p:spPr>
          <a:xfrm>
            <a:off x="196174" y="439755"/>
            <a:ext cx="11799652" cy="5978490"/>
          </a:xfrm>
          <a:prstGeom prst="rect">
            <a:avLst/>
          </a:prstGeom>
        </p:spPr>
      </p:pic>
    </p:spTree>
    <p:extLst>
      <p:ext uri="{BB962C8B-B14F-4D97-AF65-F5344CB8AC3E}">
        <p14:creationId xmlns:p14="http://schemas.microsoft.com/office/powerpoint/2010/main" val="4139798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74FC-6CA9-20FC-391F-B9003B328A53}"/>
              </a:ext>
            </a:extLst>
          </p:cNvPr>
          <p:cNvSpPr>
            <a:spLocks noGrp="1"/>
          </p:cNvSpPr>
          <p:nvPr>
            <p:ph type="title"/>
          </p:nvPr>
        </p:nvSpPr>
        <p:spPr/>
        <p:txBody>
          <a:bodyPr/>
          <a:lstStyle/>
          <a:p>
            <a:r>
              <a:rPr lang="en-US" dirty="0"/>
              <a:t>Dysautonomia/Postural Orthostatic Tachycardia Syndrome (POTS)</a:t>
            </a:r>
          </a:p>
        </p:txBody>
      </p:sp>
      <p:sp>
        <p:nvSpPr>
          <p:cNvPr id="3" name="Content Placeholder 2">
            <a:extLst>
              <a:ext uri="{FF2B5EF4-FFF2-40B4-BE49-F238E27FC236}">
                <a16:creationId xmlns:a16="http://schemas.microsoft.com/office/drawing/2014/main" id="{EAC89331-4756-3B06-811D-F7E895452EB3}"/>
              </a:ext>
            </a:extLst>
          </p:cNvPr>
          <p:cNvSpPr>
            <a:spLocks noGrp="1"/>
          </p:cNvSpPr>
          <p:nvPr>
            <p:ph idx="1"/>
          </p:nvPr>
        </p:nvSpPr>
        <p:spPr>
          <a:xfrm>
            <a:off x="581193" y="2180496"/>
            <a:ext cx="6215024" cy="3678303"/>
          </a:xfrm>
        </p:spPr>
        <p:txBody>
          <a:bodyPr/>
          <a:lstStyle/>
          <a:p>
            <a:pPr lvl="0"/>
            <a:r>
              <a:rPr lang="en-US" dirty="0"/>
              <a:t>Malfunction of the autonomic nervous system (ANS), which controls involuntary functions like heart rate, blood pressure, digestion, and temperature control.</a:t>
            </a:r>
          </a:p>
          <a:p>
            <a:pPr lvl="0"/>
            <a:r>
              <a:rPr lang="en-US" dirty="0"/>
              <a:t>Manifests as orthostatic intolerance (dizziness/racing heart upon standing), brain fog, temperature dysregulation, and exercise intolerance.</a:t>
            </a:r>
          </a:p>
          <a:p>
            <a:endParaRPr lang="en-US" dirty="0"/>
          </a:p>
        </p:txBody>
      </p:sp>
      <p:pic>
        <p:nvPicPr>
          <p:cNvPr id="4" name="Picture 3" descr="Tilt Table Test: Procedure Details and Results">
            <a:extLst>
              <a:ext uri="{FF2B5EF4-FFF2-40B4-BE49-F238E27FC236}">
                <a16:creationId xmlns:a16="http://schemas.microsoft.com/office/drawing/2014/main" id="{A3ED58E0-1FDC-50D5-07C1-2B3CCC04E436}"/>
              </a:ext>
            </a:extLst>
          </p:cNvPr>
          <p:cNvPicPr>
            <a:picLocks noChangeAspect="1"/>
          </p:cNvPicPr>
          <p:nvPr/>
        </p:nvPicPr>
        <p:blipFill>
          <a:blip r:embed="rId3"/>
          <a:stretch>
            <a:fillRect/>
          </a:stretch>
        </p:blipFill>
        <p:spPr>
          <a:xfrm>
            <a:off x="7451123" y="1936453"/>
            <a:ext cx="3282779" cy="4776443"/>
          </a:xfrm>
          <a:prstGeom prst="rect">
            <a:avLst/>
          </a:prstGeom>
        </p:spPr>
      </p:pic>
    </p:spTree>
    <p:extLst>
      <p:ext uri="{BB962C8B-B14F-4D97-AF65-F5344CB8AC3E}">
        <p14:creationId xmlns:p14="http://schemas.microsoft.com/office/powerpoint/2010/main" val="4248470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4BB94-B8D5-9977-20B7-9FC2822A7F8A}"/>
              </a:ext>
            </a:extLst>
          </p:cNvPr>
          <p:cNvSpPr>
            <a:spLocks noGrp="1"/>
          </p:cNvSpPr>
          <p:nvPr>
            <p:ph type="title"/>
          </p:nvPr>
        </p:nvSpPr>
        <p:spPr/>
        <p:txBody>
          <a:bodyPr/>
          <a:lstStyle/>
          <a:p>
            <a:r>
              <a:rPr lang="en-US" dirty="0"/>
              <a:t>Mast Cell Activation Syndrome (MCAS)</a:t>
            </a:r>
          </a:p>
        </p:txBody>
      </p:sp>
      <p:sp>
        <p:nvSpPr>
          <p:cNvPr id="3" name="Content Placeholder 2">
            <a:extLst>
              <a:ext uri="{FF2B5EF4-FFF2-40B4-BE49-F238E27FC236}">
                <a16:creationId xmlns:a16="http://schemas.microsoft.com/office/drawing/2014/main" id="{F55C45A3-143B-473E-A758-10B599ACEA9B}"/>
              </a:ext>
            </a:extLst>
          </p:cNvPr>
          <p:cNvSpPr>
            <a:spLocks noGrp="1"/>
          </p:cNvSpPr>
          <p:nvPr>
            <p:ph idx="1"/>
          </p:nvPr>
        </p:nvSpPr>
        <p:spPr/>
        <p:txBody>
          <a:bodyPr>
            <a:normAutofit lnSpcReduction="10000"/>
          </a:bodyPr>
          <a:lstStyle/>
          <a:p>
            <a:pPr lvl="0"/>
            <a:r>
              <a:rPr lang="en-US" dirty="0"/>
              <a:t>Immunological condition where mast cells inappropriately release inflammatory chemical mediators (histamine, leukotrienes, prostaglandins, etc.).</a:t>
            </a:r>
          </a:p>
          <a:p>
            <a:pPr lvl="0"/>
            <a:r>
              <a:rPr lang="en-US" dirty="0"/>
              <a:t>Causes multi-system allergic-type symptoms: </a:t>
            </a:r>
          </a:p>
          <a:p>
            <a:pPr lvl="1"/>
            <a:r>
              <a:rPr lang="en-US" dirty="0"/>
              <a:t>Dermatologic: Flushing, itching, hives, angioedema</a:t>
            </a:r>
          </a:p>
          <a:p>
            <a:pPr lvl="1"/>
            <a:r>
              <a:rPr lang="en-US" dirty="0"/>
              <a:t>Gastrointestinal: constipation, diarrhea, cramping, bloating, reflux, nausea, vomiting</a:t>
            </a:r>
          </a:p>
          <a:p>
            <a:pPr lvl="1"/>
            <a:r>
              <a:rPr lang="en-US" dirty="0"/>
              <a:t>Cardiovascular/Autonomic: high or low blood pressure, tachycardia, palpitations, lightheadedness, dizziness</a:t>
            </a:r>
          </a:p>
          <a:p>
            <a:pPr lvl="1"/>
            <a:r>
              <a:rPr lang="en-US" dirty="0"/>
              <a:t>Respiratory/Nasopharyngeal: nasal congestion, runny nose, shortness of breath, wheezing, coughing</a:t>
            </a:r>
          </a:p>
          <a:p>
            <a:pPr lvl="1"/>
            <a:r>
              <a:rPr lang="en-US" dirty="0"/>
              <a:t>Neuropsychiatric: Headaches, migraines, brain fog, anxiety, panic, insomnia, irritability</a:t>
            </a:r>
          </a:p>
          <a:p>
            <a:pPr lvl="1"/>
            <a:r>
              <a:rPr lang="en-US" dirty="0"/>
              <a:t>Musculoskeletal: diffuse pain, bone and muscle aches</a:t>
            </a:r>
          </a:p>
          <a:p>
            <a:pPr lvl="1"/>
            <a:r>
              <a:rPr lang="en-US" dirty="0" err="1"/>
              <a:t>Urogynecological</a:t>
            </a:r>
            <a:r>
              <a:rPr lang="en-US" dirty="0"/>
              <a:t>: urinary frequency, bladder pain, painful, heavy periods</a:t>
            </a:r>
          </a:p>
          <a:p>
            <a:endParaRPr lang="en-US" dirty="0"/>
          </a:p>
        </p:txBody>
      </p:sp>
    </p:spTree>
    <p:extLst>
      <p:ext uri="{BB962C8B-B14F-4D97-AF65-F5344CB8AC3E}">
        <p14:creationId xmlns:p14="http://schemas.microsoft.com/office/powerpoint/2010/main" val="2748516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F82F-ADE5-348D-68DF-514D8509B7F2}"/>
              </a:ext>
            </a:extLst>
          </p:cNvPr>
          <p:cNvSpPr>
            <a:spLocks noGrp="1"/>
          </p:cNvSpPr>
          <p:nvPr>
            <p:ph type="title"/>
          </p:nvPr>
        </p:nvSpPr>
        <p:spPr/>
        <p:txBody>
          <a:bodyPr/>
          <a:lstStyle/>
          <a:p>
            <a:r>
              <a:rPr lang="en-US" dirty="0"/>
              <a:t>Why do these conditions Co-occur?</a:t>
            </a:r>
            <a:br>
              <a:rPr lang="en-US" dirty="0"/>
            </a:b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257882-C9A9-5669-3FEF-29A431BD597D}"/>
                  </a:ext>
                </a:extLst>
              </p:cNvPr>
              <p:cNvSpPr>
                <a:spLocks noGrp="1"/>
              </p:cNvSpPr>
              <p:nvPr>
                <p:ph idx="1"/>
              </p:nvPr>
            </p:nvSpPr>
            <p:spPr/>
            <p:txBody>
              <a:bodyPr>
                <a:normAutofit/>
              </a:bodyPr>
              <a:lstStyle/>
              <a:p>
                <a:r>
                  <a:rPr lang="en-US" dirty="0"/>
                  <a:t>These conditions do not exist in isolation; they share foundational biological mechanisms across connective tissue structure, autonomic regulation, immune activation, and neurological development.</a:t>
                </a:r>
              </a:p>
              <a:p>
                <a:pPr lvl="1"/>
                <a:r>
                  <a:rPr lang="en-US" b="1" dirty="0"/>
                  <a:t>1. Connective Tissue Laxity &amp; Dysautonomia (Hypermobility </a:t>
                </a:r>
                <a14:m>
                  <m:oMath xmlns:m="http://schemas.openxmlformats.org/officeDocument/2006/math">
                    <m:r>
                      <a:rPr lang="en-US" b="1" i="1" smtClean="0">
                        <a:latin typeface="Cambria Math" panose="02040503050406030204" pitchFamily="18" charset="0"/>
                      </a:rPr>
                      <m:t>&amp; </m:t>
                    </m:r>
                  </m:oMath>
                </a14:m>
                <a:r>
                  <a:rPr lang="en-US" b="1" dirty="0"/>
                  <a:t>POTS): </a:t>
                </a:r>
                <a:r>
                  <a:rPr lang="en-US" dirty="0"/>
                  <a:t>stretchier blood vessels in hypermobility lead to blood pooling, which triggers a compensatory surge in stress hormones that increase the heart rate and blood pressure to keep blood flowing to the brain and other organs (classic POTS-like symptoms)</a:t>
                </a:r>
                <a:endParaRPr lang="en-US" b="1" dirty="0"/>
              </a:p>
              <a:p>
                <a:pPr lvl="1"/>
                <a:r>
                  <a:rPr lang="en-US" b="1" dirty="0"/>
                  <a:t>2. Connective Tissue &amp; Mast Cell Crosstalk (Hypermobility &amp; MCAS): </a:t>
                </a:r>
                <a:r>
                  <a:rPr lang="en-US" dirty="0"/>
                  <a:t>MAST cells are located primarily in the connective tissue next to blood vessels and nerves. When there is abnormal signaling in these tissues due to hypermobility, this can lower the MAST cell activation threshold. Additionally, when MAST cells degranulate, they release inflammatory chemicals that further break down connective tissue, worsening joint instability and blood vessel stretchiness. </a:t>
                </a:r>
                <a:endParaRPr lang="en-US" b="1" dirty="0"/>
              </a:p>
              <a:p>
                <a:pPr marL="0" indent="0">
                  <a:buNone/>
                </a:pPr>
                <a:endParaRPr lang="en-US" dirty="0"/>
              </a:p>
            </p:txBody>
          </p:sp>
        </mc:Choice>
        <mc:Fallback>
          <p:sp>
            <p:nvSpPr>
              <p:cNvPr id="3" name="Content Placeholder 2">
                <a:extLst>
                  <a:ext uri="{FF2B5EF4-FFF2-40B4-BE49-F238E27FC236}">
                    <a16:creationId xmlns:a16="http://schemas.microsoft.com/office/drawing/2014/main" id="{3C257882-C9A9-5669-3FEF-29A431BD597D}"/>
                  </a:ext>
                </a:extLst>
              </p:cNvPr>
              <p:cNvSpPr>
                <a:spLocks noGrp="1" noRot="1" noChangeAspect="1" noMove="1" noResize="1" noEditPoints="1" noAdjustHandles="1" noChangeArrowheads="1" noChangeShapeType="1" noTextEdit="1"/>
              </p:cNvSpPr>
              <p:nvPr>
                <p:ph idx="1"/>
              </p:nvPr>
            </p:nvSpPr>
            <p:spPr>
              <a:blipFill>
                <a:blip r:embed="rId2"/>
                <a:stretch>
                  <a:fillRect l="-115" r="-460"/>
                </a:stretch>
              </a:blipFill>
            </p:spPr>
            <p:txBody>
              <a:bodyPr/>
              <a:lstStyle/>
              <a:p>
                <a:r>
                  <a:rPr lang="en-US">
                    <a:noFill/>
                  </a:rPr>
                  <a:t> </a:t>
                </a:r>
              </a:p>
            </p:txBody>
          </p:sp>
        </mc:Fallback>
      </mc:AlternateContent>
    </p:spTree>
    <p:extLst>
      <p:ext uri="{BB962C8B-B14F-4D97-AF65-F5344CB8AC3E}">
        <p14:creationId xmlns:p14="http://schemas.microsoft.com/office/powerpoint/2010/main" val="729976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633C5-C20C-0179-BFBD-B58D79DC9950}"/>
              </a:ext>
            </a:extLst>
          </p:cNvPr>
          <p:cNvSpPr>
            <a:spLocks noGrp="1"/>
          </p:cNvSpPr>
          <p:nvPr>
            <p:ph type="title"/>
          </p:nvPr>
        </p:nvSpPr>
        <p:spPr/>
        <p:txBody>
          <a:bodyPr/>
          <a:lstStyle/>
          <a:p>
            <a:r>
              <a:rPr lang="en-US" dirty="0"/>
              <a:t>Why do these conditions Co-occur?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32C72BD-81BF-69E9-53F8-E60ADE845242}"/>
                  </a:ext>
                </a:extLst>
              </p:cNvPr>
              <p:cNvSpPr>
                <a:spLocks noGrp="1"/>
              </p:cNvSpPr>
              <p:nvPr>
                <p:ph idx="1"/>
              </p:nvPr>
            </p:nvSpPr>
            <p:spPr/>
            <p:txBody>
              <a:bodyPr>
                <a:normAutofit lnSpcReduction="10000"/>
              </a:bodyPr>
              <a:lstStyle/>
              <a:p>
                <a:r>
                  <a:rPr lang="en-US" b="1" dirty="0"/>
                  <a:t>3. Immune-Autonomic Feedback Loop (MCAS </a:t>
                </a:r>
                <a14:m>
                  <m:oMath xmlns:m="http://schemas.openxmlformats.org/officeDocument/2006/math">
                    <m:r>
                      <a:rPr lang="en-US" b="1" i="1" smtClean="0">
                        <a:latin typeface="Cambria Math" panose="02040503050406030204" pitchFamily="18" charset="0"/>
                      </a:rPr>
                      <m:t>&amp; </m:t>
                    </m:r>
                  </m:oMath>
                </a14:m>
                <a:r>
                  <a:rPr lang="en-US" b="1" dirty="0"/>
                  <a:t>POTS): </a:t>
                </a:r>
                <a:r>
                  <a:rPr lang="en-US" dirty="0"/>
                  <a:t>The inflammatory mediators that MAST cells release are potent vasodilators, which can worsen POTS spikes. Sympathetic hyperactivity from POTS can also stimulate mast cells to degranulating, creating a self-reinforcing inflammatory loop. </a:t>
                </a:r>
                <a:endParaRPr lang="en-US" b="1" dirty="0"/>
              </a:p>
              <a:p>
                <a:r>
                  <a:rPr lang="en-US" b="1" dirty="0"/>
                  <a:t>4. Neurodevelopmental &amp; Interoceptive Connections (Neurodivergence Overlap)</a:t>
                </a:r>
              </a:p>
              <a:p>
                <a:pPr lvl="1"/>
                <a:r>
                  <a:rPr lang="en-US" b="1" dirty="0"/>
                  <a:t>Brain-Body Interoception:</a:t>
                </a:r>
                <a:r>
                  <a:rPr lang="en-US" dirty="0"/>
                  <a:t> Differences in interoceptive processing—how the brain perceives internal bodily signals like heart rate, gut motility, or joint sensation—frequently amplify autonomic strain.</a:t>
                </a:r>
              </a:p>
              <a:p>
                <a:pPr lvl="1"/>
                <a:r>
                  <a:rPr lang="en-US" b="1" dirty="0"/>
                  <a:t>Central &amp; Peripheral Sensitization:</a:t>
                </a:r>
                <a:r>
                  <a:rPr lang="en-US" dirty="0"/>
                  <a:t>  The heightened neuroimmune state in those with dysautonomia and MCAS interacts with neurodivergent sensory processing, lowering sensory thresholds and contributing to profound fatigue, sensory overload, and executive dysfunction ("brain fog").</a:t>
                </a:r>
              </a:p>
              <a:p>
                <a:pPr lvl="1"/>
                <a:r>
                  <a:rPr lang="en-US" b="1" dirty="0"/>
                  <a:t>Connective Tissue in Brain Development:</a:t>
                </a:r>
                <a:r>
                  <a:rPr lang="en-US" dirty="0"/>
                  <a:t> Connective tissue proteins play fundamental roles during fetal brain development, cell migration, and synaptic formation, offering a potential genetic and structural bridge between connective tissue variants and neurodivergence.</a:t>
                </a:r>
              </a:p>
              <a:p>
                <a:endParaRPr lang="en-US" dirty="0"/>
              </a:p>
            </p:txBody>
          </p:sp>
        </mc:Choice>
        <mc:Fallback>
          <p:sp>
            <p:nvSpPr>
              <p:cNvPr id="3" name="Content Placeholder 2">
                <a:extLst>
                  <a:ext uri="{FF2B5EF4-FFF2-40B4-BE49-F238E27FC236}">
                    <a16:creationId xmlns:a16="http://schemas.microsoft.com/office/drawing/2014/main" id="{B32C72BD-81BF-69E9-53F8-E60ADE845242}"/>
                  </a:ext>
                </a:extLst>
              </p:cNvPr>
              <p:cNvSpPr>
                <a:spLocks noGrp="1" noRot="1" noChangeAspect="1" noMove="1" noResize="1" noEditPoints="1" noAdjustHandles="1" noChangeArrowheads="1" noChangeShapeType="1" noTextEdit="1"/>
              </p:cNvSpPr>
              <p:nvPr>
                <p:ph idx="1"/>
              </p:nvPr>
            </p:nvSpPr>
            <p:spPr>
              <a:blipFill>
                <a:blip r:embed="rId2"/>
                <a:stretch>
                  <a:fillRect l="-115" t="-1718"/>
                </a:stretch>
              </a:blipFill>
            </p:spPr>
            <p:txBody>
              <a:bodyPr/>
              <a:lstStyle/>
              <a:p>
                <a:r>
                  <a:rPr lang="en-US">
                    <a:noFill/>
                  </a:rPr>
                  <a:t> </a:t>
                </a:r>
              </a:p>
            </p:txBody>
          </p:sp>
        </mc:Fallback>
      </mc:AlternateContent>
    </p:spTree>
    <p:extLst>
      <p:ext uri="{BB962C8B-B14F-4D97-AF65-F5344CB8AC3E}">
        <p14:creationId xmlns:p14="http://schemas.microsoft.com/office/powerpoint/2010/main" val="4193285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F6F0-2D95-ACD8-1A7A-201A2567D42F}"/>
              </a:ext>
            </a:extLst>
          </p:cNvPr>
          <p:cNvSpPr>
            <a:spLocks noGrp="1"/>
          </p:cNvSpPr>
          <p:nvPr>
            <p:ph type="title"/>
          </p:nvPr>
        </p:nvSpPr>
        <p:spPr/>
        <p:txBody>
          <a:bodyPr/>
          <a:lstStyle/>
          <a:p>
            <a:r>
              <a:rPr lang="en-US" dirty="0"/>
              <a:t>Treatment is Multimodal and interdisciplinary</a:t>
            </a:r>
          </a:p>
        </p:txBody>
      </p:sp>
      <p:sp>
        <p:nvSpPr>
          <p:cNvPr id="3" name="Content Placeholder 2">
            <a:extLst>
              <a:ext uri="{FF2B5EF4-FFF2-40B4-BE49-F238E27FC236}">
                <a16:creationId xmlns:a16="http://schemas.microsoft.com/office/drawing/2014/main" id="{21B1D527-E72D-3697-A5B6-DAFF6BCD2F0A}"/>
              </a:ext>
            </a:extLst>
          </p:cNvPr>
          <p:cNvSpPr>
            <a:spLocks noGrp="1"/>
          </p:cNvSpPr>
          <p:nvPr>
            <p:ph idx="1"/>
          </p:nvPr>
        </p:nvSpPr>
        <p:spPr/>
        <p:txBody>
          <a:bodyPr>
            <a:normAutofit/>
          </a:bodyPr>
          <a:lstStyle/>
          <a:p>
            <a:r>
              <a:rPr lang="en-US" dirty="0"/>
              <a:t>Specialist Care: Cardiologist, Neurologist, Immunologist/Allergist, Rheumatologist, Clinical Geneticist</a:t>
            </a:r>
          </a:p>
          <a:p>
            <a:r>
              <a:rPr lang="en-US" dirty="0"/>
              <a:t>Medications: H1/H2 blockers, other MAST Cell Stabilizers, Propranolol, Stimulants, antidepressants, benzodiazepines</a:t>
            </a:r>
          </a:p>
          <a:p>
            <a:r>
              <a:rPr lang="en-US" dirty="0"/>
              <a:t>Physical and Occupational Therapy</a:t>
            </a:r>
          </a:p>
          <a:p>
            <a:r>
              <a:rPr lang="en-US" dirty="0"/>
              <a:t>Psychotherapy: CBT, Mind/Body Work, Somatic Practices (The Gupta Program, Primal Trust, PRT)</a:t>
            </a:r>
          </a:p>
          <a:p>
            <a:pPr marL="324000" lvl="1" indent="0">
              <a:buNone/>
            </a:pPr>
            <a:endParaRPr lang="en-US" dirty="0"/>
          </a:p>
        </p:txBody>
      </p:sp>
    </p:spTree>
    <p:extLst>
      <p:ext uri="{BB962C8B-B14F-4D97-AF65-F5344CB8AC3E}">
        <p14:creationId xmlns:p14="http://schemas.microsoft.com/office/powerpoint/2010/main" val="3345574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7747-EFF8-6905-46EC-8CDAA549BBFF}"/>
              </a:ext>
            </a:extLst>
          </p:cNvPr>
          <p:cNvSpPr>
            <a:spLocks noGrp="1"/>
          </p:cNvSpPr>
          <p:nvPr>
            <p:ph type="title"/>
          </p:nvPr>
        </p:nvSpPr>
        <p:spPr/>
        <p:txBody>
          <a:bodyPr/>
          <a:lstStyle/>
          <a:p>
            <a:r>
              <a:rPr lang="en-US" dirty="0"/>
              <a:t>Treatment is Multimodal and interdisciplinary</a:t>
            </a:r>
          </a:p>
        </p:txBody>
      </p:sp>
      <p:sp>
        <p:nvSpPr>
          <p:cNvPr id="3" name="Content Placeholder 2">
            <a:extLst>
              <a:ext uri="{FF2B5EF4-FFF2-40B4-BE49-F238E27FC236}">
                <a16:creationId xmlns:a16="http://schemas.microsoft.com/office/drawing/2014/main" id="{DED46F9B-1342-5E5F-BAE7-7876E6D71578}"/>
              </a:ext>
            </a:extLst>
          </p:cNvPr>
          <p:cNvSpPr>
            <a:spLocks noGrp="1"/>
          </p:cNvSpPr>
          <p:nvPr>
            <p:ph idx="1"/>
          </p:nvPr>
        </p:nvSpPr>
        <p:spPr/>
        <p:txBody>
          <a:bodyPr/>
          <a:lstStyle/>
          <a:p>
            <a:r>
              <a:rPr lang="en-US" dirty="0"/>
              <a:t>Lifestyle Changes:</a:t>
            </a:r>
          </a:p>
          <a:p>
            <a:pPr lvl="1"/>
            <a:r>
              <a:rPr lang="en-US" dirty="0"/>
              <a:t>Dietary: Whole food diet with minimal chemical additives, low histamine diet, fluid and electrolyte supplementation</a:t>
            </a:r>
          </a:p>
          <a:p>
            <a:pPr lvl="1"/>
            <a:r>
              <a:rPr lang="en-US" dirty="0"/>
              <a:t>Exercise: Strengthening muscles to stabilize joints, limiting triggering exercise forms and incorporating moving meditation exercise (Yoga, Tai Chi, </a:t>
            </a:r>
            <a:r>
              <a:rPr lang="en-US" dirty="0" err="1"/>
              <a:t>QiGong</a:t>
            </a:r>
            <a:r>
              <a:rPr lang="en-US" dirty="0"/>
              <a:t>)</a:t>
            </a:r>
          </a:p>
          <a:p>
            <a:pPr lvl="1"/>
            <a:r>
              <a:rPr lang="en-US" dirty="0"/>
              <a:t>Sleep: maintaining normal circadian rhythms, early morning light exposure</a:t>
            </a:r>
          </a:p>
          <a:p>
            <a:pPr lvl="1"/>
            <a:r>
              <a:rPr lang="en-US" dirty="0"/>
              <a:t>Stress Management</a:t>
            </a:r>
          </a:p>
          <a:p>
            <a:pPr lvl="1"/>
            <a:r>
              <a:rPr lang="en-US" dirty="0"/>
              <a:t>Elimination of Toxins: Alcohol, tobacco, other environmental toxins (fragranced cleaning and personal care products, microplastics, </a:t>
            </a:r>
            <a:r>
              <a:rPr lang="en-US" dirty="0" err="1"/>
              <a:t>tephlon</a:t>
            </a:r>
            <a:r>
              <a:rPr lang="en-US" dirty="0"/>
              <a:t>, etc.)</a:t>
            </a:r>
          </a:p>
          <a:p>
            <a:pPr lvl="1"/>
            <a:r>
              <a:rPr lang="en-US" dirty="0"/>
              <a:t>Social Support and Connection: Support groups, Family Therapy and Treatment planning, enlisting the support of loved ones</a:t>
            </a:r>
          </a:p>
          <a:p>
            <a:endParaRPr lang="en-US" dirty="0"/>
          </a:p>
        </p:txBody>
      </p:sp>
    </p:spTree>
    <p:extLst>
      <p:ext uri="{BB962C8B-B14F-4D97-AF65-F5344CB8AC3E}">
        <p14:creationId xmlns:p14="http://schemas.microsoft.com/office/powerpoint/2010/main" val="268449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908A-F146-C0AD-A8BB-8F2A9905FCD0}"/>
              </a:ext>
            </a:extLst>
          </p:cNvPr>
          <p:cNvSpPr>
            <a:spLocks noGrp="1"/>
          </p:cNvSpPr>
          <p:nvPr>
            <p:ph type="title"/>
          </p:nvPr>
        </p:nvSpPr>
        <p:spPr/>
        <p:txBody>
          <a:bodyPr/>
          <a:lstStyle/>
          <a:p>
            <a:r>
              <a:rPr lang="en-US" dirty="0"/>
              <a:t>Unique considerations for managing symptoms in this population</a:t>
            </a:r>
          </a:p>
        </p:txBody>
      </p:sp>
      <p:sp>
        <p:nvSpPr>
          <p:cNvPr id="3" name="Content Placeholder 2">
            <a:extLst>
              <a:ext uri="{FF2B5EF4-FFF2-40B4-BE49-F238E27FC236}">
                <a16:creationId xmlns:a16="http://schemas.microsoft.com/office/drawing/2014/main" id="{149E4F6C-2937-788A-A319-AFED1FE70418}"/>
              </a:ext>
            </a:extLst>
          </p:cNvPr>
          <p:cNvSpPr>
            <a:spLocks noGrp="1"/>
          </p:cNvSpPr>
          <p:nvPr>
            <p:ph idx="1"/>
          </p:nvPr>
        </p:nvSpPr>
        <p:spPr/>
        <p:txBody>
          <a:bodyPr>
            <a:normAutofit/>
          </a:bodyPr>
          <a:lstStyle/>
          <a:p>
            <a:r>
              <a:rPr lang="en-US" dirty="0"/>
              <a:t>Differences in Interoception: these individuals may be have either an increase or decrease in interoceptive awareness (or a combination of both). This can lead to either heightened sensitivity to symptoms or not realizing they are having a reaction or flair until there is a severe decompensation</a:t>
            </a:r>
          </a:p>
          <a:p>
            <a:pPr lvl="1"/>
            <a:r>
              <a:rPr lang="en-US" dirty="0"/>
              <a:t>Use objective tracking over subjective scales</a:t>
            </a:r>
          </a:p>
          <a:p>
            <a:pPr lvl="1"/>
            <a:r>
              <a:rPr lang="en-US" dirty="0"/>
              <a:t>Pair specific physical sensations with immediate corrective actions</a:t>
            </a:r>
          </a:p>
          <a:p>
            <a:r>
              <a:rPr lang="en-US" dirty="0"/>
              <a:t>Sensory Issues:  These individuals may not be able to tolerate certain interventions (a restrictive diet, compression stockings or abdominal binders) due to their sensory sensitivities </a:t>
            </a:r>
          </a:p>
          <a:p>
            <a:pPr lvl="1"/>
            <a:r>
              <a:rPr lang="en-US" dirty="0"/>
              <a:t>Use compressive devices that have soft seamless fabrics or a weighted compression vest that also helps with sensory regulation</a:t>
            </a:r>
          </a:p>
          <a:p>
            <a:pPr lvl="1"/>
            <a:r>
              <a:rPr lang="en-US" dirty="0"/>
              <a:t>Work with the patient to find well-tolerated and nutritious “Safe foods”</a:t>
            </a:r>
          </a:p>
        </p:txBody>
      </p:sp>
    </p:spTree>
    <p:extLst>
      <p:ext uri="{BB962C8B-B14F-4D97-AF65-F5344CB8AC3E}">
        <p14:creationId xmlns:p14="http://schemas.microsoft.com/office/powerpoint/2010/main" val="100146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1973-9B1D-C24B-A94B-9992B34D59F7}"/>
              </a:ext>
            </a:extLst>
          </p:cNvPr>
          <p:cNvSpPr>
            <a:spLocks noGrp="1"/>
          </p:cNvSpPr>
          <p:nvPr>
            <p:ph type="title"/>
          </p:nvPr>
        </p:nvSpPr>
        <p:spPr/>
        <p:txBody>
          <a:bodyPr/>
          <a:lstStyle/>
          <a:p>
            <a:r>
              <a:rPr lang="en-US" dirty="0"/>
              <a:t>Unique considerations for managing symptoms in this population</a:t>
            </a:r>
          </a:p>
        </p:txBody>
      </p:sp>
      <p:sp>
        <p:nvSpPr>
          <p:cNvPr id="3" name="Content Placeholder 2">
            <a:extLst>
              <a:ext uri="{FF2B5EF4-FFF2-40B4-BE49-F238E27FC236}">
                <a16:creationId xmlns:a16="http://schemas.microsoft.com/office/drawing/2014/main" id="{C6341E95-B766-FEC3-B9DB-5A778A126B57}"/>
              </a:ext>
            </a:extLst>
          </p:cNvPr>
          <p:cNvSpPr>
            <a:spLocks noGrp="1"/>
          </p:cNvSpPr>
          <p:nvPr>
            <p:ph idx="1"/>
          </p:nvPr>
        </p:nvSpPr>
        <p:spPr/>
        <p:txBody>
          <a:bodyPr/>
          <a:lstStyle/>
          <a:p>
            <a:r>
              <a:rPr lang="en-US" dirty="0"/>
              <a:t>Differences in responses to medications:</a:t>
            </a:r>
          </a:p>
          <a:p>
            <a:pPr lvl="1"/>
            <a:r>
              <a:rPr lang="en-US" dirty="0"/>
              <a:t>Tend to be very sensitive to the effects of medications (both the therapeutic and adverse effects): start low and go slow</a:t>
            </a:r>
          </a:p>
          <a:p>
            <a:pPr lvl="1"/>
            <a:r>
              <a:rPr lang="en-US" dirty="0"/>
              <a:t>More prone to having paradoxical reactions</a:t>
            </a:r>
          </a:p>
          <a:p>
            <a:pPr lvl="1"/>
            <a:r>
              <a:rPr lang="en-US" dirty="0"/>
              <a:t>More susceptible to having an adverse reaction to a non-active ingredient (binders, fillers, dyes, etc.): They may need to try different formulations or take a compounded formulation that is mixed with more benign excipient ingredients</a:t>
            </a:r>
          </a:p>
          <a:p>
            <a:r>
              <a:rPr lang="en-US" dirty="0"/>
              <a:t>Executive Functioning differences: taking a medication or implementing an intervention multiple times per day can be a challenge, or trying to incorporate multiple lifestyle changes at once can be difficult. </a:t>
            </a:r>
          </a:p>
          <a:p>
            <a:pPr lvl="1"/>
            <a:r>
              <a:rPr lang="en-US" dirty="0"/>
              <a:t>Habit stack – link intervention with a previously established daily routine (brushing teeth, eating lunch, etc.)</a:t>
            </a:r>
          </a:p>
          <a:p>
            <a:pPr lvl="1"/>
            <a:r>
              <a:rPr lang="en-US" dirty="0"/>
              <a:t>Start with one intervention at a time</a:t>
            </a:r>
          </a:p>
          <a:p>
            <a:pPr lvl="1"/>
            <a:r>
              <a:rPr lang="en-US" dirty="0"/>
              <a:t>Use visible pill organizers or other visual aids (water bottle with intake goals)</a:t>
            </a:r>
          </a:p>
          <a:p>
            <a:endParaRPr lang="en-US" dirty="0"/>
          </a:p>
        </p:txBody>
      </p:sp>
    </p:spTree>
    <p:extLst>
      <p:ext uri="{BB962C8B-B14F-4D97-AF65-F5344CB8AC3E}">
        <p14:creationId xmlns:p14="http://schemas.microsoft.com/office/powerpoint/2010/main" val="589200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9D55-453C-8D92-1EB8-7A36A841930A}"/>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42F3B1FC-2268-FF6B-4A5C-79B8250FFEC0}"/>
              </a:ext>
            </a:extLst>
          </p:cNvPr>
          <p:cNvSpPr>
            <a:spLocks noGrp="1"/>
          </p:cNvSpPr>
          <p:nvPr>
            <p:ph idx="1"/>
          </p:nvPr>
        </p:nvSpPr>
        <p:spPr/>
        <p:txBody>
          <a:bodyPr>
            <a:normAutofit fontScale="55000" lnSpcReduction="20000"/>
          </a:bodyPr>
          <a:lstStyle/>
          <a:p>
            <a:pPr lvl="0"/>
            <a:r>
              <a:rPr lang="en-US" b="1" dirty="0"/>
              <a:t>Afrin, L. B., et al.</a:t>
            </a:r>
            <a:r>
              <a:rPr lang="en-US" dirty="0"/>
              <a:t> (2020). Often unseen: Mast cell activation syndrome. </a:t>
            </a:r>
            <a:r>
              <a:rPr lang="en-US" i="1" dirty="0"/>
              <a:t>The American Journal of the Medical Sciences</a:t>
            </a:r>
            <a:r>
              <a:rPr lang="en-US" dirty="0"/>
              <a:t>, 360(6), 650–668.</a:t>
            </a:r>
          </a:p>
          <a:p>
            <a:pPr lvl="0"/>
            <a:r>
              <a:rPr lang="en-US" b="1" dirty="0"/>
              <a:t>Baeza-Velasco, C., et al.</a:t>
            </a:r>
            <a:r>
              <a:rPr lang="en-US" dirty="0"/>
              <a:t> (2018). Autism, hypermobility, and dysautonomia: On the cause of neurodivergent sensory differences. </a:t>
            </a:r>
            <a:r>
              <a:rPr lang="en-US" i="1" dirty="0"/>
              <a:t>Frontiers in Integrative Neuroscience</a:t>
            </a:r>
            <a:r>
              <a:rPr lang="en-US" dirty="0"/>
              <a:t>, 12, 49.</a:t>
            </a:r>
          </a:p>
          <a:p>
            <a:pPr lvl="0"/>
            <a:r>
              <a:rPr lang="en-US" b="1" dirty="0"/>
              <a:t>Casanova, E. L., et al.</a:t>
            </a:r>
            <a:r>
              <a:rPr lang="en-US" dirty="0"/>
              <a:t> (2020). The relationship between autism and Ehlers-Danlos syndromes/hypermobility spectrum disorders. </a:t>
            </a:r>
            <a:r>
              <a:rPr lang="en-US" i="1" dirty="0"/>
              <a:t>Journal of Personalized Medicine</a:t>
            </a:r>
            <a:r>
              <a:rPr lang="en-US" dirty="0"/>
              <a:t>, 10(4), 260.</a:t>
            </a:r>
          </a:p>
          <a:p>
            <a:pPr lvl="0"/>
            <a:r>
              <a:rPr lang="en-US" b="1" dirty="0" err="1"/>
              <a:t>Csecs</a:t>
            </a:r>
            <a:r>
              <a:rPr lang="en-US" b="1" dirty="0"/>
              <a:t>, F. L. V., et al.</a:t>
            </a:r>
            <a:r>
              <a:rPr lang="en-US" dirty="0"/>
              <a:t> (2022). Joint hypermobility links neurodivergence to dysautonomia and pain. </a:t>
            </a:r>
            <a:r>
              <a:rPr lang="en-US" i="1" dirty="0"/>
              <a:t>Frontiers in Psychiatry</a:t>
            </a:r>
            <a:r>
              <a:rPr lang="en-US" dirty="0"/>
              <a:t>, 13, 786916.</a:t>
            </a:r>
          </a:p>
          <a:p>
            <a:pPr lvl="0"/>
            <a:r>
              <a:rPr lang="en-US" b="1" dirty="0"/>
              <a:t>Eccles, J. A., et al.</a:t>
            </a:r>
            <a:r>
              <a:rPr lang="en-US" dirty="0"/>
              <a:t> (2015). Variant connective tissue (joint hypermobility) and its relevance to psychiatric presentation. </a:t>
            </a:r>
            <a:r>
              <a:rPr lang="en-US" i="1" dirty="0"/>
              <a:t>Current Psychiatry Reports</a:t>
            </a:r>
            <a:r>
              <a:rPr lang="en-US" dirty="0"/>
              <a:t>, 17(7), 55.</a:t>
            </a:r>
          </a:p>
          <a:p>
            <a:pPr lvl="0"/>
            <a:r>
              <a:rPr lang="en-US" b="1" dirty="0"/>
              <a:t>Eccles, J. A., et al.</a:t>
            </a:r>
            <a:r>
              <a:rPr lang="en-US" dirty="0"/>
              <a:t> (2021). Brain structure and autonomic neuroimmunology in joint hypermobility and neurodivergence. </a:t>
            </a:r>
            <a:r>
              <a:rPr lang="en-US" i="1" dirty="0"/>
              <a:t>Trends in Neurosciences</a:t>
            </a:r>
            <a:r>
              <a:rPr lang="en-US" dirty="0"/>
              <a:t>, 44(8), 612–623.</a:t>
            </a:r>
          </a:p>
          <a:p>
            <a:pPr lvl="0"/>
            <a:r>
              <a:rPr lang="en-US" b="1" dirty="0"/>
              <a:t>Fu, Q., &amp; Levine, B. D.</a:t>
            </a:r>
            <a:r>
              <a:rPr lang="en-US" dirty="0"/>
              <a:t> (2018). Exercise and non-pharmacological treatment of postural tachycardia syndrome. </a:t>
            </a:r>
            <a:r>
              <a:rPr lang="en-US" i="1" dirty="0"/>
              <a:t>Autonomic Neuroscience</a:t>
            </a:r>
            <a:r>
              <a:rPr lang="en-US" dirty="0"/>
              <a:t>, 215, 116–127.</a:t>
            </a:r>
          </a:p>
          <a:p>
            <a:pPr lvl="0"/>
            <a:r>
              <a:rPr lang="en-US" b="1" dirty="0"/>
              <a:t>Gensemer, C., et al.</a:t>
            </a:r>
            <a:r>
              <a:rPr lang="en-US" dirty="0"/>
              <a:t> (2021). Hypermobile Ehlers-Danlos syndrome: Clinical description and neurodivergent considerations. </a:t>
            </a:r>
            <a:r>
              <a:rPr lang="en-US" i="1" dirty="0"/>
              <a:t>American Journal of Medical Genetics Part C</a:t>
            </a:r>
            <a:r>
              <a:rPr lang="en-US" dirty="0"/>
              <a:t>, 187(4), 429–444.</a:t>
            </a:r>
          </a:p>
          <a:p>
            <a:pPr lvl="0"/>
            <a:r>
              <a:rPr lang="en-US" b="1" dirty="0"/>
              <a:t>Glans, M., et al.</a:t>
            </a:r>
            <a:r>
              <a:rPr lang="en-US" dirty="0"/>
              <a:t> (2022). High prevalence of joint hypermobility region in neurodevelopmental conditions: A systematic review and meta-analysis. </a:t>
            </a:r>
            <a:r>
              <a:rPr lang="en-US" i="1" dirty="0"/>
              <a:t>Journal of Psychiatric Research</a:t>
            </a:r>
            <a:r>
              <a:rPr lang="en-US" dirty="0"/>
              <a:t>, 155, 300–308.</a:t>
            </a:r>
          </a:p>
          <a:p>
            <a:pPr lvl="0"/>
            <a:r>
              <a:rPr lang="en-US" b="1" dirty="0"/>
              <a:t>Hakim, A., Keer, R., &amp; Grahame, R.</a:t>
            </a:r>
            <a:r>
              <a:rPr lang="en-US" dirty="0"/>
              <a:t> (2010). </a:t>
            </a:r>
            <a:r>
              <a:rPr lang="en-US" i="1" dirty="0"/>
              <a:t>Hypermobility, Fibromyalgia and Chronic Pain</a:t>
            </a:r>
            <a:r>
              <a:rPr lang="en-US" dirty="0"/>
              <a:t>. Elsevier Health Sciences.</a:t>
            </a:r>
          </a:p>
          <a:p>
            <a:pPr lvl="0"/>
            <a:r>
              <a:rPr lang="en-US" b="1" dirty="0"/>
              <a:t>Kohn, A., &amp; Chang, C.</a:t>
            </a:r>
            <a:r>
              <a:rPr lang="en-US" dirty="0"/>
              <a:t> (2020). The relationship between hypermobile Ehlers-Danlos syndrome (</a:t>
            </a:r>
            <a:r>
              <a:rPr lang="en-US" dirty="0" err="1"/>
              <a:t>hEDS</a:t>
            </a:r>
            <a:r>
              <a:rPr lang="en-US" dirty="0"/>
              <a:t>), postural orthostatic tachycardia syndrome (POTS), and mast cell activation syndrome (MCAS). </a:t>
            </a:r>
            <a:r>
              <a:rPr lang="en-US" i="1" dirty="0"/>
              <a:t>Clinical Reviews in Allergy &amp; Immunology</a:t>
            </a:r>
            <a:r>
              <a:rPr lang="en-US" dirty="0"/>
              <a:t>, 58(3), 273–297.</a:t>
            </a:r>
          </a:p>
          <a:p>
            <a:pPr lvl="0"/>
            <a:r>
              <a:rPr lang="en-US" b="1" dirty="0"/>
              <a:t>Raj, S. R.</a:t>
            </a:r>
            <a:r>
              <a:rPr lang="en-US" dirty="0"/>
              <a:t> (2013). Postural tachycardia syndrome (POTS). </a:t>
            </a:r>
            <a:r>
              <a:rPr lang="en-US" i="1" dirty="0"/>
              <a:t>Circulation</a:t>
            </a:r>
            <a:r>
              <a:rPr lang="en-US" dirty="0"/>
              <a:t>, 127(23), 2336–2342.</a:t>
            </a:r>
          </a:p>
          <a:p>
            <a:pPr lvl="0"/>
            <a:r>
              <a:rPr lang="en-US" b="1" dirty="0" err="1"/>
              <a:t>Theoharides</a:t>
            </a:r>
            <a:r>
              <a:rPr lang="en-US" b="1" dirty="0"/>
              <a:t>, T. C.</a:t>
            </a:r>
            <a:r>
              <a:rPr lang="en-US" dirty="0"/>
              <a:t> (2024). Mast cells in Autism Spectrum Disorder—The enigma to be solved? </a:t>
            </a:r>
            <a:r>
              <a:rPr lang="en-US" i="1" dirty="0"/>
              <a:t>International Journal of Molecular Sciences</a:t>
            </a:r>
            <a:r>
              <a:rPr lang="en-US" dirty="0"/>
              <a:t>, 25(5), 2630.</a:t>
            </a:r>
          </a:p>
          <a:p>
            <a:pPr lvl="0"/>
            <a:r>
              <a:rPr lang="en-US" b="1" dirty="0"/>
              <a:t>Wang, E., Ganti, T., et al.</a:t>
            </a:r>
            <a:r>
              <a:rPr lang="en-US" dirty="0"/>
              <a:t> (2021). The relationship between mast cell activation syndrome, postural tachycardia syndrome, and Ehlers-Danlos syndrome. </a:t>
            </a:r>
            <a:r>
              <a:rPr lang="en-US" i="1" dirty="0"/>
              <a:t>Allergy and Asthma Proceedings</a:t>
            </a:r>
            <a:r>
              <a:rPr lang="en-US" dirty="0"/>
              <a:t>, 42(3), 243–246.</a:t>
            </a:r>
          </a:p>
          <a:p>
            <a:pPr marL="0" indent="0">
              <a:buNone/>
            </a:pPr>
            <a:endParaRPr lang="en-US" dirty="0"/>
          </a:p>
        </p:txBody>
      </p:sp>
    </p:spTree>
    <p:extLst>
      <p:ext uri="{BB962C8B-B14F-4D97-AF65-F5344CB8AC3E}">
        <p14:creationId xmlns:p14="http://schemas.microsoft.com/office/powerpoint/2010/main" val="1581656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A828-69A4-EFE6-C020-FDF50BE77FE3}"/>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78530D06-0D94-5194-2A00-27F3B068675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9650424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Dividend</Template>
  <TotalTime>121</TotalTime>
  <Words>1978</Words>
  <Application>Microsoft Macintosh PowerPoint</Application>
  <PresentationFormat>Widescreen</PresentationFormat>
  <Paragraphs>111</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Cambria Math</vt:lpstr>
      <vt:lpstr>Gill Sans MT</vt:lpstr>
      <vt:lpstr>Wingdings 2</vt:lpstr>
      <vt:lpstr>Dividend</vt:lpstr>
      <vt:lpstr>Neurodivergence and Co-occurring Chronic Health Conditions</vt:lpstr>
      <vt:lpstr>Objectives</vt:lpstr>
      <vt:lpstr>What is Neurodivergence?</vt:lpstr>
      <vt:lpstr>What are some key traits that are relevant to these individuals’ physical health?</vt:lpstr>
      <vt:lpstr>What are commonly co-occurring chronic physical health conditions?</vt:lpstr>
      <vt:lpstr>Hypermobility Spectrum Disorders (HSD) &amp; Hypermobile Ehlers-Danlos Syndrome (hEDS)</vt:lpstr>
      <vt:lpstr>PowerPoint Presentation</vt:lpstr>
      <vt:lpstr>Dysautonomia/Postural Orthostatic Tachycardia Syndrome (POTS)</vt:lpstr>
      <vt:lpstr>Mast Cell Activation Syndrome (MCAS)</vt:lpstr>
      <vt:lpstr>Why do these conditions Co-occur? </vt:lpstr>
      <vt:lpstr>Why do these conditions Co-occur?</vt:lpstr>
      <vt:lpstr>Treatment is Multimodal and interdisciplinary</vt:lpstr>
      <vt:lpstr>Treatment is Multimodal and interdisciplinary</vt:lpstr>
      <vt:lpstr>Unique considerations for managing symptoms in this population</vt:lpstr>
      <vt:lpstr>Unique considerations for managing symptoms in this population</vt:lpstr>
      <vt:lpstr>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 Dottin</dc:creator>
  <cp:lastModifiedBy>Ruth Dottin</cp:lastModifiedBy>
  <cp:revision>2</cp:revision>
  <dcterms:created xsi:type="dcterms:W3CDTF">2026-09-30T14:42:16Z</dcterms:created>
  <dcterms:modified xsi:type="dcterms:W3CDTF">2026-09-30T16:43:41Z</dcterms:modified>
</cp:coreProperties>
</file>