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78" r:id="rId4"/>
    <p:sldId id="277" r:id="rId5"/>
    <p:sldId id="274" r:id="rId6"/>
    <p:sldId id="273" r:id="rId7"/>
    <p:sldId id="284" r:id="rId8"/>
    <p:sldId id="283" r:id="rId9"/>
    <p:sldId id="282" r:id="rId10"/>
    <p:sldId id="272" r:id="rId11"/>
    <p:sldId id="298" r:id="rId12"/>
    <p:sldId id="299" r:id="rId13"/>
    <p:sldId id="297" r:id="rId14"/>
    <p:sldId id="296" r:id="rId15"/>
    <p:sldId id="295" r:id="rId16"/>
    <p:sldId id="294" r:id="rId17"/>
    <p:sldId id="293" r:id="rId18"/>
    <p:sldId id="292" r:id="rId19"/>
    <p:sldId id="291" r:id="rId20"/>
    <p:sldId id="290" r:id="rId21"/>
    <p:sldId id="289" r:id="rId22"/>
    <p:sldId id="288" r:id="rId23"/>
    <p:sldId id="287" r:id="rId24"/>
    <p:sldId id="264" r:id="rId25"/>
    <p:sldId id="285" r:id="rId26"/>
    <p:sldId id="270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>
      <p:cViewPr varScale="1">
        <p:scale>
          <a:sx n="61" d="100"/>
          <a:sy n="61" d="100"/>
        </p:scale>
        <p:origin x="134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8CE034-A467-4586-A85C-6DDF921B160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BAA052-12CB-4670-84E7-6AA895AC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4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8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0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9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4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5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5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0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1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7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BD11D-957B-4140-8404-DE0CF48BC35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3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3563644"/>
            <a:ext cx="4572000" cy="1012825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+mn-lt"/>
                <a:cs typeface="Arial" panose="020B0604020202020204" pitchFamily="34" charset="0"/>
              </a:rPr>
              <a:t>Surface Acreage Parcels</a:t>
            </a:r>
            <a:br>
              <a:rPr lang="en-US" sz="1800" b="1" dirty="0">
                <a:latin typeface="+mn-lt"/>
                <a:cs typeface="Arial" panose="020B0604020202020204" pitchFamily="34" charset="0"/>
              </a:rPr>
            </a:br>
            <a:r>
              <a:rPr lang="en-US" sz="1800" dirty="0">
                <a:latin typeface="+mn-lt"/>
                <a:cs typeface="Arial" panose="020B0604020202020204" pitchFamily="34" charset="0"/>
              </a:rPr>
              <a:t>Kern County, California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0590" y="-1"/>
            <a:ext cx="4908610" cy="756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cap="small" dirty="0">
                <a:latin typeface="+mn-lt"/>
                <a:cs typeface="Arial" panose="020B0604020202020204" pitchFamily="34" charset="0"/>
              </a:rPr>
              <a:t>Kern Enterprises</a:t>
            </a:r>
            <a:r>
              <a:rPr lang="en-US" sz="2400" b="1" cap="all" dirty="0">
                <a:latin typeface="+mn-lt"/>
                <a:cs typeface="Arial" panose="020B0604020202020204" pitchFamily="34" charset="0"/>
              </a:rPr>
              <a:t>, LLC</a:t>
            </a:r>
          </a:p>
          <a:p>
            <a:pPr algn="l"/>
            <a:r>
              <a:rPr lang="en-US" sz="1400" b="1" dirty="0">
                <a:latin typeface="+mn-lt"/>
                <a:cs typeface="Arial" panose="020B0604020202020204" pitchFamily="34" charset="0"/>
              </a:rPr>
              <a:t>A California Limited Liability Company</a:t>
            </a:r>
          </a:p>
        </p:txBody>
      </p:sp>
    </p:spTree>
    <p:extLst>
      <p:ext uri="{BB962C8B-B14F-4D97-AF65-F5344CB8AC3E}">
        <p14:creationId xmlns:p14="http://schemas.microsoft.com/office/powerpoint/2010/main" val="36129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Wheeler Ridge 1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1219200"/>
            <a:ext cx="315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1219200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464.33 acres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238-241-03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NE¼NW¼NW¼; N½NE¼NW¼; SE¼NE¼NW¼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559833"/>
            <a:ext cx="3971925" cy="44386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95533" y="6477000"/>
            <a:ext cx="437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00849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Wheeler Ridge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1217567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464.33 acres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238-241-05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E½NE¼NE¼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3" y="1066801"/>
            <a:ext cx="3256632" cy="530000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366810"/>
            <a:ext cx="590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19583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Wheeler Ridge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8290" y="1066801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464.33 acres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238-241-26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SE¼SE¼; S½NE¼SE¼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0" y="1235489"/>
            <a:ext cx="4735890" cy="437397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95533" y="6400800"/>
            <a:ext cx="51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67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Wheeler Ridge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200" y="1064823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27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464.33 acres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238-241-28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S½SW¼; SW¼NW¼SW¼;W½SE¼; N½NE¼SE¼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19153"/>
            <a:ext cx="6261265" cy="31606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79816"/>
            <a:ext cx="666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29162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Wheeler Ridge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0" y="1066801"/>
            <a:ext cx="3611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464.33 acres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238-241-34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Description:SE¼NW¼SW¼; S½NE¼SW¼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1800"/>
            <a:ext cx="5292969" cy="3276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27201" y="6424596"/>
            <a:ext cx="742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9314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Wheeler Ridge 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066801"/>
            <a:ext cx="3154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464.33 acres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238-241-49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SE¼NW¼NE¼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20806"/>
            <a:ext cx="4171950" cy="40671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77000"/>
            <a:ext cx="51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557584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Wheeler Ridge 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1295400"/>
            <a:ext cx="3230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27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464.33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238-241-51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S½NE¼; SW¼NW¼NE¼; W½NE¼NE¼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62724"/>
            <a:ext cx="4019550" cy="40862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77000"/>
            <a:ext cx="666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6697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Wheeler Ridge 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9800" y="13716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28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162.34 acres.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238-242-66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</a:t>
            </a:r>
            <a:r>
              <a:rPr lang="pt-BR" dirty="0"/>
              <a:t>S½S½SW¼; NE¼SE¼SW¼; S½SE¼; SE¼NW¼SE¼; S½NE¼SE¼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4732417" cy="48196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37754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600161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Wheeler Ridge 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1066801"/>
            <a:ext cx="3230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10.06 acres.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238-242-06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SW¼NW¼NE¼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0339"/>
            <a:ext cx="5210175" cy="3352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00800"/>
            <a:ext cx="666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570590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Wheeler Ridge 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0" y="1213263"/>
            <a:ext cx="3560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87.77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238-242-28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Description:NW¼SW¼; W½NE¼SW¼; N½SW¼SW¼; N½NW¼SE¼SW¼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35613"/>
            <a:ext cx="3981450" cy="33337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00800"/>
            <a:ext cx="666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72793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65324" y="6564313"/>
            <a:ext cx="141064" cy="13849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534" y="29146"/>
            <a:ext cx="7696200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r>
              <a:rPr lang="en-US" dirty="0">
                <a:solidFill>
                  <a:srgbClr val="FFFFFF"/>
                </a:solidFill>
                <a:latin typeface="+mn-lt"/>
              </a:rPr>
              <a:t>Summary</a:t>
            </a:r>
          </a:p>
        </p:txBody>
      </p:sp>
      <p:sp>
        <p:nvSpPr>
          <p:cNvPr id="2" name="AutoShape 2" descr="Map of California highlighting Kern Coun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134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962400"/>
            <a:ext cx="4724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shsfghsfffffffffffffffffffffffffffffffffffffffffffffffsssssssssssssssssssssssssssssssssssssssssssssssssssssssssssssssssssssssssssssssssssssssssssssssssssssssssssssssssssssssssssssssssssssssssssssssssssssssssssssssss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7647" y="4441878"/>
            <a:ext cx="1524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sdfgsdg</a:t>
            </a:r>
          </a:p>
        </p:txBody>
      </p:sp>
    </p:spTree>
    <p:extLst>
      <p:ext uri="{BB962C8B-B14F-4D97-AF65-F5344CB8AC3E}">
        <p14:creationId xmlns:p14="http://schemas.microsoft.com/office/powerpoint/2010/main" val="2677859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Wheeler Ridge 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12192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5.21 acres.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238-242-52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N½NE¼SE¼SW¼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9" y="2514601"/>
            <a:ext cx="5507921" cy="35832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64770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280876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Wheeler Ridge 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1308265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10.06 acres.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238-242-54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SE¼NW¼NE¼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5343525" cy="39719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368648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Wheeler Ridge 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9800" y="1066801"/>
            <a:ext cx="3314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155.08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238-242-61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N½NW¼; N½S½NW¼; S½SW¼NW¼; SW¼SE¼NW¼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9460"/>
            <a:ext cx="5448300" cy="48101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1419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993205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Wheeler Ridge 14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12192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90.28 acres.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238-242-63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S½S½SW¼; S½N½SE¼SW¼; S½S½SE¼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1752600"/>
            <a:ext cx="4286250" cy="42005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00800"/>
            <a:ext cx="666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530703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4651375" y="1219200"/>
            <a:ext cx="4202113" cy="46767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4636" y="-17021"/>
            <a:ext cx="455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Frazier Park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219200"/>
            <a:ext cx="3535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9N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21W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16.17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256-170-06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Lot 41A &amp; Portion Lot 38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4038600" cy="53390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95533" y="6400800"/>
            <a:ext cx="51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548327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4651375" y="1219200"/>
            <a:ext cx="4202113" cy="46767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4636" y="-17021"/>
            <a:ext cx="455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Frazier Park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1200" y="1295400"/>
            <a:ext cx="3307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9N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21W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21.46 acres.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256-180-01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Lots 37,39,40 &amp; Portion Lot 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5038900" cy="44910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77000"/>
            <a:ext cx="437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689509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 txBox="1">
            <a:spLocks/>
          </p:cNvSpPr>
          <p:nvPr/>
        </p:nvSpPr>
        <p:spPr bwMode="auto">
          <a:xfrm>
            <a:off x="1905000" y="2697127"/>
            <a:ext cx="5486400" cy="126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468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For more information please contact our Land Representative: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468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John McLoughlin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468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Kern Enterprises, LLC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468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661-616-9817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468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jmcloughlin@hathawayllc.com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534" y="29146"/>
            <a:ext cx="7696200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r>
              <a:rPr lang="en-US" dirty="0">
                <a:solidFill>
                  <a:srgbClr val="FFFFFF"/>
                </a:solidFill>
                <a:latin typeface="+mn-lt"/>
              </a:rPr>
              <a:t>Contact Information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534" y="6464686"/>
            <a:ext cx="74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408760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65324" y="6564313"/>
            <a:ext cx="141064" cy="13849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17021"/>
            <a:ext cx="470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North </a:t>
            </a:r>
            <a:r>
              <a:rPr lang="en-US" sz="2400" b="1" dirty="0" err="1">
                <a:solidFill>
                  <a:schemeClr val="bg1"/>
                </a:solidFill>
              </a:rPr>
              <a:t>Belridge</a:t>
            </a:r>
            <a:r>
              <a:rPr lang="en-US" sz="2400" b="1" dirty="0">
                <a:solidFill>
                  <a:schemeClr val="bg1"/>
                </a:solidFill>
              </a:rPr>
              <a:t> Lost Hills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1143000"/>
            <a:ext cx="3611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27S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20E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80.0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068-210-14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S½SE¼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43743"/>
            <a:ext cx="3938833" cy="41529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2357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239936" y="6564313"/>
            <a:ext cx="141064" cy="13849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24563" y="0"/>
            <a:ext cx="417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Belridge</a:t>
            </a:r>
            <a:r>
              <a:rPr lang="en-US" sz="2400" b="1" dirty="0">
                <a:solidFill>
                  <a:schemeClr val="bg1"/>
                </a:solidFill>
              </a:rPr>
              <a:t> A Lost Hills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1066801"/>
            <a:ext cx="4678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27S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20E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89.60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068-200-30, 36 &amp; 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Portion S½S½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" y="3236027"/>
            <a:ext cx="8897608" cy="221375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1635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58" y="29146"/>
            <a:ext cx="34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Wheeler Ridge Sub Camp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0" y="1219200"/>
            <a:ext cx="33832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19W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9.08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238-081-14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Portion SW¼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1"/>
            <a:ext cx="4581525" cy="53435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6470073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6497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054258" y="1064823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-17021"/>
            <a:ext cx="485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Kern Front-Oro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34136" y="1295400"/>
            <a:ext cx="3309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28S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27E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63.02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481-012-06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Portion N½W½E½NW¼</a:t>
            </a:r>
          </a:p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6" y="1250589"/>
            <a:ext cx="3275216" cy="53911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95533" y="6477000"/>
            <a:ext cx="437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5089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-17021"/>
            <a:ext cx="485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Kern Front-Oro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1295400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28S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27E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63.02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481-012-09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Portion S½W½E½NW¼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18161"/>
            <a:ext cx="3435938" cy="487047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77000"/>
            <a:ext cx="51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4205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-17021"/>
            <a:ext cx="485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Kern Front-Oro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143000"/>
            <a:ext cx="31546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28S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27E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63.02 acres.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481-012-14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Portion S½E½E½NW¼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12598"/>
            <a:ext cx="3322851" cy="511397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64770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0180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-17021"/>
            <a:ext cx="485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Kern Front-Oro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9800" y="1295400"/>
            <a:ext cx="30784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28S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27E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63.02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481-012-15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Portion N½E½E½NW¼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25720"/>
            <a:ext cx="3657600" cy="561796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14700"/>
            <a:ext cx="437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4880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748</Words>
  <Application>Microsoft Office PowerPoint</Application>
  <PresentationFormat>On-screen Show (4:3)</PresentationFormat>
  <Paragraphs>202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Surface Acreage Parcels Kern County, California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 County – Telecommunications Tower Opportunity  June 2019</dc:title>
  <dc:creator>John McLoughlin</dc:creator>
  <cp:lastModifiedBy>John McLoughlin</cp:lastModifiedBy>
  <cp:revision>79</cp:revision>
  <cp:lastPrinted>2019-06-24T22:45:51Z</cp:lastPrinted>
  <dcterms:created xsi:type="dcterms:W3CDTF">2019-06-24T21:13:35Z</dcterms:created>
  <dcterms:modified xsi:type="dcterms:W3CDTF">2025-02-04T18:17:48Z</dcterms:modified>
</cp:coreProperties>
</file>