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9" r:id="rId3"/>
    <p:sldId id="293" r:id="rId4"/>
    <p:sldId id="294" r:id="rId5"/>
    <p:sldId id="298" r:id="rId6"/>
    <p:sldId id="297" r:id="rId7"/>
    <p:sldId id="295" r:id="rId8"/>
    <p:sldId id="281" r:id="rId9"/>
    <p:sldId id="290" r:id="rId10"/>
    <p:sldId id="292" r:id="rId11"/>
    <p:sldId id="296" r:id="rId12"/>
    <p:sldId id="291" r:id="rId13"/>
    <p:sldId id="300" r:id="rId14"/>
    <p:sldId id="257" r:id="rId15"/>
    <p:sldId id="299" r:id="rId16"/>
    <p:sldId id="286" r:id="rId17"/>
    <p:sldId id="289"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Current</a:t>
            </a:r>
            <a:r>
              <a:rPr lang="en-US" baseline="0"/>
              <a:t> model projection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Sheet1!$A$2:$A$14</c:f>
              <c:numCache>
                <c:formatCode>General</c:formatCode>
                <c:ptCount val="13"/>
                <c:pt idx="0">
                  <c:v>2021</c:v>
                </c:pt>
                <c:pt idx="1">
                  <c:v>2022</c:v>
                </c:pt>
                <c:pt idx="2">
                  <c:v>2023</c:v>
                </c:pt>
                <c:pt idx="3">
                  <c:v>2024</c:v>
                </c:pt>
                <c:pt idx="4">
                  <c:v>2025</c:v>
                </c:pt>
                <c:pt idx="5">
                  <c:v>2026</c:v>
                </c:pt>
                <c:pt idx="6">
                  <c:v>2027</c:v>
                </c:pt>
                <c:pt idx="7">
                  <c:v>2028</c:v>
                </c:pt>
                <c:pt idx="8">
                  <c:v>2029</c:v>
                </c:pt>
                <c:pt idx="9">
                  <c:v>2030</c:v>
                </c:pt>
                <c:pt idx="10">
                  <c:v>2031</c:v>
                </c:pt>
                <c:pt idx="11">
                  <c:v>2032</c:v>
                </c:pt>
              </c:numCache>
            </c:numRef>
          </c:cat>
          <c:val>
            <c:numRef>
              <c:f>Sheet1!$B$2:$B$14</c:f>
              <c:numCache>
                <c:formatCode>"$"#,##0.00</c:formatCode>
                <c:ptCount val="13"/>
                <c:pt idx="0">
                  <c:v>1101660</c:v>
                </c:pt>
                <c:pt idx="1">
                  <c:v>1112676.6000000001</c:v>
                </c:pt>
                <c:pt idx="2">
                  <c:v>1123803.3660000002</c:v>
                </c:pt>
                <c:pt idx="3">
                  <c:v>1135041.3996600001</c:v>
                </c:pt>
                <c:pt idx="4">
                  <c:v>1146391.8136566002</c:v>
                </c:pt>
                <c:pt idx="5">
                  <c:v>1157855.7317931661</c:v>
                </c:pt>
                <c:pt idx="6">
                  <c:v>1169434.2891110978</c:v>
                </c:pt>
                <c:pt idx="7">
                  <c:v>1181128.6320022088</c:v>
                </c:pt>
                <c:pt idx="8">
                  <c:v>1192939.9183222309</c:v>
                </c:pt>
                <c:pt idx="9">
                  <c:v>1204869.3175054532</c:v>
                </c:pt>
                <c:pt idx="10">
                  <c:v>1216918.0106805079</c:v>
                </c:pt>
                <c:pt idx="11">
                  <c:v>1229087.190787313</c:v>
                </c:pt>
              </c:numCache>
            </c:numRef>
          </c:val>
          <c:smooth val="0"/>
          <c:extLst>
            <c:ext xmlns:c16="http://schemas.microsoft.com/office/drawing/2014/chart" uri="{C3380CC4-5D6E-409C-BE32-E72D297353CC}">
              <c16:uniqueId val="{00000000-E43B-47BE-A8B3-D963109DA26E}"/>
            </c:ext>
          </c:extLst>
        </c:ser>
        <c:ser>
          <c:idx val="2"/>
          <c:order val="2"/>
          <c:spPr>
            <a:ln w="28575" cap="rnd">
              <a:solidFill>
                <a:schemeClr val="accent3"/>
              </a:solidFill>
              <a:round/>
            </a:ln>
            <a:effectLst/>
          </c:spPr>
          <c:marker>
            <c:symbol val="none"/>
          </c:marker>
          <c:cat>
            <c:numRef>
              <c:f>Sheet1!$A$2:$A$14</c:f>
              <c:numCache>
                <c:formatCode>General</c:formatCode>
                <c:ptCount val="13"/>
                <c:pt idx="0">
                  <c:v>2021</c:v>
                </c:pt>
                <c:pt idx="1">
                  <c:v>2022</c:v>
                </c:pt>
                <c:pt idx="2">
                  <c:v>2023</c:v>
                </c:pt>
                <c:pt idx="3">
                  <c:v>2024</c:v>
                </c:pt>
                <c:pt idx="4">
                  <c:v>2025</c:v>
                </c:pt>
                <c:pt idx="5">
                  <c:v>2026</c:v>
                </c:pt>
                <c:pt idx="6">
                  <c:v>2027</c:v>
                </c:pt>
                <c:pt idx="7">
                  <c:v>2028</c:v>
                </c:pt>
                <c:pt idx="8">
                  <c:v>2029</c:v>
                </c:pt>
                <c:pt idx="9">
                  <c:v>2030</c:v>
                </c:pt>
                <c:pt idx="10">
                  <c:v>2031</c:v>
                </c:pt>
                <c:pt idx="11">
                  <c:v>2032</c:v>
                </c:pt>
              </c:numCache>
            </c:numRef>
          </c:cat>
          <c:val>
            <c:numRef>
              <c:f>Sheet1!$D$2:$D$14</c:f>
              <c:numCache>
                <c:formatCode>"$"#,##0.00</c:formatCode>
                <c:ptCount val="13"/>
                <c:pt idx="0">
                  <c:v>1161695</c:v>
                </c:pt>
                <c:pt idx="1">
                  <c:v>1196545.8500000001</c:v>
                </c:pt>
                <c:pt idx="2">
                  <c:v>1232442.2255000002</c:v>
                </c:pt>
                <c:pt idx="3">
                  <c:v>1269415.4922650002</c:v>
                </c:pt>
                <c:pt idx="4">
                  <c:v>1307497.9570329504</c:v>
                </c:pt>
                <c:pt idx="5">
                  <c:v>1346722.8957439389</c:v>
                </c:pt>
                <c:pt idx="6">
                  <c:v>1387124.582616257</c:v>
                </c:pt>
                <c:pt idx="7">
                  <c:v>1428738.3200947447</c:v>
                </c:pt>
                <c:pt idx="8">
                  <c:v>1471600.469697587</c:v>
                </c:pt>
                <c:pt idx="9">
                  <c:v>1515748.4837885145</c:v>
                </c:pt>
                <c:pt idx="10">
                  <c:v>1561220.93830217</c:v>
                </c:pt>
                <c:pt idx="11">
                  <c:v>1608057.5664512352</c:v>
                </c:pt>
              </c:numCache>
            </c:numRef>
          </c:val>
          <c:smooth val="0"/>
          <c:extLst>
            <c:ext xmlns:c16="http://schemas.microsoft.com/office/drawing/2014/chart" uri="{C3380CC4-5D6E-409C-BE32-E72D297353CC}">
              <c16:uniqueId val="{00000001-E43B-47BE-A8B3-D963109DA26E}"/>
            </c:ext>
          </c:extLst>
        </c:ser>
        <c:dLbls>
          <c:showLegendKey val="0"/>
          <c:showVal val="0"/>
          <c:showCatName val="0"/>
          <c:showSerName val="0"/>
          <c:showPercent val="0"/>
          <c:showBubbleSize val="0"/>
        </c:dLbls>
        <c:smooth val="0"/>
        <c:axId val="1052810512"/>
        <c:axId val="1052809680"/>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numRef>
                    <c:extLst>
                      <c:ext uri="{02D57815-91ED-43cb-92C2-25804820EDAC}">
                        <c15:formulaRef>
                          <c15:sqref>Sheet1!$A$2:$A$14</c15:sqref>
                        </c15:formulaRef>
                      </c:ext>
                    </c:extLst>
                    <c:numCache>
                      <c:formatCode>General</c:formatCode>
                      <c:ptCount val="13"/>
                      <c:pt idx="0">
                        <c:v>2021</c:v>
                      </c:pt>
                      <c:pt idx="1">
                        <c:v>2022</c:v>
                      </c:pt>
                      <c:pt idx="2">
                        <c:v>2023</c:v>
                      </c:pt>
                      <c:pt idx="3">
                        <c:v>2024</c:v>
                      </c:pt>
                      <c:pt idx="4">
                        <c:v>2025</c:v>
                      </c:pt>
                      <c:pt idx="5">
                        <c:v>2026</c:v>
                      </c:pt>
                      <c:pt idx="6">
                        <c:v>2027</c:v>
                      </c:pt>
                      <c:pt idx="7">
                        <c:v>2028</c:v>
                      </c:pt>
                      <c:pt idx="8">
                        <c:v>2029</c:v>
                      </c:pt>
                      <c:pt idx="9">
                        <c:v>2030</c:v>
                      </c:pt>
                      <c:pt idx="10">
                        <c:v>2031</c:v>
                      </c:pt>
                      <c:pt idx="11">
                        <c:v>2032</c:v>
                      </c:pt>
                    </c:numCache>
                  </c:numRef>
                </c:cat>
                <c:val>
                  <c:numRef>
                    <c:extLst>
                      <c:ext uri="{02D57815-91ED-43cb-92C2-25804820EDAC}">
                        <c15:formulaRef>
                          <c15:sqref>Sheet1!$C$2:$C$14</c15:sqref>
                        </c15:formulaRef>
                      </c:ext>
                    </c:extLst>
                    <c:numCache>
                      <c:formatCode>General</c:formatCode>
                      <c:ptCount val="13"/>
                    </c:numCache>
                  </c:numRef>
                </c:val>
                <c:smooth val="0"/>
                <c:extLst>
                  <c:ext xmlns:c16="http://schemas.microsoft.com/office/drawing/2014/chart" uri="{C3380CC4-5D6E-409C-BE32-E72D297353CC}">
                    <c16:uniqueId val="{00000002-E43B-47BE-A8B3-D963109DA26E}"/>
                  </c:ext>
                </c:extLst>
              </c15:ser>
            </c15:filteredLineSeries>
          </c:ext>
        </c:extLst>
      </c:lineChart>
      <c:catAx>
        <c:axId val="105281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2809680"/>
        <c:crosses val="autoZero"/>
        <c:auto val="1"/>
        <c:lblAlgn val="ctr"/>
        <c:lblOffset val="100"/>
        <c:noMultiLvlLbl val="0"/>
      </c:catAx>
      <c:valAx>
        <c:axId val="10528096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2810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Current</a:t>
            </a:r>
            <a:r>
              <a:rPr lang="en-US" baseline="0" dirty="0"/>
              <a:t> Tax Revenue vs. projected needs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6"/>
              </a:solidFill>
              <a:round/>
            </a:ln>
            <a:effectLst/>
          </c:spPr>
          <c:marker>
            <c:symbol val="none"/>
          </c:marker>
          <c:cat>
            <c:numRef>
              <c:f>Sheet1!$A$2:$A$13</c:f>
              <c:numCache>
                <c:formatCode>General</c:formatCode>
                <c:ptCount val="12"/>
                <c:pt idx="0">
                  <c:v>2021</c:v>
                </c:pt>
                <c:pt idx="1">
                  <c:v>2022</c:v>
                </c:pt>
                <c:pt idx="2">
                  <c:v>2023</c:v>
                </c:pt>
                <c:pt idx="3">
                  <c:v>2024</c:v>
                </c:pt>
                <c:pt idx="4">
                  <c:v>2025</c:v>
                </c:pt>
                <c:pt idx="5">
                  <c:v>2026</c:v>
                </c:pt>
                <c:pt idx="6">
                  <c:v>2027</c:v>
                </c:pt>
                <c:pt idx="7">
                  <c:v>2028</c:v>
                </c:pt>
                <c:pt idx="8">
                  <c:v>2029</c:v>
                </c:pt>
                <c:pt idx="9">
                  <c:v>2030</c:v>
                </c:pt>
                <c:pt idx="10">
                  <c:v>2031</c:v>
                </c:pt>
                <c:pt idx="11">
                  <c:v>2032</c:v>
                </c:pt>
              </c:numCache>
            </c:numRef>
          </c:cat>
          <c:val>
            <c:numRef>
              <c:f>Sheet1!$B$2:$B$13</c:f>
              <c:numCache>
                <c:formatCode>#,##0.00</c:formatCode>
                <c:ptCount val="12"/>
                <c:pt idx="0">
                  <c:v>1101660</c:v>
                </c:pt>
                <c:pt idx="1">
                  <c:v>1112676.6000000001</c:v>
                </c:pt>
                <c:pt idx="2">
                  <c:v>1123803.3660000002</c:v>
                </c:pt>
                <c:pt idx="3">
                  <c:v>1135041.3996600001</c:v>
                </c:pt>
                <c:pt idx="4">
                  <c:v>1146391.8136566002</c:v>
                </c:pt>
                <c:pt idx="5">
                  <c:v>1157855.7317931661</c:v>
                </c:pt>
                <c:pt idx="6">
                  <c:v>1169434.2891110978</c:v>
                </c:pt>
                <c:pt idx="7">
                  <c:v>1181128.6320022088</c:v>
                </c:pt>
                <c:pt idx="8">
                  <c:v>1192939.9183222309</c:v>
                </c:pt>
                <c:pt idx="9">
                  <c:v>1204869.3175054532</c:v>
                </c:pt>
                <c:pt idx="10">
                  <c:v>1216918.0106805079</c:v>
                </c:pt>
                <c:pt idx="11">
                  <c:v>1229087.190787313</c:v>
                </c:pt>
              </c:numCache>
            </c:numRef>
          </c:val>
          <c:smooth val="0"/>
          <c:extLst>
            <c:ext xmlns:c16="http://schemas.microsoft.com/office/drawing/2014/chart" uri="{C3380CC4-5D6E-409C-BE32-E72D297353CC}">
              <c16:uniqueId val="{00000000-B0F3-462A-AAC1-C3B6B39400FD}"/>
            </c:ext>
          </c:extLst>
        </c:ser>
        <c:ser>
          <c:idx val="2"/>
          <c:order val="2"/>
          <c:spPr>
            <a:ln w="28575" cap="rnd">
              <a:solidFill>
                <a:schemeClr val="accent4"/>
              </a:solidFill>
              <a:round/>
            </a:ln>
            <a:effectLst/>
          </c:spPr>
          <c:marker>
            <c:symbol val="none"/>
          </c:marker>
          <c:cat>
            <c:numRef>
              <c:f>Sheet1!$A$2:$A$13</c:f>
              <c:numCache>
                <c:formatCode>General</c:formatCode>
                <c:ptCount val="12"/>
                <c:pt idx="0">
                  <c:v>2021</c:v>
                </c:pt>
                <c:pt idx="1">
                  <c:v>2022</c:v>
                </c:pt>
                <c:pt idx="2">
                  <c:v>2023</c:v>
                </c:pt>
                <c:pt idx="3">
                  <c:v>2024</c:v>
                </c:pt>
                <c:pt idx="4">
                  <c:v>2025</c:v>
                </c:pt>
                <c:pt idx="5">
                  <c:v>2026</c:v>
                </c:pt>
                <c:pt idx="6">
                  <c:v>2027</c:v>
                </c:pt>
                <c:pt idx="7">
                  <c:v>2028</c:v>
                </c:pt>
                <c:pt idx="8">
                  <c:v>2029</c:v>
                </c:pt>
                <c:pt idx="9">
                  <c:v>2030</c:v>
                </c:pt>
                <c:pt idx="10">
                  <c:v>2031</c:v>
                </c:pt>
                <c:pt idx="11">
                  <c:v>2032</c:v>
                </c:pt>
              </c:numCache>
            </c:numRef>
          </c:cat>
          <c:val>
            <c:numRef>
              <c:f>Sheet1!$D$2:$D$13</c:f>
              <c:numCache>
                <c:formatCode>#,##0.00</c:formatCode>
                <c:ptCount val="12"/>
                <c:pt idx="0">
                  <c:v>1161695</c:v>
                </c:pt>
                <c:pt idx="1">
                  <c:v>1509865</c:v>
                </c:pt>
                <c:pt idx="2">
                  <c:v>1660260.95</c:v>
                </c:pt>
                <c:pt idx="3">
                  <c:v>1700618.7785</c:v>
                </c:pt>
                <c:pt idx="4">
                  <c:v>1807187.341855</c:v>
                </c:pt>
                <c:pt idx="5">
                  <c:v>1850002.96211065</c:v>
                </c:pt>
                <c:pt idx="6">
                  <c:v>1769103.0509739695</c:v>
                </c:pt>
                <c:pt idx="7">
                  <c:v>1789526.1425031887</c:v>
                </c:pt>
                <c:pt idx="8">
                  <c:v>1836311.9267782841</c:v>
                </c:pt>
                <c:pt idx="9">
                  <c:v>1831501.2845816328</c:v>
                </c:pt>
                <c:pt idx="10">
                  <c:v>1886446.3231190818</c:v>
                </c:pt>
                <c:pt idx="11">
                  <c:v>1943039.7128126542</c:v>
                </c:pt>
              </c:numCache>
            </c:numRef>
          </c:val>
          <c:smooth val="0"/>
          <c:extLst>
            <c:ext xmlns:c16="http://schemas.microsoft.com/office/drawing/2014/chart" uri="{C3380CC4-5D6E-409C-BE32-E72D297353CC}">
              <c16:uniqueId val="{00000001-B0F3-462A-AAC1-C3B6B39400FD}"/>
            </c:ext>
          </c:extLst>
        </c:ser>
        <c:dLbls>
          <c:showLegendKey val="0"/>
          <c:showVal val="0"/>
          <c:showCatName val="0"/>
          <c:showSerName val="0"/>
          <c:showPercent val="0"/>
          <c:showBubbleSize val="0"/>
        </c:dLbls>
        <c:smooth val="0"/>
        <c:axId val="1523875152"/>
        <c:axId val="2136492976"/>
        <c:extLst>
          <c:ext xmlns:c15="http://schemas.microsoft.com/office/drawing/2012/chart" uri="{02D57815-91ED-43cb-92C2-25804820EDAC}">
            <c15:filteredLineSeries>
              <c15:ser>
                <c:idx val="1"/>
                <c:order val="1"/>
                <c:spPr>
                  <a:ln w="28575" cap="rnd">
                    <a:solidFill>
                      <a:schemeClr val="accent5"/>
                    </a:solidFill>
                    <a:round/>
                  </a:ln>
                  <a:effectLst/>
                </c:spPr>
                <c:marker>
                  <c:symbol val="none"/>
                </c:marker>
                <c:cat>
                  <c:numRef>
                    <c:extLst>
                      <c:ext uri="{02D57815-91ED-43cb-92C2-25804820EDAC}">
                        <c15:formulaRef>
                          <c15:sqref>Sheet1!$A$2:$A$13</c15:sqref>
                        </c15:formulaRef>
                      </c:ext>
                    </c:extLst>
                    <c:numCache>
                      <c:formatCode>General</c:formatCode>
                      <c:ptCount val="12"/>
                      <c:pt idx="0">
                        <c:v>2021</c:v>
                      </c:pt>
                      <c:pt idx="1">
                        <c:v>2022</c:v>
                      </c:pt>
                      <c:pt idx="2">
                        <c:v>2023</c:v>
                      </c:pt>
                      <c:pt idx="3">
                        <c:v>2024</c:v>
                      </c:pt>
                      <c:pt idx="4">
                        <c:v>2025</c:v>
                      </c:pt>
                      <c:pt idx="5">
                        <c:v>2026</c:v>
                      </c:pt>
                      <c:pt idx="6">
                        <c:v>2027</c:v>
                      </c:pt>
                      <c:pt idx="7">
                        <c:v>2028</c:v>
                      </c:pt>
                      <c:pt idx="8">
                        <c:v>2029</c:v>
                      </c:pt>
                      <c:pt idx="9">
                        <c:v>2030</c:v>
                      </c:pt>
                      <c:pt idx="10">
                        <c:v>2031</c:v>
                      </c:pt>
                      <c:pt idx="11">
                        <c:v>2032</c:v>
                      </c:pt>
                    </c:numCache>
                  </c:numRef>
                </c:cat>
                <c:val>
                  <c:numRef>
                    <c:extLst>
                      <c:ext uri="{02D57815-91ED-43cb-92C2-25804820EDAC}">
                        <c15:formulaRef>
                          <c15:sqref>Sheet1!$C$2:$C$13</c15:sqref>
                        </c15:formulaRef>
                      </c:ext>
                    </c:extLst>
                    <c:numCache>
                      <c:formatCode>General</c:formatCode>
                      <c:ptCount val="12"/>
                    </c:numCache>
                  </c:numRef>
                </c:val>
                <c:smooth val="0"/>
                <c:extLst>
                  <c:ext xmlns:c16="http://schemas.microsoft.com/office/drawing/2014/chart" uri="{C3380CC4-5D6E-409C-BE32-E72D297353CC}">
                    <c16:uniqueId val="{00000002-B0F3-462A-AAC1-C3B6B39400FD}"/>
                  </c:ext>
                </c:extLst>
              </c15:ser>
            </c15:filteredLineSeries>
          </c:ext>
        </c:extLst>
      </c:lineChart>
      <c:catAx>
        <c:axId val="152387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492976"/>
        <c:crosses val="autoZero"/>
        <c:auto val="1"/>
        <c:lblAlgn val="ctr"/>
        <c:lblOffset val="100"/>
        <c:noMultiLvlLbl val="0"/>
      </c:catAx>
      <c:valAx>
        <c:axId val="2136492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3875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45B5D-F233-41B1-A412-244F1D6EB3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C3123C1-E76F-4AFD-9BA8-50D9926D0BEA}">
      <dgm:prSet/>
      <dgm:spPr/>
      <dgm:t>
        <a:bodyPr/>
        <a:lstStyle/>
        <a:p>
          <a:r>
            <a:rPr lang="en-US" dirty="0">
              <a:solidFill>
                <a:srgbClr val="C00000"/>
              </a:solidFill>
            </a:rPr>
            <a:t>Engine 41: 1996 H&amp;W International, new pump in 2021</a:t>
          </a:r>
        </a:p>
      </dgm:t>
    </dgm:pt>
    <dgm:pt modelId="{0AEBDE7D-3AB4-4031-B6A9-FE367B2060FB}" type="parTrans" cxnId="{01287811-FDEA-493F-AFE3-970F8DF88D23}">
      <dgm:prSet/>
      <dgm:spPr/>
      <dgm:t>
        <a:bodyPr/>
        <a:lstStyle/>
        <a:p>
          <a:endParaRPr lang="en-US"/>
        </a:p>
      </dgm:t>
    </dgm:pt>
    <dgm:pt modelId="{AE6FE8AF-07C1-4D28-BE34-02EE462531BA}" type="sibTrans" cxnId="{01287811-FDEA-493F-AFE3-970F8DF88D23}">
      <dgm:prSet/>
      <dgm:spPr/>
      <dgm:t>
        <a:bodyPr/>
        <a:lstStyle/>
        <a:p>
          <a:endParaRPr lang="en-US"/>
        </a:p>
      </dgm:t>
    </dgm:pt>
    <dgm:pt modelId="{B108E3AA-968A-4F5B-A665-FAA5C8114745}">
      <dgm:prSet/>
      <dgm:spPr/>
      <dgm:t>
        <a:bodyPr/>
        <a:lstStyle/>
        <a:p>
          <a:r>
            <a:rPr lang="en-US" dirty="0">
              <a:solidFill>
                <a:srgbClr val="C00000"/>
              </a:solidFill>
            </a:rPr>
            <a:t>Aid 41: 2015 Ram 4500 Braun </a:t>
          </a:r>
          <a:r>
            <a:rPr lang="en-US" dirty="0" err="1">
              <a:solidFill>
                <a:srgbClr val="C00000"/>
              </a:solidFill>
            </a:rPr>
            <a:t>Northstar</a:t>
          </a:r>
          <a:r>
            <a:rPr lang="en-US" dirty="0">
              <a:solidFill>
                <a:srgbClr val="C00000"/>
              </a:solidFill>
            </a:rPr>
            <a:t> Ambulance</a:t>
          </a:r>
        </a:p>
      </dgm:t>
    </dgm:pt>
    <dgm:pt modelId="{F2009F04-B9C2-4D20-A43D-E6A59A61FDA7}" type="parTrans" cxnId="{0F98791A-BD1D-42B3-AFE4-54A310C89287}">
      <dgm:prSet/>
      <dgm:spPr/>
      <dgm:t>
        <a:bodyPr/>
        <a:lstStyle/>
        <a:p>
          <a:endParaRPr lang="en-US"/>
        </a:p>
      </dgm:t>
    </dgm:pt>
    <dgm:pt modelId="{16EFAE63-137A-4DAD-A540-071CF3F4BC92}" type="sibTrans" cxnId="{0F98791A-BD1D-42B3-AFE4-54A310C89287}">
      <dgm:prSet/>
      <dgm:spPr/>
      <dgm:t>
        <a:bodyPr/>
        <a:lstStyle/>
        <a:p>
          <a:endParaRPr lang="en-US"/>
        </a:p>
      </dgm:t>
    </dgm:pt>
    <dgm:pt modelId="{856F2612-B3E8-4792-98AF-52BCE29FEECD}">
      <dgm:prSet/>
      <dgm:spPr/>
      <dgm:t>
        <a:bodyPr/>
        <a:lstStyle/>
        <a:p>
          <a:r>
            <a:rPr lang="en-US" dirty="0">
              <a:solidFill>
                <a:srgbClr val="C00000"/>
              </a:solidFill>
            </a:rPr>
            <a:t>Tender 41: 2006 Freightliner</a:t>
          </a:r>
        </a:p>
      </dgm:t>
    </dgm:pt>
    <dgm:pt modelId="{7D82B25D-A106-4A76-A4EC-E08D732DB609}" type="parTrans" cxnId="{96EF3FDF-2010-4101-ACFD-F46958872B12}">
      <dgm:prSet/>
      <dgm:spPr/>
      <dgm:t>
        <a:bodyPr/>
        <a:lstStyle/>
        <a:p>
          <a:endParaRPr lang="en-US"/>
        </a:p>
      </dgm:t>
    </dgm:pt>
    <dgm:pt modelId="{F1E98E0E-9E2C-44C2-A822-5E33594637AF}" type="sibTrans" cxnId="{96EF3FDF-2010-4101-ACFD-F46958872B12}">
      <dgm:prSet/>
      <dgm:spPr/>
      <dgm:t>
        <a:bodyPr/>
        <a:lstStyle/>
        <a:p>
          <a:endParaRPr lang="en-US"/>
        </a:p>
      </dgm:t>
    </dgm:pt>
    <dgm:pt modelId="{E95AC5F5-F4CE-4F80-BB7E-78C7BEA414DE}">
      <dgm:prSet/>
      <dgm:spPr/>
      <dgm:t>
        <a:bodyPr/>
        <a:lstStyle/>
        <a:p>
          <a:r>
            <a:rPr lang="en-US" dirty="0">
              <a:solidFill>
                <a:srgbClr val="C00000"/>
              </a:solidFill>
            </a:rPr>
            <a:t>Engine 42: 1989 Ford Grumman Engine (past due for replacement)</a:t>
          </a:r>
        </a:p>
      </dgm:t>
    </dgm:pt>
    <dgm:pt modelId="{2521FE20-1CAF-457A-9A53-A6E8C297885D}" type="parTrans" cxnId="{8909B5C8-F89A-4CEA-A16E-57612FABDECE}">
      <dgm:prSet/>
      <dgm:spPr/>
      <dgm:t>
        <a:bodyPr/>
        <a:lstStyle/>
        <a:p>
          <a:endParaRPr lang="en-US"/>
        </a:p>
      </dgm:t>
    </dgm:pt>
    <dgm:pt modelId="{F337D2D5-3773-4E13-9C7F-B493A492A8C8}" type="sibTrans" cxnId="{8909B5C8-F89A-4CEA-A16E-57612FABDECE}">
      <dgm:prSet/>
      <dgm:spPr/>
      <dgm:t>
        <a:bodyPr/>
        <a:lstStyle/>
        <a:p>
          <a:endParaRPr lang="en-US"/>
        </a:p>
      </dgm:t>
    </dgm:pt>
    <dgm:pt modelId="{19D4DC94-99A8-4C2B-8205-118C71F5785E}">
      <dgm:prSet/>
      <dgm:spPr/>
      <dgm:t>
        <a:bodyPr/>
        <a:lstStyle/>
        <a:p>
          <a:r>
            <a:rPr lang="en-US" dirty="0">
              <a:solidFill>
                <a:srgbClr val="C00000"/>
              </a:solidFill>
            </a:rPr>
            <a:t>Tender 42: 2002 Freightliner (repurposed street cleaner)</a:t>
          </a:r>
        </a:p>
      </dgm:t>
    </dgm:pt>
    <dgm:pt modelId="{8CAD0E27-F282-4973-92F9-154406914C80}" type="parTrans" cxnId="{2322F1DA-9437-48CA-9CB5-4D7534F02F79}">
      <dgm:prSet/>
      <dgm:spPr/>
      <dgm:t>
        <a:bodyPr/>
        <a:lstStyle/>
        <a:p>
          <a:endParaRPr lang="en-US"/>
        </a:p>
      </dgm:t>
    </dgm:pt>
    <dgm:pt modelId="{4EB5D2AF-7FF8-49AA-9903-08DA289F91BB}" type="sibTrans" cxnId="{2322F1DA-9437-48CA-9CB5-4D7534F02F79}">
      <dgm:prSet/>
      <dgm:spPr/>
      <dgm:t>
        <a:bodyPr/>
        <a:lstStyle/>
        <a:p>
          <a:endParaRPr lang="en-US"/>
        </a:p>
      </dgm:t>
    </dgm:pt>
    <dgm:pt modelId="{F4B65D15-7B4E-420E-AFAC-8C2D73B66154}">
      <dgm:prSet/>
      <dgm:spPr/>
      <dgm:t>
        <a:bodyPr/>
        <a:lstStyle/>
        <a:p>
          <a:r>
            <a:rPr lang="en-US" dirty="0">
              <a:solidFill>
                <a:srgbClr val="C00000"/>
              </a:solidFill>
            </a:rPr>
            <a:t>Engine 43: 1966 Western States Ford (will be replaced with a 1997 Freightliner) </a:t>
          </a:r>
        </a:p>
      </dgm:t>
    </dgm:pt>
    <dgm:pt modelId="{1C4FA8FA-BC96-4644-8D96-04C05526A3BB}" type="parTrans" cxnId="{6F74AB30-87AA-4269-A393-E49179424E87}">
      <dgm:prSet/>
      <dgm:spPr/>
      <dgm:t>
        <a:bodyPr/>
        <a:lstStyle/>
        <a:p>
          <a:endParaRPr lang="en-US"/>
        </a:p>
      </dgm:t>
    </dgm:pt>
    <dgm:pt modelId="{FBD075F4-C15B-4444-B7F3-22AE514672B7}" type="sibTrans" cxnId="{6F74AB30-87AA-4269-A393-E49179424E87}">
      <dgm:prSet/>
      <dgm:spPr/>
      <dgm:t>
        <a:bodyPr/>
        <a:lstStyle/>
        <a:p>
          <a:endParaRPr lang="en-US"/>
        </a:p>
      </dgm:t>
    </dgm:pt>
    <dgm:pt modelId="{009F000D-3190-4315-AB45-E75FFB4EBCEA}">
      <dgm:prSet/>
      <dgm:spPr/>
      <dgm:t>
        <a:bodyPr/>
        <a:lstStyle/>
        <a:p>
          <a:r>
            <a:rPr lang="en-US" dirty="0">
              <a:solidFill>
                <a:srgbClr val="C00000"/>
              </a:solidFill>
            </a:rPr>
            <a:t>MCI Trailer: 2005 </a:t>
          </a:r>
        </a:p>
      </dgm:t>
    </dgm:pt>
    <dgm:pt modelId="{4D9BF2C5-A219-49C3-A2ED-D623AD3BBA85}" type="parTrans" cxnId="{04BAAF4E-6277-452B-A7D8-E9A30FF746E2}">
      <dgm:prSet/>
      <dgm:spPr/>
      <dgm:t>
        <a:bodyPr/>
        <a:lstStyle/>
        <a:p>
          <a:endParaRPr lang="en-US"/>
        </a:p>
      </dgm:t>
    </dgm:pt>
    <dgm:pt modelId="{6009CCFD-1E5E-4697-8D8C-0F604A70098D}" type="sibTrans" cxnId="{04BAAF4E-6277-452B-A7D8-E9A30FF746E2}">
      <dgm:prSet/>
      <dgm:spPr/>
      <dgm:t>
        <a:bodyPr/>
        <a:lstStyle/>
        <a:p>
          <a:endParaRPr lang="en-US"/>
        </a:p>
      </dgm:t>
    </dgm:pt>
    <dgm:pt modelId="{7D655FBB-B582-42EF-88B2-7829F4EC323A}">
      <dgm:prSet/>
      <dgm:spPr/>
      <dgm:t>
        <a:bodyPr/>
        <a:lstStyle/>
        <a:p>
          <a:r>
            <a:rPr lang="en-US" dirty="0">
              <a:solidFill>
                <a:srgbClr val="C00000"/>
              </a:solidFill>
            </a:rPr>
            <a:t>Engine 44: 1996 H&amp;W International (new pump in 2021) </a:t>
          </a:r>
        </a:p>
      </dgm:t>
    </dgm:pt>
    <dgm:pt modelId="{6A7FDC69-83DD-4D59-819B-75D7BCFEEB85}" type="parTrans" cxnId="{CC2D6906-7022-487F-AED5-ECC8BAB4A64B}">
      <dgm:prSet/>
      <dgm:spPr/>
      <dgm:t>
        <a:bodyPr/>
        <a:lstStyle/>
        <a:p>
          <a:endParaRPr lang="en-US"/>
        </a:p>
      </dgm:t>
    </dgm:pt>
    <dgm:pt modelId="{2C8D600A-E88F-4317-B116-4AC8EB2FC720}" type="sibTrans" cxnId="{CC2D6906-7022-487F-AED5-ECC8BAB4A64B}">
      <dgm:prSet/>
      <dgm:spPr/>
      <dgm:t>
        <a:bodyPr/>
        <a:lstStyle/>
        <a:p>
          <a:endParaRPr lang="en-US"/>
        </a:p>
      </dgm:t>
    </dgm:pt>
    <dgm:pt modelId="{4B4EAEE6-385B-4D80-BCA8-CBE3B6F36446}">
      <dgm:prSet/>
      <dgm:spPr/>
      <dgm:t>
        <a:bodyPr/>
        <a:lstStyle/>
        <a:p>
          <a:r>
            <a:rPr lang="en-US" dirty="0">
              <a:solidFill>
                <a:srgbClr val="C00000"/>
              </a:solidFill>
            </a:rPr>
            <a:t>Aid 44: 2007 Ford E-350 American Emergency Vehicle ambulance (past due for replacement)</a:t>
          </a:r>
        </a:p>
      </dgm:t>
    </dgm:pt>
    <dgm:pt modelId="{D27A31D8-3DB6-4351-BD41-E8D88269C281}" type="parTrans" cxnId="{714B4AFA-D267-4018-8E6A-44A886D6328A}">
      <dgm:prSet/>
      <dgm:spPr/>
      <dgm:t>
        <a:bodyPr/>
        <a:lstStyle/>
        <a:p>
          <a:endParaRPr lang="en-US"/>
        </a:p>
      </dgm:t>
    </dgm:pt>
    <dgm:pt modelId="{CC6FFA99-7C57-4185-9507-6D54145B688C}" type="sibTrans" cxnId="{714B4AFA-D267-4018-8E6A-44A886D6328A}">
      <dgm:prSet/>
      <dgm:spPr/>
      <dgm:t>
        <a:bodyPr/>
        <a:lstStyle/>
        <a:p>
          <a:endParaRPr lang="en-US"/>
        </a:p>
      </dgm:t>
    </dgm:pt>
    <dgm:pt modelId="{81EE1E05-3693-40C6-8728-9F63843D81F9}">
      <dgm:prSet/>
      <dgm:spPr/>
      <dgm:t>
        <a:bodyPr/>
        <a:lstStyle/>
        <a:p>
          <a:r>
            <a:rPr lang="en-US" dirty="0">
              <a:solidFill>
                <a:srgbClr val="C00000"/>
              </a:solidFill>
            </a:rPr>
            <a:t>Medic response units x 3: 2011 Ford expedition, 2017 Chevy Tahoe, 2019 Chevy Tahoe (2011 Ford past due for replacement)</a:t>
          </a:r>
        </a:p>
      </dgm:t>
    </dgm:pt>
    <dgm:pt modelId="{E14F69F3-167D-4821-9297-756F23B15C2F}" type="parTrans" cxnId="{89CEF2DE-A26D-40F0-9E11-59D9E32EF1ED}">
      <dgm:prSet/>
      <dgm:spPr/>
      <dgm:t>
        <a:bodyPr/>
        <a:lstStyle/>
        <a:p>
          <a:endParaRPr lang="en-US"/>
        </a:p>
      </dgm:t>
    </dgm:pt>
    <dgm:pt modelId="{AC7C1A21-7CB2-4686-B713-BFF650202AED}" type="sibTrans" cxnId="{89CEF2DE-A26D-40F0-9E11-59D9E32EF1ED}">
      <dgm:prSet/>
      <dgm:spPr/>
      <dgm:t>
        <a:bodyPr/>
        <a:lstStyle/>
        <a:p>
          <a:endParaRPr lang="en-US"/>
        </a:p>
      </dgm:t>
    </dgm:pt>
    <dgm:pt modelId="{3A80D1E3-7F8A-4260-8650-00073FF87136}">
      <dgm:prSet/>
      <dgm:spPr/>
      <dgm:t>
        <a:bodyPr/>
        <a:lstStyle/>
        <a:p>
          <a:r>
            <a:rPr lang="en-US" dirty="0">
              <a:solidFill>
                <a:srgbClr val="C00000"/>
              </a:solidFill>
            </a:rPr>
            <a:t>Command unit: 2007 Ford F-150 4x4 (soon will be replaced with a 2021 F-350 4x4, purchased through a grant)</a:t>
          </a:r>
        </a:p>
      </dgm:t>
    </dgm:pt>
    <dgm:pt modelId="{7BC20AB8-9210-4791-8A42-2337C466E1D0}" type="parTrans" cxnId="{1A1FE054-8EBC-4079-B022-B5695DFF163B}">
      <dgm:prSet/>
      <dgm:spPr/>
      <dgm:t>
        <a:bodyPr/>
        <a:lstStyle/>
        <a:p>
          <a:endParaRPr lang="en-US"/>
        </a:p>
      </dgm:t>
    </dgm:pt>
    <dgm:pt modelId="{47118351-23A1-447A-801E-E714A9CF946A}" type="sibTrans" cxnId="{1A1FE054-8EBC-4079-B022-B5695DFF163B}">
      <dgm:prSet/>
      <dgm:spPr/>
      <dgm:t>
        <a:bodyPr/>
        <a:lstStyle/>
        <a:p>
          <a:endParaRPr lang="en-US"/>
        </a:p>
      </dgm:t>
    </dgm:pt>
    <dgm:pt modelId="{1F64CAA1-7542-41B1-A467-C0BB0673BEEA}">
      <dgm:prSet/>
      <dgm:spPr/>
      <dgm:t>
        <a:bodyPr/>
        <a:lstStyle/>
        <a:p>
          <a:r>
            <a:rPr lang="en-US" dirty="0">
              <a:solidFill>
                <a:srgbClr val="C00000"/>
              </a:solidFill>
            </a:rPr>
            <a:t>Rescue 41: 2003 F-550 (High maintenance cost due to over weighted chassis) </a:t>
          </a:r>
        </a:p>
      </dgm:t>
    </dgm:pt>
    <dgm:pt modelId="{D97A703D-4DED-47B2-A090-3D614201DBBB}" type="parTrans" cxnId="{DCE223A7-8C69-45EA-8666-EC09501F659B}">
      <dgm:prSet/>
      <dgm:spPr/>
      <dgm:t>
        <a:bodyPr/>
        <a:lstStyle/>
        <a:p>
          <a:endParaRPr lang="en-US"/>
        </a:p>
      </dgm:t>
    </dgm:pt>
    <dgm:pt modelId="{5C199DA1-BE9C-4850-A65C-9B38725DC48E}" type="sibTrans" cxnId="{DCE223A7-8C69-45EA-8666-EC09501F659B}">
      <dgm:prSet/>
      <dgm:spPr/>
      <dgm:t>
        <a:bodyPr/>
        <a:lstStyle/>
        <a:p>
          <a:endParaRPr lang="en-US"/>
        </a:p>
      </dgm:t>
    </dgm:pt>
    <dgm:pt modelId="{658F6310-2CDE-48A2-BAA4-09FD6C313404}">
      <dgm:prSet/>
      <dgm:spPr/>
      <dgm:t>
        <a:bodyPr/>
        <a:lstStyle/>
        <a:p>
          <a:r>
            <a:rPr lang="en-US" dirty="0">
              <a:solidFill>
                <a:srgbClr val="C00000"/>
              </a:solidFill>
            </a:rPr>
            <a:t>Brush 42: 1996 Ford F-350 4x4 (soon to be replaced with a  2021 F-350 4x4, purchased through a grant)</a:t>
          </a:r>
        </a:p>
      </dgm:t>
    </dgm:pt>
    <dgm:pt modelId="{0D19477C-63B1-4646-9BD2-FE352F7D1B55}" type="parTrans" cxnId="{3A8C1F0E-4D41-4A2B-B5AB-2A1455379AED}">
      <dgm:prSet/>
      <dgm:spPr/>
      <dgm:t>
        <a:bodyPr/>
        <a:lstStyle/>
        <a:p>
          <a:endParaRPr lang="en-US"/>
        </a:p>
      </dgm:t>
    </dgm:pt>
    <dgm:pt modelId="{5EDB1089-94DB-49CC-86EC-4EB1FE407F12}" type="sibTrans" cxnId="{3A8C1F0E-4D41-4A2B-B5AB-2A1455379AED}">
      <dgm:prSet/>
      <dgm:spPr/>
      <dgm:t>
        <a:bodyPr/>
        <a:lstStyle/>
        <a:p>
          <a:endParaRPr lang="en-US"/>
        </a:p>
      </dgm:t>
    </dgm:pt>
    <dgm:pt modelId="{E81C3BA3-131E-47B1-AC6D-F091AE6EBD21}" type="pres">
      <dgm:prSet presAssocID="{28C45B5D-F233-41B1-A412-244F1D6EB3E4}" presName="vert0" presStyleCnt="0">
        <dgm:presLayoutVars>
          <dgm:dir/>
          <dgm:animOne val="branch"/>
          <dgm:animLvl val="lvl"/>
        </dgm:presLayoutVars>
      </dgm:prSet>
      <dgm:spPr/>
    </dgm:pt>
    <dgm:pt modelId="{F8048EF9-92B3-4B0B-9373-6609EF6F148F}" type="pres">
      <dgm:prSet presAssocID="{8C3123C1-E76F-4AFD-9BA8-50D9926D0BEA}" presName="thickLine" presStyleLbl="alignNode1" presStyleIdx="0" presStyleCnt="13"/>
      <dgm:spPr/>
    </dgm:pt>
    <dgm:pt modelId="{07C5B3A9-0BAF-4A8B-AE13-73290FD65B6C}" type="pres">
      <dgm:prSet presAssocID="{8C3123C1-E76F-4AFD-9BA8-50D9926D0BEA}" presName="horz1" presStyleCnt="0"/>
      <dgm:spPr/>
    </dgm:pt>
    <dgm:pt modelId="{9F16D8AD-F480-4546-B144-260EC65ABDD1}" type="pres">
      <dgm:prSet presAssocID="{8C3123C1-E76F-4AFD-9BA8-50D9926D0BEA}" presName="tx1" presStyleLbl="revTx" presStyleIdx="0" presStyleCnt="13"/>
      <dgm:spPr/>
    </dgm:pt>
    <dgm:pt modelId="{46059B1D-3A1E-4215-BBF2-06873BC3ED99}" type="pres">
      <dgm:prSet presAssocID="{8C3123C1-E76F-4AFD-9BA8-50D9926D0BEA}" presName="vert1" presStyleCnt="0"/>
      <dgm:spPr/>
    </dgm:pt>
    <dgm:pt modelId="{0E470C02-21EC-4C5B-A507-2889F04AA698}" type="pres">
      <dgm:prSet presAssocID="{B108E3AA-968A-4F5B-A665-FAA5C8114745}" presName="thickLine" presStyleLbl="alignNode1" presStyleIdx="1" presStyleCnt="13"/>
      <dgm:spPr/>
    </dgm:pt>
    <dgm:pt modelId="{2B01EC1A-5809-4A99-A8F9-46CD08D39C8C}" type="pres">
      <dgm:prSet presAssocID="{B108E3AA-968A-4F5B-A665-FAA5C8114745}" presName="horz1" presStyleCnt="0"/>
      <dgm:spPr/>
    </dgm:pt>
    <dgm:pt modelId="{4FF21577-484D-4733-B139-A185BF38FA7C}" type="pres">
      <dgm:prSet presAssocID="{B108E3AA-968A-4F5B-A665-FAA5C8114745}" presName="tx1" presStyleLbl="revTx" presStyleIdx="1" presStyleCnt="13"/>
      <dgm:spPr/>
    </dgm:pt>
    <dgm:pt modelId="{8B1D1994-8218-490F-97BC-13288DB592A9}" type="pres">
      <dgm:prSet presAssocID="{B108E3AA-968A-4F5B-A665-FAA5C8114745}" presName="vert1" presStyleCnt="0"/>
      <dgm:spPr/>
    </dgm:pt>
    <dgm:pt modelId="{38C4AC2C-EF97-495C-AFF4-FD149085DE7C}" type="pres">
      <dgm:prSet presAssocID="{856F2612-B3E8-4792-98AF-52BCE29FEECD}" presName="thickLine" presStyleLbl="alignNode1" presStyleIdx="2" presStyleCnt="13"/>
      <dgm:spPr/>
    </dgm:pt>
    <dgm:pt modelId="{C6B3B972-94AE-4673-B276-C1D1DD9D8E63}" type="pres">
      <dgm:prSet presAssocID="{856F2612-B3E8-4792-98AF-52BCE29FEECD}" presName="horz1" presStyleCnt="0"/>
      <dgm:spPr/>
    </dgm:pt>
    <dgm:pt modelId="{7B2AAA51-475B-4E17-8EB9-209D18E3BA99}" type="pres">
      <dgm:prSet presAssocID="{856F2612-B3E8-4792-98AF-52BCE29FEECD}" presName="tx1" presStyleLbl="revTx" presStyleIdx="2" presStyleCnt="13"/>
      <dgm:spPr/>
    </dgm:pt>
    <dgm:pt modelId="{E06DFB6E-2D13-4215-95FB-61B312A4904F}" type="pres">
      <dgm:prSet presAssocID="{856F2612-B3E8-4792-98AF-52BCE29FEECD}" presName="vert1" presStyleCnt="0"/>
      <dgm:spPr/>
    </dgm:pt>
    <dgm:pt modelId="{410B5C03-367D-4F0D-AAE0-06C169E22D34}" type="pres">
      <dgm:prSet presAssocID="{E95AC5F5-F4CE-4F80-BB7E-78C7BEA414DE}" presName="thickLine" presStyleLbl="alignNode1" presStyleIdx="3" presStyleCnt="13"/>
      <dgm:spPr/>
    </dgm:pt>
    <dgm:pt modelId="{0A55C974-E44B-4543-BC24-F641187720B2}" type="pres">
      <dgm:prSet presAssocID="{E95AC5F5-F4CE-4F80-BB7E-78C7BEA414DE}" presName="horz1" presStyleCnt="0"/>
      <dgm:spPr/>
    </dgm:pt>
    <dgm:pt modelId="{F5020C72-B5B9-4389-B2BA-93C8BD6316A8}" type="pres">
      <dgm:prSet presAssocID="{E95AC5F5-F4CE-4F80-BB7E-78C7BEA414DE}" presName="tx1" presStyleLbl="revTx" presStyleIdx="3" presStyleCnt="13"/>
      <dgm:spPr/>
    </dgm:pt>
    <dgm:pt modelId="{28A0D1A4-6020-45F8-9D14-5037E693A68E}" type="pres">
      <dgm:prSet presAssocID="{E95AC5F5-F4CE-4F80-BB7E-78C7BEA414DE}" presName="vert1" presStyleCnt="0"/>
      <dgm:spPr/>
    </dgm:pt>
    <dgm:pt modelId="{1E1E1AD9-C560-4F2E-8A3A-6ACBE4CF480B}" type="pres">
      <dgm:prSet presAssocID="{19D4DC94-99A8-4C2B-8205-118C71F5785E}" presName="thickLine" presStyleLbl="alignNode1" presStyleIdx="4" presStyleCnt="13"/>
      <dgm:spPr/>
    </dgm:pt>
    <dgm:pt modelId="{CD6E2BBF-38BD-4557-9E1B-3D37C6C476C1}" type="pres">
      <dgm:prSet presAssocID="{19D4DC94-99A8-4C2B-8205-118C71F5785E}" presName="horz1" presStyleCnt="0"/>
      <dgm:spPr/>
    </dgm:pt>
    <dgm:pt modelId="{C1A5CF0D-A827-4AA7-B405-0146670230CE}" type="pres">
      <dgm:prSet presAssocID="{19D4DC94-99A8-4C2B-8205-118C71F5785E}" presName="tx1" presStyleLbl="revTx" presStyleIdx="4" presStyleCnt="13"/>
      <dgm:spPr/>
    </dgm:pt>
    <dgm:pt modelId="{F372EB0D-32B6-4276-88F9-25B23DD624D2}" type="pres">
      <dgm:prSet presAssocID="{19D4DC94-99A8-4C2B-8205-118C71F5785E}" presName="vert1" presStyleCnt="0"/>
      <dgm:spPr/>
    </dgm:pt>
    <dgm:pt modelId="{FA4DA23D-1487-43E0-82E5-C0F3D8B3D832}" type="pres">
      <dgm:prSet presAssocID="{F4B65D15-7B4E-420E-AFAC-8C2D73B66154}" presName="thickLine" presStyleLbl="alignNode1" presStyleIdx="5" presStyleCnt="13"/>
      <dgm:spPr/>
    </dgm:pt>
    <dgm:pt modelId="{CB0F0421-161D-46C0-AA69-E93CEB0B3248}" type="pres">
      <dgm:prSet presAssocID="{F4B65D15-7B4E-420E-AFAC-8C2D73B66154}" presName="horz1" presStyleCnt="0"/>
      <dgm:spPr/>
    </dgm:pt>
    <dgm:pt modelId="{358C4236-0A09-40D1-A35C-320326D95D08}" type="pres">
      <dgm:prSet presAssocID="{F4B65D15-7B4E-420E-AFAC-8C2D73B66154}" presName="tx1" presStyleLbl="revTx" presStyleIdx="5" presStyleCnt="13"/>
      <dgm:spPr/>
    </dgm:pt>
    <dgm:pt modelId="{04173E99-A744-4BB1-A3B7-13146A5AE745}" type="pres">
      <dgm:prSet presAssocID="{F4B65D15-7B4E-420E-AFAC-8C2D73B66154}" presName="vert1" presStyleCnt="0"/>
      <dgm:spPr/>
    </dgm:pt>
    <dgm:pt modelId="{0026E4C2-BEC0-46CE-93D1-6C3FD6D89DFD}" type="pres">
      <dgm:prSet presAssocID="{009F000D-3190-4315-AB45-E75FFB4EBCEA}" presName="thickLine" presStyleLbl="alignNode1" presStyleIdx="6" presStyleCnt="13"/>
      <dgm:spPr/>
    </dgm:pt>
    <dgm:pt modelId="{B77B794F-4AF5-419E-95BA-C48C83F4AD9D}" type="pres">
      <dgm:prSet presAssocID="{009F000D-3190-4315-AB45-E75FFB4EBCEA}" presName="horz1" presStyleCnt="0"/>
      <dgm:spPr/>
    </dgm:pt>
    <dgm:pt modelId="{B05D9435-C021-4757-9DD4-EC4EE754CB68}" type="pres">
      <dgm:prSet presAssocID="{009F000D-3190-4315-AB45-E75FFB4EBCEA}" presName="tx1" presStyleLbl="revTx" presStyleIdx="6" presStyleCnt="13"/>
      <dgm:spPr/>
    </dgm:pt>
    <dgm:pt modelId="{592EE20B-9682-4C0C-9376-2DD969D86F63}" type="pres">
      <dgm:prSet presAssocID="{009F000D-3190-4315-AB45-E75FFB4EBCEA}" presName="vert1" presStyleCnt="0"/>
      <dgm:spPr/>
    </dgm:pt>
    <dgm:pt modelId="{1094994D-B483-4561-804B-B122CDAD6DBD}" type="pres">
      <dgm:prSet presAssocID="{7D655FBB-B582-42EF-88B2-7829F4EC323A}" presName="thickLine" presStyleLbl="alignNode1" presStyleIdx="7" presStyleCnt="13"/>
      <dgm:spPr/>
    </dgm:pt>
    <dgm:pt modelId="{B92F9184-DD39-46AC-B6EB-F48D511D4CD4}" type="pres">
      <dgm:prSet presAssocID="{7D655FBB-B582-42EF-88B2-7829F4EC323A}" presName="horz1" presStyleCnt="0"/>
      <dgm:spPr/>
    </dgm:pt>
    <dgm:pt modelId="{5D23103E-B043-455B-8F92-1DADB98D3E94}" type="pres">
      <dgm:prSet presAssocID="{7D655FBB-B582-42EF-88B2-7829F4EC323A}" presName="tx1" presStyleLbl="revTx" presStyleIdx="7" presStyleCnt="13"/>
      <dgm:spPr/>
    </dgm:pt>
    <dgm:pt modelId="{61CD0A4C-6542-4572-98F5-4B30688A1AEE}" type="pres">
      <dgm:prSet presAssocID="{7D655FBB-B582-42EF-88B2-7829F4EC323A}" presName="vert1" presStyleCnt="0"/>
      <dgm:spPr/>
    </dgm:pt>
    <dgm:pt modelId="{033CB331-4FFB-43DF-94F3-C8DD2DC4C4C3}" type="pres">
      <dgm:prSet presAssocID="{4B4EAEE6-385B-4D80-BCA8-CBE3B6F36446}" presName="thickLine" presStyleLbl="alignNode1" presStyleIdx="8" presStyleCnt="13"/>
      <dgm:spPr/>
    </dgm:pt>
    <dgm:pt modelId="{B7B551EE-3A01-4FF7-9BB3-EF0F968524A7}" type="pres">
      <dgm:prSet presAssocID="{4B4EAEE6-385B-4D80-BCA8-CBE3B6F36446}" presName="horz1" presStyleCnt="0"/>
      <dgm:spPr/>
    </dgm:pt>
    <dgm:pt modelId="{9149F5AB-8452-4CC9-8FB3-EB1A1832738A}" type="pres">
      <dgm:prSet presAssocID="{4B4EAEE6-385B-4D80-BCA8-CBE3B6F36446}" presName="tx1" presStyleLbl="revTx" presStyleIdx="8" presStyleCnt="13"/>
      <dgm:spPr/>
    </dgm:pt>
    <dgm:pt modelId="{518EBF71-6321-4A31-9A22-872EAC9F6D5C}" type="pres">
      <dgm:prSet presAssocID="{4B4EAEE6-385B-4D80-BCA8-CBE3B6F36446}" presName="vert1" presStyleCnt="0"/>
      <dgm:spPr/>
    </dgm:pt>
    <dgm:pt modelId="{A686E775-D075-4780-A616-59BD32177C07}" type="pres">
      <dgm:prSet presAssocID="{81EE1E05-3693-40C6-8728-9F63843D81F9}" presName="thickLine" presStyleLbl="alignNode1" presStyleIdx="9" presStyleCnt="13"/>
      <dgm:spPr/>
    </dgm:pt>
    <dgm:pt modelId="{EBD28144-2EC7-44AE-8379-77A5CE11BAD6}" type="pres">
      <dgm:prSet presAssocID="{81EE1E05-3693-40C6-8728-9F63843D81F9}" presName="horz1" presStyleCnt="0"/>
      <dgm:spPr/>
    </dgm:pt>
    <dgm:pt modelId="{C3C9575B-33CC-4FCA-BFB6-7271E4805564}" type="pres">
      <dgm:prSet presAssocID="{81EE1E05-3693-40C6-8728-9F63843D81F9}" presName="tx1" presStyleLbl="revTx" presStyleIdx="9" presStyleCnt="13"/>
      <dgm:spPr/>
    </dgm:pt>
    <dgm:pt modelId="{8F031E33-AC84-4947-B381-59C965D31A20}" type="pres">
      <dgm:prSet presAssocID="{81EE1E05-3693-40C6-8728-9F63843D81F9}" presName="vert1" presStyleCnt="0"/>
      <dgm:spPr/>
    </dgm:pt>
    <dgm:pt modelId="{0D77D8AD-7353-4747-A9CB-04A37A2D3680}" type="pres">
      <dgm:prSet presAssocID="{3A80D1E3-7F8A-4260-8650-00073FF87136}" presName="thickLine" presStyleLbl="alignNode1" presStyleIdx="10" presStyleCnt="13"/>
      <dgm:spPr/>
    </dgm:pt>
    <dgm:pt modelId="{6B3C09A8-3D60-4410-865C-B67E2F24CD80}" type="pres">
      <dgm:prSet presAssocID="{3A80D1E3-7F8A-4260-8650-00073FF87136}" presName="horz1" presStyleCnt="0"/>
      <dgm:spPr/>
    </dgm:pt>
    <dgm:pt modelId="{A96CB817-9AE3-4862-9FA7-5B40991359E5}" type="pres">
      <dgm:prSet presAssocID="{3A80D1E3-7F8A-4260-8650-00073FF87136}" presName="tx1" presStyleLbl="revTx" presStyleIdx="10" presStyleCnt="13"/>
      <dgm:spPr/>
    </dgm:pt>
    <dgm:pt modelId="{60FC4834-0FA5-4C04-846C-0693F75A3ADF}" type="pres">
      <dgm:prSet presAssocID="{3A80D1E3-7F8A-4260-8650-00073FF87136}" presName="vert1" presStyleCnt="0"/>
      <dgm:spPr/>
    </dgm:pt>
    <dgm:pt modelId="{582CCFA1-91F3-4BB2-95C7-8670AD347C5B}" type="pres">
      <dgm:prSet presAssocID="{1F64CAA1-7542-41B1-A467-C0BB0673BEEA}" presName="thickLine" presStyleLbl="alignNode1" presStyleIdx="11" presStyleCnt="13"/>
      <dgm:spPr/>
    </dgm:pt>
    <dgm:pt modelId="{E3E6E24A-CDAA-4088-92D0-05E6316CF565}" type="pres">
      <dgm:prSet presAssocID="{1F64CAA1-7542-41B1-A467-C0BB0673BEEA}" presName="horz1" presStyleCnt="0"/>
      <dgm:spPr/>
    </dgm:pt>
    <dgm:pt modelId="{4F06D848-DCF9-4ECF-8859-B98EB0C4ABD7}" type="pres">
      <dgm:prSet presAssocID="{1F64CAA1-7542-41B1-A467-C0BB0673BEEA}" presName="tx1" presStyleLbl="revTx" presStyleIdx="11" presStyleCnt="13"/>
      <dgm:spPr/>
    </dgm:pt>
    <dgm:pt modelId="{A15395BC-CFA6-4B9E-87F5-59B39B251BC8}" type="pres">
      <dgm:prSet presAssocID="{1F64CAA1-7542-41B1-A467-C0BB0673BEEA}" presName="vert1" presStyleCnt="0"/>
      <dgm:spPr/>
    </dgm:pt>
    <dgm:pt modelId="{0ED3978F-8B67-45DE-B2A2-C9AE0074BAFD}" type="pres">
      <dgm:prSet presAssocID="{658F6310-2CDE-48A2-BAA4-09FD6C313404}" presName="thickLine" presStyleLbl="alignNode1" presStyleIdx="12" presStyleCnt="13"/>
      <dgm:spPr/>
    </dgm:pt>
    <dgm:pt modelId="{80E9DE3B-19A2-4C7B-98E5-0DFD3DB770C6}" type="pres">
      <dgm:prSet presAssocID="{658F6310-2CDE-48A2-BAA4-09FD6C313404}" presName="horz1" presStyleCnt="0"/>
      <dgm:spPr/>
    </dgm:pt>
    <dgm:pt modelId="{96CFC5DA-5A01-4692-B692-3E3ACF8C76C2}" type="pres">
      <dgm:prSet presAssocID="{658F6310-2CDE-48A2-BAA4-09FD6C313404}" presName="tx1" presStyleLbl="revTx" presStyleIdx="12" presStyleCnt="13"/>
      <dgm:spPr/>
    </dgm:pt>
    <dgm:pt modelId="{C811095A-45E6-4230-B7D8-D1094ABE549F}" type="pres">
      <dgm:prSet presAssocID="{658F6310-2CDE-48A2-BAA4-09FD6C313404}" presName="vert1" presStyleCnt="0"/>
      <dgm:spPr/>
    </dgm:pt>
  </dgm:ptLst>
  <dgm:cxnLst>
    <dgm:cxn modelId="{CC2D6906-7022-487F-AED5-ECC8BAB4A64B}" srcId="{28C45B5D-F233-41B1-A412-244F1D6EB3E4}" destId="{7D655FBB-B582-42EF-88B2-7829F4EC323A}" srcOrd="7" destOrd="0" parTransId="{6A7FDC69-83DD-4D59-819B-75D7BCFEEB85}" sibTransId="{2C8D600A-E88F-4317-B116-4AC8EB2FC720}"/>
    <dgm:cxn modelId="{3A8C1F0E-4D41-4A2B-B5AB-2A1455379AED}" srcId="{28C45B5D-F233-41B1-A412-244F1D6EB3E4}" destId="{658F6310-2CDE-48A2-BAA4-09FD6C313404}" srcOrd="12" destOrd="0" parTransId="{0D19477C-63B1-4646-9BD2-FE352F7D1B55}" sibTransId="{5EDB1089-94DB-49CC-86EC-4EB1FE407F12}"/>
    <dgm:cxn modelId="{01287811-FDEA-493F-AFE3-970F8DF88D23}" srcId="{28C45B5D-F233-41B1-A412-244F1D6EB3E4}" destId="{8C3123C1-E76F-4AFD-9BA8-50D9926D0BEA}" srcOrd="0" destOrd="0" parTransId="{0AEBDE7D-3AB4-4031-B6A9-FE367B2060FB}" sibTransId="{AE6FE8AF-07C1-4D28-BE34-02EE462531BA}"/>
    <dgm:cxn modelId="{AD717E16-60F3-4715-A1F7-76DEB9285A4C}" type="presOf" srcId="{009F000D-3190-4315-AB45-E75FFB4EBCEA}" destId="{B05D9435-C021-4757-9DD4-EC4EE754CB68}" srcOrd="0" destOrd="0" presId="urn:microsoft.com/office/officeart/2008/layout/LinedList"/>
    <dgm:cxn modelId="{0F98791A-BD1D-42B3-AFE4-54A310C89287}" srcId="{28C45B5D-F233-41B1-A412-244F1D6EB3E4}" destId="{B108E3AA-968A-4F5B-A665-FAA5C8114745}" srcOrd="1" destOrd="0" parTransId="{F2009F04-B9C2-4D20-A43D-E6A59A61FDA7}" sibTransId="{16EFAE63-137A-4DAD-A540-071CF3F4BC92}"/>
    <dgm:cxn modelId="{07ED6330-DF5A-45D0-BBF6-92380B30DA17}" type="presOf" srcId="{1F64CAA1-7542-41B1-A467-C0BB0673BEEA}" destId="{4F06D848-DCF9-4ECF-8859-B98EB0C4ABD7}" srcOrd="0" destOrd="0" presId="urn:microsoft.com/office/officeart/2008/layout/LinedList"/>
    <dgm:cxn modelId="{6F74AB30-87AA-4269-A393-E49179424E87}" srcId="{28C45B5D-F233-41B1-A412-244F1D6EB3E4}" destId="{F4B65D15-7B4E-420E-AFAC-8C2D73B66154}" srcOrd="5" destOrd="0" parTransId="{1C4FA8FA-BC96-4644-8D96-04C05526A3BB}" sibTransId="{FBD075F4-C15B-4444-B7F3-22AE514672B7}"/>
    <dgm:cxn modelId="{B618C15C-2969-4483-9A79-889BEE7955DE}" type="presOf" srcId="{8C3123C1-E76F-4AFD-9BA8-50D9926D0BEA}" destId="{9F16D8AD-F480-4546-B144-260EC65ABDD1}" srcOrd="0" destOrd="0" presId="urn:microsoft.com/office/officeart/2008/layout/LinedList"/>
    <dgm:cxn modelId="{CB9D8860-DF6A-4857-9A68-1214ED5BFFC6}" type="presOf" srcId="{81EE1E05-3693-40C6-8728-9F63843D81F9}" destId="{C3C9575B-33CC-4FCA-BFB6-7271E4805564}" srcOrd="0" destOrd="0" presId="urn:microsoft.com/office/officeart/2008/layout/LinedList"/>
    <dgm:cxn modelId="{207FAD42-FD82-42AA-9E28-7EE824147954}" type="presOf" srcId="{E95AC5F5-F4CE-4F80-BB7E-78C7BEA414DE}" destId="{F5020C72-B5B9-4389-B2BA-93C8BD6316A8}" srcOrd="0" destOrd="0" presId="urn:microsoft.com/office/officeart/2008/layout/LinedList"/>
    <dgm:cxn modelId="{5DCBC445-62D7-4E92-B539-52AAA6D7E3DA}" type="presOf" srcId="{B108E3AA-968A-4F5B-A665-FAA5C8114745}" destId="{4FF21577-484D-4733-B139-A185BF38FA7C}" srcOrd="0" destOrd="0" presId="urn:microsoft.com/office/officeart/2008/layout/LinedList"/>
    <dgm:cxn modelId="{04BAAF4E-6277-452B-A7D8-E9A30FF746E2}" srcId="{28C45B5D-F233-41B1-A412-244F1D6EB3E4}" destId="{009F000D-3190-4315-AB45-E75FFB4EBCEA}" srcOrd="6" destOrd="0" parTransId="{4D9BF2C5-A219-49C3-A2ED-D623AD3BBA85}" sibTransId="{6009CCFD-1E5E-4697-8D8C-0F604A70098D}"/>
    <dgm:cxn modelId="{1A1FE054-8EBC-4079-B022-B5695DFF163B}" srcId="{28C45B5D-F233-41B1-A412-244F1D6EB3E4}" destId="{3A80D1E3-7F8A-4260-8650-00073FF87136}" srcOrd="10" destOrd="0" parTransId="{7BC20AB8-9210-4791-8A42-2337C466E1D0}" sibTransId="{47118351-23A1-447A-801E-E714A9CF946A}"/>
    <dgm:cxn modelId="{1A45B17A-00C2-4864-A357-8F5E10173525}" type="presOf" srcId="{4B4EAEE6-385B-4D80-BCA8-CBE3B6F36446}" destId="{9149F5AB-8452-4CC9-8FB3-EB1A1832738A}" srcOrd="0" destOrd="0" presId="urn:microsoft.com/office/officeart/2008/layout/LinedList"/>
    <dgm:cxn modelId="{DCE223A7-8C69-45EA-8666-EC09501F659B}" srcId="{28C45B5D-F233-41B1-A412-244F1D6EB3E4}" destId="{1F64CAA1-7542-41B1-A467-C0BB0673BEEA}" srcOrd="11" destOrd="0" parTransId="{D97A703D-4DED-47B2-A090-3D614201DBBB}" sibTransId="{5C199DA1-BE9C-4850-A65C-9B38725DC48E}"/>
    <dgm:cxn modelId="{696E10AC-C136-411E-9418-455BF5CF35E4}" type="presOf" srcId="{19D4DC94-99A8-4C2B-8205-118C71F5785E}" destId="{C1A5CF0D-A827-4AA7-B405-0146670230CE}" srcOrd="0" destOrd="0" presId="urn:microsoft.com/office/officeart/2008/layout/LinedList"/>
    <dgm:cxn modelId="{AD57E6AD-13C7-4E9A-A730-E95A9ED0C3DE}" type="presOf" srcId="{3A80D1E3-7F8A-4260-8650-00073FF87136}" destId="{A96CB817-9AE3-4862-9FA7-5B40991359E5}" srcOrd="0" destOrd="0" presId="urn:microsoft.com/office/officeart/2008/layout/LinedList"/>
    <dgm:cxn modelId="{8909B5C8-F89A-4CEA-A16E-57612FABDECE}" srcId="{28C45B5D-F233-41B1-A412-244F1D6EB3E4}" destId="{E95AC5F5-F4CE-4F80-BB7E-78C7BEA414DE}" srcOrd="3" destOrd="0" parTransId="{2521FE20-1CAF-457A-9A53-A6E8C297885D}" sibTransId="{F337D2D5-3773-4E13-9C7F-B493A492A8C8}"/>
    <dgm:cxn modelId="{4D1D7ED6-1A49-4EBD-8293-204B58A8F095}" type="presOf" srcId="{7D655FBB-B582-42EF-88B2-7829F4EC323A}" destId="{5D23103E-B043-455B-8F92-1DADB98D3E94}" srcOrd="0" destOrd="0" presId="urn:microsoft.com/office/officeart/2008/layout/LinedList"/>
    <dgm:cxn modelId="{2322F1DA-9437-48CA-9CB5-4D7534F02F79}" srcId="{28C45B5D-F233-41B1-A412-244F1D6EB3E4}" destId="{19D4DC94-99A8-4C2B-8205-118C71F5785E}" srcOrd="4" destOrd="0" parTransId="{8CAD0E27-F282-4973-92F9-154406914C80}" sibTransId="{4EB5D2AF-7FF8-49AA-9903-08DA289F91BB}"/>
    <dgm:cxn modelId="{89CEF2DE-A26D-40F0-9E11-59D9E32EF1ED}" srcId="{28C45B5D-F233-41B1-A412-244F1D6EB3E4}" destId="{81EE1E05-3693-40C6-8728-9F63843D81F9}" srcOrd="9" destOrd="0" parTransId="{E14F69F3-167D-4821-9297-756F23B15C2F}" sibTransId="{AC7C1A21-7CB2-4686-B713-BFF650202AED}"/>
    <dgm:cxn modelId="{96EF3FDF-2010-4101-ACFD-F46958872B12}" srcId="{28C45B5D-F233-41B1-A412-244F1D6EB3E4}" destId="{856F2612-B3E8-4792-98AF-52BCE29FEECD}" srcOrd="2" destOrd="0" parTransId="{7D82B25D-A106-4A76-A4EC-E08D732DB609}" sibTransId="{F1E98E0E-9E2C-44C2-A822-5E33594637AF}"/>
    <dgm:cxn modelId="{7CAB71E2-C49B-4D51-ADF9-80513F51CF65}" type="presOf" srcId="{28C45B5D-F233-41B1-A412-244F1D6EB3E4}" destId="{E81C3BA3-131E-47B1-AC6D-F091AE6EBD21}" srcOrd="0" destOrd="0" presId="urn:microsoft.com/office/officeart/2008/layout/LinedList"/>
    <dgm:cxn modelId="{E6D718E8-1A5A-4E66-B722-E20171B384A1}" type="presOf" srcId="{F4B65D15-7B4E-420E-AFAC-8C2D73B66154}" destId="{358C4236-0A09-40D1-A35C-320326D95D08}" srcOrd="0" destOrd="0" presId="urn:microsoft.com/office/officeart/2008/layout/LinedList"/>
    <dgm:cxn modelId="{C3B40CEE-FC50-4D27-9B50-0865C0E85069}" type="presOf" srcId="{658F6310-2CDE-48A2-BAA4-09FD6C313404}" destId="{96CFC5DA-5A01-4692-B692-3E3ACF8C76C2}" srcOrd="0" destOrd="0" presId="urn:microsoft.com/office/officeart/2008/layout/LinedList"/>
    <dgm:cxn modelId="{714B4AFA-D267-4018-8E6A-44A886D6328A}" srcId="{28C45B5D-F233-41B1-A412-244F1D6EB3E4}" destId="{4B4EAEE6-385B-4D80-BCA8-CBE3B6F36446}" srcOrd="8" destOrd="0" parTransId="{D27A31D8-3DB6-4351-BD41-E8D88269C281}" sibTransId="{CC6FFA99-7C57-4185-9507-6D54145B688C}"/>
    <dgm:cxn modelId="{CB6B95FC-A1A7-445B-A075-032886E52D2D}" type="presOf" srcId="{856F2612-B3E8-4792-98AF-52BCE29FEECD}" destId="{7B2AAA51-475B-4E17-8EB9-209D18E3BA99}" srcOrd="0" destOrd="0" presId="urn:microsoft.com/office/officeart/2008/layout/LinedList"/>
    <dgm:cxn modelId="{96AA3922-9DEB-4F88-B7EC-5F8069AF5CB6}" type="presParOf" srcId="{E81C3BA3-131E-47B1-AC6D-F091AE6EBD21}" destId="{F8048EF9-92B3-4B0B-9373-6609EF6F148F}" srcOrd="0" destOrd="0" presId="urn:microsoft.com/office/officeart/2008/layout/LinedList"/>
    <dgm:cxn modelId="{049DC8B1-7639-4147-B588-61311A22E1D6}" type="presParOf" srcId="{E81C3BA3-131E-47B1-AC6D-F091AE6EBD21}" destId="{07C5B3A9-0BAF-4A8B-AE13-73290FD65B6C}" srcOrd="1" destOrd="0" presId="urn:microsoft.com/office/officeart/2008/layout/LinedList"/>
    <dgm:cxn modelId="{1DE9BA0B-9B44-4B23-B6B0-86FFBC1A55DA}" type="presParOf" srcId="{07C5B3A9-0BAF-4A8B-AE13-73290FD65B6C}" destId="{9F16D8AD-F480-4546-B144-260EC65ABDD1}" srcOrd="0" destOrd="0" presId="urn:microsoft.com/office/officeart/2008/layout/LinedList"/>
    <dgm:cxn modelId="{14C55BF5-315B-46FF-A128-CB092B7D7A1C}" type="presParOf" srcId="{07C5B3A9-0BAF-4A8B-AE13-73290FD65B6C}" destId="{46059B1D-3A1E-4215-BBF2-06873BC3ED99}" srcOrd="1" destOrd="0" presId="urn:microsoft.com/office/officeart/2008/layout/LinedList"/>
    <dgm:cxn modelId="{33D967E7-F905-47EC-AF12-FB8DF62988AC}" type="presParOf" srcId="{E81C3BA3-131E-47B1-AC6D-F091AE6EBD21}" destId="{0E470C02-21EC-4C5B-A507-2889F04AA698}" srcOrd="2" destOrd="0" presId="urn:microsoft.com/office/officeart/2008/layout/LinedList"/>
    <dgm:cxn modelId="{B83CECAF-3C99-42D7-951C-05FAE6D5B811}" type="presParOf" srcId="{E81C3BA3-131E-47B1-AC6D-F091AE6EBD21}" destId="{2B01EC1A-5809-4A99-A8F9-46CD08D39C8C}" srcOrd="3" destOrd="0" presId="urn:microsoft.com/office/officeart/2008/layout/LinedList"/>
    <dgm:cxn modelId="{530CAFB9-6AFF-4130-B0CE-E5A783B54AF8}" type="presParOf" srcId="{2B01EC1A-5809-4A99-A8F9-46CD08D39C8C}" destId="{4FF21577-484D-4733-B139-A185BF38FA7C}" srcOrd="0" destOrd="0" presId="urn:microsoft.com/office/officeart/2008/layout/LinedList"/>
    <dgm:cxn modelId="{F69F601C-8D44-4C67-A1DB-9FAE84F1369D}" type="presParOf" srcId="{2B01EC1A-5809-4A99-A8F9-46CD08D39C8C}" destId="{8B1D1994-8218-490F-97BC-13288DB592A9}" srcOrd="1" destOrd="0" presId="urn:microsoft.com/office/officeart/2008/layout/LinedList"/>
    <dgm:cxn modelId="{E695BB69-D6AA-4E47-A5AC-2756C0689B08}" type="presParOf" srcId="{E81C3BA3-131E-47B1-AC6D-F091AE6EBD21}" destId="{38C4AC2C-EF97-495C-AFF4-FD149085DE7C}" srcOrd="4" destOrd="0" presId="urn:microsoft.com/office/officeart/2008/layout/LinedList"/>
    <dgm:cxn modelId="{D2C29E98-CB66-4A92-BD4F-8CDFFF19E7C3}" type="presParOf" srcId="{E81C3BA3-131E-47B1-AC6D-F091AE6EBD21}" destId="{C6B3B972-94AE-4673-B276-C1D1DD9D8E63}" srcOrd="5" destOrd="0" presId="urn:microsoft.com/office/officeart/2008/layout/LinedList"/>
    <dgm:cxn modelId="{1831CA92-87AB-4224-950A-C36485F7102A}" type="presParOf" srcId="{C6B3B972-94AE-4673-B276-C1D1DD9D8E63}" destId="{7B2AAA51-475B-4E17-8EB9-209D18E3BA99}" srcOrd="0" destOrd="0" presId="urn:microsoft.com/office/officeart/2008/layout/LinedList"/>
    <dgm:cxn modelId="{E6C77BF2-27BE-4F08-ABA5-F5A69994B037}" type="presParOf" srcId="{C6B3B972-94AE-4673-B276-C1D1DD9D8E63}" destId="{E06DFB6E-2D13-4215-95FB-61B312A4904F}" srcOrd="1" destOrd="0" presId="urn:microsoft.com/office/officeart/2008/layout/LinedList"/>
    <dgm:cxn modelId="{531AF157-1F5A-44A3-B7FE-4080BA6A8A5D}" type="presParOf" srcId="{E81C3BA3-131E-47B1-AC6D-F091AE6EBD21}" destId="{410B5C03-367D-4F0D-AAE0-06C169E22D34}" srcOrd="6" destOrd="0" presId="urn:microsoft.com/office/officeart/2008/layout/LinedList"/>
    <dgm:cxn modelId="{1C0E52F6-0E80-44DF-9A22-C184E6234985}" type="presParOf" srcId="{E81C3BA3-131E-47B1-AC6D-F091AE6EBD21}" destId="{0A55C974-E44B-4543-BC24-F641187720B2}" srcOrd="7" destOrd="0" presId="urn:microsoft.com/office/officeart/2008/layout/LinedList"/>
    <dgm:cxn modelId="{E54C4C9F-DBB4-4570-954D-FAFB4D02EB44}" type="presParOf" srcId="{0A55C974-E44B-4543-BC24-F641187720B2}" destId="{F5020C72-B5B9-4389-B2BA-93C8BD6316A8}" srcOrd="0" destOrd="0" presId="urn:microsoft.com/office/officeart/2008/layout/LinedList"/>
    <dgm:cxn modelId="{E4F70F97-403C-4764-B7D6-C071A1E46224}" type="presParOf" srcId="{0A55C974-E44B-4543-BC24-F641187720B2}" destId="{28A0D1A4-6020-45F8-9D14-5037E693A68E}" srcOrd="1" destOrd="0" presId="urn:microsoft.com/office/officeart/2008/layout/LinedList"/>
    <dgm:cxn modelId="{1CEFFB07-C6A6-4A4F-8E41-AC36963C84C0}" type="presParOf" srcId="{E81C3BA3-131E-47B1-AC6D-F091AE6EBD21}" destId="{1E1E1AD9-C560-4F2E-8A3A-6ACBE4CF480B}" srcOrd="8" destOrd="0" presId="urn:microsoft.com/office/officeart/2008/layout/LinedList"/>
    <dgm:cxn modelId="{3CDDBB90-EFB6-41B5-A79D-AA06549E049C}" type="presParOf" srcId="{E81C3BA3-131E-47B1-AC6D-F091AE6EBD21}" destId="{CD6E2BBF-38BD-4557-9E1B-3D37C6C476C1}" srcOrd="9" destOrd="0" presId="urn:microsoft.com/office/officeart/2008/layout/LinedList"/>
    <dgm:cxn modelId="{62A7328A-7139-4D1B-8BDC-6D099A207288}" type="presParOf" srcId="{CD6E2BBF-38BD-4557-9E1B-3D37C6C476C1}" destId="{C1A5CF0D-A827-4AA7-B405-0146670230CE}" srcOrd="0" destOrd="0" presId="urn:microsoft.com/office/officeart/2008/layout/LinedList"/>
    <dgm:cxn modelId="{7F375A5C-EBE9-4E64-BCD0-3C539EE4C4A8}" type="presParOf" srcId="{CD6E2BBF-38BD-4557-9E1B-3D37C6C476C1}" destId="{F372EB0D-32B6-4276-88F9-25B23DD624D2}" srcOrd="1" destOrd="0" presId="urn:microsoft.com/office/officeart/2008/layout/LinedList"/>
    <dgm:cxn modelId="{FEEB4D58-88E1-432E-86E2-80095600CDC2}" type="presParOf" srcId="{E81C3BA3-131E-47B1-AC6D-F091AE6EBD21}" destId="{FA4DA23D-1487-43E0-82E5-C0F3D8B3D832}" srcOrd="10" destOrd="0" presId="urn:microsoft.com/office/officeart/2008/layout/LinedList"/>
    <dgm:cxn modelId="{80B6B1CE-2BA3-4B20-BFCF-0FEA0BCE1E34}" type="presParOf" srcId="{E81C3BA3-131E-47B1-AC6D-F091AE6EBD21}" destId="{CB0F0421-161D-46C0-AA69-E93CEB0B3248}" srcOrd="11" destOrd="0" presId="urn:microsoft.com/office/officeart/2008/layout/LinedList"/>
    <dgm:cxn modelId="{147F13BF-8E1D-44E4-BFC9-699135D8CE9C}" type="presParOf" srcId="{CB0F0421-161D-46C0-AA69-E93CEB0B3248}" destId="{358C4236-0A09-40D1-A35C-320326D95D08}" srcOrd="0" destOrd="0" presId="urn:microsoft.com/office/officeart/2008/layout/LinedList"/>
    <dgm:cxn modelId="{C23FBC4E-1087-4949-AA0D-DFE03138B45F}" type="presParOf" srcId="{CB0F0421-161D-46C0-AA69-E93CEB0B3248}" destId="{04173E99-A744-4BB1-A3B7-13146A5AE745}" srcOrd="1" destOrd="0" presId="urn:microsoft.com/office/officeart/2008/layout/LinedList"/>
    <dgm:cxn modelId="{FF5599F9-9B67-4A1A-81AA-CB0136BCCE16}" type="presParOf" srcId="{E81C3BA3-131E-47B1-AC6D-F091AE6EBD21}" destId="{0026E4C2-BEC0-46CE-93D1-6C3FD6D89DFD}" srcOrd="12" destOrd="0" presId="urn:microsoft.com/office/officeart/2008/layout/LinedList"/>
    <dgm:cxn modelId="{09E5DD7C-8328-4E6C-A41F-48BE5EF3EC12}" type="presParOf" srcId="{E81C3BA3-131E-47B1-AC6D-F091AE6EBD21}" destId="{B77B794F-4AF5-419E-95BA-C48C83F4AD9D}" srcOrd="13" destOrd="0" presId="urn:microsoft.com/office/officeart/2008/layout/LinedList"/>
    <dgm:cxn modelId="{F4123252-72CE-4BC2-9C70-29B8E61D1891}" type="presParOf" srcId="{B77B794F-4AF5-419E-95BA-C48C83F4AD9D}" destId="{B05D9435-C021-4757-9DD4-EC4EE754CB68}" srcOrd="0" destOrd="0" presId="urn:microsoft.com/office/officeart/2008/layout/LinedList"/>
    <dgm:cxn modelId="{C636F4A8-38D1-4924-986A-D772A84E29B0}" type="presParOf" srcId="{B77B794F-4AF5-419E-95BA-C48C83F4AD9D}" destId="{592EE20B-9682-4C0C-9376-2DD969D86F63}" srcOrd="1" destOrd="0" presId="urn:microsoft.com/office/officeart/2008/layout/LinedList"/>
    <dgm:cxn modelId="{4FAA8399-19F2-40D9-8145-9488E6A2D74C}" type="presParOf" srcId="{E81C3BA3-131E-47B1-AC6D-F091AE6EBD21}" destId="{1094994D-B483-4561-804B-B122CDAD6DBD}" srcOrd="14" destOrd="0" presId="urn:microsoft.com/office/officeart/2008/layout/LinedList"/>
    <dgm:cxn modelId="{1F8FF281-71E4-4ED5-B361-927722A544FB}" type="presParOf" srcId="{E81C3BA3-131E-47B1-AC6D-F091AE6EBD21}" destId="{B92F9184-DD39-46AC-B6EB-F48D511D4CD4}" srcOrd="15" destOrd="0" presId="urn:microsoft.com/office/officeart/2008/layout/LinedList"/>
    <dgm:cxn modelId="{FC2E17F6-F3A2-47C9-8145-336A915D686C}" type="presParOf" srcId="{B92F9184-DD39-46AC-B6EB-F48D511D4CD4}" destId="{5D23103E-B043-455B-8F92-1DADB98D3E94}" srcOrd="0" destOrd="0" presId="urn:microsoft.com/office/officeart/2008/layout/LinedList"/>
    <dgm:cxn modelId="{E3AB7B0C-B69F-4BDC-BBF7-46BCBED27FB4}" type="presParOf" srcId="{B92F9184-DD39-46AC-B6EB-F48D511D4CD4}" destId="{61CD0A4C-6542-4572-98F5-4B30688A1AEE}" srcOrd="1" destOrd="0" presId="urn:microsoft.com/office/officeart/2008/layout/LinedList"/>
    <dgm:cxn modelId="{3012334D-48EE-41D5-9E24-0B257CEB618C}" type="presParOf" srcId="{E81C3BA3-131E-47B1-AC6D-F091AE6EBD21}" destId="{033CB331-4FFB-43DF-94F3-C8DD2DC4C4C3}" srcOrd="16" destOrd="0" presId="urn:microsoft.com/office/officeart/2008/layout/LinedList"/>
    <dgm:cxn modelId="{8902E0D5-F10B-4207-8ED3-D497489C812F}" type="presParOf" srcId="{E81C3BA3-131E-47B1-AC6D-F091AE6EBD21}" destId="{B7B551EE-3A01-4FF7-9BB3-EF0F968524A7}" srcOrd="17" destOrd="0" presId="urn:microsoft.com/office/officeart/2008/layout/LinedList"/>
    <dgm:cxn modelId="{F3579693-A180-499D-95FC-25D41405E4B3}" type="presParOf" srcId="{B7B551EE-3A01-4FF7-9BB3-EF0F968524A7}" destId="{9149F5AB-8452-4CC9-8FB3-EB1A1832738A}" srcOrd="0" destOrd="0" presId="urn:microsoft.com/office/officeart/2008/layout/LinedList"/>
    <dgm:cxn modelId="{79057153-98D0-4664-AFED-BFCC89026A1F}" type="presParOf" srcId="{B7B551EE-3A01-4FF7-9BB3-EF0F968524A7}" destId="{518EBF71-6321-4A31-9A22-872EAC9F6D5C}" srcOrd="1" destOrd="0" presId="urn:microsoft.com/office/officeart/2008/layout/LinedList"/>
    <dgm:cxn modelId="{0B268773-004A-4F92-84D3-6FA41393D18E}" type="presParOf" srcId="{E81C3BA3-131E-47B1-AC6D-F091AE6EBD21}" destId="{A686E775-D075-4780-A616-59BD32177C07}" srcOrd="18" destOrd="0" presId="urn:microsoft.com/office/officeart/2008/layout/LinedList"/>
    <dgm:cxn modelId="{E0FAF810-7BF7-49A6-A0EA-93E327168FF4}" type="presParOf" srcId="{E81C3BA3-131E-47B1-AC6D-F091AE6EBD21}" destId="{EBD28144-2EC7-44AE-8379-77A5CE11BAD6}" srcOrd="19" destOrd="0" presId="urn:microsoft.com/office/officeart/2008/layout/LinedList"/>
    <dgm:cxn modelId="{DE965DB5-ECB2-4DD5-8608-A5FE15566C00}" type="presParOf" srcId="{EBD28144-2EC7-44AE-8379-77A5CE11BAD6}" destId="{C3C9575B-33CC-4FCA-BFB6-7271E4805564}" srcOrd="0" destOrd="0" presId="urn:microsoft.com/office/officeart/2008/layout/LinedList"/>
    <dgm:cxn modelId="{B1AD861E-4B3C-46A2-AD44-3B752B933730}" type="presParOf" srcId="{EBD28144-2EC7-44AE-8379-77A5CE11BAD6}" destId="{8F031E33-AC84-4947-B381-59C965D31A20}" srcOrd="1" destOrd="0" presId="urn:microsoft.com/office/officeart/2008/layout/LinedList"/>
    <dgm:cxn modelId="{8F8DE302-AF07-4C55-AF26-73594B10E0C1}" type="presParOf" srcId="{E81C3BA3-131E-47B1-AC6D-F091AE6EBD21}" destId="{0D77D8AD-7353-4747-A9CB-04A37A2D3680}" srcOrd="20" destOrd="0" presId="urn:microsoft.com/office/officeart/2008/layout/LinedList"/>
    <dgm:cxn modelId="{4E8BFFC0-66ED-4343-9C41-70C0B72941FB}" type="presParOf" srcId="{E81C3BA3-131E-47B1-AC6D-F091AE6EBD21}" destId="{6B3C09A8-3D60-4410-865C-B67E2F24CD80}" srcOrd="21" destOrd="0" presId="urn:microsoft.com/office/officeart/2008/layout/LinedList"/>
    <dgm:cxn modelId="{0D3DE74C-C6A2-4870-A3A8-E4478F74D723}" type="presParOf" srcId="{6B3C09A8-3D60-4410-865C-B67E2F24CD80}" destId="{A96CB817-9AE3-4862-9FA7-5B40991359E5}" srcOrd="0" destOrd="0" presId="urn:microsoft.com/office/officeart/2008/layout/LinedList"/>
    <dgm:cxn modelId="{9CAC9F08-34FA-432D-976B-3719754C0428}" type="presParOf" srcId="{6B3C09A8-3D60-4410-865C-B67E2F24CD80}" destId="{60FC4834-0FA5-4C04-846C-0693F75A3ADF}" srcOrd="1" destOrd="0" presId="urn:microsoft.com/office/officeart/2008/layout/LinedList"/>
    <dgm:cxn modelId="{AE79CBE8-8E32-4EB4-99D6-8D1F19C4095B}" type="presParOf" srcId="{E81C3BA3-131E-47B1-AC6D-F091AE6EBD21}" destId="{582CCFA1-91F3-4BB2-95C7-8670AD347C5B}" srcOrd="22" destOrd="0" presId="urn:microsoft.com/office/officeart/2008/layout/LinedList"/>
    <dgm:cxn modelId="{27DD08D0-0BEA-47D6-80E9-045418A6BB72}" type="presParOf" srcId="{E81C3BA3-131E-47B1-AC6D-F091AE6EBD21}" destId="{E3E6E24A-CDAA-4088-92D0-05E6316CF565}" srcOrd="23" destOrd="0" presId="urn:microsoft.com/office/officeart/2008/layout/LinedList"/>
    <dgm:cxn modelId="{0FB58FFE-C657-4933-9ED4-AC54507F949C}" type="presParOf" srcId="{E3E6E24A-CDAA-4088-92D0-05E6316CF565}" destId="{4F06D848-DCF9-4ECF-8859-B98EB0C4ABD7}" srcOrd="0" destOrd="0" presId="urn:microsoft.com/office/officeart/2008/layout/LinedList"/>
    <dgm:cxn modelId="{9EC076A3-F4ED-4499-8D15-A00C58777C69}" type="presParOf" srcId="{E3E6E24A-CDAA-4088-92D0-05E6316CF565}" destId="{A15395BC-CFA6-4B9E-87F5-59B39B251BC8}" srcOrd="1" destOrd="0" presId="urn:microsoft.com/office/officeart/2008/layout/LinedList"/>
    <dgm:cxn modelId="{BFF88F7D-7D9D-4DAE-8286-D2626D68B15B}" type="presParOf" srcId="{E81C3BA3-131E-47B1-AC6D-F091AE6EBD21}" destId="{0ED3978F-8B67-45DE-B2A2-C9AE0074BAFD}" srcOrd="24" destOrd="0" presId="urn:microsoft.com/office/officeart/2008/layout/LinedList"/>
    <dgm:cxn modelId="{63BE3FC5-89AD-4A57-9C61-9455CE38C6A5}" type="presParOf" srcId="{E81C3BA3-131E-47B1-AC6D-F091AE6EBD21}" destId="{80E9DE3B-19A2-4C7B-98E5-0DFD3DB770C6}" srcOrd="25" destOrd="0" presId="urn:microsoft.com/office/officeart/2008/layout/LinedList"/>
    <dgm:cxn modelId="{280836A3-635F-4AC8-95A4-7F56E768339F}" type="presParOf" srcId="{80E9DE3B-19A2-4C7B-98E5-0DFD3DB770C6}" destId="{96CFC5DA-5A01-4692-B692-3E3ACF8C76C2}" srcOrd="0" destOrd="0" presId="urn:microsoft.com/office/officeart/2008/layout/LinedList"/>
    <dgm:cxn modelId="{2D48FD2B-7AFE-400D-8980-89732BE5A8F8}" type="presParOf" srcId="{80E9DE3B-19A2-4C7B-98E5-0DFD3DB770C6}" destId="{C811095A-45E6-4230-B7D8-D1094ABE549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48EF9-92B3-4B0B-9373-6609EF6F148F}">
      <dsp:nvSpPr>
        <dsp:cNvPr id="0" name=""/>
        <dsp:cNvSpPr/>
      </dsp:nvSpPr>
      <dsp:spPr>
        <a:xfrm>
          <a:off x="0" y="64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6D8AD-F480-4546-B144-260EC65ABDD1}">
      <dsp:nvSpPr>
        <dsp:cNvPr id="0" name=""/>
        <dsp:cNvSpPr/>
      </dsp:nvSpPr>
      <dsp:spPr>
        <a:xfrm>
          <a:off x="0" y="643"/>
          <a:ext cx="10515600" cy="40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rPr>
            <a:t>Engine 41: 1996 H&amp;W International, new pump in 2021</a:t>
          </a:r>
        </a:p>
      </dsp:txBody>
      <dsp:txXfrm>
        <a:off x="0" y="643"/>
        <a:ext cx="10515600" cy="405153"/>
      </dsp:txXfrm>
    </dsp:sp>
    <dsp:sp modelId="{0E470C02-21EC-4C5B-A507-2889F04AA698}">
      <dsp:nvSpPr>
        <dsp:cNvPr id="0" name=""/>
        <dsp:cNvSpPr/>
      </dsp:nvSpPr>
      <dsp:spPr>
        <a:xfrm>
          <a:off x="0" y="40579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21577-484D-4733-B139-A185BF38FA7C}">
      <dsp:nvSpPr>
        <dsp:cNvPr id="0" name=""/>
        <dsp:cNvSpPr/>
      </dsp:nvSpPr>
      <dsp:spPr>
        <a:xfrm>
          <a:off x="0" y="405797"/>
          <a:ext cx="10515600" cy="40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rPr>
            <a:t>Aid 41: 2015 Ram 4500 Braun </a:t>
          </a:r>
          <a:r>
            <a:rPr lang="en-US" sz="1600" kern="1200" dirty="0" err="1">
              <a:solidFill>
                <a:srgbClr val="C00000"/>
              </a:solidFill>
            </a:rPr>
            <a:t>Northstar</a:t>
          </a:r>
          <a:r>
            <a:rPr lang="en-US" sz="1600" kern="1200" dirty="0">
              <a:solidFill>
                <a:srgbClr val="C00000"/>
              </a:solidFill>
            </a:rPr>
            <a:t> Ambulance</a:t>
          </a:r>
        </a:p>
      </dsp:txBody>
      <dsp:txXfrm>
        <a:off x="0" y="405797"/>
        <a:ext cx="10515600" cy="405153"/>
      </dsp:txXfrm>
    </dsp:sp>
    <dsp:sp modelId="{38C4AC2C-EF97-495C-AFF4-FD149085DE7C}">
      <dsp:nvSpPr>
        <dsp:cNvPr id="0" name=""/>
        <dsp:cNvSpPr/>
      </dsp:nvSpPr>
      <dsp:spPr>
        <a:xfrm>
          <a:off x="0" y="8109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AAA51-475B-4E17-8EB9-209D18E3BA99}">
      <dsp:nvSpPr>
        <dsp:cNvPr id="0" name=""/>
        <dsp:cNvSpPr/>
      </dsp:nvSpPr>
      <dsp:spPr>
        <a:xfrm>
          <a:off x="0" y="810950"/>
          <a:ext cx="10515600" cy="40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rPr>
            <a:t>Tender 41: 2006 Freightliner</a:t>
          </a:r>
        </a:p>
      </dsp:txBody>
      <dsp:txXfrm>
        <a:off x="0" y="810950"/>
        <a:ext cx="10515600" cy="405153"/>
      </dsp:txXfrm>
    </dsp:sp>
    <dsp:sp modelId="{410B5C03-367D-4F0D-AAE0-06C169E22D34}">
      <dsp:nvSpPr>
        <dsp:cNvPr id="0" name=""/>
        <dsp:cNvSpPr/>
      </dsp:nvSpPr>
      <dsp:spPr>
        <a:xfrm>
          <a:off x="0" y="121610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20C72-B5B9-4389-B2BA-93C8BD6316A8}">
      <dsp:nvSpPr>
        <dsp:cNvPr id="0" name=""/>
        <dsp:cNvSpPr/>
      </dsp:nvSpPr>
      <dsp:spPr>
        <a:xfrm>
          <a:off x="0" y="1216104"/>
          <a:ext cx="10515600" cy="40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rPr>
            <a:t>Engine 42: 1989 Ford Grumman Engine (past due for replacement)</a:t>
          </a:r>
        </a:p>
      </dsp:txBody>
      <dsp:txXfrm>
        <a:off x="0" y="1216104"/>
        <a:ext cx="10515600" cy="405153"/>
      </dsp:txXfrm>
    </dsp:sp>
    <dsp:sp modelId="{1E1E1AD9-C560-4F2E-8A3A-6ACBE4CF480B}">
      <dsp:nvSpPr>
        <dsp:cNvPr id="0" name=""/>
        <dsp:cNvSpPr/>
      </dsp:nvSpPr>
      <dsp:spPr>
        <a:xfrm>
          <a:off x="0" y="162125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5CF0D-A827-4AA7-B405-0146670230CE}">
      <dsp:nvSpPr>
        <dsp:cNvPr id="0" name=""/>
        <dsp:cNvSpPr/>
      </dsp:nvSpPr>
      <dsp:spPr>
        <a:xfrm>
          <a:off x="0" y="1621258"/>
          <a:ext cx="10515600" cy="40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rPr>
            <a:t>Tender 42: 2002 Freightliner (repurposed street cleaner)</a:t>
          </a:r>
        </a:p>
      </dsp:txBody>
      <dsp:txXfrm>
        <a:off x="0" y="1621258"/>
        <a:ext cx="10515600" cy="405153"/>
      </dsp:txXfrm>
    </dsp:sp>
    <dsp:sp modelId="{FA4DA23D-1487-43E0-82E5-C0F3D8B3D832}">
      <dsp:nvSpPr>
        <dsp:cNvPr id="0" name=""/>
        <dsp:cNvSpPr/>
      </dsp:nvSpPr>
      <dsp:spPr>
        <a:xfrm>
          <a:off x="0" y="20264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C4236-0A09-40D1-A35C-320326D95D08}">
      <dsp:nvSpPr>
        <dsp:cNvPr id="0" name=""/>
        <dsp:cNvSpPr/>
      </dsp:nvSpPr>
      <dsp:spPr>
        <a:xfrm>
          <a:off x="0" y="2026412"/>
          <a:ext cx="10515600" cy="40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rPr>
            <a:t>Engine 43: 1966 Western States Ford (will be replaced with a 1997 Freightliner) </a:t>
          </a:r>
        </a:p>
      </dsp:txBody>
      <dsp:txXfrm>
        <a:off x="0" y="2026412"/>
        <a:ext cx="10515600" cy="405153"/>
      </dsp:txXfrm>
    </dsp:sp>
    <dsp:sp modelId="{0026E4C2-BEC0-46CE-93D1-6C3FD6D89DFD}">
      <dsp:nvSpPr>
        <dsp:cNvPr id="0" name=""/>
        <dsp:cNvSpPr/>
      </dsp:nvSpPr>
      <dsp:spPr>
        <a:xfrm>
          <a:off x="0" y="243156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D9435-C021-4757-9DD4-EC4EE754CB68}">
      <dsp:nvSpPr>
        <dsp:cNvPr id="0" name=""/>
        <dsp:cNvSpPr/>
      </dsp:nvSpPr>
      <dsp:spPr>
        <a:xfrm>
          <a:off x="0" y="2431566"/>
          <a:ext cx="10515600" cy="40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rPr>
            <a:t>MCI Trailer: 2005 </a:t>
          </a:r>
        </a:p>
      </dsp:txBody>
      <dsp:txXfrm>
        <a:off x="0" y="2431566"/>
        <a:ext cx="10515600" cy="405153"/>
      </dsp:txXfrm>
    </dsp:sp>
    <dsp:sp modelId="{1094994D-B483-4561-804B-B122CDAD6DBD}">
      <dsp:nvSpPr>
        <dsp:cNvPr id="0" name=""/>
        <dsp:cNvSpPr/>
      </dsp:nvSpPr>
      <dsp:spPr>
        <a:xfrm>
          <a:off x="0" y="28367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3103E-B043-455B-8F92-1DADB98D3E94}">
      <dsp:nvSpPr>
        <dsp:cNvPr id="0" name=""/>
        <dsp:cNvSpPr/>
      </dsp:nvSpPr>
      <dsp:spPr>
        <a:xfrm>
          <a:off x="0" y="2836720"/>
          <a:ext cx="10515600" cy="40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rPr>
            <a:t>Engine 44: 1996 H&amp;W International (new pump in 2021) </a:t>
          </a:r>
        </a:p>
      </dsp:txBody>
      <dsp:txXfrm>
        <a:off x="0" y="2836720"/>
        <a:ext cx="10515600" cy="405153"/>
      </dsp:txXfrm>
    </dsp:sp>
    <dsp:sp modelId="{033CB331-4FFB-43DF-94F3-C8DD2DC4C4C3}">
      <dsp:nvSpPr>
        <dsp:cNvPr id="0" name=""/>
        <dsp:cNvSpPr/>
      </dsp:nvSpPr>
      <dsp:spPr>
        <a:xfrm>
          <a:off x="0" y="324187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9F5AB-8452-4CC9-8FB3-EB1A1832738A}">
      <dsp:nvSpPr>
        <dsp:cNvPr id="0" name=""/>
        <dsp:cNvSpPr/>
      </dsp:nvSpPr>
      <dsp:spPr>
        <a:xfrm>
          <a:off x="0" y="3241874"/>
          <a:ext cx="10515600" cy="40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rPr>
            <a:t>Aid 44: 2007 Ford E-350 American Emergency Vehicle ambulance (past due for replacement)</a:t>
          </a:r>
        </a:p>
      </dsp:txBody>
      <dsp:txXfrm>
        <a:off x="0" y="3241874"/>
        <a:ext cx="10515600" cy="405153"/>
      </dsp:txXfrm>
    </dsp:sp>
    <dsp:sp modelId="{A686E775-D075-4780-A616-59BD32177C07}">
      <dsp:nvSpPr>
        <dsp:cNvPr id="0" name=""/>
        <dsp:cNvSpPr/>
      </dsp:nvSpPr>
      <dsp:spPr>
        <a:xfrm>
          <a:off x="0" y="364702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9575B-33CC-4FCA-BFB6-7271E4805564}">
      <dsp:nvSpPr>
        <dsp:cNvPr id="0" name=""/>
        <dsp:cNvSpPr/>
      </dsp:nvSpPr>
      <dsp:spPr>
        <a:xfrm>
          <a:off x="0" y="3647028"/>
          <a:ext cx="10515600" cy="40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rPr>
            <a:t>Medic response units x 3: 2011 Ford expedition, 2017 Chevy Tahoe, 2019 Chevy Tahoe (2011 Ford past due for replacement)</a:t>
          </a:r>
        </a:p>
      </dsp:txBody>
      <dsp:txXfrm>
        <a:off x="0" y="3647028"/>
        <a:ext cx="10515600" cy="405153"/>
      </dsp:txXfrm>
    </dsp:sp>
    <dsp:sp modelId="{0D77D8AD-7353-4747-A9CB-04A37A2D3680}">
      <dsp:nvSpPr>
        <dsp:cNvPr id="0" name=""/>
        <dsp:cNvSpPr/>
      </dsp:nvSpPr>
      <dsp:spPr>
        <a:xfrm>
          <a:off x="0" y="405218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CB817-9AE3-4862-9FA7-5B40991359E5}">
      <dsp:nvSpPr>
        <dsp:cNvPr id="0" name=""/>
        <dsp:cNvSpPr/>
      </dsp:nvSpPr>
      <dsp:spPr>
        <a:xfrm>
          <a:off x="0" y="4052182"/>
          <a:ext cx="10515600" cy="40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rPr>
            <a:t>Command unit: 2007 Ford F-150 4x4 (soon will be replaced with a 2021 F-350 4x4, purchased through a grant)</a:t>
          </a:r>
        </a:p>
      </dsp:txBody>
      <dsp:txXfrm>
        <a:off x="0" y="4052182"/>
        <a:ext cx="10515600" cy="405153"/>
      </dsp:txXfrm>
    </dsp:sp>
    <dsp:sp modelId="{582CCFA1-91F3-4BB2-95C7-8670AD347C5B}">
      <dsp:nvSpPr>
        <dsp:cNvPr id="0" name=""/>
        <dsp:cNvSpPr/>
      </dsp:nvSpPr>
      <dsp:spPr>
        <a:xfrm>
          <a:off x="0" y="445733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6D848-DCF9-4ECF-8859-B98EB0C4ABD7}">
      <dsp:nvSpPr>
        <dsp:cNvPr id="0" name=""/>
        <dsp:cNvSpPr/>
      </dsp:nvSpPr>
      <dsp:spPr>
        <a:xfrm>
          <a:off x="0" y="4457336"/>
          <a:ext cx="10515600" cy="40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rPr>
            <a:t>Rescue 41: 2003 F-550 (High maintenance cost due to over weighted chassis) </a:t>
          </a:r>
        </a:p>
      </dsp:txBody>
      <dsp:txXfrm>
        <a:off x="0" y="4457336"/>
        <a:ext cx="10515600" cy="405153"/>
      </dsp:txXfrm>
    </dsp:sp>
    <dsp:sp modelId="{0ED3978F-8B67-45DE-B2A2-C9AE0074BAFD}">
      <dsp:nvSpPr>
        <dsp:cNvPr id="0" name=""/>
        <dsp:cNvSpPr/>
      </dsp:nvSpPr>
      <dsp:spPr>
        <a:xfrm>
          <a:off x="0" y="486248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FC5DA-5A01-4692-B692-3E3ACF8C76C2}">
      <dsp:nvSpPr>
        <dsp:cNvPr id="0" name=""/>
        <dsp:cNvSpPr/>
      </dsp:nvSpPr>
      <dsp:spPr>
        <a:xfrm>
          <a:off x="0" y="4862489"/>
          <a:ext cx="10515600" cy="40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C00000"/>
              </a:solidFill>
            </a:rPr>
            <a:t>Brush 42: 1996 Ford F-350 4x4 (soon to be replaced with a  2021 F-350 4x4, purchased through a grant)</a:t>
          </a:r>
        </a:p>
      </dsp:txBody>
      <dsp:txXfrm>
        <a:off x="0" y="4862489"/>
        <a:ext cx="10515600" cy="40515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0.45807</cdr:x>
      <cdr:y>0.41793</cdr:y>
    </cdr:from>
    <cdr:to>
      <cdr:x>0.54193</cdr:x>
      <cdr:y>0.58207</cdr:y>
    </cdr:to>
    <cdr:sp macro="" textlink="">
      <cdr:nvSpPr>
        <cdr:cNvPr id="2" name="TextBox 1">
          <a:extLst xmlns:a="http://schemas.openxmlformats.org/drawingml/2006/main">
            <a:ext uri="{FF2B5EF4-FFF2-40B4-BE49-F238E27FC236}">
              <a16:creationId xmlns:a16="http://schemas.microsoft.com/office/drawing/2014/main" id="{D4FDF0CC-4CC6-4327-B5F9-FD7D8D3AC59E}"/>
            </a:ext>
          </a:extLst>
        </cdr:cNvPr>
        <cdr:cNvSpPr txBox="1"/>
      </cdr:nvSpPr>
      <cdr:spPr>
        <a:xfrm xmlns:a="http://schemas.openxmlformats.org/drawingml/2006/main">
          <a:off x="4995333" y="232833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0.46652</cdr:x>
      <cdr:y>0.44752</cdr:y>
    </cdr:from>
    <cdr:to>
      <cdr:x>0.4831</cdr:x>
      <cdr:y>0.59256</cdr:y>
    </cdr:to>
    <cdr:sp macro="" textlink="">
      <cdr:nvSpPr>
        <cdr:cNvPr id="3" name="TextBox 2">
          <a:extLst xmlns:a="http://schemas.openxmlformats.org/drawingml/2006/main">
            <a:ext uri="{FF2B5EF4-FFF2-40B4-BE49-F238E27FC236}">
              <a16:creationId xmlns:a16="http://schemas.microsoft.com/office/drawing/2014/main" id="{667B202B-5FBF-4444-B8D9-B47F2E4E1B23}"/>
            </a:ext>
          </a:extLst>
        </cdr:cNvPr>
        <cdr:cNvSpPr txBox="1"/>
      </cdr:nvSpPr>
      <cdr:spPr>
        <a:xfrm xmlns:a="http://schemas.openxmlformats.org/drawingml/2006/main">
          <a:off x="5087482" y="2493138"/>
          <a:ext cx="180753" cy="8080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0.38267</cdr:x>
      <cdr:y>0.1765</cdr:y>
    </cdr:from>
    <cdr:to>
      <cdr:x>0.526</cdr:x>
      <cdr:y>0.3101</cdr:y>
    </cdr:to>
    <cdr:sp macro="" textlink="">
      <cdr:nvSpPr>
        <cdr:cNvPr id="4" name="TextBox 3">
          <a:extLst xmlns:a="http://schemas.openxmlformats.org/drawingml/2006/main">
            <a:ext uri="{FF2B5EF4-FFF2-40B4-BE49-F238E27FC236}">
              <a16:creationId xmlns:a16="http://schemas.microsoft.com/office/drawing/2014/main" id="{71F6F0CD-0C03-4A29-95B8-8B9BC4548B0D}"/>
            </a:ext>
          </a:extLst>
        </cdr:cNvPr>
        <cdr:cNvSpPr txBox="1"/>
      </cdr:nvSpPr>
      <cdr:spPr>
        <a:xfrm xmlns:a="http://schemas.openxmlformats.org/drawingml/2006/main">
          <a:off x="4173082" y="983314"/>
          <a:ext cx="1562986" cy="7442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Carry over depleted. Registered warrants required. </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410F49-EA4B-42F3-B275-A622661F13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FE750A-38A2-4DD2-8597-791FAB1546E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439D7-5623-49BF-B17E-54E7533157DA}" type="datetimeFigureOut">
              <a:rPr lang="en-US" smtClean="0"/>
              <a:t>7/8/2021</a:t>
            </a:fld>
            <a:endParaRPr lang="en-US"/>
          </a:p>
        </p:txBody>
      </p:sp>
      <p:sp>
        <p:nvSpPr>
          <p:cNvPr id="4" name="Slide Image Placeholder 3">
            <a:extLst>
              <a:ext uri="{FF2B5EF4-FFF2-40B4-BE49-F238E27FC236}">
                <a16:creationId xmlns:a16="http://schemas.microsoft.com/office/drawing/2014/main" id="{91CA4619-A109-4BCA-8468-ACCF3F4B752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F0971CF0-029D-44EC-AD71-13521D3C095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9DD5F72-181C-4250-AAE8-9AD887CE669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99DC11E0-D1D7-4D99-9905-50353A49226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536C6F-8820-4A7E-9F4C-2F72CDEDDB4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D383-9169-4CCD-8C5A-20688A1E13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5F08EC-9195-4C7F-BE3F-80E778E8D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A84AAD-A250-4810-9F1F-1481F55A0A64}"/>
              </a:ext>
            </a:extLst>
          </p:cNvPr>
          <p:cNvSpPr>
            <a:spLocks noGrp="1"/>
          </p:cNvSpPr>
          <p:nvPr>
            <p:ph type="dt" sz="half" idx="10"/>
          </p:nvPr>
        </p:nvSpPr>
        <p:spPr/>
        <p:txBody>
          <a:bodyPr/>
          <a:lstStyle/>
          <a:p>
            <a:fld id="{2DFF6482-1A6A-484C-AB2C-E397885B20FA}" type="datetimeFigureOut">
              <a:rPr lang="en-US" smtClean="0"/>
              <a:t>7/8/2021</a:t>
            </a:fld>
            <a:endParaRPr lang="en-US"/>
          </a:p>
        </p:txBody>
      </p:sp>
      <p:sp>
        <p:nvSpPr>
          <p:cNvPr id="5" name="Footer Placeholder 4">
            <a:extLst>
              <a:ext uri="{FF2B5EF4-FFF2-40B4-BE49-F238E27FC236}">
                <a16:creationId xmlns:a16="http://schemas.microsoft.com/office/drawing/2014/main" id="{7F099B9C-E000-4D31-A189-6A24BF550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B4601-AA76-46EC-BE1C-C0EFE6CD1D23}"/>
              </a:ext>
            </a:extLst>
          </p:cNvPr>
          <p:cNvSpPr>
            <a:spLocks noGrp="1"/>
          </p:cNvSpPr>
          <p:nvPr>
            <p:ph type="sldNum" sz="quarter" idx="12"/>
          </p:nvPr>
        </p:nvSpPr>
        <p:spPr/>
        <p:txBody>
          <a:bodyPr/>
          <a:lstStyle/>
          <a:p>
            <a:fld id="{F8EB8719-99CB-41F7-8787-0F2D3316123E}" type="slidenum">
              <a:rPr lang="en-US" smtClean="0"/>
              <a:t>‹#›</a:t>
            </a:fld>
            <a:endParaRPr lang="en-US"/>
          </a:p>
        </p:txBody>
      </p:sp>
    </p:spTree>
    <p:extLst>
      <p:ext uri="{BB962C8B-B14F-4D97-AF65-F5344CB8AC3E}">
        <p14:creationId xmlns:p14="http://schemas.microsoft.com/office/powerpoint/2010/main" val="246315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5FB5-B68E-48C1-8071-7EB41F1DC4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0CE1B5-5BA6-4FB0-9CE9-B843ADC8E3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16E45-21A8-4660-98D2-6A1BF4307DCA}"/>
              </a:ext>
            </a:extLst>
          </p:cNvPr>
          <p:cNvSpPr>
            <a:spLocks noGrp="1"/>
          </p:cNvSpPr>
          <p:nvPr>
            <p:ph type="dt" sz="half" idx="10"/>
          </p:nvPr>
        </p:nvSpPr>
        <p:spPr/>
        <p:txBody>
          <a:bodyPr/>
          <a:lstStyle/>
          <a:p>
            <a:fld id="{2DFF6482-1A6A-484C-AB2C-E397885B20FA}" type="datetimeFigureOut">
              <a:rPr lang="en-US" smtClean="0"/>
              <a:t>7/8/2021</a:t>
            </a:fld>
            <a:endParaRPr lang="en-US"/>
          </a:p>
        </p:txBody>
      </p:sp>
      <p:sp>
        <p:nvSpPr>
          <p:cNvPr id="5" name="Footer Placeholder 4">
            <a:extLst>
              <a:ext uri="{FF2B5EF4-FFF2-40B4-BE49-F238E27FC236}">
                <a16:creationId xmlns:a16="http://schemas.microsoft.com/office/drawing/2014/main" id="{0FE70FC8-97D8-4D68-8D9D-0312BF38C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682BF-AE4E-4D16-90F8-011310826DB0}"/>
              </a:ext>
            </a:extLst>
          </p:cNvPr>
          <p:cNvSpPr>
            <a:spLocks noGrp="1"/>
          </p:cNvSpPr>
          <p:nvPr>
            <p:ph type="sldNum" sz="quarter" idx="12"/>
          </p:nvPr>
        </p:nvSpPr>
        <p:spPr/>
        <p:txBody>
          <a:bodyPr/>
          <a:lstStyle/>
          <a:p>
            <a:fld id="{F8EB8719-99CB-41F7-8787-0F2D3316123E}" type="slidenum">
              <a:rPr lang="en-US" smtClean="0"/>
              <a:t>‹#›</a:t>
            </a:fld>
            <a:endParaRPr lang="en-US"/>
          </a:p>
        </p:txBody>
      </p:sp>
    </p:spTree>
    <p:extLst>
      <p:ext uri="{BB962C8B-B14F-4D97-AF65-F5344CB8AC3E}">
        <p14:creationId xmlns:p14="http://schemas.microsoft.com/office/powerpoint/2010/main" val="320260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A0009D-37BD-4C73-841A-D4DB08477B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26B07D-F986-4EE9-9738-15FD57A9B9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4BA02-4996-4119-B79D-FFF53DE9AD59}"/>
              </a:ext>
            </a:extLst>
          </p:cNvPr>
          <p:cNvSpPr>
            <a:spLocks noGrp="1"/>
          </p:cNvSpPr>
          <p:nvPr>
            <p:ph type="dt" sz="half" idx="10"/>
          </p:nvPr>
        </p:nvSpPr>
        <p:spPr/>
        <p:txBody>
          <a:bodyPr/>
          <a:lstStyle/>
          <a:p>
            <a:fld id="{2DFF6482-1A6A-484C-AB2C-E397885B20FA}" type="datetimeFigureOut">
              <a:rPr lang="en-US" smtClean="0"/>
              <a:t>7/8/2021</a:t>
            </a:fld>
            <a:endParaRPr lang="en-US"/>
          </a:p>
        </p:txBody>
      </p:sp>
      <p:sp>
        <p:nvSpPr>
          <p:cNvPr id="5" name="Footer Placeholder 4">
            <a:extLst>
              <a:ext uri="{FF2B5EF4-FFF2-40B4-BE49-F238E27FC236}">
                <a16:creationId xmlns:a16="http://schemas.microsoft.com/office/drawing/2014/main" id="{0C0EA25C-2B62-42BC-ADAD-D75E142E2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B65E9-A9DC-4DF1-8D5E-8D0E840D8BD2}"/>
              </a:ext>
            </a:extLst>
          </p:cNvPr>
          <p:cNvSpPr>
            <a:spLocks noGrp="1"/>
          </p:cNvSpPr>
          <p:nvPr>
            <p:ph type="sldNum" sz="quarter" idx="12"/>
          </p:nvPr>
        </p:nvSpPr>
        <p:spPr/>
        <p:txBody>
          <a:bodyPr/>
          <a:lstStyle/>
          <a:p>
            <a:fld id="{F8EB8719-99CB-41F7-8787-0F2D3316123E}" type="slidenum">
              <a:rPr lang="en-US" smtClean="0"/>
              <a:t>‹#›</a:t>
            </a:fld>
            <a:endParaRPr lang="en-US"/>
          </a:p>
        </p:txBody>
      </p:sp>
    </p:spTree>
    <p:extLst>
      <p:ext uri="{BB962C8B-B14F-4D97-AF65-F5344CB8AC3E}">
        <p14:creationId xmlns:p14="http://schemas.microsoft.com/office/powerpoint/2010/main" val="226413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CA8C-32E4-4773-97D0-C2C94EE8BA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ABF7A-3EEF-4CC9-AF11-97E849AF29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60186-5708-42E2-836D-E579F905942E}"/>
              </a:ext>
            </a:extLst>
          </p:cNvPr>
          <p:cNvSpPr>
            <a:spLocks noGrp="1"/>
          </p:cNvSpPr>
          <p:nvPr>
            <p:ph type="dt" sz="half" idx="10"/>
          </p:nvPr>
        </p:nvSpPr>
        <p:spPr/>
        <p:txBody>
          <a:bodyPr/>
          <a:lstStyle/>
          <a:p>
            <a:fld id="{2DFF6482-1A6A-484C-AB2C-E397885B20FA}" type="datetimeFigureOut">
              <a:rPr lang="en-US" smtClean="0"/>
              <a:t>7/8/2021</a:t>
            </a:fld>
            <a:endParaRPr lang="en-US"/>
          </a:p>
        </p:txBody>
      </p:sp>
      <p:sp>
        <p:nvSpPr>
          <p:cNvPr id="5" name="Footer Placeholder 4">
            <a:extLst>
              <a:ext uri="{FF2B5EF4-FFF2-40B4-BE49-F238E27FC236}">
                <a16:creationId xmlns:a16="http://schemas.microsoft.com/office/drawing/2014/main" id="{E5F45F42-87D8-4241-942B-F18A6F27C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FBFE-FF37-4095-B0B1-A4EDA89E8D83}"/>
              </a:ext>
            </a:extLst>
          </p:cNvPr>
          <p:cNvSpPr>
            <a:spLocks noGrp="1"/>
          </p:cNvSpPr>
          <p:nvPr>
            <p:ph type="sldNum" sz="quarter" idx="12"/>
          </p:nvPr>
        </p:nvSpPr>
        <p:spPr/>
        <p:txBody>
          <a:bodyPr/>
          <a:lstStyle/>
          <a:p>
            <a:fld id="{F8EB8719-99CB-41F7-8787-0F2D3316123E}" type="slidenum">
              <a:rPr lang="en-US" smtClean="0"/>
              <a:t>‹#›</a:t>
            </a:fld>
            <a:endParaRPr lang="en-US"/>
          </a:p>
        </p:txBody>
      </p:sp>
    </p:spTree>
    <p:extLst>
      <p:ext uri="{BB962C8B-B14F-4D97-AF65-F5344CB8AC3E}">
        <p14:creationId xmlns:p14="http://schemas.microsoft.com/office/powerpoint/2010/main" val="355475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847F-B120-4596-AE3A-DF53F43A38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A0B32-4E03-4B64-89F7-F49525B270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53E1AA-9112-43CD-8F73-31F5330A734E}"/>
              </a:ext>
            </a:extLst>
          </p:cNvPr>
          <p:cNvSpPr>
            <a:spLocks noGrp="1"/>
          </p:cNvSpPr>
          <p:nvPr>
            <p:ph type="dt" sz="half" idx="10"/>
          </p:nvPr>
        </p:nvSpPr>
        <p:spPr/>
        <p:txBody>
          <a:bodyPr/>
          <a:lstStyle/>
          <a:p>
            <a:fld id="{2DFF6482-1A6A-484C-AB2C-E397885B20FA}" type="datetimeFigureOut">
              <a:rPr lang="en-US" smtClean="0"/>
              <a:t>7/8/2021</a:t>
            </a:fld>
            <a:endParaRPr lang="en-US"/>
          </a:p>
        </p:txBody>
      </p:sp>
      <p:sp>
        <p:nvSpPr>
          <p:cNvPr id="5" name="Footer Placeholder 4">
            <a:extLst>
              <a:ext uri="{FF2B5EF4-FFF2-40B4-BE49-F238E27FC236}">
                <a16:creationId xmlns:a16="http://schemas.microsoft.com/office/drawing/2014/main" id="{D9DB3D90-4123-4269-B084-421913890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96F33-11D7-4C05-9959-0B3198872241}"/>
              </a:ext>
            </a:extLst>
          </p:cNvPr>
          <p:cNvSpPr>
            <a:spLocks noGrp="1"/>
          </p:cNvSpPr>
          <p:nvPr>
            <p:ph type="sldNum" sz="quarter" idx="12"/>
          </p:nvPr>
        </p:nvSpPr>
        <p:spPr/>
        <p:txBody>
          <a:bodyPr/>
          <a:lstStyle/>
          <a:p>
            <a:fld id="{F8EB8719-99CB-41F7-8787-0F2D3316123E}" type="slidenum">
              <a:rPr lang="en-US" smtClean="0"/>
              <a:t>‹#›</a:t>
            </a:fld>
            <a:endParaRPr lang="en-US"/>
          </a:p>
        </p:txBody>
      </p:sp>
    </p:spTree>
    <p:extLst>
      <p:ext uri="{BB962C8B-B14F-4D97-AF65-F5344CB8AC3E}">
        <p14:creationId xmlns:p14="http://schemas.microsoft.com/office/powerpoint/2010/main" val="125709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2303-FD0B-427E-839A-8D94BF0FB6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457970-2B13-44A7-AFC8-ED6AF82A0A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F7B72-5263-4183-BFAC-EDD74750A5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4BF174-78D6-447E-87ED-0C656C983943}"/>
              </a:ext>
            </a:extLst>
          </p:cNvPr>
          <p:cNvSpPr>
            <a:spLocks noGrp="1"/>
          </p:cNvSpPr>
          <p:nvPr>
            <p:ph type="dt" sz="half" idx="10"/>
          </p:nvPr>
        </p:nvSpPr>
        <p:spPr/>
        <p:txBody>
          <a:bodyPr/>
          <a:lstStyle/>
          <a:p>
            <a:fld id="{2DFF6482-1A6A-484C-AB2C-E397885B20FA}" type="datetimeFigureOut">
              <a:rPr lang="en-US" smtClean="0"/>
              <a:t>7/8/2021</a:t>
            </a:fld>
            <a:endParaRPr lang="en-US"/>
          </a:p>
        </p:txBody>
      </p:sp>
      <p:sp>
        <p:nvSpPr>
          <p:cNvPr id="6" name="Footer Placeholder 5">
            <a:extLst>
              <a:ext uri="{FF2B5EF4-FFF2-40B4-BE49-F238E27FC236}">
                <a16:creationId xmlns:a16="http://schemas.microsoft.com/office/drawing/2014/main" id="{EF969FC4-8521-425E-9678-BF8A61267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C116D5-7182-49C5-9E6C-B35D4C02E3C4}"/>
              </a:ext>
            </a:extLst>
          </p:cNvPr>
          <p:cNvSpPr>
            <a:spLocks noGrp="1"/>
          </p:cNvSpPr>
          <p:nvPr>
            <p:ph type="sldNum" sz="quarter" idx="12"/>
          </p:nvPr>
        </p:nvSpPr>
        <p:spPr/>
        <p:txBody>
          <a:bodyPr/>
          <a:lstStyle/>
          <a:p>
            <a:fld id="{F8EB8719-99CB-41F7-8787-0F2D3316123E}" type="slidenum">
              <a:rPr lang="en-US" smtClean="0"/>
              <a:t>‹#›</a:t>
            </a:fld>
            <a:endParaRPr lang="en-US"/>
          </a:p>
        </p:txBody>
      </p:sp>
    </p:spTree>
    <p:extLst>
      <p:ext uri="{BB962C8B-B14F-4D97-AF65-F5344CB8AC3E}">
        <p14:creationId xmlns:p14="http://schemas.microsoft.com/office/powerpoint/2010/main" val="194152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01EC-2F62-44D2-A128-A26E85A268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E232D3-D4E2-4221-8997-93C01565B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5E9101-1A6E-48D5-9B12-6FDAA13972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4F4E71-82DD-46F7-A56F-40E3B78EFF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62ADB8-98BF-4E3F-8355-6FE911DF5B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A7CFE7-6701-43CA-8769-379EC0E0ABD9}"/>
              </a:ext>
            </a:extLst>
          </p:cNvPr>
          <p:cNvSpPr>
            <a:spLocks noGrp="1"/>
          </p:cNvSpPr>
          <p:nvPr>
            <p:ph type="dt" sz="half" idx="10"/>
          </p:nvPr>
        </p:nvSpPr>
        <p:spPr/>
        <p:txBody>
          <a:bodyPr/>
          <a:lstStyle/>
          <a:p>
            <a:fld id="{2DFF6482-1A6A-484C-AB2C-E397885B20FA}" type="datetimeFigureOut">
              <a:rPr lang="en-US" smtClean="0"/>
              <a:t>7/8/2021</a:t>
            </a:fld>
            <a:endParaRPr lang="en-US"/>
          </a:p>
        </p:txBody>
      </p:sp>
      <p:sp>
        <p:nvSpPr>
          <p:cNvPr id="8" name="Footer Placeholder 7">
            <a:extLst>
              <a:ext uri="{FF2B5EF4-FFF2-40B4-BE49-F238E27FC236}">
                <a16:creationId xmlns:a16="http://schemas.microsoft.com/office/drawing/2014/main" id="{3FC398A2-349A-4C12-A548-888F6DF189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3195FB-05DE-49FD-9E66-9A971E136B67}"/>
              </a:ext>
            </a:extLst>
          </p:cNvPr>
          <p:cNvSpPr>
            <a:spLocks noGrp="1"/>
          </p:cNvSpPr>
          <p:nvPr>
            <p:ph type="sldNum" sz="quarter" idx="12"/>
          </p:nvPr>
        </p:nvSpPr>
        <p:spPr/>
        <p:txBody>
          <a:bodyPr/>
          <a:lstStyle/>
          <a:p>
            <a:fld id="{F8EB8719-99CB-41F7-8787-0F2D3316123E}" type="slidenum">
              <a:rPr lang="en-US" smtClean="0"/>
              <a:t>‹#›</a:t>
            </a:fld>
            <a:endParaRPr lang="en-US"/>
          </a:p>
        </p:txBody>
      </p:sp>
    </p:spTree>
    <p:extLst>
      <p:ext uri="{BB962C8B-B14F-4D97-AF65-F5344CB8AC3E}">
        <p14:creationId xmlns:p14="http://schemas.microsoft.com/office/powerpoint/2010/main" val="260341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5C22-0F57-49D5-810C-5BE4219CB4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918EDB-442B-44E0-AAC1-19AC7FC2E304}"/>
              </a:ext>
            </a:extLst>
          </p:cNvPr>
          <p:cNvSpPr>
            <a:spLocks noGrp="1"/>
          </p:cNvSpPr>
          <p:nvPr>
            <p:ph type="dt" sz="half" idx="10"/>
          </p:nvPr>
        </p:nvSpPr>
        <p:spPr/>
        <p:txBody>
          <a:bodyPr/>
          <a:lstStyle/>
          <a:p>
            <a:fld id="{2DFF6482-1A6A-484C-AB2C-E397885B20FA}" type="datetimeFigureOut">
              <a:rPr lang="en-US" smtClean="0"/>
              <a:t>7/8/2021</a:t>
            </a:fld>
            <a:endParaRPr lang="en-US"/>
          </a:p>
        </p:txBody>
      </p:sp>
      <p:sp>
        <p:nvSpPr>
          <p:cNvPr id="4" name="Footer Placeholder 3">
            <a:extLst>
              <a:ext uri="{FF2B5EF4-FFF2-40B4-BE49-F238E27FC236}">
                <a16:creationId xmlns:a16="http://schemas.microsoft.com/office/drawing/2014/main" id="{8EF1A1F2-90EC-47D0-BB37-156A9A4E47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FB1E2B-94A8-4D57-A960-567170254946}"/>
              </a:ext>
            </a:extLst>
          </p:cNvPr>
          <p:cNvSpPr>
            <a:spLocks noGrp="1"/>
          </p:cNvSpPr>
          <p:nvPr>
            <p:ph type="sldNum" sz="quarter" idx="12"/>
          </p:nvPr>
        </p:nvSpPr>
        <p:spPr/>
        <p:txBody>
          <a:bodyPr/>
          <a:lstStyle/>
          <a:p>
            <a:fld id="{F8EB8719-99CB-41F7-8787-0F2D3316123E}" type="slidenum">
              <a:rPr lang="en-US" smtClean="0"/>
              <a:t>‹#›</a:t>
            </a:fld>
            <a:endParaRPr lang="en-US"/>
          </a:p>
        </p:txBody>
      </p:sp>
    </p:spTree>
    <p:extLst>
      <p:ext uri="{BB962C8B-B14F-4D97-AF65-F5344CB8AC3E}">
        <p14:creationId xmlns:p14="http://schemas.microsoft.com/office/powerpoint/2010/main" val="357895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8ADEC-BD77-4649-9D17-34C6E17A21CB}"/>
              </a:ext>
            </a:extLst>
          </p:cNvPr>
          <p:cNvSpPr>
            <a:spLocks noGrp="1"/>
          </p:cNvSpPr>
          <p:nvPr>
            <p:ph type="dt" sz="half" idx="10"/>
          </p:nvPr>
        </p:nvSpPr>
        <p:spPr/>
        <p:txBody>
          <a:bodyPr/>
          <a:lstStyle/>
          <a:p>
            <a:fld id="{2DFF6482-1A6A-484C-AB2C-E397885B20FA}" type="datetimeFigureOut">
              <a:rPr lang="en-US" smtClean="0"/>
              <a:t>7/8/2021</a:t>
            </a:fld>
            <a:endParaRPr lang="en-US"/>
          </a:p>
        </p:txBody>
      </p:sp>
      <p:sp>
        <p:nvSpPr>
          <p:cNvPr id="3" name="Footer Placeholder 2">
            <a:extLst>
              <a:ext uri="{FF2B5EF4-FFF2-40B4-BE49-F238E27FC236}">
                <a16:creationId xmlns:a16="http://schemas.microsoft.com/office/drawing/2014/main" id="{FE455C42-6328-41FC-B7C9-3EA756329E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0C1EDA-BFF8-411C-9DB7-C2943AFAD972}"/>
              </a:ext>
            </a:extLst>
          </p:cNvPr>
          <p:cNvSpPr>
            <a:spLocks noGrp="1"/>
          </p:cNvSpPr>
          <p:nvPr>
            <p:ph type="sldNum" sz="quarter" idx="12"/>
          </p:nvPr>
        </p:nvSpPr>
        <p:spPr/>
        <p:txBody>
          <a:bodyPr/>
          <a:lstStyle/>
          <a:p>
            <a:fld id="{F8EB8719-99CB-41F7-8787-0F2D3316123E}" type="slidenum">
              <a:rPr lang="en-US" smtClean="0"/>
              <a:t>‹#›</a:t>
            </a:fld>
            <a:endParaRPr lang="en-US"/>
          </a:p>
        </p:txBody>
      </p:sp>
    </p:spTree>
    <p:extLst>
      <p:ext uri="{BB962C8B-B14F-4D97-AF65-F5344CB8AC3E}">
        <p14:creationId xmlns:p14="http://schemas.microsoft.com/office/powerpoint/2010/main" val="6439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D896-B276-47FC-807C-507F802D23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434879-E380-44C3-A2D5-1FC2F586A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FA309A-9C79-4694-89EE-89EA52B4B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209F7-A5BC-486E-B944-CBBDCF244002}"/>
              </a:ext>
            </a:extLst>
          </p:cNvPr>
          <p:cNvSpPr>
            <a:spLocks noGrp="1"/>
          </p:cNvSpPr>
          <p:nvPr>
            <p:ph type="dt" sz="half" idx="10"/>
          </p:nvPr>
        </p:nvSpPr>
        <p:spPr/>
        <p:txBody>
          <a:bodyPr/>
          <a:lstStyle/>
          <a:p>
            <a:fld id="{2DFF6482-1A6A-484C-AB2C-E397885B20FA}" type="datetimeFigureOut">
              <a:rPr lang="en-US" smtClean="0"/>
              <a:t>7/8/2021</a:t>
            </a:fld>
            <a:endParaRPr lang="en-US"/>
          </a:p>
        </p:txBody>
      </p:sp>
      <p:sp>
        <p:nvSpPr>
          <p:cNvPr id="6" name="Footer Placeholder 5">
            <a:extLst>
              <a:ext uri="{FF2B5EF4-FFF2-40B4-BE49-F238E27FC236}">
                <a16:creationId xmlns:a16="http://schemas.microsoft.com/office/drawing/2014/main" id="{A1391EA1-D216-4BF9-8CE4-9CEC18358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90855-BEE9-487B-91FC-4D25934E4C05}"/>
              </a:ext>
            </a:extLst>
          </p:cNvPr>
          <p:cNvSpPr>
            <a:spLocks noGrp="1"/>
          </p:cNvSpPr>
          <p:nvPr>
            <p:ph type="sldNum" sz="quarter" idx="12"/>
          </p:nvPr>
        </p:nvSpPr>
        <p:spPr/>
        <p:txBody>
          <a:bodyPr/>
          <a:lstStyle/>
          <a:p>
            <a:fld id="{F8EB8719-99CB-41F7-8787-0F2D3316123E}" type="slidenum">
              <a:rPr lang="en-US" smtClean="0"/>
              <a:t>‹#›</a:t>
            </a:fld>
            <a:endParaRPr lang="en-US"/>
          </a:p>
        </p:txBody>
      </p:sp>
    </p:spTree>
    <p:extLst>
      <p:ext uri="{BB962C8B-B14F-4D97-AF65-F5344CB8AC3E}">
        <p14:creationId xmlns:p14="http://schemas.microsoft.com/office/powerpoint/2010/main" val="98483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1A64-715F-4F56-8028-281E66AF4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1A91AC-0E8E-492E-B166-E5346E8FC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EB46D-2C69-4F6E-9EC9-45914ADBC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9CFA1-8D77-4083-98F2-673DF4BDCD95}"/>
              </a:ext>
            </a:extLst>
          </p:cNvPr>
          <p:cNvSpPr>
            <a:spLocks noGrp="1"/>
          </p:cNvSpPr>
          <p:nvPr>
            <p:ph type="dt" sz="half" idx="10"/>
          </p:nvPr>
        </p:nvSpPr>
        <p:spPr/>
        <p:txBody>
          <a:bodyPr/>
          <a:lstStyle/>
          <a:p>
            <a:fld id="{2DFF6482-1A6A-484C-AB2C-E397885B20FA}" type="datetimeFigureOut">
              <a:rPr lang="en-US" smtClean="0"/>
              <a:t>7/8/2021</a:t>
            </a:fld>
            <a:endParaRPr lang="en-US"/>
          </a:p>
        </p:txBody>
      </p:sp>
      <p:sp>
        <p:nvSpPr>
          <p:cNvPr id="6" name="Footer Placeholder 5">
            <a:extLst>
              <a:ext uri="{FF2B5EF4-FFF2-40B4-BE49-F238E27FC236}">
                <a16:creationId xmlns:a16="http://schemas.microsoft.com/office/drawing/2014/main" id="{1AE8BDB8-DC7B-4F38-BC1D-463598C88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4C322-65AF-4BFE-9D95-76A45C1FF238}"/>
              </a:ext>
            </a:extLst>
          </p:cNvPr>
          <p:cNvSpPr>
            <a:spLocks noGrp="1"/>
          </p:cNvSpPr>
          <p:nvPr>
            <p:ph type="sldNum" sz="quarter" idx="12"/>
          </p:nvPr>
        </p:nvSpPr>
        <p:spPr/>
        <p:txBody>
          <a:bodyPr/>
          <a:lstStyle/>
          <a:p>
            <a:fld id="{F8EB8719-99CB-41F7-8787-0F2D3316123E}" type="slidenum">
              <a:rPr lang="en-US" smtClean="0"/>
              <a:t>‹#›</a:t>
            </a:fld>
            <a:endParaRPr lang="en-US"/>
          </a:p>
        </p:txBody>
      </p:sp>
    </p:spTree>
    <p:extLst>
      <p:ext uri="{BB962C8B-B14F-4D97-AF65-F5344CB8AC3E}">
        <p14:creationId xmlns:p14="http://schemas.microsoft.com/office/powerpoint/2010/main" val="329155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CE9FC3-03C6-470B-954B-735A8436D0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F553ED-4C25-47C8-83E7-60EE70239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BD6FC-9717-4128-9D68-B5376F879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F6482-1A6A-484C-AB2C-E397885B20FA}" type="datetimeFigureOut">
              <a:rPr lang="en-US" smtClean="0"/>
              <a:t>7/8/2021</a:t>
            </a:fld>
            <a:endParaRPr lang="en-US"/>
          </a:p>
        </p:txBody>
      </p:sp>
      <p:sp>
        <p:nvSpPr>
          <p:cNvPr id="5" name="Footer Placeholder 4">
            <a:extLst>
              <a:ext uri="{FF2B5EF4-FFF2-40B4-BE49-F238E27FC236}">
                <a16:creationId xmlns:a16="http://schemas.microsoft.com/office/drawing/2014/main" id="{A20016EE-27F2-4CE2-B846-E3B9B5F06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2FE1C5-AC6A-4DD8-86BB-BEAE3C570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B8719-99CB-41F7-8787-0F2D3316123E}" type="slidenum">
              <a:rPr lang="en-US" smtClean="0"/>
              <a:t>‹#›</a:t>
            </a:fld>
            <a:endParaRPr lang="en-US"/>
          </a:p>
        </p:txBody>
      </p:sp>
    </p:spTree>
    <p:extLst>
      <p:ext uri="{BB962C8B-B14F-4D97-AF65-F5344CB8AC3E}">
        <p14:creationId xmlns:p14="http://schemas.microsoft.com/office/powerpoint/2010/main" val="1022621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BD88EDA7-38E0-4DC2-ADDC-3102D0D39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009" y="643467"/>
            <a:ext cx="6793982" cy="5571066"/>
          </a:xfrm>
          <a:prstGeom prst="rect">
            <a:avLst/>
          </a:prstGeom>
        </p:spPr>
      </p:pic>
    </p:spTree>
    <p:extLst>
      <p:ext uri="{BB962C8B-B14F-4D97-AF65-F5344CB8AC3E}">
        <p14:creationId xmlns:p14="http://schemas.microsoft.com/office/powerpoint/2010/main" val="12717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E962-6064-4B02-A3EF-1FD5F4CCB6AA}"/>
              </a:ext>
            </a:extLst>
          </p:cNvPr>
          <p:cNvSpPr>
            <a:spLocks noGrp="1"/>
          </p:cNvSpPr>
          <p:nvPr>
            <p:ph type="title"/>
          </p:nvPr>
        </p:nvSpPr>
        <p:spPr/>
        <p:txBody>
          <a:bodyPr>
            <a:normAutofit/>
          </a:bodyPr>
          <a:lstStyle/>
          <a:p>
            <a:pPr algn="ctr"/>
            <a:r>
              <a:rPr lang="en-US" sz="4400" dirty="0"/>
              <a:t>What does it take to equip a firefighter?</a:t>
            </a:r>
          </a:p>
        </p:txBody>
      </p:sp>
      <p:sp>
        <p:nvSpPr>
          <p:cNvPr id="4" name="Content Placeholder 3">
            <a:extLst>
              <a:ext uri="{FF2B5EF4-FFF2-40B4-BE49-F238E27FC236}">
                <a16:creationId xmlns:a16="http://schemas.microsoft.com/office/drawing/2014/main" id="{0F41E903-5156-43CC-9578-87C12C556B37}"/>
              </a:ext>
            </a:extLst>
          </p:cNvPr>
          <p:cNvSpPr>
            <a:spLocks noGrp="1"/>
          </p:cNvSpPr>
          <p:nvPr>
            <p:ph sz="half" idx="1"/>
          </p:nvPr>
        </p:nvSpPr>
        <p:spPr/>
        <p:txBody>
          <a:bodyPr>
            <a:normAutofit fontScale="92500" lnSpcReduction="20000"/>
          </a:bodyPr>
          <a:lstStyle/>
          <a:p>
            <a:r>
              <a:rPr lang="en-US" dirty="0"/>
              <a:t>Helmet			$350</a:t>
            </a:r>
          </a:p>
          <a:p>
            <a:r>
              <a:rPr lang="en-US" dirty="0"/>
              <a:t>Hood			$80</a:t>
            </a:r>
          </a:p>
          <a:p>
            <a:r>
              <a:rPr lang="en-US" dirty="0"/>
              <a:t>Coat				$1210</a:t>
            </a:r>
          </a:p>
          <a:p>
            <a:r>
              <a:rPr lang="en-US" dirty="0"/>
              <a:t>Gloves			$90</a:t>
            </a:r>
          </a:p>
          <a:p>
            <a:r>
              <a:rPr lang="en-US" dirty="0"/>
              <a:t>Pants			$850</a:t>
            </a:r>
          </a:p>
          <a:p>
            <a:r>
              <a:rPr lang="en-US" dirty="0"/>
              <a:t>Boots			$425</a:t>
            </a:r>
          </a:p>
          <a:p>
            <a:r>
              <a:rPr lang="en-US" u="sng" dirty="0"/>
              <a:t>Other accessories              $200</a:t>
            </a:r>
          </a:p>
          <a:p>
            <a:pPr marL="0" indent="0">
              <a:buNone/>
            </a:pPr>
            <a:r>
              <a:rPr lang="en-US" dirty="0"/>
              <a:t>Total				$3205</a:t>
            </a:r>
          </a:p>
          <a:p>
            <a:pPr marL="0" indent="0">
              <a:buNone/>
            </a:pPr>
            <a:r>
              <a:rPr lang="en-US" sz="2000" dirty="0"/>
              <a:t>Current health and safety guidelines recommend 2 sets of bunker gear for each F/F</a:t>
            </a:r>
          </a:p>
          <a:p>
            <a:pPr marL="0" indent="0">
              <a:buNone/>
            </a:pPr>
            <a:r>
              <a:rPr lang="en-US" sz="2000" dirty="0"/>
              <a:t>Gear replaced every 10 years</a:t>
            </a:r>
          </a:p>
        </p:txBody>
      </p:sp>
      <p:pic>
        <p:nvPicPr>
          <p:cNvPr id="15" name="Content Placeholder 14" descr="A group of firefighters in a line&#10;&#10;Description automatically generated with low confidence">
            <a:extLst>
              <a:ext uri="{FF2B5EF4-FFF2-40B4-BE49-F238E27FC236}">
                <a16:creationId xmlns:a16="http://schemas.microsoft.com/office/drawing/2014/main" id="{CC20CEB5-FF50-4B6F-B7F9-188A260F170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133" b="7319"/>
          <a:stretch/>
        </p:blipFill>
        <p:spPr>
          <a:xfrm>
            <a:off x="6172200" y="2058193"/>
            <a:ext cx="5374532" cy="3817313"/>
          </a:xfrm>
        </p:spPr>
      </p:pic>
    </p:spTree>
    <p:extLst>
      <p:ext uri="{BB962C8B-B14F-4D97-AF65-F5344CB8AC3E}">
        <p14:creationId xmlns:p14="http://schemas.microsoft.com/office/powerpoint/2010/main" val="284296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8C3A-9D8E-4D9F-B2C6-48D919917AEC}"/>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What goes into equipping an ambulance?</a:t>
            </a:r>
          </a:p>
        </p:txBody>
      </p:sp>
      <p:pic>
        <p:nvPicPr>
          <p:cNvPr id="6" name="Content Placeholder 5" descr="A picture containing tree, sky, outdoor, red&#10;&#10;Description automatically generated">
            <a:extLst>
              <a:ext uri="{FF2B5EF4-FFF2-40B4-BE49-F238E27FC236}">
                <a16:creationId xmlns:a16="http://schemas.microsoft.com/office/drawing/2014/main" id="{F993C14C-1EFD-4573-9EE9-67618BA5BC9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9548" b="1987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2CB43ED-50FA-40FF-B8E4-6FA2F41C6392}"/>
              </a:ext>
            </a:extLst>
          </p:cNvPr>
          <p:cNvSpPr>
            <a:spLocks noGrp="1"/>
          </p:cNvSpPr>
          <p:nvPr>
            <p:ph sz="half" idx="1"/>
          </p:nvPr>
        </p:nvSpPr>
        <p:spPr>
          <a:xfrm>
            <a:off x="4223982" y="3752850"/>
            <a:ext cx="7485413" cy="2452687"/>
          </a:xfrm>
        </p:spPr>
        <p:txBody>
          <a:bodyPr vert="horz" lIns="91440" tIns="45720" rIns="91440" bIns="45720" rtlCol="0" anchor="ctr">
            <a:normAutofit/>
          </a:bodyPr>
          <a:lstStyle/>
          <a:p>
            <a:r>
              <a:rPr lang="en-US" sz="1800" dirty="0"/>
              <a:t>New ambulance:           	$250,000</a:t>
            </a:r>
          </a:p>
          <a:p>
            <a:r>
              <a:rPr lang="en-US" sz="1800" dirty="0"/>
              <a:t>Lifepak 15 defibrillator:	$30,000</a:t>
            </a:r>
          </a:p>
          <a:p>
            <a:r>
              <a:rPr lang="en-US" sz="1800" dirty="0"/>
              <a:t>Stryker Gurney: 	          	$15,000</a:t>
            </a:r>
          </a:p>
          <a:p>
            <a:r>
              <a:rPr lang="en-US" sz="1800" dirty="0"/>
              <a:t>Radios 		          	$10,000</a:t>
            </a:r>
          </a:p>
          <a:p>
            <a:r>
              <a:rPr lang="en-US" sz="1800" dirty="0"/>
              <a:t>Medications and supplies:	$75,000</a:t>
            </a:r>
          </a:p>
        </p:txBody>
      </p:sp>
    </p:spTree>
    <p:extLst>
      <p:ext uri="{BB962C8B-B14F-4D97-AF65-F5344CB8AC3E}">
        <p14:creationId xmlns:p14="http://schemas.microsoft.com/office/powerpoint/2010/main" val="2411565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588EEA81-9BF3-4027-9E03-3E42C75AC253}"/>
              </a:ext>
            </a:extLst>
          </p:cNvPr>
          <p:cNvGraphicFramePr>
            <a:graphicFrameLocks/>
          </p:cNvGraphicFramePr>
          <p:nvPr>
            <p:extLst>
              <p:ext uri="{D42A27DB-BD31-4B8C-83A1-F6EECF244321}">
                <p14:modId xmlns:p14="http://schemas.microsoft.com/office/powerpoint/2010/main" val="1775807054"/>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
        <p:nvSpPr>
          <p:cNvPr id="3" name="Multiplication Sign 2">
            <a:extLst>
              <a:ext uri="{FF2B5EF4-FFF2-40B4-BE49-F238E27FC236}">
                <a16:creationId xmlns:a16="http://schemas.microsoft.com/office/drawing/2014/main" id="{3AFF6F82-EA28-43B9-B143-F5344B65425E}"/>
              </a:ext>
            </a:extLst>
          </p:cNvPr>
          <p:cNvSpPr/>
          <p:nvPr/>
        </p:nvSpPr>
        <p:spPr>
          <a:xfrm>
            <a:off x="4657061" y="2211574"/>
            <a:ext cx="499730" cy="382771"/>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350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B4DADFB2-AC71-48CB-A2A3-5EA742EAB2F9}"/>
              </a:ext>
            </a:extLst>
          </p:cNvPr>
          <p:cNvGraphicFramePr>
            <a:graphicFrameLocks noGrp="1"/>
          </p:cNvGraphicFramePr>
          <p:nvPr>
            <p:extLst>
              <p:ext uri="{D42A27DB-BD31-4B8C-83A1-F6EECF244321}">
                <p14:modId xmlns:p14="http://schemas.microsoft.com/office/powerpoint/2010/main" val="2934852221"/>
              </p:ext>
            </p:extLst>
          </p:nvPr>
        </p:nvGraphicFramePr>
        <p:xfrm>
          <a:off x="1113882" y="643467"/>
          <a:ext cx="9964238" cy="5571077"/>
        </p:xfrm>
        <a:graphic>
          <a:graphicData uri="http://schemas.openxmlformats.org/drawingml/2006/table">
            <a:tbl>
              <a:tblPr/>
              <a:tblGrid>
                <a:gridCol w="1412664">
                  <a:extLst>
                    <a:ext uri="{9D8B030D-6E8A-4147-A177-3AD203B41FA5}">
                      <a16:colId xmlns:a16="http://schemas.microsoft.com/office/drawing/2014/main" val="1954117624"/>
                    </a:ext>
                  </a:extLst>
                </a:gridCol>
                <a:gridCol w="2254634">
                  <a:extLst>
                    <a:ext uri="{9D8B030D-6E8A-4147-A177-3AD203B41FA5}">
                      <a16:colId xmlns:a16="http://schemas.microsoft.com/office/drawing/2014/main" val="2712443451"/>
                    </a:ext>
                  </a:extLst>
                </a:gridCol>
                <a:gridCol w="721146">
                  <a:extLst>
                    <a:ext uri="{9D8B030D-6E8A-4147-A177-3AD203B41FA5}">
                      <a16:colId xmlns:a16="http://schemas.microsoft.com/office/drawing/2014/main" val="3686490126"/>
                    </a:ext>
                  </a:extLst>
                </a:gridCol>
                <a:gridCol w="2787897">
                  <a:extLst>
                    <a:ext uri="{9D8B030D-6E8A-4147-A177-3AD203B41FA5}">
                      <a16:colId xmlns:a16="http://schemas.microsoft.com/office/drawing/2014/main" val="828775245"/>
                    </a:ext>
                  </a:extLst>
                </a:gridCol>
                <a:gridCol w="2787897">
                  <a:extLst>
                    <a:ext uri="{9D8B030D-6E8A-4147-A177-3AD203B41FA5}">
                      <a16:colId xmlns:a16="http://schemas.microsoft.com/office/drawing/2014/main" val="892265444"/>
                    </a:ext>
                  </a:extLst>
                </a:gridCol>
              </a:tblGrid>
              <a:tr h="857073">
                <a:tc gridSpan="5">
                  <a:txBody>
                    <a:bodyPr/>
                    <a:lstStyle/>
                    <a:p>
                      <a:pPr algn="ctr" fontAlgn="ctr"/>
                      <a:r>
                        <a:rPr lang="en-US" sz="2600" b="1" i="0" u="none" strike="noStrike" dirty="0">
                          <a:solidFill>
                            <a:srgbClr val="000000"/>
                          </a:solidFill>
                          <a:effectLst/>
                          <a:latin typeface="Calibri" panose="020F0502020204030204" pitchFamily="34" charset="0"/>
                        </a:rPr>
                        <a:t>Projections with no change in spending/no emergency expenses/no major purchases</a:t>
                      </a:r>
                    </a:p>
                  </a:txBody>
                  <a:tcPr marL="13726" marR="13726" marT="13726"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708236"/>
                  </a:ext>
                </a:extLst>
              </a:tr>
              <a:tr h="373906">
                <a:tc>
                  <a:txBody>
                    <a:bodyPr/>
                    <a:lstStyle/>
                    <a:p>
                      <a:pPr algn="ctr" fontAlgn="ctr"/>
                      <a:r>
                        <a:rPr lang="en-US" sz="2000" b="1" i="0" u="none" strike="noStrike" dirty="0">
                          <a:solidFill>
                            <a:srgbClr val="000000"/>
                          </a:solidFill>
                          <a:effectLst/>
                          <a:latin typeface="Calibri" panose="020F0502020204030204" pitchFamily="34" charset="0"/>
                        </a:rPr>
                        <a:t>                Year</a:t>
                      </a:r>
                    </a:p>
                  </a:txBody>
                  <a:tcPr marL="13726" marR="13726" marT="13726"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Calibri" panose="020F0502020204030204" pitchFamily="34" charset="0"/>
                        </a:rPr>
                        <a:t>             Revenue</a:t>
                      </a:r>
                    </a:p>
                  </a:txBody>
                  <a:tcPr marL="13726" marR="13726" marT="13726" marB="0" anchor="ctr">
                    <a:lnL>
                      <a:noFill/>
                    </a:lnL>
                    <a:lnR>
                      <a:noFill/>
                    </a:lnR>
                    <a:lnT>
                      <a:noFill/>
                    </a:lnT>
                    <a:lnB>
                      <a:noFill/>
                    </a:lnB>
                  </a:tcPr>
                </a:tc>
                <a:tc>
                  <a:txBody>
                    <a:bodyPr/>
                    <a:lstStyle/>
                    <a:p>
                      <a:pPr algn="ctr" fontAlgn="ctr"/>
                      <a:endParaRPr lang="en-US" sz="2000" b="1" i="0" u="none" strike="noStrike">
                        <a:solidFill>
                          <a:srgbClr val="000000"/>
                        </a:solidFill>
                        <a:effectLst/>
                        <a:latin typeface="Calibri" panose="020F0502020204030204" pitchFamily="34" charset="0"/>
                      </a:endParaRPr>
                    </a:p>
                  </a:txBody>
                  <a:tcPr marL="13726" marR="13726" marT="13726"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Calibri" panose="020F0502020204030204" pitchFamily="34" charset="0"/>
                        </a:rPr>
                        <a:t>                   Budget forecast</a:t>
                      </a:r>
                    </a:p>
                  </a:txBody>
                  <a:tcPr marL="13726" marR="13726" marT="13726"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Calibri" panose="020F0502020204030204" pitchFamily="34" charset="0"/>
                        </a:rPr>
                        <a:t>                            Carry over</a:t>
                      </a:r>
                    </a:p>
                  </a:txBody>
                  <a:tcPr marL="13726" marR="13726" marT="13726" marB="0" anchor="ctr">
                    <a:lnL>
                      <a:noFill/>
                    </a:lnL>
                    <a:lnR>
                      <a:noFill/>
                    </a:lnR>
                    <a:lnT>
                      <a:noFill/>
                    </a:lnT>
                    <a:lnB>
                      <a:noFill/>
                    </a:lnB>
                  </a:tcPr>
                </a:tc>
                <a:extLst>
                  <a:ext uri="{0D108BD9-81ED-4DB2-BD59-A6C34878D82A}">
                    <a16:rowId xmlns:a16="http://schemas.microsoft.com/office/drawing/2014/main" val="2816464316"/>
                  </a:ext>
                </a:extLst>
              </a:tr>
              <a:tr h="308020">
                <a:tc>
                  <a:txBody>
                    <a:bodyPr/>
                    <a:lstStyle/>
                    <a:p>
                      <a:pPr algn="r" fontAlgn="b"/>
                      <a:r>
                        <a:rPr lang="en-US" sz="1600" b="0" i="0" u="none" strike="noStrike">
                          <a:solidFill>
                            <a:srgbClr val="000000"/>
                          </a:solidFill>
                          <a:effectLst/>
                          <a:latin typeface="Calibri" panose="020F0502020204030204" pitchFamily="34" charset="0"/>
                        </a:rPr>
                        <a:t>2021</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$1,101,660.00</a:t>
                      </a: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$1,161,695.00</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$444,160.00</a:t>
                      </a:r>
                    </a:p>
                  </a:txBody>
                  <a:tcPr marL="13726" marR="13726" marT="13726" marB="0" anchor="b">
                    <a:lnL>
                      <a:noFill/>
                    </a:lnL>
                    <a:lnR>
                      <a:noFill/>
                    </a:lnR>
                    <a:lnT>
                      <a:noFill/>
                    </a:lnT>
                    <a:lnB>
                      <a:noFill/>
                    </a:lnB>
                  </a:tcPr>
                </a:tc>
                <a:extLst>
                  <a:ext uri="{0D108BD9-81ED-4DB2-BD59-A6C34878D82A}">
                    <a16:rowId xmlns:a16="http://schemas.microsoft.com/office/drawing/2014/main" val="3730246022"/>
                  </a:ext>
                </a:extLst>
              </a:tr>
              <a:tr h="308020">
                <a:tc>
                  <a:txBody>
                    <a:bodyPr/>
                    <a:lstStyle/>
                    <a:p>
                      <a:pPr algn="r" fontAlgn="b"/>
                      <a:r>
                        <a:rPr lang="en-US" sz="1600" b="0" i="0" u="none" strike="noStrike">
                          <a:solidFill>
                            <a:srgbClr val="000000"/>
                          </a:solidFill>
                          <a:effectLst/>
                          <a:latin typeface="Calibri" panose="020F0502020204030204" pitchFamily="34" charset="0"/>
                        </a:rPr>
                        <a:t>2022</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$1,112,676.60</a:t>
                      </a: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$1,196,545.85</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$360,290.75</a:t>
                      </a:r>
                    </a:p>
                  </a:txBody>
                  <a:tcPr marL="13726" marR="13726" marT="13726" marB="0" anchor="b">
                    <a:lnL>
                      <a:noFill/>
                    </a:lnL>
                    <a:lnR>
                      <a:noFill/>
                    </a:lnR>
                    <a:lnT>
                      <a:noFill/>
                    </a:lnT>
                    <a:lnB>
                      <a:noFill/>
                    </a:lnB>
                  </a:tcPr>
                </a:tc>
                <a:extLst>
                  <a:ext uri="{0D108BD9-81ED-4DB2-BD59-A6C34878D82A}">
                    <a16:rowId xmlns:a16="http://schemas.microsoft.com/office/drawing/2014/main" val="1554471626"/>
                  </a:ext>
                </a:extLst>
              </a:tr>
              <a:tr h="308020">
                <a:tc>
                  <a:txBody>
                    <a:bodyPr/>
                    <a:lstStyle/>
                    <a:p>
                      <a:pPr algn="r" fontAlgn="b"/>
                      <a:r>
                        <a:rPr lang="en-US" sz="1600" b="0" i="0" u="none" strike="noStrike">
                          <a:solidFill>
                            <a:srgbClr val="000000"/>
                          </a:solidFill>
                          <a:effectLst/>
                          <a:latin typeface="Calibri" panose="020F0502020204030204" pitchFamily="34" charset="0"/>
                        </a:rPr>
                        <a:t>2023</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$1,123,803.37</a:t>
                      </a: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$1,232,442.23</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$251,651.89</a:t>
                      </a:r>
                    </a:p>
                  </a:txBody>
                  <a:tcPr marL="13726" marR="13726" marT="13726" marB="0" anchor="b">
                    <a:lnL>
                      <a:noFill/>
                    </a:lnL>
                    <a:lnR>
                      <a:noFill/>
                    </a:lnR>
                    <a:lnT>
                      <a:noFill/>
                    </a:lnT>
                    <a:lnB>
                      <a:noFill/>
                    </a:lnB>
                  </a:tcPr>
                </a:tc>
                <a:extLst>
                  <a:ext uri="{0D108BD9-81ED-4DB2-BD59-A6C34878D82A}">
                    <a16:rowId xmlns:a16="http://schemas.microsoft.com/office/drawing/2014/main" val="1113817644"/>
                  </a:ext>
                </a:extLst>
              </a:tr>
              <a:tr h="308020">
                <a:tc>
                  <a:txBody>
                    <a:bodyPr/>
                    <a:lstStyle/>
                    <a:p>
                      <a:pPr algn="r" fontAlgn="b"/>
                      <a:r>
                        <a:rPr lang="en-US" sz="1600" b="0" i="0" u="none" strike="noStrike">
                          <a:solidFill>
                            <a:srgbClr val="000000"/>
                          </a:solidFill>
                          <a:effectLst/>
                          <a:latin typeface="Calibri" panose="020F0502020204030204" pitchFamily="34" charset="0"/>
                        </a:rPr>
                        <a:t>2024</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$1,135,041.40</a:t>
                      </a: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$1,269,415.49</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$117,277.80</a:t>
                      </a:r>
                    </a:p>
                  </a:txBody>
                  <a:tcPr marL="13726" marR="13726" marT="13726" marB="0" anchor="b">
                    <a:lnL>
                      <a:noFill/>
                    </a:lnL>
                    <a:lnR>
                      <a:noFill/>
                    </a:lnR>
                    <a:lnT>
                      <a:noFill/>
                    </a:lnT>
                    <a:lnB>
                      <a:noFill/>
                    </a:lnB>
                  </a:tcPr>
                </a:tc>
                <a:extLst>
                  <a:ext uri="{0D108BD9-81ED-4DB2-BD59-A6C34878D82A}">
                    <a16:rowId xmlns:a16="http://schemas.microsoft.com/office/drawing/2014/main" val="3651789990"/>
                  </a:ext>
                </a:extLst>
              </a:tr>
              <a:tr h="308020">
                <a:tc>
                  <a:txBody>
                    <a:bodyPr/>
                    <a:lstStyle/>
                    <a:p>
                      <a:pPr algn="r" fontAlgn="b"/>
                      <a:r>
                        <a:rPr lang="en-US" sz="1600" b="0" i="0" u="none" strike="noStrike">
                          <a:solidFill>
                            <a:srgbClr val="000000"/>
                          </a:solidFill>
                          <a:effectLst/>
                          <a:latin typeface="Calibri" panose="020F0502020204030204" pitchFamily="34" charset="0"/>
                        </a:rPr>
                        <a:t>2025</a:t>
                      </a:r>
                    </a:p>
                  </a:txBody>
                  <a:tcPr marL="13726" marR="13726" marT="13726" marB="0" anchor="b">
                    <a:lnL>
                      <a:noFill/>
                    </a:lnL>
                    <a:lnR>
                      <a:noFill/>
                    </a:lnR>
                    <a:lnT>
                      <a:noFill/>
                    </a:lnT>
                    <a:lnB>
                      <a:noFill/>
                    </a:lnB>
                    <a:solidFill>
                      <a:srgbClr val="FFFF00"/>
                    </a:solidFill>
                  </a:tcPr>
                </a:tc>
                <a:tc>
                  <a:txBody>
                    <a:bodyPr/>
                    <a:lstStyle/>
                    <a:p>
                      <a:pPr algn="r" fontAlgn="b"/>
                      <a:r>
                        <a:rPr lang="en-US" sz="1600" b="0" i="0" u="none" strike="noStrike">
                          <a:solidFill>
                            <a:srgbClr val="000000"/>
                          </a:solidFill>
                          <a:effectLst/>
                          <a:latin typeface="Calibri" panose="020F0502020204030204" pitchFamily="34" charset="0"/>
                        </a:rPr>
                        <a:t>$1,146,391.81</a:t>
                      </a:r>
                    </a:p>
                  </a:txBody>
                  <a:tcPr marL="13726" marR="13726" marT="13726" marB="0" anchor="b">
                    <a:lnL>
                      <a:noFill/>
                    </a:lnL>
                    <a:lnR>
                      <a:noFill/>
                    </a:lnR>
                    <a:lnT>
                      <a:noFill/>
                    </a:lnT>
                    <a:lnB>
                      <a:noFill/>
                    </a:lnB>
                    <a:solidFill>
                      <a:srgbClr val="FFFF00"/>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13726" marR="13726" marT="13726" marB="0" anchor="b">
                    <a:lnL>
                      <a:noFill/>
                    </a:lnL>
                    <a:lnR>
                      <a:noFill/>
                    </a:lnR>
                    <a:lnT>
                      <a:noFill/>
                    </a:lnT>
                    <a:lnB>
                      <a:noFill/>
                    </a:lnB>
                    <a:solidFill>
                      <a:srgbClr val="FFFF00"/>
                    </a:solidFill>
                  </a:tcPr>
                </a:tc>
                <a:tc>
                  <a:txBody>
                    <a:bodyPr/>
                    <a:lstStyle/>
                    <a:p>
                      <a:pPr algn="r" fontAlgn="b"/>
                      <a:r>
                        <a:rPr lang="en-US" sz="1600" b="0" i="0" u="none" strike="noStrike">
                          <a:solidFill>
                            <a:srgbClr val="000000"/>
                          </a:solidFill>
                          <a:effectLst/>
                          <a:latin typeface="Calibri" panose="020F0502020204030204" pitchFamily="34" charset="0"/>
                        </a:rPr>
                        <a:t>$1,307,497.96</a:t>
                      </a:r>
                    </a:p>
                  </a:txBody>
                  <a:tcPr marL="13726" marR="13726" marT="13726" marB="0" anchor="b">
                    <a:lnL>
                      <a:noFill/>
                    </a:lnL>
                    <a:lnR>
                      <a:noFill/>
                    </a:lnR>
                    <a:lnT>
                      <a:noFill/>
                    </a:lnT>
                    <a:lnB>
                      <a:noFill/>
                    </a:lnB>
                    <a:solidFill>
                      <a:srgbClr val="FFFF00"/>
                    </a:solidFill>
                  </a:tcPr>
                </a:tc>
                <a:tc>
                  <a:txBody>
                    <a:bodyPr/>
                    <a:lstStyle/>
                    <a:p>
                      <a:pPr algn="r" fontAlgn="b"/>
                      <a:r>
                        <a:rPr lang="en-US" sz="1600" b="0" i="0" u="none" strike="noStrike">
                          <a:solidFill>
                            <a:srgbClr val="000000"/>
                          </a:solidFill>
                          <a:effectLst/>
                          <a:latin typeface="Calibri" panose="020F0502020204030204" pitchFamily="34" charset="0"/>
                        </a:rPr>
                        <a:t>-$43,828.35</a:t>
                      </a:r>
                    </a:p>
                  </a:txBody>
                  <a:tcPr marL="13726" marR="13726" marT="13726" marB="0" anchor="b">
                    <a:lnL>
                      <a:noFill/>
                    </a:lnL>
                    <a:lnR>
                      <a:noFill/>
                    </a:lnR>
                    <a:lnT>
                      <a:noFill/>
                    </a:lnT>
                    <a:lnB>
                      <a:noFill/>
                    </a:lnB>
                    <a:solidFill>
                      <a:srgbClr val="FFFF00"/>
                    </a:solidFill>
                  </a:tcPr>
                </a:tc>
                <a:extLst>
                  <a:ext uri="{0D108BD9-81ED-4DB2-BD59-A6C34878D82A}">
                    <a16:rowId xmlns:a16="http://schemas.microsoft.com/office/drawing/2014/main" val="4290505446"/>
                  </a:ext>
                </a:extLst>
              </a:tr>
              <a:tr h="308020">
                <a:tc>
                  <a:txBody>
                    <a:bodyPr/>
                    <a:lstStyle/>
                    <a:p>
                      <a:pPr algn="r" fontAlgn="b"/>
                      <a:r>
                        <a:rPr lang="en-US" sz="1600" b="0" i="0" u="none" strike="noStrike">
                          <a:solidFill>
                            <a:srgbClr val="000000"/>
                          </a:solidFill>
                          <a:effectLst/>
                          <a:latin typeface="Calibri" panose="020F0502020204030204" pitchFamily="34" charset="0"/>
                        </a:rPr>
                        <a:t>2026</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$1,157,855.73</a:t>
                      </a: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$1,346,722.90</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-$232,695.51</a:t>
                      </a:r>
                    </a:p>
                  </a:txBody>
                  <a:tcPr marL="13726" marR="13726" marT="13726" marB="0" anchor="b">
                    <a:lnL>
                      <a:noFill/>
                    </a:lnL>
                    <a:lnR>
                      <a:noFill/>
                    </a:lnR>
                    <a:lnT>
                      <a:noFill/>
                    </a:lnT>
                    <a:lnB>
                      <a:noFill/>
                    </a:lnB>
                  </a:tcPr>
                </a:tc>
                <a:extLst>
                  <a:ext uri="{0D108BD9-81ED-4DB2-BD59-A6C34878D82A}">
                    <a16:rowId xmlns:a16="http://schemas.microsoft.com/office/drawing/2014/main" val="601710669"/>
                  </a:ext>
                </a:extLst>
              </a:tr>
              <a:tr h="308020">
                <a:tc>
                  <a:txBody>
                    <a:bodyPr/>
                    <a:lstStyle/>
                    <a:p>
                      <a:pPr algn="r" fontAlgn="b"/>
                      <a:r>
                        <a:rPr lang="en-US" sz="1600" b="0" i="0" u="none" strike="noStrike">
                          <a:solidFill>
                            <a:srgbClr val="000000"/>
                          </a:solidFill>
                          <a:effectLst/>
                          <a:latin typeface="Calibri" panose="020F0502020204030204" pitchFamily="34" charset="0"/>
                        </a:rPr>
                        <a:t>2027</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$1,169,434.29</a:t>
                      </a: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$1,387,124.58</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-$450,385.80</a:t>
                      </a:r>
                    </a:p>
                  </a:txBody>
                  <a:tcPr marL="13726" marR="13726" marT="13726" marB="0" anchor="b">
                    <a:lnL>
                      <a:noFill/>
                    </a:lnL>
                    <a:lnR>
                      <a:noFill/>
                    </a:lnR>
                    <a:lnT>
                      <a:noFill/>
                    </a:lnT>
                    <a:lnB>
                      <a:noFill/>
                    </a:lnB>
                  </a:tcPr>
                </a:tc>
                <a:extLst>
                  <a:ext uri="{0D108BD9-81ED-4DB2-BD59-A6C34878D82A}">
                    <a16:rowId xmlns:a16="http://schemas.microsoft.com/office/drawing/2014/main" val="466320062"/>
                  </a:ext>
                </a:extLst>
              </a:tr>
              <a:tr h="308020">
                <a:tc>
                  <a:txBody>
                    <a:bodyPr/>
                    <a:lstStyle/>
                    <a:p>
                      <a:pPr algn="r" fontAlgn="b"/>
                      <a:r>
                        <a:rPr lang="en-US" sz="1600" b="0" i="0" u="none" strike="noStrike">
                          <a:solidFill>
                            <a:srgbClr val="000000"/>
                          </a:solidFill>
                          <a:effectLst/>
                          <a:latin typeface="Calibri" panose="020F0502020204030204" pitchFamily="34" charset="0"/>
                        </a:rPr>
                        <a:t>2028</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$1,181,128.63</a:t>
                      </a: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$1,428,738.32</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-$697,995.49</a:t>
                      </a:r>
                    </a:p>
                  </a:txBody>
                  <a:tcPr marL="13726" marR="13726" marT="13726" marB="0" anchor="b">
                    <a:lnL>
                      <a:noFill/>
                    </a:lnL>
                    <a:lnR>
                      <a:noFill/>
                    </a:lnR>
                    <a:lnT>
                      <a:noFill/>
                    </a:lnT>
                    <a:lnB>
                      <a:noFill/>
                    </a:lnB>
                  </a:tcPr>
                </a:tc>
                <a:extLst>
                  <a:ext uri="{0D108BD9-81ED-4DB2-BD59-A6C34878D82A}">
                    <a16:rowId xmlns:a16="http://schemas.microsoft.com/office/drawing/2014/main" val="1583738312"/>
                  </a:ext>
                </a:extLst>
              </a:tr>
              <a:tr h="308020">
                <a:tc>
                  <a:txBody>
                    <a:bodyPr/>
                    <a:lstStyle/>
                    <a:p>
                      <a:pPr algn="r" fontAlgn="b"/>
                      <a:r>
                        <a:rPr lang="en-US" sz="1600" b="0" i="0" u="none" strike="noStrike">
                          <a:solidFill>
                            <a:srgbClr val="000000"/>
                          </a:solidFill>
                          <a:effectLst/>
                          <a:latin typeface="Calibri" panose="020F0502020204030204" pitchFamily="34" charset="0"/>
                        </a:rPr>
                        <a:t>2029</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$1,192,939.92</a:t>
                      </a: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$1,471,600.47</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-$976,656.04</a:t>
                      </a:r>
                    </a:p>
                  </a:txBody>
                  <a:tcPr marL="13726" marR="13726" marT="13726" marB="0" anchor="b">
                    <a:lnL>
                      <a:noFill/>
                    </a:lnL>
                    <a:lnR>
                      <a:noFill/>
                    </a:lnR>
                    <a:lnT>
                      <a:noFill/>
                    </a:lnT>
                    <a:lnB>
                      <a:noFill/>
                    </a:lnB>
                  </a:tcPr>
                </a:tc>
                <a:extLst>
                  <a:ext uri="{0D108BD9-81ED-4DB2-BD59-A6C34878D82A}">
                    <a16:rowId xmlns:a16="http://schemas.microsoft.com/office/drawing/2014/main" val="3035958983"/>
                  </a:ext>
                </a:extLst>
              </a:tr>
              <a:tr h="308020">
                <a:tc>
                  <a:txBody>
                    <a:bodyPr/>
                    <a:lstStyle/>
                    <a:p>
                      <a:pPr algn="r" fontAlgn="b"/>
                      <a:r>
                        <a:rPr lang="en-US" sz="1600" b="0" i="0" u="none" strike="noStrike">
                          <a:solidFill>
                            <a:srgbClr val="000000"/>
                          </a:solidFill>
                          <a:effectLst/>
                          <a:latin typeface="Calibri" panose="020F0502020204030204" pitchFamily="34" charset="0"/>
                        </a:rPr>
                        <a:t>2030</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$1,204,869.32</a:t>
                      </a: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$1,515,748.48</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-$1,287,535.21</a:t>
                      </a:r>
                    </a:p>
                  </a:txBody>
                  <a:tcPr marL="13726" marR="13726" marT="13726" marB="0" anchor="b">
                    <a:lnL>
                      <a:noFill/>
                    </a:lnL>
                    <a:lnR>
                      <a:noFill/>
                    </a:lnR>
                    <a:lnT>
                      <a:noFill/>
                    </a:lnT>
                    <a:lnB>
                      <a:noFill/>
                    </a:lnB>
                  </a:tcPr>
                </a:tc>
                <a:extLst>
                  <a:ext uri="{0D108BD9-81ED-4DB2-BD59-A6C34878D82A}">
                    <a16:rowId xmlns:a16="http://schemas.microsoft.com/office/drawing/2014/main" val="3991452256"/>
                  </a:ext>
                </a:extLst>
              </a:tr>
              <a:tr h="308020">
                <a:tc>
                  <a:txBody>
                    <a:bodyPr/>
                    <a:lstStyle/>
                    <a:p>
                      <a:pPr algn="r" fontAlgn="b"/>
                      <a:r>
                        <a:rPr lang="en-US" sz="1600" b="0" i="0" u="none" strike="noStrike">
                          <a:solidFill>
                            <a:srgbClr val="000000"/>
                          </a:solidFill>
                          <a:effectLst/>
                          <a:latin typeface="Calibri" panose="020F0502020204030204" pitchFamily="34" charset="0"/>
                        </a:rPr>
                        <a:t>2031</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$1,216,918.01</a:t>
                      </a: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$1,561,220.94</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-$1,631,838.14</a:t>
                      </a:r>
                    </a:p>
                  </a:txBody>
                  <a:tcPr marL="13726" marR="13726" marT="13726" marB="0" anchor="b">
                    <a:lnL>
                      <a:noFill/>
                    </a:lnL>
                    <a:lnR>
                      <a:noFill/>
                    </a:lnR>
                    <a:lnT>
                      <a:noFill/>
                    </a:lnT>
                    <a:lnB>
                      <a:noFill/>
                    </a:lnB>
                  </a:tcPr>
                </a:tc>
                <a:extLst>
                  <a:ext uri="{0D108BD9-81ED-4DB2-BD59-A6C34878D82A}">
                    <a16:rowId xmlns:a16="http://schemas.microsoft.com/office/drawing/2014/main" val="1018486022"/>
                  </a:ext>
                </a:extLst>
              </a:tr>
              <a:tr h="308020">
                <a:tc>
                  <a:txBody>
                    <a:bodyPr/>
                    <a:lstStyle/>
                    <a:p>
                      <a:pPr algn="r" fontAlgn="b"/>
                      <a:r>
                        <a:rPr lang="en-US" sz="1600" b="0" i="0" u="none" strike="noStrike">
                          <a:solidFill>
                            <a:srgbClr val="000000"/>
                          </a:solidFill>
                          <a:effectLst/>
                          <a:latin typeface="Calibri" panose="020F0502020204030204" pitchFamily="34" charset="0"/>
                        </a:rPr>
                        <a:t>2032</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$1,229,087.19</a:t>
                      </a: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$1,608,057.57</a:t>
                      </a:r>
                    </a:p>
                  </a:txBody>
                  <a:tcPr marL="13726" marR="13726" marT="13726"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-$2,010,808.51</a:t>
                      </a:r>
                    </a:p>
                  </a:txBody>
                  <a:tcPr marL="13726" marR="13726" marT="13726" marB="0" anchor="b">
                    <a:lnL>
                      <a:noFill/>
                    </a:lnL>
                    <a:lnR>
                      <a:noFill/>
                    </a:lnR>
                    <a:lnT>
                      <a:noFill/>
                    </a:lnT>
                    <a:lnB>
                      <a:noFill/>
                    </a:lnB>
                  </a:tcPr>
                </a:tc>
                <a:extLst>
                  <a:ext uri="{0D108BD9-81ED-4DB2-BD59-A6C34878D82A}">
                    <a16:rowId xmlns:a16="http://schemas.microsoft.com/office/drawing/2014/main" val="4043597470"/>
                  </a:ext>
                </a:extLst>
              </a:tr>
              <a:tr h="335838">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extLst>
                  <a:ext uri="{0D108BD9-81ED-4DB2-BD59-A6C34878D82A}">
                    <a16:rowId xmlns:a16="http://schemas.microsoft.com/office/drawing/2014/main" val="758246267"/>
                  </a:ext>
                </a:extLst>
              </a:tr>
              <a:tr h="308020">
                <a:tc gridSpan="3">
                  <a:txBody>
                    <a:bodyPr/>
                    <a:lstStyle/>
                    <a:p>
                      <a:pPr algn="ctr" fontAlgn="b"/>
                      <a:endParaRPr lang="en-US" sz="1600" b="0" i="0" u="none" strike="noStrike" dirty="0">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13726" marR="13726" marT="13726" marB="0" anchor="b">
                    <a:lnL>
                      <a:noFill/>
                    </a:lnL>
                    <a:lnR>
                      <a:noFill/>
                    </a:lnR>
                    <a:lnT>
                      <a:noFill/>
                    </a:lnT>
                    <a:lnB>
                      <a:noFill/>
                    </a:lnB>
                  </a:tcPr>
                </a:tc>
                <a:extLst>
                  <a:ext uri="{0D108BD9-81ED-4DB2-BD59-A6C34878D82A}">
                    <a16:rowId xmlns:a16="http://schemas.microsoft.com/office/drawing/2014/main" val="2434548936"/>
                  </a:ext>
                </a:extLst>
              </a:tr>
            </a:tbl>
          </a:graphicData>
        </a:graphic>
      </p:graphicFrame>
    </p:spTree>
    <p:extLst>
      <p:ext uri="{BB962C8B-B14F-4D97-AF65-F5344CB8AC3E}">
        <p14:creationId xmlns:p14="http://schemas.microsoft.com/office/powerpoint/2010/main" val="425017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1DE98FCE-03DD-4055-A278-86C5F7985EC7}"/>
              </a:ext>
            </a:extLst>
          </p:cNvPr>
          <p:cNvGraphicFramePr>
            <a:graphicFrameLocks/>
          </p:cNvGraphicFramePr>
          <p:nvPr>
            <p:extLst>
              <p:ext uri="{D42A27DB-BD31-4B8C-83A1-F6EECF244321}">
                <p14:modId xmlns:p14="http://schemas.microsoft.com/office/powerpoint/2010/main" val="156021001"/>
              </p:ext>
            </p:extLst>
          </p:nvPr>
        </p:nvGraphicFramePr>
        <p:xfrm>
          <a:off x="643467" y="643467"/>
          <a:ext cx="10874617"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520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49B005-6BD2-4760-94A5-A4F941EF82D3}"/>
              </a:ext>
            </a:extLst>
          </p:cNvPr>
          <p:cNvSpPr>
            <a:spLocks noGrp="1"/>
          </p:cNvSpPr>
          <p:nvPr>
            <p:ph type="title"/>
          </p:nvPr>
        </p:nvSpPr>
        <p:spPr>
          <a:xfrm>
            <a:off x="2555631" y="1441938"/>
            <a:ext cx="7080738" cy="3974124"/>
          </a:xfrm>
        </p:spPr>
        <p:txBody>
          <a:bodyPr>
            <a:normAutofit/>
          </a:bodyPr>
          <a:lstStyle/>
          <a:p>
            <a:pPr algn="ctr"/>
            <a:r>
              <a:rPr lang="en-US" sz="5400">
                <a:solidFill>
                  <a:schemeClr val="bg1">
                    <a:lumMod val="95000"/>
                    <a:lumOff val="5000"/>
                  </a:schemeClr>
                </a:solidFill>
              </a:rPr>
              <a:t>Questions?</a:t>
            </a:r>
          </a:p>
        </p:txBody>
      </p:sp>
    </p:spTree>
    <p:extLst>
      <p:ext uri="{BB962C8B-B14F-4D97-AF65-F5344CB8AC3E}">
        <p14:creationId xmlns:p14="http://schemas.microsoft.com/office/powerpoint/2010/main" val="22765963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5006-6D5E-40FA-BD86-DCF05B3A0CD5}"/>
              </a:ext>
            </a:extLst>
          </p:cNvPr>
          <p:cNvSpPr>
            <a:spLocks noGrp="1"/>
          </p:cNvSpPr>
          <p:nvPr>
            <p:ph type="title"/>
          </p:nvPr>
        </p:nvSpPr>
        <p:spPr/>
        <p:txBody>
          <a:bodyPr/>
          <a:lstStyle/>
          <a:p>
            <a:r>
              <a:rPr lang="en-US" dirty="0"/>
              <a:t>Washington Survey and ratings Bureau </a:t>
            </a:r>
          </a:p>
        </p:txBody>
      </p:sp>
      <p:sp>
        <p:nvSpPr>
          <p:cNvPr id="7" name="Content Placeholder 6">
            <a:extLst>
              <a:ext uri="{FF2B5EF4-FFF2-40B4-BE49-F238E27FC236}">
                <a16:creationId xmlns:a16="http://schemas.microsoft.com/office/drawing/2014/main" id="{89C776FE-C36A-4519-94AD-AA8984CF914E}"/>
              </a:ext>
            </a:extLst>
          </p:cNvPr>
          <p:cNvSpPr>
            <a:spLocks noGrp="1"/>
          </p:cNvSpPr>
          <p:nvPr>
            <p:ph sz="half" idx="1"/>
          </p:nvPr>
        </p:nvSpPr>
        <p:spPr/>
        <p:txBody>
          <a:bodyPr/>
          <a:lstStyle/>
          <a:p>
            <a:r>
              <a:rPr lang="en-US" dirty="0"/>
              <a:t>Apparatus</a:t>
            </a:r>
          </a:p>
          <a:p>
            <a:r>
              <a:rPr lang="en-US" dirty="0"/>
              <a:t>Equipment</a:t>
            </a:r>
          </a:p>
          <a:p>
            <a:r>
              <a:rPr lang="en-US" dirty="0"/>
              <a:t>Water systems</a:t>
            </a:r>
          </a:p>
          <a:p>
            <a:r>
              <a:rPr lang="en-US" dirty="0"/>
              <a:t>Training</a:t>
            </a:r>
          </a:p>
          <a:p>
            <a:r>
              <a:rPr lang="en-US" dirty="0"/>
              <a:t>Staffing</a:t>
            </a:r>
          </a:p>
          <a:p>
            <a:endParaRPr lang="en-US" dirty="0"/>
          </a:p>
          <a:p>
            <a:endParaRPr lang="en-US" dirty="0"/>
          </a:p>
        </p:txBody>
      </p:sp>
      <p:sp>
        <p:nvSpPr>
          <p:cNvPr id="8" name="Content Placeholder 7">
            <a:extLst>
              <a:ext uri="{FF2B5EF4-FFF2-40B4-BE49-F238E27FC236}">
                <a16:creationId xmlns:a16="http://schemas.microsoft.com/office/drawing/2014/main" id="{788483E9-9A76-440B-868B-3AD983C5DFD5}"/>
              </a:ext>
            </a:extLst>
          </p:cNvPr>
          <p:cNvSpPr>
            <a:spLocks noGrp="1"/>
          </p:cNvSpPr>
          <p:nvPr>
            <p:ph sz="half" idx="2"/>
          </p:nvPr>
        </p:nvSpPr>
        <p:spPr/>
        <p:txBody>
          <a:bodyPr/>
          <a:lstStyle/>
          <a:p>
            <a:r>
              <a:rPr lang="en-US" dirty="0"/>
              <a:t>Age</a:t>
            </a:r>
          </a:p>
          <a:p>
            <a:r>
              <a:rPr lang="en-US" dirty="0"/>
              <a:t>Maintenance</a:t>
            </a:r>
          </a:p>
          <a:p>
            <a:r>
              <a:rPr lang="en-US"/>
              <a:t>Documentation</a:t>
            </a:r>
            <a:endParaRPr lang="en-US" dirty="0"/>
          </a:p>
          <a:p>
            <a:endParaRPr lang="en-US" dirty="0"/>
          </a:p>
        </p:txBody>
      </p:sp>
    </p:spTree>
    <p:extLst>
      <p:ext uri="{BB962C8B-B14F-4D97-AF65-F5344CB8AC3E}">
        <p14:creationId xmlns:p14="http://schemas.microsoft.com/office/powerpoint/2010/main" val="405320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118D-F854-4BF0-89D7-D116AABE6BBA}"/>
              </a:ext>
            </a:extLst>
          </p:cNvPr>
          <p:cNvSpPr>
            <a:spLocks noGrp="1"/>
          </p:cNvSpPr>
          <p:nvPr>
            <p:ph type="ctrTitle"/>
          </p:nvPr>
        </p:nvSpPr>
        <p:spPr>
          <a:xfrm>
            <a:off x="1524000" y="117446"/>
            <a:ext cx="9144000" cy="855677"/>
          </a:xfrm>
        </p:spPr>
        <p:txBody>
          <a:bodyPr>
            <a:normAutofit fontScale="90000"/>
          </a:bodyPr>
          <a:lstStyle/>
          <a:p>
            <a:r>
              <a:rPr lang="en-US" dirty="0"/>
              <a:t>WSRB requirements</a:t>
            </a:r>
          </a:p>
        </p:txBody>
      </p:sp>
      <p:sp>
        <p:nvSpPr>
          <p:cNvPr id="3" name="Subtitle 2">
            <a:extLst>
              <a:ext uri="{FF2B5EF4-FFF2-40B4-BE49-F238E27FC236}">
                <a16:creationId xmlns:a16="http://schemas.microsoft.com/office/drawing/2014/main" id="{C2DBC026-D713-4D6E-9E9F-E037A98017EC}"/>
              </a:ext>
            </a:extLst>
          </p:cNvPr>
          <p:cNvSpPr>
            <a:spLocks noGrp="1"/>
          </p:cNvSpPr>
          <p:nvPr>
            <p:ph type="subTitle" idx="1"/>
          </p:nvPr>
        </p:nvSpPr>
        <p:spPr>
          <a:xfrm>
            <a:off x="1524000" y="1057013"/>
            <a:ext cx="9144000" cy="5503178"/>
          </a:xfrm>
        </p:spPr>
        <p:txBody>
          <a:bodyPr>
            <a:normAutofit/>
          </a:bodyPr>
          <a:lstStyle/>
          <a:p>
            <a:pPr algn="l"/>
            <a:r>
              <a:rPr lang="en-US" sz="1800" b="1" i="0" u="none" strike="noStrike" baseline="0" dirty="0">
                <a:solidFill>
                  <a:srgbClr val="000000"/>
                </a:solidFill>
                <a:latin typeface="Arial" panose="020B0604020202020204" pitchFamily="34" charset="0"/>
              </a:rPr>
              <a:t>Organization. </a:t>
            </a:r>
            <a:r>
              <a:rPr lang="en-US" sz="1800" b="0" i="0" u="none" strike="noStrike" baseline="0" dirty="0">
                <a:solidFill>
                  <a:srgbClr val="000000"/>
                </a:solidFill>
                <a:latin typeface="Arial" panose="020B0604020202020204" pitchFamily="34" charset="0"/>
              </a:rPr>
              <a:t>The department must be organized on a permanent basis under applicable state and/or local laws, have a defined service area, and provide service to all structures in the service area. The organization must include one person (usually with title of chief) responsible for operation of the department. </a:t>
            </a:r>
          </a:p>
          <a:p>
            <a:pPr algn="l"/>
            <a:r>
              <a:rPr lang="en-US" sz="1800" b="1" i="0" u="none" strike="noStrike" baseline="0" dirty="0">
                <a:solidFill>
                  <a:srgbClr val="000000"/>
                </a:solidFill>
                <a:latin typeface="Arial" panose="020B0604020202020204" pitchFamily="34" charset="0"/>
              </a:rPr>
              <a:t>Membership. </a:t>
            </a:r>
            <a:r>
              <a:rPr lang="en-US" sz="1800" b="0" i="0" u="none" strike="noStrike" baseline="0" dirty="0">
                <a:solidFill>
                  <a:srgbClr val="000000"/>
                </a:solidFill>
                <a:latin typeface="Arial" panose="020B0604020202020204" pitchFamily="34" charset="0"/>
              </a:rPr>
              <a:t>The department must have an active membership which provides a response of at least 4 firefighters to incidents for Protection Class 9 communities and </a:t>
            </a:r>
            <a:r>
              <a:rPr lang="en-US" sz="1800" b="0" i="0" u="none" strike="noStrike" baseline="0" dirty="0">
                <a:solidFill>
                  <a:srgbClr val="000000"/>
                </a:solidFill>
                <a:highlight>
                  <a:srgbClr val="FFFF00"/>
                </a:highlight>
                <a:latin typeface="Arial" panose="020B0604020202020204" pitchFamily="34" charset="0"/>
              </a:rPr>
              <a:t>at least 6 firefighters for Protection Class 8 and better graded communities. </a:t>
            </a:r>
          </a:p>
          <a:p>
            <a:pPr algn="l"/>
            <a:r>
              <a:rPr lang="en-US" sz="1800" b="1" i="0" u="none" strike="noStrike" baseline="0" dirty="0">
                <a:solidFill>
                  <a:srgbClr val="000000"/>
                </a:solidFill>
                <a:latin typeface="Arial" panose="020B0604020202020204" pitchFamily="34" charset="0"/>
              </a:rPr>
              <a:t>Training. </a:t>
            </a:r>
            <a:r>
              <a:rPr lang="en-US" sz="1800" b="0" i="0" u="none" strike="noStrike" baseline="0" dirty="0">
                <a:solidFill>
                  <a:srgbClr val="000000"/>
                </a:solidFill>
                <a:latin typeface="Arial" panose="020B0604020202020204" pitchFamily="34" charset="0"/>
              </a:rPr>
              <a:t>Structural fire suppression training must be conducted for all firefighters, at least 2 hours every 2 months for Protection Class 9 communities and </a:t>
            </a:r>
            <a:r>
              <a:rPr lang="en-US" sz="1800" b="0" i="0" u="none" strike="noStrike" baseline="0" dirty="0">
                <a:solidFill>
                  <a:srgbClr val="000000"/>
                </a:solidFill>
                <a:highlight>
                  <a:srgbClr val="FFFF00"/>
                </a:highlight>
                <a:latin typeface="Arial" panose="020B0604020202020204" pitchFamily="34" charset="0"/>
              </a:rPr>
              <a:t>at least 2 hours every month for Protection Class 8 and better graded communities. </a:t>
            </a:r>
          </a:p>
          <a:p>
            <a:pPr algn="l"/>
            <a:r>
              <a:rPr lang="en-US" sz="1800" b="1" i="0" u="none" strike="noStrike" baseline="0" dirty="0">
                <a:solidFill>
                  <a:srgbClr val="000000"/>
                </a:solidFill>
                <a:latin typeface="Arial" panose="020B0604020202020204" pitchFamily="34" charset="0"/>
              </a:rPr>
              <a:t>Apparatus. </a:t>
            </a:r>
            <a:r>
              <a:rPr lang="en-US" sz="1800" b="0" i="0" u="none" strike="noStrike" baseline="0" dirty="0">
                <a:solidFill>
                  <a:srgbClr val="000000"/>
                </a:solidFill>
                <a:latin typeface="Arial" panose="020B0604020202020204" pitchFamily="34" charset="0"/>
              </a:rPr>
              <a:t>Response to any fire must be with at least one pumper apparatus meeting the general requirements of National Fire Protection Association (NFPA) standard 1901. Provisions must be made for the housing of the apparatus. For details see Protection Class 8 and 9 minimum criteria at the end of this schedule. Apparatus criteria listed on the minimum criteria for Protection Class 8 communities also apply to better graded communities. </a:t>
            </a:r>
          </a:p>
          <a:p>
            <a:pPr algn="l"/>
            <a:r>
              <a:rPr lang="en-US" sz="1800" b="1" i="0" u="none" strike="noStrike" baseline="0" dirty="0">
                <a:solidFill>
                  <a:srgbClr val="000000"/>
                </a:solidFill>
                <a:latin typeface="Arial" panose="020B0604020202020204" pitchFamily="34" charset="0"/>
              </a:rPr>
              <a:t>Notification. </a:t>
            </a:r>
            <a:r>
              <a:rPr lang="en-US" sz="1800" b="0" i="0" u="none" strike="noStrike" baseline="0" dirty="0">
                <a:solidFill>
                  <a:srgbClr val="000000"/>
                </a:solidFill>
                <a:latin typeface="Arial" panose="020B0604020202020204" pitchFamily="34" charset="0"/>
              </a:rPr>
              <a:t>Means must be provided for 24-hour notification of fires and immediate dispatch of firefighters and apparatus. </a:t>
            </a:r>
            <a:endParaRPr lang="en-US" dirty="0"/>
          </a:p>
        </p:txBody>
      </p:sp>
    </p:spTree>
    <p:extLst>
      <p:ext uri="{BB962C8B-B14F-4D97-AF65-F5344CB8AC3E}">
        <p14:creationId xmlns:p14="http://schemas.microsoft.com/office/powerpoint/2010/main" val="1581272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582922-457B-44BD-8584-BFB9D0C61956}"/>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NFPA Response standards</a:t>
            </a:r>
          </a:p>
        </p:txBody>
      </p:sp>
      <p:sp>
        <p:nvSpPr>
          <p:cNvPr id="3" name="Text Placeholder 2">
            <a:extLst>
              <a:ext uri="{FF2B5EF4-FFF2-40B4-BE49-F238E27FC236}">
                <a16:creationId xmlns:a16="http://schemas.microsoft.com/office/drawing/2014/main" id="{64175D6A-E0CB-4F95-A8F2-917B3ADA1481}"/>
              </a:ext>
            </a:extLst>
          </p:cNvPr>
          <p:cNvSpPr>
            <a:spLocks noGrp="1"/>
          </p:cNvSpPr>
          <p:nvPr>
            <p:ph type="body" idx="1"/>
          </p:nvPr>
        </p:nvSpPr>
        <p:spPr>
          <a:xfrm>
            <a:off x="1524000" y="1548499"/>
            <a:ext cx="9144000" cy="420001"/>
          </a:xfrm>
        </p:spPr>
        <p:txBody>
          <a:bodyPr vert="horz" lIns="91440" tIns="45720" rIns="91440" bIns="45720" rtlCol="0">
            <a:normAutofit/>
          </a:bodyPr>
          <a:lstStyle/>
          <a:p>
            <a:pPr algn="ctr"/>
            <a:r>
              <a:rPr lang="en-US" sz="2000" kern="1200">
                <a:solidFill>
                  <a:schemeClr val="bg1"/>
                </a:solidFill>
                <a:latin typeface="+mn-lt"/>
                <a:ea typeface="+mn-ea"/>
                <a:cs typeface="+mn-cs"/>
              </a:rPr>
              <a:t>NFPA 1720</a:t>
            </a:r>
          </a:p>
        </p:txBody>
      </p:sp>
      <p:cxnSp>
        <p:nvCxnSpPr>
          <p:cNvPr id="17" name="Straight Connector 16">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7">
            <a:extLst>
              <a:ext uri="{FF2B5EF4-FFF2-40B4-BE49-F238E27FC236}">
                <a16:creationId xmlns:a16="http://schemas.microsoft.com/office/drawing/2014/main" id="{CC08EB77-B542-43AD-8093-B4D88F169500}"/>
              </a:ext>
            </a:extLst>
          </p:cNvPr>
          <p:cNvGraphicFramePr>
            <a:graphicFrameLocks noGrp="1"/>
          </p:cNvGraphicFramePr>
          <p:nvPr>
            <p:ph sz="half" idx="4294967295"/>
            <p:extLst>
              <p:ext uri="{D42A27DB-BD31-4B8C-83A1-F6EECF244321}">
                <p14:modId xmlns:p14="http://schemas.microsoft.com/office/powerpoint/2010/main" val="506314222"/>
              </p:ext>
            </p:extLst>
          </p:nvPr>
        </p:nvGraphicFramePr>
        <p:xfrm>
          <a:off x="796182" y="2427541"/>
          <a:ext cx="10544538" cy="3997638"/>
        </p:xfrm>
        <a:graphic>
          <a:graphicData uri="http://schemas.openxmlformats.org/drawingml/2006/table">
            <a:tbl>
              <a:tblPr firstRow="1" bandRow="1"/>
              <a:tblGrid>
                <a:gridCol w="2075106">
                  <a:extLst>
                    <a:ext uri="{9D8B030D-6E8A-4147-A177-3AD203B41FA5}">
                      <a16:colId xmlns:a16="http://schemas.microsoft.com/office/drawing/2014/main" val="2986676814"/>
                    </a:ext>
                  </a:extLst>
                </a:gridCol>
                <a:gridCol w="3662934">
                  <a:extLst>
                    <a:ext uri="{9D8B030D-6E8A-4147-A177-3AD203B41FA5}">
                      <a16:colId xmlns:a16="http://schemas.microsoft.com/office/drawing/2014/main" val="2073550418"/>
                    </a:ext>
                  </a:extLst>
                </a:gridCol>
                <a:gridCol w="2403249">
                  <a:extLst>
                    <a:ext uri="{9D8B030D-6E8A-4147-A177-3AD203B41FA5}">
                      <a16:colId xmlns:a16="http://schemas.microsoft.com/office/drawing/2014/main" val="4116818837"/>
                    </a:ext>
                  </a:extLst>
                </a:gridCol>
                <a:gridCol w="2403249">
                  <a:extLst>
                    <a:ext uri="{9D8B030D-6E8A-4147-A177-3AD203B41FA5}">
                      <a16:colId xmlns:a16="http://schemas.microsoft.com/office/drawing/2014/main" val="72172944"/>
                    </a:ext>
                  </a:extLst>
                </a:gridCol>
              </a:tblGrid>
              <a:tr h="666273">
                <a:tc>
                  <a:txBody>
                    <a:bodyPr/>
                    <a:lstStyle/>
                    <a:p>
                      <a:r>
                        <a:rPr lang="en-US" sz="1800" b="1">
                          <a:solidFill>
                            <a:srgbClr val="FFFFFF"/>
                          </a:solidFill>
                          <a:effectLst/>
                        </a:rPr>
                        <a:t>Demand Zone</a:t>
                      </a:r>
                      <a:endParaRPr lang="en-US" sz="1800">
                        <a:effectLst/>
                      </a:endParaRP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BA3F3F"/>
                    </a:solidFill>
                  </a:tcPr>
                </a:tc>
                <a:tc>
                  <a:txBody>
                    <a:bodyPr/>
                    <a:lstStyle/>
                    <a:p>
                      <a:r>
                        <a:rPr lang="en-US" sz="1800" b="1">
                          <a:solidFill>
                            <a:srgbClr val="FFFFFF"/>
                          </a:solidFill>
                          <a:effectLst/>
                        </a:rPr>
                        <a:t>Demographics</a:t>
                      </a:r>
                      <a:endParaRPr lang="en-US" sz="1800">
                        <a:effectLst/>
                      </a:endParaRP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BA3F3F"/>
                    </a:solidFill>
                  </a:tcPr>
                </a:tc>
                <a:tc>
                  <a:txBody>
                    <a:bodyPr/>
                    <a:lstStyle/>
                    <a:p>
                      <a:r>
                        <a:rPr lang="en-US" sz="1800" b="1">
                          <a:solidFill>
                            <a:srgbClr val="FFFFFF"/>
                          </a:solidFill>
                          <a:effectLst/>
                        </a:rPr>
                        <a:t>Mininum Staff to Respond</a:t>
                      </a:r>
                      <a:endParaRPr lang="en-US" sz="1800">
                        <a:effectLst/>
                      </a:endParaRP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BA3F3F"/>
                    </a:solidFill>
                  </a:tcPr>
                </a:tc>
                <a:tc>
                  <a:txBody>
                    <a:bodyPr/>
                    <a:lstStyle/>
                    <a:p>
                      <a:r>
                        <a:rPr lang="en-US" sz="1800" b="1">
                          <a:solidFill>
                            <a:srgbClr val="FFFFFF"/>
                          </a:solidFill>
                          <a:effectLst/>
                        </a:rPr>
                        <a:t>Response Time in Minutes</a:t>
                      </a:r>
                      <a:endParaRPr lang="en-US" sz="1800">
                        <a:effectLst/>
                      </a:endParaRP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BA3F3F"/>
                    </a:solidFill>
                  </a:tcPr>
                </a:tc>
                <a:extLst>
                  <a:ext uri="{0D108BD9-81ED-4DB2-BD59-A6C34878D82A}">
                    <a16:rowId xmlns:a16="http://schemas.microsoft.com/office/drawing/2014/main" val="2100415042"/>
                  </a:ext>
                </a:extLst>
              </a:tr>
              <a:tr h="666273">
                <a:tc>
                  <a:txBody>
                    <a:bodyPr/>
                    <a:lstStyle/>
                    <a:p>
                      <a:r>
                        <a:rPr lang="en-US" sz="1800">
                          <a:effectLst/>
                        </a:rPr>
                        <a:t>Urban area</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a:effectLst/>
                        </a:rPr>
                        <a:t>More than 1,000 people per square mile</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a:effectLst/>
                        </a:rPr>
                        <a:t>15</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a:effectLst/>
                        </a:rPr>
                        <a:t>9</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extLst>
                  <a:ext uri="{0D108BD9-81ED-4DB2-BD59-A6C34878D82A}">
                    <a16:rowId xmlns:a16="http://schemas.microsoft.com/office/drawing/2014/main" val="3924591901"/>
                  </a:ext>
                </a:extLst>
              </a:tr>
              <a:tr h="666273">
                <a:tc>
                  <a:txBody>
                    <a:bodyPr/>
                    <a:lstStyle/>
                    <a:p>
                      <a:r>
                        <a:rPr lang="en-US" sz="1800" b="1" dirty="0">
                          <a:effectLst/>
                          <a:highlight>
                            <a:srgbClr val="FFFF00"/>
                          </a:highlight>
                        </a:rPr>
                        <a:t>Suburban area</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b="1" dirty="0">
                          <a:effectLst/>
                          <a:highlight>
                            <a:srgbClr val="FFFF00"/>
                          </a:highlight>
                        </a:rPr>
                        <a:t>Between 500-1,000 people per square mile</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b="1" dirty="0">
                          <a:effectLst/>
                          <a:highlight>
                            <a:srgbClr val="FFFF00"/>
                          </a:highlight>
                        </a:rPr>
                        <a:t>10</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b="1" dirty="0">
                          <a:effectLst/>
                          <a:highlight>
                            <a:srgbClr val="FFFF00"/>
                          </a:highlight>
                        </a:rPr>
                        <a:t>10</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extLst>
                  <a:ext uri="{0D108BD9-81ED-4DB2-BD59-A6C34878D82A}">
                    <a16:rowId xmlns:a16="http://schemas.microsoft.com/office/drawing/2014/main" val="2305152106"/>
                  </a:ext>
                </a:extLst>
              </a:tr>
              <a:tr h="666273">
                <a:tc>
                  <a:txBody>
                    <a:bodyPr/>
                    <a:lstStyle/>
                    <a:p>
                      <a:r>
                        <a:rPr lang="en-US" sz="1800" b="1">
                          <a:effectLst/>
                          <a:highlight>
                            <a:srgbClr val="FFFF00"/>
                          </a:highlight>
                        </a:rPr>
                        <a:t>Rural area</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b="1">
                          <a:effectLst/>
                          <a:highlight>
                            <a:srgbClr val="FFFF00"/>
                          </a:highlight>
                        </a:rPr>
                        <a:t>Less than 500 people per square mile</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b="1">
                          <a:effectLst/>
                          <a:highlight>
                            <a:srgbClr val="FFFF00"/>
                          </a:highlight>
                        </a:rPr>
                        <a:t>6</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b="1">
                          <a:effectLst/>
                          <a:highlight>
                            <a:srgbClr val="FFFF00"/>
                          </a:highlight>
                        </a:rPr>
                        <a:t>14</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extLst>
                  <a:ext uri="{0D108BD9-81ED-4DB2-BD59-A6C34878D82A}">
                    <a16:rowId xmlns:a16="http://schemas.microsoft.com/office/drawing/2014/main" val="3400351894"/>
                  </a:ext>
                </a:extLst>
              </a:tr>
              <a:tr h="666273">
                <a:tc>
                  <a:txBody>
                    <a:bodyPr/>
                    <a:lstStyle/>
                    <a:p>
                      <a:r>
                        <a:rPr lang="en-US" sz="1800">
                          <a:effectLst/>
                        </a:rPr>
                        <a:t>Remote area</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a:effectLst/>
                        </a:rPr>
                        <a:t>Travel distance of 8 miles or more</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a:effectLst/>
                        </a:rPr>
                        <a:t>4</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a:effectLst/>
                        </a:rPr>
                        <a:t>Depends on travel distance</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extLst>
                  <a:ext uri="{0D108BD9-81ED-4DB2-BD59-A6C34878D82A}">
                    <a16:rowId xmlns:a16="http://schemas.microsoft.com/office/drawing/2014/main" val="1352157531"/>
                  </a:ext>
                </a:extLst>
              </a:tr>
              <a:tr h="666273">
                <a:tc>
                  <a:txBody>
                    <a:bodyPr/>
                    <a:lstStyle/>
                    <a:p>
                      <a:r>
                        <a:rPr lang="en-US" sz="1800">
                          <a:effectLst/>
                        </a:rPr>
                        <a:t>Special Risks</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a:effectLst/>
                        </a:rPr>
                        <a:t>Determined by the AHJ</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a:effectLst/>
                        </a:rPr>
                        <a:t>Determined by AHJ based on risk</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tc>
                  <a:txBody>
                    <a:bodyPr/>
                    <a:lstStyle/>
                    <a:p>
                      <a:r>
                        <a:rPr lang="en-US" sz="1800" dirty="0">
                          <a:effectLst/>
                        </a:rPr>
                        <a:t>Determined by the AHJ</a:t>
                      </a:r>
                    </a:p>
                  </a:txBody>
                  <a:tcPr marL="37745" marR="37745" marT="37745" marB="37745" anchor="ctr">
                    <a:lnL w="12700" cap="flat" cmpd="sng" algn="ctr">
                      <a:solidFill>
                        <a:srgbClr val="99ACC2"/>
                      </a:solidFill>
                      <a:prstDash val="solid"/>
                      <a:round/>
                      <a:headEnd type="none" w="med" len="med"/>
                      <a:tailEnd type="none" w="med" len="med"/>
                    </a:lnL>
                    <a:lnR w="12700" cap="flat" cmpd="sng" algn="ctr">
                      <a:solidFill>
                        <a:srgbClr val="99ACC2"/>
                      </a:solidFill>
                      <a:prstDash val="solid"/>
                      <a:round/>
                      <a:headEnd type="none" w="med" len="med"/>
                      <a:tailEnd type="none" w="med" len="med"/>
                    </a:lnR>
                    <a:lnT w="12700" cap="flat" cmpd="sng" algn="ctr">
                      <a:solidFill>
                        <a:srgbClr val="99ACC2"/>
                      </a:solidFill>
                      <a:prstDash val="solid"/>
                      <a:round/>
                      <a:headEnd type="none" w="med" len="med"/>
                      <a:tailEnd type="none" w="med" len="med"/>
                    </a:lnT>
                    <a:lnB w="12700" cap="flat" cmpd="sng" algn="ctr">
                      <a:solidFill>
                        <a:srgbClr val="99ACC2"/>
                      </a:solidFill>
                      <a:prstDash val="solid"/>
                      <a:round/>
                      <a:headEnd type="none" w="med" len="med"/>
                      <a:tailEnd type="none" w="med" len="med"/>
                    </a:lnB>
                    <a:solidFill>
                      <a:srgbClr val="FFFFFF"/>
                    </a:solidFill>
                  </a:tcPr>
                </a:tc>
                <a:extLst>
                  <a:ext uri="{0D108BD9-81ED-4DB2-BD59-A6C34878D82A}">
                    <a16:rowId xmlns:a16="http://schemas.microsoft.com/office/drawing/2014/main" val="729220322"/>
                  </a:ext>
                </a:extLst>
              </a:tr>
            </a:tbl>
          </a:graphicData>
        </a:graphic>
      </p:graphicFrame>
    </p:spTree>
    <p:extLst>
      <p:ext uri="{BB962C8B-B14F-4D97-AF65-F5344CB8AC3E}">
        <p14:creationId xmlns:p14="http://schemas.microsoft.com/office/powerpoint/2010/main" val="169685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7C15-47BC-48F5-AFA3-97EBC9642469}"/>
              </a:ext>
            </a:extLst>
          </p:cNvPr>
          <p:cNvSpPr>
            <a:spLocks noGrp="1"/>
          </p:cNvSpPr>
          <p:nvPr>
            <p:ph type="ctrTitle"/>
          </p:nvPr>
        </p:nvSpPr>
        <p:spPr>
          <a:xfrm>
            <a:off x="1524000" y="346229"/>
            <a:ext cx="9144000" cy="1253971"/>
          </a:xfrm>
        </p:spPr>
        <p:txBody>
          <a:bodyPr anchor="b"/>
          <a:lstStyle/>
          <a:p>
            <a:pPr marL="0" marR="0" lvl="0" indent="0" defTabSz="914400" rtl="0" eaLnBrk="1" fontAlgn="auto" latinLnBrk="0" hangingPunct="1">
              <a:lnSpc>
                <a:spcPct val="90000"/>
              </a:lnSpc>
              <a:spcBef>
                <a:spcPts val="1200"/>
              </a:spcBef>
              <a:spcAft>
                <a:spcPts val="0"/>
              </a:spcAft>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BALLOT ISSUE EXPLANATORY STATEMENT</a:t>
            </a:r>
            <a:br>
              <a:rPr kumimoji="0" lang="en-US" sz="1100" b="0" i="0" u="none" strike="noStrike" kern="1200" cap="none" spc="0" normalizeH="0" baseline="0" noProof="0" dirty="0">
                <a:ln>
                  <a:noFill/>
                </a:ln>
                <a:solidFill>
                  <a:prstClr val="black"/>
                </a:solidFill>
                <a:effectLst/>
                <a:uLnTx/>
                <a:uFillTx/>
                <a:latin typeface="Palatino"/>
                <a:ea typeface="Times New Roman" panose="02020603050405020304" pitchFamily="18"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31824D02-FC28-4972-B676-5D3B5F9F54DC}"/>
              </a:ext>
            </a:extLst>
          </p:cNvPr>
          <p:cNvSpPr>
            <a:spLocks noGrp="1"/>
          </p:cNvSpPr>
          <p:nvPr>
            <p:ph type="subTitle" idx="1"/>
          </p:nvPr>
        </p:nvSpPr>
        <p:spPr>
          <a:xfrm>
            <a:off x="1524000" y="1296139"/>
            <a:ext cx="9144000" cy="5024761"/>
          </a:xfrm>
        </p:spPr>
        <p:txBody>
          <a:bodyPr>
            <a:normAutofit/>
          </a:bodyPr>
          <a:lstStyle/>
          <a:p>
            <a:pPr marL="0" marR="0" algn="just">
              <a:spcBef>
                <a:spcPts val="120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Your elected Board of Commissioners of San Juan County Fire Protection District No. 4, aka Lopez Island Fire &amp; EMS have determined that the stable funding of EMS services on the island require more stable and consistent funding. If approved by the voters, this measure will authorize a ten-year emergency medical services (EMS) property tax levy at a rate not to exceed $0.50 per thousand dollars of assessed valuation. </a:t>
            </a:r>
            <a:endParaRPr lang="en-US" sz="2000" dirty="0">
              <a:effectLst/>
              <a:latin typeface="Palatino"/>
              <a:ea typeface="Times New Roman" panose="02020603050405020304" pitchFamily="18" charset="0"/>
              <a:cs typeface="Times New Roman" panose="02020603050405020304" pitchFamily="18" charset="0"/>
            </a:endParaRPr>
          </a:p>
          <a:p>
            <a:pPr marL="0" marR="0" algn="just">
              <a:spcBef>
                <a:spcPts val="120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Approval of the levy will allow the District to improve the level of emergency medical services provided to the citizens of the District. The District will use the revenue from this levy exclusively for emergency medical services.</a:t>
            </a:r>
            <a:endParaRPr lang="en-US" sz="2000" dirty="0">
              <a:effectLst/>
              <a:latin typeface="Palatino"/>
              <a:ea typeface="Times New Roman" panose="02020603050405020304" pitchFamily="18" charset="0"/>
              <a:cs typeface="Times New Roman" panose="02020603050405020304" pitchFamily="18" charset="0"/>
            </a:endParaRPr>
          </a:p>
          <a:p>
            <a:pPr marL="0" marR="0" algn="just">
              <a:spcBef>
                <a:spcPts val="120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If approved, the EMS tax on a $500,000 assessed valuation residence would not exceed $250.00 each year or approximately $20.83 per month for the emergency medical services. </a:t>
            </a:r>
            <a:endParaRPr lang="en-US" sz="2000" dirty="0">
              <a:effectLst/>
              <a:latin typeface="Palatino"/>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1293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725F-E698-4F0A-82C8-D67CF13A692D}"/>
              </a:ext>
            </a:extLst>
          </p:cNvPr>
          <p:cNvSpPr>
            <a:spLocks noGrp="1"/>
          </p:cNvSpPr>
          <p:nvPr>
            <p:ph type="ctrTitle"/>
          </p:nvPr>
        </p:nvSpPr>
        <p:spPr>
          <a:xfrm>
            <a:off x="1524000" y="371474"/>
            <a:ext cx="9144000" cy="1009651"/>
          </a:xfrm>
        </p:spPr>
        <p:txBody>
          <a:bodyPr/>
          <a:lstStyle/>
          <a:p>
            <a:r>
              <a:rPr lang="en-US" dirty="0"/>
              <a:t>Proposed New EMS Levy</a:t>
            </a:r>
          </a:p>
        </p:txBody>
      </p:sp>
      <p:sp>
        <p:nvSpPr>
          <p:cNvPr id="3" name="Subtitle 2">
            <a:extLst>
              <a:ext uri="{FF2B5EF4-FFF2-40B4-BE49-F238E27FC236}">
                <a16:creationId xmlns:a16="http://schemas.microsoft.com/office/drawing/2014/main" id="{63344915-839B-49B6-8219-DB443845EA9D}"/>
              </a:ext>
            </a:extLst>
          </p:cNvPr>
          <p:cNvSpPr>
            <a:spLocks noGrp="1"/>
          </p:cNvSpPr>
          <p:nvPr>
            <p:ph type="subTitle" idx="1"/>
          </p:nvPr>
        </p:nvSpPr>
        <p:spPr>
          <a:xfrm>
            <a:off x="1524000" y="1657350"/>
            <a:ext cx="9144000" cy="4829176"/>
          </a:xfrm>
        </p:spPr>
        <p:txBody>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Lopez Island Fire and EMS District is placing a proposition on the August 3, 2021, Primary Election ballot asking Lopez Island voters to approve a ballot measure to create a </a:t>
            </a:r>
            <a:r>
              <a:rPr lang="en-US" b="1" dirty="0">
                <a:effectLst/>
                <a:latin typeface="Calibri" panose="020F0502020204030204" pitchFamily="34" charset="0"/>
                <a:ea typeface="Calibri" panose="020F0502020204030204" pitchFamily="34" charset="0"/>
                <a:cs typeface="Times New Roman" panose="02020603050405020304" pitchFamily="18" charset="0"/>
              </a:rPr>
              <a:t>NEW</a:t>
            </a:r>
            <a:r>
              <a:rPr lang="en-US" dirty="0">
                <a:effectLst/>
                <a:latin typeface="Calibri" panose="020F0502020204030204" pitchFamily="34" charset="0"/>
                <a:ea typeface="Calibri" panose="020F0502020204030204" pitchFamily="34" charset="0"/>
                <a:cs typeface="Times New Roman" panose="02020603050405020304" pitchFamily="18" charset="0"/>
              </a:rPr>
              <a:t> funding source for EMS services on Lopez Island.  This measure, if approved by the voters, would establish an EMS levy for ten years beginning with a tax levy rate not to exceed $.50 per $1,000.00 of the property’s assessed value.</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Currently, Lopez Fire and EMS operating, and capital expenditures are funded by several types of revenues, including a regular property tax, various grants, patient transport reimbursements and rental income.  </a:t>
            </a:r>
          </a:p>
          <a:p>
            <a:endParaRPr lang="en-US" dirty="0"/>
          </a:p>
        </p:txBody>
      </p:sp>
    </p:spTree>
    <p:extLst>
      <p:ext uri="{BB962C8B-B14F-4D97-AF65-F5344CB8AC3E}">
        <p14:creationId xmlns:p14="http://schemas.microsoft.com/office/powerpoint/2010/main" val="414674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CC32-95A8-49AF-B1FF-110D4A7BAFAF}"/>
              </a:ext>
            </a:extLst>
          </p:cNvPr>
          <p:cNvSpPr>
            <a:spLocks noGrp="1"/>
          </p:cNvSpPr>
          <p:nvPr>
            <p:ph type="ctrTitle"/>
          </p:nvPr>
        </p:nvSpPr>
        <p:spPr>
          <a:xfrm>
            <a:off x="1524000" y="331788"/>
            <a:ext cx="9144000" cy="1020762"/>
          </a:xfrm>
        </p:spPr>
        <p:txBody>
          <a:bodyPr/>
          <a:lstStyle/>
          <a:p>
            <a:r>
              <a:rPr lang="en-US" dirty="0"/>
              <a:t>Why an EMS Levy?</a:t>
            </a:r>
          </a:p>
        </p:txBody>
      </p:sp>
      <p:sp>
        <p:nvSpPr>
          <p:cNvPr id="3" name="Subtitle 2">
            <a:extLst>
              <a:ext uri="{FF2B5EF4-FFF2-40B4-BE49-F238E27FC236}">
                <a16:creationId xmlns:a16="http://schemas.microsoft.com/office/drawing/2014/main" id="{5A2ADAB7-5199-49DC-85E7-BB2B04E1FB7E}"/>
              </a:ext>
            </a:extLst>
          </p:cNvPr>
          <p:cNvSpPr>
            <a:spLocks noGrp="1"/>
          </p:cNvSpPr>
          <p:nvPr>
            <p:ph type="subTitle" idx="1"/>
          </p:nvPr>
        </p:nvSpPr>
        <p:spPr>
          <a:xfrm>
            <a:off x="1524000" y="1581150"/>
            <a:ext cx="9144000" cy="4945062"/>
          </a:xfrm>
        </p:spPr>
        <p:txBody>
          <a:bodyPr>
            <a:normAutofit fontScale="92500"/>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Costs associated with EMS response and equipment replacement have been consistently increasing at a rate greater than </a:t>
            </a:r>
            <a:r>
              <a:rPr lang="en-US" dirty="0">
                <a:latin typeface="Calibri" panose="020F0502020204030204" pitchFamily="34" charset="0"/>
                <a:ea typeface="Calibri" panose="020F0502020204030204" pitchFamily="34" charset="0"/>
                <a:cs typeface="Times New Roman" panose="02020603050405020304" pitchFamily="18" charset="0"/>
              </a:rPr>
              <a:t>revenue streams. Lopez Fire has historically funded all services through a regular levy or “Fire Levy”. This model has, in recent years, fallen behind the revenue needed to provide for both EMS and Fire. Should an adequate and stable funding source not be found the district will need to begin making tough choices on the level of service provided. With an aging fleet, needed facility repairs, required equipment purchases and increasing EMS costs the needs of the fire district far exceed what is currently available.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In a move by the</a:t>
            </a:r>
            <a:r>
              <a:rPr lang="en-US" sz="2400" dirty="0">
                <a:effectLst/>
                <a:latin typeface="Calibri" panose="020F0502020204030204" pitchFamily="34" charset="0"/>
                <a:ea typeface="Calibri" panose="020F0502020204030204" pitchFamily="34" charset="0"/>
                <a:cs typeface="Times New Roman" panose="02020603050405020304" pitchFamily="18" charset="0"/>
              </a:rPr>
              <a:t> Washington State legislature, after the passing of initiative 747 in 2001, local taxing districts budget increases are limited to 1% each year. </a:t>
            </a:r>
            <a:r>
              <a:rPr lang="en-US" dirty="0">
                <a:latin typeface="Calibri" panose="020F0502020204030204" pitchFamily="34" charset="0"/>
                <a:ea typeface="Calibri" panose="020F0502020204030204" pitchFamily="34" charset="0"/>
                <a:cs typeface="Times New Roman" panose="02020603050405020304" pitchFamily="18" charset="0"/>
              </a:rPr>
              <a:t>With </a:t>
            </a:r>
            <a:r>
              <a:rPr lang="en-US" sz="2400" dirty="0">
                <a:effectLst/>
                <a:latin typeface="Calibri" panose="020F0502020204030204" pitchFamily="34" charset="0"/>
                <a:ea typeface="Calibri" panose="020F0502020204030204" pitchFamily="34" charset="0"/>
                <a:cs typeface="Times New Roman" panose="02020603050405020304" pitchFamily="18" charset="0"/>
              </a:rPr>
              <a:t>an average increase of 2.23% in the greater Seattle consumer price index over the past 10 years, your department has been delaying much needed </a:t>
            </a:r>
            <a:r>
              <a:rPr lang="en-US" dirty="0">
                <a:latin typeface="Calibri" panose="020F0502020204030204" pitchFamily="34" charset="0"/>
                <a:ea typeface="Calibri" panose="020F0502020204030204" pitchFamily="34" charset="0"/>
                <a:cs typeface="Times New Roman" panose="02020603050405020304" pitchFamily="18" charset="0"/>
              </a:rPr>
              <a:t>capital</a:t>
            </a:r>
            <a:r>
              <a:rPr lang="en-US" sz="2400" dirty="0">
                <a:effectLst/>
                <a:latin typeface="Calibri" panose="020F0502020204030204" pitchFamily="34" charset="0"/>
                <a:ea typeface="Calibri" panose="020F0502020204030204" pitchFamily="34" charset="0"/>
                <a:cs typeface="Times New Roman" panose="02020603050405020304" pitchFamily="18" charset="0"/>
              </a:rPr>
              <a:t> improvements and falling behind in operational necessities.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8038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ECDF-9799-4418-9120-3FAA4DFCA632}"/>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F246800-3238-48AF-B46F-C5192A7519F9}"/>
              </a:ext>
            </a:extLst>
          </p:cNvPr>
          <p:cNvSpPr>
            <a:spLocks noGrp="1"/>
          </p:cNvSpPr>
          <p:nvPr>
            <p:ph idx="1"/>
          </p:nvPr>
        </p:nvSpPr>
        <p:spPr>
          <a:xfrm>
            <a:off x="838200" y="1082180"/>
            <a:ext cx="10515600" cy="5094783"/>
          </a:xfrm>
        </p:spPr>
        <p:txBody>
          <a:bodyPr>
            <a:normAutofit lnSpcReduction="10000"/>
          </a:bodyPr>
          <a:lstStyle/>
          <a:p>
            <a:r>
              <a:rPr lang="en-US" dirty="0"/>
              <a:t>The EMS levy will provide the District with a stable, dedicated funding source for up-to 10 years that will provide the ability to retain Paramedics and volunteer emergency medical technicians; provide proper training; obtain, operate, and maintain EMS vehicles and facilities; obtain consumable medical supplies and appliances to equip vehicles, personnel, and facilities; and maintain an appropriate level of emergency medical services to the Lopez Island community and visitors.  An EMS levy will keep 24/7 Paramedic coverage on Lopez island viable.</a:t>
            </a:r>
          </a:p>
          <a:p>
            <a:endParaRPr lang="en-US" dirty="0"/>
          </a:p>
          <a:p>
            <a:r>
              <a:rPr lang="en-US" dirty="0"/>
              <a:t>A dedicated EMS funding source would allow the District to focus spending existing property tax revenues on needed Fire personnel, equipment, training, maintenance, vehicles and facilities. </a:t>
            </a:r>
          </a:p>
          <a:p>
            <a:endParaRPr lang="en-US" dirty="0"/>
          </a:p>
        </p:txBody>
      </p:sp>
    </p:spTree>
    <p:extLst>
      <p:ext uri="{BB962C8B-B14F-4D97-AF65-F5344CB8AC3E}">
        <p14:creationId xmlns:p14="http://schemas.microsoft.com/office/powerpoint/2010/main" val="749388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4612754-6C2F-4C09-90F4-B06CDA06D423}"/>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Why are costs increasing?</a:t>
            </a:r>
          </a:p>
        </p:txBody>
      </p:sp>
      <p:sp>
        <p:nvSpPr>
          <p:cNvPr id="3" name="Content Placeholder 2">
            <a:extLst>
              <a:ext uri="{FF2B5EF4-FFF2-40B4-BE49-F238E27FC236}">
                <a16:creationId xmlns:a16="http://schemas.microsoft.com/office/drawing/2014/main" id="{DCC6E54A-C7D1-4047-A3D3-7C7217C8FCE1}"/>
              </a:ext>
            </a:extLst>
          </p:cNvPr>
          <p:cNvSpPr>
            <a:spLocks noGrp="1"/>
          </p:cNvSpPr>
          <p:nvPr>
            <p:ph idx="1"/>
          </p:nvPr>
        </p:nvSpPr>
        <p:spPr>
          <a:xfrm>
            <a:off x="1367624" y="2490436"/>
            <a:ext cx="9708995" cy="3567173"/>
          </a:xfrm>
        </p:spPr>
        <p:txBody>
          <a:bodyPr anchor="ctr">
            <a:normAutofit/>
          </a:bodyPr>
          <a:lstStyle/>
          <a:p>
            <a:pPr marL="0" indent="0">
              <a:buNone/>
            </a:pPr>
            <a:r>
              <a:rPr lang="en-US" sz="2400" dirty="0"/>
              <a:t>Besides the normal inflationary impact, Lopez Fire &amp; EMS call volumes have steadily increased over the years from 365 (of which 300 were EMS) in 2009 to 504 (of which 416 were EMS) in 2020.  In addition, EMS calls requiring air or boat patient transports, which takes more time and are more involved, have increased from 8% of EMS Calls to 35% of EMS calls over the past few years.</a:t>
            </a:r>
          </a:p>
          <a:p>
            <a:pPr marL="0" indent="0">
              <a:buNone/>
            </a:pPr>
            <a:r>
              <a:rPr lang="en-US" sz="2400" dirty="0"/>
              <a:t>At the same time, unanticipated costs from aging facilities and vehicles have taken priority over new apparatus and equipment. </a:t>
            </a:r>
          </a:p>
          <a:p>
            <a:pPr marL="0" indent="0">
              <a:buNone/>
            </a:pPr>
            <a:endParaRPr lang="en-US" sz="2400" dirty="0"/>
          </a:p>
        </p:txBody>
      </p:sp>
    </p:spTree>
    <p:extLst>
      <p:ext uri="{BB962C8B-B14F-4D97-AF65-F5344CB8AC3E}">
        <p14:creationId xmlns:p14="http://schemas.microsoft.com/office/powerpoint/2010/main" val="360723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374A-D113-4685-8BA2-FC986893FC46}"/>
              </a:ext>
            </a:extLst>
          </p:cNvPr>
          <p:cNvSpPr>
            <a:spLocks noGrp="1"/>
          </p:cNvSpPr>
          <p:nvPr>
            <p:ph type="title"/>
          </p:nvPr>
        </p:nvSpPr>
        <p:spPr/>
        <p:txBody>
          <a:bodyPr>
            <a:normAutofit/>
          </a:bodyPr>
          <a:lstStyle/>
          <a:p>
            <a:pPr algn="ctr"/>
            <a:r>
              <a:rPr lang="en-US" sz="3600" dirty="0"/>
              <a:t>What has the Fire district done to delay a tax increase?</a:t>
            </a:r>
          </a:p>
        </p:txBody>
      </p:sp>
      <p:sp>
        <p:nvSpPr>
          <p:cNvPr id="3" name="Content Placeholder 2">
            <a:extLst>
              <a:ext uri="{FF2B5EF4-FFF2-40B4-BE49-F238E27FC236}">
                <a16:creationId xmlns:a16="http://schemas.microsoft.com/office/drawing/2014/main" id="{3333D859-51A4-436B-BB68-2BC25BA55771}"/>
              </a:ext>
            </a:extLst>
          </p:cNvPr>
          <p:cNvSpPr>
            <a:spLocks noGrp="1"/>
          </p:cNvSpPr>
          <p:nvPr>
            <p:ph idx="1"/>
          </p:nvPr>
        </p:nvSpPr>
        <p:spPr/>
        <p:txBody>
          <a:bodyPr>
            <a:normAutofit fontScale="92500" lnSpcReduction="10000"/>
          </a:bodyPr>
          <a:lstStyle/>
          <a:p>
            <a:r>
              <a:rPr lang="en-US" dirty="0"/>
              <a:t>Grants: a great source for equipment but not reliable and very specific in funding requirements.</a:t>
            </a:r>
          </a:p>
          <a:p>
            <a:r>
              <a:rPr lang="en-US" dirty="0"/>
              <a:t>Billing: Lopez Fire bills for EMS transport service but this user fee is limited and does not cover the full cost of service</a:t>
            </a:r>
          </a:p>
          <a:p>
            <a:r>
              <a:rPr lang="en-US" dirty="0"/>
              <a:t>Purchasing used apparatus: This is a viable method to get by for a while, but it has its limitations. Homeowners insurance is calculated on the age of fire apparatus, among other things. An aged fleet does a disservice to taxpayers and costs more in maintenance costs year after year. </a:t>
            </a:r>
          </a:p>
          <a:p>
            <a:r>
              <a:rPr lang="en-US" dirty="0"/>
              <a:t>Refurbished older units: As stated above an aging fleet can have a negative impact on insurance costs to homeowners. A rebuilt fire pump is limited in its benefits when mounted on an older chassis. This method buys only a few years of the unit life.   </a:t>
            </a:r>
          </a:p>
        </p:txBody>
      </p:sp>
    </p:spTree>
    <p:extLst>
      <p:ext uri="{BB962C8B-B14F-4D97-AF65-F5344CB8AC3E}">
        <p14:creationId xmlns:p14="http://schemas.microsoft.com/office/powerpoint/2010/main" val="104527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ar, truck, red, outdoor&#10;&#10;Description automatically generated">
            <a:extLst>
              <a:ext uri="{FF2B5EF4-FFF2-40B4-BE49-F238E27FC236}">
                <a16:creationId xmlns:a16="http://schemas.microsoft.com/office/drawing/2014/main" id="{3F176F2D-B3AD-4EFF-96B6-72F5B16F8539}"/>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830510"/>
            <a:ext cx="12192000" cy="7688510"/>
          </a:xfrm>
          <a:prstGeom prst="rect">
            <a:avLst/>
          </a:prstGeom>
        </p:spPr>
      </p:pic>
      <p:sp>
        <p:nvSpPr>
          <p:cNvPr id="2" name="Title 1">
            <a:extLst>
              <a:ext uri="{FF2B5EF4-FFF2-40B4-BE49-F238E27FC236}">
                <a16:creationId xmlns:a16="http://schemas.microsoft.com/office/drawing/2014/main" id="{B03AF83E-5F79-4FFE-9A5D-5ABAC1CDEB05}"/>
              </a:ext>
            </a:extLst>
          </p:cNvPr>
          <p:cNvSpPr>
            <a:spLocks noGrp="1"/>
          </p:cNvSpPr>
          <p:nvPr>
            <p:ph type="title"/>
          </p:nvPr>
        </p:nvSpPr>
        <p:spPr>
          <a:xfrm>
            <a:off x="689237" y="-699796"/>
            <a:ext cx="10515600" cy="1558212"/>
          </a:xfrm>
        </p:spPr>
        <p:txBody>
          <a:bodyPr>
            <a:normAutofit/>
          </a:bodyPr>
          <a:lstStyle/>
          <a:p>
            <a:r>
              <a:rPr lang="en-US" b="1" dirty="0"/>
              <a:t>The Fleet</a:t>
            </a:r>
          </a:p>
        </p:txBody>
      </p:sp>
      <p:graphicFrame>
        <p:nvGraphicFramePr>
          <p:cNvPr id="5" name="Text Placeholder 2">
            <a:extLst>
              <a:ext uri="{FF2B5EF4-FFF2-40B4-BE49-F238E27FC236}">
                <a16:creationId xmlns:a16="http://schemas.microsoft.com/office/drawing/2014/main" id="{7305A465-70BC-4FEB-8D54-4A32CAE4B605}"/>
              </a:ext>
            </a:extLst>
          </p:cNvPr>
          <p:cNvGraphicFramePr/>
          <p:nvPr>
            <p:extLst>
              <p:ext uri="{D42A27DB-BD31-4B8C-83A1-F6EECF244321}">
                <p14:modId xmlns:p14="http://schemas.microsoft.com/office/powerpoint/2010/main" val="2638313813"/>
              </p:ext>
            </p:extLst>
          </p:nvPr>
        </p:nvGraphicFramePr>
        <p:xfrm>
          <a:off x="831850" y="1459683"/>
          <a:ext cx="10515600" cy="5268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864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9944856B-4EAD-4991-92E5-4ABCA1CAB523}"/>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sz="3700" kern="1200">
                <a:solidFill>
                  <a:schemeClr val="tx1"/>
                </a:solidFill>
                <a:latin typeface="+mj-lt"/>
                <a:ea typeface="+mj-ea"/>
                <a:cs typeface="+mj-cs"/>
              </a:rPr>
              <a:t>Apparatus take funding and time. </a:t>
            </a:r>
          </a:p>
        </p:txBody>
      </p:sp>
      <p:sp>
        <p:nvSpPr>
          <p:cNvPr id="8" name="Content Placeholder 7">
            <a:extLst>
              <a:ext uri="{FF2B5EF4-FFF2-40B4-BE49-F238E27FC236}">
                <a16:creationId xmlns:a16="http://schemas.microsoft.com/office/drawing/2014/main" id="{72DF43ED-C930-443D-8210-34FDE368C700}"/>
              </a:ext>
            </a:extLst>
          </p:cNvPr>
          <p:cNvSpPr>
            <a:spLocks noGrp="1"/>
          </p:cNvSpPr>
          <p:nvPr>
            <p:ph sz="half" idx="2"/>
          </p:nvPr>
        </p:nvSpPr>
        <p:spPr>
          <a:xfrm>
            <a:off x="862366" y="2194102"/>
            <a:ext cx="3427001" cy="3908586"/>
          </a:xfrm>
        </p:spPr>
        <p:txBody>
          <a:bodyPr vert="horz" lIns="91440" tIns="45720" rIns="91440" bIns="45720" rtlCol="0">
            <a:normAutofit/>
          </a:bodyPr>
          <a:lstStyle/>
          <a:p>
            <a:r>
              <a:rPr lang="en-US" sz="1700" dirty="0"/>
              <a:t>A new engine will take over a year from the time plans are submitted. The process will take over 15 months start to finish. </a:t>
            </a:r>
          </a:p>
          <a:p>
            <a:r>
              <a:rPr lang="en-US" sz="1700" dirty="0"/>
              <a:t>An ambulance can take over 6 months to build with a total project time of 9 months.</a:t>
            </a:r>
          </a:p>
          <a:p>
            <a:r>
              <a:rPr lang="en-US" sz="1700" dirty="0"/>
              <a:t>Most Fire apparatus take months between design, order, delivery and local outfitting. This includes smaller units such as medic cars and brush trucks. </a:t>
            </a:r>
          </a:p>
          <a:p>
            <a:pPr lvl="1"/>
            <a:r>
              <a:rPr lang="en-US" sz="1300" dirty="0"/>
              <a:t>Costs are estimated/varies by design</a:t>
            </a:r>
          </a:p>
        </p:txBody>
      </p:sp>
      <p:graphicFrame>
        <p:nvGraphicFramePr>
          <p:cNvPr id="9" name="Content Placeholder 8">
            <a:extLst>
              <a:ext uri="{FF2B5EF4-FFF2-40B4-BE49-F238E27FC236}">
                <a16:creationId xmlns:a16="http://schemas.microsoft.com/office/drawing/2014/main" id="{2157F045-6A4E-445F-9609-E6487DC21248}"/>
              </a:ext>
            </a:extLst>
          </p:cNvPr>
          <p:cNvGraphicFramePr>
            <a:graphicFrameLocks noGrp="1"/>
          </p:cNvGraphicFramePr>
          <p:nvPr>
            <p:ph sz="half" idx="1"/>
            <p:extLst>
              <p:ext uri="{D42A27DB-BD31-4B8C-83A1-F6EECF244321}">
                <p14:modId xmlns:p14="http://schemas.microsoft.com/office/powerpoint/2010/main" val="217301377"/>
              </p:ext>
            </p:extLst>
          </p:nvPr>
        </p:nvGraphicFramePr>
        <p:xfrm>
          <a:off x="5445457" y="1541144"/>
          <a:ext cx="6155142" cy="3799457"/>
        </p:xfrm>
        <a:graphic>
          <a:graphicData uri="http://schemas.openxmlformats.org/drawingml/2006/table">
            <a:tbl>
              <a:tblPr/>
              <a:tblGrid>
                <a:gridCol w="4322488">
                  <a:extLst>
                    <a:ext uri="{9D8B030D-6E8A-4147-A177-3AD203B41FA5}">
                      <a16:colId xmlns:a16="http://schemas.microsoft.com/office/drawing/2014/main" val="2642490777"/>
                    </a:ext>
                  </a:extLst>
                </a:gridCol>
                <a:gridCol w="1832654">
                  <a:extLst>
                    <a:ext uri="{9D8B030D-6E8A-4147-A177-3AD203B41FA5}">
                      <a16:colId xmlns:a16="http://schemas.microsoft.com/office/drawing/2014/main" val="1125967313"/>
                    </a:ext>
                  </a:extLst>
                </a:gridCol>
              </a:tblGrid>
              <a:tr h="569783">
                <a:tc>
                  <a:txBody>
                    <a:bodyPr/>
                    <a:lstStyle/>
                    <a:p>
                      <a:pPr algn="l" fontAlgn="b"/>
                      <a:r>
                        <a:rPr lang="en-US" sz="3200" b="1" i="0" u="none" strike="noStrike">
                          <a:solidFill>
                            <a:srgbClr val="000000"/>
                          </a:solidFill>
                          <a:effectLst/>
                          <a:latin typeface="Calibri" panose="020F0502020204030204" pitchFamily="34" charset="0"/>
                        </a:rPr>
                        <a:t>Apparartus</a:t>
                      </a:r>
                    </a:p>
                  </a:txBody>
                  <a:tcPr marL="16938" marR="16938" marT="16938" marB="0" anchor="b">
                    <a:lnL>
                      <a:noFill/>
                    </a:lnL>
                    <a:lnR>
                      <a:noFill/>
                    </a:lnR>
                    <a:lnT>
                      <a:noFill/>
                    </a:lnT>
                    <a:lnB>
                      <a:noFill/>
                    </a:lnB>
                  </a:tcPr>
                </a:tc>
                <a:tc>
                  <a:txBody>
                    <a:bodyPr/>
                    <a:lstStyle/>
                    <a:p>
                      <a:pPr algn="l" fontAlgn="b"/>
                      <a:endParaRPr lang="en-US" sz="2500" b="0" i="0" u="none" strike="noStrike">
                        <a:solidFill>
                          <a:srgbClr val="000000"/>
                        </a:solidFill>
                        <a:effectLst/>
                        <a:latin typeface="Calibri" panose="020F0502020204030204" pitchFamily="34" charset="0"/>
                      </a:endParaRPr>
                    </a:p>
                  </a:txBody>
                  <a:tcPr marL="16938" marR="16938" marT="16938" marB="0" anchor="b">
                    <a:lnL>
                      <a:noFill/>
                    </a:lnL>
                    <a:lnR>
                      <a:noFill/>
                    </a:lnR>
                    <a:lnT>
                      <a:noFill/>
                    </a:lnT>
                    <a:lnB>
                      <a:noFill/>
                    </a:lnB>
                  </a:tcPr>
                </a:tc>
                <a:extLst>
                  <a:ext uri="{0D108BD9-81ED-4DB2-BD59-A6C34878D82A}">
                    <a16:rowId xmlns:a16="http://schemas.microsoft.com/office/drawing/2014/main" val="1071466112"/>
                  </a:ext>
                </a:extLst>
              </a:tr>
              <a:tr h="461382">
                <a:tc>
                  <a:txBody>
                    <a:bodyPr/>
                    <a:lstStyle/>
                    <a:p>
                      <a:pPr algn="l" fontAlgn="b"/>
                      <a:r>
                        <a:rPr lang="en-US" sz="2500" b="0" i="0" u="none" strike="noStrike">
                          <a:solidFill>
                            <a:srgbClr val="000000"/>
                          </a:solidFill>
                          <a:effectLst/>
                          <a:latin typeface="Calibri" panose="020F0502020204030204" pitchFamily="34" charset="0"/>
                        </a:rPr>
                        <a:t>Engine replacement</a:t>
                      </a:r>
                    </a:p>
                  </a:txBody>
                  <a:tcPr marL="16938" marR="16938" marT="16938" marB="0" anchor="b">
                    <a:lnL>
                      <a:noFill/>
                    </a:lnL>
                    <a:lnR>
                      <a:noFill/>
                    </a:lnR>
                    <a:lnT>
                      <a:noFill/>
                    </a:lnT>
                    <a:lnB>
                      <a:noFill/>
                    </a:lnB>
                  </a:tcPr>
                </a:tc>
                <a:tc>
                  <a:txBody>
                    <a:bodyPr/>
                    <a:lstStyle/>
                    <a:p>
                      <a:pPr algn="r" fontAlgn="b"/>
                      <a:r>
                        <a:rPr lang="en-US" sz="2500" b="0" i="0" u="none" strike="noStrike" dirty="0">
                          <a:solidFill>
                            <a:srgbClr val="000000"/>
                          </a:solidFill>
                          <a:effectLst/>
                          <a:latin typeface="Calibri" panose="020F0502020204030204" pitchFamily="34" charset="0"/>
                        </a:rPr>
                        <a:t>$450-600K</a:t>
                      </a:r>
                    </a:p>
                  </a:txBody>
                  <a:tcPr marL="16938" marR="16938" marT="16938" marB="0" anchor="b">
                    <a:lnL>
                      <a:noFill/>
                    </a:lnL>
                    <a:lnR>
                      <a:noFill/>
                    </a:lnR>
                    <a:lnT>
                      <a:noFill/>
                    </a:lnT>
                    <a:lnB>
                      <a:noFill/>
                    </a:lnB>
                  </a:tcPr>
                </a:tc>
                <a:extLst>
                  <a:ext uri="{0D108BD9-81ED-4DB2-BD59-A6C34878D82A}">
                    <a16:rowId xmlns:a16="http://schemas.microsoft.com/office/drawing/2014/main" val="892171814"/>
                  </a:ext>
                </a:extLst>
              </a:tr>
              <a:tr h="461382">
                <a:tc>
                  <a:txBody>
                    <a:bodyPr/>
                    <a:lstStyle/>
                    <a:p>
                      <a:pPr algn="l" fontAlgn="b"/>
                      <a:r>
                        <a:rPr lang="en-US" sz="2500" b="0" i="0" u="none" strike="noStrike" dirty="0">
                          <a:solidFill>
                            <a:srgbClr val="000000"/>
                          </a:solidFill>
                          <a:effectLst/>
                          <a:latin typeface="Calibri" panose="020F0502020204030204" pitchFamily="34" charset="0"/>
                        </a:rPr>
                        <a:t>Tender replacement</a:t>
                      </a:r>
                    </a:p>
                  </a:txBody>
                  <a:tcPr marL="16938" marR="16938" marT="16938" marB="0" anchor="b">
                    <a:lnL>
                      <a:noFill/>
                    </a:lnL>
                    <a:lnR>
                      <a:noFill/>
                    </a:lnR>
                    <a:lnT>
                      <a:noFill/>
                    </a:lnT>
                    <a:lnB>
                      <a:noFill/>
                    </a:lnB>
                  </a:tcPr>
                </a:tc>
                <a:tc>
                  <a:txBody>
                    <a:bodyPr/>
                    <a:lstStyle/>
                    <a:p>
                      <a:pPr algn="r" fontAlgn="b"/>
                      <a:r>
                        <a:rPr lang="en-US" sz="2500" b="0" i="0" u="none" strike="noStrike" dirty="0">
                          <a:solidFill>
                            <a:srgbClr val="000000"/>
                          </a:solidFill>
                          <a:effectLst/>
                          <a:latin typeface="Calibri" panose="020F0502020204030204" pitchFamily="34" charset="0"/>
                        </a:rPr>
                        <a:t>$350-500K</a:t>
                      </a:r>
                    </a:p>
                  </a:txBody>
                  <a:tcPr marL="16938" marR="16938" marT="16938" marB="0" anchor="b">
                    <a:lnL>
                      <a:noFill/>
                    </a:lnL>
                    <a:lnR>
                      <a:noFill/>
                    </a:lnR>
                    <a:lnT>
                      <a:noFill/>
                    </a:lnT>
                    <a:lnB>
                      <a:noFill/>
                    </a:lnB>
                  </a:tcPr>
                </a:tc>
                <a:extLst>
                  <a:ext uri="{0D108BD9-81ED-4DB2-BD59-A6C34878D82A}">
                    <a16:rowId xmlns:a16="http://schemas.microsoft.com/office/drawing/2014/main" val="151185183"/>
                  </a:ext>
                </a:extLst>
              </a:tr>
              <a:tr h="461382">
                <a:tc>
                  <a:txBody>
                    <a:bodyPr/>
                    <a:lstStyle/>
                    <a:p>
                      <a:pPr algn="l" fontAlgn="b"/>
                      <a:r>
                        <a:rPr lang="en-US" sz="2500" b="0" i="0" u="none" strike="noStrike" dirty="0">
                          <a:solidFill>
                            <a:srgbClr val="000000"/>
                          </a:solidFill>
                          <a:effectLst/>
                          <a:latin typeface="Calibri" panose="020F0502020204030204" pitchFamily="34" charset="0"/>
                        </a:rPr>
                        <a:t>Ambulance replacement (used)</a:t>
                      </a:r>
                    </a:p>
                  </a:txBody>
                  <a:tcPr marL="16938" marR="16938" marT="16938" marB="0" anchor="b">
                    <a:lnL>
                      <a:noFill/>
                    </a:lnL>
                    <a:lnR>
                      <a:noFill/>
                    </a:lnR>
                    <a:lnT>
                      <a:noFill/>
                    </a:lnT>
                    <a:lnB>
                      <a:noFill/>
                    </a:lnB>
                  </a:tcPr>
                </a:tc>
                <a:tc>
                  <a:txBody>
                    <a:bodyPr/>
                    <a:lstStyle/>
                    <a:p>
                      <a:pPr algn="r" fontAlgn="b"/>
                      <a:r>
                        <a:rPr lang="en-US" sz="2500" b="0" i="0" u="none" strike="noStrike" dirty="0">
                          <a:solidFill>
                            <a:srgbClr val="000000"/>
                          </a:solidFill>
                          <a:effectLst/>
                          <a:latin typeface="Calibri" panose="020F0502020204030204" pitchFamily="34" charset="0"/>
                        </a:rPr>
                        <a:t>$75,000</a:t>
                      </a:r>
                    </a:p>
                  </a:txBody>
                  <a:tcPr marL="16938" marR="16938" marT="16938" marB="0" anchor="b">
                    <a:lnL>
                      <a:noFill/>
                    </a:lnL>
                    <a:lnR>
                      <a:noFill/>
                    </a:lnR>
                    <a:lnT>
                      <a:noFill/>
                    </a:lnT>
                    <a:lnB>
                      <a:noFill/>
                    </a:lnB>
                  </a:tcPr>
                </a:tc>
                <a:extLst>
                  <a:ext uri="{0D108BD9-81ED-4DB2-BD59-A6C34878D82A}">
                    <a16:rowId xmlns:a16="http://schemas.microsoft.com/office/drawing/2014/main" val="2262347166"/>
                  </a:ext>
                </a:extLst>
              </a:tr>
              <a:tr h="461382">
                <a:tc>
                  <a:txBody>
                    <a:bodyPr/>
                    <a:lstStyle/>
                    <a:p>
                      <a:pPr algn="l" fontAlgn="b"/>
                      <a:r>
                        <a:rPr lang="en-US" sz="2500" b="0" i="0" u="none" strike="noStrike" dirty="0">
                          <a:solidFill>
                            <a:srgbClr val="000000"/>
                          </a:solidFill>
                          <a:effectLst/>
                          <a:latin typeface="Calibri" panose="020F0502020204030204" pitchFamily="34" charset="0"/>
                        </a:rPr>
                        <a:t>Ambulance replacement (new)</a:t>
                      </a:r>
                    </a:p>
                  </a:txBody>
                  <a:tcPr marL="16938" marR="16938" marT="16938" marB="0" anchor="b">
                    <a:lnL>
                      <a:noFill/>
                    </a:lnL>
                    <a:lnR>
                      <a:noFill/>
                    </a:lnR>
                    <a:lnT>
                      <a:noFill/>
                    </a:lnT>
                    <a:lnB>
                      <a:noFill/>
                    </a:lnB>
                  </a:tcPr>
                </a:tc>
                <a:tc>
                  <a:txBody>
                    <a:bodyPr/>
                    <a:lstStyle/>
                    <a:p>
                      <a:pPr algn="r" fontAlgn="b"/>
                      <a:r>
                        <a:rPr lang="en-US" sz="2500" b="0" i="0" u="none" strike="noStrike" dirty="0">
                          <a:solidFill>
                            <a:srgbClr val="000000"/>
                          </a:solidFill>
                          <a:effectLst/>
                          <a:latin typeface="Calibri" panose="020F0502020204030204" pitchFamily="34" charset="0"/>
                        </a:rPr>
                        <a:t>$200-250K</a:t>
                      </a:r>
                    </a:p>
                  </a:txBody>
                  <a:tcPr marL="16938" marR="16938" marT="16938" marB="0" anchor="b">
                    <a:lnL>
                      <a:noFill/>
                    </a:lnL>
                    <a:lnR>
                      <a:noFill/>
                    </a:lnR>
                    <a:lnT>
                      <a:noFill/>
                    </a:lnT>
                    <a:lnB>
                      <a:noFill/>
                    </a:lnB>
                  </a:tcPr>
                </a:tc>
                <a:extLst>
                  <a:ext uri="{0D108BD9-81ED-4DB2-BD59-A6C34878D82A}">
                    <a16:rowId xmlns:a16="http://schemas.microsoft.com/office/drawing/2014/main" val="2032765780"/>
                  </a:ext>
                </a:extLst>
              </a:tr>
              <a:tr h="461382">
                <a:tc>
                  <a:txBody>
                    <a:bodyPr/>
                    <a:lstStyle/>
                    <a:p>
                      <a:pPr algn="l" fontAlgn="b"/>
                      <a:r>
                        <a:rPr lang="en-US" sz="2500" b="0" i="0" u="none" strike="noStrike">
                          <a:solidFill>
                            <a:srgbClr val="000000"/>
                          </a:solidFill>
                          <a:effectLst/>
                          <a:latin typeface="Calibri" panose="020F0502020204030204" pitchFamily="34" charset="0"/>
                        </a:rPr>
                        <a:t>Medic car replacement </a:t>
                      </a:r>
                    </a:p>
                  </a:txBody>
                  <a:tcPr marL="16938" marR="16938" marT="16938" marB="0" anchor="b">
                    <a:lnL>
                      <a:noFill/>
                    </a:lnL>
                    <a:lnR>
                      <a:noFill/>
                    </a:lnR>
                    <a:lnT>
                      <a:noFill/>
                    </a:lnT>
                    <a:lnB>
                      <a:noFill/>
                    </a:lnB>
                  </a:tcPr>
                </a:tc>
                <a:tc>
                  <a:txBody>
                    <a:bodyPr/>
                    <a:lstStyle/>
                    <a:p>
                      <a:pPr algn="r" fontAlgn="b"/>
                      <a:r>
                        <a:rPr lang="en-US" sz="2500" b="0" i="0" u="none" strike="noStrike" dirty="0">
                          <a:solidFill>
                            <a:srgbClr val="000000"/>
                          </a:solidFill>
                          <a:effectLst/>
                          <a:latin typeface="Calibri" panose="020F0502020204030204" pitchFamily="34" charset="0"/>
                        </a:rPr>
                        <a:t>$65,000</a:t>
                      </a:r>
                    </a:p>
                  </a:txBody>
                  <a:tcPr marL="16938" marR="16938" marT="16938" marB="0" anchor="b">
                    <a:lnL>
                      <a:noFill/>
                    </a:lnL>
                    <a:lnR>
                      <a:noFill/>
                    </a:lnR>
                    <a:lnT>
                      <a:noFill/>
                    </a:lnT>
                    <a:lnB>
                      <a:noFill/>
                    </a:lnB>
                  </a:tcPr>
                </a:tc>
                <a:extLst>
                  <a:ext uri="{0D108BD9-81ED-4DB2-BD59-A6C34878D82A}">
                    <a16:rowId xmlns:a16="http://schemas.microsoft.com/office/drawing/2014/main" val="3644110493"/>
                  </a:ext>
                </a:extLst>
              </a:tr>
              <a:tr h="461382">
                <a:tc>
                  <a:txBody>
                    <a:bodyPr/>
                    <a:lstStyle/>
                    <a:p>
                      <a:pPr algn="l" fontAlgn="b"/>
                      <a:r>
                        <a:rPr lang="en-US" sz="2500" b="0" i="0" u="none" strike="noStrike">
                          <a:solidFill>
                            <a:srgbClr val="000000"/>
                          </a:solidFill>
                          <a:effectLst/>
                          <a:latin typeface="Calibri" panose="020F0502020204030204" pitchFamily="34" charset="0"/>
                        </a:rPr>
                        <a:t>Rescue Unit replacement </a:t>
                      </a:r>
                    </a:p>
                  </a:txBody>
                  <a:tcPr marL="16938" marR="16938" marT="16938" marB="0" anchor="b">
                    <a:lnL>
                      <a:noFill/>
                    </a:lnL>
                    <a:lnR>
                      <a:noFill/>
                    </a:lnR>
                    <a:lnT>
                      <a:noFill/>
                    </a:lnT>
                    <a:lnB>
                      <a:noFill/>
                    </a:lnB>
                  </a:tcPr>
                </a:tc>
                <a:tc>
                  <a:txBody>
                    <a:bodyPr/>
                    <a:lstStyle/>
                    <a:p>
                      <a:pPr algn="r" fontAlgn="b"/>
                      <a:r>
                        <a:rPr lang="en-US" sz="2500" b="0" i="0" u="none" strike="noStrike" dirty="0">
                          <a:solidFill>
                            <a:srgbClr val="000000"/>
                          </a:solidFill>
                          <a:effectLst/>
                          <a:latin typeface="Calibri" panose="020F0502020204030204" pitchFamily="34" charset="0"/>
                        </a:rPr>
                        <a:t>$350-450K</a:t>
                      </a:r>
                    </a:p>
                  </a:txBody>
                  <a:tcPr marL="16938" marR="16938" marT="16938" marB="0" anchor="b">
                    <a:lnL>
                      <a:noFill/>
                    </a:lnL>
                    <a:lnR>
                      <a:noFill/>
                    </a:lnR>
                    <a:lnT>
                      <a:noFill/>
                    </a:lnT>
                    <a:lnB>
                      <a:noFill/>
                    </a:lnB>
                  </a:tcPr>
                </a:tc>
                <a:extLst>
                  <a:ext uri="{0D108BD9-81ED-4DB2-BD59-A6C34878D82A}">
                    <a16:rowId xmlns:a16="http://schemas.microsoft.com/office/drawing/2014/main" val="244370840"/>
                  </a:ext>
                </a:extLst>
              </a:tr>
              <a:tr h="461382">
                <a:tc>
                  <a:txBody>
                    <a:bodyPr/>
                    <a:lstStyle/>
                    <a:p>
                      <a:pPr algn="l" fontAlgn="b"/>
                      <a:endParaRPr lang="en-US" sz="2500" b="0" i="0" u="none" strike="noStrike" dirty="0">
                        <a:solidFill>
                          <a:srgbClr val="000000"/>
                        </a:solidFill>
                        <a:effectLst/>
                        <a:latin typeface="Calibri" panose="020F0502020204030204" pitchFamily="34" charset="0"/>
                      </a:endParaRPr>
                    </a:p>
                  </a:txBody>
                  <a:tcPr marL="16938" marR="16938" marT="16938" marB="0" anchor="b">
                    <a:lnL>
                      <a:noFill/>
                    </a:lnL>
                    <a:lnR>
                      <a:noFill/>
                    </a:lnR>
                    <a:lnT>
                      <a:noFill/>
                    </a:lnT>
                    <a:lnB>
                      <a:noFill/>
                    </a:lnB>
                  </a:tcPr>
                </a:tc>
                <a:tc>
                  <a:txBody>
                    <a:bodyPr/>
                    <a:lstStyle/>
                    <a:p>
                      <a:pPr algn="r" fontAlgn="b"/>
                      <a:endParaRPr lang="en-US" sz="2500" b="0" i="0" u="none" strike="noStrike" dirty="0">
                        <a:solidFill>
                          <a:srgbClr val="000000"/>
                        </a:solidFill>
                        <a:effectLst/>
                        <a:latin typeface="Calibri" panose="020F0502020204030204" pitchFamily="34" charset="0"/>
                      </a:endParaRPr>
                    </a:p>
                  </a:txBody>
                  <a:tcPr marL="16938" marR="16938" marT="16938" marB="0" anchor="b">
                    <a:lnL>
                      <a:noFill/>
                    </a:lnL>
                    <a:lnR>
                      <a:noFill/>
                    </a:lnR>
                    <a:lnT>
                      <a:noFill/>
                    </a:lnT>
                    <a:lnB>
                      <a:noFill/>
                    </a:lnB>
                  </a:tcPr>
                </a:tc>
                <a:extLst>
                  <a:ext uri="{0D108BD9-81ED-4DB2-BD59-A6C34878D82A}">
                    <a16:rowId xmlns:a16="http://schemas.microsoft.com/office/drawing/2014/main" val="1297798167"/>
                  </a:ext>
                </a:extLst>
              </a:tr>
            </a:tbl>
          </a:graphicData>
        </a:graphic>
      </p:graphicFrame>
    </p:spTree>
    <p:extLst>
      <p:ext uri="{BB962C8B-B14F-4D97-AF65-F5344CB8AC3E}">
        <p14:creationId xmlns:p14="http://schemas.microsoft.com/office/powerpoint/2010/main" val="2131857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20119</TotalTime>
  <Words>1726</Words>
  <Application>Microsoft Office PowerPoint</Application>
  <PresentationFormat>Widescreen</PresentationFormat>
  <Paragraphs>171</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Palatino</vt:lpstr>
      <vt:lpstr>Times New Roman</vt:lpstr>
      <vt:lpstr>Office Theme</vt:lpstr>
      <vt:lpstr>PowerPoint Presentation</vt:lpstr>
      <vt:lpstr>BALLOT ISSUE EXPLANATORY STATEMENT </vt:lpstr>
      <vt:lpstr>Proposed New EMS Levy</vt:lpstr>
      <vt:lpstr>Why an EMS Levy?</vt:lpstr>
      <vt:lpstr>PowerPoint Presentation</vt:lpstr>
      <vt:lpstr>Why are costs increasing?</vt:lpstr>
      <vt:lpstr>What has the Fire district done to delay a tax increase?</vt:lpstr>
      <vt:lpstr>The Fleet</vt:lpstr>
      <vt:lpstr>Apparatus take funding and time. </vt:lpstr>
      <vt:lpstr>What does it take to equip a firefighter?</vt:lpstr>
      <vt:lpstr>What goes into equipping an ambulance?</vt:lpstr>
      <vt:lpstr>PowerPoint Presentation</vt:lpstr>
      <vt:lpstr>PowerPoint Presentation</vt:lpstr>
      <vt:lpstr>PowerPoint Presentation</vt:lpstr>
      <vt:lpstr>Questions?</vt:lpstr>
      <vt:lpstr>Washington Survey and ratings Bureau </vt:lpstr>
      <vt:lpstr>WSRB requirements</vt:lpstr>
      <vt:lpstr>NFPA Response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Bigby</dc:creator>
  <cp:lastModifiedBy>Kim Herrenkohl</cp:lastModifiedBy>
  <cp:revision>42</cp:revision>
  <dcterms:created xsi:type="dcterms:W3CDTF">2021-06-01T22:49:27Z</dcterms:created>
  <dcterms:modified xsi:type="dcterms:W3CDTF">2021-07-08T21:42:04Z</dcterms:modified>
</cp:coreProperties>
</file>